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94" r:id="rId3"/>
    <p:sldId id="259" r:id="rId4"/>
    <p:sldId id="290" r:id="rId5"/>
    <p:sldId id="261" r:id="rId6"/>
    <p:sldId id="291" r:id="rId7"/>
    <p:sldId id="295" r:id="rId8"/>
    <p:sldId id="293" r:id="rId9"/>
    <p:sldId id="256" r:id="rId10"/>
    <p:sldId id="260" r:id="rId11"/>
    <p:sldId id="285" r:id="rId12"/>
    <p:sldId id="296" r:id="rId13"/>
    <p:sldId id="276" r:id="rId14"/>
    <p:sldId id="288" r:id="rId15"/>
    <p:sldId id="287" r:id="rId16"/>
    <p:sldId id="274" r:id="rId17"/>
    <p:sldId id="299" r:id="rId18"/>
    <p:sldId id="300" r:id="rId19"/>
    <p:sldId id="263" r:id="rId20"/>
    <p:sldId id="268" r:id="rId21"/>
    <p:sldId id="297" r:id="rId22"/>
    <p:sldId id="298" r:id="rId23"/>
    <p:sldId id="289" r:id="rId24"/>
    <p:sldId id="286" r:id="rId25"/>
    <p:sldId id="301" r:id="rId26"/>
    <p:sldId id="280" r:id="rId27"/>
    <p:sldId id="303" r:id="rId28"/>
    <p:sldId id="302" r:id="rId29"/>
    <p:sldId id="266" r:id="rId30"/>
    <p:sldId id="262" r:id="rId31"/>
    <p:sldId id="270" r:id="rId32"/>
    <p:sldId id="269" r:id="rId33"/>
    <p:sldId id="267" r:id="rId34"/>
    <p:sldId id="271" r:id="rId35"/>
  </p:sldIdLst>
  <p:sldSz cx="18288000" cy="10287000"/>
  <p:notesSz cx="6858000" cy="9144000"/>
  <p:embeddedFontLst>
    <p:embeddedFont>
      <p:font typeface="! PEPSI !" panose="02000000000000000000" pitchFamily="2" charset="0"/>
      <p:regular r:id="rId37"/>
    </p:embeddedFont>
    <p:embeddedFont>
      <p:font typeface="Aachen" panose="02020500000000000000" pitchFamily="18" charset="0"/>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Mali" panose="020B0604020202020204" charset="-34"/>
      <p:regular r:id="rId45"/>
    </p:embeddedFont>
    <p:embeddedFont>
      <p:font typeface="Roboto Light" panose="02000000000000000000" pitchFamily="2" charset="0"/>
      <p:regular r:id="rId46"/>
      <p:italic r:id="rId47"/>
    </p:embeddedFont>
    <p:embeddedFont>
      <p:font typeface="Sriracha" panose="020B0604020202020204" charset="-34"/>
      <p:regular r:id="rId48"/>
    </p:embeddedFont>
    <p:embeddedFont>
      <p:font typeface="Tahoma" panose="020B0604030504040204" pitchFamily="3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F"/>
    <a:srgbClr val="000000"/>
    <a:srgbClr val="D4EEFB"/>
    <a:srgbClr val="082A44"/>
    <a:srgbClr val="558ED5"/>
    <a:srgbClr val="0070C0"/>
    <a:srgbClr val="FF0000"/>
    <a:srgbClr val="FFFF00"/>
    <a:srgbClr val="E46C0A"/>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852" y="72"/>
      </p:cViewPr>
      <p:guideLst>
        <p:guide orient="horz" pos="2136"/>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FA4F-1FA6-401A-84B0-09E8A9593A1A}" type="datetimeFigureOut">
              <a:rPr lang="en-US" smtClean="0"/>
              <a:t>8/4/2022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EA19F-5560-479B-921B-93A859EF5647}" type="slidenum">
              <a:rPr lang="en-US" smtClean="0"/>
              <a:t>‹#›</a:t>
            </a:fld>
            <a:endParaRPr lang="en-US"/>
          </a:p>
        </p:txBody>
      </p:sp>
    </p:spTree>
    <p:extLst>
      <p:ext uri="{BB962C8B-B14F-4D97-AF65-F5344CB8AC3E}">
        <p14:creationId xmlns:p14="http://schemas.microsoft.com/office/powerpoint/2010/main" val="1011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19</a:t>
            </a:fld>
            <a:endParaRPr lang="en-US"/>
          </a:p>
        </p:txBody>
      </p:sp>
    </p:spTree>
    <p:extLst>
      <p:ext uri="{BB962C8B-B14F-4D97-AF65-F5344CB8AC3E}">
        <p14:creationId xmlns:p14="http://schemas.microsoft.com/office/powerpoint/2010/main" val="259555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25</a:t>
            </a:fld>
            <a:endParaRPr lang="en-US"/>
          </a:p>
        </p:txBody>
      </p:sp>
    </p:spTree>
    <p:extLst>
      <p:ext uri="{BB962C8B-B14F-4D97-AF65-F5344CB8AC3E}">
        <p14:creationId xmlns:p14="http://schemas.microsoft.com/office/powerpoint/2010/main" val="161690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F2A8C9-72B9-4F3D-AADD-C97A985D2FAD}"/>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B25D149-8B0A-40C5-BDE4-4EB234AD01F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6692D4-7176-4664-8010-2C0C508EC9D8}"/>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5" name="Chỗ dành sẵn cho Chân trang 4">
            <a:extLst>
              <a:ext uri="{FF2B5EF4-FFF2-40B4-BE49-F238E27FC236}">
                <a16:creationId xmlns:a16="http://schemas.microsoft.com/office/drawing/2014/main" id="{0ABF50DB-2CBB-428B-AA03-6920C01802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4774524-E8A8-43AF-A1B9-4A40E61ECAE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55152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41DB83-4F86-41CC-8072-2D8F2405B8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7A64A99-66B0-4662-A6C7-AF0730CD4D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08F8805-B2E9-48EF-A955-B419EC6B424F}"/>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5" name="Chỗ dành sẵn cho Chân trang 4">
            <a:extLst>
              <a:ext uri="{FF2B5EF4-FFF2-40B4-BE49-F238E27FC236}">
                <a16:creationId xmlns:a16="http://schemas.microsoft.com/office/drawing/2014/main" id="{CB8259A7-088B-4F8C-B5EE-5FCF128929D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ADB54B7-0B06-4303-A82E-750101389B2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20595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B48843-ED94-48B7-8DF0-69C2D49BCF73}"/>
              </a:ext>
            </a:extLst>
          </p:cNvPr>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9A7BFBE-0D7C-46DB-AFA2-00E76A78538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DCEF5E-0BF6-4E54-BE05-B7E4C34E3E67}"/>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5" name="Chỗ dành sẵn cho Chân trang 4">
            <a:extLst>
              <a:ext uri="{FF2B5EF4-FFF2-40B4-BE49-F238E27FC236}">
                <a16:creationId xmlns:a16="http://schemas.microsoft.com/office/drawing/2014/main" id="{DC204E7C-51C3-449B-8E9F-CF6728F5A9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8DED08A-FA20-460D-9809-7347BCEE2A2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6494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6EEC57-0788-4BB1-9676-A102AD7F30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D58FC3-471E-4072-8FB0-030F49045348}"/>
              </a:ext>
            </a:extLst>
          </p:cNvPr>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25477A-A1EB-4FE2-AFDC-0F1581D51ED8}"/>
              </a:ext>
            </a:extLst>
          </p:cNvPr>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6159E21B-AB0E-4208-ACC2-C2289C120062}"/>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6" name="Chỗ dành sẵn cho Chân trang 5">
            <a:extLst>
              <a:ext uri="{FF2B5EF4-FFF2-40B4-BE49-F238E27FC236}">
                <a16:creationId xmlns:a16="http://schemas.microsoft.com/office/drawing/2014/main" id="{831D05D2-A634-46AD-92CD-EE997729663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B64939F-73DD-45EE-A59B-03290D19B2F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78814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7CE484-C994-4DEC-860C-879F2B8D4744}"/>
              </a:ext>
            </a:extLst>
          </p:cNvPr>
          <p:cNvSpPr>
            <a:spLocks noGrp="1"/>
          </p:cNvSpPr>
          <p:nvPr>
            <p:ph type="title"/>
          </p:nvPr>
        </p:nvSpPr>
        <p:spPr>
          <a:xfrm>
            <a:off x="1259682" y="547688"/>
            <a:ext cx="15773400" cy="198834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6D4C78-641D-4298-8574-C22CD8304FB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51D5D6C-64D3-4000-91BB-9D9A84C4D3C0}"/>
              </a:ext>
            </a:extLst>
          </p:cNvPr>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9282C-2D4F-41C6-B2A0-827A3B3B82F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BE2E4A7-4DB5-4F80-8119-8C394C28EA88}"/>
              </a:ext>
            </a:extLst>
          </p:cNvPr>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13C947B-C8B9-49F7-99B0-447D28DD5BFD}"/>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8" name="Chỗ dành sẵn cho Chân trang 7">
            <a:extLst>
              <a:ext uri="{FF2B5EF4-FFF2-40B4-BE49-F238E27FC236}">
                <a16:creationId xmlns:a16="http://schemas.microsoft.com/office/drawing/2014/main" id="{341D37AE-FD81-4B9C-82F2-81048E6C5C3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B0C51C5-63B2-4C7B-93E0-81C108F6A9B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20551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0DFCA5-598D-40BC-BC04-FF97A4C8ECB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D99665-8E7F-4C3F-B101-DD8CCCCCDB23}"/>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4" name="Chỗ dành sẵn cho Chân trang 3">
            <a:extLst>
              <a:ext uri="{FF2B5EF4-FFF2-40B4-BE49-F238E27FC236}">
                <a16:creationId xmlns:a16="http://schemas.microsoft.com/office/drawing/2014/main" id="{1E876B4E-39A5-470E-9D4B-F9B0FB061DA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8A3B97FD-4732-46C5-B5C7-921F88AC53B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68714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010B73E-73B6-4CFF-9BC9-74D65D0BE6F2}"/>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3" name="Chỗ dành sẵn cho Chân trang 2">
            <a:extLst>
              <a:ext uri="{FF2B5EF4-FFF2-40B4-BE49-F238E27FC236}">
                <a16:creationId xmlns:a16="http://schemas.microsoft.com/office/drawing/2014/main" id="{49A90249-4CAE-4A79-B15D-683A68825F0D}"/>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88557EA-AB48-428A-8BEC-3917367E2A0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80006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8D7751-9EF0-42BA-898A-0D7368C8C0CD}"/>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4A5D21D-B3E3-48BD-8690-60246E940BE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AC2D266-4489-4965-B9C6-86028792BD7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24944C-56D4-46B6-A499-F4D337867EE6}"/>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6" name="Chỗ dành sẵn cho Chân trang 5">
            <a:extLst>
              <a:ext uri="{FF2B5EF4-FFF2-40B4-BE49-F238E27FC236}">
                <a16:creationId xmlns:a16="http://schemas.microsoft.com/office/drawing/2014/main" id="{A9708C1D-AE3C-408B-99B6-F1E7A5A1968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825AA94-E681-4FFA-BFD2-40A208F1F59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580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CCEC0A-F2CB-4C78-A34A-43CBE44EF07F}"/>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F537874-C135-48B3-AE22-F43586DCD88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Chỗ dành sẵn cho Văn bản 3">
            <a:extLst>
              <a:ext uri="{FF2B5EF4-FFF2-40B4-BE49-F238E27FC236}">
                <a16:creationId xmlns:a16="http://schemas.microsoft.com/office/drawing/2014/main" id="{D280A9B7-4148-4742-B7AA-83D57D01BFF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9145D1-8808-4F95-8220-1EC469F6179C}"/>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6" name="Chỗ dành sẵn cho Chân trang 5">
            <a:extLst>
              <a:ext uri="{FF2B5EF4-FFF2-40B4-BE49-F238E27FC236}">
                <a16:creationId xmlns:a16="http://schemas.microsoft.com/office/drawing/2014/main" id="{9D9A6D67-9EAE-4261-991D-65DF099AFD8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B91EEC7-153E-4330-878B-D7D93A58F2A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70942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857623-F46E-4F6F-A7B1-895FFF15177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3BE09AD-228B-4E54-B259-4FA6CAA320E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3AAF937-8D68-4E1F-AB3F-3E908FD37B03}"/>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5" name="Chỗ dành sẵn cho Chân trang 4">
            <a:extLst>
              <a:ext uri="{FF2B5EF4-FFF2-40B4-BE49-F238E27FC236}">
                <a16:creationId xmlns:a16="http://schemas.microsoft.com/office/drawing/2014/main" id="{CFAFECA4-AC7F-4B30-8F30-0D444B7AE1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65F5023-F85E-45CA-A863-B60B1B1EF54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08030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C92691D-BB39-40E4-A437-8EED9738E9F2}"/>
              </a:ext>
            </a:extLst>
          </p:cNvPr>
          <p:cNvSpPr>
            <a:spLocks noGrp="1"/>
          </p:cNvSpPr>
          <p:nvPr>
            <p:ph type="title" orient="vert"/>
          </p:nvPr>
        </p:nvSpPr>
        <p:spPr>
          <a:xfrm>
            <a:off x="13087350" y="547688"/>
            <a:ext cx="3943350" cy="8717757"/>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D82F380-8946-4E7F-BE9D-F37FCDDF8B22}"/>
              </a:ext>
            </a:extLst>
          </p:cNvPr>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92458A-47A1-48D9-9C7D-D174F309AD59}"/>
              </a:ext>
            </a:extLst>
          </p:cNvPr>
          <p:cNvSpPr>
            <a:spLocks noGrp="1"/>
          </p:cNvSpPr>
          <p:nvPr>
            <p:ph type="dt" sz="half" idx="10"/>
          </p:nvPr>
        </p:nvSpPr>
        <p:spPr/>
        <p:txBody>
          <a:bodyPr/>
          <a:lstStyle/>
          <a:p>
            <a:fld id="{02AC24A9-CCB6-4F8D-B8DB-C2F3692CFA5A}" type="datetimeFigureOut">
              <a:rPr lang="en-US" smtClean="0"/>
              <a:t>8/4/2022</a:t>
            </a:fld>
            <a:endParaRPr lang="en-US"/>
          </a:p>
        </p:txBody>
      </p:sp>
      <p:sp>
        <p:nvSpPr>
          <p:cNvPr id="5" name="Chỗ dành sẵn cho Chân trang 4">
            <a:extLst>
              <a:ext uri="{FF2B5EF4-FFF2-40B4-BE49-F238E27FC236}">
                <a16:creationId xmlns:a16="http://schemas.microsoft.com/office/drawing/2014/main" id="{6A43478A-98D7-4AF3-AD0A-3279B33F349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7B7F45-750B-4A14-A974-ED1F19ACB84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2450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9D03775-986C-460A-8F4D-3AA5D609778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488BF51-CB4D-4273-A189-A5821A21E1E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B92155B-1787-485F-8C17-6F1446D70FC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2AC24A9-CCB6-4F8D-B8DB-C2F3692CFA5A}" type="datetimeFigureOut">
              <a:rPr lang="en-US" smtClean="0"/>
              <a:t>8/4/2022</a:t>
            </a:fld>
            <a:endParaRPr lang="en-US"/>
          </a:p>
        </p:txBody>
      </p:sp>
      <p:sp>
        <p:nvSpPr>
          <p:cNvPr id="5" name="Chỗ dành sẵn cho Chân trang 4">
            <a:extLst>
              <a:ext uri="{FF2B5EF4-FFF2-40B4-BE49-F238E27FC236}">
                <a16:creationId xmlns:a16="http://schemas.microsoft.com/office/drawing/2014/main" id="{F0CE30A3-B32F-48C9-9ADE-CA5FF4B1F80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1D73CC8-5799-4DB9-A3CE-738747A446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34239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svg"/><Relationship Id="rId18" Type="http://schemas.openxmlformats.org/officeDocument/2006/relationships/image" Target="../media/image64.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3.svg"/><Relationship Id="rId2" Type="http://schemas.openxmlformats.org/officeDocument/2006/relationships/notesSlide" Target="../notesSlides/notesSlide1.xml"/><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svg"/><Relationship Id="rId5" Type="http://schemas.openxmlformats.org/officeDocument/2006/relationships/image" Target="../media/image53.png"/><Relationship Id="rId15" Type="http://schemas.openxmlformats.org/officeDocument/2006/relationships/image" Target="../media/image21.svg"/><Relationship Id="rId10" Type="http://schemas.openxmlformats.org/officeDocument/2006/relationships/image" Target="../media/image58.png"/><Relationship Id="rId19" Type="http://schemas.openxmlformats.org/officeDocument/2006/relationships/image" Target="../media/image65.png"/><Relationship Id="rId4" Type="http://schemas.openxmlformats.org/officeDocument/2006/relationships/image" Target="../media/image52.svg"/><Relationship Id="rId9" Type="http://schemas.openxmlformats.org/officeDocument/2006/relationships/image" Target="../media/image57.jp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gif"/><Relationship Id="rId18" Type="http://schemas.openxmlformats.org/officeDocument/2006/relationships/image" Target="../media/image11.gif"/><Relationship Id="rId3" Type="http://schemas.microsoft.com/office/2007/relationships/media" Target="../media/media2.m4a"/><Relationship Id="rId7" Type="http://schemas.openxmlformats.org/officeDocument/2006/relationships/slideLayout" Target="../slideLayouts/slideLayout13.xml"/><Relationship Id="rId12" Type="http://schemas.openxmlformats.org/officeDocument/2006/relationships/image" Target="../media/image5.gif"/><Relationship Id="rId17" Type="http://schemas.openxmlformats.org/officeDocument/2006/relationships/image" Target="../media/image10.gif"/><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4.gif"/><Relationship Id="rId5" Type="http://schemas.microsoft.com/office/2007/relationships/media" Target="../media/media3.m4a"/><Relationship Id="rId15" Type="http://schemas.openxmlformats.org/officeDocument/2006/relationships/image" Target="../media/image8.gif"/><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audio" Target="../media/media2.m4a"/><Relationship Id="rId9" Type="http://schemas.openxmlformats.org/officeDocument/2006/relationships/image" Target="../media/image2.png"/><Relationship Id="rId1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42.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2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82.svg"/><Relationship Id="rId7" Type="http://schemas.openxmlformats.org/officeDocument/2006/relationships/image" Target="../media/image42.svg"/><Relationship Id="rId12" Type="http://schemas.openxmlformats.org/officeDocument/2006/relationships/image" Target="../media/image89.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8.svg"/><Relationship Id="rId5" Type="http://schemas.openxmlformats.org/officeDocument/2006/relationships/image" Target="../media/image84.sv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svg"/><Relationship Id="rId5" Type="http://schemas.openxmlformats.org/officeDocument/2006/relationships/image" Target="../media/image94.svg"/><Relationship Id="rId10" Type="http://schemas.openxmlformats.org/officeDocument/2006/relationships/image" Target="../media/image34.png"/><Relationship Id="rId4" Type="http://schemas.openxmlformats.org/officeDocument/2006/relationships/image" Target="../media/image93.png"/><Relationship Id="rId9" Type="http://schemas.openxmlformats.org/officeDocument/2006/relationships/image" Target="../media/image98.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18" Type="http://schemas.openxmlformats.org/officeDocument/2006/relationships/audio" Target="../media/audio1.wav"/><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gif"/><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gif"/><Relationship Id="rId5" Type="http://schemas.openxmlformats.org/officeDocument/2006/relationships/slideLayout" Target="../slideLayouts/slideLayout13.xml"/><Relationship Id="rId15" Type="http://schemas.openxmlformats.org/officeDocument/2006/relationships/image" Target="../media/image10.gif"/><Relationship Id="rId10" Type="http://schemas.openxmlformats.org/officeDocument/2006/relationships/image" Target="../media/image5.gif"/><Relationship Id="rId4" Type="http://schemas.openxmlformats.org/officeDocument/2006/relationships/audio" Target="../media/media2.m4a"/><Relationship Id="rId9" Type="http://schemas.openxmlformats.org/officeDocument/2006/relationships/image" Target="../media/image4.gif"/><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svg"/><Relationship Id="rId3" Type="http://schemas.openxmlformats.org/officeDocument/2006/relationships/image" Target="../media/image101.svg"/><Relationship Id="rId7" Type="http://schemas.openxmlformats.org/officeDocument/2006/relationships/image" Target="../media/image105.svg"/><Relationship Id="rId12" Type="http://schemas.openxmlformats.org/officeDocument/2006/relationships/image" Target="../media/image108.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33.svg"/><Relationship Id="rId5" Type="http://schemas.openxmlformats.org/officeDocument/2006/relationships/image" Target="../media/image103.svg"/><Relationship Id="rId10" Type="http://schemas.openxmlformats.org/officeDocument/2006/relationships/image" Target="../media/image32.png"/><Relationship Id="rId4" Type="http://schemas.openxmlformats.org/officeDocument/2006/relationships/image" Target="../media/image102.png"/><Relationship Id="rId9" Type="http://schemas.openxmlformats.org/officeDocument/2006/relationships/image" Target="../media/image107.sv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18" Type="http://schemas.openxmlformats.org/officeDocument/2006/relationships/image" Target="../media/image126.png"/><Relationship Id="rId3" Type="http://schemas.openxmlformats.org/officeDocument/2006/relationships/image" Target="../media/image111.svg"/><Relationship Id="rId21" Type="http://schemas.openxmlformats.org/officeDocument/2006/relationships/image" Target="../media/image129.svg"/><Relationship Id="rId7" Type="http://schemas.openxmlformats.org/officeDocument/2006/relationships/image" Target="../media/image115.svg"/><Relationship Id="rId12" Type="http://schemas.openxmlformats.org/officeDocument/2006/relationships/image" Target="../media/image120.png"/><Relationship Id="rId17" Type="http://schemas.openxmlformats.org/officeDocument/2006/relationships/image" Target="../media/image125.svg"/><Relationship Id="rId2" Type="http://schemas.openxmlformats.org/officeDocument/2006/relationships/image" Target="../media/image110.png"/><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5" Type="http://schemas.openxmlformats.org/officeDocument/2006/relationships/image" Target="../media/image123.svg"/><Relationship Id="rId23" Type="http://schemas.openxmlformats.org/officeDocument/2006/relationships/image" Target="../media/image131.svg"/><Relationship Id="rId10" Type="http://schemas.openxmlformats.org/officeDocument/2006/relationships/image" Target="../media/image118.png"/><Relationship Id="rId19" Type="http://schemas.openxmlformats.org/officeDocument/2006/relationships/image" Target="../media/image127.svg"/><Relationship Id="rId4" Type="http://schemas.openxmlformats.org/officeDocument/2006/relationships/image" Target="../media/image112.png"/><Relationship Id="rId9" Type="http://schemas.openxmlformats.org/officeDocument/2006/relationships/image" Target="../media/image117.svg"/><Relationship Id="rId14" Type="http://schemas.openxmlformats.org/officeDocument/2006/relationships/image" Target="../media/image122.png"/><Relationship Id="rId22" Type="http://schemas.openxmlformats.org/officeDocument/2006/relationships/image" Target="../media/image130.png"/></Relationships>
</file>

<file path=ppt/slides/_rels/slide32.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17.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116.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09.svg"/><Relationship Id="rId5" Type="http://schemas.openxmlformats.org/officeDocument/2006/relationships/image" Target="../media/image135.svg"/><Relationship Id="rId10" Type="http://schemas.openxmlformats.org/officeDocument/2006/relationships/image" Target="../media/image108.png"/><Relationship Id="rId4" Type="http://schemas.openxmlformats.org/officeDocument/2006/relationships/image" Target="../media/image134.png"/><Relationship Id="rId9" Type="http://schemas.openxmlformats.org/officeDocument/2006/relationships/image" Target="../media/image139.svg"/></Relationships>
</file>

<file path=ppt/slides/_rels/slide3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svg"/><Relationship Id="rId18" Type="http://schemas.openxmlformats.org/officeDocument/2006/relationships/image" Target="../media/image150.png"/><Relationship Id="rId3" Type="http://schemas.openxmlformats.org/officeDocument/2006/relationships/image" Target="../media/image141.svg"/><Relationship Id="rId7" Type="http://schemas.openxmlformats.org/officeDocument/2006/relationships/image" Target="../media/image107.svg"/><Relationship Id="rId12" Type="http://schemas.openxmlformats.org/officeDocument/2006/relationships/image" Target="../media/image146.png"/><Relationship Id="rId17" Type="http://schemas.openxmlformats.org/officeDocument/2006/relationships/image" Target="../media/image117.svg"/><Relationship Id="rId2" Type="http://schemas.openxmlformats.org/officeDocument/2006/relationships/image" Target="../media/image140.png"/><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45.svg"/><Relationship Id="rId5" Type="http://schemas.openxmlformats.org/officeDocument/2006/relationships/image" Target="../media/image113.svg"/><Relationship Id="rId15" Type="http://schemas.openxmlformats.org/officeDocument/2006/relationships/image" Target="../media/image149.svg"/><Relationship Id="rId10" Type="http://schemas.openxmlformats.org/officeDocument/2006/relationships/image" Target="../media/image144.png"/><Relationship Id="rId19" Type="http://schemas.openxmlformats.org/officeDocument/2006/relationships/image" Target="../media/image151.svg"/><Relationship Id="rId4" Type="http://schemas.openxmlformats.org/officeDocument/2006/relationships/image" Target="../media/image112.png"/><Relationship Id="rId9" Type="http://schemas.openxmlformats.org/officeDocument/2006/relationships/image" Target="../media/image143.svg"/><Relationship Id="rId14" Type="http://schemas.openxmlformats.org/officeDocument/2006/relationships/image" Target="../media/image148.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18" Type="http://schemas.openxmlformats.org/officeDocument/2006/relationships/audio" Target="../media/audio1.wav"/><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gif"/><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gif"/><Relationship Id="rId5" Type="http://schemas.openxmlformats.org/officeDocument/2006/relationships/slideLayout" Target="../slideLayouts/slideLayout13.xml"/><Relationship Id="rId15" Type="http://schemas.openxmlformats.org/officeDocument/2006/relationships/image" Target="../media/image10.gif"/><Relationship Id="rId10" Type="http://schemas.openxmlformats.org/officeDocument/2006/relationships/image" Target="../media/image5.gif"/><Relationship Id="rId4" Type="http://schemas.openxmlformats.org/officeDocument/2006/relationships/audio" Target="../media/media2.m4a"/><Relationship Id="rId9" Type="http://schemas.openxmlformats.org/officeDocument/2006/relationships/image" Target="../media/image4.gif"/><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18" Type="http://schemas.openxmlformats.org/officeDocument/2006/relationships/audio" Target="../media/audio1.wav"/><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gif"/><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gif"/><Relationship Id="rId5" Type="http://schemas.openxmlformats.org/officeDocument/2006/relationships/slideLayout" Target="../slideLayouts/slideLayout13.xml"/><Relationship Id="rId15" Type="http://schemas.openxmlformats.org/officeDocument/2006/relationships/image" Target="../media/image10.gif"/><Relationship Id="rId10" Type="http://schemas.openxmlformats.org/officeDocument/2006/relationships/image" Target="../media/image5.gif"/><Relationship Id="rId4" Type="http://schemas.openxmlformats.org/officeDocument/2006/relationships/audio" Target="../media/media2.m4a"/><Relationship Id="rId9" Type="http://schemas.openxmlformats.org/officeDocument/2006/relationships/image" Target="../media/image4.gif"/><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gif"/><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gif"/><Relationship Id="rId5" Type="http://schemas.openxmlformats.org/officeDocument/2006/relationships/slideLayout" Target="../slideLayouts/slideLayout13.xml"/><Relationship Id="rId15" Type="http://schemas.openxmlformats.org/officeDocument/2006/relationships/image" Target="../media/image10.gif"/><Relationship Id="rId10" Type="http://schemas.openxmlformats.org/officeDocument/2006/relationships/image" Target="../media/image5.gif"/><Relationship Id="rId4" Type="http://schemas.openxmlformats.org/officeDocument/2006/relationships/audio" Target="../media/media2.m4a"/><Relationship Id="rId9" Type="http://schemas.openxmlformats.org/officeDocument/2006/relationships/image" Target="../media/image4.gif"/><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91AC6A-E677-43DB-8505-D7BCB5BD38D0}"/>
              </a:ext>
            </a:extLst>
          </p:cNvPr>
          <p:cNvPicPr>
            <a:picLocks noChangeAspect="1"/>
          </p:cNvPicPr>
          <p:nvPr/>
        </p:nvPicPr>
        <p:blipFill>
          <a:blip r:embed="rId2"/>
          <a:stretch>
            <a:fillRect/>
          </a:stretch>
        </p:blipFill>
        <p:spPr>
          <a:xfrm>
            <a:off x="1" y="0"/>
            <a:ext cx="18288000" cy="10287000"/>
          </a:xfrm>
          <a:prstGeom prst="rect">
            <a:avLst/>
          </a:prstGeom>
        </p:spPr>
      </p:pic>
      <p:sp>
        <p:nvSpPr>
          <p:cNvPr id="5" name="TextBox 4">
            <a:extLst>
              <a:ext uri="{FF2B5EF4-FFF2-40B4-BE49-F238E27FC236}">
                <a16:creationId xmlns:a16="http://schemas.microsoft.com/office/drawing/2014/main" id="{13E14307-90D9-417A-A625-70E985286B00}"/>
              </a:ext>
            </a:extLst>
          </p:cNvPr>
          <p:cNvSpPr txBox="1"/>
          <p:nvPr/>
        </p:nvSpPr>
        <p:spPr>
          <a:xfrm>
            <a:off x="7696200" y="3429000"/>
            <a:ext cx="8092280" cy="1323439"/>
          </a:xfrm>
          <a:prstGeom prst="rect">
            <a:avLst/>
          </a:prstGeom>
          <a:noFill/>
        </p:spPr>
        <p:txBody>
          <a:bodyPr wrap="none" rtlCol="0">
            <a:prstTxWarp prst="textChevronInverted">
              <a:avLst/>
            </a:prstTxWarp>
            <a:spAutoFit/>
          </a:bodyPr>
          <a:lstStyle/>
          <a:p>
            <a:r>
              <a:rPr lang="en-US" sz="8000" b="1">
                <a:solidFill>
                  <a:srgbClr val="00B0F0"/>
                </a:solidFill>
                <a:effectLst>
                  <a:glow rad="228600">
                    <a:schemeClr val="accent1">
                      <a:satMod val="175000"/>
                      <a:alpha val="40000"/>
                    </a:schemeClr>
                  </a:glow>
                  <a:outerShdw blurRad="38100" dist="38100" dir="2700000" algn="tl">
                    <a:srgbClr val="000000">
                      <a:alpha val="43137"/>
                    </a:srgbClr>
                  </a:outerShdw>
                </a:effectLst>
                <a:latin typeface="! PEPSI !" panose="02000000000000000000" pitchFamily="2" charset="0"/>
              </a:rPr>
              <a:t>CHICKEN GAME</a:t>
            </a:r>
          </a:p>
        </p:txBody>
      </p:sp>
    </p:spTree>
    <p:extLst>
      <p:ext uri="{BB962C8B-B14F-4D97-AF65-F5344CB8AC3E}">
        <p14:creationId xmlns:p14="http://schemas.microsoft.com/office/powerpoint/2010/main" val="78962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4EEFD-8749-4A70-9D8B-6C92E8370D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723900" y="-26533"/>
            <a:ext cx="16840200" cy="10340066"/>
          </a:xfrm>
          <a:prstGeom prst="rect">
            <a:avLst/>
          </a:prstGeom>
        </p:spPr>
      </p:pic>
      <p:sp>
        <p:nvSpPr>
          <p:cNvPr id="6" name="Freeform: Shape 5">
            <a:extLst>
              <a:ext uri="{FF2B5EF4-FFF2-40B4-BE49-F238E27FC236}">
                <a16:creationId xmlns:a16="http://schemas.microsoft.com/office/drawing/2014/main" id="{02AC54A0-CC5B-4CB7-86A2-6B610C24AA57}"/>
              </a:ext>
            </a:extLst>
          </p:cNvPr>
          <p:cNvSpPr/>
          <p:nvPr/>
        </p:nvSpPr>
        <p:spPr>
          <a:xfrm>
            <a:off x="723900" y="426431"/>
            <a:ext cx="1404819" cy="2006884"/>
          </a:xfrm>
          <a:custGeom>
            <a:avLst/>
            <a:gdLst>
              <a:gd name="connsiteX0" fmla="*/ 0 w 2006883"/>
              <a:gd name="connsiteY0" fmla="*/ 0 h 1404818"/>
              <a:gd name="connsiteX1" fmla="*/ 1304474 w 2006883"/>
              <a:gd name="connsiteY1" fmla="*/ 0 h 1404818"/>
              <a:gd name="connsiteX2" fmla="*/ 2006883 w 2006883"/>
              <a:gd name="connsiteY2" fmla="*/ 702409 h 1404818"/>
              <a:gd name="connsiteX3" fmla="*/ 1304474 w 2006883"/>
              <a:gd name="connsiteY3" fmla="*/ 1404818 h 1404818"/>
              <a:gd name="connsiteX4" fmla="*/ 0 w 2006883"/>
              <a:gd name="connsiteY4" fmla="*/ 1404818 h 1404818"/>
              <a:gd name="connsiteX5" fmla="*/ 702409 w 2006883"/>
              <a:gd name="connsiteY5" fmla="*/ 702409 h 1404818"/>
              <a:gd name="connsiteX6" fmla="*/ 0 w 2006883"/>
              <a:gd name="connsiteY6" fmla="*/ 0 h 14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883" h="1404818">
                <a:moveTo>
                  <a:pt x="2006882" y="0"/>
                </a:moveTo>
                <a:lnTo>
                  <a:pt x="2006882" y="913132"/>
                </a:lnTo>
                <a:lnTo>
                  <a:pt x="1003442" y="1404818"/>
                </a:lnTo>
                <a:lnTo>
                  <a:pt x="1" y="913132"/>
                </a:lnTo>
                <a:lnTo>
                  <a:pt x="1" y="0"/>
                </a:lnTo>
                <a:lnTo>
                  <a:pt x="1003442" y="491686"/>
                </a:lnTo>
                <a:lnTo>
                  <a:pt x="2006882" y="0"/>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2701" tIns="715109" rIns="12700" bIns="715110" numCol="1" spcCol="1270" anchor="ctr" anchorCtr="0">
            <a:noAutofit/>
          </a:bodyPr>
          <a:lstStyle/>
          <a:p>
            <a:pPr marL="0" lvl="0" indent="0" algn="ctr" defTabSz="889000">
              <a:lnSpc>
                <a:spcPct val="90000"/>
              </a:lnSpc>
              <a:spcBef>
                <a:spcPct val="0"/>
              </a:spcBef>
              <a:spcAft>
                <a:spcPct val="35000"/>
              </a:spcAft>
              <a:buNone/>
            </a:pPr>
            <a:r>
              <a:rPr lang="vi-VN" sz="2000" b="1" i="0" u="none" kern="1200"/>
              <a:t>Năm 988</a:t>
            </a:r>
            <a:endParaRPr lang="en-US" sz="2000" b="1" kern="1200"/>
          </a:p>
        </p:txBody>
      </p:sp>
      <p:sp>
        <p:nvSpPr>
          <p:cNvPr id="7" name="Freeform: Shape 6">
            <a:extLst>
              <a:ext uri="{FF2B5EF4-FFF2-40B4-BE49-F238E27FC236}">
                <a16:creationId xmlns:a16="http://schemas.microsoft.com/office/drawing/2014/main" id="{1699C877-51A3-4DDF-8D74-AE61060A2C32}"/>
              </a:ext>
            </a:extLst>
          </p:cNvPr>
          <p:cNvSpPr/>
          <p:nvPr/>
        </p:nvSpPr>
        <p:spPr>
          <a:xfrm>
            <a:off x="2128718" y="426433"/>
            <a:ext cx="16006881" cy="1304473"/>
          </a:xfrm>
          <a:custGeom>
            <a:avLst/>
            <a:gdLst>
              <a:gd name="connsiteX0" fmla="*/ 217417 w 1304473"/>
              <a:gd name="connsiteY0" fmla="*/ 0 h 16006881"/>
              <a:gd name="connsiteX1" fmla="*/ 1087056 w 1304473"/>
              <a:gd name="connsiteY1" fmla="*/ 0 h 16006881"/>
              <a:gd name="connsiteX2" fmla="*/ 1304473 w 1304473"/>
              <a:gd name="connsiteY2" fmla="*/ 217417 h 16006881"/>
              <a:gd name="connsiteX3" fmla="*/ 1304473 w 1304473"/>
              <a:gd name="connsiteY3" fmla="*/ 16006881 h 16006881"/>
              <a:gd name="connsiteX4" fmla="*/ 1304473 w 1304473"/>
              <a:gd name="connsiteY4" fmla="*/ 16006881 h 16006881"/>
              <a:gd name="connsiteX5" fmla="*/ 0 w 1304473"/>
              <a:gd name="connsiteY5" fmla="*/ 16006881 h 16006881"/>
              <a:gd name="connsiteX6" fmla="*/ 0 w 1304473"/>
              <a:gd name="connsiteY6" fmla="*/ 16006881 h 16006881"/>
              <a:gd name="connsiteX7" fmla="*/ 0 w 1304473"/>
              <a:gd name="connsiteY7" fmla="*/ 217417 h 16006881"/>
              <a:gd name="connsiteX8" fmla="*/ 217417 w 1304473"/>
              <a:gd name="connsiteY8" fmla="*/ 0 h 160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473" h="16006881">
                <a:moveTo>
                  <a:pt x="1304473" y="2667873"/>
                </a:moveTo>
                <a:lnTo>
                  <a:pt x="1304473" y="13339008"/>
                </a:lnTo>
                <a:cubicBezTo>
                  <a:pt x="1304473" y="14812433"/>
                  <a:pt x="1296540" y="16006881"/>
                  <a:pt x="1286755" y="16006881"/>
                </a:cubicBezTo>
                <a:lnTo>
                  <a:pt x="0" y="16006881"/>
                </a:lnTo>
                <a:lnTo>
                  <a:pt x="0" y="16006881"/>
                </a:lnTo>
                <a:lnTo>
                  <a:pt x="0" y="0"/>
                </a:lnTo>
                <a:lnTo>
                  <a:pt x="0" y="0"/>
                </a:lnTo>
                <a:lnTo>
                  <a:pt x="1286755" y="0"/>
                </a:lnTo>
                <a:cubicBezTo>
                  <a:pt x="1296540" y="0"/>
                  <a:pt x="1304473" y="1194448"/>
                  <a:pt x="1304473" y="2667873"/>
                </a:cubicBez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78918" rIns="78918" bIns="78920" numCol="1" spcCol="1270" anchor="ctr" anchorCtr="0">
            <a:noAutofit/>
          </a:bodyPr>
          <a:lstStyle/>
          <a:p>
            <a:pPr marL="228600" lvl="1" indent="-228600" algn="l" defTabSz="1066800">
              <a:lnSpc>
                <a:spcPct val="90000"/>
              </a:lnSpc>
              <a:spcBef>
                <a:spcPct val="0"/>
              </a:spcBef>
              <a:spcAft>
                <a:spcPct val="15000"/>
              </a:spcAft>
              <a:buChar char="•"/>
            </a:pPr>
            <a:r>
              <a:rPr lang="vi-VN" sz="2400" b="1" i="0" u="none" kern="1200"/>
              <a:t>Vương triều Vi-giay-a thành lập, mở ra một thời kì phát triển mới của Vương quốc Chăm-pa.</a:t>
            </a:r>
            <a:endParaRPr lang="en-US" sz="2400" b="1" kern="1200"/>
          </a:p>
        </p:txBody>
      </p:sp>
      <p:sp>
        <p:nvSpPr>
          <p:cNvPr id="8" name="Freeform: Shape 7">
            <a:extLst>
              <a:ext uri="{FF2B5EF4-FFF2-40B4-BE49-F238E27FC236}">
                <a16:creationId xmlns:a16="http://schemas.microsoft.com/office/drawing/2014/main" id="{66CF52FD-6A0F-47A3-840E-4A5934D1C7A2}"/>
              </a:ext>
            </a:extLst>
          </p:cNvPr>
          <p:cNvSpPr/>
          <p:nvPr/>
        </p:nvSpPr>
        <p:spPr>
          <a:xfrm>
            <a:off x="723900" y="2321344"/>
            <a:ext cx="1404819" cy="2006884"/>
          </a:xfrm>
          <a:custGeom>
            <a:avLst/>
            <a:gdLst>
              <a:gd name="connsiteX0" fmla="*/ 0 w 2006883"/>
              <a:gd name="connsiteY0" fmla="*/ 0 h 1404818"/>
              <a:gd name="connsiteX1" fmla="*/ 1304474 w 2006883"/>
              <a:gd name="connsiteY1" fmla="*/ 0 h 1404818"/>
              <a:gd name="connsiteX2" fmla="*/ 2006883 w 2006883"/>
              <a:gd name="connsiteY2" fmla="*/ 702409 h 1404818"/>
              <a:gd name="connsiteX3" fmla="*/ 1304474 w 2006883"/>
              <a:gd name="connsiteY3" fmla="*/ 1404818 h 1404818"/>
              <a:gd name="connsiteX4" fmla="*/ 0 w 2006883"/>
              <a:gd name="connsiteY4" fmla="*/ 1404818 h 1404818"/>
              <a:gd name="connsiteX5" fmla="*/ 702409 w 2006883"/>
              <a:gd name="connsiteY5" fmla="*/ 702409 h 1404818"/>
              <a:gd name="connsiteX6" fmla="*/ 0 w 2006883"/>
              <a:gd name="connsiteY6" fmla="*/ 0 h 14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883" h="1404818">
                <a:moveTo>
                  <a:pt x="2006882" y="0"/>
                </a:moveTo>
                <a:lnTo>
                  <a:pt x="2006882" y="913132"/>
                </a:lnTo>
                <a:lnTo>
                  <a:pt x="1003442" y="1404818"/>
                </a:lnTo>
                <a:lnTo>
                  <a:pt x="1" y="913132"/>
                </a:lnTo>
                <a:lnTo>
                  <a:pt x="1" y="0"/>
                </a:lnTo>
                <a:lnTo>
                  <a:pt x="1003442" y="491686"/>
                </a:lnTo>
                <a:lnTo>
                  <a:pt x="2006882"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2701" tIns="715109" rIns="12700" bIns="715110" numCol="1" spcCol="1270" anchor="ctr" anchorCtr="0">
            <a:noAutofit/>
          </a:bodyPr>
          <a:lstStyle/>
          <a:p>
            <a:pPr marL="0" lvl="0" indent="0" algn="ctr" defTabSz="889000">
              <a:lnSpc>
                <a:spcPct val="90000"/>
              </a:lnSpc>
              <a:spcBef>
                <a:spcPct val="0"/>
              </a:spcBef>
              <a:spcAft>
                <a:spcPct val="35000"/>
              </a:spcAft>
              <a:buNone/>
            </a:pPr>
            <a:r>
              <a:rPr lang="vi-VN" sz="2000" b="1" i="0" u="none" kern="1200"/>
              <a:t>Từ năm 988 đến năm 1220:</a:t>
            </a:r>
            <a:endParaRPr lang="en-US" sz="2000" b="1" kern="1200"/>
          </a:p>
        </p:txBody>
      </p:sp>
      <p:sp>
        <p:nvSpPr>
          <p:cNvPr id="9" name="Freeform: Shape 8">
            <a:extLst>
              <a:ext uri="{FF2B5EF4-FFF2-40B4-BE49-F238E27FC236}">
                <a16:creationId xmlns:a16="http://schemas.microsoft.com/office/drawing/2014/main" id="{703FD747-BC73-4265-93FC-D3C24A2774DE}"/>
              </a:ext>
            </a:extLst>
          </p:cNvPr>
          <p:cNvSpPr/>
          <p:nvPr/>
        </p:nvSpPr>
        <p:spPr>
          <a:xfrm>
            <a:off x="2128718" y="2321346"/>
            <a:ext cx="16006881" cy="1305159"/>
          </a:xfrm>
          <a:custGeom>
            <a:avLst/>
            <a:gdLst>
              <a:gd name="connsiteX0" fmla="*/ 217531 w 1305159"/>
              <a:gd name="connsiteY0" fmla="*/ 0 h 16006881"/>
              <a:gd name="connsiteX1" fmla="*/ 1087628 w 1305159"/>
              <a:gd name="connsiteY1" fmla="*/ 0 h 16006881"/>
              <a:gd name="connsiteX2" fmla="*/ 1305159 w 1305159"/>
              <a:gd name="connsiteY2" fmla="*/ 217531 h 16006881"/>
              <a:gd name="connsiteX3" fmla="*/ 1305159 w 1305159"/>
              <a:gd name="connsiteY3" fmla="*/ 16006881 h 16006881"/>
              <a:gd name="connsiteX4" fmla="*/ 1305159 w 1305159"/>
              <a:gd name="connsiteY4" fmla="*/ 16006881 h 16006881"/>
              <a:gd name="connsiteX5" fmla="*/ 0 w 1305159"/>
              <a:gd name="connsiteY5" fmla="*/ 16006881 h 16006881"/>
              <a:gd name="connsiteX6" fmla="*/ 0 w 1305159"/>
              <a:gd name="connsiteY6" fmla="*/ 16006881 h 16006881"/>
              <a:gd name="connsiteX7" fmla="*/ 0 w 1305159"/>
              <a:gd name="connsiteY7" fmla="*/ 217531 h 16006881"/>
              <a:gd name="connsiteX8" fmla="*/ 217531 w 1305159"/>
              <a:gd name="connsiteY8" fmla="*/ 0 h 160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159" h="16006881">
                <a:moveTo>
                  <a:pt x="1305159" y="2667869"/>
                </a:moveTo>
                <a:lnTo>
                  <a:pt x="1305159" y="13339012"/>
                </a:lnTo>
                <a:cubicBezTo>
                  <a:pt x="1305159" y="14812435"/>
                  <a:pt x="1297218" y="16006881"/>
                  <a:pt x="1287422" y="16006881"/>
                </a:cubicBezTo>
                <a:lnTo>
                  <a:pt x="0" y="16006881"/>
                </a:lnTo>
                <a:lnTo>
                  <a:pt x="0" y="16006881"/>
                </a:lnTo>
                <a:lnTo>
                  <a:pt x="0" y="0"/>
                </a:lnTo>
                <a:lnTo>
                  <a:pt x="0" y="0"/>
                </a:lnTo>
                <a:lnTo>
                  <a:pt x="1287422" y="0"/>
                </a:lnTo>
                <a:cubicBezTo>
                  <a:pt x="1297218" y="0"/>
                  <a:pt x="1305159" y="1194446"/>
                  <a:pt x="1305159" y="2667869"/>
                </a:cubicBez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78952" rIns="78952" bIns="78954" numCol="1" spcCol="1270" anchor="ctr" anchorCtr="0">
            <a:noAutofit/>
          </a:bodyPr>
          <a:lstStyle/>
          <a:p>
            <a:pPr marL="228600" lvl="1" indent="-228600" algn="l" defTabSz="1066800">
              <a:lnSpc>
                <a:spcPct val="90000"/>
              </a:lnSpc>
              <a:spcBef>
                <a:spcPct val="0"/>
              </a:spcBef>
              <a:spcAft>
                <a:spcPct val="15000"/>
              </a:spcAft>
              <a:buChar char="•"/>
            </a:pPr>
            <a:r>
              <a:rPr lang="vi-VN" sz="2400" b="1" i="0" u="none" kern="1200"/>
              <a:t>Tình hình Chăm-pa gặp nhiếu khó khăn ở trong nước, phải tiến hành các cuộc chiến tranh với Chân Lạp cũng như giải quyết xung đột với Đại Việt ở phía bắc.</a:t>
            </a:r>
            <a:endParaRPr lang="en-US" sz="2400" b="1" kern="1200"/>
          </a:p>
        </p:txBody>
      </p:sp>
      <p:sp>
        <p:nvSpPr>
          <p:cNvPr id="17" name="Freeform: Shape 16">
            <a:extLst>
              <a:ext uri="{FF2B5EF4-FFF2-40B4-BE49-F238E27FC236}">
                <a16:creationId xmlns:a16="http://schemas.microsoft.com/office/drawing/2014/main" id="{0BA348DB-BB7A-495E-9A43-48C575300AF1}"/>
              </a:ext>
            </a:extLst>
          </p:cNvPr>
          <p:cNvSpPr/>
          <p:nvPr/>
        </p:nvSpPr>
        <p:spPr>
          <a:xfrm>
            <a:off x="723900" y="4216257"/>
            <a:ext cx="1404819" cy="2006884"/>
          </a:xfrm>
          <a:custGeom>
            <a:avLst/>
            <a:gdLst>
              <a:gd name="connsiteX0" fmla="*/ 0 w 2006883"/>
              <a:gd name="connsiteY0" fmla="*/ 0 h 1404818"/>
              <a:gd name="connsiteX1" fmla="*/ 1304474 w 2006883"/>
              <a:gd name="connsiteY1" fmla="*/ 0 h 1404818"/>
              <a:gd name="connsiteX2" fmla="*/ 2006883 w 2006883"/>
              <a:gd name="connsiteY2" fmla="*/ 702409 h 1404818"/>
              <a:gd name="connsiteX3" fmla="*/ 1304474 w 2006883"/>
              <a:gd name="connsiteY3" fmla="*/ 1404818 h 1404818"/>
              <a:gd name="connsiteX4" fmla="*/ 0 w 2006883"/>
              <a:gd name="connsiteY4" fmla="*/ 1404818 h 1404818"/>
              <a:gd name="connsiteX5" fmla="*/ 702409 w 2006883"/>
              <a:gd name="connsiteY5" fmla="*/ 702409 h 1404818"/>
              <a:gd name="connsiteX6" fmla="*/ 0 w 2006883"/>
              <a:gd name="connsiteY6" fmla="*/ 0 h 14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883" h="1404818">
                <a:moveTo>
                  <a:pt x="2006882" y="0"/>
                </a:moveTo>
                <a:lnTo>
                  <a:pt x="2006882" y="913132"/>
                </a:lnTo>
                <a:lnTo>
                  <a:pt x="1003442" y="1404818"/>
                </a:lnTo>
                <a:lnTo>
                  <a:pt x="1" y="913132"/>
                </a:lnTo>
                <a:lnTo>
                  <a:pt x="1" y="0"/>
                </a:lnTo>
                <a:lnTo>
                  <a:pt x="1003442" y="491686"/>
                </a:lnTo>
                <a:lnTo>
                  <a:pt x="2006882" y="0"/>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2701" tIns="715109" rIns="12700" bIns="715110" numCol="1" spcCol="1270" anchor="ctr" anchorCtr="0">
            <a:noAutofit/>
          </a:bodyPr>
          <a:lstStyle/>
          <a:p>
            <a:pPr marL="0" lvl="0" indent="0" algn="ctr" defTabSz="889000">
              <a:lnSpc>
                <a:spcPct val="90000"/>
              </a:lnSpc>
              <a:spcBef>
                <a:spcPct val="0"/>
              </a:spcBef>
              <a:spcAft>
                <a:spcPct val="35000"/>
              </a:spcAft>
              <a:buNone/>
            </a:pPr>
            <a:r>
              <a:rPr lang="vi-VN" sz="2000" b="1" i="0" u="none" kern="1200"/>
              <a:t>Từ năm 1220 đến năm 1353</a:t>
            </a:r>
            <a:endParaRPr lang="en-US" sz="2000" b="1" kern="1200"/>
          </a:p>
        </p:txBody>
      </p:sp>
      <p:sp>
        <p:nvSpPr>
          <p:cNvPr id="18" name="Freeform: Shape 17">
            <a:extLst>
              <a:ext uri="{FF2B5EF4-FFF2-40B4-BE49-F238E27FC236}">
                <a16:creationId xmlns:a16="http://schemas.microsoft.com/office/drawing/2014/main" id="{C7A00AC4-0D94-4A55-A4E4-8603500049D2}"/>
              </a:ext>
            </a:extLst>
          </p:cNvPr>
          <p:cNvSpPr/>
          <p:nvPr/>
        </p:nvSpPr>
        <p:spPr>
          <a:xfrm>
            <a:off x="2128718" y="4216259"/>
            <a:ext cx="16006881" cy="1304473"/>
          </a:xfrm>
          <a:custGeom>
            <a:avLst/>
            <a:gdLst>
              <a:gd name="connsiteX0" fmla="*/ 217417 w 1304473"/>
              <a:gd name="connsiteY0" fmla="*/ 0 h 16006881"/>
              <a:gd name="connsiteX1" fmla="*/ 1087056 w 1304473"/>
              <a:gd name="connsiteY1" fmla="*/ 0 h 16006881"/>
              <a:gd name="connsiteX2" fmla="*/ 1304473 w 1304473"/>
              <a:gd name="connsiteY2" fmla="*/ 217417 h 16006881"/>
              <a:gd name="connsiteX3" fmla="*/ 1304473 w 1304473"/>
              <a:gd name="connsiteY3" fmla="*/ 16006881 h 16006881"/>
              <a:gd name="connsiteX4" fmla="*/ 1304473 w 1304473"/>
              <a:gd name="connsiteY4" fmla="*/ 16006881 h 16006881"/>
              <a:gd name="connsiteX5" fmla="*/ 0 w 1304473"/>
              <a:gd name="connsiteY5" fmla="*/ 16006881 h 16006881"/>
              <a:gd name="connsiteX6" fmla="*/ 0 w 1304473"/>
              <a:gd name="connsiteY6" fmla="*/ 16006881 h 16006881"/>
              <a:gd name="connsiteX7" fmla="*/ 0 w 1304473"/>
              <a:gd name="connsiteY7" fmla="*/ 217417 h 16006881"/>
              <a:gd name="connsiteX8" fmla="*/ 217417 w 1304473"/>
              <a:gd name="connsiteY8" fmla="*/ 0 h 160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473" h="16006881">
                <a:moveTo>
                  <a:pt x="1304473" y="2667873"/>
                </a:moveTo>
                <a:lnTo>
                  <a:pt x="1304473" y="13339008"/>
                </a:lnTo>
                <a:cubicBezTo>
                  <a:pt x="1304473" y="14812433"/>
                  <a:pt x="1296540" y="16006881"/>
                  <a:pt x="1286755" y="16006881"/>
                </a:cubicBezTo>
                <a:lnTo>
                  <a:pt x="0" y="16006881"/>
                </a:lnTo>
                <a:lnTo>
                  <a:pt x="0" y="16006881"/>
                </a:lnTo>
                <a:lnTo>
                  <a:pt x="0" y="0"/>
                </a:lnTo>
                <a:lnTo>
                  <a:pt x="0" y="0"/>
                </a:lnTo>
                <a:lnTo>
                  <a:pt x="1286755" y="0"/>
                </a:lnTo>
                <a:cubicBezTo>
                  <a:pt x="1296540" y="0"/>
                  <a:pt x="1304473" y="1194448"/>
                  <a:pt x="1304473" y="2667873"/>
                </a:cubicBez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78918" rIns="78918" bIns="78920" numCol="1" spcCol="1270" anchor="ctr" anchorCtr="0">
            <a:noAutofit/>
          </a:bodyPr>
          <a:lstStyle/>
          <a:p>
            <a:pPr marL="228600" lvl="1" indent="-228600" algn="l" defTabSz="1066800">
              <a:lnSpc>
                <a:spcPct val="90000"/>
              </a:lnSpc>
              <a:spcBef>
                <a:spcPct val="0"/>
              </a:spcBef>
              <a:spcAft>
                <a:spcPct val="15000"/>
              </a:spcAft>
              <a:buChar char="•"/>
            </a:pPr>
            <a:endParaRPr lang="en-US" sz="2400" b="1" kern="1200"/>
          </a:p>
          <a:p>
            <a:pPr marL="228600" lvl="1" indent="-228600" algn="l" defTabSz="1066800">
              <a:lnSpc>
                <a:spcPct val="90000"/>
              </a:lnSpc>
              <a:spcBef>
                <a:spcPct val="0"/>
              </a:spcBef>
              <a:spcAft>
                <a:spcPct val="15000"/>
              </a:spcAft>
              <a:buChar char="•"/>
            </a:pPr>
            <a:endParaRPr lang="en-US" sz="2400" b="1" kern="1200"/>
          </a:p>
          <a:p>
            <a:pPr marL="228600" lvl="1" indent="-228600" algn="l" defTabSz="1066800">
              <a:lnSpc>
                <a:spcPct val="90000"/>
              </a:lnSpc>
              <a:spcBef>
                <a:spcPct val="0"/>
              </a:spcBef>
              <a:spcAft>
                <a:spcPct val="15000"/>
              </a:spcAft>
              <a:buChar char="•"/>
            </a:pPr>
            <a:r>
              <a:rPr lang="vi-VN" sz="2400" b="1" kern="1200"/>
              <a:t>Là thời kì thịnh đạt nhất của Vương triều Vi-giay-a cũng như trong lịch sử Vương quốc Chăm-pa</a:t>
            </a:r>
            <a:endParaRPr lang="en-US" sz="2400" b="1" kern="1200"/>
          </a:p>
          <a:p>
            <a:pPr marL="228600" lvl="1" indent="-228600" algn="l" defTabSz="1066800">
              <a:lnSpc>
                <a:spcPct val="90000"/>
              </a:lnSpc>
              <a:spcBef>
                <a:spcPct val="0"/>
              </a:spcBef>
              <a:spcAft>
                <a:spcPct val="15000"/>
              </a:spcAft>
              <a:buChar char="•"/>
            </a:pPr>
            <a:endParaRPr lang="en-US" sz="2400" b="1" kern="1200"/>
          </a:p>
        </p:txBody>
      </p:sp>
      <p:sp>
        <p:nvSpPr>
          <p:cNvPr id="19" name="Freeform: Shape 18">
            <a:extLst>
              <a:ext uri="{FF2B5EF4-FFF2-40B4-BE49-F238E27FC236}">
                <a16:creationId xmlns:a16="http://schemas.microsoft.com/office/drawing/2014/main" id="{85A23A0E-1AD8-4D35-BDB5-006B1D6D97D4}"/>
              </a:ext>
            </a:extLst>
          </p:cNvPr>
          <p:cNvSpPr/>
          <p:nvPr/>
        </p:nvSpPr>
        <p:spPr>
          <a:xfrm>
            <a:off x="723900" y="6111170"/>
            <a:ext cx="1404819" cy="2006884"/>
          </a:xfrm>
          <a:custGeom>
            <a:avLst/>
            <a:gdLst>
              <a:gd name="connsiteX0" fmla="*/ 0 w 2006883"/>
              <a:gd name="connsiteY0" fmla="*/ 0 h 1404818"/>
              <a:gd name="connsiteX1" fmla="*/ 1304474 w 2006883"/>
              <a:gd name="connsiteY1" fmla="*/ 0 h 1404818"/>
              <a:gd name="connsiteX2" fmla="*/ 2006883 w 2006883"/>
              <a:gd name="connsiteY2" fmla="*/ 702409 h 1404818"/>
              <a:gd name="connsiteX3" fmla="*/ 1304474 w 2006883"/>
              <a:gd name="connsiteY3" fmla="*/ 1404818 h 1404818"/>
              <a:gd name="connsiteX4" fmla="*/ 0 w 2006883"/>
              <a:gd name="connsiteY4" fmla="*/ 1404818 h 1404818"/>
              <a:gd name="connsiteX5" fmla="*/ 702409 w 2006883"/>
              <a:gd name="connsiteY5" fmla="*/ 702409 h 1404818"/>
              <a:gd name="connsiteX6" fmla="*/ 0 w 2006883"/>
              <a:gd name="connsiteY6" fmla="*/ 0 h 14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883" h="1404818">
                <a:moveTo>
                  <a:pt x="2006882" y="0"/>
                </a:moveTo>
                <a:lnTo>
                  <a:pt x="2006882" y="913132"/>
                </a:lnTo>
                <a:lnTo>
                  <a:pt x="1003442" y="1404818"/>
                </a:lnTo>
                <a:lnTo>
                  <a:pt x="1" y="913132"/>
                </a:lnTo>
                <a:lnTo>
                  <a:pt x="1" y="0"/>
                </a:lnTo>
                <a:lnTo>
                  <a:pt x="1003442" y="491686"/>
                </a:lnTo>
                <a:lnTo>
                  <a:pt x="2006882"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2701" tIns="715109" rIns="12700" bIns="715110" numCol="1" spcCol="1270" anchor="ctr" anchorCtr="0">
            <a:noAutofit/>
          </a:bodyPr>
          <a:lstStyle/>
          <a:p>
            <a:pPr marL="0" lvl="0" indent="0" algn="ctr" defTabSz="889000">
              <a:lnSpc>
                <a:spcPct val="90000"/>
              </a:lnSpc>
              <a:spcBef>
                <a:spcPct val="0"/>
              </a:spcBef>
              <a:spcAft>
                <a:spcPct val="35000"/>
              </a:spcAft>
              <a:buNone/>
            </a:pPr>
            <a:r>
              <a:rPr lang="vi-VN" sz="2000" b="1" i="0" u="none" kern="1200"/>
              <a:t>Từ cuối thế kỉ XIV đến năm 1471</a:t>
            </a:r>
            <a:endParaRPr lang="en-US" sz="2000" b="1" kern="1200"/>
          </a:p>
        </p:txBody>
      </p:sp>
      <p:sp>
        <p:nvSpPr>
          <p:cNvPr id="20" name="Freeform: Shape 19">
            <a:extLst>
              <a:ext uri="{FF2B5EF4-FFF2-40B4-BE49-F238E27FC236}">
                <a16:creationId xmlns:a16="http://schemas.microsoft.com/office/drawing/2014/main" id="{08F92E45-2B05-48DD-A35D-03D47E07173A}"/>
              </a:ext>
            </a:extLst>
          </p:cNvPr>
          <p:cNvSpPr/>
          <p:nvPr/>
        </p:nvSpPr>
        <p:spPr>
          <a:xfrm>
            <a:off x="2128718" y="6111172"/>
            <a:ext cx="16006881" cy="1304473"/>
          </a:xfrm>
          <a:custGeom>
            <a:avLst/>
            <a:gdLst>
              <a:gd name="connsiteX0" fmla="*/ 217417 w 1304473"/>
              <a:gd name="connsiteY0" fmla="*/ 0 h 16006881"/>
              <a:gd name="connsiteX1" fmla="*/ 1087056 w 1304473"/>
              <a:gd name="connsiteY1" fmla="*/ 0 h 16006881"/>
              <a:gd name="connsiteX2" fmla="*/ 1304473 w 1304473"/>
              <a:gd name="connsiteY2" fmla="*/ 217417 h 16006881"/>
              <a:gd name="connsiteX3" fmla="*/ 1304473 w 1304473"/>
              <a:gd name="connsiteY3" fmla="*/ 16006881 h 16006881"/>
              <a:gd name="connsiteX4" fmla="*/ 1304473 w 1304473"/>
              <a:gd name="connsiteY4" fmla="*/ 16006881 h 16006881"/>
              <a:gd name="connsiteX5" fmla="*/ 0 w 1304473"/>
              <a:gd name="connsiteY5" fmla="*/ 16006881 h 16006881"/>
              <a:gd name="connsiteX6" fmla="*/ 0 w 1304473"/>
              <a:gd name="connsiteY6" fmla="*/ 16006881 h 16006881"/>
              <a:gd name="connsiteX7" fmla="*/ 0 w 1304473"/>
              <a:gd name="connsiteY7" fmla="*/ 217417 h 16006881"/>
              <a:gd name="connsiteX8" fmla="*/ 217417 w 1304473"/>
              <a:gd name="connsiteY8" fmla="*/ 0 h 160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473" h="16006881">
                <a:moveTo>
                  <a:pt x="1304473" y="2667873"/>
                </a:moveTo>
                <a:lnTo>
                  <a:pt x="1304473" y="13339008"/>
                </a:lnTo>
                <a:cubicBezTo>
                  <a:pt x="1304473" y="14812433"/>
                  <a:pt x="1296540" y="16006881"/>
                  <a:pt x="1286755" y="16006881"/>
                </a:cubicBezTo>
                <a:lnTo>
                  <a:pt x="0" y="16006881"/>
                </a:lnTo>
                <a:lnTo>
                  <a:pt x="0" y="16006881"/>
                </a:lnTo>
                <a:lnTo>
                  <a:pt x="0" y="0"/>
                </a:lnTo>
                <a:lnTo>
                  <a:pt x="0" y="0"/>
                </a:lnTo>
                <a:lnTo>
                  <a:pt x="1286755" y="0"/>
                </a:lnTo>
                <a:cubicBezTo>
                  <a:pt x="1296540" y="0"/>
                  <a:pt x="1304473" y="1194448"/>
                  <a:pt x="1304473" y="2667873"/>
                </a:cubicBez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78918" rIns="78918" bIns="78920" numCol="1" spcCol="1270" anchor="ctr" anchorCtr="0">
            <a:noAutofit/>
          </a:bodyPr>
          <a:lstStyle/>
          <a:p>
            <a:pPr marL="228600" lvl="1" indent="-228600" algn="l" defTabSz="1066800">
              <a:lnSpc>
                <a:spcPct val="90000"/>
              </a:lnSpc>
              <a:spcBef>
                <a:spcPct val="0"/>
              </a:spcBef>
              <a:spcAft>
                <a:spcPct val="15000"/>
              </a:spcAft>
              <a:buChar char="•"/>
            </a:pPr>
            <a:r>
              <a:rPr lang="vi-VN" sz="2400" b="1" i="0" u="none" kern="1200"/>
              <a:t>Vương triều Vi-giay-a lâm vào khủng hoảng, suy yếu rồi sụp đổ.</a:t>
            </a:r>
            <a:endParaRPr lang="en-US" sz="2400" b="1" kern="1200"/>
          </a:p>
        </p:txBody>
      </p:sp>
      <p:sp>
        <p:nvSpPr>
          <p:cNvPr id="21" name="Freeform: Shape 20">
            <a:extLst>
              <a:ext uri="{FF2B5EF4-FFF2-40B4-BE49-F238E27FC236}">
                <a16:creationId xmlns:a16="http://schemas.microsoft.com/office/drawing/2014/main" id="{F832C684-00CB-4D1C-BBE3-2F80EBDA0F1B}"/>
              </a:ext>
            </a:extLst>
          </p:cNvPr>
          <p:cNvSpPr/>
          <p:nvPr/>
        </p:nvSpPr>
        <p:spPr>
          <a:xfrm>
            <a:off x="723900" y="8006083"/>
            <a:ext cx="1404819" cy="2006884"/>
          </a:xfrm>
          <a:custGeom>
            <a:avLst/>
            <a:gdLst>
              <a:gd name="connsiteX0" fmla="*/ 0 w 2006883"/>
              <a:gd name="connsiteY0" fmla="*/ 0 h 1404818"/>
              <a:gd name="connsiteX1" fmla="*/ 1304474 w 2006883"/>
              <a:gd name="connsiteY1" fmla="*/ 0 h 1404818"/>
              <a:gd name="connsiteX2" fmla="*/ 2006883 w 2006883"/>
              <a:gd name="connsiteY2" fmla="*/ 702409 h 1404818"/>
              <a:gd name="connsiteX3" fmla="*/ 1304474 w 2006883"/>
              <a:gd name="connsiteY3" fmla="*/ 1404818 h 1404818"/>
              <a:gd name="connsiteX4" fmla="*/ 0 w 2006883"/>
              <a:gd name="connsiteY4" fmla="*/ 1404818 h 1404818"/>
              <a:gd name="connsiteX5" fmla="*/ 702409 w 2006883"/>
              <a:gd name="connsiteY5" fmla="*/ 702409 h 1404818"/>
              <a:gd name="connsiteX6" fmla="*/ 0 w 2006883"/>
              <a:gd name="connsiteY6" fmla="*/ 0 h 14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883" h="1404818">
                <a:moveTo>
                  <a:pt x="2006882" y="0"/>
                </a:moveTo>
                <a:lnTo>
                  <a:pt x="2006882" y="913132"/>
                </a:lnTo>
                <a:lnTo>
                  <a:pt x="1003442" y="1404818"/>
                </a:lnTo>
                <a:lnTo>
                  <a:pt x="1" y="913132"/>
                </a:lnTo>
                <a:lnTo>
                  <a:pt x="1" y="0"/>
                </a:lnTo>
                <a:lnTo>
                  <a:pt x="1003442" y="491686"/>
                </a:lnTo>
                <a:lnTo>
                  <a:pt x="2006882" y="0"/>
                </a:lnTo>
                <a:close/>
              </a:path>
            </a:pathLst>
          </a:cu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2701" tIns="715109" rIns="12700" bIns="715110" numCol="1" spcCol="1270" anchor="ctr" anchorCtr="0">
            <a:noAutofit/>
          </a:bodyPr>
          <a:lstStyle/>
          <a:p>
            <a:pPr marL="0" lvl="0" indent="0" algn="ctr" defTabSz="889000">
              <a:lnSpc>
                <a:spcPct val="90000"/>
              </a:lnSpc>
              <a:spcBef>
                <a:spcPct val="0"/>
              </a:spcBef>
              <a:spcAft>
                <a:spcPct val="35000"/>
              </a:spcAft>
              <a:buNone/>
            </a:pPr>
            <a:r>
              <a:rPr lang="vi-VN" sz="2000" b="1" i="0" u="none" kern="1200"/>
              <a:t>Từ năm 1471 đến đầu thế kỉ XVI</a:t>
            </a:r>
            <a:endParaRPr lang="en-US" sz="2000" b="1" kern="1200"/>
          </a:p>
        </p:txBody>
      </p:sp>
      <p:sp>
        <p:nvSpPr>
          <p:cNvPr id="22" name="Freeform: Shape 21">
            <a:extLst>
              <a:ext uri="{FF2B5EF4-FFF2-40B4-BE49-F238E27FC236}">
                <a16:creationId xmlns:a16="http://schemas.microsoft.com/office/drawing/2014/main" id="{03E2D58A-F83F-4B29-884D-14A6E8B1D48A}"/>
              </a:ext>
            </a:extLst>
          </p:cNvPr>
          <p:cNvSpPr/>
          <p:nvPr/>
        </p:nvSpPr>
        <p:spPr>
          <a:xfrm>
            <a:off x="2128718" y="8006084"/>
            <a:ext cx="16006881" cy="1304474"/>
          </a:xfrm>
          <a:custGeom>
            <a:avLst/>
            <a:gdLst>
              <a:gd name="connsiteX0" fmla="*/ 217417 w 1304473"/>
              <a:gd name="connsiteY0" fmla="*/ 0 h 16006881"/>
              <a:gd name="connsiteX1" fmla="*/ 1087056 w 1304473"/>
              <a:gd name="connsiteY1" fmla="*/ 0 h 16006881"/>
              <a:gd name="connsiteX2" fmla="*/ 1304473 w 1304473"/>
              <a:gd name="connsiteY2" fmla="*/ 217417 h 16006881"/>
              <a:gd name="connsiteX3" fmla="*/ 1304473 w 1304473"/>
              <a:gd name="connsiteY3" fmla="*/ 16006881 h 16006881"/>
              <a:gd name="connsiteX4" fmla="*/ 1304473 w 1304473"/>
              <a:gd name="connsiteY4" fmla="*/ 16006881 h 16006881"/>
              <a:gd name="connsiteX5" fmla="*/ 0 w 1304473"/>
              <a:gd name="connsiteY5" fmla="*/ 16006881 h 16006881"/>
              <a:gd name="connsiteX6" fmla="*/ 0 w 1304473"/>
              <a:gd name="connsiteY6" fmla="*/ 16006881 h 16006881"/>
              <a:gd name="connsiteX7" fmla="*/ 0 w 1304473"/>
              <a:gd name="connsiteY7" fmla="*/ 217417 h 16006881"/>
              <a:gd name="connsiteX8" fmla="*/ 217417 w 1304473"/>
              <a:gd name="connsiteY8" fmla="*/ 0 h 160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473" h="16006881">
                <a:moveTo>
                  <a:pt x="1304473" y="2667873"/>
                </a:moveTo>
                <a:lnTo>
                  <a:pt x="1304473" y="13339008"/>
                </a:lnTo>
                <a:cubicBezTo>
                  <a:pt x="1304473" y="14812433"/>
                  <a:pt x="1296540" y="16006881"/>
                  <a:pt x="1286755" y="16006881"/>
                </a:cubicBezTo>
                <a:lnTo>
                  <a:pt x="0" y="16006881"/>
                </a:lnTo>
                <a:lnTo>
                  <a:pt x="0" y="16006881"/>
                </a:lnTo>
                <a:lnTo>
                  <a:pt x="0" y="0"/>
                </a:lnTo>
                <a:lnTo>
                  <a:pt x="0" y="0"/>
                </a:lnTo>
                <a:lnTo>
                  <a:pt x="1286755" y="0"/>
                </a:lnTo>
                <a:cubicBezTo>
                  <a:pt x="1296540" y="0"/>
                  <a:pt x="1304473" y="1194448"/>
                  <a:pt x="1304473" y="2667873"/>
                </a:cubicBez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78919" rIns="78918" bIns="78920" numCol="1" spcCol="1270" anchor="ctr" anchorCtr="0">
            <a:noAutofit/>
          </a:bodyPr>
          <a:lstStyle/>
          <a:p>
            <a:pPr marL="228600" lvl="1" indent="-228600" algn="l" defTabSz="1066800">
              <a:lnSpc>
                <a:spcPct val="90000"/>
              </a:lnSpc>
              <a:spcBef>
                <a:spcPct val="0"/>
              </a:spcBef>
              <a:spcAft>
                <a:spcPct val="15000"/>
              </a:spcAft>
              <a:buChar char="•"/>
            </a:pPr>
            <a:r>
              <a:rPr lang="vi-VN" sz="2400" b="1" i="0" u="none" kern="1200"/>
              <a:t>Từ năm 1471 đến đầu thế kỉ XVI: Lãnh thổ Chăm-pa bị thu hẹp nhiều phần và chia thành nhiều tiểu quốc khác nhau.</a:t>
            </a:r>
            <a:endParaRPr lang="en-US" sz="2400" b="1" kern="1200"/>
          </a:p>
        </p:txBody>
      </p:sp>
    </p:spTree>
    <p:extLst>
      <p:ext uri="{BB962C8B-B14F-4D97-AF65-F5344CB8AC3E}">
        <p14:creationId xmlns:p14="http://schemas.microsoft.com/office/powerpoint/2010/main" val="20738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8"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8053" y="778123"/>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486760" y="810833"/>
            <a:ext cx="13600771" cy="7078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1. </a:t>
            </a:r>
            <a:r>
              <a:rPr kumimoji="0" lang="vi-VN"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Vương quốc Chăm-pa từ thế kỉ X đến đầu thế kỉ XVI</a:t>
            </a:r>
            <a:endPar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1428730"/>
            <a:ext cx="14503331" cy="707886"/>
          </a:xfrm>
          <a:prstGeom prst="rect">
            <a:avLst/>
          </a:prstGeom>
        </p:spPr>
        <p:txBody>
          <a:bodyPr wrap="square">
            <a:spAutoFit/>
          </a:bodyPr>
          <a:lstStyle/>
          <a:p>
            <a:pPr marL="742950" marR="0" lvl="0" indent="-742950" algn="just" defTabSz="914400" rtl="0" eaLnBrk="1" fontAlgn="auto" latinLnBrk="0" hangingPunct="1">
              <a:lnSpc>
                <a:spcPct val="100000"/>
              </a:lnSpc>
              <a:spcBef>
                <a:spcPts val="600"/>
              </a:spcBef>
              <a:spcAft>
                <a:spcPts val="600"/>
              </a:spcAft>
              <a:buClrTx/>
              <a:buSzTx/>
              <a:buFontTx/>
              <a:buAutoNum type="alphaLcPeriod"/>
              <a:tabLst/>
              <a:defRPr/>
            </a:pPr>
            <a:r>
              <a:rPr kumimoji="0" lang="vi-VN"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rPr>
              <a:t>Diễn biến cơ bản về chính trị</a:t>
            </a:r>
            <a:endParaRPr kumimoji="0" lang="en-US"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508760" y="3034265"/>
            <a:ext cx="17195972" cy="1315425"/>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Năm 988, Vương triều Vi-giay-a thành lập, mở ra một thời kì phát triển mới của Vương quốc Chăm-pa. Kinh đô được chuyển về Vi-giay-a (còn gọi là Đố Bàn hay Chà Bàn, thuộc An Nhơn, Bình Định ngày nay). </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48B7392-31ED-4A81-96C8-698A11083308}"/>
              </a:ext>
            </a:extLst>
          </p:cNvPr>
          <p:cNvSpPr/>
          <p:nvPr/>
        </p:nvSpPr>
        <p:spPr>
          <a:xfrm>
            <a:off x="486760" y="4762500"/>
            <a:ext cx="17195972" cy="357020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Từ năm 988 đến năm 1220:</a:t>
            </a:r>
            <a:endParaRPr kumimoji="0" lang="en-US"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Tình hình Chăm-pa gặp nhiếu khó khăn ở trong nước, phải tiến hành các cuộc chiến tranh với Chân Lạp cũng như giải quyết xung đột với Đại Việt ở phía bắc.</a:t>
            </a:r>
            <a:endParaRPr kumimoji="0" lang="en-US"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Năm 1069, vua Chăm-pa cắt ba châu là Bố Chính, Địa Lý (Quảng Bình) và Ma Linh (phía bắc tỉnh Quảng Trị) cho Đại Việt.</a:t>
            </a:r>
            <a:endParaRPr kumimoji="0" lang="en-US"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“Cuộc chiến tranh Một trăm năm” (khoảng từ năm 1113 đến 1220), khiến Chăm-pa hai lần bị Chân Lạp chiếm đóng.</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4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3600771" cy="707886"/>
          </a:xfrm>
          <a:prstGeom prst="rect">
            <a:avLst/>
          </a:prstGeom>
        </p:spPr>
        <p:txBody>
          <a:bodyPr wrap="square">
            <a:spAutoFit/>
          </a:bodyPr>
          <a:lstStyle/>
          <a:p>
            <a:pPr algn="just">
              <a:spcBef>
                <a:spcPts val="600"/>
              </a:spcBef>
              <a:spcAft>
                <a:spcPts val="600"/>
              </a:spcAft>
            </a:pPr>
            <a:r>
              <a:rPr lang="en-US" sz="4000" b="1">
                <a:solidFill>
                  <a:srgbClr val="FFC000"/>
                </a:solidFill>
                <a:latin typeface="Roboto Light" panose="02000000000000000000" pitchFamily="2" charset="0"/>
                <a:ea typeface="Roboto Light" panose="02000000000000000000" pitchFamily="2" charset="0"/>
              </a:rPr>
              <a:t>1. </a:t>
            </a:r>
            <a:r>
              <a:rPr lang="vi-VN" sz="4000" b="1">
                <a:solidFill>
                  <a:srgbClr val="FFC000"/>
                </a:solidFill>
                <a:latin typeface="Roboto Light" panose="02000000000000000000" pitchFamily="2" charset="0"/>
                <a:ea typeface="Roboto Light" panose="02000000000000000000" pitchFamily="2" charset="0"/>
              </a:rPr>
              <a:t>Vương quốc Chăm-pa từ thế kỉ X đến đầu thế kỉ XVI</a:t>
            </a:r>
            <a:endParaRPr lang="en-US" sz="4000" b="1">
              <a:solidFill>
                <a:srgbClr val="FFC000"/>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889626"/>
            <a:ext cx="14503331" cy="707886"/>
          </a:xfrm>
          <a:prstGeom prst="rect">
            <a:avLst/>
          </a:prstGeom>
        </p:spPr>
        <p:txBody>
          <a:bodyPr wrap="square">
            <a:spAutoFit/>
          </a:bodyPr>
          <a:lstStyle/>
          <a:p>
            <a:pPr marL="742950" indent="-742950" algn="just">
              <a:spcBef>
                <a:spcPts val="600"/>
              </a:spcBef>
              <a:spcAft>
                <a:spcPts val="600"/>
              </a:spcAft>
              <a:buAutoNum type="alphaLcPeriod"/>
            </a:pPr>
            <a:r>
              <a:rPr lang="vi-VN" sz="4000" b="1" spc="-96">
                <a:solidFill>
                  <a:srgbClr val="FFFFFF"/>
                </a:solidFill>
                <a:latin typeface="Roboto Light" panose="02000000000000000000" pitchFamily="2" charset="0"/>
                <a:ea typeface="Roboto Light" panose="02000000000000000000" pitchFamily="2" charset="0"/>
              </a:rPr>
              <a:t>Diễn biến cơ bản về chính trị</a:t>
            </a:r>
            <a:endParaRPr lang="en-US" sz="4000" b="1" spc="-96">
              <a:solidFill>
                <a:srgbClr val="FFFFFF"/>
              </a:solidFill>
              <a:latin typeface="Roboto Light" panose="02000000000000000000" pitchFamily="2" charset="0"/>
              <a:ea typeface="Roboto Light" panose="02000000000000000000" pitchFamily="2" charset="0"/>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504378" y="2293794"/>
            <a:ext cx="17195972" cy="1951496"/>
          </a:xfrm>
          <a:prstGeom prst="rect">
            <a:avLst/>
          </a:prstGeom>
          <a:solidFill>
            <a:schemeClr val="bg1"/>
          </a:solidFill>
        </p:spPr>
        <p:txBody>
          <a:bodyPr wrap="square">
            <a:spAutoFit/>
          </a:bodyPr>
          <a:lstStyle/>
          <a:p>
            <a:pPr>
              <a:lnSpc>
                <a:spcPct val="150000"/>
              </a:lnSpc>
              <a:spcBef>
                <a:spcPts val="600"/>
              </a:spcBef>
              <a:spcAft>
                <a:spcPts val="600"/>
              </a:spcAft>
            </a:pPr>
            <a:r>
              <a:rPr lang="vi-VN" sz="2800"/>
              <a:t>+ Từ năm 1220 đến năm 1353: là thời kì thịnh đạt nhất của Vương triều Vi-giay-a cũng như trong lịch sử Vương quốc Chăm-pa. Chăm-pa thoát khỏi ách đô hộ của Chân Lạp, củng cố chính quyền, mở rộng và thống nhất lãnh thổ,...</a:t>
            </a:r>
          </a:p>
        </p:txBody>
      </p:sp>
      <p:sp>
        <p:nvSpPr>
          <p:cNvPr id="15" name="Rectangle 14">
            <a:extLst>
              <a:ext uri="{FF2B5EF4-FFF2-40B4-BE49-F238E27FC236}">
                <a16:creationId xmlns:a16="http://schemas.microsoft.com/office/drawing/2014/main" id="{E5A21167-91E3-4943-A906-5388C471E26C}"/>
              </a:ext>
            </a:extLst>
          </p:cNvPr>
          <p:cNvSpPr/>
          <p:nvPr/>
        </p:nvSpPr>
        <p:spPr>
          <a:xfrm>
            <a:off x="472783" y="4808953"/>
            <a:ext cx="17195972" cy="669094"/>
          </a:xfrm>
          <a:prstGeom prst="rect">
            <a:avLst/>
          </a:prstGeom>
          <a:solidFill>
            <a:schemeClr val="bg1"/>
          </a:solidFill>
        </p:spPr>
        <p:txBody>
          <a:bodyPr wrap="square">
            <a:spAutoFit/>
          </a:bodyPr>
          <a:lstStyle/>
          <a:p>
            <a:pPr>
              <a:lnSpc>
                <a:spcPct val="150000"/>
              </a:lnSpc>
              <a:spcBef>
                <a:spcPts val="600"/>
              </a:spcBef>
              <a:spcAft>
                <a:spcPts val="600"/>
              </a:spcAft>
            </a:pPr>
            <a:r>
              <a:rPr lang="vi-VN" sz="2800"/>
              <a:t>+ Từ cuối thế kỉ XIV đến năm 1471: Vương triều Vi-giay-a lâm vào khủng hoảng, suy yếu rồi sụp đổ.</a:t>
            </a:r>
            <a:endParaRPr lang="en-US" sz="2800"/>
          </a:p>
        </p:txBody>
      </p:sp>
      <p:sp>
        <p:nvSpPr>
          <p:cNvPr id="16" name="Rectangle 15">
            <a:extLst>
              <a:ext uri="{FF2B5EF4-FFF2-40B4-BE49-F238E27FC236}">
                <a16:creationId xmlns:a16="http://schemas.microsoft.com/office/drawing/2014/main" id="{0A19AFEA-4142-4AA9-9568-AE5A93E37B97}"/>
              </a:ext>
            </a:extLst>
          </p:cNvPr>
          <p:cNvSpPr/>
          <p:nvPr/>
        </p:nvSpPr>
        <p:spPr>
          <a:xfrm>
            <a:off x="456056" y="6142127"/>
            <a:ext cx="17195972" cy="1315425"/>
          </a:xfrm>
          <a:prstGeom prst="rect">
            <a:avLst/>
          </a:prstGeom>
          <a:solidFill>
            <a:schemeClr val="bg1"/>
          </a:solidFill>
        </p:spPr>
        <p:txBody>
          <a:bodyPr wrap="square">
            <a:spAutoFit/>
          </a:bodyPr>
          <a:lstStyle/>
          <a:p>
            <a:pPr>
              <a:lnSpc>
                <a:spcPct val="150000"/>
              </a:lnSpc>
              <a:spcBef>
                <a:spcPts val="600"/>
              </a:spcBef>
              <a:spcAft>
                <a:spcPts val="600"/>
              </a:spcAft>
            </a:pPr>
            <a:r>
              <a:rPr lang="vi-VN" sz="2800"/>
              <a:t>+ Từ năm 1471 đến đầu thế kỉ XVI: Lãnh thổ Chăm-pa bị thu hẹp nhiều phần và chia thành nhiều tiểu quốc khác nhau.</a:t>
            </a:r>
            <a:endParaRPr lang="en-US" sz="2800"/>
          </a:p>
        </p:txBody>
      </p:sp>
    </p:spTree>
    <p:extLst>
      <p:ext uri="{BB962C8B-B14F-4D97-AF65-F5344CB8AC3E}">
        <p14:creationId xmlns:p14="http://schemas.microsoft.com/office/powerpoint/2010/main" val="40327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1537" y="2926964"/>
            <a:ext cx="8763000" cy="3776555"/>
            <a:chOff x="0" y="133351"/>
            <a:chExt cx="9249414" cy="5035406"/>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2462212"/>
            </a:xfrm>
            <a:prstGeom prst="rect">
              <a:avLst/>
            </a:prstGeom>
          </p:spPr>
          <p:txBody>
            <a:bodyPr lIns="0" tIns="0" rIns="0" bIns="0" rtlCol="0" anchor="t">
              <a:spAutoFit/>
            </a:bodyPr>
            <a:lstStyle/>
            <a:p>
              <a:pPr>
                <a:lnSpc>
                  <a:spcPts val="7200"/>
                </a:lnSpc>
              </a:pP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V</a:t>
              </a:r>
              <a:r>
                <a:rPr lang="vi-VN" sz="7200" spc="-288">
                  <a:solidFill>
                    <a:srgbClr val="FFFFFF"/>
                  </a:solidFill>
                  <a:latin typeface="Aachen" panose="02020500000000000000" pitchFamily="18" charset="0"/>
                  <a:ea typeface="Aachen" panose="02020500000000000000" pitchFamily="18" charset="0"/>
                  <a:cs typeface="Aachen" panose="02020500000000000000" pitchFamily="18" charset="0"/>
                </a:rPr>
                <a:t>ư</a:t>
              </a: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ơng quốc Chăm-pa</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594896"/>
              <a:ext cx="9249414" cy="666849"/>
            </a:xfrm>
            <a:prstGeom prst="rect">
              <a:avLst/>
            </a:prstGeom>
          </p:spPr>
          <p:txBody>
            <a:bodyPr lIns="0" tIns="0" rIns="0" bIns="0" rtlCol="0" anchor="t">
              <a:spAutoFit/>
            </a:bodyPr>
            <a:lstStyle/>
            <a:p>
              <a:pPr>
                <a:lnSpc>
                  <a:spcPts val="3919"/>
                </a:lnSpc>
              </a:pPr>
              <a:r>
                <a:rPr lang="en-US" sz="2800">
                  <a:solidFill>
                    <a:srgbClr val="FBE675"/>
                  </a:solidFill>
                  <a:latin typeface="Sriracha"/>
                </a:rPr>
                <a:t>Từ thế kỉ X đến đầu thế kỉ XVI</a:t>
              </a: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2354661"/>
            </a:xfrm>
            <a:prstGeom prst="rect">
              <a:avLst/>
            </a:prstGeom>
          </p:spPr>
          <p:txBody>
            <a:bodyPr lIns="0" tIns="0" rIns="0" bIns="0" rtlCol="0" anchor="t">
              <a:spAutoFit/>
            </a:bodyPr>
            <a:lstStyle/>
            <a:p>
              <a:pPr algn="just">
                <a:lnSpc>
                  <a:spcPts val="3465"/>
                </a:lnSpc>
              </a:pPr>
              <a:r>
                <a:rPr lang="vi-VN" sz="2800" spc="-99">
                  <a:solidFill>
                    <a:srgbClr val="FFFFFF"/>
                  </a:solidFill>
                  <a:latin typeface="Mali"/>
                </a:rPr>
                <a:t>Trong lịch sử của mình, vương quốc Champa được sử Trung Quốc và sử Việt Nam gọi bằng những cái tên Lâm Ấp, Hoàn Vương, Chiêm Thành - tùy theo từng giai đoạn. </a:t>
              </a:r>
              <a:endParaRPr lang="en-US" sz="2800" spc="-99">
                <a:solidFill>
                  <a:srgbClr val="FFFFFF"/>
                </a:solidFill>
                <a:latin typeface="Mali"/>
              </a:endParaRPr>
            </a:p>
          </p:txBody>
        </p:sp>
      </p:grpSp>
      <p:grpSp>
        <p:nvGrpSpPr>
          <p:cNvPr id="7" name="Group 6">
            <a:extLst>
              <a:ext uri="{FF2B5EF4-FFF2-40B4-BE49-F238E27FC236}">
                <a16:creationId xmlns:a16="http://schemas.microsoft.com/office/drawing/2014/main" id="{60AB8B2A-A8BA-4060-AF4C-4F62D33DF3A6}"/>
              </a:ext>
            </a:extLst>
          </p:cNvPr>
          <p:cNvGrpSpPr/>
          <p:nvPr/>
        </p:nvGrpSpPr>
        <p:grpSpPr>
          <a:xfrm>
            <a:off x="728775" y="457200"/>
            <a:ext cx="7838850" cy="9372600"/>
            <a:chOff x="12047631" y="-36020"/>
            <a:chExt cx="7838850" cy="9372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280756" y="730855"/>
              <a:ext cx="9372600" cy="7838850"/>
            </a:xfrm>
            <a:prstGeom prst="rect">
              <a:avLst/>
            </a:prstGeom>
          </p:spPr>
        </p:pic>
        <p:pic>
          <p:nvPicPr>
            <p:cNvPr id="17" name="Picture 25">
              <a:extLst>
                <a:ext uri="{FF2B5EF4-FFF2-40B4-BE49-F238E27FC236}">
                  <a16:creationId xmlns:a16="http://schemas.microsoft.com/office/drawing/2014/main" id="{944BA8EE-2A30-419C-904C-2C1F81C419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6367">
              <a:off x="15022466" y="6378407"/>
              <a:ext cx="825656" cy="683626"/>
            </a:xfrm>
            <a:prstGeom prst="rect">
              <a:avLst/>
            </a:prstGeom>
          </p:spPr>
        </p:pic>
        <p:pic>
          <p:nvPicPr>
            <p:cNvPr id="18" name="Picture 25">
              <a:extLst>
                <a:ext uri="{FF2B5EF4-FFF2-40B4-BE49-F238E27FC236}">
                  <a16:creationId xmlns:a16="http://schemas.microsoft.com/office/drawing/2014/main" id="{44E28E64-9D4F-4351-96DC-83B171D601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6367">
              <a:off x="15337748" y="7848732"/>
              <a:ext cx="825656" cy="683626"/>
            </a:xfrm>
            <a:prstGeom prst="rect">
              <a:avLst/>
            </a:prstGeom>
          </p:spPr>
        </p:pic>
      </p:grpSp>
      <p:pic>
        <p:nvPicPr>
          <p:cNvPr id="8" name="Picture 7">
            <a:extLst>
              <a:ext uri="{FF2B5EF4-FFF2-40B4-BE49-F238E27FC236}">
                <a16:creationId xmlns:a16="http://schemas.microsoft.com/office/drawing/2014/main" id="{25679345-770E-42B8-9EB3-4CD9139F95C9}"/>
              </a:ext>
            </a:extLst>
          </p:cNvPr>
          <p:cNvPicPr>
            <a:picLocks noChangeAspect="1"/>
          </p:cNvPicPr>
          <p:nvPr/>
        </p:nvPicPr>
        <p:blipFill>
          <a:blip r:embed="rId6"/>
          <a:stretch>
            <a:fillRect/>
          </a:stretch>
        </p:blipFill>
        <p:spPr>
          <a:xfrm>
            <a:off x="1491829" y="1117469"/>
            <a:ext cx="6395409" cy="8076217"/>
          </a:xfrm>
          <a:prstGeom prst="rect">
            <a:avLst/>
          </a:prstGeom>
          <a:ln>
            <a:noFill/>
          </a:ln>
          <a:effectLst>
            <a:softEdge rad="112500"/>
          </a:effectLst>
        </p:spPr>
      </p:pic>
    </p:spTree>
    <p:extLst>
      <p:ext uri="{BB962C8B-B14F-4D97-AF65-F5344CB8AC3E}">
        <p14:creationId xmlns:p14="http://schemas.microsoft.com/office/powerpoint/2010/main" val="315467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015268"/>
            <a:ext cx="8331292" cy="6460047"/>
            <a:chOff x="0" y="133351"/>
            <a:chExt cx="9249414" cy="8613395"/>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a:lnSpc>
                  <a:spcPts val="7200"/>
                </a:lnSpc>
              </a:pPr>
              <a:r>
                <a:rPr lang="en-US" sz="6000" spc="-288">
                  <a:solidFill>
                    <a:srgbClr val="FFFFFF"/>
                  </a:solidFill>
                  <a:latin typeface="Aachen" panose="02020500000000000000" pitchFamily="18" charset="0"/>
                  <a:ea typeface="Aachen" panose="02020500000000000000" pitchFamily="18" charset="0"/>
                  <a:cs typeface="Aachen" panose="02020500000000000000" pitchFamily="18" charset="0"/>
                </a:rPr>
                <a:t>CỔNG THÀNH ĐỒ BÀN</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594896"/>
              <a:ext cx="9249414" cy="666849"/>
            </a:xfrm>
            <a:prstGeom prst="rect">
              <a:avLst/>
            </a:prstGeom>
          </p:spPr>
          <p:txBody>
            <a:bodyPr lIns="0" tIns="0" rIns="0" bIns="0" rtlCol="0" anchor="t">
              <a:spAutoFit/>
            </a:bodyPr>
            <a:lstStyle/>
            <a:p>
              <a:pPr>
                <a:lnSpc>
                  <a:spcPts val="3919"/>
                </a:lnSpc>
              </a:pPr>
              <a:r>
                <a:rPr lang="en-US" sz="2800">
                  <a:solidFill>
                    <a:srgbClr val="FBE675"/>
                  </a:solidFill>
                  <a:latin typeface="Sriracha"/>
                </a:rPr>
                <a:t>An Nh</a:t>
              </a:r>
              <a:r>
                <a:rPr lang="vi-VN" sz="2800">
                  <a:solidFill>
                    <a:srgbClr val="FBE675"/>
                  </a:solidFill>
                  <a:latin typeface="Sriracha"/>
                </a:rPr>
                <a:t>ơ</a:t>
              </a:r>
              <a:r>
                <a:rPr lang="en-US" sz="2800">
                  <a:solidFill>
                    <a:srgbClr val="FBE675"/>
                  </a:solidFill>
                  <a:latin typeface="Sriracha"/>
                </a:rPr>
                <a:t>n, Bình Định ngày nay</a:t>
              </a: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5932650"/>
            </a:xfrm>
            <a:prstGeom prst="rect">
              <a:avLst/>
            </a:prstGeom>
          </p:spPr>
          <p:txBody>
            <a:bodyPr lIns="0" tIns="0" rIns="0" bIns="0" rtlCol="0" anchor="t">
              <a:spAutoFit/>
            </a:bodyPr>
            <a:lstStyle/>
            <a:p>
              <a:pPr algn="just">
                <a:lnSpc>
                  <a:spcPts val="3465"/>
                </a:lnSpc>
              </a:pPr>
              <a:r>
                <a:rPr lang="vi-VN" sz="2475" spc="-99">
                  <a:solidFill>
                    <a:srgbClr val="FFFFFF"/>
                  </a:solidFill>
                  <a:latin typeface="Mali"/>
                </a:rPr>
                <a:t>Thành Đồ Bàn còn gọi là Vijaya, thành cổ Chà Bàn hay thành Hoàng Đế, thành Bình Định. Thành tọa lạc trên một gò đất cao, bằng phẳng thuộc xã Nhơn Hậu (thị xã An Nhơn), cách TP. Quy Nhơn khoảng 27 km theo hướng tây bắc. Thành Đồ Bàn là chứng tích của những triều đại Chămpa một thời lừng lẫy. Theo các tài liệu lịch sử, Vijaya được người Chăm xây dựng vào năm 982 dưới triều đại vua Yangpuku Vijaya, trở thành kinh đô của nhiều triều đại vương quốc Chămpa hùng mạnh tồn tại cho đến thế kỷ 15.</a:t>
              </a:r>
              <a:endParaRPr lang="en-US" sz="2475" spc="-99">
                <a:solidFill>
                  <a:srgbClr val="FFFFFF"/>
                </a:solidFill>
                <a:latin typeface="Mali"/>
              </a:endParaRPr>
            </a:p>
            <a:p>
              <a:pPr algn="just">
                <a:lnSpc>
                  <a:spcPts val="3465"/>
                </a:lnSpc>
              </a:pPr>
              <a:endParaRPr lang="en-US" sz="2475" spc="-99">
                <a:solidFill>
                  <a:srgbClr val="FFFFFF"/>
                </a:solidFill>
                <a:latin typeface="Mali"/>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pic>
        <p:nvPicPr>
          <p:cNvPr id="11" name="Picture 10">
            <a:extLst>
              <a:ext uri="{FF2B5EF4-FFF2-40B4-BE49-F238E27FC236}">
                <a16:creationId xmlns:a16="http://schemas.microsoft.com/office/drawing/2014/main" id="{D807B437-208A-4E1C-8DB5-7FD842C27A2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675212"/>
            <a:ext cx="6705600" cy="6897288"/>
          </a:xfrm>
          <a:prstGeom prst="rect">
            <a:avLst/>
          </a:prstGeom>
          <a:ln>
            <a:noFill/>
          </a:ln>
          <a:effectLst>
            <a:softEdge rad="112500"/>
          </a:effectLst>
        </p:spPr>
      </p:pic>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646331"/>
          </a:xfrm>
          <a:prstGeom prst="rect">
            <a:avLst/>
          </a:prstGeom>
        </p:spPr>
        <p:txBody>
          <a:bodyPr>
            <a:spAutoFit/>
          </a:bodyPr>
          <a:lstStyle/>
          <a:p>
            <a:r>
              <a:rPr lang="en-US">
                <a:solidFill>
                  <a:srgbClr val="00B0F0"/>
                </a:solidFill>
              </a:rPr>
              <a:t>(Nguồn: http://dulichbinhdinh.com.vn/vi/news/diem-den-du-lich/thanh-do-ban-con-day-phe-tich-nhung-vuong-trieu-516.html)</a:t>
            </a:r>
          </a:p>
        </p:txBody>
      </p:sp>
    </p:spTree>
    <p:extLst>
      <p:ext uri="{BB962C8B-B14F-4D97-AF65-F5344CB8AC3E}">
        <p14:creationId xmlns:p14="http://schemas.microsoft.com/office/powerpoint/2010/main" val="3861388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396B9649-B3BF-4236-8AE3-D221D10447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59285">
            <a:off x="-1273955" y="-255990"/>
            <a:ext cx="20112865" cy="10326372"/>
          </a:xfrm>
          <a:prstGeom prst="rect">
            <a:avLst/>
          </a:prstGeom>
        </p:spPr>
      </p:pic>
      <p:sp>
        <p:nvSpPr>
          <p:cNvPr id="3" name="Freeform: Shape 2">
            <a:extLst>
              <a:ext uri="{FF2B5EF4-FFF2-40B4-BE49-F238E27FC236}">
                <a16:creationId xmlns:a16="http://schemas.microsoft.com/office/drawing/2014/main" id="{BB440682-6096-4B88-923B-B1F3402C26D9}"/>
              </a:ext>
            </a:extLst>
          </p:cNvPr>
          <p:cNvSpPr/>
          <p:nvPr/>
        </p:nvSpPr>
        <p:spPr>
          <a:xfrm>
            <a:off x="3349951" y="7502323"/>
            <a:ext cx="570410" cy="4025526"/>
          </a:xfrm>
          <a:custGeom>
            <a:avLst/>
            <a:gdLst>
              <a:gd name="connsiteX0" fmla="*/ 0 w 570410"/>
              <a:gd name="connsiteY0" fmla="*/ 0 h 1630365"/>
              <a:gd name="connsiteX1" fmla="*/ 97292 w 570410"/>
              <a:gd name="connsiteY1" fmla="*/ 0 h 1630365"/>
              <a:gd name="connsiteX2" fmla="*/ 97292 w 570410"/>
              <a:gd name="connsiteY2" fmla="*/ 556166 h 1630365"/>
              <a:gd name="connsiteX3" fmla="*/ 194584 w 570410"/>
              <a:gd name="connsiteY3" fmla="*/ 556166 h 1630365"/>
            </a:gdLst>
            <a:ahLst/>
            <a:cxnLst>
              <a:cxn ang="0">
                <a:pos x="connsiteX0" y="connsiteY0"/>
              </a:cxn>
              <a:cxn ang="0">
                <a:pos x="connsiteX1" y="connsiteY1"/>
              </a:cxn>
              <a:cxn ang="0">
                <a:pos x="connsiteX2" y="connsiteY2"/>
              </a:cxn>
              <a:cxn ang="0">
                <a:pos x="connsiteX3" y="connsiteY3"/>
              </a:cxn>
            </a:cxnLst>
            <a:rect l="l" t="t" r="r" b="b"/>
            <a:pathLst>
              <a:path w="570410" h="1630365">
                <a:moveTo>
                  <a:pt x="0" y="0"/>
                </a:moveTo>
                <a:lnTo>
                  <a:pt x="97292" y="0"/>
                </a:lnTo>
                <a:lnTo>
                  <a:pt x="97292" y="556166"/>
                </a:lnTo>
                <a:lnTo>
                  <a:pt x="194584" y="556166"/>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54723" tIns="772001" rIns="341087" bIns="85836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4" name="Freeform: Shape 3">
            <a:extLst>
              <a:ext uri="{FF2B5EF4-FFF2-40B4-BE49-F238E27FC236}">
                <a16:creationId xmlns:a16="http://schemas.microsoft.com/office/drawing/2014/main" id="{CCC86746-C93F-4CB5-B7D7-6B4A6F5447CF}"/>
              </a:ext>
            </a:extLst>
          </p:cNvPr>
          <p:cNvSpPr/>
          <p:nvPr/>
        </p:nvSpPr>
        <p:spPr>
          <a:xfrm>
            <a:off x="3349951" y="7502323"/>
            <a:ext cx="570410" cy="543455"/>
          </a:xfrm>
          <a:custGeom>
            <a:avLst/>
            <a:gdLst>
              <a:gd name="connsiteX0" fmla="*/ 0 w 570410"/>
              <a:gd name="connsiteY0" fmla="*/ 0 h 543455"/>
              <a:gd name="connsiteX1" fmla="*/ 97292 w 570410"/>
              <a:gd name="connsiteY1" fmla="*/ 0 h 543455"/>
              <a:gd name="connsiteX2" fmla="*/ 97292 w 570410"/>
              <a:gd name="connsiteY2" fmla="*/ 185388 h 543455"/>
              <a:gd name="connsiteX3" fmla="*/ 194584 w 570410"/>
              <a:gd name="connsiteY3" fmla="*/ 185388 h 543455"/>
            </a:gdLst>
            <a:ahLst/>
            <a:cxnLst>
              <a:cxn ang="0">
                <a:pos x="connsiteX0" y="connsiteY0"/>
              </a:cxn>
              <a:cxn ang="0">
                <a:pos x="connsiteX1" y="connsiteY1"/>
              </a:cxn>
              <a:cxn ang="0">
                <a:pos x="connsiteX2" y="connsiteY2"/>
              </a:cxn>
              <a:cxn ang="0">
                <a:pos x="connsiteX3" y="connsiteY3"/>
              </a:cxn>
            </a:cxnLst>
            <a:rect l="l" t="t" r="r" b="b"/>
            <a:pathLst>
              <a:path w="570410" h="543455">
                <a:moveTo>
                  <a:pt x="0" y="0"/>
                </a:moveTo>
                <a:lnTo>
                  <a:pt x="97292" y="0"/>
                </a:lnTo>
                <a:lnTo>
                  <a:pt x="97292" y="185388"/>
                </a:lnTo>
                <a:lnTo>
                  <a:pt x="194584" y="18538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78209" tIns="252031" rIns="317601" bIns="29142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5" name="Freeform: Shape 4">
            <a:extLst>
              <a:ext uri="{FF2B5EF4-FFF2-40B4-BE49-F238E27FC236}">
                <a16:creationId xmlns:a16="http://schemas.microsoft.com/office/drawing/2014/main" id="{A7225C73-B7FD-4C4A-87E0-65F3B17DDCDA}"/>
              </a:ext>
            </a:extLst>
          </p:cNvPr>
          <p:cNvSpPr/>
          <p:nvPr/>
        </p:nvSpPr>
        <p:spPr>
          <a:xfrm>
            <a:off x="3349951" y="6958868"/>
            <a:ext cx="570410" cy="543455"/>
          </a:xfrm>
          <a:custGeom>
            <a:avLst/>
            <a:gdLst>
              <a:gd name="connsiteX0" fmla="*/ 0 w 570410"/>
              <a:gd name="connsiteY0" fmla="*/ 185388 h 543455"/>
              <a:gd name="connsiteX1" fmla="*/ 97292 w 570410"/>
              <a:gd name="connsiteY1" fmla="*/ 185388 h 543455"/>
              <a:gd name="connsiteX2" fmla="*/ 97292 w 570410"/>
              <a:gd name="connsiteY2" fmla="*/ 0 h 543455"/>
              <a:gd name="connsiteX3" fmla="*/ 194584 w 570410"/>
              <a:gd name="connsiteY3" fmla="*/ 0 h 543455"/>
            </a:gdLst>
            <a:ahLst/>
            <a:cxnLst>
              <a:cxn ang="0">
                <a:pos x="connsiteX0" y="connsiteY0"/>
              </a:cxn>
              <a:cxn ang="0">
                <a:pos x="connsiteX1" y="connsiteY1"/>
              </a:cxn>
              <a:cxn ang="0">
                <a:pos x="connsiteX2" y="connsiteY2"/>
              </a:cxn>
              <a:cxn ang="0">
                <a:pos x="connsiteX3" y="connsiteY3"/>
              </a:cxn>
            </a:cxnLst>
            <a:rect l="l" t="t" r="r" b="b"/>
            <a:pathLst>
              <a:path w="570410" h="543455">
                <a:moveTo>
                  <a:pt x="0" y="185388"/>
                </a:moveTo>
                <a:lnTo>
                  <a:pt x="97292" y="185388"/>
                </a:lnTo>
                <a:lnTo>
                  <a:pt x="97292" y="0"/>
                </a:lnTo>
                <a:lnTo>
                  <a:pt x="194584"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78209" tIns="252031" rIns="317601" bIns="29142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6" name="Freeform: Shape 5">
            <a:extLst>
              <a:ext uri="{FF2B5EF4-FFF2-40B4-BE49-F238E27FC236}">
                <a16:creationId xmlns:a16="http://schemas.microsoft.com/office/drawing/2014/main" id="{AA1B18B7-3DB7-493D-A9C5-BB3A937C945E}"/>
              </a:ext>
            </a:extLst>
          </p:cNvPr>
          <p:cNvSpPr/>
          <p:nvPr/>
        </p:nvSpPr>
        <p:spPr>
          <a:xfrm>
            <a:off x="3349951" y="5871957"/>
            <a:ext cx="570410" cy="1630365"/>
          </a:xfrm>
          <a:custGeom>
            <a:avLst/>
            <a:gdLst>
              <a:gd name="connsiteX0" fmla="*/ 0 w 570410"/>
              <a:gd name="connsiteY0" fmla="*/ 556166 h 1630365"/>
              <a:gd name="connsiteX1" fmla="*/ 97292 w 570410"/>
              <a:gd name="connsiteY1" fmla="*/ 556166 h 1630365"/>
              <a:gd name="connsiteX2" fmla="*/ 97292 w 570410"/>
              <a:gd name="connsiteY2" fmla="*/ 0 h 1630365"/>
              <a:gd name="connsiteX3" fmla="*/ 194584 w 570410"/>
              <a:gd name="connsiteY3" fmla="*/ 0 h 1630365"/>
            </a:gdLst>
            <a:ahLst/>
            <a:cxnLst>
              <a:cxn ang="0">
                <a:pos x="connsiteX0" y="connsiteY0"/>
              </a:cxn>
              <a:cxn ang="0">
                <a:pos x="connsiteX1" y="connsiteY1"/>
              </a:cxn>
              <a:cxn ang="0">
                <a:pos x="connsiteX2" y="connsiteY2"/>
              </a:cxn>
              <a:cxn ang="0">
                <a:pos x="connsiteX3" y="connsiteY3"/>
              </a:cxn>
            </a:cxnLst>
            <a:rect l="l" t="t" r="r" b="b"/>
            <a:pathLst>
              <a:path w="570410" h="1630365">
                <a:moveTo>
                  <a:pt x="0" y="556166"/>
                </a:moveTo>
                <a:lnTo>
                  <a:pt x="97292" y="556166"/>
                </a:lnTo>
                <a:lnTo>
                  <a:pt x="97292" y="0"/>
                </a:lnTo>
                <a:lnTo>
                  <a:pt x="194584"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54723" tIns="772001" rIns="341087" bIns="85836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7" name="Freeform: Shape 6">
            <a:extLst>
              <a:ext uri="{FF2B5EF4-FFF2-40B4-BE49-F238E27FC236}">
                <a16:creationId xmlns:a16="http://schemas.microsoft.com/office/drawing/2014/main" id="{D6075C81-D5C3-4385-A765-D2E5C4386F0F}"/>
              </a:ext>
            </a:extLst>
          </p:cNvPr>
          <p:cNvSpPr/>
          <p:nvPr/>
        </p:nvSpPr>
        <p:spPr>
          <a:xfrm>
            <a:off x="3349951" y="2708476"/>
            <a:ext cx="570410" cy="4576464"/>
          </a:xfrm>
          <a:custGeom>
            <a:avLst/>
            <a:gdLst>
              <a:gd name="connsiteX0" fmla="*/ 0 w 570410"/>
              <a:gd name="connsiteY0" fmla="*/ 0 h 1630365"/>
              <a:gd name="connsiteX1" fmla="*/ 97292 w 570410"/>
              <a:gd name="connsiteY1" fmla="*/ 0 h 1630365"/>
              <a:gd name="connsiteX2" fmla="*/ 97292 w 570410"/>
              <a:gd name="connsiteY2" fmla="*/ 556166 h 1630365"/>
              <a:gd name="connsiteX3" fmla="*/ 194584 w 570410"/>
              <a:gd name="connsiteY3" fmla="*/ 556166 h 1630365"/>
            </a:gdLst>
            <a:ahLst/>
            <a:cxnLst>
              <a:cxn ang="0">
                <a:pos x="connsiteX0" y="connsiteY0"/>
              </a:cxn>
              <a:cxn ang="0">
                <a:pos x="connsiteX1" y="connsiteY1"/>
              </a:cxn>
              <a:cxn ang="0">
                <a:pos x="connsiteX2" y="connsiteY2"/>
              </a:cxn>
              <a:cxn ang="0">
                <a:pos x="connsiteX3" y="connsiteY3"/>
              </a:cxn>
            </a:cxnLst>
            <a:rect l="l" t="t" r="r" b="b"/>
            <a:pathLst>
              <a:path w="570410" h="1630365">
                <a:moveTo>
                  <a:pt x="0" y="0"/>
                </a:moveTo>
                <a:lnTo>
                  <a:pt x="97292" y="0"/>
                </a:lnTo>
                <a:lnTo>
                  <a:pt x="97292" y="556166"/>
                </a:lnTo>
                <a:lnTo>
                  <a:pt x="194584" y="556166"/>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54723" tIns="772001" rIns="341087" bIns="85836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8" name="Freeform: Shape 7">
            <a:extLst>
              <a:ext uri="{FF2B5EF4-FFF2-40B4-BE49-F238E27FC236}">
                <a16:creationId xmlns:a16="http://schemas.microsoft.com/office/drawing/2014/main" id="{4E3F585A-FAB8-4E9E-88A6-57E56A6552BB}"/>
              </a:ext>
            </a:extLst>
          </p:cNvPr>
          <p:cNvSpPr/>
          <p:nvPr/>
        </p:nvSpPr>
        <p:spPr>
          <a:xfrm>
            <a:off x="3349951" y="2708476"/>
            <a:ext cx="570410" cy="543455"/>
          </a:xfrm>
          <a:custGeom>
            <a:avLst/>
            <a:gdLst>
              <a:gd name="connsiteX0" fmla="*/ 0 w 570410"/>
              <a:gd name="connsiteY0" fmla="*/ 0 h 543455"/>
              <a:gd name="connsiteX1" fmla="*/ 97292 w 570410"/>
              <a:gd name="connsiteY1" fmla="*/ 0 h 543455"/>
              <a:gd name="connsiteX2" fmla="*/ 97292 w 570410"/>
              <a:gd name="connsiteY2" fmla="*/ 185388 h 543455"/>
              <a:gd name="connsiteX3" fmla="*/ 194584 w 570410"/>
              <a:gd name="connsiteY3" fmla="*/ 185388 h 543455"/>
            </a:gdLst>
            <a:ahLst/>
            <a:cxnLst>
              <a:cxn ang="0">
                <a:pos x="connsiteX0" y="connsiteY0"/>
              </a:cxn>
              <a:cxn ang="0">
                <a:pos x="connsiteX1" y="connsiteY1"/>
              </a:cxn>
              <a:cxn ang="0">
                <a:pos x="connsiteX2" y="connsiteY2"/>
              </a:cxn>
              <a:cxn ang="0">
                <a:pos x="connsiteX3" y="connsiteY3"/>
              </a:cxn>
            </a:cxnLst>
            <a:rect l="l" t="t" r="r" b="b"/>
            <a:pathLst>
              <a:path w="570410" h="543455">
                <a:moveTo>
                  <a:pt x="0" y="0"/>
                </a:moveTo>
                <a:lnTo>
                  <a:pt x="97292" y="0"/>
                </a:lnTo>
                <a:lnTo>
                  <a:pt x="97292" y="185388"/>
                </a:lnTo>
                <a:lnTo>
                  <a:pt x="194584" y="18538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78209" tIns="252031" rIns="317601" bIns="29142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9" name="Freeform: Shape 8">
            <a:extLst>
              <a:ext uri="{FF2B5EF4-FFF2-40B4-BE49-F238E27FC236}">
                <a16:creationId xmlns:a16="http://schemas.microsoft.com/office/drawing/2014/main" id="{90C309A3-A657-4222-AF78-1FF3C03CED60}"/>
              </a:ext>
            </a:extLst>
          </p:cNvPr>
          <p:cNvSpPr/>
          <p:nvPr/>
        </p:nvSpPr>
        <p:spPr>
          <a:xfrm>
            <a:off x="3349951" y="2165021"/>
            <a:ext cx="570410" cy="543455"/>
          </a:xfrm>
          <a:custGeom>
            <a:avLst/>
            <a:gdLst>
              <a:gd name="connsiteX0" fmla="*/ 0 w 570410"/>
              <a:gd name="connsiteY0" fmla="*/ 185388 h 543455"/>
              <a:gd name="connsiteX1" fmla="*/ 97292 w 570410"/>
              <a:gd name="connsiteY1" fmla="*/ 185388 h 543455"/>
              <a:gd name="connsiteX2" fmla="*/ 97292 w 570410"/>
              <a:gd name="connsiteY2" fmla="*/ 0 h 543455"/>
              <a:gd name="connsiteX3" fmla="*/ 194584 w 570410"/>
              <a:gd name="connsiteY3" fmla="*/ 0 h 543455"/>
            </a:gdLst>
            <a:ahLst/>
            <a:cxnLst>
              <a:cxn ang="0">
                <a:pos x="connsiteX0" y="connsiteY0"/>
              </a:cxn>
              <a:cxn ang="0">
                <a:pos x="connsiteX1" y="connsiteY1"/>
              </a:cxn>
              <a:cxn ang="0">
                <a:pos x="connsiteX2" y="connsiteY2"/>
              </a:cxn>
              <a:cxn ang="0">
                <a:pos x="connsiteX3" y="connsiteY3"/>
              </a:cxn>
            </a:cxnLst>
            <a:rect l="l" t="t" r="r" b="b"/>
            <a:pathLst>
              <a:path w="570410" h="543455">
                <a:moveTo>
                  <a:pt x="0" y="185388"/>
                </a:moveTo>
                <a:lnTo>
                  <a:pt x="97292" y="185388"/>
                </a:lnTo>
                <a:lnTo>
                  <a:pt x="97292" y="0"/>
                </a:lnTo>
                <a:lnTo>
                  <a:pt x="194584"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78209" tIns="252031" rIns="317601" bIns="29142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19" name="Freeform: Shape 18">
            <a:extLst>
              <a:ext uri="{FF2B5EF4-FFF2-40B4-BE49-F238E27FC236}">
                <a16:creationId xmlns:a16="http://schemas.microsoft.com/office/drawing/2014/main" id="{FB0ED18C-C7D5-4C94-8AB1-D3D648FB0E38}"/>
              </a:ext>
            </a:extLst>
          </p:cNvPr>
          <p:cNvSpPr/>
          <p:nvPr/>
        </p:nvSpPr>
        <p:spPr>
          <a:xfrm>
            <a:off x="3349951" y="1078110"/>
            <a:ext cx="570410" cy="1630365"/>
          </a:xfrm>
          <a:custGeom>
            <a:avLst/>
            <a:gdLst>
              <a:gd name="connsiteX0" fmla="*/ 0 w 570410"/>
              <a:gd name="connsiteY0" fmla="*/ 556166 h 1630365"/>
              <a:gd name="connsiteX1" fmla="*/ 97292 w 570410"/>
              <a:gd name="connsiteY1" fmla="*/ 556166 h 1630365"/>
              <a:gd name="connsiteX2" fmla="*/ 97292 w 570410"/>
              <a:gd name="connsiteY2" fmla="*/ 0 h 1630365"/>
              <a:gd name="connsiteX3" fmla="*/ 194584 w 570410"/>
              <a:gd name="connsiteY3" fmla="*/ 0 h 1630365"/>
            </a:gdLst>
            <a:ahLst/>
            <a:cxnLst>
              <a:cxn ang="0">
                <a:pos x="connsiteX0" y="connsiteY0"/>
              </a:cxn>
              <a:cxn ang="0">
                <a:pos x="connsiteX1" y="connsiteY1"/>
              </a:cxn>
              <a:cxn ang="0">
                <a:pos x="connsiteX2" y="connsiteY2"/>
              </a:cxn>
              <a:cxn ang="0">
                <a:pos x="connsiteX3" y="connsiteY3"/>
              </a:cxn>
            </a:cxnLst>
            <a:rect l="l" t="t" r="r" b="b"/>
            <a:pathLst>
              <a:path w="570410" h="1630365">
                <a:moveTo>
                  <a:pt x="0" y="556166"/>
                </a:moveTo>
                <a:lnTo>
                  <a:pt x="97292" y="556166"/>
                </a:lnTo>
                <a:lnTo>
                  <a:pt x="97292" y="0"/>
                </a:lnTo>
                <a:lnTo>
                  <a:pt x="194584"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54723" tIns="772001" rIns="341087" bIns="85836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20" name="Freeform: Shape 19">
            <a:extLst>
              <a:ext uri="{FF2B5EF4-FFF2-40B4-BE49-F238E27FC236}">
                <a16:creationId xmlns:a16="http://schemas.microsoft.com/office/drawing/2014/main" id="{F130F152-68C0-4AF9-A5EB-23C3C193AF8A}"/>
              </a:ext>
            </a:extLst>
          </p:cNvPr>
          <p:cNvSpPr/>
          <p:nvPr/>
        </p:nvSpPr>
        <p:spPr>
          <a:xfrm rot="16200000">
            <a:off x="626955" y="2273712"/>
            <a:ext cx="4576464" cy="869528"/>
          </a:xfrm>
          <a:custGeom>
            <a:avLst/>
            <a:gdLst>
              <a:gd name="connsiteX0" fmla="*/ 0 w 4576464"/>
              <a:gd name="connsiteY0" fmla="*/ 0 h 869528"/>
              <a:gd name="connsiteX1" fmla="*/ 4576464 w 4576464"/>
              <a:gd name="connsiteY1" fmla="*/ 0 h 869528"/>
              <a:gd name="connsiteX2" fmla="*/ 4576464 w 4576464"/>
              <a:gd name="connsiteY2" fmla="*/ 869528 h 869528"/>
              <a:gd name="connsiteX3" fmla="*/ 0 w 4576464"/>
              <a:gd name="connsiteY3" fmla="*/ 869528 h 869528"/>
              <a:gd name="connsiteX4" fmla="*/ 0 w 4576464"/>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464" h="869528">
                <a:moveTo>
                  <a:pt x="0" y="0"/>
                </a:moveTo>
                <a:lnTo>
                  <a:pt x="4576464" y="0"/>
                </a:lnTo>
                <a:lnTo>
                  <a:pt x="4576464" y="869528"/>
                </a:lnTo>
                <a:lnTo>
                  <a:pt x="0" y="86952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a:latin typeface="Calibri" panose="020F0502020204030204"/>
                <a:ea typeface="+mn-ea"/>
                <a:cs typeface="+mn-cs"/>
              </a:rPr>
              <a:t>Kinh tế</a:t>
            </a:r>
          </a:p>
        </p:txBody>
      </p:sp>
      <p:sp>
        <p:nvSpPr>
          <p:cNvPr id="21" name="Freeform: Shape 20">
            <a:extLst>
              <a:ext uri="{FF2B5EF4-FFF2-40B4-BE49-F238E27FC236}">
                <a16:creationId xmlns:a16="http://schemas.microsoft.com/office/drawing/2014/main" id="{D660238E-9F80-48F5-A168-E4AC92C77477}"/>
              </a:ext>
            </a:extLst>
          </p:cNvPr>
          <p:cNvSpPr/>
          <p:nvPr/>
        </p:nvSpPr>
        <p:spPr>
          <a:xfrm>
            <a:off x="3920362" y="643346"/>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a:t>Nông nghiệp: Vẫn giữ vai trò chủ yếu, Họ tiếp tục phát triển các kĩ thuật đào kênh, đắp đập thuỷ lợi,...</a:t>
            </a:r>
            <a:r>
              <a:rPr lang="en-US" sz="2000" kern="1200">
                <a:latin typeface="Calibri" panose="020F0502020204030204"/>
                <a:ea typeface="+mn-ea"/>
                <a:cs typeface="+mn-cs"/>
              </a:rPr>
              <a:t>  </a:t>
            </a:r>
          </a:p>
        </p:txBody>
      </p:sp>
      <p:sp>
        <p:nvSpPr>
          <p:cNvPr id="22" name="Freeform: Shape 21">
            <a:extLst>
              <a:ext uri="{FF2B5EF4-FFF2-40B4-BE49-F238E27FC236}">
                <a16:creationId xmlns:a16="http://schemas.microsoft.com/office/drawing/2014/main" id="{FBE87611-E8DC-428C-8778-F3D404F40BB3}"/>
              </a:ext>
            </a:extLst>
          </p:cNvPr>
          <p:cNvSpPr/>
          <p:nvPr/>
        </p:nvSpPr>
        <p:spPr>
          <a:xfrm>
            <a:off x="3920362" y="1730257"/>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Lâm sản và thủy sản: K</a:t>
            </a:r>
            <a:r>
              <a:rPr lang="vi-VN" sz="2000">
                <a:latin typeface="Calibri" panose="020F0502020204030204"/>
              </a:rPr>
              <a:t>hai thác và trao đổi, buôn bán trầm hương, long não, sừng tê giác, ngà voi, hổ tiêu,... Đánh bắt hải sản được phát triển từ trước, là một nghề quan trọng của cư dân Chăm-pa.</a:t>
            </a:r>
            <a:r>
              <a:rPr lang="en-US" sz="2000" kern="1200">
                <a:latin typeface="Calibri" panose="020F0502020204030204"/>
                <a:ea typeface="+mn-ea"/>
                <a:cs typeface="+mn-cs"/>
              </a:rPr>
              <a:t> </a:t>
            </a:r>
          </a:p>
        </p:txBody>
      </p:sp>
      <p:sp>
        <p:nvSpPr>
          <p:cNvPr id="26" name="Freeform: Shape 25">
            <a:extLst>
              <a:ext uri="{FF2B5EF4-FFF2-40B4-BE49-F238E27FC236}">
                <a16:creationId xmlns:a16="http://schemas.microsoft.com/office/drawing/2014/main" id="{77D6FA84-51EB-4A25-84C1-7E8F4D0008F2}"/>
              </a:ext>
            </a:extLst>
          </p:cNvPr>
          <p:cNvSpPr/>
          <p:nvPr/>
        </p:nvSpPr>
        <p:spPr>
          <a:xfrm>
            <a:off x="3920362" y="2817167"/>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Buôn bán</a:t>
            </a:r>
            <a:r>
              <a:rPr lang="vi-VN" sz="2000">
                <a:latin typeface="Calibri" panose="020F0502020204030204"/>
              </a:rPr>
              <a:t> đường biển vẫn được phát triển mạnh mẽ với nhiều hải cảng như Đại Chiêm (Quảng Nam) Tân Châu (Thị Nại ở Bình Định),...</a:t>
            </a:r>
            <a:r>
              <a:rPr lang="en-US" sz="2000" kern="1200">
                <a:latin typeface="Calibri" panose="020F0502020204030204"/>
                <a:ea typeface="+mn-ea"/>
                <a:cs typeface="+mn-cs"/>
              </a:rPr>
              <a:t>:</a:t>
            </a:r>
          </a:p>
        </p:txBody>
      </p:sp>
      <p:sp>
        <p:nvSpPr>
          <p:cNvPr id="27" name="Freeform: Shape 26">
            <a:extLst>
              <a:ext uri="{FF2B5EF4-FFF2-40B4-BE49-F238E27FC236}">
                <a16:creationId xmlns:a16="http://schemas.microsoft.com/office/drawing/2014/main" id="{05E0DA9E-B964-4F31-B74D-44457BEDD04B}"/>
              </a:ext>
            </a:extLst>
          </p:cNvPr>
          <p:cNvSpPr/>
          <p:nvPr/>
        </p:nvSpPr>
        <p:spPr>
          <a:xfrm>
            <a:off x="3920362" y="3904077"/>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a:t>Thủ công nghiệp vẫn tiếp tục phát triển: gốm, dệt vải, chế tác đố trang sức, đóng thuyền,...</a:t>
            </a:r>
            <a:endParaRPr lang="en-US" sz="2000" kern="1200">
              <a:latin typeface="Calibri" panose="020F0502020204030204"/>
              <a:ea typeface="+mn-ea"/>
              <a:cs typeface="+mn-cs"/>
            </a:endParaRPr>
          </a:p>
        </p:txBody>
      </p:sp>
      <p:sp>
        <p:nvSpPr>
          <p:cNvPr id="28" name="Freeform: Shape 27">
            <a:extLst>
              <a:ext uri="{FF2B5EF4-FFF2-40B4-BE49-F238E27FC236}">
                <a16:creationId xmlns:a16="http://schemas.microsoft.com/office/drawing/2014/main" id="{FB021808-E835-4506-855E-8B03566A8C02}"/>
              </a:ext>
            </a:extLst>
          </p:cNvPr>
          <p:cNvSpPr/>
          <p:nvPr/>
        </p:nvSpPr>
        <p:spPr>
          <a:xfrm rot="16200000">
            <a:off x="626955" y="7067559"/>
            <a:ext cx="4576464" cy="869528"/>
          </a:xfrm>
          <a:custGeom>
            <a:avLst/>
            <a:gdLst>
              <a:gd name="connsiteX0" fmla="*/ 0 w 4576464"/>
              <a:gd name="connsiteY0" fmla="*/ 0 h 869528"/>
              <a:gd name="connsiteX1" fmla="*/ 4576464 w 4576464"/>
              <a:gd name="connsiteY1" fmla="*/ 0 h 869528"/>
              <a:gd name="connsiteX2" fmla="*/ 4576464 w 4576464"/>
              <a:gd name="connsiteY2" fmla="*/ 869528 h 869528"/>
              <a:gd name="connsiteX3" fmla="*/ 0 w 4576464"/>
              <a:gd name="connsiteY3" fmla="*/ 869528 h 869528"/>
              <a:gd name="connsiteX4" fmla="*/ 0 w 4576464"/>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464" h="869528">
                <a:moveTo>
                  <a:pt x="0" y="0"/>
                </a:moveTo>
                <a:lnTo>
                  <a:pt x="4576464" y="0"/>
                </a:lnTo>
                <a:lnTo>
                  <a:pt x="4576464" y="869528"/>
                </a:lnTo>
                <a:lnTo>
                  <a:pt x="0" y="86952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a:latin typeface="Calibri" panose="020F0502020204030204"/>
                <a:ea typeface="+mn-ea"/>
                <a:cs typeface="+mn-cs"/>
              </a:rPr>
              <a:t>Văn hóa</a:t>
            </a:r>
          </a:p>
        </p:txBody>
      </p:sp>
      <p:sp>
        <p:nvSpPr>
          <p:cNvPr id="29" name="Freeform: Shape 28">
            <a:extLst>
              <a:ext uri="{FF2B5EF4-FFF2-40B4-BE49-F238E27FC236}">
                <a16:creationId xmlns:a16="http://schemas.microsoft.com/office/drawing/2014/main" id="{1FD61850-0C42-4B6E-938F-D07AA8E7B1E2}"/>
              </a:ext>
            </a:extLst>
          </p:cNvPr>
          <p:cNvSpPr/>
          <p:nvPr/>
        </p:nvSpPr>
        <p:spPr>
          <a:xfrm>
            <a:off x="3920362" y="5437193"/>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Tôn giáo, tín ngưỡng: </a:t>
            </a:r>
            <a:r>
              <a:rPr lang="vi-VN" sz="2000">
                <a:latin typeface="Calibri" panose="020F0502020204030204"/>
              </a:rPr>
              <a:t>Hin-đu giáo là tôn giáo có vị trí quan trọng nhất ở Chăm-pa; Phật giáo tiếp tục có những bước phát triển. </a:t>
            </a:r>
            <a:r>
              <a:rPr lang="en-US" sz="2000">
                <a:latin typeface="Calibri" panose="020F0502020204030204"/>
              </a:rPr>
              <a:t>T</a:t>
            </a:r>
            <a:r>
              <a:rPr lang="vi-VN" sz="2000">
                <a:latin typeface="Calibri" panose="020F0502020204030204"/>
              </a:rPr>
              <a:t>ín ngưỡng phồn thực được phổ biến rộng rãi trong đời sống văn hoá của cư dân.</a:t>
            </a:r>
            <a:r>
              <a:rPr lang="en-US" sz="2000" kern="1200">
                <a:latin typeface="Calibri" panose="020F0502020204030204"/>
                <a:ea typeface="+mn-ea"/>
                <a:cs typeface="+mn-cs"/>
              </a:rPr>
              <a:t>:</a:t>
            </a:r>
          </a:p>
        </p:txBody>
      </p:sp>
      <p:sp>
        <p:nvSpPr>
          <p:cNvPr id="30" name="Freeform: Shape 29">
            <a:extLst>
              <a:ext uri="{FF2B5EF4-FFF2-40B4-BE49-F238E27FC236}">
                <a16:creationId xmlns:a16="http://schemas.microsoft.com/office/drawing/2014/main" id="{0067A6CD-0D75-4549-BC66-69769CB54F1D}"/>
              </a:ext>
            </a:extLst>
          </p:cNvPr>
          <p:cNvSpPr/>
          <p:nvPr/>
        </p:nvSpPr>
        <p:spPr>
          <a:xfrm>
            <a:off x="3920362" y="6524104"/>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Chữ viết: </a:t>
            </a:r>
            <a:r>
              <a:rPr lang="vi-VN" sz="2000">
                <a:latin typeface="Calibri" panose="020F0502020204030204"/>
              </a:rPr>
              <a:t>Chữ Chăm không ngừng được cải tiến và hoàn thiện.</a:t>
            </a:r>
            <a:endParaRPr lang="en-US" sz="2000" kern="1200">
              <a:latin typeface="Calibri" panose="020F0502020204030204"/>
              <a:ea typeface="+mn-ea"/>
              <a:cs typeface="+mn-cs"/>
            </a:endParaRPr>
          </a:p>
        </p:txBody>
      </p:sp>
      <p:sp>
        <p:nvSpPr>
          <p:cNvPr id="31" name="Freeform: Shape 30">
            <a:extLst>
              <a:ext uri="{FF2B5EF4-FFF2-40B4-BE49-F238E27FC236}">
                <a16:creationId xmlns:a16="http://schemas.microsoft.com/office/drawing/2014/main" id="{825301AA-5E5B-4151-B3F6-A0CE7D845164}"/>
              </a:ext>
            </a:extLst>
          </p:cNvPr>
          <p:cNvSpPr/>
          <p:nvPr/>
        </p:nvSpPr>
        <p:spPr>
          <a:xfrm>
            <a:off x="3920362" y="7611014"/>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Kiến trúc, điêu khắc:</a:t>
            </a:r>
            <a:r>
              <a:rPr lang="en-US"/>
              <a:t> Nổi tiếng nhất thời kì này là các đến tháp được xây bằng gạch nung và trang trí phù điêu,... như tháp Pô-na-ga (Khánh Hoà)</a:t>
            </a:r>
            <a:endParaRPr lang="en-US" sz="2000" kern="1200">
              <a:latin typeface="Calibri" panose="020F0502020204030204"/>
              <a:ea typeface="+mn-ea"/>
              <a:cs typeface="+mn-cs"/>
            </a:endParaRPr>
          </a:p>
        </p:txBody>
      </p:sp>
      <p:sp>
        <p:nvSpPr>
          <p:cNvPr id="32" name="Freeform: Shape 31">
            <a:extLst>
              <a:ext uri="{FF2B5EF4-FFF2-40B4-BE49-F238E27FC236}">
                <a16:creationId xmlns:a16="http://schemas.microsoft.com/office/drawing/2014/main" id="{C19DB97A-43BC-44B6-81EC-EC25F2E0A319}"/>
              </a:ext>
            </a:extLst>
          </p:cNvPr>
          <p:cNvSpPr/>
          <p:nvPr/>
        </p:nvSpPr>
        <p:spPr>
          <a:xfrm>
            <a:off x="3920362" y="8697924"/>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Âm nhạc, múa:</a:t>
            </a:r>
            <a:r>
              <a:rPr lang="en-US"/>
              <a:t> sử dụng phong phú các bộ nhạc cụ như: trống, kèn Sa-ra-na,... Những điệu múa nổi tiếng của các vũ nữ Chăm-pa gổm có múa lụa, múa quạt, vũ điệu Áp-sa-ra</a:t>
            </a:r>
            <a:endParaRPr lang="en-US" sz="2000" kern="1200">
              <a:latin typeface="Calibri" panose="020F0502020204030204"/>
              <a:ea typeface="+mn-ea"/>
              <a:cs typeface="+mn-cs"/>
            </a:endParaRPr>
          </a:p>
        </p:txBody>
      </p:sp>
    </p:spTree>
    <p:extLst>
      <p:ext uri="{BB962C8B-B14F-4D97-AF65-F5344CB8AC3E}">
        <p14:creationId xmlns:p14="http://schemas.microsoft.com/office/powerpoint/2010/main" val="31572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6" grpId="0" animBg="1"/>
      <p:bldP spid="27"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3600771" cy="7078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1. </a:t>
            </a:r>
            <a:r>
              <a:rPr kumimoji="0" lang="vi-VN"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Vương quốc Chăm-pa từ thế kỉ X đến đầu thế kỉ XVI</a:t>
            </a:r>
            <a:endPar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889626"/>
            <a:ext cx="14503331" cy="707886"/>
          </a:xfrm>
          <a:prstGeom prst="rect">
            <a:avLst/>
          </a:prstGeom>
        </p:spPr>
        <p:txBody>
          <a:bodyPr wrap="square">
            <a:spAutoFit/>
          </a:bodyPr>
          <a:lstStyle/>
          <a:p>
            <a:pPr lvl="0" algn="just">
              <a:spcBef>
                <a:spcPts val="600"/>
              </a:spcBef>
              <a:spcAft>
                <a:spcPts val="600"/>
              </a:spcAft>
            </a:pPr>
            <a:r>
              <a:rPr lang="vi-VN" sz="4000" b="1" spc="-96">
                <a:solidFill>
                  <a:srgbClr val="FFFFFF"/>
                </a:solidFill>
                <a:latin typeface="Roboto Light" panose="02000000000000000000" pitchFamily="2" charset="0"/>
                <a:ea typeface="Roboto Light" panose="02000000000000000000" pitchFamily="2" charset="0"/>
              </a:rPr>
              <a:t>b. Tình hình kinh tế và văn hóa</a:t>
            </a:r>
            <a:endParaRPr kumimoji="0" lang="en-US"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504378" y="2293794"/>
            <a:ext cx="17195972" cy="5798703"/>
          </a:xfrm>
          <a:prstGeom prst="rect">
            <a:avLst/>
          </a:prstGeom>
          <a:solidFill>
            <a:schemeClr val="bg1"/>
          </a:solidFill>
        </p:spPr>
        <p:txBody>
          <a:bodyPr wrap="square">
            <a:spAutoFit/>
          </a:bodyPr>
          <a:lstStyle/>
          <a:p>
            <a:pPr lvl="0">
              <a:lnSpc>
                <a:spcPct val="150000"/>
              </a:lnSpc>
              <a:spcBef>
                <a:spcPts val="600"/>
              </a:spcBef>
              <a:spcAft>
                <a:spcPts val="600"/>
              </a:spcAft>
            </a:pPr>
            <a:r>
              <a:rPr lang="vi-VN" sz="2800">
                <a:solidFill>
                  <a:prstClr val="black"/>
                </a:solidFill>
              </a:rPr>
              <a:t>-	Tình hình kinh tế:</a:t>
            </a:r>
          </a:p>
          <a:p>
            <a:pPr lvl="0">
              <a:lnSpc>
                <a:spcPct val="150000"/>
              </a:lnSpc>
              <a:spcBef>
                <a:spcPts val="600"/>
              </a:spcBef>
              <a:spcAft>
                <a:spcPts val="600"/>
              </a:spcAft>
            </a:pPr>
            <a:r>
              <a:rPr lang="vi-VN" sz="2800">
                <a:solidFill>
                  <a:prstClr val="black"/>
                </a:solidFill>
              </a:rPr>
              <a:t>+ </a:t>
            </a:r>
            <a:r>
              <a:rPr lang="en-US" sz="2800">
                <a:solidFill>
                  <a:prstClr val="black"/>
                </a:solidFill>
              </a:rPr>
              <a:t>N</a:t>
            </a:r>
            <a:r>
              <a:rPr lang="vi-VN" sz="2800">
                <a:solidFill>
                  <a:prstClr val="black"/>
                </a:solidFill>
              </a:rPr>
              <a:t>ông nghiệp vẫn giữ vai trò chủ yếu, Họ tiếp tục phát triển các kĩ thuật đào kênh, đắp đập thuỷ lợi,...</a:t>
            </a:r>
          </a:p>
          <a:p>
            <a:pPr lvl="0">
              <a:lnSpc>
                <a:spcPct val="150000"/>
              </a:lnSpc>
              <a:spcBef>
                <a:spcPts val="600"/>
              </a:spcBef>
              <a:spcAft>
                <a:spcPts val="600"/>
              </a:spcAft>
            </a:pPr>
            <a:r>
              <a:rPr lang="vi-VN" sz="2800">
                <a:solidFill>
                  <a:prstClr val="black"/>
                </a:solidFill>
              </a:rPr>
              <a:t>+ Người Chăm khai thác và trao đổi, buôn bán nhiều loại lâm thổ sản quý như: trầm hương, long não, sừng tê giác, ngà voi, hổ tiêu,... Đánh bắt hải sản được phát triển từ trước, đến thời kì này vẫn là một nghề quan trọng của cư dân Chăm-pa.</a:t>
            </a:r>
          </a:p>
          <a:p>
            <a:pPr lvl="0">
              <a:lnSpc>
                <a:spcPct val="150000"/>
              </a:lnSpc>
              <a:spcBef>
                <a:spcPts val="600"/>
              </a:spcBef>
              <a:spcAft>
                <a:spcPts val="600"/>
              </a:spcAft>
            </a:pPr>
            <a:r>
              <a:rPr lang="vi-VN" sz="2800">
                <a:solidFill>
                  <a:prstClr val="black"/>
                </a:solidFill>
              </a:rPr>
              <a:t>+ Thương mại đường biển ở Vương quốc Chăm-pa vẫn được phát triển mạnh mẽ với nhiều hải cảng như Đại Chiêm (Quảng Nam) Tân Châu (Thị Nại ở Bình Định),...</a:t>
            </a:r>
          </a:p>
          <a:p>
            <a:pPr lvl="0">
              <a:lnSpc>
                <a:spcPct val="150000"/>
              </a:lnSpc>
              <a:spcBef>
                <a:spcPts val="600"/>
              </a:spcBef>
              <a:spcAft>
                <a:spcPts val="600"/>
              </a:spcAft>
            </a:pPr>
            <a:r>
              <a:rPr lang="vi-VN" sz="2800">
                <a:solidFill>
                  <a:prstClr val="black"/>
                </a:solidFill>
              </a:rPr>
              <a:t>+ Các nghề thủ công tiếp tục phát triển: gốm, dệt vải, chế tác đố trang sức, đóng thuyền,...</a:t>
            </a:r>
          </a:p>
        </p:txBody>
      </p:sp>
    </p:spTree>
    <p:extLst>
      <p:ext uri="{BB962C8B-B14F-4D97-AF65-F5344CB8AC3E}">
        <p14:creationId xmlns:p14="http://schemas.microsoft.com/office/powerpoint/2010/main" val="347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3600771" cy="7078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1. </a:t>
            </a:r>
            <a:r>
              <a:rPr kumimoji="0" lang="vi-VN"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Vương quốc Chăm-pa từ thế kỉ X đến đầu thế kỉ XVI</a:t>
            </a:r>
            <a:endPar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889626"/>
            <a:ext cx="14503331" cy="7078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rPr>
              <a:t>b. Tình hình kinh tế và văn hóa</a:t>
            </a:r>
            <a:endParaRPr kumimoji="0" lang="en-US"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504378" y="2293794"/>
            <a:ext cx="17195972" cy="6445034"/>
          </a:xfrm>
          <a:prstGeom prst="rect">
            <a:avLst/>
          </a:prstGeom>
          <a:solidFill>
            <a:schemeClr val="bg1"/>
          </a:solidFill>
        </p:spPr>
        <p:txBody>
          <a:bodyPr wrap="square">
            <a:spAutoFit/>
          </a:bodyPr>
          <a:lstStyle/>
          <a:p>
            <a:pPr lvl="0">
              <a:lnSpc>
                <a:spcPct val="150000"/>
              </a:lnSpc>
              <a:spcBef>
                <a:spcPts val="600"/>
              </a:spcBef>
              <a:spcAft>
                <a:spcPts val="600"/>
              </a:spcAft>
            </a:pPr>
            <a:r>
              <a:rPr lang="vi-VN" sz="2800">
                <a:solidFill>
                  <a:prstClr val="black"/>
                </a:solidFill>
              </a:rPr>
              <a:t>-	Tình hình văn hoá:</a:t>
            </a:r>
          </a:p>
          <a:p>
            <a:pPr lvl="0">
              <a:lnSpc>
                <a:spcPct val="150000"/>
              </a:lnSpc>
              <a:spcBef>
                <a:spcPts val="600"/>
              </a:spcBef>
              <a:spcAft>
                <a:spcPts val="600"/>
              </a:spcAft>
            </a:pPr>
            <a:r>
              <a:rPr lang="vi-VN" sz="2800">
                <a:solidFill>
                  <a:prstClr val="black"/>
                </a:solidFill>
              </a:rPr>
              <a:t>+ Tôn giáo - tín ngưỡng: Thời kì này, Hin-đu giáo là tôn giáo có vị trí quan trọng nhất ở Chăm-pa; Phật giáo tiếp tục có những bước phát triển. Bên cạnh đó, tín ngưỡng phồn thực được phổ biến rộng rãi trong đời sống văn hoá của cư dân.</a:t>
            </a:r>
          </a:p>
          <a:p>
            <a:pPr lvl="0">
              <a:lnSpc>
                <a:spcPct val="150000"/>
              </a:lnSpc>
              <a:spcBef>
                <a:spcPts val="600"/>
              </a:spcBef>
              <a:spcAft>
                <a:spcPts val="600"/>
              </a:spcAft>
            </a:pPr>
            <a:r>
              <a:rPr lang="vi-VN" sz="2800">
                <a:solidFill>
                  <a:prstClr val="black"/>
                </a:solidFill>
              </a:rPr>
              <a:t>+ Chữ viết: Chữ Chăm không ngừng được cải tiến và hoàn thiện.</a:t>
            </a:r>
          </a:p>
          <a:p>
            <a:pPr lvl="0">
              <a:lnSpc>
                <a:spcPct val="150000"/>
              </a:lnSpc>
              <a:spcBef>
                <a:spcPts val="600"/>
              </a:spcBef>
              <a:spcAft>
                <a:spcPts val="600"/>
              </a:spcAft>
            </a:pPr>
            <a:r>
              <a:rPr lang="vi-VN" sz="2800">
                <a:solidFill>
                  <a:prstClr val="black"/>
                </a:solidFill>
              </a:rPr>
              <a:t>+ Kiến trúc và điêu khắc: Nổi tiếng nhất thời kì này là các đến tháp được xây bằng gạch nung và trang trí phù điêu,... như tháp Pô-na-ga (Khánh Hoà), …</a:t>
            </a:r>
          </a:p>
          <a:p>
            <a:pPr lvl="0">
              <a:lnSpc>
                <a:spcPct val="150000"/>
              </a:lnSpc>
              <a:spcBef>
                <a:spcPts val="600"/>
              </a:spcBef>
              <a:spcAft>
                <a:spcPts val="600"/>
              </a:spcAft>
            </a:pPr>
            <a:r>
              <a:rPr lang="vi-VN" sz="2800">
                <a:solidFill>
                  <a:prstClr val="black"/>
                </a:solidFill>
              </a:rPr>
              <a:t>+ Người Chăm sử dụng phong phú các bộ nhạc cụ như: trống, kèn Sa-ra-na,... Những điệu múa nổi tiếng của các vũ nữ Chăm-pa gổm có múa lụa, múa quạt, vũ điệu Áp-sa-ra.</a:t>
            </a:r>
          </a:p>
        </p:txBody>
      </p:sp>
    </p:spTree>
    <p:extLst>
      <p:ext uri="{BB962C8B-B14F-4D97-AF65-F5344CB8AC3E}">
        <p14:creationId xmlns:p14="http://schemas.microsoft.com/office/powerpoint/2010/main" val="390534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3" name="TextBox 3"/>
          <p:cNvSpPr txBox="1"/>
          <p:nvPr/>
        </p:nvSpPr>
        <p:spPr>
          <a:xfrm>
            <a:off x="3124200" y="190500"/>
            <a:ext cx="13106400" cy="779701"/>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500" spc="-267">
                <a:solidFill>
                  <a:srgbClr val="FFFFFF"/>
                </a:solidFill>
                <a:latin typeface="Times New Roman" panose="02020603050405020304" pitchFamily="18" charset="0"/>
                <a:cs typeface="Times New Roman" panose="02020603050405020304" pitchFamily="18" charset="0"/>
              </a:rPr>
              <a:t>HOẠT ĐỘNG KINH TẾ CỦA V</a:t>
            </a:r>
            <a:r>
              <a:rPr lang="vi-VN" sz="4500" spc="-267">
                <a:solidFill>
                  <a:srgbClr val="FFFFFF"/>
                </a:solidFill>
                <a:latin typeface="Times New Roman" panose="02020603050405020304" pitchFamily="18" charset="0"/>
                <a:cs typeface="Times New Roman" panose="02020603050405020304" pitchFamily="18" charset="0"/>
              </a:rPr>
              <a:t>Ư</a:t>
            </a:r>
            <a:r>
              <a:rPr lang="en-US" sz="4500" spc="-267">
                <a:solidFill>
                  <a:srgbClr val="FFFFFF"/>
                </a:solidFill>
                <a:latin typeface="Times New Roman" panose="02020603050405020304" pitchFamily="18" charset="0"/>
                <a:cs typeface="Times New Roman" panose="02020603050405020304" pitchFamily="18" charset="0"/>
              </a:rPr>
              <a:t>ƠNG QUỐC CHĂM-PA</a:t>
            </a:r>
          </a:p>
        </p:txBody>
      </p:sp>
      <p:grpSp>
        <p:nvGrpSpPr>
          <p:cNvPr id="7" name="Group 12">
            <a:extLst>
              <a:ext uri="{FF2B5EF4-FFF2-40B4-BE49-F238E27FC236}">
                <a16:creationId xmlns:a16="http://schemas.microsoft.com/office/drawing/2014/main" id="{1F0FD701-71B0-4CD1-BC65-0A5F4AE0912E}"/>
              </a:ext>
            </a:extLst>
          </p:cNvPr>
          <p:cNvGrpSpPr/>
          <p:nvPr/>
        </p:nvGrpSpPr>
        <p:grpSpPr>
          <a:xfrm rot="-10800000">
            <a:off x="12426917" y="1434159"/>
            <a:ext cx="5020229" cy="4528463"/>
            <a:chOff x="0" y="0"/>
            <a:chExt cx="2963708" cy="2880613"/>
          </a:xfrm>
        </p:grpSpPr>
        <p:sp>
          <p:nvSpPr>
            <p:cNvPr id="8" name="Freeform 13">
              <a:extLst>
                <a:ext uri="{FF2B5EF4-FFF2-40B4-BE49-F238E27FC236}">
                  <a16:creationId xmlns:a16="http://schemas.microsoft.com/office/drawing/2014/main" id="{6891B165-CCCD-42AD-BA80-C92A76CF1528}"/>
                </a:ext>
              </a:extLst>
            </p:cNvPr>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a:ln>
              <a:solidFill>
                <a:schemeClr val="accent6">
                  <a:lumMod val="75000"/>
                </a:schemeClr>
              </a:solidFill>
            </a:ln>
          </p:spPr>
        </p:sp>
        <p:sp>
          <p:nvSpPr>
            <p:cNvPr id="9" name="Freeform 14">
              <a:extLst>
                <a:ext uri="{FF2B5EF4-FFF2-40B4-BE49-F238E27FC236}">
                  <a16:creationId xmlns:a16="http://schemas.microsoft.com/office/drawing/2014/main" id="{B5BB1CCC-4F16-4385-9C3A-83ED12FF91BD}"/>
                </a:ext>
              </a:extLst>
            </p:cNvPr>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84C6DB"/>
            </a:solidFill>
            <a:ln>
              <a:solidFill>
                <a:schemeClr val="accent6">
                  <a:lumMod val="75000"/>
                </a:schemeClr>
              </a:solidFill>
            </a:ln>
          </p:spPr>
        </p:sp>
      </p:grpSp>
      <p:grpSp>
        <p:nvGrpSpPr>
          <p:cNvPr id="14" name="Group 12">
            <a:extLst>
              <a:ext uri="{FF2B5EF4-FFF2-40B4-BE49-F238E27FC236}">
                <a16:creationId xmlns:a16="http://schemas.microsoft.com/office/drawing/2014/main" id="{E43B2F3D-2B8F-4656-8BB0-5DB713EF34DF}"/>
              </a:ext>
            </a:extLst>
          </p:cNvPr>
          <p:cNvGrpSpPr/>
          <p:nvPr/>
        </p:nvGrpSpPr>
        <p:grpSpPr>
          <a:xfrm rot="-10800000">
            <a:off x="8059706" y="4763163"/>
            <a:ext cx="5020229" cy="4879474"/>
            <a:chOff x="0" y="0"/>
            <a:chExt cx="2963708" cy="2880613"/>
          </a:xfrm>
        </p:grpSpPr>
        <p:sp>
          <p:nvSpPr>
            <p:cNvPr id="15" name="Freeform 13">
              <a:extLst>
                <a:ext uri="{FF2B5EF4-FFF2-40B4-BE49-F238E27FC236}">
                  <a16:creationId xmlns:a16="http://schemas.microsoft.com/office/drawing/2014/main" id="{628EBB90-FD2A-4976-9668-B79074BD8DE4}"/>
                </a:ext>
              </a:extLst>
            </p:cNvPr>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a:ln>
              <a:solidFill>
                <a:srgbClr val="FF0000"/>
              </a:solidFill>
            </a:ln>
          </p:spPr>
        </p:sp>
        <p:sp>
          <p:nvSpPr>
            <p:cNvPr id="16" name="Freeform 14">
              <a:extLst>
                <a:ext uri="{FF2B5EF4-FFF2-40B4-BE49-F238E27FC236}">
                  <a16:creationId xmlns:a16="http://schemas.microsoft.com/office/drawing/2014/main" id="{56EC8691-FE8A-41BF-B034-5562ECCB45E2}"/>
                </a:ext>
              </a:extLst>
            </p:cNvPr>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84C6DB"/>
            </a:solidFill>
            <a:ln>
              <a:solidFill>
                <a:srgbClr val="FF0000"/>
              </a:solidFill>
            </a:ln>
          </p:spPr>
        </p:sp>
      </p:grpSp>
      <p:grpSp>
        <p:nvGrpSpPr>
          <p:cNvPr id="17" name="Group 12">
            <a:extLst>
              <a:ext uri="{FF2B5EF4-FFF2-40B4-BE49-F238E27FC236}">
                <a16:creationId xmlns:a16="http://schemas.microsoft.com/office/drawing/2014/main" id="{3ED0DDE2-A323-4FCE-811D-8827FB0EFFA0}"/>
              </a:ext>
            </a:extLst>
          </p:cNvPr>
          <p:cNvGrpSpPr/>
          <p:nvPr/>
        </p:nvGrpSpPr>
        <p:grpSpPr>
          <a:xfrm rot="-10800000">
            <a:off x="4085240" y="1414798"/>
            <a:ext cx="5020229" cy="4879474"/>
            <a:chOff x="0" y="0"/>
            <a:chExt cx="2963708" cy="2880613"/>
          </a:xfrm>
        </p:grpSpPr>
        <p:sp>
          <p:nvSpPr>
            <p:cNvPr id="18" name="Freeform 13">
              <a:extLst>
                <a:ext uri="{FF2B5EF4-FFF2-40B4-BE49-F238E27FC236}">
                  <a16:creationId xmlns:a16="http://schemas.microsoft.com/office/drawing/2014/main" id="{84E107AC-2DBE-4C05-91FF-78CF1E6178D2}"/>
                </a:ext>
              </a:extLst>
            </p:cNvPr>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a:ln>
              <a:solidFill>
                <a:srgbClr val="FFC000"/>
              </a:solidFill>
            </a:ln>
          </p:spPr>
        </p:sp>
        <p:sp>
          <p:nvSpPr>
            <p:cNvPr id="19" name="Freeform 14">
              <a:extLst>
                <a:ext uri="{FF2B5EF4-FFF2-40B4-BE49-F238E27FC236}">
                  <a16:creationId xmlns:a16="http://schemas.microsoft.com/office/drawing/2014/main" id="{32C86305-4E56-48C3-867F-85C55574A1B3}"/>
                </a:ext>
              </a:extLst>
            </p:cNvPr>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84C6DB"/>
            </a:solidFill>
            <a:ln>
              <a:solidFill>
                <a:srgbClr val="FFC000"/>
              </a:solidFill>
            </a:ln>
          </p:spPr>
        </p:sp>
      </p:grpSp>
      <p:grpSp>
        <p:nvGrpSpPr>
          <p:cNvPr id="24" name="Group 12">
            <a:extLst>
              <a:ext uri="{FF2B5EF4-FFF2-40B4-BE49-F238E27FC236}">
                <a16:creationId xmlns:a16="http://schemas.microsoft.com/office/drawing/2014/main" id="{B35308EA-1DFE-4A9C-B673-B836705A560A}"/>
              </a:ext>
            </a:extLst>
          </p:cNvPr>
          <p:cNvGrpSpPr/>
          <p:nvPr/>
        </p:nvGrpSpPr>
        <p:grpSpPr>
          <a:xfrm rot="-10800000">
            <a:off x="116923" y="4733750"/>
            <a:ext cx="5020229" cy="4879474"/>
            <a:chOff x="0" y="0"/>
            <a:chExt cx="2963708" cy="2880613"/>
          </a:xfrm>
        </p:grpSpPr>
        <p:sp>
          <p:nvSpPr>
            <p:cNvPr id="25" name="Freeform 13">
              <a:extLst>
                <a:ext uri="{FF2B5EF4-FFF2-40B4-BE49-F238E27FC236}">
                  <a16:creationId xmlns:a16="http://schemas.microsoft.com/office/drawing/2014/main" id="{269C7092-824E-461B-8275-7A678BBE76E0}"/>
                </a:ext>
              </a:extLst>
            </p:cNvPr>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a:ln>
              <a:solidFill>
                <a:srgbClr val="00B050"/>
              </a:solidFill>
            </a:ln>
          </p:spPr>
        </p:sp>
        <p:sp>
          <p:nvSpPr>
            <p:cNvPr id="26" name="Freeform 14">
              <a:extLst>
                <a:ext uri="{FF2B5EF4-FFF2-40B4-BE49-F238E27FC236}">
                  <a16:creationId xmlns:a16="http://schemas.microsoft.com/office/drawing/2014/main" id="{10CB86BF-860D-4BB1-976B-A3B72FBFC5EE}"/>
                </a:ext>
              </a:extLst>
            </p:cNvPr>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84C6DB"/>
            </a:solidFill>
            <a:ln>
              <a:solidFill>
                <a:srgbClr val="00B050"/>
              </a:solidFill>
            </a:ln>
          </p:spPr>
        </p:sp>
      </p:grpSp>
      <p:pic>
        <p:nvPicPr>
          <p:cNvPr id="27" name="Picture 12">
            <a:extLst>
              <a:ext uri="{FF2B5EF4-FFF2-40B4-BE49-F238E27FC236}">
                <a16:creationId xmlns:a16="http://schemas.microsoft.com/office/drawing/2014/main" id="{D329F2A8-C598-459D-8801-F7C9856529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010" y="5143500"/>
            <a:ext cx="4184875" cy="3682690"/>
          </a:xfrm>
          <a:prstGeom prst="rect">
            <a:avLst/>
          </a:prstGeom>
        </p:spPr>
      </p:pic>
      <p:pic>
        <p:nvPicPr>
          <p:cNvPr id="28" name="Picture 5">
            <a:extLst>
              <a:ext uri="{FF2B5EF4-FFF2-40B4-BE49-F238E27FC236}">
                <a16:creationId xmlns:a16="http://schemas.microsoft.com/office/drawing/2014/main" id="{2B5750C4-78A5-4413-8D3D-89CD838F20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0926" y="1958302"/>
            <a:ext cx="3827178" cy="3611464"/>
          </a:xfrm>
          <a:prstGeom prst="rect">
            <a:avLst/>
          </a:prstGeom>
        </p:spPr>
      </p:pic>
      <p:pic>
        <p:nvPicPr>
          <p:cNvPr id="29" name="Picture 2">
            <a:extLst>
              <a:ext uri="{FF2B5EF4-FFF2-40B4-BE49-F238E27FC236}">
                <a16:creationId xmlns:a16="http://schemas.microsoft.com/office/drawing/2014/main" id="{46C55044-9C44-4E76-B10A-5485020E4D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21991" y="2341341"/>
            <a:ext cx="4078099" cy="3682690"/>
          </a:xfrm>
          <a:prstGeom prst="rect">
            <a:avLst/>
          </a:prstGeom>
        </p:spPr>
      </p:pic>
      <p:grpSp>
        <p:nvGrpSpPr>
          <p:cNvPr id="30" name="Group 7">
            <a:extLst>
              <a:ext uri="{FF2B5EF4-FFF2-40B4-BE49-F238E27FC236}">
                <a16:creationId xmlns:a16="http://schemas.microsoft.com/office/drawing/2014/main" id="{1CE5CBA4-13F9-442D-84CA-7ECCA295ABB1}"/>
              </a:ext>
            </a:extLst>
          </p:cNvPr>
          <p:cNvGrpSpPr/>
          <p:nvPr/>
        </p:nvGrpSpPr>
        <p:grpSpPr>
          <a:xfrm>
            <a:off x="88372" y="2715749"/>
            <a:ext cx="3846573" cy="1617545"/>
            <a:chOff x="0" y="858348"/>
            <a:chExt cx="5783105" cy="2156725"/>
          </a:xfrm>
        </p:grpSpPr>
        <p:sp>
          <p:nvSpPr>
            <p:cNvPr id="31" name="TextBox 8">
              <a:extLst>
                <a:ext uri="{FF2B5EF4-FFF2-40B4-BE49-F238E27FC236}">
                  <a16:creationId xmlns:a16="http://schemas.microsoft.com/office/drawing/2014/main" id="{73C405D1-FAA3-44B9-8C39-3890013B6684}"/>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TRỒNG LÚA</a:t>
              </a:r>
            </a:p>
          </p:txBody>
        </p:sp>
        <p:sp>
          <p:nvSpPr>
            <p:cNvPr id="32" name="TextBox 9">
              <a:extLst>
                <a:ext uri="{FF2B5EF4-FFF2-40B4-BE49-F238E27FC236}">
                  <a16:creationId xmlns:a16="http://schemas.microsoft.com/office/drawing/2014/main" id="{089FB554-2410-491E-8998-0F11C42F7624}"/>
                </a:ext>
              </a:extLst>
            </p:cNvPr>
            <p:cNvSpPr txBox="1"/>
            <p:nvPr/>
          </p:nvSpPr>
          <p:spPr>
            <a:xfrm>
              <a:off x="0" y="1568609"/>
              <a:ext cx="5783105" cy="1446464"/>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Ở ruộng trũng, ruộng cao, ruộng chua mặn; biết sử dụng công cụ sắt và sức kéo của trâu bò.</a:t>
              </a:r>
            </a:p>
          </p:txBody>
        </p:sp>
      </p:grpSp>
      <p:grpSp>
        <p:nvGrpSpPr>
          <p:cNvPr id="33" name="Group 7">
            <a:extLst>
              <a:ext uri="{FF2B5EF4-FFF2-40B4-BE49-F238E27FC236}">
                <a16:creationId xmlns:a16="http://schemas.microsoft.com/office/drawing/2014/main" id="{ECBE22C9-653F-4D5E-9333-242D9B86C04B}"/>
              </a:ext>
            </a:extLst>
          </p:cNvPr>
          <p:cNvGrpSpPr/>
          <p:nvPr/>
        </p:nvGrpSpPr>
        <p:grpSpPr>
          <a:xfrm>
            <a:off x="5340365" y="6375276"/>
            <a:ext cx="2613848" cy="1617545"/>
            <a:chOff x="0" y="858348"/>
            <a:chExt cx="5783105" cy="2156725"/>
          </a:xfrm>
        </p:grpSpPr>
        <p:sp>
          <p:nvSpPr>
            <p:cNvPr id="34" name="TextBox 8">
              <a:extLst>
                <a:ext uri="{FF2B5EF4-FFF2-40B4-BE49-F238E27FC236}">
                  <a16:creationId xmlns:a16="http://schemas.microsoft.com/office/drawing/2014/main" id="{071DBA0F-C834-4E79-887B-C91A417016F0}"/>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ĐÁNH CÁ</a:t>
              </a:r>
            </a:p>
          </p:txBody>
        </p:sp>
        <p:sp>
          <p:nvSpPr>
            <p:cNvPr id="35" name="TextBox 9">
              <a:extLst>
                <a:ext uri="{FF2B5EF4-FFF2-40B4-BE49-F238E27FC236}">
                  <a16:creationId xmlns:a16="http://schemas.microsoft.com/office/drawing/2014/main" id="{F844524B-7B22-4A74-84A8-F94B3BC7C0FA}"/>
                </a:ext>
              </a:extLst>
            </p:cNvPr>
            <p:cNvSpPr txBox="1"/>
            <p:nvPr/>
          </p:nvSpPr>
          <p:spPr>
            <a:xfrm>
              <a:off x="0" y="1568609"/>
              <a:ext cx="5783105" cy="1446464"/>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Một bộ phận lớn dân c</a:t>
              </a:r>
              <a:r>
                <a:rPr lang="vi-VN" sz="2099">
                  <a:solidFill>
                    <a:srgbClr val="FFFFFF"/>
                  </a:solidFill>
                  <a:latin typeface="Mali"/>
                </a:rPr>
                <a:t>ư</a:t>
              </a:r>
              <a:r>
                <a:rPr lang="en-US" sz="2099">
                  <a:solidFill>
                    <a:srgbClr val="FFFFFF"/>
                  </a:solidFill>
                  <a:latin typeface="Mali"/>
                </a:rPr>
                <a:t> Chăm-pa làm nghề đánh cá.</a:t>
              </a:r>
            </a:p>
          </p:txBody>
        </p:sp>
      </p:grpSp>
      <p:grpSp>
        <p:nvGrpSpPr>
          <p:cNvPr id="36" name="Group 7">
            <a:extLst>
              <a:ext uri="{FF2B5EF4-FFF2-40B4-BE49-F238E27FC236}">
                <a16:creationId xmlns:a16="http://schemas.microsoft.com/office/drawing/2014/main" id="{23BB2B0C-3400-4125-AB3F-09706CD20AD5}"/>
              </a:ext>
            </a:extLst>
          </p:cNvPr>
          <p:cNvGrpSpPr/>
          <p:nvPr/>
        </p:nvGrpSpPr>
        <p:grpSpPr>
          <a:xfrm>
            <a:off x="13231702" y="6167734"/>
            <a:ext cx="4592287" cy="873751"/>
            <a:chOff x="0" y="858348"/>
            <a:chExt cx="5783105" cy="1165001"/>
          </a:xfrm>
        </p:grpSpPr>
        <p:sp>
          <p:nvSpPr>
            <p:cNvPr id="37" name="TextBox 8">
              <a:extLst>
                <a:ext uri="{FF2B5EF4-FFF2-40B4-BE49-F238E27FC236}">
                  <a16:creationId xmlns:a16="http://schemas.microsoft.com/office/drawing/2014/main" id="{F4AFEFAF-3252-4C75-B8F0-B8E48DA7C8A5}"/>
                </a:ext>
              </a:extLst>
            </p:cNvPr>
            <p:cNvSpPr txBox="1"/>
            <p:nvPr/>
          </p:nvSpPr>
          <p:spPr>
            <a:xfrm>
              <a:off x="197827" y="858348"/>
              <a:ext cx="5207500" cy="1119281"/>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KHAI THÁC LÂM SẢN</a:t>
              </a:r>
            </a:p>
          </p:txBody>
        </p:sp>
        <p:sp>
          <p:nvSpPr>
            <p:cNvPr id="38" name="TextBox 9">
              <a:extLst>
                <a:ext uri="{FF2B5EF4-FFF2-40B4-BE49-F238E27FC236}">
                  <a16:creationId xmlns:a16="http://schemas.microsoft.com/office/drawing/2014/main" id="{6A9F2547-050C-493E-B715-62907F892D47}"/>
                </a:ext>
              </a:extLst>
            </p:cNvPr>
            <p:cNvSpPr txBox="1"/>
            <p:nvPr/>
          </p:nvSpPr>
          <p:spPr>
            <a:xfrm>
              <a:off x="0" y="1568609"/>
              <a:ext cx="5783105" cy="454740"/>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Ngà voi, sừng tê giác, trầm h</a:t>
              </a:r>
              <a:r>
                <a:rPr lang="vi-VN" sz="2099">
                  <a:solidFill>
                    <a:srgbClr val="FFFFFF"/>
                  </a:solidFill>
                  <a:latin typeface="Mali"/>
                </a:rPr>
                <a:t>ư</a:t>
              </a:r>
              <a:r>
                <a:rPr lang="en-US" sz="2099">
                  <a:solidFill>
                    <a:srgbClr val="FFFFFF"/>
                  </a:solidFill>
                  <a:latin typeface="Mali"/>
                </a:rPr>
                <a:t>ơng</a:t>
              </a:r>
            </a:p>
          </p:txBody>
        </p:sp>
      </p:grpSp>
      <p:grpSp>
        <p:nvGrpSpPr>
          <p:cNvPr id="39" name="Group 7">
            <a:extLst>
              <a:ext uri="{FF2B5EF4-FFF2-40B4-BE49-F238E27FC236}">
                <a16:creationId xmlns:a16="http://schemas.microsoft.com/office/drawing/2014/main" id="{AEC6588D-EADB-47BA-A60C-852D68B96C5D}"/>
              </a:ext>
            </a:extLst>
          </p:cNvPr>
          <p:cNvGrpSpPr/>
          <p:nvPr/>
        </p:nvGrpSpPr>
        <p:grpSpPr>
          <a:xfrm>
            <a:off x="9137738" y="3492689"/>
            <a:ext cx="3345808" cy="1125001"/>
            <a:chOff x="-6308048" y="-3177434"/>
            <a:chExt cx="5783105" cy="1500000"/>
          </a:xfrm>
        </p:grpSpPr>
        <p:sp>
          <p:nvSpPr>
            <p:cNvPr id="40" name="TextBox 8">
              <a:extLst>
                <a:ext uri="{FF2B5EF4-FFF2-40B4-BE49-F238E27FC236}">
                  <a16:creationId xmlns:a16="http://schemas.microsoft.com/office/drawing/2014/main" id="{DAA9E4CB-8912-431B-B51F-E286D20F2F2C}"/>
                </a:ext>
              </a:extLst>
            </p:cNvPr>
            <p:cNvSpPr txBox="1"/>
            <p:nvPr/>
          </p:nvSpPr>
          <p:spPr>
            <a:xfrm>
              <a:off x="-6033807" y="-3177434"/>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BUÔN BÁN</a:t>
              </a:r>
            </a:p>
          </p:txBody>
        </p:sp>
        <p:sp>
          <p:nvSpPr>
            <p:cNvPr id="41" name="TextBox 9">
              <a:extLst>
                <a:ext uri="{FF2B5EF4-FFF2-40B4-BE49-F238E27FC236}">
                  <a16:creationId xmlns:a16="http://schemas.microsoft.com/office/drawing/2014/main" id="{96A74F0B-BC23-4C6D-8BB6-F9DEFEEA37C3}"/>
                </a:ext>
              </a:extLst>
            </p:cNvPr>
            <p:cNvSpPr txBox="1"/>
            <p:nvPr/>
          </p:nvSpPr>
          <p:spPr>
            <a:xfrm>
              <a:off x="-6308048" y="-2628036"/>
              <a:ext cx="5783105" cy="950602"/>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Trao đổi sản vật với thuyền buôn n</a:t>
              </a:r>
              <a:r>
                <a:rPr lang="vi-VN" sz="2099">
                  <a:solidFill>
                    <a:srgbClr val="FFFFFF"/>
                  </a:solidFill>
                  <a:latin typeface="Mali"/>
                </a:rPr>
                <a:t>ư</a:t>
              </a:r>
              <a:r>
                <a:rPr lang="en-US" sz="2099">
                  <a:solidFill>
                    <a:srgbClr val="FFFFFF"/>
                  </a:solidFill>
                  <a:latin typeface="Mali"/>
                </a:rPr>
                <a:t>ớc ngoài.</a:t>
              </a:r>
            </a:p>
          </p:txBody>
        </p:sp>
      </p:grpSp>
      <p:pic>
        <p:nvPicPr>
          <p:cNvPr id="42" name="Picture 3">
            <a:extLst>
              <a:ext uri="{FF2B5EF4-FFF2-40B4-BE49-F238E27FC236}">
                <a16:creationId xmlns:a16="http://schemas.microsoft.com/office/drawing/2014/main" id="{F5A0C67E-72F2-4C16-A0DD-1F3D5F5ED402}"/>
              </a:ext>
            </a:extLst>
          </p:cNvPr>
          <p:cNvPicPr>
            <a:picLocks noChangeAspect="1"/>
          </p:cNvPicPr>
          <p:nvPr/>
        </p:nvPicPr>
        <p:blipFill>
          <a:blip r:embed="rId8"/>
          <a:srcRect/>
          <a:stretch>
            <a:fillRect/>
          </a:stretch>
        </p:blipFill>
        <p:spPr>
          <a:xfrm>
            <a:off x="8667828" y="5340907"/>
            <a:ext cx="3920555" cy="369957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2" name="TextBox 2"/>
          <p:cNvSpPr txBox="1"/>
          <p:nvPr/>
        </p:nvSpPr>
        <p:spPr>
          <a:xfrm>
            <a:off x="3048000" y="201378"/>
            <a:ext cx="12527972" cy="1154162"/>
          </a:xfrm>
          <a:prstGeom prst="rect">
            <a:avLst/>
          </a:prstGeom>
        </p:spPr>
        <p:txBody>
          <a:bodyPr lIns="0" tIns="0" rIns="0" bIns="0" rtlCol="0" anchor="t">
            <a:spAutoFit/>
          </a:bodyPr>
          <a:lstStyle/>
          <a:p>
            <a:pPr algn="ctr">
              <a:lnSpc>
                <a:spcPts val="8960"/>
              </a:lnSpc>
            </a:pPr>
            <a:r>
              <a:rPr lang="en-US" sz="6400">
                <a:solidFill>
                  <a:srgbClr val="FBE675"/>
                </a:solidFill>
                <a:latin typeface="Sriracha"/>
              </a:rPr>
              <a:t>NGHỆ THUẬT CHĂM-PA</a:t>
            </a:r>
          </a:p>
        </p:txBody>
      </p:sp>
      <p:grpSp>
        <p:nvGrpSpPr>
          <p:cNvPr id="27" name="Group 7">
            <a:extLst>
              <a:ext uri="{FF2B5EF4-FFF2-40B4-BE49-F238E27FC236}">
                <a16:creationId xmlns:a16="http://schemas.microsoft.com/office/drawing/2014/main" id="{8C73863A-1198-4E07-827F-6B913F9BEC3B}"/>
              </a:ext>
            </a:extLst>
          </p:cNvPr>
          <p:cNvGrpSpPr/>
          <p:nvPr/>
        </p:nvGrpSpPr>
        <p:grpSpPr>
          <a:xfrm>
            <a:off x="304800" y="1437984"/>
            <a:ext cx="17526000" cy="8353715"/>
            <a:chOff x="0" y="0"/>
            <a:chExt cx="8264539" cy="2288928"/>
          </a:xfrm>
        </p:grpSpPr>
        <p:sp>
          <p:nvSpPr>
            <p:cNvPr id="28" name="Freeform 8">
              <a:extLst>
                <a:ext uri="{FF2B5EF4-FFF2-40B4-BE49-F238E27FC236}">
                  <a16:creationId xmlns:a16="http://schemas.microsoft.com/office/drawing/2014/main" id="{835B16B2-4070-40EF-836C-74F03BD9A295}"/>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sp>
        <p:sp>
          <p:nvSpPr>
            <p:cNvPr id="29" name="Freeform 9">
              <a:extLst>
                <a:ext uri="{FF2B5EF4-FFF2-40B4-BE49-F238E27FC236}">
                  <a16:creationId xmlns:a16="http://schemas.microsoft.com/office/drawing/2014/main" id="{0A63388C-2C4B-4CAA-ACB3-872F69CCD860}"/>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sp>
      </p:grpSp>
      <p:pic>
        <p:nvPicPr>
          <p:cNvPr id="33" name="Picture 6">
            <a:extLst>
              <a:ext uri="{FF2B5EF4-FFF2-40B4-BE49-F238E27FC236}">
                <a16:creationId xmlns:a16="http://schemas.microsoft.com/office/drawing/2014/main" id="{97E10627-B018-42F6-B8D2-EC9681AD32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6462">
            <a:off x="1270074" y="3652323"/>
            <a:ext cx="553875" cy="553875"/>
          </a:xfrm>
          <a:prstGeom prst="rect">
            <a:avLst/>
          </a:prstGeom>
        </p:spPr>
      </p:pic>
      <p:grpSp>
        <p:nvGrpSpPr>
          <p:cNvPr id="34" name="Group 7">
            <a:extLst>
              <a:ext uri="{FF2B5EF4-FFF2-40B4-BE49-F238E27FC236}">
                <a16:creationId xmlns:a16="http://schemas.microsoft.com/office/drawing/2014/main" id="{3E1298D3-FAD4-4396-9B6F-D0E06A615253}"/>
              </a:ext>
            </a:extLst>
          </p:cNvPr>
          <p:cNvGrpSpPr/>
          <p:nvPr/>
        </p:nvGrpSpPr>
        <p:grpSpPr>
          <a:xfrm>
            <a:off x="6956821" y="7868588"/>
            <a:ext cx="4053994" cy="1245648"/>
            <a:chOff x="0" y="858348"/>
            <a:chExt cx="5405326" cy="1660863"/>
          </a:xfrm>
        </p:grpSpPr>
        <p:sp>
          <p:nvSpPr>
            <p:cNvPr id="35" name="TextBox 8">
              <a:extLst>
                <a:ext uri="{FF2B5EF4-FFF2-40B4-BE49-F238E27FC236}">
                  <a16:creationId xmlns:a16="http://schemas.microsoft.com/office/drawing/2014/main" id="{6FF9D932-FD86-4D31-B44B-97BEE8A95412}"/>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ĐIỆU MÚA CHĂM-PA</a:t>
              </a:r>
            </a:p>
          </p:txBody>
        </p:sp>
        <p:sp>
          <p:nvSpPr>
            <p:cNvPr id="36" name="TextBox 9">
              <a:extLst>
                <a:ext uri="{FF2B5EF4-FFF2-40B4-BE49-F238E27FC236}">
                  <a16:creationId xmlns:a16="http://schemas.microsoft.com/office/drawing/2014/main" id="{04B3A67D-2CBA-420E-814C-83323EF6A506}"/>
                </a:ext>
              </a:extLst>
            </p:cNvPr>
            <p:cNvSpPr txBox="1"/>
            <p:nvPr/>
          </p:nvSpPr>
          <p:spPr>
            <a:xfrm>
              <a:off x="0" y="1568609"/>
              <a:ext cx="5207499" cy="950602"/>
            </a:xfrm>
            <a:prstGeom prst="rect">
              <a:avLst/>
            </a:prstGeom>
          </p:spPr>
          <p:txBody>
            <a:bodyPr lIns="0" tIns="0" rIns="0" bIns="0" rtlCol="0" anchor="t">
              <a:spAutoFit/>
            </a:bodyPr>
            <a:lstStyle/>
            <a:p>
              <a:pPr algn="ctr">
                <a:lnSpc>
                  <a:spcPts val="2939"/>
                </a:lnSpc>
              </a:pPr>
              <a:r>
                <a:rPr lang="en-US" sz="2099">
                  <a:solidFill>
                    <a:srgbClr val="FFFFFF"/>
                  </a:solidFill>
                  <a:latin typeface="Mali"/>
                </a:rPr>
                <a:t>Điệu múa Apsara truyền thống của ng</a:t>
              </a:r>
              <a:r>
                <a:rPr lang="vi-VN" sz="2099">
                  <a:solidFill>
                    <a:srgbClr val="FFFFFF"/>
                  </a:solidFill>
                  <a:latin typeface="Mali"/>
                </a:rPr>
                <a:t>ư</a:t>
              </a:r>
              <a:r>
                <a:rPr lang="en-US" sz="2099">
                  <a:solidFill>
                    <a:srgbClr val="FFFFFF"/>
                  </a:solidFill>
                  <a:latin typeface="Mali"/>
                </a:rPr>
                <a:t>ời Chăm-pa.</a:t>
              </a:r>
            </a:p>
          </p:txBody>
        </p:sp>
      </p:grpSp>
      <p:pic>
        <p:nvPicPr>
          <p:cNvPr id="37" name="Picture 10">
            <a:extLst>
              <a:ext uri="{FF2B5EF4-FFF2-40B4-BE49-F238E27FC236}">
                <a16:creationId xmlns:a16="http://schemas.microsoft.com/office/drawing/2014/main" id="{0BA555C9-0B48-4D6F-8E24-8A5EA08B0B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54432">
            <a:off x="1270074" y="6710562"/>
            <a:ext cx="553875" cy="553875"/>
          </a:xfrm>
          <a:prstGeom prst="rect">
            <a:avLst/>
          </a:prstGeom>
        </p:spPr>
      </p:pic>
      <p:pic>
        <p:nvPicPr>
          <p:cNvPr id="49" name="Picture 22">
            <a:extLst>
              <a:ext uri="{FF2B5EF4-FFF2-40B4-BE49-F238E27FC236}">
                <a16:creationId xmlns:a16="http://schemas.microsoft.com/office/drawing/2014/main" id="{9CCF580B-5F14-42F5-9D0E-3C7BC1F4B5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75816">
            <a:off x="12384812" y="3652323"/>
            <a:ext cx="553875" cy="553875"/>
          </a:xfrm>
          <a:prstGeom prst="rect">
            <a:avLst/>
          </a:prstGeom>
        </p:spPr>
      </p:pic>
      <p:sp>
        <p:nvSpPr>
          <p:cNvPr id="58" name="AutoShape 4" descr="NTO - Câu lạc bộ nhạc cụ dân tộc Chăm góp phần nâng cao đời sống tinh thần  của đồng bào Chăm">
            <a:extLst>
              <a:ext uri="{FF2B5EF4-FFF2-40B4-BE49-F238E27FC236}">
                <a16:creationId xmlns:a16="http://schemas.microsoft.com/office/drawing/2014/main" id="{E7EF444E-54FD-40F5-BE68-7D35EE42E99C}"/>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0" name="Picture 59">
            <a:extLst>
              <a:ext uri="{FF2B5EF4-FFF2-40B4-BE49-F238E27FC236}">
                <a16:creationId xmlns:a16="http://schemas.microsoft.com/office/drawing/2014/main" id="{DD212C38-F04D-4BF1-8C1B-99726C8435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916" y="2086055"/>
            <a:ext cx="5745742" cy="4810045"/>
          </a:xfrm>
          <a:prstGeom prst="rect">
            <a:avLst/>
          </a:prstGeom>
          <a:ln>
            <a:noFill/>
          </a:ln>
          <a:effectLst>
            <a:softEdge rad="112500"/>
          </a:effectLst>
        </p:spPr>
      </p:pic>
      <p:grpSp>
        <p:nvGrpSpPr>
          <p:cNvPr id="64" name="Group 7">
            <a:extLst>
              <a:ext uri="{FF2B5EF4-FFF2-40B4-BE49-F238E27FC236}">
                <a16:creationId xmlns:a16="http://schemas.microsoft.com/office/drawing/2014/main" id="{58268A7B-9AB1-43D7-8A5B-F197AF7354DB}"/>
              </a:ext>
            </a:extLst>
          </p:cNvPr>
          <p:cNvGrpSpPr/>
          <p:nvPr/>
        </p:nvGrpSpPr>
        <p:grpSpPr>
          <a:xfrm>
            <a:off x="12661749" y="7171216"/>
            <a:ext cx="4053994" cy="1989441"/>
            <a:chOff x="0" y="858348"/>
            <a:chExt cx="5405326" cy="2652587"/>
          </a:xfrm>
        </p:grpSpPr>
        <p:sp>
          <p:nvSpPr>
            <p:cNvPr id="65" name="TextBox 8">
              <a:extLst>
                <a:ext uri="{FF2B5EF4-FFF2-40B4-BE49-F238E27FC236}">
                  <a16:creationId xmlns:a16="http://schemas.microsoft.com/office/drawing/2014/main" id="{125D6E60-5A09-4EF2-BBF2-A78A74993A69}"/>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THÁP PO NAGAR</a:t>
              </a:r>
            </a:p>
          </p:txBody>
        </p:sp>
        <p:sp>
          <p:nvSpPr>
            <p:cNvPr id="66" name="TextBox 9">
              <a:extLst>
                <a:ext uri="{FF2B5EF4-FFF2-40B4-BE49-F238E27FC236}">
                  <a16:creationId xmlns:a16="http://schemas.microsoft.com/office/drawing/2014/main" id="{1F6FAC6D-82DA-42C2-97E2-DFF0A6C72E13}"/>
                </a:ext>
              </a:extLst>
            </p:cNvPr>
            <p:cNvSpPr txBox="1"/>
            <p:nvPr/>
          </p:nvSpPr>
          <p:spPr>
            <a:xfrm>
              <a:off x="0" y="1568609"/>
              <a:ext cx="5207499" cy="1942326"/>
            </a:xfrm>
            <a:prstGeom prst="rect">
              <a:avLst/>
            </a:prstGeom>
          </p:spPr>
          <p:txBody>
            <a:bodyPr lIns="0" tIns="0" rIns="0" bIns="0" rtlCol="0" anchor="t">
              <a:spAutoFit/>
            </a:bodyPr>
            <a:lstStyle/>
            <a:p>
              <a:pPr algn="ctr">
                <a:lnSpc>
                  <a:spcPts val="2939"/>
                </a:lnSpc>
              </a:pPr>
              <a:r>
                <a:rPr lang="vi-VN" sz="2099">
                  <a:solidFill>
                    <a:srgbClr val="FFFFFF"/>
                  </a:solidFill>
                  <a:latin typeface="Mali"/>
                </a:rPr>
                <a:t>là ngôi đền Chăm Pa nằm trên đỉnh một ngọn đồi nhỏ cao khoảng 10-12, ở cửa sông Cái tại Nha Trang</a:t>
              </a:r>
              <a:r>
                <a:rPr lang="en-US" sz="2099">
                  <a:solidFill>
                    <a:srgbClr val="FFFFFF"/>
                  </a:solidFill>
                  <a:latin typeface="Mali"/>
                </a:rPr>
                <a:t>.</a:t>
              </a:r>
            </a:p>
          </p:txBody>
        </p:sp>
      </p:grpSp>
      <p:grpSp>
        <p:nvGrpSpPr>
          <p:cNvPr id="67" name="Group 7">
            <a:extLst>
              <a:ext uri="{FF2B5EF4-FFF2-40B4-BE49-F238E27FC236}">
                <a16:creationId xmlns:a16="http://schemas.microsoft.com/office/drawing/2014/main" id="{1D9A11C2-8EEA-4704-ADBD-E4D0AAF1DA9D}"/>
              </a:ext>
            </a:extLst>
          </p:cNvPr>
          <p:cNvGrpSpPr/>
          <p:nvPr/>
        </p:nvGrpSpPr>
        <p:grpSpPr>
          <a:xfrm>
            <a:off x="1700788" y="7243266"/>
            <a:ext cx="4053994" cy="1617545"/>
            <a:chOff x="0" y="858348"/>
            <a:chExt cx="5405326" cy="2156725"/>
          </a:xfrm>
        </p:grpSpPr>
        <p:sp>
          <p:nvSpPr>
            <p:cNvPr id="68" name="TextBox 8">
              <a:extLst>
                <a:ext uri="{FF2B5EF4-FFF2-40B4-BE49-F238E27FC236}">
                  <a16:creationId xmlns:a16="http://schemas.microsoft.com/office/drawing/2014/main" id="{35B1D4FA-CB71-49D4-BE48-36865F5AB514}"/>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ÂM NHẠC CHĂM-PA</a:t>
              </a:r>
            </a:p>
          </p:txBody>
        </p:sp>
        <p:sp>
          <p:nvSpPr>
            <p:cNvPr id="69" name="TextBox 9">
              <a:extLst>
                <a:ext uri="{FF2B5EF4-FFF2-40B4-BE49-F238E27FC236}">
                  <a16:creationId xmlns:a16="http://schemas.microsoft.com/office/drawing/2014/main" id="{6EA06B26-594D-4B44-AA2A-06C45B858E05}"/>
                </a:ext>
              </a:extLst>
            </p:cNvPr>
            <p:cNvSpPr txBox="1"/>
            <p:nvPr/>
          </p:nvSpPr>
          <p:spPr>
            <a:xfrm>
              <a:off x="0" y="1568609"/>
              <a:ext cx="5207499" cy="1446464"/>
            </a:xfrm>
            <a:prstGeom prst="rect">
              <a:avLst/>
            </a:prstGeom>
          </p:spPr>
          <p:txBody>
            <a:bodyPr lIns="0" tIns="0" rIns="0" bIns="0" rtlCol="0" anchor="t">
              <a:spAutoFit/>
            </a:bodyPr>
            <a:lstStyle/>
            <a:p>
              <a:pPr algn="ctr">
                <a:lnSpc>
                  <a:spcPts val="2939"/>
                </a:lnSpc>
              </a:pPr>
              <a:r>
                <a:rPr lang="en-US" sz="2099">
                  <a:solidFill>
                    <a:srgbClr val="FFFFFF"/>
                  </a:solidFill>
                  <a:latin typeface="Mali"/>
                </a:rPr>
                <a:t>Các nhạc công ng</a:t>
              </a:r>
              <a:r>
                <a:rPr lang="vi-VN" sz="2099">
                  <a:solidFill>
                    <a:srgbClr val="FFFFFF"/>
                  </a:solidFill>
                  <a:latin typeface="Mali"/>
                </a:rPr>
                <a:t>ư</a:t>
              </a:r>
              <a:r>
                <a:rPr lang="en-US" sz="2099">
                  <a:solidFill>
                    <a:srgbClr val="FFFFFF"/>
                  </a:solidFill>
                  <a:latin typeface="Mali"/>
                </a:rPr>
                <a:t>ời Chăm đang biểu diễn nhạc cụ, tại Ninh Thuận ngày nay.</a:t>
              </a:r>
            </a:p>
          </p:txBody>
        </p:sp>
      </p:grpSp>
      <p:pic>
        <p:nvPicPr>
          <p:cNvPr id="25" name="Picture 6">
            <a:extLst>
              <a:ext uri="{FF2B5EF4-FFF2-40B4-BE49-F238E27FC236}">
                <a16:creationId xmlns:a16="http://schemas.microsoft.com/office/drawing/2014/main" id="{C703C0C4-47AF-4ADD-9C2F-ADB097D7A6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6002705" y="2755419"/>
            <a:ext cx="5851219" cy="3967693"/>
          </a:xfrm>
          <a:prstGeom prst="rect">
            <a:avLst/>
          </a:prstGeom>
        </p:spPr>
      </p:pic>
      <p:pic>
        <p:nvPicPr>
          <p:cNvPr id="26" name="Picture 14">
            <a:extLst>
              <a:ext uri="{FF2B5EF4-FFF2-40B4-BE49-F238E27FC236}">
                <a16:creationId xmlns:a16="http://schemas.microsoft.com/office/drawing/2014/main" id="{234478B5-9A2F-492D-AE0D-A2B32AD9B4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94367">
            <a:off x="7377119" y="2274027"/>
            <a:ext cx="553875" cy="553875"/>
          </a:xfrm>
          <a:prstGeom prst="rect">
            <a:avLst/>
          </a:prstGeom>
        </p:spPr>
      </p:pic>
      <p:pic>
        <p:nvPicPr>
          <p:cNvPr id="30" name="Picture 18">
            <a:extLst>
              <a:ext uri="{FF2B5EF4-FFF2-40B4-BE49-F238E27FC236}">
                <a16:creationId xmlns:a16="http://schemas.microsoft.com/office/drawing/2014/main" id="{01D38E81-2CC7-4F20-8189-69C38BF1D89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156462">
            <a:off x="8087896" y="6663367"/>
            <a:ext cx="553875" cy="553875"/>
          </a:xfrm>
          <a:prstGeom prst="rect">
            <a:avLst/>
          </a:prstGeom>
        </p:spPr>
      </p:pic>
      <p:pic>
        <p:nvPicPr>
          <p:cNvPr id="31" name="Picture 26">
            <a:extLst>
              <a:ext uri="{FF2B5EF4-FFF2-40B4-BE49-F238E27FC236}">
                <a16:creationId xmlns:a16="http://schemas.microsoft.com/office/drawing/2014/main" id="{612B78AF-4FC0-4F81-9367-2BDBFF0F96C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156462">
            <a:off x="10059162" y="3500726"/>
            <a:ext cx="553875" cy="553875"/>
          </a:xfrm>
          <a:prstGeom prst="rect">
            <a:avLst/>
          </a:prstGeom>
        </p:spPr>
      </p:pic>
      <p:pic>
        <p:nvPicPr>
          <p:cNvPr id="32" name="Picture 31">
            <a:extLst>
              <a:ext uri="{FF2B5EF4-FFF2-40B4-BE49-F238E27FC236}">
                <a16:creationId xmlns:a16="http://schemas.microsoft.com/office/drawing/2014/main" id="{4BFC2E40-A6CE-4151-B1D4-BD31B3D856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94780" y="1348796"/>
            <a:ext cx="4402754" cy="6459055"/>
          </a:xfrm>
          <a:prstGeom prst="rect">
            <a:avLst/>
          </a:prstGeom>
        </p:spPr>
      </p:pic>
      <p:pic>
        <p:nvPicPr>
          <p:cNvPr id="3" name="Picture 2">
            <a:extLst>
              <a:ext uri="{FF2B5EF4-FFF2-40B4-BE49-F238E27FC236}">
                <a16:creationId xmlns:a16="http://schemas.microsoft.com/office/drawing/2014/main" id="{149428EC-0784-4AAA-9203-BAC79E6EFA90}"/>
              </a:ext>
            </a:extLst>
          </p:cNvPr>
          <p:cNvPicPr>
            <a:picLocks noChangeAspect="1"/>
          </p:cNvPicPr>
          <p:nvPr/>
        </p:nvPicPr>
        <p:blipFill>
          <a:blip r:embed="rId19"/>
          <a:stretch>
            <a:fillRect/>
          </a:stretch>
        </p:blipFill>
        <p:spPr>
          <a:xfrm>
            <a:off x="11297534" y="2212108"/>
            <a:ext cx="5984672" cy="4544872"/>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07927DCC-75FF-4B31-B2CC-83EB1563F721}"/>
              </a:ext>
            </a:extLst>
          </p:cNvPr>
          <p:cNvPicPr>
            <a:picLocks noChangeAspect="1"/>
          </p:cNvPicPr>
          <p:nvPr/>
        </p:nvPicPr>
        <p:blipFill>
          <a:blip r:embed="rId9"/>
          <a:stretch>
            <a:fillRect/>
          </a:stretch>
        </p:blipFill>
        <p:spPr>
          <a:xfrm>
            <a:off x="0" y="-19050"/>
            <a:ext cx="18288000" cy="10287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38200" y="285750"/>
            <a:ext cx="16363950" cy="48387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1371600"/>
            <a:endParaRPr lang="en-US" sz="27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2752725" y="361950"/>
            <a:ext cx="39814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13020675" y="342900"/>
            <a:ext cx="40576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1209675" y="190500"/>
            <a:ext cx="1370760"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11439525" y="190500"/>
            <a:ext cx="1082348"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333500" y="1295401"/>
            <a:ext cx="14868525" cy="1384995"/>
          </a:xfrm>
          <a:prstGeom prst="rect">
            <a:avLst/>
          </a:prstGeom>
          <a:noFill/>
        </p:spPr>
        <p:txBody>
          <a:bodyPr wrap="square" rtlCol="0">
            <a:spAutoFit/>
          </a:bodyPr>
          <a:lstStyle/>
          <a:p>
            <a:pPr defTabSz="1371600"/>
            <a:r>
              <a:rPr lang="en-US" sz="4200" b="1" dirty="0">
                <a:solidFill>
                  <a:prstClr val="black"/>
                </a:solidFill>
                <a:latin typeface="Times New Roman" panose="02020603050405020304" pitchFamily="18" charset="0"/>
                <a:cs typeface="Times New Roman" panose="02020603050405020304" pitchFamily="18" charset="0"/>
              </a:rPr>
              <a:t>Câu 1</a:t>
            </a:r>
            <a:r>
              <a:rPr lang="en-US" sz="4200" b="1">
                <a:solidFill>
                  <a:prstClr val="black"/>
                </a:solidFill>
                <a:latin typeface="Times New Roman" panose="02020603050405020304" pitchFamily="18" charset="0"/>
                <a:cs typeface="Times New Roman" panose="02020603050405020304" pitchFamily="18" charset="0"/>
              </a:rPr>
              <a:t>:  Con sông nào đóng vai trò quan trọng trong hình thành nền văn minh của khu vực Đông Nam Á?</a:t>
            </a:r>
            <a:endParaRPr lang="en-US" sz="4200" b="1" dirty="0">
              <a:solidFill>
                <a:prstClr val="black"/>
              </a:solidFill>
              <a:latin typeface="Times New Roman" panose="02020603050405020304" pitchFamily="18" charset="0"/>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2527414" y="5791200"/>
            <a:ext cx="2340545"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Sông Nile</a:t>
            </a:r>
            <a:endParaRPr lang="en-US" sz="2700" dirty="0">
              <a:solidFill>
                <a:prstClr val="white"/>
              </a:solidFill>
              <a:latin typeface="Calibri" panose="020F0502020204030204"/>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9580419" y="5791200"/>
            <a:ext cx="2551878"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Sông </a:t>
            </a:r>
          </a:p>
          <a:p>
            <a:pPr algn="ctr" defTabSz="1371600"/>
            <a:r>
              <a:rPr lang="en-US" sz="2700">
                <a:solidFill>
                  <a:prstClr val="white"/>
                </a:solidFill>
                <a:latin typeface="Calibri" panose="020F0502020204030204"/>
              </a:rPr>
              <a:t>Mê Công</a:t>
            </a:r>
            <a:endParaRPr lang="en-US" sz="2700" dirty="0">
              <a:solidFill>
                <a:prstClr val="white"/>
              </a:solidFill>
              <a:latin typeface="Calibri" panose="020F0502020204030204"/>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13312775"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14143037"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5803561"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6633824"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14973299"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16439" y="358775"/>
            <a:ext cx="347162" cy="458804"/>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43527" y="358775"/>
            <a:ext cx="347162" cy="458804"/>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70615" y="358775"/>
            <a:ext cx="347162" cy="458804"/>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97703" y="358775"/>
            <a:ext cx="347162" cy="458804"/>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24788" y="358775"/>
            <a:ext cx="347162" cy="458804"/>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1">
            <a:extLst>
              <a:ext uri="{28A0092B-C50C-407E-A947-70E740481C1C}">
                <a14:useLocalDpi xmlns:a14="http://schemas.microsoft.com/office/drawing/2010/main" val="0"/>
              </a:ext>
            </a:extLst>
          </a:blip>
          <a:srcRect t="1" r="58286" b="-2437"/>
          <a:stretch/>
        </p:blipFill>
        <p:spPr>
          <a:xfrm>
            <a:off x="2536033" y="7216907"/>
            <a:ext cx="2221706" cy="3070094"/>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2">
            <a:extLst>
              <a:ext uri="{28A0092B-C50C-407E-A947-70E740481C1C}">
                <a14:useLocalDpi xmlns:a14="http://schemas.microsoft.com/office/drawing/2010/main" val="0"/>
              </a:ext>
            </a:extLst>
          </a:blip>
          <a:srcRect r="57581" b="-1554"/>
          <a:stretch/>
        </p:blipFill>
        <p:spPr>
          <a:xfrm>
            <a:off x="6156763" y="7258050"/>
            <a:ext cx="2248358" cy="302895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3">
            <a:extLst>
              <a:ext uri="{28A0092B-C50C-407E-A947-70E740481C1C}">
                <a14:useLocalDpi xmlns:a14="http://schemas.microsoft.com/office/drawing/2010/main" val="0"/>
              </a:ext>
            </a:extLst>
          </a:blip>
          <a:srcRect r="58673" b="-4793"/>
          <a:stretch/>
        </p:blipFill>
        <p:spPr>
          <a:xfrm>
            <a:off x="9804144" y="7272338"/>
            <a:ext cx="2112723" cy="3014663"/>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4">
            <a:extLst>
              <a:ext uri="{28A0092B-C50C-407E-A947-70E740481C1C}">
                <a14:useLocalDpi xmlns:a14="http://schemas.microsoft.com/office/drawing/2010/main" val="0"/>
              </a:ext>
            </a:extLst>
          </a:blip>
          <a:srcRect t="6486" r="58891"/>
          <a:stretch/>
        </p:blipFill>
        <p:spPr>
          <a:xfrm>
            <a:off x="13315894" y="7415538"/>
            <a:ext cx="2243195" cy="2871462"/>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6241880" y="5791200"/>
            <a:ext cx="2248358"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Sông Ấn</a:t>
            </a:r>
            <a:endParaRPr lang="en-US" sz="2700" dirty="0">
              <a:solidFill>
                <a:prstClr val="white"/>
              </a:solidFill>
              <a:latin typeface="Calibri" panose="020F0502020204030204"/>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13730288" y="5791200"/>
            <a:ext cx="2073273"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Sông </a:t>
            </a:r>
          </a:p>
          <a:p>
            <a:pPr algn="ctr" defTabSz="1371600"/>
            <a:r>
              <a:rPr lang="en-US" sz="2700">
                <a:solidFill>
                  <a:prstClr val="white"/>
                </a:solidFill>
                <a:latin typeface="Calibri" panose="020F0502020204030204"/>
              </a:rPr>
              <a:t>Ti-gơ-rơ</a:t>
            </a:r>
            <a:endParaRPr lang="en-US" sz="2700" dirty="0">
              <a:solidFill>
                <a:prstClr val="white"/>
              </a:solidFill>
              <a:latin typeface="Calibri" panose="020F0502020204030204"/>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2576357" y="8522673"/>
            <a:ext cx="2238531" cy="124878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2157856" y="7952430"/>
            <a:ext cx="3014663" cy="1991079"/>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15402" y="-593725"/>
            <a:ext cx="449253" cy="593726"/>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198636" y="8567447"/>
            <a:ext cx="2238531" cy="124878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5822557" y="7983065"/>
            <a:ext cx="3014663" cy="1991079"/>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23541" y="-591373"/>
            <a:ext cx="449253" cy="593726"/>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13398407" y="8555658"/>
            <a:ext cx="2238531" cy="124878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13036468" y="7957137"/>
            <a:ext cx="3014663" cy="1991079"/>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323311" y="-589021"/>
            <a:ext cx="449253" cy="593726"/>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7">
            <a:extLst>
              <a:ext uri="{28A0092B-C50C-407E-A947-70E740481C1C}">
                <a14:useLocalDpi xmlns:a14="http://schemas.microsoft.com/office/drawing/2010/main" val="0"/>
              </a:ext>
            </a:extLst>
          </a:blip>
          <a:srcRect l="22424" t="9020" r="61100" b="13659"/>
          <a:stretch/>
        </p:blipFill>
        <p:spPr>
          <a:xfrm>
            <a:off x="10337510" y="7264978"/>
            <a:ext cx="1087778" cy="2872652"/>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45793" y="-593725"/>
            <a:ext cx="449253" cy="593726"/>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8">
            <a:extLst>
              <a:ext uri="{28A0092B-C50C-407E-A947-70E740481C1C}">
                <a14:useLocalDpi xmlns:a14="http://schemas.microsoft.com/office/drawing/2010/main" val="0"/>
              </a:ext>
            </a:extLst>
          </a:blip>
          <a:srcRect l="12679" t="-52" r="49613" b="3350"/>
          <a:stretch/>
        </p:blipFill>
        <p:spPr>
          <a:xfrm>
            <a:off x="10265790" y="7346038"/>
            <a:ext cx="1866507" cy="2693513"/>
          </a:xfrm>
          <a:prstGeom prst="rect">
            <a:avLst/>
          </a:prstGeom>
        </p:spPr>
      </p:pic>
      <p:pic>
        <p:nvPicPr>
          <p:cNvPr id="3" name="Am-thanh-that-vong-phim-hoat-hinh-de-thuong-www_tiengdong_com">
            <a:hlinkClick r:id="" action="ppaction://media"/>
            <a:extLst>
              <a:ext uri="{FF2B5EF4-FFF2-40B4-BE49-F238E27FC236}">
                <a16:creationId xmlns:a16="http://schemas.microsoft.com/office/drawing/2014/main" id="{CEB155E3-0800-4B16-90B2-485310FA134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535650" y="3105150"/>
            <a:ext cx="609600" cy="6096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5867151-E56D-47F3-AE9B-828D4C4E664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49950" y="3619500"/>
            <a:ext cx="609600" cy="609600"/>
          </a:xfrm>
          <a:prstGeom prst="rect">
            <a:avLst/>
          </a:prstGeom>
        </p:spPr>
      </p:pic>
      <p:pic>
        <p:nvPicPr>
          <p:cNvPr id="71" name="Am-thanh-that-vong-phim-hoat-hinh-de-thuong-www_tiengdong_com">
            <a:hlinkClick r:id="" action="ppaction://media"/>
            <a:extLst>
              <a:ext uri="{FF2B5EF4-FFF2-40B4-BE49-F238E27FC236}">
                <a16:creationId xmlns:a16="http://schemas.microsoft.com/office/drawing/2014/main" id="{E9584439-05C5-482F-A3E6-3D7D65830E1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973800" y="4533900"/>
            <a:ext cx="609600" cy="609600"/>
          </a:xfrm>
          <a:prstGeom prst="rect">
            <a:avLst/>
          </a:prstGeom>
        </p:spPr>
      </p:pic>
      <p:pic>
        <p:nvPicPr>
          <p:cNvPr id="4" name="super chiken">
            <a:hlinkClick r:id="" action="ppaction://media"/>
            <a:extLst>
              <a:ext uri="{FF2B5EF4-FFF2-40B4-BE49-F238E27FC236}">
                <a16:creationId xmlns:a16="http://schemas.microsoft.com/office/drawing/2014/main" id="{605C56B8-6581-4590-846E-29F9A6DA29FE}"/>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14450" y="4991100"/>
            <a:ext cx="609600" cy="609600"/>
          </a:xfrm>
          <a:prstGeom prst="rect">
            <a:avLst/>
          </a:prstGeom>
        </p:spPr>
      </p:pic>
      <p:pic>
        <p:nvPicPr>
          <p:cNvPr id="68" name="cao boi">
            <a:hlinkClick r:id="" action="ppaction://media"/>
            <a:extLst>
              <a:ext uri="{FF2B5EF4-FFF2-40B4-BE49-F238E27FC236}">
                <a16:creationId xmlns:a16="http://schemas.microsoft.com/office/drawing/2014/main" id="{CCD65CC9-969F-47EF-A270-3BA4B2B19208}"/>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8783300" y="4819650"/>
            <a:ext cx="609600" cy="609600"/>
          </a:xfrm>
          <a:prstGeom prst="rect">
            <a:avLst/>
          </a:prstGeom>
        </p:spPr>
      </p:pic>
    </p:spTree>
    <p:extLst>
      <p:ext uri="{BB962C8B-B14F-4D97-AF65-F5344CB8AC3E}">
        <p14:creationId xmlns:p14="http://schemas.microsoft.com/office/powerpoint/2010/main" val="212151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14:presetBounceEnd="80000">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14:bounceEnd="80000">
                                          <p:cBhvr additive="base">
                                            <p:cTn id="9"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8"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8"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8" name="cashreg.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22" presetClass="exit" presetSubtype="2" fill="hold" grpId="0" nodeType="clickEffect">
                                      <p:stCondLst>
                                        <p:cond delay="0"/>
                                      </p:stCondLst>
                                      <p:childTnLst>
                                        <p:animEffect transition="out" filter="wipe(right)">
                                          <p:cBhvr>
                                            <p:cTn id="80" dur="59000"/>
                                            <p:tgtEl>
                                              <p:spTgt spid="10"/>
                                            </p:tgtEl>
                                          </p:cBhvr>
                                        </p:animEffect>
                                        <p:set>
                                          <p:cBhvr>
                                            <p:cTn id="81" dur="1" fill="hold">
                                              <p:stCondLst>
                                                <p:cond delay="58999"/>
                                              </p:stCondLst>
                                            </p:cTn>
                                            <p:tgtEl>
                                              <p:spTgt spid="10"/>
                                            </p:tgtEl>
                                            <p:attrNameLst>
                                              <p:attrName>style.visibility</p:attrName>
                                            </p:attrNameLst>
                                          </p:cBhvr>
                                          <p:to>
                                            <p:strVal val="hidden"/>
                                          </p:to>
                                        </p:set>
                                      </p:childTnLst>
                                    </p:cTn>
                                  </p:par>
                                  <p:par>
                                    <p:cTn id="82" presetID="19" presetClass="emph" presetSubtype="0" fill="hold" grpId="1" nodeType="withEffect">
                                      <p:stCondLst>
                                        <p:cond delay="0"/>
                                      </p:stCondLst>
                                      <p:childTnLst>
                                        <p:animClr clrSpc="rgb" dir="cw">
                                          <p:cBhvr override="childStyle">
                                            <p:cTn id="83" dur="59000" fill="hold"/>
                                            <p:tgtEl>
                                              <p:spTgt spid="10"/>
                                            </p:tgtEl>
                                            <p:attrNameLst>
                                              <p:attrName>style.color</p:attrName>
                                            </p:attrNameLst>
                                          </p:cBhvr>
                                          <p:to>
                                            <a:srgbClr val="FF0000"/>
                                          </p:to>
                                        </p:animClr>
                                        <p:animClr clrSpc="rgb" dir="cw">
                                          <p:cBhvr>
                                            <p:cTn id="84" dur="59000" fill="hold"/>
                                            <p:tgtEl>
                                              <p:spTgt spid="10"/>
                                            </p:tgtEl>
                                            <p:attrNameLst>
                                              <p:attrName>fillcolor</p:attrName>
                                            </p:attrNameLst>
                                          </p:cBhvr>
                                          <p:to>
                                            <a:srgbClr val="FF0000"/>
                                          </p:to>
                                        </p:animClr>
                                        <p:set>
                                          <p:cBhvr>
                                            <p:cTn id="85" dur="59000" fill="hold"/>
                                            <p:tgtEl>
                                              <p:spTgt spid="10"/>
                                            </p:tgtEl>
                                            <p:attrNameLst>
                                              <p:attrName>fill.type</p:attrName>
                                            </p:attrNameLst>
                                          </p:cBhvr>
                                          <p:to>
                                            <p:strVal val="solid"/>
                                          </p:to>
                                        </p:set>
                                        <p:set>
                                          <p:cBhvr>
                                            <p:cTn id="8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fill="hold" nodeType="clickEffect" p14:presetBounceEnd="9000">
                                      <p:stCondLst>
                                        <p:cond delay="0"/>
                                      </p:stCondLst>
                                      <p:childTnLst>
                                        <p:animMotion origin="layout" path="M 2.91667E-6 3.7037E-6 L 0.00078 0.72685 " pathEditMode="relative" rAng="0" ptsTypes="AA" p14:bounceEnd="9000">
                                          <p:cBhvr>
                                            <p:cTn id="91" dur="750" fill="hold"/>
                                            <p:tgtEl>
                                              <p:spTgt spid="85"/>
                                            </p:tgtEl>
                                            <p:attrNameLst>
                                              <p:attrName>ppt_x</p:attrName>
                                              <p:attrName>ppt_y</p:attrName>
                                            </p:attrNameLst>
                                          </p:cBhvr>
                                          <p:rCtr x="39" y="36343"/>
                                        </p:animMotion>
                                      </p:childTnLst>
                                    </p:cTn>
                                  </p:par>
                                </p:childTnLst>
                              </p:cTn>
                            </p:par>
                            <p:par>
                              <p:cTn id="92" fill="hold">
                                <p:stCondLst>
                                  <p:cond delay="750"/>
                                </p:stCondLst>
                                <p:childTnLst>
                                  <p:par>
                                    <p:cTn id="9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94" dur="500" fill="hold"/>
                                            <p:tgtEl>
                                              <p:spTgt spid="85"/>
                                            </p:tgtEl>
                                            <p:attrNameLst>
                                              <p:attrName>ppt_x</p:attrName>
                                              <p:attrName>ppt_y</p:attrName>
                                            </p:attrNameLst>
                                          </p:cBhvr>
                                          <p:rCtr x="-4010" y="7315"/>
                                        </p:animMotion>
                                      </p:childTnLst>
                                    </p:cTn>
                                  </p:par>
                                  <p:par>
                                    <p:cTn id="95" presetID="1" presetClass="exit" presetSubtype="0" fill="hold"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504" fill="hold"/>
                                            <p:tgtEl>
                                              <p:spTgt spid="3"/>
                                            </p:tgtEl>
                                          </p:cBhvr>
                                        </p:cmd>
                                      </p:childTnLst>
                                    </p:cTn>
                                  </p:par>
                                  <p:par>
                                    <p:cTn id="99" presetID="9" presetClass="exit" presetSubtype="0" fill="hold" grpId="1" nodeType="withEffect">
                                      <p:stCondLst>
                                        <p:cond delay="0"/>
                                      </p:stCondLst>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childTnLst>
                                    </p:cTn>
                                  </p:par>
                                  <p:par>
                                    <p:cTn id="104" presetID="1" presetClass="exit" presetSubtype="0" fill="hold" nodeType="withEffect">
                                      <p:stCondLst>
                                        <p:cond delay="800"/>
                                      </p:stCondLst>
                                      <p:childTnLst>
                                        <p:set>
                                          <p:cBhvr>
                                            <p:cTn id="105" dur="1" fill="hold">
                                              <p:stCondLst>
                                                <p:cond delay="0"/>
                                              </p:stCondLst>
                                            </p:cTn>
                                            <p:tgtEl>
                                              <p:spTgt spid="1032"/>
                                            </p:tgtEl>
                                            <p:attrNameLst>
                                              <p:attrName>style.visibility</p:attrName>
                                            </p:attrNameLst>
                                          </p:cBhvr>
                                          <p:to>
                                            <p:strVal val="hidden"/>
                                          </p:to>
                                        </p:set>
                                      </p:childTnLst>
                                    </p:cTn>
                                  </p:par>
                                  <p:par>
                                    <p:cTn id="106" presetID="1" presetClass="entr" presetSubtype="0" fill="hold" nodeType="withEffect">
                                      <p:stCondLst>
                                        <p:cond delay="800"/>
                                      </p:stCondLst>
                                      <p:childTnLst>
                                        <p:set>
                                          <p:cBhvr>
                                            <p:cTn id="10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p:stCondLst>
                            <p:cond delay="0"/>
                          </p:stCondLst>
                          <p:childTnLst>
                            <p:par>
                              <p:cTn id="110" fill="hold">
                                <p:stCondLst>
                                  <p:cond delay="0"/>
                                </p:stCondLst>
                                <p:childTnLst>
                                  <p:par>
                                    <p:cTn id="111" presetID="42" presetClass="path" presetSubtype="0" fill="hold" nodeType="withEffect" p14:presetBounceEnd="9000">
                                      <p:stCondLst>
                                        <p:cond delay="0"/>
                                      </p:stCondLst>
                                      <p:childTnLst>
                                        <p:animMotion origin="layout" path="M -2.91667E-6 2.22222E-6 L 0.00078 0.72685 " pathEditMode="relative" rAng="0" ptsTypes="AA" p14:bounceEnd="9000">
                                          <p:cBhvr>
                                            <p:cTn id="112" dur="750" fill="hold"/>
                                            <p:tgtEl>
                                              <p:spTgt spid="54"/>
                                            </p:tgtEl>
                                            <p:attrNameLst>
                                              <p:attrName>ppt_x</p:attrName>
                                              <p:attrName>ppt_y</p:attrName>
                                            </p:attrNameLst>
                                          </p:cBhvr>
                                          <p:rCtr x="39" y="36343"/>
                                        </p:animMotion>
                                      </p:childTnLst>
                                    </p:cTn>
                                  </p:par>
                                </p:childTnLst>
                              </p:cTn>
                            </p:par>
                            <p:par>
                              <p:cTn id="113" fill="hold">
                                <p:stCondLst>
                                  <p:cond delay="750"/>
                                </p:stCondLst>
                                <p:childTnLst>
                                  <p:par>
                                    <p:cTn id="114" presetID="0" presetClass="path" presetSubtype="0" fill="hold" nodeType="afterEffect" p14:presetBounceEnd="76000">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14:bounceEnd="76000">
                                          <p:cBhvr>
                                            <p:cTn id="115" dur="500" fill="hold"/>
                                            <p:tgtEl>
                                              <p:spTgt spid="54"/>
                                            </p:tgtEl>
                                            <p:attrNameLst>
                                              <p:attrName>ppt_x</p:attrName>
                                              <p:attrName>ppt_y</p:attrName>
                                            </p:attrNameLst>
                                          </p:cBhvr>
                                          <p:rCtr x="-4010" y="7315"/>
                                        </p:animMotion>
                                      </p:childTnLst>
                                    </p:cTn>
                                  </p:par>
                                  <p:par>
                                    <p:cTn id="116" presetID="1" presetClass="mediacall" presetSubtype="0" fill="hold" nodeType="withEffect">
                                      <p:stCondLst>
                                        <p:cond delay="0"/>
                                      </p:stCondLst>
                                      <p:childTnLst>
                                        <p:cmd type="call" cmd="playFrom(0.0)">
                                          <p:cBhvr>
                                            <p:cTn id="117" dur="504" fill="hold"/>
                                            <p:tgtEl>
                                              <p:spTgt spid="70"/>
                                            </p:tgtEl>
                                          </p:cBhvr>
                                        </p:cmd>
                                      </p:childTnLst>
                                    </p:cTn>
                                  </p:par>
                                  <p:par>
                                    <p:cTn id="118" presetID="1" presetClass="exit" presetSubtype="0" fill="hold"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par>
                                    <p:cTn id="125" presetID="1" presetClass="exit" presetSubtype="0" fill="hold" nodeType="withEffect">
                                      <p:stCondLst>
                                        <p:cond delay="800"/>
                                      </p:stCondLst>
                                      <p:childTnLst>
                                        <p:set>
                                          <p:cBhvr>
                                            <p:cTn id="126" dur="1" fill="hold">
                                              <p:stCondLst>
                                                <p:cond delay="0"/>
                                              </p:stCondLst>
                                            </p:cTn>
                                            <p:tgtEl>
                                              <p:spTgt spid="53"/>
                                            </p:tgtEl>
                                            <p:attrNameLst>
                                              <p:attrName>style.visibility</p:attrName>
                                            </p:attrNameLst>
                                          </p:cBhvr>
                                          <p:to>
                                            <p:strVal val="hidden"/>
                                          </p:to>
                                        </p:set>
                                      </p:childTnLst>
                                    </p:cTn>
                                  </p:par>
                                  <p:par>
                                    <p:cTn id="127" presetID="1" presetClass="entr" presetSubtype="0" fill="hold" nodeType="withEffect">
                                      <p:stCondLst>
                                        <p:cond delay="80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1028"/>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fill="hold" nodeType="clickEffect" p14:presetBounceEnd="9000">
                                      <p:stCondLst>
                                        <p:cond delay="0"/>
                                      </p:stCondLst>
                                      <p:childTnLst>
                                        <p:animMotion origin="layout" path="M -2.70833E-6 -0.0125 L 0.00078 0.71435 " pathEditMode="relative" rAng="0" ptsTypes="AA" p14:bounceEnd="9000">
                                          <p:cBhvr>
                                            <p:cTn id="133" dur="750" fill="hold"/>
                                            <p:tgtEl>
                                              <p:spTgt spid="65"/>
                                            </p:tgtEl>
                                            <p:attrNameLst>
                                              <p:attrName>ppt_x</p:attrName>
                                              <p:attrName>ppt_y</p:attrName>
                                            </p:attrNameLst>
                                          </p:cBhvr>
                                          <p:rCtr x="39" y="36343"/>
                                        </p:animMotion>
                                      </p:childTnLst>
                                    </p:cTn>
                                  </p:par>
                                </p:childTnLst>
                              </p:cTn>
                            </p:par>
                            <p:par>
                              <p:cTn id="134" fill="hold">
                                <p:stCondLst>
                                  <p:cond delay="750"/>
                                </p:stCondLst>
                                <p:childTnLst>
                                  <p:par>
                                    <p:cTn id="13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36" dur="500" fill="hold"/>
                                            <p:tgtEl>
                                              <p:spTgt spid="65"/>
                                            </p:tgtEl>
                                            <p:attrNameLst>
                                              <p:attrName>ppt_x</p:attrName>
                                              <p:attrName>ppt_y</p:attrName>
                                            </p:attrNameLst>
                                          </p:cBhvr>
                                          <p:rCtr x="-4010" y="7315"/>
                                        </p:animMotion>
                                      </p:childTnLst>
                                    </p:cTn>
                                  </p:par>
                                  <p:par>
                                    <p:cTn id="137" presetID="1" presetClass="mediacall" presetSubtype="0" fill="hold" nodeType="withEffect">
                                      <p:stCondLst>
                                        <p:cond delay="0"/>
                                      </p:stCondLst>
                                      <p:childTnLst>
                                        <p:cmd type="call" cmd="playFrom(0.0)">
                                          <p:cBhvr>
                                            <p:cTn id="138" dur="504" fill="hold"/>
                                            <p:tgtEl>
                                              <p:spTgt spid="71"/>
                                            </p:tgtEl>
                                          </p:cBhvr>
                                        </p:cmd>
                                      </p:childTnLst>
                                    </p:cTn>
                                  </p:par>
                                  <p:par>
                                    <p:cTn id="139" presetID="1" presetClass="exit" presetSubtype="0" fill="hold" nodeType="withEffect">
                                      <p:stCondLst>
                                        <p:cond delay="0"/>
                                      </p:stCondLst>
                                      <p:childTnLst>
                                        <p:set>
                                          <p:cBhvr>
                                            <p:cTn id="140" dur="1" fill="hold">
                                              <p:stCondLst>
                                                <p:cond delay="0"/>
                                              </p:stCondLst>
                                            </p:cTn>
                                            <p:tgtEl>
                                              <p:spTgt spid="1028"/>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3"/>
                                            </p:tgtEl>
                                          </p:cBhvr>
                                        </p:animEffect>
                                        <p:set>
                                          <p:cBhvr>
                                            <p:cTn id="143" dur="1" fill="hold">
                                              <p:stCondLst>
                                                <p:cond delay="499"/>
                                              </p:stCondLst>
                                            </p:cTn>
                                            <p:tgtEl>
                                              <p:spTgt spid="73"/>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64"/>
                                            </p:tgtEl>
                                            <p:attrNameLst>
                                              <p:attrName>style.visibility</p:attrName>
                                            </p:attrNameLst>
                                          </p:cBhvr>
                                          <p:to>
                                            <p:strVal val="visible"/>
                                          </p:to>
                                        </p:set>
                                      </p:childTnLst>
                                    </p:cTn>
                                  </p:par>
                                  <p:par>
                                    <p:cTn id="146" presetID="1" presetClass="exit" presetSubtype="0" fill="hold" nodeType="withEffect">
                                      <p:stCondLst>
                                        <p:cond delay="800"/>
                                      </p:stCondLst>
                                      <p:childTnLst>
                                        <p:set>
                                          <p:cBhvr>
                                            <p:cTn id="147" dur="1" fill="hold">
                                              <p:stCondLst>
                                                <p:cond delay="0"/>
                                              </p:stCondLst>
                                            </p:cTn>
                                            <p:tgtEl>
                                              <p:spTgt spid="64"/>
                                            </p:tgtEl>
                                            <p:attrNameLst>
                                              <p:attrName>style.visibility</p:attrName>
                                            </p:attrNameLst>
                                          </p:cBhvr>
                                          <p:to>
                                            <p:strVal val="hidden"/>
                                          </p:to>
                                        </p:set>
                                      </p:childTnLst>
                                    </p:cTn>
                                  </p:par>
                                  <p:par>
                                    <p:cTn id="148" presetID="1" presetClass="entr" presetSubtype="0" fill="hold" nodeType="withEffect">
                                      <p:stCondLst>
                                        <p:cond delay="800"/>
                                      </p:stCondLst>
                                      <p:childTnLst>
                                        <p:set>
                                          <p:cBhvr>
                                            <p:cTn id="14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50" restart="whenNotActive" fill="hold" evtFilter="cancelBubble" nodeType="interactiveSeq">
                    <p:stCondLst>
                      <p:cond evt="onClick" delay="0">
                        <p:tgtEl>
                          <p:spTgt spid="1025"/>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fill="hold" nodeType="withEffect" p14:presetBounceEnd="9000">
                                      <p:stCondLst>
                                        <p:cond delay="0"/>
                                      </p:stCondLst>
                                      <p:childTnLst>
                                        <p:animMotion origin="layout" path="M 2.08333E-7 3.7037E-6 L 0.00078 0.72685 " pathEditMode="relative" rAng="0" ptsTypes="AA" p14:bounceEnd="9000">
                                          <p:cBhvr>
                                            <p:cTn id="154" dur="750" fill="hold"/>
                                            <p:tgtEl>
                                              <p:spTgt spid="67"/>
                                            </p:tgtEl>
                                            <p:attrNameLst>
                                              <p:attrName>ppt_x</p:attrName>
                                              <p:attrName>ppt_y</p:attrName>
                                            </p:attrNameLst>
                                          </p:cBhvr>
                                          <p:rCtr x="39" y="36343"/>
                                        </p:animMotion>
                                      </p:childTnLst>
                                    </p:cTn>
                                  </p:par>
                                  <p:par>
                                    <p:cTn id="155" presetID="1" presetClass="mediacall" presetSubtype="0" fill="hold" nodeType="withEffect">
                                      <p:stCondLst>
                                        <p:cond delay="0"/>
                                      </p:stCondLst>
                                      <p:childTnLst>
                                        <p:cmd type="call" cmd="playFrom(0.0)">
                                          <p:cBhvr>
                                            <p:cTn id="156" dur="2832" fill="hold"/>
                                            <p:tgtEl>
                                              <p:spTgt spid="4"/>
                                            </p:tgtEl>
                                          </p:cBhvr>
                                        </p:cmd>
                                      </p:childTnLst>
                                    </p:cTn>
                                  </p:par>
                                  <p:par>
                                    <p:cTn id="157" presetID="1" presetClass="exit" presetSubtype="0" fill="hold" nodeType="withEffect">
                                      <p:stCondLst>
                                        <p:cond delay="750"/>
                                      </p:stCondLst>
                                      <p:childTnLst>
                                        <p:set>
                                          <p:cBhvr>
                                            <p:cTn id="158" dur="1" fill="hold">
                                              <p:stCondLst>
                                                <p:cond delay="0"/>
                                              </p:stCondLst>
                                            </p:cTn>
                                            <p:tgtEl>
                                              <p:spTgt spid="1025"/>
                                            </p:tgtEl>
                                            <p:attrNameLst>
                                              <p:attrName>style.visibility</p:attrName>
                                            </p:attrNameLst>
                                          </p:cBhvr>
                                          <p:to>
                                            <p:strVal val="hidden"/>
                                          </p:to>
                                        </p:set>
                                      </p:childTnLst>
                                    </p:cTn>
                                  </p:par>
                                  <p:par>
                                    <p:cTn id="159" presetID="1" presetClass="exit" presetSubtype="0" fill="hold" nodeType="withEffect">
                                      <p:stCondLst>
                                        <p:cond delay="750"/>
                                      </p:stCondLst>
                                      <p:childTnLst>
                                        <p:set>
                                          <p:cBhvr>
                                            <p:cTn id="160" dur="1" fill="hold">
                                              <p:stCondLst>
                                                <p:cond delay="0"/>
                                              </p:stCondLst>
                                            </p:cTn>
                                            <p:tgtEl>
                                              <p:spTgt spid="67"/>
                                            </p:tgtEl>
                                            <p:attrNameLst>
                                              <p:attrName>style.visibility</p:attrName>
                                            </p:attrNameLst>
                                          </p:cBhvr>
                                          <p:to>
                                            <p:strVal val="hidden"/>
                                          </p:to>
                                        </p:set>
                                      </p:childTnLst>
                                    </p:cTn>
                                  </p:par>
                                  <p:par>
                                    <p:cTn id="161" presetID="1" presetClass="entr" presetSubtype="0" fill="hold" nodeType="withEffect">
                                      <p:stCondLst>
                                        <p:cond delay="75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xit" presetSubtype="0" fill="hold" nodeType="withEffect">
                                      <p:stCondLst>
                                        <p:cond delay="1000"/>
                                      </p:stCondLst>
                                      <p:childTnLst>
                                        <p:set>
                                          <p:cBhvr>
                                            <p:cTn id="164" dur="1" fill="hold">
                                              <p:stCondLst>
                                                <p:cond delay="0"/>
                                              </p:stCondLst>
                                            </p:cTn>
                                            <p:tgtEl>
                                              <p:spTgt spid="66"/>
                                            </p:tgtEl>
                                            <p:attrNameLst>
                                              <p:attrName>style.visibility</p:attrName>
                                            </p:attrNameLst>
                                          </p:cBhvr>
                                          <p:to>
                                            <p:strVal val="hidden"/>
                                          </p:to>
                                        </p:set>
                                      </p:childTnLst>
                                    </p:cTn>
                                  </p:par>
                                  <p:par>
                                    <p:cTn id="165" presetID="1" presetClass="entr" presetSubtype="0" fill="hold" nodeType="withEffect">
                                      <p:stCondLst>
                                        <p:cond delay="100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7" fill="hold" display="0">
                      <p:stCondLst>
                        <p:cond delay="indefinite"/>
                      </p:stCondLst>
                      <p:endCondLst>
                        <p:cond evt="onStopAudio" delay="0">
                          <p:tgtEl>
                            <p:sldTgt/>
                          </p:tgtEl>
                        </p:cond>
                      </p:endCondLst>
                    </p:cTn>
                    <p:tgtEl>
                      <p:spTgt spid="3"/>
                    </p:tgtEl>
                  </p:cMediaNode>
                </p:audio>
                <p:audio>
                  <p:cMediaNode vol="80000">
                    <p:cTn id="168" fill="hold" display="0">
                      <p:stCondLst>
                        <p:cond delay="indefinite"/>
                      </p:stCondLst>
                      <p:endCondLst>
                        <p:cond evt="onStopAudio" delay="0">
                          <p:tgtEl>
                            <p:sldTgt/>
                          </p:tgtEl>
                        </p:cond>
                      </p:endCondLst>
                    </p:cTn>
                    <p:tgtEl>
                      <p:spTgt spid="70"/>
                    </p:tgtEl>
                  </p:cMediaNode>
                </p:audio>
                <p:audio>
                  <p:cMediaNode vol="80000">
                    <p:cTn id="169" fill="hold" display="0">
                      <p:stCondLst>
                        <p:cond delay="indefinite"/>
                      </p:stCondLst>
                      <p:endCondLst>
                        <p:cond evt="onStopAudio" delay="0">
                          <p:tgtEl>
                            <p:sldTgt/>
                          </p:tgtEl>
                        </p:cond>
                      </p:endCondLst>
                    </p:cTn>
                    <p:tgtEl>
                      <p:spTgt spid="71"/>
                    </p:tgtEl>
                  </p:cMediaNode>
                </p:audio>
                <p:audio>
                  <p:cMediaNode vol="80000">
                    <p:cTn id="170" fill="hold" display="0">
                      <p:stCondLst>
                        <p:cond delay="indefinite"/>
                      </p:stCondLst>
                      <p:endCondLst>
                        <p:cond evt="onStopAudio" delay="0">
                          <p:tgtEl>
                            <p:sldTgt/>
                          </p:tgtEl>
                        </p:cond>
                      </p:endCondLst>
                    </p:cTn>
                    <p:tgtEl>
                      <p:spTgt spid="4"/>
                    </p:tgtEl>
                  </p:cMediaNode>
                </p:audio>
                <p:audio>
                  <p:cMediaNode vol="34694">
                    <p:cTn id="17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ppt_x"/>
                                              </p:val>
                                            </p:tav>
                                            <p:tav tm="100000">
                                              <p:val>
                                                <p:strVal val="#ppt_x"/>
                                              </p:val>
                                            </p:tav>
                                          </p:tavLst>
                                        </p:anim>
                                        <p:anim calcmode="lin" valueType="num">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8"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8"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8" name="cashreg.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22" presetClass="exit" presetSubtype="2" fill="hold" grpId="0" nodeType="clickEffect">
                                      <p:stCondLst>
                                        <p:cond delay="0"/>
                                      </p:stCondLst>
                                      <p:childTnLst>
                                        <p:animEffect transition="out" filter="wipe(right)">
                                          <p:cBhvr>
                                            <p:cTn id="80" dur="59000"/>
                                            <p:tgtEl>
                                              <p:spTgt spid="10"/>
                                            </p:tgtEl>
                                          </p:cBhvr>
                                        </p:animEffect>
                                        <p:set>
                                          <p:cBhvr>
                                            <p:cTn id="81" dur="1" fill="hold">
                                              <p:stCondLst>
                                                <p:cond delay="58999"/>
                                              </p:stCondLst>
                                            </p:cTn>
                                            <p:tgtEl>
                                              <p:spTgt spid="10"/>
                                            </p:tgtEl>
                                            <p:attrNameLst>
                                              <p:attrName>style.visibility</p:attrName>
                                            </p:attrNameLst>
                                          </p:cBhvr>
                                          <p:to>
                                            <p:strVal val="hidden"/>
                                          </p:to>
                                        </p:set>
                                      </p:childTnLst>
                                    </p:cTn>
                                  </p:par>
                                  <p:par>
                                    <p:cTn id="82" presetID="19" presetClass="emph" presetSubtype="0" fill="hold" grpId="1" nodeType="withEffect">
                                      <p:stCondLst>
                                        <p:cond delay="0"/>
                                      </p:stCondLst>
                                      <p:childTnLst>
                                        <p:animClr clrSpc="rgb" dir="cw">
                                          <p:cBhvr override="childStyle">
                                            <p:cTn id="83" dur="59000" fill="hold"/>
                                            <p:tgtEl>
                                              <p:spTgt spid="10"/>
                                            </p:tgtEl>
                                            <p:attrNameLst>
                                              <p:attrName>style.color</p:attrName>
                                            </p:attrNameLst>
                                          </p:cBhvr>
                                          <p:to>
                                            <a:srgbClr val="FF0000"/>
                                          </p:to>
                                        </p:animClr>
                                        <p:animClr clrSpc="rgb" dir="cw">
                                          <p:cBhvr>
                                            <p:cTn id="84" dur="59000" fill="hold"/>
                                            <p:tgtEl>
                                              <p:spTgt spid="10"/>
                                            </p:tgtEl>
                                            <p:attrNameLst>
                                              <p:attrName>fillcolor</p:attrName>
                                            </p:attrNameLst>
                                          </p:cBhvr>
                                          <p:to>
                                            <a:srgbClr val="FF0000"/>
                                          </p:to>
                                        </p:animClr>
                                        <p:set>
                                          <p:cBhvr>
                                            <p:cTn id="85" dur="59000" fill="hold"/>
                                            <p:tgtEl>
                                              <p:spTgt spid="10"/>
                                            </p:tgtEl>
                                            <p:attrNameLst>
                                              <p:attrName>fill.type</p:attrName>
                                            </p:attrNameLst>
                                          </p:cBhvr>
                                          <p:to>
                                            <p:strVal val="solid"/>
                                          </p:to>
                                        </p:set>
                                        <p:set>
                                          <p:cBhvr>
                                            <p:cTn id="8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fill="hold" nodeType="clickEffect">
                                      <p:stCondLst>
                                        <p:cond delay="0"/>
                                      </p:stCondLst>
                                      <p:childTnLst>
                                        <p:animMotion origin="layout" path="M 2.91667E-6 3.7037E-6 L 0.00078 0.72685 " pathEditMode="relative" rAng="0" ptsTypes="AA">
                                          <p:cBhvr>
                                            <p:cTn id="91" dur="750" fill="hold"/>
                                            <p:tgtEl>
                                              <p:spTgt spid="85"/>
                                            </p:tgtEl>
                                            <p:attrNameLst>
                                              <p:attrName>ppt_x</p:attrName>
                                              <p:attrName>ppt_y</p:attrName>
                                            </p:attrNameLst>
                                          </p:cBhvr>
                                          <p:rCtr x="39" y="36343"/>
                                        </p:animMotion>
                                      </p:childTnLst>
                                    </p:cTn>
                                  </p:par>
                                </p:childTnLst>
                              </p:cTn>
                            </p:par>
                            <p:par>
                              <p:cTn id="92" fill="hold">
                                <p:stCondLst>
                                  <p:cond delay="750"/>
                                </p:stCondLst>
                                <p:childTnLst>
                                  <p:par>
                                    <p:cTn id="9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94" dur="500" fill="hold"/>
                                            <p:tgtEl>
                                              <p:spTgt spid="85"/>
                                            </p:tgtEl>
                                            <p:attrNameLst>
                                              <p:attrName>ppt_x</p:attrName>
                                              <p:attrName>ppt_y</p:attrName>
                                            </p:attrNameLst>
                                          </p:cBhvr>
                                          <p:rCtr x="-4010" y="7315"/>
                                        </p:animMotion>
                                      </p:childTnLst>
                                    </p:cTn>
                                  </p:par>
                                  <p:par>
                                    <p:cTn id="95" presetID="1" presetClass="exit" presetSubtype="0" fill="hold"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504" fill="hold"/>
                                            <p:tgtEl>
                                              <p:spTgt spid="3"/>
                                            </p:tgtEl>
                                          </p:cBhvr>
                                        </p:cmd>
                                      </p:childTnLst>
                                    </p:cTn>
                                  </p:par>
                                  <p:par>
                                    <p:cTn id="99" presetID="9" presetClass="exit" presetSubtype="0" fill="hold" grpId="1" nodeType="withEffect">
                                      <p:stCondLst>
                                        <p:cond delay="0"/>
                                      </p:stCondLst>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childTnLst>
                                    </p:cTn>
                                  </p:par>
                                  <p:par>
                                    <p:cTn id="104" presetID="1" presetClass="exit" presetSubtype="0" fill="hold" nodeType="withEffect">
                                      <p:stCondLst>
                                        <p:cond delay="800"/>
                                      </p:stCondLst>
                                      <p:childTnLst>
                                        <p:set>
                                          <p:cBhvr>
                                            <p:cTn id="105" dur="1" fill="hold">
                                              <p:stCondLst>
                                                <p:cond delay="0"/>
                                              </p:stCondLst>
                                            </p:cTn>
                                            <p:tgtEl>
                                              <p:spTgt spid="1032"/>
                                            </p:tgtEl>
                                            <p:attrNameLst>
                                              <p:attrName>style.visibility</p:attrName>
                                            </p:attrNameLst>
                                          </p:cBhvr>
                                          <p:to>
                                            <p:strVal val="hidden"/>
                                          </p:to>
                                        </p:set>
                                      </p:childTnLst>
                                    </p:cTn>
                                  </p:par>
                                  <p:par>
                                    <p:cTn id="106" presetID="1" presetClass="entr" presetSubtype="0" fill="hold" nodeType="withEffect">
                                      <p:stCondLst>
                                        <p:cond delay="800"/>
                                      </p:stCondLst>
                                      <p:childTnLst>
                                        <p:set>
                                          <p:cBhvr>
                                            <p:cTn id="10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p:stCondLst>
                            <p:cond delay="0"/>
                          </p:stCondLst>
                          <p:childTnLst>
                            <p:par>
                              <p:cTn id="110" fill="hold">
                                <p:stCondLst>
                                  <p:cond delay="0"/>
                                </p:stCondLst>
                                <p:childTnLst>
                                  <p:par>
                                    <p:cTn id="111" presetID="42" presetClass="path" presetSubtype="0" fill="hold" nodeType="withEffect">
                                      <p:stCondLst>
                                        <p:cond delay="0"/>
                                      </p:stCondLst>
                                      <p:childTnLst>
                                        <p:animMotion origin="layout" path="M -2.91667E-6 2.22222E-6 L 0.00078 0.72685 " pathEditMode="relative" rAng="0" ptsTypes="AA">
                                          <p:cBhvr>
                                            <p:cTn id="112" dur="750" fill="hold"/>
                                            <p:tgtEl>
                                              <p:spTgt spid="54"/>
                                            </p:tgtEl>
                                            <p:attrNameLst>
                                              <p:attrName>ppt_x</p:attrName>
                                              <p:attrName>ppt_y</p:attrName>
                                            </p:attrNameLst>
                                          </p:cBhvr>
                                          <p:rCtr x="39" y="36343"/>
                                        </p:animMotion>
                                      </p:childTnLst>
                                    </p:cTn>
                                  </p:par>
                                </p:childTnLst>
                              </p:cTn>
                            </p:par>
                            <p:par>
                              <p:cTn id="113" fill="hold">
                                <p:stCondLst>
                                  <p:cond delay="750"/>
                                </p:stCondLst>
                                <p:childTnLst>
                                  <p:par>
                                    <p:cTn id="114" presetID="0" presetClass="path" presetSubtype="0" fill="hold" nodeType="afterEffect">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cBhvr>
                                            <p:cTn id="115" dur="500" fill="hold"/>
                                            <p:tgtEl>
                                              <p:spTgt spid="54"/>
                                            </p:tgtEl>
                                            <p:attrNameLst>
                                              <p:attrName>ppt_x</p:attrName>
                                              <p:attrName>ppt_y</p:attrName>
                                            </p:attrNameLst>
                                          </p:cBhvr>
                                          <p:rCtr x="-4010" y="7315"/>
                                        </p:animMotion>
                                      </p:childTnLst>
                                    </p:cTn>
                                  </p:par>
                                  <p:par>
                                    <p:cTn id="116" presetID="1" presetClass="mediacall" presetSubtype="0" fill="hold" nodeType="withEffect">
                                      <p:stCondLst>
                                        <p:cond delay="0"/>
                                      </p:stCondLst>
                                      <p:childTnLst>
                                        <p:cmd type="call" cmd="playFrom(0.0)">
                                          <p:cBhvr>
                                            <p:cTn id="117" dur="504" fill="hold"/>
                                            <p:tgtEl>
                                              <p:spTgt spid="70"/>
                                            </p:tgtEl>
                                          </p:cBhvr>
                                        </p:cmd>
                                      </p:childTnLst>
                                    </p:cTn>
                                  </p:par>
                                  <p:par>
                                    <p:cTn id="118" presetID="1" presetClass="exit" presetSubtype="0" fill="hold"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par>
                                    <p:cTn id="125" presetID="1" presetClass="exit" presetSubtype="0" fill="hold" nodeType="withEffect">
                                      <p:stCondLst>
                                        <p:cond delay="800"/>
                                      </p:stCondLst>
                                      <p:childTnLst>
                                        <p:set>
                                          <p:cBhvr>
                                            <p:cTn id="126" dur="1" fill="hold">
                                              <p:stCondLst>
                                                <p:cond delay="0"/>
                                              </p:stCondLst>
                                            </p:cTn>
                                            <p:tgtEl>
                                              <p:spTgt spid="53"/>
                                            </p:tgtEl>
                                            <p:attrNameLst>
                                              <p:attrName>style.visibility</p:attrName>
                                            </p:attrNameLst>
                                          </p:cBhvr>
                                          <p:to>
                                            <p:strVal val="hidden"/>
                                          </p:to>
                                        </p:set>
                                      </p:childTnLst>
                                    </p:cTn>
                                  </p:par>
                                  <p:par>
                                    <p:cTn id="127" presetID="1" presetClass="entr" presetSubtype="0" fill="hold" nodeType="withEffect">
                                      <p:stCondLst>
                                        <p:cond delay="80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1028"/>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fill="hold" nodeType="clickEffect">
                                      <p:stCondLst>
                                        <p:cond delay="0"/>
                                      </p:stCondLst>
                                      <p:childTnLst>
                                        <p:animMotion origin="layout" path="M -2.70833E-6 -0.0125 L 0.00078 0.71435 " pathEditMode="relative" rAng="0" ptsTypes="AA">
                                          <p:cBhvr>
                                            <p:cTn id="133" dur="750" fill="hold"/>
                                            <p:tgtEl>
                                              <p:spTgt spid="65"/>
                                            </p:tgtEl>
                                            <p:attrNameLst>
                                              <p:attrName>ppt_x</p:attrName>
                                              <p:attrName>ppt_y</p:attrName>
                                            </p:attrNameLst>
                                          </p:cBhvr>
                                          <p:rCtr x="39" y="36343"/>
                                        </p:animMotion>
                                      </p:childTnLst>
                                    </p:cTn>
                                  </p:par>
                                </p:childTnLst>
                              </p:cTn>
                            </p:par>
                            <p:par>
                              <p:cTn id="134" fill="hold">
                                <p:stCondLst>
                                  <p:cond delay="750"/>
                                </p:stCondLst>
                                <p:childTnLst>
                                  <p:par>
                                    <p:cTn id="13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36" dur="500" fill="hold"/>
                                            <p:tgtEl>
                                              <p:spTgt spid="65"/>
                                            </p:tgtEl>
                                            <p:attrNameLst>
                                              <p:attrName>ppt_x</p:attrName>
                                              <p:attrName>ppt_y</p:attrName>
                                            </p:attrNameLst>
                                          </p:cBhvr>
                                          <p:rCtr x="-4010" y="7315"/>
                                        </p:animMotion>
                                      </p:childTnLst>
                                    </p:cTn>
                                  </p:par>
                                  <p:par>
                                    <p:cTn id="137" presetID="1" presetClass="mediacall" presetSubtype="0" fill="hold" nodeType="withEffect">
                                      <p:stCondLst>
                                        <p:cond delay="0"/>
                                      </p:stCondLst>
                                      <p:childTnLst>
                                        <p:cmd type="call" cmd="playFrom(0.0)">
                                          <p:cBhvr>
                                            <p:cTn id="138" dur="504" fill="hold"/>
                                            <p:tgtEl>
                                              <p:spTgt spid="71"/>
                                            </p:tgtEl>
                                          </p:cBhvr>
                                        </p:cmd>
                                      </p:childTnLst>
                                    </p:cTn>
                                  </p:par>
                                  <p:par>
                                    <p:cTn id="139" presetID="1" presetClass="exit" presetSubtype="0" fill="hold" nodeType="withEffect">
                                      <p:stCondLst>
                                        <p:cond delay="0"/>
                                      </p:stCondLst>
                                      <p:childTnLst>
                                        <p:set>
                                          <p:cBhvr>
                                            <p:cTn id="140" dur="1" fill="hold">
                                              <p:stCondLst>
                                                <p:cond delay="0"/>
                                              </p:stCondLst>
                                            </p:cTn>
                                            <p:tgtEl>
                                              <p:spTgt spid="1028"/>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3"/>
                                            </p:tgtEl>
                                          </p:cBhvr>
                                        </p:animEffect>
                                        <p:set>
                                          <p:cBhvr>
                                            <p:cTn id="143" dur="1" fill="hold">
                                              <p:stCondLst>
                                                <p:cond delay="499"/>
                                              </p:stCondLst>
                                            </p:cTn>
                                            <p:tgtEl>
                                              <p:spTgt spid="73"/>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64"/>
                                            </p:tgtEl>
                                            <p:attrNameLst>
                                              <p:attrName>style.visibility</p:attrName>
                                            </p:attrNameLst>
                                          </p:cBhvr>
                                          <p:to>
                                            <p:strVal val="visible"/>
                                          </p:to>
                                        </p:set>
                                      </p:childTnLst>
                                    </p:cTn>
                                  </p:par>
                                  <p:par>
                                    <p:cTn id="146" presetID="1" presetClass="exit" presetSubtype="0" fill="hold" nodeType="withEffect">
                                      <p:stCondLst>
                                        <p:cond delay="800"/>
                                      </p:stCondLst>
                                      <p:childTnLst>
                                        <p:set>
                                          <p:cBhvr>
                                            <p:cTn id="147" dur="1" fill="hold">
                                              <p:stCondLst>
                                                <p:cond delay="0"/>
                                              </p:stCondLst>
                                            </p:cTn>
                                            <p:tgtEl>
                                              <p:spTgt spid="64"/>
                                            </p:tgtEl>
                                            <p:attrNameLst>
                                              <p:attrName>style.visibility</p:attrName>
                                            </p:attrNameLst>
                                          </p:cBhvr>
                                          <p:to>
                                            <p:strVal val="hidden"/>
                                          </p:to>
                                        </p:set>
                                      </p:childTnLst>
                                    </p:cTn>
                                  </p:par>
                                  <p:par>
                                    <p:cTn id="148" presetID="1" presetClass="entr" presetSubtype="0" fill="hold" nodeType="withEffect">
                                      <p:stCondLst>
                                        <p:cond delay="800"/>
                                      </p:stCondLst>
                                      <p:childTnLst>
                                        <p:set>
                                          <p:cBhvr>
                                            <p:cTn id="14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50" restart="whenNotActive" fill="hold" evtFilter="cancelBubble" nodeType="interactiveSeq">
                    <p:stCondLst>
                      <p:cond evt="onClick" delay="0">
                        <p:tgtEl>
                          <p:spTgt spid="1025"/>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fill="hold" nodeType="withEffect">
                                      <p:stCondLst>
                                        <p:cond delay="0"/>
                                      </p:stCondLst>
                                      <p:childTnLst>
                                        <p:animMotion origin="layout" path="M 2.08333E-7 3.7037E-6 L 0.00078 0.72685 " pathEditMode="relative" rAng="0" ptsTypes="AA">
                                          <p:cBhvr>
                                            <p:cTn id="154" dur="750" fill="hold"/>
                                            <p:tgtEl>
                                              <p:spTgt spid="67"/>
                                            </p:tgtEl>
                                            <p:attrNameLst>
                                              <p:attrName>ppt_x</p:attrName>
                                              <p:attrName>ppt_y</p:attrName>
                                            </p:attrNameLst>
                                          </p:cBhvr>
                                          <p:rCtr x="39" y="36343"/>
                                        </p:animMotion>
                                      </p:childTnLst>
                                    </p:cTn>
                                  </p:par>
                                  <p:par>
                                    <p:cTn id="155" presetID="1" presetClass="mediacall" presetSubtype="0" fill="hold" nodeType="withEffect">
                                      <p:stCondLst>
                                        <p:cond delay="0"/>
                                      </p:stCondLst>
                                      <p:childTnLst>
                                        <p:cmd type="call" cmd="playFrom(0.0)">
                                          <p:cBhvr>
                                            <p:cTn id="156" dur="2832" fill="hold"/>
                                            <p:tgtEl>
                                              <p:spTgt spid="4"/>
                                            </p:tgtEl>
                                          </p:cBhvr>
                                        </p:cmd>
                                      </p:childTnLst>
                                    </p:cTn>
                                  </p:par>
                                  <p:par>
                                    <p:cTn id="157" presetID="1" presetClass="exit" presetSubtype="0" fill="hold" nodeType="withEffect">
                                      <p:stCondLst>
                                        <p:cond delay="750"/>
                                      </p:stCondLst>
                                      <p:childTnLst>
                                        <p:set>
                                          <p:cBhvr>
                                            <p:cTn id="158" dur="1" fill="hold">
                                              <p:stCondLst>
                                                <p:cond delay="0"/>
                                              </p:stCondLst>
                                            </p:cTn>
                                            <p:tgtEl>
                                              <p:spTgt spid="1025"/>
                                            </p:tgtEl>
                                            <p:attrNameLst>
                                              <p:attrName>style.visibility</p:attrName>
                                            </p:attrNameLst>
                                          </p:cBhvr>
                                          <p:to>
                                            <p:strVal val="hidden"/>
                                          </p:to>
                                        </p:set>
                                      </p:childTnLst>
                                    </p:cTn>
                                  </p:par>
                                  <p:par>
                                    <p:cTn id="159" presetID="1" presetClass="exit" presetSubtype="0" fill="hold" nodeType="withEffect">
                                      <p:stCondLst>
                                        <p:cond delay="750"/>
                                      </p:stCondLst>
                                      <p:childTnLst>
                                        <p:set>
                                          <p:cBhvr>
                                            <p:cTn id="160" dur="1" fill="hold">
                                              <p:stCondLst>
                                                <p:cond delay="0"/>
                                              </p:stCondLst>
                                            </p:cTn>
                                            <p:tgtEl>
                                              <p:spTgt spid="67"/>
                                            </p:tgtEl>
                                            <p:attrNameLst>
                                              <p:attrName>style.visibility</p:attrName>
                                            </p:attrNameLst>
                                          </p:cBhvr>
                                          <p:to>
                                            <p:strVal val="hidden"/>
                                          </p:to>
                                        </p:set>
                                      </p:childTnLst>
                                    </p:cTn>
                                  </p:par>
                                  <p:par>
                                    <p:cTn id="161" presetID="1" presetClass="entr" presetSubtype="0" fill="hold" nodeType="withEffect">
                                      <p:stCondLst>
                                        <p:cond delay="75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xit" presetSubtype="0" fill="hold" nodeType="withEffect">
                                      <p:stCondLst>
                                        <p:cond delay="1000"/>
                                      </p:stCondLst>
                                      <p:childTnLst>
                                        <p:set>
                                          <p:cBhvr>
                                            <p:cTn id="164" dur="1" fill="hold">
                                              <p:stCondLst>
                                                <p:cond delay="0"/>
                                              </p:stCondLst>
                                            </p:cTn>
                                            <p:tgtEl>
                                              <p:spTgt spid="66"/>
                                            </p:tgtEl>
                                            <p:attrNameLst>
                                              <p:attrName>style.visibility</p:attrName>
                                            </p:attrNameLst>
                                          </p:cBhvr>
                                          <p:to>
                                            <p:strVal val="hidden"/>
                                          </p:to>
                                        </p:set>
                                      </p:childTnLst>
                                    </p:cTn>
                                  </p:par>
                                  <p:par>
                                    <p:cTn id="165" presetID="1" presetClass="entr" presetSubtype="0" fill="hold" nodeType="withEffect">
                                      <p:stCondLst>
                                        <p:cond delay="100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7" fill="hold" display="0">
                      <p:stCondLst>
                        <p:cond delay="indefinite"/>
                      </p:stCondLst>
                      <p:endCondLst>
                        <p:cond evt="onStopAudio" delay="0">
                          <p:tgtEl>
                            <p:sldTgt/>
                          </p:tgtEl>
                        </p:cond>
                      </p:endCondLst>
                    </p:cTn>
                    <p:tgtEl>
                      <p:spTgt spid="3"/>
                    </p:tgtEl>
                  </p:cMediaNode>
                </p:audio>
                <p:audio>
                  <p:cMediaNode vol="80000">
                    <p:cTn id="168" fill="hold" display="0">
                      <p:stCondLst>
                        <p:cond delay="indefinite"/>
                      </p:stCondLst>
                      <p:endCondLst>
                        <p:cond evt="onStopAudio" delay="0">
                          <p:tgtEl>
                            <p:sldTgt/>
                          </p:tgtEl>
                        </p:cond>
                      </p:endCondLst>
                    </p:cTn>
                    <p:tgtEl>
                      <p:spTgt spid="70"/>
                    </p:tgtEl>
                  </p:cMediaNode>
                </p:audio>
                <p:audio>
                  <p:cMediaNode vol="80000">
                    <p:cTn id="169" fill="hold" display="0">
                      <p:stCondLst>
                        <p:cond delay="indefinite"/>
                      </p:stCondLst>
                      <p:endCondLst>
                        <p:cond evt="onStopAudio" delay="0">
                          <p:tgtEl>
                            <p:sldTgt/>
                          </p:tgtEl>
                        </p:cond>
                      </p:endCondLst>
                    </p:cTn>
                    <p:tgtEl>
                      <p:spTgt spid="71"/>
                    </p:tgtEl>
                  </p:cMediaNode>
                </p:audio>
                <p:audio>
                  <p:cMediaNode vol="80000">
                    <p:cTn id="170" fill="hold" display="0">
                      <p:stCondLst>
                        <p:cond delay="indefinite"/>
                      </p:stCondLst>
                      <p:endCondLst>
                        <p:cond evt="onStopAudio" delay="0">
                          <p:tgtEl>
                            <p:sldTgt/>
                          </p:tgtEl>
                        </p:cond>
                      </p:endCondLst>
                    </p:cTn>
                    <p:tgtEl>
                      <p:spTgt spid="4"/>
                    </p:tgtEl>
                  </p:cMediaNode>
                </p:audio>
                <p:audio>
                  <p:cMediaNode vol="34694">
                    <p:cTn id="17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015268"/>
            <a:ext cx="8331292" cy="6011206"/>
            <a:chOff x="0" y="133351"/>
            <a:chExt cx="9249414" cy="8014940"/>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THÁP PO-KLONG GA-RAI</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176124"/>
              <a:ext cx="9249414" cy="133369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FBE675"/>
                  </a:solidFill>
                  <a:effectLst/>
                  <a:uLnTx/>
                  <a:uFillTx/>
                  <a:latin typeface="Sriracha"/>
                  <a:ea typeface="+mn-ea"/>
                  <a:cs typeface="+mn-cs"/>
                </a:rPr>
                <a:t>Đ</a:t>
              </a:r>
              <a:r>
                <a:rPr kumimoji="0" lang="vi-VN" sz="2800" b="0" i="0" u="none" strike="noStrike" kern="1200" cap="none" spc="0" normalizeH="0" baseline="0" noProof="0">
                  <a:ln>
                    <a:noFill/>
                  </a:ln>
                  <a:solidFill>
                    <a:srgbClr val="FBE675"/>
                  </a:solidFill>
                  <a:effectLst/>
                  <a:uLnTx/>
                  <a:uFillTx/>
                  <a:latin typeface="Sriracha"/>
                  <a:ea typeface="+mn-ea"/>
                  <a:cs typeface="+mn-cs"/>
                </a:rPr>
                <a:t>ược xây dựng vào khoảng cuối thế ki XIII - đầu thế ki XIV</a:t>
              </a:r>
              <a:endParaRPr kumimoji="0" lang="en-US" sz="2800" b="0" i="0" u="none" strike="noStrike" kern="1200" cap="none" spc="0" normalizeH="0" baseline="0" noProof="0">
                <a:ln>
                  <a:noFill/>
                </a:ln>
                <a:solidFill>
                  <a:srgbClr val="FBE675"/>
                </a:solidFill>
                <a:effectLst/>
                <a:uLnTx/>
                <a:uFillTx/>
                <a:latin typeface="Sriracha"/>
                <a:ea typeface="+mn-ea"/>
                <a:cs typeface="+mn-cs"/>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5334195"/>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Tháp Pô Klong Garai (còn được gọi là Tháp Pô Klông Giarai, tháp Pô Klaung Garai, PoKlaun Garai, tháp Bửu Sơn), thuộc phường Đô Vinh, thành phố Phan Rang - Tháp Chàm, tỉnh Ninh Thuận.</a:t>
              </a:r>
              <a:endParaRPr kumimoji="0" lang="en-US" sz="2475" b="0" i="0" u="none" strike="noStrike" kern="1200" cap="none" spc="-99" normalizeH="0" baseline="0" noProof="0">
                <a:ln>
                  <a:noFill/>
                </a:ln>
                <a:solidFill>
                  <a:srgbClr val="FFFFFF"/>
                </a:solidFill>
                <a:effectLst/>
                <a:uLnTx/>
                <a:uFillTx/>
                <a:latin typeface="Mali"/>
                <a:ea typeface="+mn-ea"/>
                <a:cs typeface="+mn-cs"/>
              </a:endParaRP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Theo truyền thuyết của người Chăm, tháp Pô Klaung Garai được Chế Mân (vua Jaya Simhavarman III) cho xây dựng để thờ Pô Klaung Garai - vị vua có nhiều công trạng đối với người Chăm trong việc chống giặc ngoại xâm, khai mương, đắp đập làm cho ruộng đồng tươi tốt… </a:t>
              </a:r>
              <a:endParaRPr kumimoji="0" lang="en-US" sz="2475" b="0" i="0" u="none" strike="noStrike" kern="1200" cap="none" spc="-99" normalizeH="0" baseline="0" noProof="0">
                <a:ln>
                  <a:noFill/>
                </a:ln>
                <a:solidFill>
                  <a:srgbClr val="FFFFFF"/>
                </a:solidFill>
                <a:effectLst/>
                <a:uLnTx/>
                <a:uFillTx/>
                <a:latin typeface="Mali"/>
                <a:ea typeface="+mn-ea"/>
                <a:cs typeface="+mn-cs"/>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(Nguồn: http://dsvh.gov.vn/di-tich-kien-truc-nghe-thuat-thap-po-klong-garai-2995</a:t>
            </a:r>
          </a:p>
        </p:txBody>
      </p:sp>
      <p:pic>
        <p:nvPicPr>
          <p:cNvPr id="12" name="Picture 11">
            <a:extLst>
              <a:ext uri="{FF2B5EF4-FFF2-40B4-BE49-F238E27FC236}">
                <a16:creationId xmlns:a16="http://schemas.microsoft.com/office/drawing/2014/main" id="{72864E63-B2E7-44D0-A5D0-7D86D8AEEF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60629" y="2252778"/>
            <a:ext cx="6211771" cy="5633921"/>
          </a:xfrm>
          <a:prstGeom prst="rect">
            <a:avLst/>
          </a:prstGeom>
          <a:ln>
            <a:noFill/>
          </a:ln>
          <a:effectLst>
            <a:softEdge rad="112500"/>
          </a:effectLst>
        </p:spPr>
      </p:pic>
    </p:spTree>
    <p:extLst>
      <p:ext uri="{BB962C8B-B14F-4D97-AF65-F5344CB8AC3E}">
        <p14:creationId xmlns:p14="http://schemas.microsoft.com/office/powerpoint/2010/main" val="3525422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28049" y="2171700"/>
            <a:ext cx="8331292" cy="4215843"/>
            <a:chOff x="0" y="133351"/>
            <a:chExt cx="9249414" cy="5621123"/>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lang="en-US" sz="6000" spc="-288">
                  <a:solidFill>
                    <a:srgbClr val="FFFFFF"/>
                  </a:solidFill>
                  <a:latin typeface="Aachen" panose="02020500000000000000" pitchFamily="18" charset="0"/>
                  <a:ea typeface="Aachen" panose="02020500000000000000" pitchFamily="18" charset="0"/>
                  <a:cs typeface="Aachen" panose="02020500000000000000" pitchFamily="18" charset="0"/>
                </a:rPr>
                <a:t>PHÙ ĐIÊU SIVA</a:t>
              </a:r>
              <a:endPar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4" name="TextBox 4">
              <a:extLst>
                <a:ext uri="{FF2B5EF4-FFF2-40B4-BE49-F238E27FC236}">
                  <a16:creationId xmlns:a16="http://schemas.microsoft.com/office/drawing/2014/main" id="{6B226125-3A97-4712-95B0-7A39F78B12B7}"/>
                </a:ext>
              </a:extLst>
            </p:cNvPr>
            <p:cNvSpPr txBox="1"/>
            <p:nvPr/>
          </p:nvSpPr>
          <p:spPr>
            <a:xfrm>
              <a:off x="0" y="1594896"/>
              <a:ext cx="9249414" cy="66684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lang="en-US" sz="2800">
                  <a:solidFill>
                    <a:srgbClr val="FBE675"/>
                  </a:solidFill>
                  <a:latin typeface="Sriracha"/>
                </a:rPr>
                <a:t>Niên đại: thế kỉ X (Phong Lệ, Đà Nẵng)</a:t>
              </a:r>
              <a:endParaRPr kumimoji="0" lang="en-US" sz="2800" b="0" i="0" u="none" strike="noStrike" kern="1200" cap="none" spc="0" normalizeH="0" baseline="0" noProof="0">
                <a:ln>
                  <a:noFill/>
                </a:ln>
                <a:solidFill>
                  <a:srgbClr val="FBE675"/>
                </a:solidFill>
                <a:effectLst/>
                <a:uLnTx/>
                <a:uFillTx/>
                <a:latin typeface="Sriracha"/>
                <a:ea typeface="+mn-ea"/>
                <a:cs typeface="+mn-cs"/>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2940378"/>
            </a:xfrm>
            <a:prstGeom prst="rect">
              <a:avLst/>
            </a:prstGeom>
          </p:spPr>
          <p:txBody>
            <a:bodyPr lIns="0" tIns="0" rIns="0" bIns="0" rtlCol="0" anchor="t">
              <a:spAutoFit/>
            </a:bodyPr>
            <a:lstStyle/>
            <a:p>
              <a:pPr lvl="0" algn="just">
                <a:lnSpc>
                  <a:spcPts val="3465"/>
                </a:lnSpc>
              </a:pPr>
              <a:r>
                <a:rPr lang="vi-VN" sz="2475" spc="-99">
                  <a:solidFill>
                    <a:srgbClr val="FFFFFF"/>
                  </a:solidFill>
                  <a:latin typeface="Mali"/>
                </a:rPr>
                <a:t>Tác phẩm thể hiện Siva trong hình thức Nataraja (vua khiêu vũ). Đây là hình thức biểu trưng cho quyền năng tuyệt đối và là biểu hiện hoàn hảo nhất về thần Siva. Nataraja có nguồn gốc từ chữ Phạn: “Nata” là khiêu vũ và “Raja” là vua. </a:t>
              </a:r>
              <a:endParaRPr kumimoji="0" lang="en-US" sz="2475" b="0" i="0" u="none" strike="noStrike" kern="1200" cap="none" spc="-99" normalizeH="0" baseline="0" noProof="0">
                <a:ln>
                  <a:noFill/>
                </a:ln>
                <a:solidFill>
                  <a:srgbClr val="FFFFFF"/>
                </a:solidFill>
                <a:effectLst/>
                <a:uLnTx/>
                <a:uFillTx/>
                <a:latin typeface="Mali"/>
                <a:ea typeface="+mn-ea"/>
                <a:cs typeface="+mn-cs"/>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369332"/>
          </a:xfrm>
          <a:prstGeom prst="rect">
            <a:avLst/>
          </a:prstGeom>
        </p:spPr>
        <p:txBody>
          <a:bodyPr>
            <a:spAutoFit/>
          </a:bodyPr>
          <a:lstStyle/>
          <a:p>
            <a:pPr lvl="0"/>
            <a:r>
              <a:rPr kumimoji="0" lang="en-US" sz="1800" b="0" i="0" u="none" strike="noStrike" kern="1200" cap="none" spc="0" normalizeH="0" baseline="0" noProof="0">
                <a:ln>
                  <a:noFill/>
                </a:ln>
                <a:solidFill>
                  <a:srgbClr val="00B0F0"/>
                </a:solidFill>
                <a:effectLst/>
                <a:uLnTx/>
                <a:uFillTx/>
                <a:latin typeface="Calibri"/>
                <a:ea typeface="+mn-ea"/>
                <a:cs typeface="+mn-cs"/>
              </a:rPr>
              <a:t>(Nguồn: </a:t>
            </a:r>
            <a:r>
              <a:rPr lang="en-US">
                <a:solidFill>
                  <a:srgbClr val="00B0F0"/>
                </a:solidFill>
              </a:rPr>
              <a:t>https://chammuseum.vn/QLHVXemhienvat.aspx?IDHV=16&amp;TEN=Siva</a:t>
            </a: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BB833AB1-6641-4F75-B1DD-E8EC8006778A}"/>
              </a:ext>
            </a:extLst>
          </p:cNvPr>
          <p:cNvPicPr>
            <a:picLocks noChangeAspect="1"/>
          </p:cNvPicPr>
          <p:nvPr/>
        </p:nvPicPr>
        <p:blipFill>
          <a:blip r:embed="rId6"/>
          <a:stretch>
            <a:fillRect/>
          </a:stretch>
        </p:blipFill>
        <p:spPr>
          <a:xfrm>
            <a:off x="1282654" y="1675212"/>
            <a:ext cx="6731092" cy="6786302"/>
          </a:xfrm>
          <a:prstGeom prst="rect">
            <a:avLst/>
          </a:prstGeom>
          <a:ln>
            <a:noFill/>
          </a:ln>
          <a:effectLst>
            <a:softEdge rad="112500"/>
          </a:effectLst>
        </p:spPr>
      </p:pic>
    </p:spTree>
    <p:extLst>
      <p:ext uri="{BB962C8B-B14F-4D97-AF65-F5344CB8AC3E}">
        <p14:creationId xmlns:p14="http://schemas.microsoft.com/office/powerpoint/2010/main" val="220779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077200" y="1028700"/>
            <a:ext cx="9321892" cy="5828532"/>
            <a:chOff x="0" y="133351"/>
            <a:chExt cx="9249414" cy="7771374"/>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48291"/>
            </a:xfrm>
            <a:prstGeom prst="rect">
              <a:avLst/>
            </a:prstGeom>
          </p:spPr>
          <p:txBody>
            <a:bodyPr lIns="0" tIns="0" rIns="0" bIns="0" rtlCol="0" anchor="t">
              <a:spAutoFit/>
            </a:bodyPr>
            <a:lstStyle/>
            <a:p>
              <a:pPr>
                <a:lnSpc>
                  <a:spcPts val="7200"/>
                </a:lnSpc>
              </a:pP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T</a:t>
              </a:r>
              <a:r>
                <a:rPr lang="vi-VN" sz="7200" spc="-288">
                  <a:solidFill>
                    <a:srgbClr val="FFFFFF"/>
                  </a:solidFill>
                  <a:latin typeface="Aachen" panose="02020500000000000000" pitchFamily="18" charset="0"/>
                  <a:ea typeface="Aachen" panose="02020500000000000000" pitchFamily="18" charset="0"/>
                  <a:cs typeface="Aachen" panose="02020500000000000000" pitchFamily="18" charset="0"/>
                </a:rPr>
                <a:t>Ư</a:t>
              </a: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ỢNG BỒ TÁT</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594896"/>
              <a:ext cx="9249414" cy="612988"/>
            </a:xfrm>
            <a:prstGeom prst="rect">
              <a:avLst/>
            </a:prstGeom>
          </p:spPr>
          <p:txBody>
            <a:bodyPr lIns="0" tIns="0" rIns="0" bIns="0" rtlCol="0" anchor="t">
              <a:spAutoFit/>
            </a:bodyPr>
            <a:lstStyle/>
            <a:p>
              <a:pPr>
                <a:lnSpc>
                  <a:spcPts val="3919"/>
                </a:lnSpc>
              </a:pPr>
              <a:r>
                <a:rPr lang="vi-VN" sz="2200">
                  <a:solidFill>
                    <a:srgbClr val="FBE675"/>
                  </a:solidFill>
                  <a:latin typeface="Sriracha"/>
                </a:rPr>
                <a:t>Niên đại: Cuối thế kỷ IX – Đầu thế kỷ X</a:t>
              </a:r>
              <a:r>
                <a:rPr lang="en-US" sz="2200">
                  <a:solidFill>
                    <a:srgbClr val="FBE675"/>
                  </a:solidFill>
                  <a:latin typeface="Sriracha"/>
                </a:rPr>
                <a:t>; </a:t>
              </a:r>
              <a:r>
                <a:rPr lang="vi-VN" sz="2200">
                  <a:solidFill>
                    <a:srgbClr val="FBE675"/>
                  </a:solidFill>
                  <a:latin typeface="Sriracha"/>
                </a:rPr>
                <a:t>Xuất xứ: Đồng Dương, Quảng Nam</a:t>
              </a:r>
              <a:endParaRPr lang="en-US" sz="2200">
                <a:solidFill>
                  <a:srgbClr val="FBE675"/>
                </a:solidFill>
                <a:latin typeface="Sriracha"/>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3168985"/>
              <a:ext cx="9249414" cy="4735740"/>
            </a:xfrm>
            <a:prstGeom prst="rect">
              <a:avLst/>
            </a:prstGeom>
          </p:spPr>
          <p:txBody>
            <a:bodyPr lIns="0" tIns="0" rIns="0" bIns="0" rtlCol="0" anchor="t">
              <a:spAutoFit/>
            </a:bodyPr>
            <a:lstStyle/>
            <a:p>
              <a:pPr algn="just">
                <a:lnSpc>
                  <a:spcPts val="3465"/>
                </a:lnSpc>
              </a:pPr>
              <a:r>
                <a:rPr lang="vi-VN" sz="2475" spc="-99">
                  <a:solidFill>
                    <a:srgbClr val="FFFFFF"/>
                  </a:solidFill>
                  <a:latin typeface="Mali"/>
                </a:rPr>
                <a:t>Năm 1978 người dân tại địa phương đã tình cờ tìm thấy một pho tượng nữ thần bằng đồng cao gần 1,15m. Tượng nữ thần đứng thẳng, hai tay cùng đưa cân xứng về phía trước. Tay phải cầm đóa hoa sen, tay trái cầm vỏ ốc. Toàn bộ phần cơ thể phía trên được phô trần với bộ ngực căng đầy. Y phục phía dưới gồm một tấm váy dài gần đến cổ chân và tấm vải chồng bên ngoài. Khuôn mặt vuông vức, nghiêm nghị, đôi lông mày to, cong, giao nhau, mũi to, môi dày...</a:t>
              </a:r>
              <a:endParaRPr lang="en-US" sz="2475" spc="-99">
                <a:solidFill>
                  <a:srgbClr val="FFFFFF"/>
                </a:solidFill>
                <a:latin typeface="Mali"/>
              </a:endParaRPr>
            </a:p>
          </p:txBody>
        </p:sp>
      </p:grpSp>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2975" y="538275"/>
            <a:ext cx="8229600" cy="7838850"/>
          </a:xfrm>
          <a:prstGeom prst="rect">
            <a:avLst/>
          </a:prstGeom>
        </p:spPr>
      </p:pic>
      <p:pic>
        <p:nvPicPr>
          <p:cNvPr id="7" name="Picture 6">
            <a:extLst>
              <a:ext uri="{FF2B5EF4-FFF2-40B4-BE49-F238E27FC236}">
                <a16:creationId xmlns:a16="http://schemas.microsoft.com/office/drawing/2014/main" id="{1A3DFD20-47E0-4666-AEB4-61E3575454A4}"/>
              </a:ext>
            </a:extLst>
          </p:cNvPr>
          <p:cNvPicPr>
            <a:picLocks noChangeAspect="1"/>
          </p:cNvPicPr>
          <p:nvPr/>
        </p:nvPicPr>
        <p:blipFill>
          <a:blip r:embed="rId4"/>
          <a:stretch>
            <a:fillRect/>
          </a:stretch>
        </p:blipFill>
        <p:spPr>
          <a:xfrm>
            <a:off x="927008" y="1695450"/>
            <a:ext cx="6607810" cy="6419850"/>
          </a:xfrm>
          <a:prstGeom prst="rect">
            <a:avLst/>
          </a:prstGeom>
          <a:ln>
            <a:noFill/>
          </a:ln>
          <a:effectLst>
            <a:softEdge rad="112500"/>
          </a:effectLst>
        </p:spPr>
      </p:pic>
    </p:spTree>
    <p:extLst>
      <p:ext uri="{BB962C8B-B14F-4D97-AF65-F5344CB8AC3E}">
        <p14:creationId xmlns:p14="http://schemas.microsoft.com/office/powerpoint/2010/main" val="4228316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48" name="TextBox 12">
            <a:extLst>
              <a:ext uri="{FF2B5EF4-FFF2-40B4-BE49-F238E27FC236}">
                <a16:creationId xmlns:a16="http://schemas.microsoft.com/office/drawing/2014/main" id="{24D80D8A-181B-465D-9115-25FCA542A787}"/>
              </a:ext>
            </a:extLst>
          </p:cNvPr>
          <p:cNvSpPr txBox="1"/>
          <p:nvPr/>
        </p:nvSpPr>
        <p:spPr>
          <a:xfrm>
            <a:off x="3037722" y="270916"/>
            <a:ext cx="12350173" cy="1227195"/>
          </a:xfrm>
          <a:prstGeom prst="rect">
            <a:avLst/>
          </a:prstGeom>
          <a:solidFill>
            <a:schemeClr val="accent5">
              <a:lumMod val="75000"/>
            </a:schemeClr>
          </a:solidFill>
        </p:spPr>
        <p:txBody>
          <a:bodyPr lIns="0" tIns="0" rIns="0" bIns="0" rtlCol="0" anchor="t">
            <a:spAutoFit/>
          </a:bodyPr>
          <a:lstStyle/>
          <a:p>
            <a:pPr algn="ctr">
              <a:lnSpc>
                <a:spcPts val="5040"/>
              </a:lnSpc>
            </a:pPr>
            <a:r>
              <a:rPr lang="en-US" sz="3600" b="1" spc="-349">
                <a:solidFill>
                  <a:schemeClr val="bg1"/>
                </a:solidFill>
                <a:latin typeface="Aachen" panose="02020500000000000000" pitchFamily="18" charset="0"/>
                <a:ea typeface="Aachen" panose="02020500000000000000" pitchFamily="18" charset="0"/>
                <a:cs typeface="Aachen" panose="02020500000000000000" pitchFamily="18" charset="0"/>
              </a:rPr>
              <a:t>DIỄN BIẾN C</a:t>
            </a:r>
            <a:r>
              <a:rPr lang="vi-VN" sz="3600" b="1" spc="-349">
                <a:solidFill>
                  <a:schemeClr val="bg1"/>
                </a:solidFill>
                <a:latin typeface="Aachen" panose="02020500000000000000" pitchFamily="18" charset="0"/>
                <a:ea typeface="Aachen" panose="02020500000000000000" pitchFamily="18" charset="0"/>
                <a:cs typeface="Aachen" panose="02020500000000000000" pitchFamily="18" charset="0"/>
              </a:rPr>
              <a:t>Ơ</a:t>
            </a:r>
            <a:r>
              <a:rPr lang="en-US" sz="3600" b="1" spc="-349">
                <a:solidFill>
                  <a:schemeClr val="bg1"/>
                </a:solidFill>
                <a:latin typeface="Aachen" panose="02020500000000000000" pitchFamily="18" charset="0"/>
                <a:ea typeface="Aachen" panose="02020500000000000000" pitchFamily="18" charset="0"/>
                <a:cs typeface="Aachen" panose="02020500000000000000" pitchFamily="18" charset="0"/>
              </a:rPr>
              <a:t> BẢN VỀ CHÍNH TRỊ</a:t>
            </a:r>
          </a:p>
          <a:p>
            <a:pPr algn="ctr">
              <a:lnSpc>
                <a:spcPts val="5040"/>
              </a:lnSpc>
            </a:pPr>
            <a:r>
              <a:rPr lang="en-US" sz="3600" b="1" spc="-349">
                <a:solidFill>
                  <a:schemeClr val="bg1"/>
                </a:solidFill>
                <a:latin typeface="Aachen" panose="02020500000000000000" pitchFamily="18" charset="0"/>
                <a:ea typeface="Aachen" panose="02020500000000000000" pitchFamily="18" charset="0"/>
                <a:cs typeface="Aachen" panose="02020500000000000000" pitchFamily="18" charset="0"/>
              </a:rPr>
              <a:t>VÙNG ĐẤT NAM BỘ TỪ ĐẦU THẾ KỈ X ĐẾN ĐẦU THẾ KỈ XVI</a:t>
            </a:r>
          </a:p>
        </p:txBody>
      </p:sp>
      <p:pic>
        <p:nvPicPr>
          <p:cNvPr id="226" name="Picture 20">
            <a:extLst>
              <a:ext uri="{FF2B5EF4-FFF2-40B4-BE49-F238E27FC236}">
                <a16:creationId xmlns:a16="http://schemas.microsoft.com/office/drawing/2014/main" id="{1A329465-BB83-4B74-880D-30058B46F3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6388" y="2229218"/>
            <a:ext cx="19973011" cy="7811470"/>
          </a:xfrm>
          <a:prstGeom prst="rect">
            <a:avLst/>
          </a:prstGeom>
        </p:spPr>
      </p:pic>
      <p:grpSp>
        <p:nvGrpSpPr>
          <p:cNvPr id="227" name="Group 226">
            <a:extLst>
              <a:ext uri="{FF2B5EF4-FFF2-40B4-BE49-F238E27FC236}">
                <a16:creationId xmlns:a16="http://schemas.microsoft.com/office/drawing/2014/main" id="{ADEA5DE2-3D13-4DB1-91DD-A2D507CCB58D}"/>
              </a:ext>
            </a:extLst>
          </p:cNvPr>
          <p:cNvGrpSpPr/>
          <p:nvPr/>
        </p:nvGrpSpPr>
        <p:grpSpPr>
          <a:xfrm>
            <a:off x="862285" y="3189878"/>
            <a:ext cx="3221779" cy="1873909"/>
            <a:chOff x="-762000" y="3091065"/>
            <a:chExt cx="3221779" cy="1873909"/>
          </a:xfrm>
        </p:grpSpPr>
        <p:grpSp>
          <p:nvGrpSpPr>
            <p:cNvPr id="228" name="Group 8">
              <a:extLst>
                <a:ext uri="{FF2B5EF4-FFF2-40B4-BE49-F238E27FC236}">
                  <a16:creationId xmlns:a16="http://schemas.microsoft.com/office/drawing/2014/main" id="{5B4ABADB-5FB2-4607-811F-18987371F667}"/>
                </a:ext>
              </a:extLst>
            </p:cNvPr>
            <p:cNvGrpSpPr/>
            <p:nvPr/>
          </p:nvGrpSpPr>
          <p:grpSpPr>
            <a:xfrm>
              <a:off x="-762000" y="3826506"/>
              <a:ext cx="3221779" cy="582514"/>
              <a:chOff x="0" y="0"/>
              <a:chExt cx="3603942" cy="152400"/>
            </a:xfrm>
          </p:grpSpPr>
          <p:sp>
            <p:nvSpPr>
              <p:cNvPr id="233" name="Freeform 9">
                <a:extLst>
                  <a:ext uri="{FF2B5EF4-FFF2-40B4-BE49-F238E27FC236}">
                    <a16:creationId xmlns:a16="http://schemas.microsoft.com/office/drawing/2014/main" id="{B6E2BF71-B12B-4D3D-8012-3194D6DF2124}"/>
                  </a:ext>
                </a:extLst>
              </p:cNvPr>
              <p:cNvSpPr/>
              <p:nvPr/>
            </p:nvSpPr>
            <p:spPr>
              <a:xfrm>
                <a:off x="0" y="0"/>
                <a:ext cx="3603942" cy="152400"/>
              </a:xfrm>
              <a:custGeom>
                <a:avLst/>
                <a:gdLst/>
                <a:ahLst/>
                <a:cxnLst/>
                <a:rect l="l" t="t" r="r" b="b"/>
                <a:pathLst>
                  <a:path w="3603942" h="152400">
                    <a:moveTo>
                      <a:pt x="0" y="0"/>
                    </a:moveTo>
                    <a:lnTo>
                      <a:pt x="3603942" y="0"/>
                    </a:lnTo>
                    <a:lnTo>
                      <a:pt x="3603942" y="152400"/>
                    </a:lnTo>
                    <a:lnTo>
                      <a:pt x="0" y="152400"/>
                    </a:lnTo>
                    <a:close/>
                  </a:path>
                </a:pathLst>
              </a:custGeom>
              <a:solidFill>
                <a:srgbClr val="FF6341"/>
              </a:solidFill>
            </p:spPr>
          </p:sp>
        </p:grpSp>
        <p:grpSp>
          <p:nvGrpSpPr>
            <p:cNvPr id="229" name="Group 14">
              <a:extLst>
                <a:ext uri="{FF2B5EF4-FFF2-40B4-BE49-F238E27FC236}">
                  <a16:creationId xmlns:a16="http://schemas.microsoft.com/office/drawing/2014/main" id="{7EA402F4-9B12-4751-BA9F-F8DB277F8750}"/>
                </a:ext>
              </a:extLst>
            </p:cNvPr>
            <p:cNvGrpSpPr>
              <a:grpSpLocks noChangeAspect="1"/>
            </p:cNvGrpSpPr>
            <p:nvPr/>
          </p:nvGrpSpPr>
          <p:grpSpPr>
            <a:xfrm>
              <a:off x="263505" y="3091065"/>
              <a:ext cx="1873909" cy="1873909"/>
              <a:chOff x="0" y="0"/>
              <a:chExt cx="495300" cy="495300"/>
            </a:xfrm>
          </p:grpSpPr>
          <p:sp>
            <p:nvSpPr>
              <p:cNvPr id="231" name="Freeform 15">
                <a:extLst>
                  <a:ext uri="{FF2B5EF4-FFF2-40B4-BE49-F238E27FC236}">
                    <a16:creationId xmlns:a16="http://schemas.microsoft.com/office/drawing/2014/main" id="{45F2BD0F-E224-421F-A323-5138137E0767}"/>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6341"/>
              </a:solidFill>
            </p:spPr>
          </p:sp>
          <p:sp>
            <p:nvSpPr>
              <p:cNvPr id="232" name="Freeform 16">
                <a:extLst>
                  <a:ext uri="{FF2B5EF4-FFF2-40B4-BE49-F238E27FC236}">
                    <a16:creationId xmlns:a16="http://schemas.microsoft.com/office/drawing/2014/main" id="{119375A4-E66D-452E-9719-D890DE2C3A5F}"/>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6E7D8"/>
              </a:solidFill>
            </p:spPr>
          </p:sp>
        </p:grpSp>
        <p:sp>
          <p:nvSpPr>
            <p:cNvPr id="230" name="Rectangle 229">
              <a:extLst>
                <a:ext uri="{FF2B5EF4-FFF2-40B4-BE49-F238E27FC236}">
                  <a16:creationId xmlns:a16="http://schemas.microsoft.com/office/drawing/2014/main" id="{BE88AB3A-9137-470D-A0F2-15BC6B096E3D}"/>
                </a:ext>
              </a:extLst>
            </p:cNvPr>
            <p:cNvSpPr/>
            <p:nvPr/>
          </p:nvSpPr>
          <p:spPr>
            <a:xfrm>
              <a:off x="137879" y="3470880"/>
              <a:ext cx="2071401" cy="1200329"/>
            </a:xfrm>
            <a:prstGeom prst="rect">
              <a:avLst/>
            </a:prstGeom>
          </p:spPr>
          <p:txBody>
            <a:bodyPr wrap="none">
              <a:spAutoFit/>
            </a:bodyPr>
            <a:lstStyle/>
            <a:p>
              <a:pPr algn="ctr"/>
              <a:r>
                <a:rPr lang="en-US" sz="3600" b="1">
                  <a:latin typeface="Mali" panose="020B0604020202020204" charset="-34"/>
                  <a:cs typeface="Mali" panose="020B0604020202020204" charset="-34"/>
                </a:rPr>
                <a:t>Đầu thế </a:t>
              </a:r>
            </a:p>
            <a:p>
              <a:pPr algn="ctr"/>
              <a:r>
                <a:rPr lang="en-US" sz="3600" b="1">
                  <a:latin typeface="Mali" panose="020B0604020202020204" charset="-34"/>
                  <a:cs typeface="Mali" panose="020B0604020202020204" charset="-34"/>
                </a:rPr>
                <a:t>kỉ VII</a:t>
              </a:r>
              <a:endParaRPr lang="en-US" sz="3600">
                <a:latin typeface="Mali" panose="020B0604020202020204" charset="-34"/>
                <a:cs typeface="Mali" panose="020B0604020202020204" charset="-34"/>
              </a:endParaRPr>
            </a:p>
          </p:txBody>
        </p:sp>
      </p:grpSp>
      <p:grpSp>
        <p:nvGrpSpPr>
          <p:cNvPr id="234" name="Group 233">
            <a:extLst>
              <a:ext uri="{FF2B5EF4-FFF2-40B4-BE49-F238E27FC236}">
                <a16:creationId xmlns:a16="http://schemas.microsoft.com/office/drawing/2014/main" id="{33244E90-BB89-43B8-9A94-28D4127B465C}"/>
              </a:ext>
            </a:extLst>
          </p:cNvPr>
          <p:cNvGrpSpPr/>
          <p:nvPr/>
        </p:nvGrpSpPr>
        <p:grpSpPr>
          <a:xfrm>
            <a:off x="4117506" y="3189876"/>
            <a:ext cx="3221779" cy="1873909"/>
            <a:chOff x="2493221" y="3091063"/>
            <a:chExt cx="3221779" cy="1873909"/>
          </a:xfrm>
        </p:grpSpPr>
        <p:grpSp>
          <p:nvGrpSpPr>
            <p:cNvPr id="235" name="Group 8">
              <a:extLst>
                <a:ext uri="{FF2B5EF4-FFF2-40B4-BE49-F238E27FC236}">
                  <a16:creationId xmlns:a16="http://schemas.microsoft.com/office/drawing/2014/main" id="{3B08716C-EB9B-44A6-A184-5F896EFBE2E2}"/>
                </a:ext>
              </a:extLst>
            </p:cNvPr>
            <p:cNvGrpSpPr/>
            <p:nvPr/>
          </p:nvGrpSpPr>
          <p:grpSpPr>
            <a:xfrm>
              <a:off x="2493221" y="3826506"/>
              <a:ext cx="3221779" cy="582514"/>
              <a:chOff x="0" y="0"/>
              <a:chExt cx="3603942" cy="152400"/>
            </a:xfrm>
            <a:solidFill>
              <a:srgbClr val="92D050"/>
            </a:solidFill>
          </p:grpSpPr>
          <p:sp>
            <p:nvSpPr>
              <p:cNvPr id="240" name="Freeform 9">
                <a:extLst>
                  <a:ext uri="{FF2B5EF4-FFF2-40B4-BE49-F238E27FC236}">
                    <a16:creationId xmlns:a16="http://schemas.microsoft.com/office/drawing/2014/main" id="{D149ED9F-6126-4C26-80E4-0A8A83EDD01E}"/>
                  </a:ext>
                </a:extLst>
              </p:cNvPr>
              <p:cNvSpPr/>
              <p:nvPr/>
            </p:nvSpPr>
            <p:spPr>
              <a:xfrm>
                <a:off x="0" y="0"/>
                <a:ext cx="3603942" cy="152400"/>
              </a:xfrm>
              <a:custGeom>
                <a:avLst/>
                <a:gdLst/>
                <a:ahLst/>
                <a:cxnLst/>
                <a:rect l="l" t="t" r="r" b="b"/>
                <a:pathLst>
                  <a:path w="3603942" h="152400">
                    <a:moveTo>
                      <a:pt x="0" y="0"/>
                    </a:moveTo>
                    <a:lnTo>
                      <a:pt x="3603942" y="0"/>
                    </a:lnTo>
                    <a:lnTo>
                      <a:pt x="3603942" y="152400"/>
                    </a:lnTo>
                    <a:lnTo>
                      <a:pt x="0" y="152400"/>
                    </a:lnTo>
                    <a:close/>
                  </a:path>
                </a:pathLst>
              </a:custGeom>
              <a:grpFill/>
            </p:spPr>
          </p:sp>
        </p:grpSp>
        <p:grpSp>
          <p:nvGrpSpPr>
            <p:cNvPr id="236" name="Group 14">
              <a:extLst>
                <a:ext uri="{FF2B5EF4-FFF2-40B4-BE49-F238E27FC236}">
                  <a16:creationId xmlns:a16="http://schemas.microsoft.com/office/drawing/2014/main" id="{53DA14C6-C838-45B2-BFDC-FFAA3C6A8CAB}"/>
                </a:ext>
              </a:extLst>
            </p:cNvPr>
            <p:cNvGrpSpPr>
              <a:grpSpLocks noChangeAspect="1"/>
            </p:cNvGrpSpPr>
            <p:nvPr/>
          </p:nvGrpSpPr>
          <p:grpSpPr>
            <a:xfrm>
              <a:off x="2903230" y="3091063"/>
              <a:ext cx="1873909" cy="1873909"/>
              <a:chOff x="0" y="0"/>
              <a:chExt cx="495300" cy="495300"/>
            </a:xfrm>
          </p:grpSpPr>
          <p:sp>
            <p:nvSpPr>
              <p:cNvPr id="238" name="Freeform 15">
                <a:extLst>
                  <a:ext uri="{FF2B5EF4-FFF2-40B4-BE49-F238E27FC236}">
                    <a16:creationId xmlns:a16="http://schemas.microsoft.com/office/drawing/2014/main" id="{3354FC05-F9D6-4F7B-B600-CD329A7D87E6}"/>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92D050"/>
              </a:solidFill>
            </p:spPr>
          </p:sp>
          <p:sp>
            <p:nvSpPr>
              <p:cNvPr id="239" name="Freeform 16">
                <a:extLst>
                  <a:ext uri="{FF2B5EF4-FFF2-40B4-BE49-F238E27FC236}">
                    <a16:creationId xmlns:a16="http://schemas.microsoft.com/office/drawing/2014/main" id="{1479633E-D26B-4235-B647-0C7DD1FC60BE}"/>
                  </a:ext>
                </a:extLst>
              </p:cNvPr>
              <p:cNvSpPr/>
              <p:nvPr/>
            </p:nvSpPr>
            <p:spPr>
              <a:xfrm>
                <a:off x="37748" y="41278"/>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6E7D8"/>
              </a:solidFill>
            </p:spPr>
          </p:sp>
        </p:grpSp>
        <p:sp>
          <p:nvSpPr>
            <p:cNvPr id="237" name="Rectangle 236">
              <a:extLst>
                <a:ext uri="{FF2B5EF4-FFF2-40B4-BE49-F238E27FC236}">
                  <a16:creationId xmlns:a16="http://schemas.microsoft.com/office/drawing/2014/main" id="{42876D35-0B57-4C9A-BEFB-B3723210FEEE}"/>
                </a:ext>
              </a:extLst>
            </p:cNvPr>
            <p:cNvSpPr/>
            <p:nvPr/>
          </p:nvSpPr>
          <p:spPr>
            <a:xfrm>
              <a:off x="3370058" y="3170796"/>
              <a:ext cx="1116010" cy="1754326"/>
            </a:xfrm>
            <a:prstGeom prst="rect">
              <a:avLst/>
            </a:prstGeom>
          </p:spPr>
          <p:txBody>
            <a:bodyPr wrap="none">
              <a:spAutoFit/>
            </a:bodyPr>
            <a:lstStyle/>
            <a:p>
              <a:pPr algn="ctr"/>
              <a:r>
                <a:rPr lang="en-US" sz="3600" b="1">
                  <a:latin typeface="Mali" panose="020B0604020202020204" charset="-34"/>
                  <a:cs typeface="Mali" panose="020B0604020202020204" charset="-34"/>
                </a:rPr>
                <a:t>Sau </a:t>
              </a:r>
            </a:p>
            <a:p>
              <a:pPr algn="ctr"/>
              <a:r>
                <a:rPr lang="en-US" sz="3600" b="1">
                  <a:latin typeface="Mali" panose="020B0604020202020204" charset="-34"/>
                  <a:cs typeface="Mali" panose="020B0604020202020204" charset="-34"/>
                </a:rPr>
                <a:t>thế </a:t>
              </a:r>
            </a:p>
            <a:p>
              <a:pPr algn="ctr"/>
              <a:r>
                <a:rPr lang="en-US" sz="3600" b="1">
                  <a:latin typeface="Mali" panose="020B0604020202020204" charset="-34"/>
                  <a:cs typeface="Mali" panose="020B0604020202020204" charset="-34"/>
                </a:rPr>
                <a:t>kỉ X</a:t>
              </a:r>
              <a:endParaRPr lang="en-US" sz="3600">
                <a:latin typeface="Mali" panose="020B0604020202020204" charset="-34"/>
                <a:cs typeface="Mali" panose="020B0604020202020204" charset="-34"/>
              </a:endParaRPr>
            </a:p>
          </p:txBody>
        </p:sp>
      </p:grpSp>
      <p:grpSp>
        <p:nvGrpSpPr>
          <p:cNvPr id="241" name="Group 240">
            <a:extLst>
              <a:ext uri="{FF2B5EF4-FFF2-40B4-BE49-F238E27FC236}">
                <a16:creationId xmlns:a16="http://schemas.microsoft.com/office/drawing/2014/main" id="{CC27F26F-F297-4713-B407-D323F309A0D2}"/>
              </a:ext>
            </a:extLst>
          </p:cNvPr>
          <p:cNvGrpSpPr/>
          <p:nvPr/>
        </p:nvGrpSpPr>
        <p:grpSpPr>
          <a:xfrm>
            <a:off x="7394106" y="3209818"/>
            <a:ext cx="3221779" cy="1873909"/>
            <a:chOff x="5769821" y="3111005"/>
            <a:chExt cx="3221779" cy="1873909"/>
          </a:xfrm>
        </p:grpSpPr>
        <p:grpSp>
          <p:nvGrpSpPr>
            <p:cNvPr id="242" name="Group 8">
              <a:extLst>
                <a:ext uri="{FF2B5EF4-FFF2-40B4-BE49-F238E27FC236}">
                  <a16:creationId xmlns:a16="http://schemas.microsoft.com/office/drawing/2014/main" id="{CDB56EA9-799B-4D4F-B16F-64F9568ABED2}"/>
                </a:ext>
              </a:extLst>
            </p:cNvPr>
            <p:cNvGrpSpPr/>
            <p:nvPr/>
          </p:nvGrpSpPr>
          <p:grpSpPr>
            <a:xfrm>
              <a:off x="5769821" y="3826506"/>
              <a:ext cx="3221779" cy="585474"/>
              <a:chOff x="0" y="0"/>
              <a:chExt cx="3603942" cy="152400"/>
            </a:xfrm>
            <a:solidFill>
              <a:schemeClr val="accent6">
                <a:lumMod val="75000"/>
              </a:schemeClr>
            </a:solidFill>
          </p:grpSpPr>
          <p:sp>
            <p:nvSpPr>
              <p:cNvPr id="247" name="Freeform 9">
                <a:extLst>
                  <a:ext uri="{FF2B5EF4-FFF2-40B4-BE49-F238E27FC236}">
                    <a16:creationId xmlns:a16="http://schemas.microsoft.com/office/drawing/2014/main" id="{B8C270DE-091F-4B86-99E0-B7781A6EF7A1}"/>
                  </a:ext>
                </a:extLst>
              </p:cNvPr>
              <p:cNvSpPr/>
              <p:nvPr/>
            </p:nvSpPr>
            <p:spPr>
              <a:xfrm>
                <a:off x="0" y="0"/>
                <a:ext cx="3603942" cy="152400"/>
              </a:xfrm>
              <a:custGeom>
                <a:avLst/>
                <a:gdLst/>
                <a:ahLst/>
                <a:cxnLst/>
                <a:rect l="l" t="t" r="r" b="b"/>
                <a:pathLst>
                  <a:path w="3603942" h="152400">
                    <a:moveTo>
                      <a:pt x="0" y="0"/>
                    </a:moveTo>
                    <a:lnTo>
                      <a:pt x="3603942" y="0"/>
                    </a:lnTo>
                    <a:lnTo>
                      <a:pt x="3603942" y="152400"/>
                    </a:lnTo>
                    <a:lnTo>
                      <a:pt x="0" y="152400"/>
                    </a:lnTo>
                    <a:close/>
                  </a:path>
                </a:pathLst>
              </a:custGeom>
              <a:grpFill/>
            </p:spPr>
          </p:sp>
        </p:grpSp>
        <p:grpSp>
          <p:nvGrpSpPr>
            <p:cNvPr id="243" name="Group 14">
              <a:extLst>
                <a:ext uri="{FF2B5EF4-FFF2-40B4-BE49-F238E27FC236}">
                  <a16:creationId xmlns:a16="http://schemas.microsoft.com/office/drawing/2014/main" id="{13020112-463F-49E2-9A24-BB3A2B96287D}"/>
                </a:ext>
              </a:extLst>
            </p:cNvPr>
            <p:cNvGrpSpPr>
              <a:grpSpLocks noChangeAspect="1"/>
            </p:cNvGrpSpPr>
            <p:nvPr/>
          </p:nvGrpSpPr>
          <p:grpSpPr>
            <a:xfrm>
              <a:off x="6240034" y="3111005"/>
              <a:ext cx="1873909" cy="1873909"/>
              <a:chOff x="165082" y="-751083"/>
              <a:chExt cx="495300" cy="495300"/>
            </a:xfrm>
          </p:grpSpPr>
          <p:sp>
            <p:nvSpPr>
              <p:cNvPr id="245" name="Freeform 15">
                <a:extLst>
                  <a:ext uri="{FF2B5EF4-FFF2-40B4-BE49-F238E27FC236}">
                    <a16:creationId xmlns:a16="http://schemas.microsoft.com/office/drawing/2014/main" id="{79433868-D797-4F0F-AE15-287A42A01B36}"/>
                  </a:ext>
                </a:extLst>
              </p:cNvPr>
              <p:cNvSpPr/>
              <p:nvPr/>
            </p:nvSpPr>
            <p:spPr>
              <a:xfrm>
                <a:off x="165082" y="-751083"/>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chemeClr val="accent6">
                  <a:lumMod val="75000"/>
                </a:schemeClr>
              </a:solidFill>
            </p:spPr>
          </p:sp>
          <p:sp>
            <p:nvSpPr>
              <p:cNvPr id="246" name="Freeform 16">
                <a:extLst>
                  <a:ext uri="{FF2B5EF4-FFF2-40B4-BE49-F238E27FC236}">
                    <a16:creationId xmlns:a16="http://schemas.microsoft.com/office/drawing/2014/main" id="{34B43AE4-35B0-4D71-8D43-136E4F7BAE81}"/>
                  </a:ext>
                </a:extLst>
              </p:cNvPr>
              <p:cNvSpPr/>
              <p:nvPr/>
            </p:nvSpPr>
            <p:spPr>
              <a:xfrm>
                <a:off x="203182" y="-712983"/>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6E7D8"/>
              </a:solidFill>
            </p:spPr>
          </p:sp>
        </p:grpSp>
        <p:sp>
          <p:nvSpPr>
            <p:cNvPr id="244" name="Rectangle 243">
              <a:extLst>
                <a:ext uri="{FF2B5EF4-FFF2-40B4-BE49-F238E27FC236}">
                  <a16:creationId xmlns:a16="http://schemas.microsoft.com/office/drawing/2014/main" id="{88AA399D-4D78-4EC6-9D82-93701843CC1D}"/>
                </a:ext>
              </a:extLst>
            </p:cNvPr>
            <p:cNvSpPr/>
            <p:nvPr/>
          </p:nvSpPr>
          <p:spPr>
            <a:xfrm>
              <a:off x="6417775" y="3503917"/>
              <a:ext cx="1568058" cy="1138773"/>
            </a:xfrm>
            <a:prstGeom prst="rect">
              <a:avLst/>
            </a:prstGeom>
          </p:spPr>
          <p:txBody>
            <a:bodyPr wrap="none">
              <a:spAutoFit/>
            </a:bodyPr>
            <a:lstStyle/>
            <a:p>
              <a:pPr algn="ctr"/>
              <a:r>
                <a:rPr lang="en-US" sz="3400" b="1">
                  <a:latin typeface="Mali" panose="020B0604020202020204" charset="-34"/>
                  <a:cs typeface="Mali" panose="020B0604020202020204" charset="-34"/>
                </a:rPr>
                <a:t>Thế kỉ </a:t>
              </a:r>
            </a:p>
            <a:p>
              <a:pPr algn="ctr"/>
              <a:r>
                <a:rPr lang="en-US" sz="3400" b="1">
                  <a:latin typeface="Mali" panose="020B0604020202020204" charset="-34"/>
                  <a:cs typeface="Mali" panose="020B0604020202020204" charset="-34"/>
                </a:rPr>
                <a:t>X-XIV</a:t>
              </a:r>
              <a:endParaRPr lang="en-US" sz="3400">
                <a:latin typeface="Mali" panose="020B0604020202020204" charset="-34"/>
                <a:cs typeface="Mali" panose="020B0604020202020204" charset="-34"/>
              </a:endParaRPr>
            </a:p>
          </p:txBody>
        </p:sp>
      </p:grpSp>
      <p:grpSp>
        <p:nvGrpSpPr>
          <p:cNvPr id="248" name="Group 247">
            <a:extLst>
              <a:ext uri="{FF2B5EF4-FFF2-40B4-BE49-F238E27FC236}">
                <a16:creationId xmlns:a16="http://schemas.microsoft.com/office/drawing/2014/main" id="{57662F53-27E0-40FF-88B6-EC762DBF89CC}"/>
              </a:ext>
            </a:extLst>
          </p:cNvPr>
          <p:cNvGrpSpPr/>
          <p:nvPr/>
        </p:nvGrpSpPr>
        <p:grpSpPr>
          <a:xfrm>
            <a:off x="13911709" y="3032513"/>
            <a:ext cx="3221779" cy="1907067"/>
            <a:chOff x="12287424" y="2933700"/>
            <a:chExt cx="3221779" cy="1907067"/>
          </a:xfrm>
        </p:grpSpPr>
        <p:grpSp>
          <p:nvGrpSpPr>
            <p:cNvPr id="249" name="Group 8">
              <a:extLst>
                <a:ext uri="{FF2B5EF4-FFF2-40B4-BE49-F238E27FC236}">
                  <a16:creationId xmlns:a16="http://schemas.microsoft.com/office/drawing/2014/main" id="{2CF406C6-788C-487F-AF62-3681AB1C3484}"/>
                </a:ext>
              </a:extLst>
            </p:cNvPr>
            <p:cNvGrpSpPr/>
            <p:nvPr/>
          </p:nvGrpSpPr>
          <p:grpSpPr>
            <a:xfrm>
              <a:off x="12287424" y="3826506"/>
              <a:ext cx="3221779" cy="582514"/>
              <a:chOff x="0" y="0"/>
              <a:chExt cx="3603942" cy="152400"/>
            </a:xfrm>
            <a:solidFill>
              <a:srgbClr val="FF0000"/>
            </a:solidFill>
          </p:grpSpPr>
          <p:sp>
            <p:nvSpPr>
              <p:cNvPr id="254" name="Freeform 9">
                <a:extLst>
                  <a:ext uri="{FF2B5EF4-FFF2-40B4-BE49-F238E27FC236}">
                    <a16:creationId xmlns:a16="http://schemas.microsoft.com/office/drawing/2014/main" id="{9EFD0EF0-E804-4E84-ABF5-2E253980DA95}"/>
                  </a:ext>
                </a:extLst>
              </p:cNvPr>
              <p:cNvSpPr/>
              <p:nvPr/>
            </p:nvSpPr>
            <p:spPr>
              <a:xfrm>
                <a:off x="0" y="0"/>
                <a:ext cx="3603942" cy="152400"/>
              </a:xfrm>
              <a:custGeom>
                <a:avLst/>
                <a:gdLst/>
                <a:ahLst/>
                <a:cxnLst/>
                <a:rect l="l" t="t" r="r" b="b"/>
                <a:pathLst>
                  <a:path w="3603942" h="152400">
                    <a:moveTo>
                      <a:pt x="0" y="0"/>
                    </a:moveTo>
                    <a:lnTo>
                      <a:pt x="3603942" y="0"/>
                    </a:lnTo>
                    <a:lnTo>
                      <a:pt x="3603942" y="152400"/>
                    </a:lnTo>
                    <a:lnTo>
                      <a:pt x="0" y="152400"/>
                    </a:lnTo>
                    <a:close/>
                  </a:path>
                </a:pathLst>
              </a:custGeom>
              <a:grpFill/>
            </p:spPr>
          </p:sp>
        </p:grpSp>
        <p:grpSp>
          <p:nvGrpSpPr>
            <p:cNvPr id="250" name="Group 14">
              <a:extLst>
                <a:ext uri="{FF2B5EF4-FFF2-40B4-BE49-F238E27FC236}">
                  <a16:creationId xmlns:a16="http://schemas.microsoft.com/office/drawing/2014/main" id="{BC1F7F84-B8CD-4B5C-A5BD-4EEEE949C1E4}"/>
                </a:ext>
              </a:extLst>
            </p:cNvPr>
            <p:cNvGrpSpPr>
              <a:grpSpLocks noChangeAspect="1"/>
            </p:cNvGrpSpPr>
            <p:nvPr/>
          </p:nvGrpSpPr>
          <p:grpSpPr>
            <a:xfrm>
              <a:off x="12944779" y="2933700"/>
              <a:ext cx="1907067" cy="1907067"/>
              <a:chOff x="0" y="0"/>
              <a:chExt cx="495300" cy="495300"/>
            </a:xfrm>
          </p:grpSpPr>
          <p:sp>
            <p:nvSpPr>
              <p:cNvPr id="252" name="Freeform 15">
                <a:extLst>
                  <a:ext uri="{FF2B5EF4-FFF2-40B4-BE49-F238E27FC236}">
                    <a16:creationId xmlns:a16="http://schemas.microsoft.com/office/drawing/2014/main" id="{5A9CFAF5-0A94-487E-864A-12E9EA4FD287}"/>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0000"/>
              </a:solidFill>
            </p:spPr>
          </p:sp>
          <p:sp>
            <p:nvSpPr>
              <p:cNvPr id="253" name="Freeform 16">
                <a:extLst>
                  <a:ext uri="{FF2B5EF4-FFF2-40B4-BE49-F238E27FC236}">
                    <a16:creationId xmlns:a16="http://schemas.microsoft.com/office/drawing/2014/main" id="{60FB66F9-AE8A-4CD2-AE05-5765DD736B3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6E7D8"/>
              </a:solidFill>
            </p:spPr>
          </p:sp>
        </p:grpSp>
        <p:sp>
          <p:nvSpPr>
            <p:cNvPr id="251" name="Rectangle 250">
              <a:extLst>
                <a:ext uri="{FF2B5EF4-FFF2-40B4-BE49-F238E27FC236}">
                  <a16:creationId xmlns:a16="http://schemas.microsoft.com/office/drawing/2014/main" id="{70FA70D2-4364-4E8A-9273-EAE0DA0845CA}"/>
                </a:ext>
              </a:extLst>
            </p:cNvPr>
            <p:cNvSpPr/>
            <p:nvPr/>
          </p:nvSpPr>
          <p:spPr>
            <a:xfrm>
              <a:off x="13183037" y="3051457"/>
              <a:ext cx="1596912" cy="1754326"/>
            </a:xfrm>
            <a:prstGeom prst="rect">
              <a:avLst/>
            </a:prstGeom>
          </p:spPr>
          <p:txBody>
            <a:bodyPr wrap="none">
              <a:spAutoFit/>
            </a:bodyPr>
            <a:lstStyle/>
            <a:p>
              <a:pPr algn="ctr"/>
              <a:r>
                <a:rPr lang="en-US" sz="3600" b="1">
                  <a:latin typeface="Mali" panose="020B0604020202020204" charset="-34"/>
                  <a:cs typeface="Mali" panose="020B0604020202020204" charset="-34"/>
                </a:rPr>
                <a:t>Vài</a:t>
              </a:r>
            </a:p>
            <a:p>
              <a:pPr algn="ctr"/>
              <a:r>
                <a:rPr lang="en-US" sz="3600" b="1">
                  <a:latin typeface="Mali" panose="020B0604020202020204" charset="-34"/>
                  <a:cs typeface="Mali" panose="020B0604020202020204" charset="-34"/>
                </a:rPr>
                <a:t>thế kỉ </a:t>
              </a:r>
            </a:p>
            <a:p>
              <a:pPr algn="ctr"/>
              <a:r>
                <a:rPr lang="en-US" sz="3600" b="1">
                  <a:latin typeface="Mali" panose="020B0604020202020204" charset="-34"/>
                  <a:cs typeface="Mali" panose="020B0604020202020204" charset="-34"/>
                </a:rPr>
                <a:t>sau</a:t>
              </a:r>
              <a:endParaRPr lang="en-US" sz="3600">
                <a:latin typeface="Mali" panose="020B0604020202020204" charset="-34"/>
                <a:cs typeface="Mali" panose="020B0604020202020204" charset="-34"/>
              </a:endParaRPr>
            </a:p>
          </p:txBody>
        </p:sp>
      </p:grpSp>
      <p:grpSp>
        <p:nvGrpSpPr>
          <p:cNvPr id="255" name="Group 254">
            <a:extLst>
              <a:ext uri="{FF2B5EF4-FFF2-40B4-BE49-F238E27FC236}">
                <a16:creationId xmlns:a16="http://schemas.microsoft.com/office/drawing/2014/main" id="{228E6FD6-6047-449C-91E9-1D2019E53904}"/>
              </a:ext>
            </a:extLst>
          </p:cNvPr>
          <p:cNvGrpSpPr/>
          <p:nvPr/>
        </p:nvGrpSpPr>
        <p:grpSpPr>
          <a:xfrm>
            <a:off x="10649354" y="3111400"/>
            <a:ext cx="3221779" cy="1907067"/>
            <a:chOff x="9025069" y="3012587"/>
            <a:chExt cx="3221779" cy="1907067"/>
          </a:xfrm>
        </p:grpSpPr>
        <p:grpSp>
          <p:nvGrpSpPr>
            <p:cNvPr id="256" name="Group 8">
              <a:extLst>
                <a:ext uri="{FF2B5EF4-FFF2-40B4-BE49-F238E27FC236}">
                  <a16:creationId xmlns:a16="http://schemas.microsoft.com/office/drawing/2014/main" id="{3CF28FA3-1A9F-4FDB-82DC-BD0DE1B25404}"/>
                </a:ext>
              </a:extLst>
            </p:cNvPr>
            <p:cNvGrpSpPr/>
            <p:nvPr/>
          </p:nvGrpSpPr>
          <p:grpSpPr>
            <a:xfrm>
              <a:off x="9025069" y="3826506"/>
              <a:ext cx="3221779" cy="582514"/>
              <a:chOff x="0" y="0"/>
              <a:chExt cx="3603942" cy="152400"/>
            </a:xfrm>
            <a:solidFill>
              <a:srgbClr val="FFFF00"/>
            </a:solidFill>
          </p:grpSpPr>
          <p:sp>
            <p:nvSpPr>
              <p:cNvPr id="261" name="Freeform 9">
                <a:extLst>
                  <a:ext uri="{FF2B5EF4-FFF2-40B4-BE49-F238E27FC236}">
                    <a16:creationId xmlns:a16="http://schemas.microsoft.com/office/drawing/2014/main" id="{3945244B-06F7-4AB8-885D-F9AC15CFAE9C}"/>
                  </a:ext>
                </a:extLst>
              </p:cNvPr>
              <p:cNvSpPr/>
              <p:nvPr/>
            </p:nvSpPr>
            <p:spPr>
              <a:xfrm>
                <a:off x="0" y="0"/>
                <a:ext cx="3603942" cy="152400"/>
              </a:xfrm>
              <a:custGeom>
                <a:avLst/>
                <a:gdLst/>
                <a:ahLst/>
                <a:cxnLst/>
                <a:rect l="l" t="t" r="r" b="b"/>
                <a:pathLst>
                  <a:path w="3603942" h="152400">
                    <a:moveTo>
                      <a:pt x="0" y="0"/>
                    </a:moveTo>
                    <a:lnTo>
                      <a:pt x="3603942" y="0"/>
                    </a:lnTo>
                    <a:lnTo>
                      <a:pt x="3603942" y="152400"/>
                    </a:lnTo>
                    <a:lnTo>
                      <a:pt x="0" y="152400"/>
                    </a:lnTo>
                    <a:close/>
                  </a:path>
                </a:pathLst>
              </a:custGeom>
              <a:grpFill/>
            </p:spPr>
          </p:sp>
        </p:grpSp>
        <p:grpSp>
          <p:nvGrpSpPr>
            <p:cNvPr id="257" name="Group 14">
              <a:extLst>
                <a:ext uri="{FF2B5EF4-FFF2-40B4-BE49-F238E27FC236}">
                  <a16:creationId xmlns:a16="http://schemas.microsoft.com/office/drawing/2014/main" id="{4DC4EB27-97B6-4BA5-AFA0-CAF05C0D4DF9}"/>
                </a:ext>
              </a:extLst>
            </p:cNvPr>
            <p:cNvGrpSpPr>
              <a:grpSpLocks noChangeAspect="1"/>
            </p:cNvGrpSpPr>
            <p:nvPr/>
          </p:nvGrpSpPr>
          <p:grpSpPr>
            <a:xfrm>
              <a:off x="9576838" y="3012587"/>
              <a:ext cx="1907067" cy="1907067"/>
              <a:chOff x="0" y="0"/>
              <a:chExt cx="495300" cy="495300"/>
            </a:xfrm>
          </p:grpSpPr>
          <p:sp>
            <p:nvSpPr>
              <p:cNvPr id="259" name="Freeform 15">
                <a:extLst>
                  <a:ext uri="{FF2B5EF4-FFF2-40B4-BE49-F238E27FC236}">
                    <a16:creationId xmlns:a16="http://schemas.microsoft.com/office/drawing/2014/main" id="{85E52D94-EE41-4927-B194-4F0ACD95EF13}"/>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FF00"/>
              </a:solidFill>
            </p:spPr>
          </p:sp>
          <p:sp>
            <p:nvSpPr>
              <p:cNvPr id="260" name="Freeform 16">
                <a:extLst>
                  <a:ext uri="{FF2B5EF4-FFF2-40B4-BE49-F238E27FC236}">
                    <a16:creationId xmlns:a16="http://schemas.microsoft.com/office/drawing/2014/main" id="{27C3F2CA-A5D7-4FE1-8BB5-531937B455BC}"/>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6E7D8"/>
              </a:solidFill>
            </p:spPr>
          </p:sp>
        </p:grpSp>
        <p:sp>
          <p:nvSpPr>
            <p:cNvPr id="258" name="Rectangle 257">
              <a:extLst>
                <a:ext uri="{FF2B5EF4-FFF2-40B4-BE49-F238E27FC236}">
                  <a16:creationId xmlns:a16="http://schemas.microsoft.com/office/drawing/2014/main" id="{719B4525-B101-4ACC-8BF2-E0FCF3928039}"/>
                </a:ext>
              </a:extLst>
            </p:cNvPr>
            <p:cNvSpPr/>
            <p:nvPr/>
          </p:nvSpPr>
          <p:spPr>
            <a:xfrm>
              <a:off x="9752463" y="3136783"/>
              <a:ext cx="1596912" cy="1754326"/>
            </a:xfrm>
            <a:prstGeom prst="rect">
              <a:avLst/>
            </a:prstGeom>
          </p:spPr>
          <p:txBody>
            <a:bodyPr wrap="none">
              <a:spAutoFit/>
            </a:bodyPr>
            <a:lstStyle/>
            <a:p>
              <a:pPr algn="ctr"/>
              <a:r>
                <a:rPr lang="en-US" sz="3600" b="1">
                  <a:latin typeface="Mali" panose="020B0604020202020204" charset="-34"/>
                  <a:cs typeface="Mali" panose="020B0604020202020204" charset="-34"/>
                </a:rPr>
                <a:t>Cuối </a:t>
              </a:r>
            </a:p>
            <a:p>
              <a:pPr algn="ctr"/>
              <a:r>
                <a:rPr lang="en-US" sz="3600" b="1">
                  <a:latin typeface="Mali" panose="020B0604020202020204" charset="-34"/>
                  <a:cs typeface="Mali" panose="020B0604020202020204" charset="-34"/>
                </a:rPr>
                <a:t>thế kỉ </a:t>
              </a:r>
            </a:p>
            <a:p>
              <a:pPr algn="ctr"/>
              <a:r>
                <a:rPr lang="en-US" sz="3600" b="1">
                  <a:latin typeface="Mali" panose="020B0604020202020204" charset="-34"/>
                  <a:cs typeface="Mali" panose="020B0604020202020204" charset="-34"/>
                </a:rPr>
                <a:t>XIII</a:t>
              </a:r>
              <a:endParaRPr lang="en-US" sz="3600">
                <a:latin typeface="Mali" panose="020B0604020202020204" charset="-34"/>
                <a:cs typeface="Mali" panose="020B0604020202020204" charset="-34"/>
              </a:endParaRPr>
            </a:p>
          </p:txBody>
        </p:sp>
      </p:grpSp>
      <p:grpSp>
        <p:nvGrpSpPr>
          <p:cNvPr id="269" name="Group 268">
            <a:extLst>
              <a:ext uri="{FF2B5EF4-FFF2-40B4-BE49-F238E27FC236}">
                <a16:creationId xmlns:a16="http://schemas.microsoft.com/office/drawing/2014/main" id="{9018CD31-39E1-4BD9-8E67-93CDC7E43E6F}"/>
              </a:ext>
            </a:extLst>
          </p:cNvPr>
          <p:cNvGrpSpPr/>
          <p:nvPr/>
        </p:nvGrpSpPr>
        <p:grpSpPr>
          <a:xfrm>
            <a:off x="1697402" y="5139875"/>
            <a:ext cx="2220109" cy="3143261"/>
            <a:chOff x="-2216660" y="609547"/>
            <a:chExt cx="1873909" cy="2951118"/>
          </a:xfrm>
          <a:solidFill>
            <a:srgbClr val="FF6341"/>
          </a:solidFill>
        </p:grpSpPr>
        <p:sp>
          <p:nvSpPr>
            <p:cNvPr id="270" name="Freeform 6">
              <a:extLst>
                <a:ext uri="{FF2B5EF4-FFF2-40B4-BE49-F238E27FC236}">
                  <a16:creationId xmlns:a16="http://schemas.microsoft.com/office/drawing/2014/main" id="{A1187309-168C-4002-9DA2-058E9284DBAD}"/>
                </a:ext>
              </a:extLst>
            </p:cNvPr>
            <p:cNvSpPr/>
            <p:nvPr/>
          </p:nvSpPr>
          <p:spPr>
            <a:xfrm>
              <a:off x="-2216660" y="609547"/>
              <a:ext cx="1873909" cy="2951118"/>
            </a:xfrm>
            <a:custGeom>
              <a:avLst/>
              <a:gdLst/>
              <a:ahLst/>
              <a:cxnLst/>
              <a:rect l="l" t="t" r="r" b="b"/>
              <a:pathLst>
                <a:path w="1379295" h="895516">
                  <a:moveTo>
                    <a:pt x="1379295" y="895516"/>
                  </a:moveTo>
                  <a:lnTo>
                    <a:pt x="0" y="887896"/>
                  </a:lnTo>
                  <a:lnTo>
                    <a:pt x="0" y="323815"/>
                  </a:lnTo>
                  <a:lnTo>
                    <a:pt x="17780" y="19050"/>
                  </a:lnTo>
                  <a:lnTo>
                    <a:pt x="685596" y="0"/>
                  </a:lnTo>
                  <a:lnTo>
                    <a:pt x="1360245" y="5080"/>
                  </a:lnTo>
                  <a:close/>
                </a:path>
              </a:pathLst>
            </a:custGeom>
            <a:grpFill/>
          </p:spPr>
          <p:txBody>
            <a:bodyPr/>
            <a:lstStyle/>
            <a:p>
              <a:endParaRPr lang="en-US">
                <a:latin typeface="Mali" panose="020B0604020202020204" charset="-34"/>
                <a:cs typeface="Mali" panose="020B0604020202020204" charset="-34"/>
              </a:endParaRPr>
            </a:p>
          </p:txBody>
        </p:sp>
        <p:sp>
          <p:nvSpPr>
            <p:cNvPr id="271" name="TextBox 31">
              <a:extLst>
                <a:ext uri="{FF2B5EF4-FFF2-40B4-BE49-F238E27FC236}">
                  <a16:creationId xmlns:a16="http://schemas.microsoft.com/office/drawing/2014/main" id="{B85B3BA7-8F6E-45B7-8BB3-50079446D0A5}"/>
                </a:ext>
              </a:extLst>
            </p:cNvPr>
            <p:cNvSpPr txBox="1"/>
            <p:nvPr/>
          </p:nvSpPr>
          <p:spPr>
            <a:xfrm>
              <a:off x="-2102252" y="724091"/>
              <a:ext cx="1707787" cy="2722027"/>
            </a:xfrm>
            <a:prstGeom prst="rect">
              <a:avLst/>
            </a:prstGeom>
            <a:grpFill/>
          </p:spPr>
          <p:txBody>
            <a:bodyPr wrap="square" lIns="0" tIns="0" rIns="0" bIns="0" rtlCol="0" anchor="t">
              <a:spAutoFit/>
            </a:bodyPr>
            <a:lstStyle/>
            <a:p>
              <a:pPr algn="ctr">
                <a:lnSpc>
                  <a:spcPts val="4598"/>
                </a:lnSpc>
              </a:pPr>
              <a:r>
                <a:rPr lang="en-US" sz="3284" b="1" spc="-344">
                  <a:solidFill>
                    <a:schemeClr val="bg1"/>
                  </a:solidFill>
                  <a:latin typeface="Mali" panose="020B0604020202020204" charset="-34"/>
                  <a:cs typeface="Mali" panose="020B0604020202020204" charset="-34"/>
                </a:rPr>
                <a:t>V</a:t>
              </a:r>
              <a:r>
                <a:rPr lang="vi-VN" sz="3284" b="1" spc="-344">
                  <a:solidFill>
                    <a:schemeClr val="bg1"/>
                  </a:solidFill>
                  <a:latin typeface="Mali" panose="020B0604020202020204" charset="-34"/>
                  <a:cs typeface="Mali" panose="020B0604020202020204" charset="-34"/>
                </a:rPr>
                <a:t>ư</a:t>
              </a:r>
              <a:r>
                <a:rPr lang="en-US" sz="3284" b="1" spc="-344">
                  <a:solidFill>
                    <a:schemeClr val="bg1"/>
                  </a:solidFill>
                  <a:latin typeface="Mali" panose="020B0604020202020204" charset="-34"/>
                  <a:cs typeface="Mali" panose="020B0604020202020204" charset="-34"/>
                </a:rPr>
                <a:t>ơng quốc Phù Nam sụp đổ; bị Chân Lạp cai trị</a:t>
              </a:r>
            </a:p>
          </p:txBody>
        </p:sp>
      </p:grpSp>
      <p:grpSp>
        <p:nvGrpSpPr>
          <p:cNvPr id="272" name="Group 271">
            <a:extLst>
              <a:ext uri="{FF2B5EF4-FFF2-40B4-BE49-F238E27FC236}">
                <a16:creationId xmlns:a16="http://schemas.microsoft.com/office/drawing/2014/main" id="{1C096789-0122-435D-8F3E-C52A864AEF73}"/>
              </a:ext>
            </a:extLst>
          </p:cNvPr>
          <p:cNvGrpSpPr/>
          <p:nvPr/>
        </p:nvGrpSpPr>
        <p:grpSpPr>
          <a:xfrm>
            <a:off x="4215805" y="5161572"/>
            <a:ext cx="2727535" cy="3121565"/>
            <a:chOff x="5968751" y="2673494"/>
            <a:chExt cx="4624914" cy="2740596"/>
          </a:xfrm>
          <a:solidFill>
            <a:srgbClr val="92D050"/>
          </a:solidFill>
        </p:grpSpPr>
        <p:grpSp>
          <p:nvGrpSpPr>
            <p:cNvPr id="273" name="Group 13">
              <a:extLst>
                <a:ext uri="{FF2B5EF4-FFF2-40B4-BE49-F238E27FC236}">
                  <a16:creationId xmlns:a16="http://schemas.microsoft.com/office/drawing/2014/main" id="{751C7984-0078-4C60-8B94-ECA0BDFF5818}"/>
                </a:ext>
              </a:extLst>
            </p:cNvPr>
            <p:cNvGrpSpPr/>
            <p:nvPr/>
          </p:nvGrpSpPr>
          <p:grpSpPr>
            <a:xfrm>
              <a:off x="5968751" y="2673494"/>
              <a:ext cx="4624914" cy="2740596"/>
              <a:chOff x="-3810" y="0"/>
              <a:chExt cx="1408505" cy="1049090"/>
            </a:xfrm>
            <a:grpFill/>
          </p:grpSpPr>
          <p:sp>
            <p:nvSpPr>
              <p:cNvPr id="275" name="Freeform 14">
                <a:extLst>
                  <a:ext uri="{FF2B5EF4-FFF2-40B4-BE49-F238E27FC236}">
                    <a16:creationId xmlns:a16="http://schemas.microsoft.com/office/drawing/2014/main" id="{F495DC1B-F7F0-4C6F-B6D0-840525D9D504}"/>
                  </a:ext>
                </a:extLst>
              </p:cNvPr>
              <p:cNvSpPr/>
              <p:nvPr/>
            </p:nvSpPr>
            <p:spPr>
              <a:xfrm>
                <a:off x="10160" y="16510"/>
                <a:ext cx="1379295" cy="1032580"/>
              </a:xfrm>
              <a:custGeom>
                <a:avLst/>
                <a:gdLst/>
                <a:ahLst/>
                <a:cxnLst/>
                <a:rect l="l" t="t" r="r" b="b"/>
                <a:pathLst>
                  <a:path w="1379295" h="895516">
                    <a:moveTo>
                      <a:pt x="1379295" y="895516"/>
                    </a:moveTo>
                    <a:lnTo>
                      <a:pt x="0" y="887896"/>
                    </a:lnTo>
                    <a:lnTo>
                      <a:pt x="0" y="323815"/>
                    </a:lnTo>
                    <a:lnTo>
                      <a:pt x="17780" y="19050"/>
                    </a:lnTo>
                    <a:lnTo>
                      <a:pt x="685596" y="0"/>
                    </a:lnTo>
                    <a:lnTo>
                      <a:pt x="1360245" y="5080"/>
                    </a:lnTo>
                    <a:close/>
                  </a:path>
                </a:pathLst>
              </a:custGeom>
              <a:grpFill/>
            </p:spPr>
          </p:sp>
          <p:sp>
            <p:nvSpPr>
              <p:cNvPr id="276" name="Freeform 15">
                <a:extLst>
                  <a:ext uri="{FF2B5EF4-FFF2-40B4-BE49-F238E27FC236}">
                    <a16:creationId xmlns:a16="http://schemas.microsoft.com/office/drawing/2014/main" id="{4CDC9B9A-414A-47DD-A04B-0246102711FB}"/>
                  </a:ext>
                </a:extLst>
              </p:cNvPr>
              <p:cNvSpPr/>
              <p:nvPr/>
            </p:nvSpPr>
            <p:spPr>
              <a:xfrm>
                <a:off x="-3810" y="0"/>
                <a:ext cx="1408505" cy="922186"/>
              </a:xfrm>
              <a:custGeom>
                <a:avLst/>
                <a:gdLst/>
                <a:ahLst/>
                <a:cxnLst/>
                <a:rect l="l" t="t" r="r" b="b"/>
                <a:pathLst>
                  <a:path w="1408505" h="922186">
                    <a:moveTo>
                      <a:pt x="1374215" y="21590"/>
                    </a:moveTo>
                    <a:cubicBezTo>
                      <a:pt x="1375485" y="34290"/>
                      <a:pt x="1375485" y="44450"/>
                      <a:pt x="1376755" y="54610"/>
                    </a:cubicBezTo>
                    <a:cubicBezTo>
                      <a:pt x="1379295" y="76660"/>
                      <a:pt x="1380565" y="94493"/>
                      <a:pt x="1383105" y="111688"/>
                    </a:cubicBezTo>
                    <a:cubicBezTo>
                      <a:pt x="1383105" y="136526"/>
                      <a:pt x="1395805" y="626281"/>
                      <a:pt x="1402155" y="651119"/>
                    </a:cubicBezTo>
                    <a:cubicBezTo>
                      <a:pt x="1408505" y="688694"/>
                      <a:pt x="1404695" y="726907"/>
                      <a:pt x="1404695" y="764482"/>
                    </a:cubicBezTo>
                    <a:cubicBezTo>
                      <a:pt x="1404695" y="797600"/>
                      <a:pt x="1405965" y="828170"/>
                      <a:pt x="1407235" y="861226"/>
                    </a:cubicBezTo>
                    <a:cubicBezTo>
                      <a:pt x="1407235" y="882816"/>
                      <a:pt x="1407235" y="896786"/>
                      <a:pt x="1407235" y="920916"/>
                    </a:cubicBezTo>
                    <a:cubicBezTo>
                      <a:pt x="1384375" y="920916"/>
                      <a:pt x="1364055" y="922186"/>
                      <a:pt x="1344728" y="920916"/>
                    </a:cubicBezTo>
                    <a:cubicBezTo>
                      <a:pt x="1277951" y="915836"/>
                      <a:pt x="1210148" y="922186"/>
                      <a:pt x="1143371" y="917106"/>
                    </a:cubicBezTo>
                    <a:cubicBezTo>
                      <a:pt x="1103306" y="913296"/>
                      <a:pt x="1064267" y="915836"/>
                      <a:pt x="1024201" y="913296"/>
                    </a:cubicBezTo>
                    <a:cubicBezTo>
                      <a:pt x="1005710" y="912026"/>
                      <a:pt x="987218" y="910756"/>
                      <a:pt x="968726" y="909486"/>
                    </a:cubicBezTo>
                    <a:cubicBezTo>
                      <a:pt x="957425" y="909486"/>
                      <a:pt x="947152" y="910756"/>
                      <a:pt x="935851" y="910756"/>
                    </a:cubicBezTo>
                    <a:cubicBezTo>
                      <a:pt x="907086" y="909486"/>
                      <a:pt x="827982" y="910756"/>
                      <a:pt x="799217" y="909486"/>
                    </a:cubicBezTo>
                    <a:cubicBezTo>
                      <a:pt x="778670" y="908216"/>
                      <a:pt x="367739" y="917106"/>
                      <a:pt x="347193" y="915836"/>
                    </a:cubicBezTo>
                    <a:cubicBezTo>
                      <a:pt x="342056" y="915836"/>
                      <a:pt x="335892" y="917106"/>
                      <a:pt x="330755" y="917106"/>
                    </a:cubicBezTo>
                    <a:cubicBezTo>
                      <a:pt x="318427" y="917106"/>
                      <a:pt x="307127" y="918376"/>
                      <a:pt x="294799" y="918376"/>
                    </a:cubicBezTo>
                    <a:cubicBezTo>
                      <a:pt x="263979" y="918376"/>
                      <a:pt x="234187" y="917106"/>
                      <a:pt x="203367" y="915836"/>
                    </a:cubicBezTo>
                    <a:cubicBezTo>
                      <a:pt x="184875" y="914566"/>
                      <a:pt x="166383" y="913296"/>
                      <a:pt x="148918" y="912026"/>
                    </a:cubicBezTo>
                    <a:cubicBezTo>
                      <a:pt x="116044" y="910756"/>
                      <a:pt x="83169" y="909486"/>
                      <a:pt x="48260" y="909486"/>
                    </a:cubicBezTo>
                    <a:cubicBezTo>
                      <a:pt x="38100" y="909486"/>
                      <a:pt x="29210" y="909486"/>
                      <a:pt x="19050" y="908216"/>
                    </a:cubicBezTo>
                    <a:cubicBezTo>
                      <a:pt x="10160" y="906946"/>
                      <a:pt x="5080" y="900596"/>
                      <a:pt x="7620" y="891706"/>
                    </a:cubicBezTo>
                    <a:cubicBezTo>
                      <a:pt x="16510" y="860013"/>
                      <a:pt x="12700" y="844091"/>
                      <a:pt x="11430" y="827533"/>
                    </a:cubicBezTo>
                    <a:cubicBezTo>
                      <a:pt x="10160" y="793778"/>
                      <a:pt x="6350" y="760661"/>
                      <a:pt x="7620" y="726907"/>
                    </a:cubicBezTo>
                    <a:cubicBezTo>
                      <a:pt x="5080" y="684873"/>
                      <a:pt x="0" y="164549"/>
                      <a:pt x="7620" y="121878"/>
                    </a:cubicBezTo>
                    <a:cubicBezTo>
                      <a:pt x="8890" y="113599"/>
                      <a:pt x="7620" y="104683"/>
                      <a:pt x="8890" y="96403"/>
                    </a:cubicBezTo>
                    <a:cubicBezTo>
                      <a:pt x="10160" y="83029"/>
                      <a:pt x="12700" y="68381"/>
                      <a:pt x="13970" y="44450"/>
                    </a:cubicBezTo>
                    <a:cubicBezTo>
                      <a:pt x="13970" y="41910"/>
                      <a:pt x="15240" y="39370"/>
                      <a:pt x="16510" y="38100"/>
                    </a:cubicBezTo>
                    <a:cubicBezTo>
                      <a:pt x="38100" y="35560"/>
                      <a:pt x="57486" y="30480"/>
                      <a:pt x="73924" y="29210"/>
                    </a:cubicBezTo>
                    <a:cubicBezTo>
                      <a:pt x="101661" y="25400"/>
                      <a:pt x="129399" y="22860"/>
                      <a:pt x="158164" y="20320"/>
                    </a:cubicBezTo>
                    <a:cubicBezTo>
                      <a:pt x="177684" y="17780"/>
                      <a:pt x="197203" y="16510"/>
                      <a:pt x="215695" y="13970"/>
                    </a:cubicBezTo>
                    <a:cubicBezTo>
                      <a:pt x="234187" y="11430"/>
                      <a:pt x="253706" y="8890"/>
                      <a:pt x="272198" y="8890"/>
                    </a:cubicBezTo>
                    <a:cubicBezTo>
                      <a:pt x="292744" y="7620"/>
                      <a:pt x="313291" y="10160"/>
                      <a:pt x="333837" y="8890"/>
                    </a:cubicBezTo>
                    <a:cubicBezTo>
                      <a:pt x="359521" y="8890"/>
                      <a:pt x="824900" y="6350"/>
                      <a:pt x="850583" y="5080"/>
                    </a:cubicBezTo>
                    <a:cubicBezTo>
                      <a:pt x="875239" y="3810"/>
                      <a:pt x="899895" y="2540"/>
                      <a:pt x="925578" y="2540"/>
                    </a:cubicBezTo>
                    <a:cubicBezTo>
                      <a:pt x="967698" y="1270"/>
                      <a:pt x="1008792" y="0"/>
                      <a:pt x="1050912" y="0"/>
                    </a:cubicBezTo>
                    <a:cubicBezTo>
                      <a:pt x="1068377" y="0"/>
                      <a:pt x="1086868" y="2540"/>
                      <a:pt x="1104333" y="2540"/>
                    </a:cubicBezTo>
                    <a:cubicBezTo>
                      <a:pt x="1152617" y="3810"/>
                      <a:pt x="1201929" y="5080"/>
                      <a:pt x="1250213" y="7620"/>
                    </a:cubicBezTo>
                    <a:cubicBezTo>
                      <a:pt x="1275897" y="8890"/>
                      <a:pt x="1301580" y="12700"/>
                      <a:pt x="1327263" y="16510"/>
                    </a:cubicBezTo>
                    <a:cubicBezTo>
                      <a:pt x="1333427" y="16510"/>
                      <a:pt x="1339591" y="16510"/>
                      <a:pt x="1344728" y="16510"/>
                    </a:cubicBezTo>
                    <a:cubicBezTo>
                      <a:pt x="1355165" y="17780"/>
                      <a:pt x="1364055" y="20320"/>
                      <a:pt x="1374215" y="21590"/>
                    </a:cubicBezTo>
                    <a:close/>
                    <a:moveTo>
                      <a:pt x="1384375" y="904406"/>
                    </a:moveTo>
                    <a:cubicBezTo>
                      <a:pt x="1385645" y="887896"/>
                      <a:pt x="1386915" y="875196"/>
                      <a:pt x="1386915" y="862496"/>
                    </a:cubicBezTo>
                    <a:cubicBezTo>
                      <a:pt x="1385645" y="824985"/>
                      <a:pt x="1384375" y="791231"/>
                      <a:pt x="1384375" y="754929"/>
                    </a:cubicBezTo>
                    <a:cubicBezTo>
                      <a:pt x="1384375" y="738371"/>
                      <a:pt x="1386915" y="721812"/>
                      <a:pt x="1385645" y="705253"/>
                    </a:cubicBezTo>
                    <a:cubicBezTo>
                      <a:pt x="1385645" y="689968"/>
                      <a:pt x="1384375" y="674046"/>
                      <a:pt x="1383105" y="658761"/>
                    </a:cubicBezTo>
                    <a:cubicBezTo>
                      <a:pt x="1378025" y="635197"/>
                      <a:pt x="1366595" y="147353"/>
                      <a:pt x="1366595" y="123789"/>
                    </a:cubicBezTo>
                    <a:cubicBezTo>
                      <a:pt x="1364055" y="104046"/>
                      <a:pt x="1361515" y="83666"/>
                      <a:pt x="1358975" y="63500"/>
                    </a:cubicBezTo>
                    <a:cubicBezTo>
                      <a:pt x="1357705" y="44450"/>
                      <a:pt x="1356435" y="43180"/>
                      <a:pt x="1341646" y="41910"/>
                    </a:cubicBezTo>
                    <a:cubicBezTo>
                      <a:pt x="1338564" y="41910"/>
                      <a:pt x="1336509" y="41910"/>
                      <a:pt x="1333427" y="40640"/>
                    </a:cubicBezTo>
                    <a:cubicBezTo>
                      <a:pt x="1307744" y="36830"/>
                      <a:pt x="1281033" y="31750"/>
                      <a:pt x="1255350" y="30480"/>
                    </a:cubicBezTo>
                    <a:cubicBezTo>
                      <a:pt x="1192683" y="26670"/>
                      <a:pt x="1128989" y="25400"/>
                      <a:pt x="1066322" y="22860"/>
                    </a:cubicBezTo>
                    <a:cubicBezTo>
                      <a:pt x="1057076" y="22860"/>
                      <a:pt x="1046803" y="22860"/>
                      <a:pt x="1037557" y="22860"/>
                    </a:cubicBezTo>
                    <a:cubicBezTo>
                      <a:pt x="1022147" y="22860"/>
                      <a:pt x="1006737" y="22860"/>
                      <a:pt x="992354" y="22860"/>
                    </a:cubicBezTo>
                    <a:cubicBezTo>
                      <a:pt x="959480" y="22860"/>
                      <a:pt x="926605" y="22860"/>
                      <a:pt x="894758" y="24130"/>
                    </a:cubicBezTo>
                    <a:cubicBezTo>
                      <a:pt x="867020" y="25400"/>
                      <a:pt x="399586" y="29210"/>
                      <a:pt x="371849" y="29210"/>
                    </a:cubicBezTo>
                    <a:cubicBezTo>
                      <a:pt x="326646" y="29210"/>
                      <a:pt x="281444" y="26670"/>
                      <a:pt x="236241" y="33020"/>
                    </a:cubicBezTo>
                    <a:cubicBezTo>
                      <a:pt x="212613" y="36830"/>
                      <a:pt x="190012" y="36830"/>
                      <a:pt x="167410" y="38100"/>
                    </a:cubicBezTo>
                    <a:cubicBezTo>
                      <a:pt x="128372" y="41910"/>
                      <a:pt x="89333" y="45720"/>
                      <a:pt x="49530" y="50800"/>
                    </a:cubicBezTo>
                    <a:cubicBezTo>
                      <a:pt x="36830" y="50800"/>
                      <a:pt x="34290" y="53340"/>
                      <a:pt x="33020" y="66470"/>
                    </a:cubicBezTo>
                    <a:cubicBezTo>
                      <a:pt x="31750" y="77934"/>
                      <a:pt x="31750" y="89398"/>
                      <a:pt x="30480" y="100861"/>
                    </a:cubicBezTo>
                    <a:cubicBezTo>
                      <a:pt x="29210" y="119968"/>
                      <a:pt x="26670" y="138437"/>
                      <a:pt x="25400" y="157543"/>
                    </a:cubicBezTo>
                    <a:cubicBezTo>
                      <a:pt x="20320" y="177923"/>
                      <a:pt x="26670" y="675957"/>
                      <a:pt x="29210" y="696337"/>
                    </a:cubicBezTo>
                    <a:cubicBezTo>
                      <a:pt x="29210" y="717991"/>
                      <a:pt x="29210" y="740281"/>
                      <a:pt x="30480" y="761935"/>
                    </a:cubicBezTo>
                    <a:cubicBezTo>
                      <a:pt x="30480" y="777857"/>
                      <a:pt x="33020" y="793778"/>
                      <a:pt x="33020" y="809700"/>
                    </a:cubicBezTo>
                    <a:cubicBezTo>
                      <a:pt x="33020" y="826896"/>
                      <a:pt x="33020" y="844091"/>
                      <a:pt x="31750" y="862496"/>
                    </a:cubicBezTo>
                    <a:cubicBezTo>
                      <a:pt x="31750" y="866306"/>
                      <a:pt x="31750" y="868846"/>
                      <a:pt x="31750" y="872656"/>
                    </a:cubicBezTo>
                    <a:cubicBezTo>
                      <a:pt x="31750" y="882816"/>
                      <a:pt x="35560" y="886626"/>
                      <a:pt x="44450" y="886626"/>
                    </a:cubicBezTo>
                    <a:cubicBezTo>
                      <a:pt x="59541" y="886626"/>
                      <a:pt x="73924" y="887896"/>
                      <a:pt x="87279" y="887896"/>
                    </a:cubicBezTo>
                    <a:cubicBezTo>
                      <a:pt x="106798" y="887896"/>
                      <a:pt x="127345" y="885356"/>
                      <a:pt x="146864" y="887896"/>
                    </a:cubicBezTo>
                    <a:cubicBezTo>
                      <a:pt x="178711" y="891706"/>
                      <a:pt x="210558" y="894246"/>
                      <a:pt x="242405" y="892976"/>
                    </a:cubicBezTo>
                    <a:cubicBezTo>
                      <a:pt x="262952" y="891706"/>
                      <a:pt x="282471" y="894246"/>
                      <a:pt x="303018" y="894246"/>
                    </a:cubicBezTo>
                    <a:cubicBezTo>
                      <a:pt x="332810" y="894246"/>
                      <a:pt x="362603" y="892976"/>
                      <a:pt x="392395" y="894246"/>
                    </a:cubicBezTo>
                    <a:cubicBezTo>
                      <a:pt x="436570" y="895516"/>
                      <a:pt x="921469" y="885356"/>
                      <a:pt x="966671" y="887896"/>
                    </a:cubicBezTo>
                    <a:cubicBezTo>
                      <a:pt x="986190" y="889166"/>
                      <a:pt x="1005710" y="890436"/>
                      <a:pt x="1024201" y="890436"/>
                    </a:cubicBezTo>
                    <a:cubicBezTo>
                      <a:pt x="1058103" y="892976"/>
                      <a:pt x="1090978" y="889166"/>
                      <a:pt x="1124880" y="892976"/>
                    </a:cubicBezTo>
                    <a:cubicBezTo>
                      <a:pt x="1152617" y="895516"/>
                      <a:pt x="1180355" y="895516"/>
                      <a:pt x="1208093" y="898056"/>
                    </a:cubicBezTo>
                    <a:cubicBezTo>
                      <a:pt x="1249186" y="901866"/>
                      <a:pt x="1290279" y="904406"/>
                      <a:pt x="1331372" y="905676"/>
                    </a:cubicBezTo>
                    <a:cubicBezTo>
                      <a:pt x="1346782" y="905676"/>
                      <a:pt x="1364055" y="904406"/>
                      <a:pt x="1384375" y="904406"/>
                    </a:cubicBezTo>
                    <a:close/>
                  </a:path>
                </a:pathLst>
              </a:custGeom>
              <a:grpFill/>
            </p:spPr>
          </p:sp>
        </p:grpSp>
        <p:sp>
          <p:nvSpPr>
            <p:cNvPr id="274" name="TextBox 32">
              <a:extLst>
                <a:ext uri="{FF2B5EF4-FFF2-40B4-BE49-F238E27FC236}">
                  <a16:creationId xmlns:a16="http://schemas.microsoft.com/office/drawing/2014/main" id="{29B4510D-8727-4241-85F1-404AD7E10894}"/>
                </a:ext>
              </a:extLst>
            </p:cNvPr>
            <p:cNvSpPr txBox="1"/>
            <p:nvPr/>
          </p:nvSpPr>
          <p:spPr>
            <a:xfrm>
              <a:off x="6040107" y="2741420"/>
              <a:ext cx="4430185" cy="2545418"/>
            </a:xfrm>
            <a:prstGeom prst="rect">
              <a:avLst/>
            </a:prstGeom>
            <a:grpFill/>
          </p:spPr>
          <p:txBody>
            <a:bodyPr wrap="square" lIns="0" tIns="0" rIns="0" bIns="0" rtlCol="0" anchor="t">
              <a:spAutoFit/>
            </a:bodyPr>
            <a:lstStyle/>
            <a:p>
              <a:pPr algn="ctr">
                <a:lnSpc>
                  <a:spcPts val="4598"/>
                </a:lnSpc>
              </a:pPr>
              <a:r>
                <a:rPr lang="en-US" sz="3284" spc="-344">
                  <a:solidFill>
                    <a:srgbClr val="000000"/>
                  </a:solidFill>
                  <a:latin typeface="Mali" panose="020B0604020202020204" charset="-34"/>
                  <a:cs typeface="Mali" panose="020B0604020202020204" charset="-34"/>
                </a:rPr>
                <a:t>K</a:t>
              </a:r>
              <a:r>
                <a:rPr lang="vi-VN" sz="3284" spc="-344">
                  <a:solidFill>
                    <a:srgbClr val="000000"/>
                  </a:solidFill>
                  <a:latin typeface="Mali" panose="020B0604020202020204" charset="-34"/>
                  <a:cs typeface="Mali" panose="020B0604020202020204" charset="-34"/>
                </a:rPr>
                <a:t>hu vực Nam Bộ chịu ảnh hưởng nặng nề bởi điều kiện tự nhiên</a:t>
              </a:r>
              <a:endParaRPr lang="en-US" sz="3284" spc="-344">
                <a:solidFill>
                  <a:srgbClr val="000000"/>
                </a:solidFill>
                <a:latin typeface="Mali" panose="020B0604020202020204" charset="-34"/>
                <a:cs typeface="Mali" panose="020B0604020202020204" charset="-34"/>
              </a:endParaRPr>
            </a:p>
          </p:txBody>
        </p:sp>
      </p:grpSp>
      <p:grpSp>
        <p:nvGrpSpPr>
          <p:cNvPr id="277" name="Group 276">
            <a:extLst>
              <a:ext uri="{FF2B5EF4-FFF2-40B4-BE49-F238E27FC236}">
                <a16:creationId xmlns:a16="http://schemas.microsoft.com/office/drawing/2014/main" id="{AA78EA2F-DFF5-4F39-A013-4E8211168A9E}"/>
              </a:ext>
            </a:extLst>
          </p:cNvPr>
          <p:cNvGrpSpPr/>
          <p:nvPr/>
        </p:nvGrpSpPr>
        <p:grpSpPr>
          <a:xfrm>
            <a:off x="7609983" y="5150007"/>
            <a:ext cx="2490506" cy="2911706"/>
            <a:chOff x="12872003" y="1389018"/>
            <a:chExt cx="3968197" cy="2382882"/>
          </a:xfrm>
          <a:solidFill>
            <a:srgbClr val="E46C0A"/>
          </a:solidFill>
        </p:grpSpPr>
        <p:grpSp>
          <p:nvGrpSpPr>
            <p:cNvPr id="278" name="Group 17">
              <a:extLst>
                <a:ext uri="{FF2B5EF4-FFF2-40B4-BE49-F238E27FC236}">
                  <a16:creationId xmlns:a16="http://schemas.microsoft.com/office/drawing/2014/main" id="{E1B269C2-932E-4A53-B32B-832993BFE394}"/>
                </a:ext>
              </a:extLst>
            </p:cNvPr>
            <p:cNvGrpSpPr/>
            <p:nvPr/>
          </p:nvGrpSpPr>
          <p:grpSpPr>
            <a:xfrm>
              <a:off x="12872003" y="1389018"/>
              <a:ext cx="3968197" cy="2382882"/>
              <a:chOff x="0" y="0"/>
              <a:chExt cx="1537825" cy="923456"/>
            </a:xfrm>
            <a:grpFill/>
          </p:grpSpPr>
          <p:sp>
            <p:nvSpPr>
              <p:cNvPr id="280" name="Freeform 18">
                <a:extLst>
                  <a:ext uri="{FF2B5EF4-FFF2-40B4-BE49-F238E27FC236}">
                    <a16:creationId xmlns:a16="http://schemas.microsoft.com/office/drawing/2014/main" id="{3F56EFC1-5A52-4ACE-8C3F-DA9CC003D5C1}"/>
                  </a:ext>
                </a:extLst>
              </p:cNvPr>
              <p:cNvSpPr/>
              <p:nvPr/>
            </p:nvSpPr>
            <p:spPr>
              <a:xfrm>
                <a:off x="10160" y="16510"/>
                <a:ext cx="1514965" cy="895516"/>
              </a:xfrm>
              <a:custGeom>
                <a:avLst/>
                <a:gdLst/>
                <a:ahLst/>
                <a:cxnLst/>
                <a:rect l="l" t="t" r="r" b="b"/>
                <a:pathLst>
                  <a:path w="1514965" h="895516">
                    <a:moveTo>
                      <a:pt x="1514965" y="895516"/>
                    </a:moveTo>
                    <a:lnTo>
                      <a:pt x="0" y="887896"/>
                    </a:lnTo>
                    <a:lnTo>
                      <a:pt x="0" y="323815"/>
                    </a:lnTo>
                    <a:lnTo>
                      <a:pt x="17780" y="19050"/>
                    </a:lnTo>
                    <a:lnTo>
                      <a:pt x="753257" y="0"/>
                    </a:lnTo>
                    <a:lnTo>
                      <a:pt x="1495915" y="5080"/>
                    </a:lnTo>
                    <a:close/>
                  </a:path>
                </a:pathLst>
              </a:custGeom>
              <a:grpFill/>
            </p:spPr>
          </p:sp>
          <p:sp>
            <p:nvSpPr>
              <p:cNvPr id="281" name="Freeform 19">
                <a:extLst>
                  <a:ext uri="{FF2B5EF4-FFF2-40B4-BE49-F238E27FC236}">
                    <a16:creationId xmlns:a16="http://schemas.microsoft.com/office/drawing/2014/main" id="{877051ED-6150-4347-A817-E791A8462B88}"/>
                  </a:ext>
                </a:extLst>
              </p:cNvPr>
              <p:cNvSpPr/>
              <p:nvPr/>
            </p:nvSpPr>
            <p:spPr>
              <a:xfrm>
                <a:off x="-3810" y="0"/>
                <a:ext cx="1544175" cy="922186"/>
              </a:xfrm>
              <a:custGeom>
                <a:avLst/>
                <a:gdLst/>
                <a:ahLst/>
                <a:cxnLst/>
                <a:rect l="l" t="t" r="r" b="b"/>
                <a:pathLst>
                  <a:path w="1544175" h="922186">
                    <a:moveTo>
                      <a:pt x="1509885" y="21590"/>
                    </a:moveTo>
                    <a:cubicBezTo>
                      <a:pt x="1511155" y="34290"/>
                      <a:pt x="1511155" y="44450"/>
                      <a:pt x="1512425" y="54610"/>
                    </a:cubicBezTo>
                    <a:cubicBezTo>
                      <a:pt x="1514965" y="76660"/>
                      <a:pt x="1516235" y="94493"/>
                      <a:pt x="1518775" y="111688"/>
                    </a:cubicBezTo>
                    <a:cubicBezTo>
                      <a:pt x="1518775" y="136526"/>
                      <a:pt x="1531475" y="626281"/>
                      <a:pt x="1537825" y="651119"/>
                    </a:cubicBezTo>
                    <a:cubicBezTo>
                      <a:pt x="1544175" y="688694"/>
                      <a:pt x="1540365" y="726907"/>
                      <a:pt x="1540365" y="764482"/>
                    </a:cubicBezTo>
                    <a:cubicBezTo>
                      <a:pt x="1540365" y="797600"/>
                      <a:pt x="1541635" y="828170"/>
                      <a:pt x="1542905" y="861226"/>
                    </a:cubicBezTo>
                    <a:cubicBezTo>
                      <a:pt x="1542905" y="882816"/>
                      <a:pt x="1542905" y="896786"/>
                      <a:pt x="1542905" y="920916"/>
                    </a:cubicBezTo>
                    <a:cubicBezTo>
                      <a:pt x="1520045" y="920916"/>
                      <a:pt x="1499725" y="922186"/>
                      <a:pt x="1479957" y="920916"/>
                    </a:cubicBezTo>
                    <a:cubicBezTo>
                      <a:pt x="1406188" y="915836"/>
                      <a:pt x="1331283" y="922186"/>
                      <a:pt x="1257513" y="917106"/>
                    </a:cubicBezTo>
                    <a:cubicBezTo>
                      <a:pt x="1213251" y="913296"/>
                      <a:pt x="1170124" y="915836"/>
                      <a:pt x="1125862" y="913296"/>
                    </a:cubicBezTo>
                    <a:cubicBezTo>
                      <a:pt x="1105433" y="912026"/>
                      <a:pt x="1085005" y="910756"/>
                      <a:pt x="1064576" y="909486"/>
                    </a:cubicBezTo>
                    <a:cubicBezTo>
                      <a:pt x="1052092" y="909486"/>
                      <a:pt x="1040743" y="910756"/>
                      <a:pt x="1028259" y="910756"/>
                    </a:cubicBezTo>
                    <a:cubicBezTo>
                      <a:pt x="996481" y="909486"/>
                      <a:pt x="909092" y="910756"/>
                      <a:pt x="877314" y="909486"/>
                    </a:cubicBezTo>
                    <a:cubicBezTo>
                      <a:pt x="854616" y="908216"/>
                      <a:pt x="400647" y="917106"/>
                      <a:pt x="377948" y="915836"/>
                    </a:cubicBezTo>
                    <a:cubicBezTo>
                      <a:pt x="372274" y="915836"/>
                      <a:pt x="365464" y="917106"/>
                      <a:pt x="359790" y="917106"/>
                    </a:cubicBezTo>
                    <a:cubicBezTo>
                      <a:pt x="346170" y="917106"/>
                      <a:pt x="333686" y="918376"/>
                      <a:pt x="320067" y="918376"/>
                    </a:cubicBezTo>
                    <a:cubicBezTo>
                      <a:pt x="286020" y="918376"/>
                      <a:pt x="253107" y="917106"/>
                      <a:pt x="219059" y="915836"/>
                    </a:cubicBezTo>
                    <a:cubicBezTo>
                      <a:pt x="198631" y="914566"/>
                      <a:pt x="178202" y="913296"/>
                      <a:pt x="158908" y="912026"/>
                    </a:cubicBezTo>
                    <a:cubicBezTo>
                      <a:pt x="122591" y="910756"/>
                      <a:pt x="86273" y="909486"/>
                      <a:pt x="48260" y="909486"/>
                    </a:cubicBezTo>
                    <a:cubicBezTo>
                      <a:pt x="38100" y="909486"/>
                      <a:pt x="29210" y="909486"/>
                      <a:pt x="19050" y="908216"/>
                    </a:cubicBezTo>
                    <a:cubicBezTo>
                      <a:pt x="10160" y="906946"/>
                      <a:pt x="5080" y="900596"/>
                      <a:pt x="7620" y="891706"/>
                    </a:cubicBezTo>
                    <a:cubicBezTo>
                      <a:pt x="16510" y="860013"/>
                      <a:pt x="12700" y="844091"/>
                      <a:pt x="11430" y="827533"/>
                    </a:cubicBezTo>
                    <a:cubicBezTo>
                      <a:pt x="10160" y="793778"/>
                      <a:pt x="6350" y="760661"/>
                      <a:pt x="7620" y="726907"/>
                    </a:cubicBezTo>
                    <a:cubicBezTo>
                      <a:pt x="5080" y="684873"/>
                      <a:pt x="0" y="164549"/>
                      <a:pt x="7620" y="121878"/>
                    </a:cubicBezTo>
                    <a:cubicBezTo>
                      <a:pt x="8890" y="113599"/>
                      <a:pt x="7620" y="104683"/>
                      <a:pt x="8890" y="96403"/>
                    </a:cubicBezTo>
                    <a:cubicBezTo>
                      <a:pt x="10160" y="83029"/>
                      <a:pt x="12700" y="68381"/>
                      <a:pt x="13970" y="44450"/>
                    </a:cubicBezTo>
                    <a:cubicBezTo>
                      <a:pt x="13970" y="41910"/>
                      <a:pt x="15240" y="39370"/>
                      <a:pt x="16510" y="38100"/>
                    </a:cubicBezTo>
                    <a:cubicBezTo>
                      <a:pt x="38100" y="35560"/>
                      <a:pt x="57900" y="30480"/>
                      <a:pt x="76059" y="29210"/>
                    </a:cubicBezTo>
                    <a:cubicBezTo>
                      <a:pt x="106702" y="25400"/>
                      <a:pt x="137345" y="22860"/>
                      <a:pt x="169123" y="20320"/>
                    </a:cubicBezTo>
                    <a:cubicBezTo>
                      <a:pt x="190686" y="17780"/>
                      <a:pt x="212250" y="16510"/>
                      <a:pt x="232678" y="13970"/>
                    </a:cubicBezTo>
                    <a:cubicBezTo>
                      <a:pt x="253107" y="11430"/>
                      <a:pt x="274670" y="8890"/>
                      <a:pt x="295099" y="8890"/>
                    </a:cubicBezTo>
                    <a:cubicBezTo>
                      <a:pt x="317797" y="7620"/>
                      <a:pt x="340496" y="10160"/>
                      <a:pt x="363194" y="8890"/>
                    </a:cubicBezTo>
                    <a:cubicBezTo>
                      <a:pt x="391567" y="8890"/>
                      <a:pt x="905687" y="6350"/>
                      <a:pt x="934060" y="5080"/>
                    </a:cubicBezTo>
                    <a:cubicBezTo>
                      <a:pt x="961298" y="3810"/>
                      <a:pt x="988536" y="2540"/>
                      <a:pt x="1016909" y="2540"/>
                    </a:cubicBezTo>
                    <a:cubicBezTo>
                      <a:pt x="1063441" y="1270"/>
                      <a:pt x="1108838" y="0"/>
                      <a:pt x="1155370" y="0"/>
                    </a:cubicBezTo>
                    <a:cubicBezTo>
                      <a:pt x="1174664" y="0"/>
                      <a:pt x="1195092" y="2540"/>
                      <a:pt x="1214386" y="2540"/>
                    </a:cubicBezTo>
                    <a:cubicBezTo>
                      <a:pt x="1267727" y="3810"/>
                      <a:pt x="1322203" y="5080"/>
                      <a:pt x="1375545" y="7620"/>
                    </a:cubicBezTo>
                    <a:cubicBezTo>
                      <a:pt x="1403918" y="8890"/>
                      <a:pt x="1432291" y="12700"/>
                      <a:pt x="1460664" y="16510"/>
                    </a:cubicBezTo>
                    <a:cubicBezTo>
                      <a:pt x="1467473" y="16510"/>
                      <a:pt x="1474283" y="16510"/>
                      <a:pt x="1479957" y="16510"/>
                    </a:cubicBezTo>
                    <a:cubicBezTo>
                      <a:pt x="1490835" y="17780"/>
                      <a:pt x="1499725" y="20320"/>
                      <a:pt x="1509885" y="21590"/>
                    </a:cubicBezTo>
                    <a:close/>
                    <a:moveTo>
                      <a:pt x="1520045" y="904406"/>
                    </a:moveTo>
                    <a:cubicBezTo>
                      <a:pt x="1521315" y="887896"/>
                      <a:pt x="1522585" y="875196"/>
                      <a:pt x="1522585" y="862496"/>
                    </a:cubicBezTo>
                    <a:cubicBezTo>
                      <a:pt x="1521315" y="824985"/>
                      <a:pt x="1520045" y="791231"/>
                      <a:pt x="1520045" y="754929"/>
                    </a:cubicBezTo>
                    <a:cubicBezTo>
                      <a:pt x="1520045" y="738371"/>
                      <a:pt x="1522585" y="721812"/>
                      <a:pt x="1521315" y="705253"/>
                    </a:cubicBezTo>
                    <a:cubicBezTo>
                      <a:pt x="1521315" y="689968"/>
                      <a:pt x="1520045" y="674046"/>
                      <a:pt x="1518775" y="658761"/>
                    </a:cubicBezTo>
                    <a:cubicBezTo>
                      <a:pt x="1513695" y="635197"/>
                      <a:pt x="1502265" y="147353"/>
                      <a:pt x="1502265" y="123789"/>
                    </a:cubicBezTo>
                    <a:cubicBezTo>
                      <a:pt x="1499725" y="104046"/>
                      <a:pt x="1497185" y="83666"/>
                      <a:pt x="1494645" y="63500"/>
                    </a:cubicBezTo>
                    <a:cubicBezTo>
                      <a:pt x="1493375" y="44450"/>
                      <a:pt x="1492105" y="43180"/>
                      <a:pt x="1476553" y="41910"/>
                    </a:cubicBezTo>
                    <a:cubicBezTo>
                      <a:pt x="1473148" y="41910"/>
                      <a:pt x="1470878" y="41910"/>
                      <a:pt x="1467473" y="40640"/>
                    </a:cubicBezTo>
                    <a:cubicBezTo>
                      <a:pt x="1439100" y="36830"/>
                      <a:pt x="1409592" y="31750"/>
                      <a:pt x="1381219" y="30480"/>
                    </a:cubicBezTo>
                    <a:cubicBezTo>
                      <a:pt x="1311989" y="26670"/>
                      <a:pt x="1241624" y="25400"/>
                      <a:pt x="1172394" y="22860"/>
                    </a:cubicBezTo>
                    <a:cubicBezTo>
                      <a:pt x="1162179" y="22860"/>
                      <a:pt x="1150830" y="22860"/>
                      <a:pt x="1140616" y="22860"/>
                    </a:cubicBezTo>
                    <a:cubicBezTo>
                      <a:pt x="1123592" y="22860"/>
                      <a:pt x="1106568" y="22860"/>
                      <a:pt x="1090679" y="22860"/>
                    </a:cubicBezTo>
                    <a:cubicBezTo>
                      <a:pt x="1054362" y="22860"/>
                      <a:pt x="1018044" y="22860"/>
                      <a:pt x="982862" y="24130"/>
                    </a:cubicBezTo>
                    <a:cubicBezTo>
                      <a:pt x="952219" y="25400"/>
                      <a:pt x="435829" y="29210"/>
                      <a:pt x="405186" y="29210"/>
                    </a:cubicBezTo>
                    <a:cubicBezTo>
                      <a:pt x="355250" y="29210"/>
                      <a:pt x="305313" y="26670"/>
                      <a:pt x="255377" y="33020"/>
                    </a:cubicBezTo>
                    <a:cubicBezTo>
                      <a:pt x="229273" y="36830"/>
                      <a:pt x="204305" y="36830"/>
                      <a:pt x="179337" y="38100"/>
                    </a:cubicBezTo>
                    <a:cubicBezTo>
                      <a:pt x="136210" y="41910"/>
                      <a:pt x="93083" y="45720"/>
                      <a:pt x="49530" y="50800"/>
                    </a:cubicBezTo>
                    <a:cubicBezTo>
                      <a:pt x="36830" y="50800"/>
                      <a:pt x="34290" y="53340"/>
                      <a:pt x="33020" y="66470"/>
                    </a:cubicBezTo>
                    <a:cubicBezTo>
                      <a:pt x="31750" y="77934"/>
                      <a:pt x="31750" y="89398"/>
                      <a:pt x="30480" y="100861"/>
                    </a:cubicBezTo>
                    <a:cubicBezTo>
                      <a:pt x="29210" y="119968"/>
                      <a:pt x="26670" y="138437"/>
                      <a:pt x="25400" y="157543"/>
                    </a:cubicBezTo>
                    <a:cubicBezTo>
                      <a:pt x="20320" y="177923"/>
                      <a:pt x="26670" y="675957"/>
                      <a:pt x="29210" y="696337"/>
                    </a:cubicBezTo>
                    <a:cubicBezTo>
                      <a:pt x="29210" y="717991"/>
                      <a:pt x="29210" y="740281"/>
                      <a:pt x="30480" y="761935"/>
                    </a:cubicBezTo>
                    <a:cubicBezTo>
                      <a:pt x="30480" y="777857"/>
                      <a:pt x="33020" y="793778"/>
                      <a:pt x="33020" y="809700"/>
                    </a:cubicBezTo>
                    <a:cubicBezTo>
                      <a:pt x="33020" y="826896"/>
                      <a:pt x="33020" y="844091"/>
                      <a:pt x="31750" y="862496"/>
                    </a:cubicBezTo>
                    <a:cubicBezTo>
                      <a:pt x="31750" y="866306"/>
                      <a:pt x="31750" y="868846"/>
                      <a:pt x="31750" y="872656"/>
                    </a:cubicBezTo>
                    <a:cubicBezTo>
                      <a:pt x="31750" y="882816"/>
                      <a:pt x="35560" y="886626"/>
                      <a:pt x="44450" y="886626"/>
                    </a:cubicBezTo>
                    <a:cubicBezTo>
                      <a:pt x="60170" y="886626"/>
                      <a:pt x="76059" y="887896"/>
                      <a:pt x="90813" y="887896"/>
                    </a:cubicBezTo>
                    <a:cubicBezTo>
                      <a:pt x="112377" y="887896"/>
                      <a:pt x="135075" y="885356"/>
                      <a:pt x="156638" y="887896"/>
                    </a:cubicBezTo>
                    <a:cubicBezTo>
                      <a:pt x="191821" y="891706"/>
                      <a:pt x="227004" y="894246"/>
                      <a:pt x="262186" y="892976"/>
                    </a:cubicBezTo>
                    <a:cubicBezTo>
                      <a:pt x="284885" y="891706"/>
                      <a:pt x="306448" y="894246"/>
                      <a:pt x="329147" y="894246"/>
                    </a:cubicBezTo>
                    <a:cubicBezTo>
                      <a:pt x="362059" y="894246"/>
                      <a:pt x="394972" y="892976"/>
                      <a:pt x="427885" y="894246"/>
                    </a:cubicBezTo>
                    <a:cubicBezTo>
                      <a:pt x="476687" y="895516"/>
                      <a:pt x="1012370" y="885356"/>
                      <a:pt x="1062306" y="887896"/>
                    </a:cubicBezTo>
                    <a:cubicBezTo>
                      <a:pt x="1083870" y="889166"/>
                      <a:pt x="1105433" y="890436"/>
                      <a:pt x="1125862" y="890436"/>
                    </a:cubicBezTo>
                    <a:cubicBezTo>
                      <a:pt x="1163314" y="892976"/>
                      <a:pt x="1199632" y="889166"/>
                      <a:pt x="1237084" y="892976"/>
                    </a:cubicBezTo>
                    <a:cubicBezTo>
                      <a:pt x="1267727" y="895516"/>
                      <a:pt x="1298370" y="895516"/>
                      <a:pt x="1329013" y="898056"/>
                    </a:cubicBezTo>
                    <a:cubicBezTo>
                      <a:pt x="1374410" y="901866"/>
                      <a:pt x="1419807" y="904406"/>
                      <a:pt x="1465204" y="905676"/>
                    </a:cubicBezTo>
                    <a:cubicBezTo>
                      <a:pt x="1482227" y="905676"/>
                      <a:pt x="1499725" y="904406"/>
                      <a:pt x="1520045" y="904406"/>
                    </a:cubicBezTo>
                    <a:close/>
                  </a:path>
                </a:pathLst>
              </a:custGeom>
              <a:grpFill/>
            </p:spPr>
          </p:sp>
        </p:grpSp>
        <p:sp>
          <p:nvSpPr>
            <p:cNvPr id="279" name="TextBox 33">
              <a:extLst>
                <a:ext uri="{FF2B5EF4-FFF2-40B4-BE49-F238E27FC236}">
                  <a16:creationId xmlns:a16="http://schemas.microsoft.com/office/drawing/2014/main" id="{D4B8E3F9-5E7A-4430-90F7-900D969509C2}"/>
                </a:ext>
              </a:extLst>
            </p:cNvPr>
            <p:cNvSpPr txBox="1"/>
            <p:nvPr/>
          </p:nvSpPr>
          <p:spPr>
            <a:xfrm>
              <a:off x="13036903" y="1579305"/>
              <a:ext cx="3601470" cy="1407159"/>
            </a:xfrm>
            <a:prstGeom prst="rect">
              <a:avLst/>
            </a:prstGeom>
            <a:grpFill/>
          </p:spPr>
          <p:txBody>
            <a:bodyPr wrap="square" lIns="0" tIns="0" rIns="0" bIns="0" rtlCol="0" anchor="t">
              <a:spAutoFit/>
            </a:bodyPr>
            <a:lstStyle/>
            <a:p>
              <a:pPr algn="ctr">
                <a:lnSpc>
                  <a:spcPts val="4598"/>
                </a:lnSpc>
              </a:pPr>
              <a:r>
                <a:rPr lang="en-US" sz="3284" spc="-344">
                  <a:solidFill>
                    <a:schemeClr val="bg1"/>
                  </a:solidFill>
                  <a:latin typeface="Mali" panose="020B0604020202020204" charset="-34"/>
                  <a:cs typeface="Mali" panose="020B0604020202020204" charset="-34"/>
                </a:rPr>
                <a:t>C</a:t>
              </a:r>
              <a:r>
                <a:rPr lang="vi-VN" sz="3284" spc="-344">
                  <a:solidFill>
                    <a:schemeClr val="bg1"/>
                  </a:solidFill>
                  <a:latin typeface="Mali" panose="020B0604020202020204" charset="-34"/>
                  <a:cs typeface="Mali" panose="020B0604020202020204" charset="-34"/>
                </a:rPr>
                <a:t>ư dân </a:t>
              </a:r>
              <a:r>
                <a:rPr lang="en-US" sz="3284" spc="-344">
                  <a:solidFill>
                    <a:schemeClr val="bg1"/>
                  </a:solidFill>
                  <a:latin typeface="Mali" panose="020B0604020202020204" charset="-34"/>
                  <a:cs typeface="Mali" panose="020B0604020202020204" charset="-34"/>
                </a:rPr>
                <a:t>vùng đất Nam Bộ</a:t>
              </a:r>
              <a:r>
                <a:rPr lang="vi-VN" sz="3284" spc="-344">
                  <a:solidFill>
                    <a:schemeClr val="bg1"/>
                  </a:solidFill>
                  <a:latin typeface="Mali" panose="020B0604020202020204" charset="-34"/>
                  <a:cs typeface="Mali" panose="020B0604020202020204" charset="-34"/>
                </a:rPr>
                <a:t> rất thưa vắng</a:t>
              </a:r>
              <a:endParaRPr lang="en-US" sz="3284" spc="-344">
                <a:solidFill>
                  <a:schemeClr val="bg1"/>
                </a:solidFill>
                <a:latin typeface="Mali" panose="020B0604020202020204" charset="-34"/>
                <a:cs typeface="Mali" panose="020B0604020202020204" charset="-34"/>
              </a:endParaRPr>
            </a:p>
          </p:txBody>
        </p:sp>
      </p:grpSp>
      <p:grpSp>
        <p:nvGrpSpPr>
          <p:cNvPr id="282" name="Group 281">
            <a:extLst>
              <a:ext uri="{FF2B5EF4-FFF2-40B4-BE49-F238E27FC236}">
                <a16:creationId xmlns:a16="http://schemas.microsoft.com/office/drawing/2014/main" id="{71AD8840-BA72-4A49-B0E9-85D113BFC79C}"/>
              </a:ext>
            </a:extLst>
          </p:cNvPr>
          <p:cNvGrpSpPr/>
          <p:nvPr/>
        </p:nvGrpSpPr>
        <p:grpSpPr>
          <a:xfrm>
            <a:off x="10760176" y="5022353"/>
            <a:ext cx="3200691" cy="3260783"/>
            <a:chOff x="13029786" y="5346573"/>
            <a:chExt cx="4071857" cy="4028906"/>
          </a:xfrm>
          <a:solidFill>
            <a:srgbClr val="FFFF00"/>
          </a:solidFill>
        </p:grpSpPr>
        <p:grpSp>
          <p:nvGrpSpPr>
            <p:cNvPr id="283" name="Group 20">
              <a:extLst>
                <a:ext uri="{FF2B5EF4-FFF2-40B4-BE49-F238E27FC236}">
                  <a16:creationId xmlns:a16="http://schemas.microsoft.com/office/drawing/2014/main" id="{9586AFAA-37B9-435C-9F71-687B7AB06D71}"/>
                </a:ext>
              </a:extLst>
            </p:cNvPr>
            <p:cNvGrpSpPr/>
            <p:nvPr/>
          </p:nvGrpSpPr>
          <p:grpSpPr>
            <a:xfrm>
              <a:off x="13029786" y="5346573"/>
              <a:ext cx="4071857" cy="4028906"/>
              <a:chOff x="-3810" y="0"/>
              <a:chExt cx="1577997" cy="1561352"/>
            </a:xfrm>
            <a:grpFill/>
          </p:grpSpPr>
          <p:sp>
            <p:nvSpPr>
              <p:cNvPr id="285" name="Freeform 21">
                <a:extLst>
                  <a:ext uri="{FF2B5EF4-FFF2-40B4-BE49-F238E27FC236}">
                    <a16:creationId xmlns:a16="http://schemas.microsoft.com/office/drawing/2014/main" id="{1B2E0F8C-E44E-4CBB-9717-08AEE45D1C55}"/>
                  </a:ext>
                </a:extLst>
              </p:cNvPr>
              <p:cNvSpPr/>
              <p:nvPr/>
            </p:nvSpPr>
            <p:spPr>
              <a:xfrm>
                <a:off x="48" y="14663"/>
                <a:ext cx="1574139" cy="1546689"/>
              </a:xfrm>
              <a:custGeom>
                <a:avLst/>
                <a:gdLst/>
                <a:ahLst/>
                <a:cxnLst/>
                <a:rect l="l" t="t" r="r" b="b"/>
                <a:pathLst>
                  <a:path w="1514965" h="895516">
                    <a:moveTo>
                      <a:pt x="1514965" y="895516"/>
                    </a:moveTo>
                    <a:lnTo>
                      <a:pt x="0" y="887896"/>
                    </a:lnTo>
                    <a:lnTo>
                      <a:pt x="0" y="323815"/>
                    </a:lnTo>
                    <a:lnTo>
                      <a:pt x="17780" y="19050"/>
                    </a:lnTo>
                    <a:lnTo>
                      <a:pt x="753257" y="0"/>
                    </a:lnTo>
                    <a:lnTo>
                      <a:pt x="1495915" y="5080"/>
                    </a:lnTo>
                    <a:close/>
                  </a:path>
                </a:pathLst>
              </a:custGeom>
              <a:grpFill/>
            </p:spPr>
          </p:sp>
          <p:sp>
            <p:nvSpPr>
              <p:cNvPr id="286" name="Freeform 22">
                <a:extLst>
                  <a:ext uri="{FF2B5EF4-FFF2-40B4-BE49-F238E27FC236}">
                    <a16:creationId xmlns:a16="http://schemas.microsoft.com/office/drawing/2014/main" id="{4BA9E437-84EB-4521-8E1A-F926A561BCCA}"/>
                  </a:ext>
                </a:extLst>
              </p:cNvPr>
              <p:cNvSpPr/>
              <p:nvPr/>
            </p:nvSpPr>
            <p:spPr>
              <a:xfrm>
                <a:off x="-3810" y="0"/>
                <a:ext cx="1544175" cy="922186"/>
              </a:xfrm>
              <a:custGeom>
                <a:avLst/>
                <a:gdLst/>
                <a:ahLst/>
                <a:cxnLst/>
                <a:rect l="l" t="t" r="r" b="b"/>
                <a:pathLst>
                  <a:path w="1544175" h="922186">
                    <a:moveTo>
                      <a:pt x="1509885" y="21590"/>
                    </a:moveTo>
                    <a:cubicBezTo>
                      <a:pt x="1511155" y="34290"/>
                      <a:pt x="1511155" y="44450"/>
                      <a:pt x="1512425" y="54610"/>
                    </a:cubicBezTo>
                    <a:cubicBezTo>
                      <a:pt x="1514965" y="76660"/>
                      <a:pt x="1516235" y="94493"/>
                      <a:pt x="1518775" y="111688"/>
                    </a:cubicBezTo>
                    <a:cubicBezTo>
                      <a:pt x="1518775" y="136526"/>
                      <a:pt x="1531475" y="626281"/>
                      <a:pt x="1537825" y="651119"/>
                    </a:cubicBezTo>
                    <a:cubicBezTo>
                      <a:pt x="1544175" y="688694"/>
                      <a:pt x="1540365" y="726907"/>
                      <a:pt x="1540365" y="764482"/>
                    </a:cubicBezTo>
                    <a:cubicBezTo>
                      <a:pt x="1540365" y="797600"/>
                      <a:pt x="1541635" y="828170"/>
                      <a:pt x="1542905" y="861226"/>
                    </a:cubicBezTo>
                    <a:cubicBezTo>
                      <a:pt x="1542905" y="882816"/>
                      <a:pt x="1542905" y="896786"/>
                      <a:pt x="1542905" y="920916"/>
                    </a:cubicBezTo>
                    <a:cubicBezTo>
                      <a:pt x="1520045" y="920916"/>
                      <a:pt x="1499725" y="922186"/>
                      <a:pt x="1479957" y="920916"/>
                    </a:cubicBezTo>
                    <a:cubicBezTo>
                      <a:pt x="1406188" y="915836"/>
                      <a:pt x="1331283" y="922186"/>
                      <a:pt x="1257513" y="917106"/>
                    </a:cubicBezTo>
                    <a:cubicBezTo>
                      <a:pt x="1213251" y="913296"/>
                      <a:pt x="1170124" y="915836"/>
                      <a:pt x="1125862" y="913296"/>
                    </a:cubicBezTo>
                    <a:cubicBezTo>
                      <a:pt x="1105433" y="912026"/>
                      <a:pt x="1085005" y="910756"/>
                      <a:pt x="1064576" y="909486"/>
                    </a:cubicBezTo>
                    <a:cubicBezTo>
                      <a:pt x="1052092" y="909486"/>
                      <a:pt x="1040743" y="910756"/>
                      <a:pt x="1028259" y="910756"/>
                    </a:cubicBezTo>
                    <a:cubicBezTo>
                      <a:pt x="996481" y="909486"/>
                      <a:pt x="909092" y="910756"/>
                      <a:pt x="877314" y="909486"/>
                    </a:cubicBezTo>
                    <a:cubicBezTo>
                      <a:pt x="854616" y="908216"/>
                      <a:pt x="400647" y="917106"/>
                      <a:pt x="377948" y="915836"/>
                    </a:cubicBezTo>
                    <a:cubicBezTo>
                      <a:pt x="372274" y="915836"/>
                      <a:pt x="365464" y="917106"/>
                      <a:pt x="359790" y="917106"/>
                    </a:cubicBezTo>
                    <a:cubicBezTo>
                      <a:pt x="346170" y="917106"/>
                      <a:pt x="333686" y="918376"/>
                      <a:pt x="320067" y="918376"/>
                    </a:cubicBezTo>
                    <a:cubicBezTo>
                      <a:pt x="286020" y="918376"/>
                      <a:pt x="253107" y="917106"/>
                      <a:pt x="219059" y="915836"/>
                    </a:cubicBezTo>
                    <a:cubicBezTo>
                      <a:pt x="198631" y="914566"/>
                      <a:pt x="178202" y="913296"/>
                      <a:pt x="158908" y="912026"/>
                    </a:cubicBezTo>
                    <a:cubicBezTo>
                      <a:pt x="122591" y="910756"/>
                      <a:pt x="86273" y="909486"/>
                      <a:pt x="48260" y="909486"/>
                    </a:cubicBezTo>
                    <a:cubicBezTo>
                      <a:pt x="38100" y="909486"/>
                      <a:pt x="29210" y="909486"/>
                      <a:pt x="19050" y="908216"/>
                    </a:cubicBezTo>
                    <a:cubicBezTo>
                      <a:pt x="10160" y="906946"/>
                      <a:pt x="5080" y="900596"/>
                      <a:pt x="7620" y="891706"/>
                    </a:cubicBezTo>
                    <a:cubicBezTo>
                      <a:pt x="16510" y="860013"/>
                      <a:pt x="12700" y="844091"/>
                      <a:pt x="11430" y="827533"/>
                    </a:cubicBezTo>
                    <a:cubicBezTo>
                      <a:pt x="10160" y="793778"/>
                      <a:pt x="6350" y="760661"/>
                      <a:pt x="7620" y="726907"/>
                    </a:cubicBezTo>
                    <a:cubicBezTo>
                      <a:pt x="5080" y="684873"/>
                      <a:pt x="0" y="164549"/>
                      <a:pt x="7620" y="121878"/>
                    </a:cubicBezTo>
                    <a:cubicBezTo>
                      <a:pt x="8890" y="113599"/>
                      <a:pt x="7620" y="104683"/>
                      <a:pt x="8890" y="96403"/>
                    </a:cubicBezTo>
                    <a:cubicBezTo>
                      <a:pt x="10160" y="83029"/>
                      <a:pt x="12700" y="68381"/>
                      <a:pt x="13970" y="44450"/>
                    </a:cubicBezTo>
                    <a:cubicBezTo>
                      <a:pt x="13970" y="41910"/>
                      <a:pt x="15240" y="39370"/>
                      <a:pt x="16510" y="38100"/>
                    </a:cubicBezTo>
                    <a:cubicBezTo>
                      <a:pt x="38100" y="35560"/>
                      <a:pt x="57900" y="30480"/>
                      <a:pt x="76059" y="29210"/>
                    </a:cubicBezTo>
                    <a:cubicBezTo>
                      <a:pt x="106702" y="25400"/>
                      <a:pt x="137345" y="22860"/>
                      <a:pt x="169123" y="20320"/>
                    </a:cubicBezTo>
                    <a:cubicBezTo>
                      <a:pt x="190686" y="17780"/>
                      <a:pt x="212250" y="16510"/>
                      <a:pt x="232678" y="13970"/>
                    </a:cubicBezTo>
                    <a:cubicBezTo>
                      <a:pt x="253107" y="11430"/>
                      <a:pt x="274670" y="8890"/>
                      <a:pt x="295099" y="8890"/>
                    </a:cubicBezTo>
                    <a:cubicBezTo>
                      <a:pt x="317797" y="7620"/>
                      <a:pt x="340496" y="10160"/>
                      <a:pt x="363194" y="8890"/>
                    </a:cubicBezTo>
                    <a:cubicBezTo>
                      <a:pt x="391567" y="8890"/>
                      <a:pt x="905687" y="6350"/>
                      <a:pt x="934060" y="5080"/>
                    </a:cubicBezTo>
                    <a:cubicBezTo>
                      <a:pt x="961298" y="3810"/>
                      <a:pt x="988536" y="2540"/>
                      <a:pt x="1016909" y="2540"/>
                    </a:cubicBezTo>
                    <a:cubicBezTo>
                      <a:pt x="1063441" y="1270"/>
                      <a:pt x="1108838" y="0"/>
                      <a:pt x="1155370" y="0"/>
                    </a:cubicBezTo>
                    <a:cubicBezTo>
                      <a:pt x="1174664" y="0"/>
                      <a:pt x="1195092" y="2540"/>
                      <a:pt x="1214386" y="2540"/>
                    </a:cubicBezTo>
                    <a:cubicBezTo>
                      <a:pt x="1267727" y="3810"/>
                      <a:pt x="1322203" y="5080"/>
                      <a:pt x="1375545" y="7620"/>
                    </a:cubicBezTo>
                    <a:cubicBezTo>
                      <a:pt x="1403918" y="8890"/>
                      <a:pt x="1432291" y="12700"/>
                      <a:pt x="1460664" y="16510"/>
                    </a:cubicBezTo>
                    <a:cubicBezTo>
                      <a:pt x="1467473" y="16510"/>
                      <a:pt x="1474283" y="16510"/>
                      <a:pt x="1479957" y="16510"/>
                    </a:cubicBezTo>
                    <a:cubicBezTo>
                      <a:pt x="1490835" y="17780"/>
                      <a:pt x="1499725" y="20320"/>
                      <a:pt x="1509885" y="21590"/>
                    </a:cubicBezTo>
                    <a:close/>
                    <a:moveTo>
                      <a:pt x="1520045" y="904406"/>
                    </a:moveTo>
                    <a:cubicBezTo>
                      <a:pt x="1521315" y="887896"/>
                      <a:pt x="1522585" y="875196"/>
                      <a:pt x="1522585" y="862496"/>
                    </a:cubicBezTo>
                    <a:cubicBezTo>
                      <a:pt x="1521315" y="824985"/>
                      <a:pt x="1520045" y="791231"/>
                      <a:pt x="1520045" y="754929"/>
                    </a:cubicBezTo>
                    <a:cubicBezTo>
                      <a:pt x="1520045" y="738371"/>
                      <a:pt x="1522585" y="721812"/>
                      <a:pt x="1521315" y="705253"/>
                    </a:cubicBezTo>
                    <a:cubicBezTo>
                      <a:pt x="1521315" y="689968"/>
                      <a:pt x="1520045" y="674046"/>
                      <a:pt x="1518775" y="658761"/>
                    </a:cubicBezTo>
                    <a:cubicBezTo>
                      <a:pt x="1513695" y="635197"/>
                      <a:pt x="1502265" y="147353"/>
                      <a:pt x="1502265" y="123789"/>
                    </a:cubicBezTo>
                    <a:cubicBezTo>
                      <a:pt x="1499725" y="104046"/>
                      <a:pt x="1497185" y="83666"/>
                      <a:pt x="1494645" y="63500"/>
                    </a:cubicBezTo>
                    <a:cubicBezTo>
                      <a:pt x="1493375" y="44450"/>
                      <a:pt x="1492105" y="43180"/>
                      <a:pt x="1476553" y="41910"/>
                    </a:cubicBezTo>
                    <a:cubicBezTo>
                      <a:pt x="1473148" y="41910"/>
                      <a:pt x="1470878" y="41910"/>
                      <a:pt x="1467473" y="40640"/>
                    </a:cubicBezTo>
                    <a:cubicBezTo>
                      <a:pt x="1439100" y="36830"/>
                      <a:pt x="1409592" y="31750"/>
                      <a:pt x="1381219" y="30480"/>
                    </a:cubicBezTo>
                    <a:cubicBezTo>
                      <a:pt x="1311989" y="26670"/>
                      <a:pt x="1241624" y="25400"/>
                      <a:pt x="1172394" y="22860"/>
                    </a:cubicBezTo>
                    <a:cubicBezTo>
                      <a:pt x="1162179" y="22860"/>
                      <a:pt x="1150830" y="22860"/>
                      <a:pt x="1140616" y="22860"/>
                    </a:cubicBezTo>
                    <a:cubicBezTo>
                      <a:pt x="1123592" y="22860"/>
                      <a:pt x="1106568" y="22860"/>
                      <a:pt x="1090679" y="22860"/>
                    </a:cubicBezTo>
                    <a:cubicBezTo>
                      <a:pt x="1054362" y="22860"/>
                      <a:pt x="1018044" y="22860"/>
                      <a:pt x="982862" y="24130"/>
                    </a:cubicBezTo>
                    <a:cubicBezTo>
                      <a:pt x="952219" y="25400"/>
                      <a:pt x="435829" y="29210"/>
                      <a:pt x="405186" y="29210"/>
                    </a:cubicBezTo>
                    <a:cubicBezTo>
                      <a:pt x="355250" y="29210"/>
                      <a:pt x="305313" y="26670"/>
                      <a:pt x="255377" y="33020"/>
                    </a:cubicBezTo>
                    <a:cubicBezTo>
                      <a:pt x="229273" y="36830"/>
                      <a:pt x="204305" y="36830"/>
                      <a:pt x="179337" y="38100"/>
                    </a:cubicBezTo>
                    <a:cubicBezTo>
                      <a:pt x="136210" y="41910"/>
                      <a:pt x="93083" y="45720"/>
                      <a:pt x="49530" y="50800"/>
                    </a:cubicBezTo>
                    <a:cubicBezTo>
                      <a:pt x="36830" y="50800"/>
                      <a:pt x="34290" y="53340"/>
                      <a:pt x="33020" y="66470"/>
                    </a:cubicBezTo>
                    <a:cubicBezTo>
                      <a:pt x="31750" y="77934"/>
                      <a:pt x="31750" y="89398"/>
                      <a:pt x="30480" y="100861"/>
                    </a:cubicBezTo>
                    <a:cubicBezTo>
                      <a:pt x="29210" y="119968"/>
                      <a:pt x="26670" y="138437"/>
                      <a:pt x="25400" y="157543"/>
                    </a:cubicBezTo>
                    <a:cubicBezTo>
                      <a:pt x="20320" y="177923"/>
                      <a:pt x="26670" y="675957"/>
                      <a:pt x="29210" y="696337"/>
                    </a:cubicBezTo>
                    <a:cubicBezTo>
                      <a:pt x="29210" y="717991"/>
                      <a:pt x="29210" y="740281"/>
                      <a:pt x="30480" y="761935"/>
                    </a:cubicBezTo>
                    <a:cubicBezTo>
                      <a:pt x="30480" y="777857"/>
                      <a:pt x="33020" y="793778"/>
                      <a:pt x="33020" y="809700"/>
                    </a:cubicBezTo>
                    <a:cubicBezTo>
                      <a:pt x="33020" y="826896"/>
                      <a:pt x="33020" y="844091"/>
                      <a:pt x="31750" y="862496"/>
                    </a:cubicBezTo>
                    <a:cubicBezTo>
                      <a:pt x="31750" y="866306"/>
                      <a:pt x="31750" y="868846"/>
                      <a:pt x="31750" y="872656"/>
                    </a:cubicBezTo>
                    <a:cubicBezTo>
                      <a:pt x="31750" y="882816"/>
                      <a:pt x="35560" y="886626"/>
                      <a:pt x="44450" y="886626"/>
                    </a:cubicBezTo>
                    <a:cubicBezTo>
                      <a:pt x="60170" y="886626"/>
                      <a:pt x="76059" y="887896"/>
                      <a:pt x="90813" y="887896"/>
                    </a:cubicBezTo>
                    <a:cubicBezTo>
                      <a:pt x="112377" y="887896"/>
                      <a:pt x="135075" y="885356"/>
                      <a:pt x="156638" y="887896"/>
                    </a:cubicBezTo>
                    <a:cubicBezTo>
                      <a:pt x="191821" y="891706"/>
                      <a:pt x="227004" y="894246"/>
                      <a:pt x="262186" y="892976"/>
                    </a:cubicBezTo>
                    <a:cubicBezTo>
                      <a:pt x="284885" y="891706"/>
                      <a:pt x="306448" y="894246"/>
                      <a:pt x="329147" y="894246"/>
                    </a:cubicBezTo>
                    <a:cubicBezTo>
                      <a:pt x="362059" y="894246"/>
                      <a:pt x="394972" y="892976"/>
                      <a:pt x="427885" y="894246"/>
                    </a:cubicBezTo>
                    <a:cubicBezTo>
                      <a:pt x="476687" y="895516"/>
                      <a:pt x="1012370" y="885356"/>
                      <a:pt x="1062306" y="887896"/>
                    </a:cubicBezTo>
                    <a:cubicBezTo>
                      <a:pt x="1083870" y="889166"/>
                      <a:pt x="1105433" y="890436"/>
                      <a:pt x="1125862" y="890436"/>
                    </a:cubicBezTo>
                    <a:cubicBezTo>
                      <a:pt x="1163314" y="892976"/>
                      <a:pt x="1199632" y="889166"/>
                      <a:pt x="1237084" y="892976"/>
                    </a:cubicBezTo>
                    <a:cubicBezTo>
                      <a:pt x="1267727" y="895516"/>
                      <a:pt x="1298370" y="895516"/>
                      <a:pt x="1329013" y="898056"/>
                    </a:cubicBezTo>
                    <a:cubicBezTo>
                      <a:pt x="1374410" y="901866"/>
                      <a:pt x="1419807" y="904406"/>
                      <a:pt x="1465204" y="905676"/>
                    </a:cubicBezTo>
                    <a:cubicBezTo>
                      <a:pt x="1482227" y="905676"/>
                      <a:pt x="1499725" y="904406"/>
                      <a:pt x="1520045" y="904406"/>
                    </a:cubicBezTo>
                    <a:close/>
                  </a:path>
                </a:pathLst>
              </a:custGeom>
              <a:grpFill/>
            </p:spPr>
          </p:sp>
        </p:grpSp>
        <p:sp>
          <p:nvSpPr>
            <p:cNvPr id="284" name="TextBox 34">
              <a:extLst>
                <a:ext uri="{FF2B5EF4-FFF2-40B4-BE49-F238E27FC236}">
                  <a16:creationId xmlns:a16="http://schemas.microsoft.com/office/drawing/2014/main" id="{24FFE356-CF31-4F9F-90B2-880D67CF8935}"/>
                </a:ext>
              </a:extLst>
            </p:cNvPr>
            <p:cNvSpPr txBox="1"/>
            <p:nvPr/>
          </p:nvSpPr>
          <p:spPr>
            <a:xfrm>
              <a:off x="13287307" y="5516825"/>
              <a:ext cx="3469538" cy="3844383"/>
            </a:xfrm>
            <a:prstGeom prst="rect">
              <a:avLst/>
            </a:prstGeom>
            <a:grpFill/>
          </p:spPr>
          <p:txBody>
            <a:bodyPr wrap="square" lIns="0" tIns="0" rIns="0" bIns="0" rtlCol="0" anchor="t">
              <a:spAutoFit/>
            </a:bodyPr>
            <a:lstStyle/>
            <a:p>
              <a:pPr algn="ctr">
                <a:lnSpc>
                  <a:spcPts val="4598"/>
                </a:lnSpc>
              </a:pPr>
              <a:r>
                <a:rPr lang="en-US" sz="3284" spc="-344">
                  <a:solidFill>
                    <a:srgbClr val="000000"/>
                  </a:solidFill>
                  <a:latin typeface="Mali" panose="020B0604020202020204" charset="-34"/>
                  <a:cs typeface="Mali" panose="020B0604020202020204" charset="-34"/>
                </a:rPr>
                <a:t>Chân Lạpkhông có khả năng kiểm soát trực tiếp vùng đất Nam Bộ </a:t>
              </a:r>
            </a:p>
          </p:txBody>
        </p:sp>
      </p:grpSp>
      <p:grpSp>
        <p:nvGrpSpPr>
          <p:cNvPr id="287" name="Group 286">
            <a:extLst>
              <a:ext uri="{FF2B5EF4-FFF2-40B4-BE49-F238E27FC236}">
                <a16:creationId xmlns:a16="http://schemas.microsoft.com/office/drawing/2014/main" id="{B421A4F5-5798-46B3-8569-52DEFF3D984A}"/>
              </a:ext>
            </a:extLst>
          </p:cNvPr>
          <p:cNvGrpSpPr/>
          <p:nvPr/>
        </p:nvGrpSpPr>
        <p:grpSpPr>
          <a:xfrm>
            <a:off x="14528498" y="5024176"/>
            <a:ext cx="2418770" cy="3282594"/>
            <a:chOff x="6542250" y="6410881"/>
            <a:chExt cx="4437849" cy="2667033"/>
          </a:xfrm>
          <a:solidFill>
            <a:srgbClr val="FF0000"/>
          </a:solidFill>
        </p:grpSpPr>
        <p:grpSp>
          <p:nvGrpSpPr>
            <p:cNvPr id="288" name="Group 23">
              <a:extLst>
                <a:ext uri="{FF2B5EF4-FFF2-40B4-BE49-F238E27FC236}">
                  <a16:creationId xmlns:a16="http://schemas.microsoft.com/office/drawing/2014/main" id="{F9B39EAB-AE80-4E78-94A8-6321BC6EACE7}"/>
                </a:ext>
              </a:extLst>
            </p:cNvPr>
            <p:cNvGrpSpPr/>
            <p:nvPr/>
          </p:nvGrpSpPr>
          <p:grpSpPr>
            <a:xfrm>
              <a:off x="6542250" y="6410881"/>
              <a:ext cx="4437849" cy="2667033"/>
              <a:chOff x="-3810" y="0"/>
              <a:chExt cx="1544175" cy="1033575"/>
            </a:xfrm>
            <a:grpFill/>
          </p:grpSpPr>
          <p:sp>
            <p:nvSpPr>
              <p:cNvPr id="290" name="Freeform 24">
                <a:extLst>
                  <a:ext uri="{FF2B5EF4-FFF2-40B4-BE49-F238E27FC236}">
                    <a16:creationId xmlns:a16="http://schemas.microsoft.com/office/drawing/2014/main" id="{47AE7A21-B6FC-4290-9DCE-4F24C2A5EA69}"/>
                  </a:ext>
                </a:extLst>
              </p:cNvPr>
              <p:cNvSpPr/>
              <p:nvPr/>
            </p:nvSpPr>
            <p:spPr>
              <a:xfrm>
                <a:off x="10160" y="16510"/>
                <a:ext cx="1514965" cy="1017065"/>
              </a:xfrm>
              <a:custGeom>
                <a:avLst/>
                <a:gdLst/>
                <a:ahLst/>
                <a:cxnLst/>
                <a:rect l="l" t="t" r="r" b="b"/>
                <a:pathLst>
                  <a:path w="1514965" h="895516">
                    <a:moveTo>
                      <a:pt x="1514965" y="895516"/>
                    </a:moveTo>
                    <a:lnTo>
                      <a:pt x="0" y="887896"/>
                    </a:lnTo>
                    <a:lnTo>
                      <a:pt x="0" y="323815"/>
                    </a:lnTo>
                    <a:lnTo>
                      <a:pt x="17780" y="19050"/>
                    </a:lnTo>
                    <a:lnTo>
                      <a:pt x="753257" y="0"/>
                    </a:lnTo>
                    <a:lnTo>
                      <a:pt x="1495915" y="5080"/>
                    </a:lnTo>
                    <a:close/>
                  </a:path>
                </a:pathLst>
              </a:custGeom>
              <a:grpFill/>
            </p:spPr>
          </p:sp>
          <p:sp>
            <p:nvSpPr>
              <p:cNvPr id="291" name="Freeform 25">
                <a:extLst>
                  <a:ext uri="{FF2B5EF4-FFF2-40B4-BE49-F238E27FC236}">
                    <a16:creationId xmlns:a16="http://schemas.microsoft.com/office/drawing/2014/main" id="{33F875ED-24CD-4715-A272-0073E1B8249D}"/>
                  </a:ext>
                </a:extLst>
              </p:cNvPr>
              <p:cNvSpPr/>
              <p:nvPr/>
            </p:nvSpPr>
            <p:spPr>
              <a:xfrm>
                <a:off x="-3810" y="0"/>
                <a:ext cx="1544175" cy="922186"/>
              </a:xfrm>
              <a:custGeom>
                <a:avLst/>
                <a:gdLst/>
                <a:ahLst/>
                <a:cxnLst/>
                <a:rect l="l" t="t" r="r" b="b"/>
                <a:pathLst>
                  <a:path w="1544175" h="922186">
                    <a:moveTo>
                      <a:pt x="1509885" y="21590"/>
                    </a:moveTo>
                    <a:cubicBezTo>
                      <a:pt x="1511155" y="34290"/>
                      <a:pt x="1511155" y="44450"/>
                      <a:pt x="1512425" y="54610"/>
                    </a:cubicBezTo>
                    <a:cubicBezTo>
                      <a:pt x="1514965" y="76660"/>
                      <a:pt x="1516235" y="94493"/>
                      <a:pt x="1518775" y="111688"/>
                    </a:cubicBezTo>
                    <a:cubicBezTo>
                      <a:pt x="1518775" y="136526"/>
                      <a:pt x="1531475" y="626281"/>
                      <a:pt x="1537825" y="651119"/>
                    </a:cubicBezTo>
                    <a:cubicBezTo>
                      <a:pt x="1544175" y="688694"/>
                      <a:pt x="1540365" y="726907"/>
                      <a:pt x="1540365" y="764482"/>
                    </a:cubicBezTo>
                    <a:cubicBezTo>
                      <a:pt x="1540365" y="797600"/>
                      <a:pt x="1541635" y="828170"/>
                      <a:pt x="1542905" y="861226"/>
                    </a:cubicBezTo>
                    <a:cubicBezTo>
                      <a:pt x="1542905" y="882816"/>
                      <a:pt x="1542905" y="896786"/>
                      <a:pt x="1542905" y="920916"/>
                    </a:cubicBezTo>
                    <a:cubicBezTo>
                      <a:pt x="1520045" y="920916"/>
                      <a:pt x="1499725" y="922186"/>
                      <a:pt x="1479957" y="920916"/>
                    </a:cubicBezTo>
                    <a:cubicBezTo>
                      <a:pt x="1406188" y="915836"/>
                      <a:pt x="1331283" y="922186"/>
                      <a:pt x="1257513" y="917106"/>
                    </a:cubicBezTo>
                    <a:cubicBezTo>
                      <a:pt x="1213251" y="913296"/>
                      <a:pt x="1170124" y="915836"/>
                      <a:pt x="1125862" y="913296"/>
                    </a:cubicBezTo>
                    <a:cubicBezTo>
                      <a:pt x="1105433" y="912026"/>
                      <a:pt x="1085005" y="910756"/>
                      <a:pt x="1064576" y="909486"/>
                    </a:cubicBezTo>
                    <a:cubicBezTo>
                      <a:pt x="1052092" y="909486"/>
                      <a:pt x="1040743" y="910756"/>
                      <a:pt x="1028259" y="910756"/>
                    </a:cubicBezTo>
                    <a:cubicBezTo>
                      <a:pt x="996481" y="909486"/>
                      <a:pt x="909092" y="910756"/>
                      <a:pt x="877314" y="909486"/>
                    </a:cubicBezTo>
                    <a:cubicBezTo>
                      <a:pt x="854616" y="908216"/>
                      <a:pt x="400647" y="917106"/>
                      <a:pt x="377948" y="915836"/>
                    </a:cubicBezTo>
                    <a:cubicBezTo>
                      <a:pt x="372274" y="915836"/>
                      <a:pt x="365464" y="917106"/>
                      <a:pt x="359790" y="917106"/>
                    </a:cubicBezTo>
                    <a:cubicBezTo>
                      <a:pt x="346170" y="917106"/>
                      <a:pt x="333686" y="918376"/>
                      <a:pt x="320067" y="918376"/>
                    </a:cubicBezTo>
                    <a:cubicBezTo>
                      <a:pt x="286020" y="918376"/>
                      <a:pt x="253107" y="917106"/>
                      <a:pt x="219059" y="915836"/>
                    </a:cubicBezTo>
                    <a:cubicBezTo>
                      <a:pt x="198631" y="914566"/>
                      <a:pt x="178202" y="913296"/>
                      <a:pt x="158908" y="912026"/>
                    </a:cubicBezTo>
                    <a:cubicBezTo>
                      <a:pt x="122591" y="910756"/>
                      <a:pt x="86273" y="909486"/>
                      <a:pt x="48260" y="909486"/>
                    </a:cubicBezTo>
                    <a:cubicBezTo>
                      <a:pt x="38100" y="909486"/>
                      <a:pt x="29210" y="909486"/>
                      <a:pt x="19050" y="908216"/>
                    </a:cubicBezTo>
                    <a:cubicBezTo>
                      <a:pt x="10160" y="906946"/>
                      <a:pt x="5080" y="900596"/>
                      <a:pt x="7620" y="891706"/>
                    </a:cubicBezTo>
                    <a:cubicBezTo>
                      <a:pt x="16510" y="860013"/>
                      <a:pt x="12700" y="844091"/>
                      <a:pt x="11430" y="827533"/>
                    </a:cubicBezTo>
                    <a:cubicBezTo>
                      <a:pt x="10160" y="793778"/>
                      <a:pt x="6350" y="760661"/>
                      <a:pt x="7620" y="726907"/>
                    </a:cubicBezTo>
                    <a:cubicBezTo>
                      <a:pt x="5080" y="684873"/>
                      <a:pt x="0" y="164549"/>
                      <a:pt x="7620" y="121878"/>
                    </a:cubicBezTo>
                    <a:cubicBezTo>
                      <a:pt x="8890" y="113599"/>
                      <a:pt x="7620" y="104683"/>
                      <a:pt x="8890" y="96403"/>
                    </a:cubicBezTo>
                    <a:cubicBezTo>
                      <a:pt x="10160" y="83029"/>
                      <a:pt x="12700" y="68381"/>
                      <a:pt x="13970" y="44450"/>
                    </a:cubicBezTo>
                    <a:cubicBezTo>
                      <a:pt x="13970" y="41910"/>
                      <a:pt x="15240" y="39370"/>
                      <a:pt x="16510" y="38100"/>
                    </a:cubicBezTo>
                    <a:cubicBezTo>
                      <a:pt x="38100" y="35560"/>
                      <a:pt x="57900" y="30480"/>
                      <a:pt x="76059" y="29210"/>
                    </a:cubicBezTo>
                    <a:cubicBezTo>
                      <a:pt x="106702" y="25400"/>
                      <a:pt x="137345" y="22860"/>
                      <a:pt x="169123" y="20320"/>
                    </a:cubicBezTo>
                    <a:cubicBezTo>
                      <a:pt x="190686" y="17780"/>
                      <a:pt x="212250" y="16510"/>
                      <a:pt x="232678" y="13970"/>
                    </a:cubicBezTo>
                    <a:cubicBezTo>
                      <a:pt x="253107" y="11430"/>
                      <a:pt x="274670" y="8890"/>
                      <a:pt x="295099" y="8890"/>
                    </a:cubicBezTo>
                    <a:cubicBezTo>
                      <a:pt x="317797" y="7620"/>
                      <a:pt x="340496" y="10160"/>
                      <a:pt x="363194" y="8890"/>
                    </a:cubicBezTo>
                    <a:cubicBezTo>
                      <a:pt x="391567" y="8890"/>
                      <a:pt x="905687" y="6350"/>
                      <a:pt x="934060" y="5080"/>
                    </a:cubicBezTo>
                    <a:cubicBezTo>
                      <a:pt x="961298" y="3810"/>
                      <a:pt x="988536" y="2540"/>
                      <a:pt x="1016909" y="2540"/>
                    </a:cubicBezTo>
                    <a:cubicBezTo>
                      <a:pt x="1063441" y="1270"/>
                      <a:pt x="1108838" y="0"/>
                      <a:pt x="1155370" y="0"/>
                    </a:cubicBezTo>
                    <a:cubicBezTo>
                      <a:pt x="1174664" y="0"/>
                      <a:pt x="1195092" y="2540"/>
                      <a:pt x="1214386" y="2540"/>
                    </a:cubicBezTo>
                    <a:cubicBezTo>
                      <a:pt x="1267727" y="3810"/>
                      <a:pt x="1322203" y="5080"/>
                      <a:pt x="1375545" y="7620"/>
                    </a:cubicBezTo>
                    <a:cubicBezTo>
                      <a:pt x="1403918" y="8890"/>
                      <a:pt x="1432291" y="12700"/>
                      <a:pt x="1460664" y="16510"/>
                    </a:cubicBezTo>
                    <a:cubicBezTo>
                      <a:pt x="1467473" y="16510"/>
                      <a:pt x="1474283" y="16510"/>
                      <a:pt x="1479957" y="16510"/>
                    </a:cubicBezTo>
                    <a:cubicBezTo>
                      <a:pt x="1490835" y="17780"/>
                      <a:pt x="1499725" y="20320"/>
                      <a:pt x="1509885" y="21590"/>
                    </a:cubicBezTo>
                    <a:close/>
                    <a:moveTo>
                      <a:pt x="1520045" y="904406"/>
                    </a:moveTo>
                    <a:cubicBezTo>
                      <a:pt x="1521315" y="887896"/>
                      <a:pt x="1522585" y="875196"/>
                      <a:pt x="1522585" y="862496"/>
                    </a:cubicBezTo>
                    <a:cubicBezTo>
                      <a:pt x="1521315" y="824985"/>
                      <a:pt x="1520045" y="791231"/>
                      <a:pt x="1520045" y="754929"/>
                    </a:cubicBezTo>
                    <a:cubicBezTo>
                      <a:pt x="1520045" y="738371"/>
                      <a:pt x="1522585" y="721812"/>
                      <a:pt x="1521315" y="705253"/>
                    </a:cubicBezTo>
                    <a:cubicBezTo>
                      <a:pt x="1521315" y="689968"/>
                      <a:pt x="1520045" y="674046"/>
                      <a:pt x="1518775" y="658761"/>
                    </a:cubicBezTo>
                    <a:cubicBezTo>
                      <a:pt x="1513695" y="635197"/>
                      <a:pt x="1502265" y="147353"/>
                      <a:pt x="1502265" y="123789"/>
                    </a:cubicBezTo>
                    <a:cubicBezTo>
                      <a:pt x="1499725" y="104046"/>
                      <a:pt x="1497185" y="83666"/>
                      <a:pt x="1494645" y="63500"/>
                    </a:cubicBezTo>
                    <a:cubicBezTo>
                      <a:pt x="1493375" y="44450"/>
                      <a:pt x="1492105" y="43180"/>
                      <a:pt x="1476553" y="41910"/>
                    </a:cubicBezTo>
                    <a:cubicBezTo>
                      <a:pt x="1473148" y="41910"/>
                      <a:pt x="1470878" y="41910"/>
                      <a:pt x="1467473" y="40640"/>
                    </a:cubicBezTo>
                    <a:cubicBezTo>
                      <a:pt x="1439100" y="36830"/>
                      <a:pt x="1409592" y="31750"/>
                      <a:pt x="1381219" y="30480"/>
                    </a:cubicBezTo>
                    <a:cubicBezTo>
                      <a:pt x="1311989" y="26670"/>
                      <a:pt x="1241624" y="25400"/>
                      <a:pt x="1172394" y="22860"/>
                    </a:cubicBezTo>
                    <a:cubicBezTo>
                      <a:pt x="1162179" y="22860"/>
                      <a:pt x="1150830" y="22860"/>
                      <a:pt x="1140616" y="22860"/>
                    </a:cubicBezTo>
                    <a:cubicBezTo>
                      <a:pt x="1123592" y="22860"/>
                      <a:pt x="1106568" y="22860"/>
                      <a:pt x="1090679" y="22860"/>
                    </a:cubicBezTo>
                    <a:cubicBezTo>
                      <a:pt x="1054362" y="22860"/>
                      <a:pt x="1018044" y="22860"/>
                      <a:pt x="982862" y="24130"/>
                    </a:cubicBezTo>
                    <a:cubicBezTo>
                      <a:pt x="952219" y="25400"/>
                      <a:pt x="435829" y="29210"/>
                      <a:pt x="405186" y="29210"/>
                    </a:cubicBezTo>
                    <a:cubicBezTo>
                      <a:pt x="355250" y="29210"/>
                      <a:pt x="305313" y="26670"/>
                      <a:pt x="255377" y="33020"/>
                    </a:cubicBezTo>
                    <a:cubicBezTo>
                      <a:pt x="229273" y="36830"/>
                      <a:pt x="204305" y="36830"/>
                      <a:pt x="179337" y="38100"/>
                    </a:cubicBezTo>
                    <a:cubicBezTo>
                      <a:pt x="136210" y="41910"/>
                      <a:pt x="93083" y="45720"/>
                      <a:pt x="49530" y="50800"/>
                    </a:cubicBezTo>
                    <a:cubicBezTo>
                      <a:pt x="36830" y="50800"/>
                      <a:pt x="34290" y="53340"/>
                      <a:pt x="33020" y="66470"/>
                    </a:cubicBezTo>
                    <a:cubicBezTo>
                      <a:pt x="31750" y="77934"/>
                      <a:pt x="31750" y="89398"/>
                      <a:pt x="30480" y="100861"/>
                    </a:cubicBezTo>
                    <a:cubicBezTo>
                      <a:pt x="29210" y="119968"/>
                      <a:pt x="26670" y="138437"/>
                      <a:pt x="25400" y="157543"/>
                    </a:cubicBezTo>
                    <a:cubicBezTo>
                      <a:pt x="20320" y="177923"/>
                      <a:pt x="26670" y="675957"/>
                      <a:pt x="29210" y="696337"/>
                    </a:cubicBezTo>
                    <a:cubicBezTo>
                      <a:pt x="29210" y="717991"/>
                      <a:pt x="29210" y="740281"/>
                      <a:pt x="30480" y="761935"/>
                    </a:cubicBezTo>
                    <a:cubicBezTo>
                      <a:pt x="30480" y="777857"/>
                      <a:pt x="33020" y="793778"/>
                      <a:pt x="33020" y="809700"/>
                    </a:cubicBezTo>
                    <a:cubicBezTo>
                      <a:pt x="33020" y="826896"/>
                      <a:pt x="33020" y="844091"/>
                      <a:pt x="31750" y="862496"/>
                    </a:cubicBezTo>
                    <a:cubicBezTo>
                      <a:pt x="31750" y="866306"/>
                      <a:pt x="31750" y="868846"/>
                      <a:pt x="31750" y="872656"/>
                    </a:cubicBezTo>
                    <a:cubicBezTo>
                      <a:pt x="31750" y="882816"/>
                      <a:pt x="35560" y="886626"/>
                      <a:pt x="44450" y="886626"/>
                    </a:cubicBezTo>
                    <a:cubicBezTo>
                      <a:pt x="60170" y="886626"/>
                      <a:pt x="76059" y="887896"/>
                      <a:pt x="90813" y="887896"/>
                    </a:cubicBezTo>
                    <a:cubicBezTo>
                      <a:pt x="112377" y="887896"/>
                      <a:pt x="135075" y="885356"/>
                      <a:pt x="156638" y="887896"/>
                    </a:cubicBezTo>
                    <a:cubicBezTo>
                      <a:pt x="191821" y="891706"/>
                      <a:pt x="227004" y="894246"/>
                      <a:pt x="262186" y="892976"/>
                    </a:cubicBezTo>
                    <a:cubicBezTo>
                      <a:pt x="284885" y="891706"/>
                      <a:pt x="306448" y="894246"/>
                      <a:pt x="329147" y="894246"/>
                    </a:cubicBezTo>
                    <a:cubicBezTo>
                      <a:pt x="362059" y="894246"/>
                      <a:pt x="394972" y="892976"/>
                      <a:pt x="427885" y="894246"/>
                    </a:cubicBezTo>
                    <a:cubicBezTo>
                      <a:pt x="476687" y="895516"/>
                      <a:pt x="1012370" y="885356"/>
                      <a:pt x="1062306" y="887896"/>
                    </a:cubicBezTo>
                    <a:cubicBezTo>
                      <a:pt x="1083870" y="889166"/>
                      <a:pt x="1105433" y="890436"/>
                      <a:pt x="1125862" y="890436"/>
                    </a:cubicBezTo>
                    <a:cubicBezTo>
                      <a:pt x="1163314" y="892976"/>
                      <a:pt x="1199632" y="889166"/>
                      <a:pt x="1237084" y="892976"/>
                    </a:cubicBezTo>
                    <a:cubicBezTo>
                      <a:pt x="1267727" y="895516"/>
                      <a:pt x="1298370" y="895516"/>
                      <a:pt x="1329013" y="898056"/>
                    </a:cubicBezTo>
                    <a:cubicBezTo>
                      <a:pt x="1374410" y="901866"/>
                      <a:pt x="1419807" y="904406"/>
                      <a:pt x="1465204" y="905676"/>
                    </a:cubicBezTo>
                    <a:cubicBezTo>
                      <a:pt x="1482227" y="905676"/>
                      <a:pt x="1499725" y="904406"/>
                      <a:pt x="1520045" y="904406"/>
                    </a:cubicBezTo>
                    <a:close/>
                  </a:path>
                </a:pathLst>
              </a:custGeom>
              <a:grpFill/>
            </p:spPr>
          </p:sp>
        </p:grpSp>
        <p:sp>
          <p:nvSpPr>
            <p:cNvPr id="289" name="TextBox 35">
              <a:extLst>
                <a:ext uri="{FF2B5EF4-FFF2-40B4-BE49-F238E27FC236}">
                  <a16:creationId xmlns:a16="http://schemas.microsoft.com/office/drawing/2014/main" id="{567749FA-760B-4850-A1FD-D10B3E4D3CFD}"/>
                </a:ext>
              </a:extLst>
            </p:cNvPr>
            <p:cNvSpPr txBox="1"/>
            <p:nvPr/>
          </p:nvSpPr>
          <p:spPr>
            <a:xfrm>
              <a:off x="6720546" y="6569904"/>
              <a:ext cx="4087424" cy="2355579"/>
            </a:xfrm>
            <a:prstGeom prst="rect">
              <a:avLst/>
            </a:prstGeom>
            <a:grpFill/>
          </p:spPr>
          <p:txBody>
            <a:bodyPr wrap="square" lIns="0" tIns="0" rIns="0" bIns="0" rtlCol="0" anchor="t">
              <a:spAutoFit/>
            </a:bodyPr>
            <a:lstStyle/>
            <a:p>
              <a:pPr algn="ctr">
                <a:lnSpc>
                  <a:spcPts val="4598"/>
                </a:lnSpc>
              </a:pPr>
              <a:r>
                <a:rPr lang="en-US" sz="3284" spc="-344">
                  <a:solidFill>
                    <a:schemeClr val="bg1"/>
                  </a:solidFill>
                  <a:latin typeface="Mali" panose="020B0604020202020204" charset="-34"/>
                  <a:cs typeface="Mali" panose="020B0604020202020204" charset="-34"/>
                </a:rPr>
                <a:t>N</a:t>
              </a:r>
              <a:r>
                <a:rPr lang="vi-VN" sz="3284" spc="-344">
                  <a:solidFill>
                    <a:schemeClr val="bg1"/>
                  </a:solidFill>
                  <a:latin typeface="Mali" panose="020B0604020202020204" charset="-34"/>
                  <a:cs typeface="Mali" panose="020B0604020202020204" charset="-34"/>
                </a:rPr>
                <a:t>hững nhóm lưu dânngười Việt đến khẩn hoang đầu tiên </a:t>
              </a:r>
              <a:endParaRPr lang="en-US" sz="3284" spc="-344">
                <a:solidFill>
                  <a:schemeClr val="bg1"/>
                </a:solidFill>
                <a:latin typeface="Mali" panose="020B0604020202020204" charset="-34"/>
                <a:cs typeface="Mali" panose="020B0604020202020204" charset="-34"/>
              </a:endParaRPr>
            </a:p>
          </p:txBody>
        </p:sp>
      </p:grpSp>
    </p:spTree>
    <p:extLst>
      <p:ext uri="{BB962C8B-B14F-4D97-AF65-F5344CB8AC3E}">
        <p14:creationId xmlns:p14="http://schemas.microsoft.com/office/powerpoint/2010/main" val="86575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wipe(left)">
                                      <p:cBhvr>
                                        <p:cTn id="7" dur="500"/>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wipe(up)">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wipe(left)">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72"/>
                                        </p:tgtEl>
                                        <p:attrNameLst>
                                          <p:attrName>style.visibility</p:attrName>
                                        </p:attrNameLst>
                                      </p:cBhvr>
                                      <p:to>
                                        <p:strVal val="visible"/>
                                      </p:to>
                                    </p:set>
                                    <p:animEffect transition="in" filter="wipe(up)">
                                      <p:cBhvr>
                                        <p:cTn id="22" dur="500"/>
                                        <p:tgtEl>
                                          <p:spTgt spid="2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1"/>
                                        </p:tgtEl>
                                        <p:attrNameLst>
                                          <p:attrName>style.visibility</p:attrName>
                                        </p:attrNameLst>
                                      </p:cBhvr>
                                      <p:to>
                                        <p:strVal val="visible"/>
                                      </p:to>
                                    </p:set>
                                    <p:animEffect transition="in" filter="wipe(left)">
                                      <p:cBhvr>
                                        <p:cTn id="27" dur="500"/>
                                        <p:tgtEl>
                                          <p:spTgt spid="2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77"/>
                                        </p:tgtEl>
                                        <p:attrNameLst>
                                          <p:attrName>style.visibility</p:attrName>
                                        </p:attrNameLst>
                                      </p:cBhvr>
                                      <p:to>
                                        <p:strVal val="visible"/>
                                      </p:to>
                                    </p:set>
                                    <p:animEffect transition="in" filter="wipe(up)">
                                      <p:cBhvr>
                                        <p:cTn id="32" dur="500"/>
                                        <p:tgtEl>
                                          <p:spTgt spid="27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5"/>
                                        </p:tgtEl>
                                        <p:attrNameLst>
                                          <p:attrName>style.visibility</p:attrName>
                                        </p:attrNameLst>
                                      </p:cBhvr>
                                      <p:to>
                                        <p:strVal val="visible"/>
                                      </p:to>
                                    </p:set>
                                    <p:animEffect transition="in" filter="wipe(left)">
                                      <p:cBhvr>
                                        <p:cTn id="37" dur="500"/>
                                        <p:tgtEl>
                                          <p:spTgt spid="2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82"/>
                                        </p:tgtEl>
                                        <p:attrNameLst>
                                          <p:attrName>style.visibility</p:attrName>
                                        </p:attrNameLst>
                                      </p:cBhvr>
                                      <p:to>
                                        <p:strVal val="visible"/>
                                      </p:to>
                                    </p:set>
                                    <p:animEffect transition="in" filter="wipe(up)">
                                      <p:cBhvr>
                                        <p:cTn id="42" dur="500"/>
                                        <p:tgtEl>
                                          <p:spTgt spid="28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8"/>
                                        </p:tgtEl>
                                        <p:attrNameLst>
                                          <p:attrName>style.visibility</p:attrName>
                                        </p:attrNameLst>
                                      </p:cBhvr>
                                      <p:to>
                                        <p:strVal val="visible"/>
                                      </p:to>
                                    </p:set>
                                    <p:animEffect transition="in" filter="wipe(left)">
                                      <p:cBhvr>
                                        <p:cTn id="47" dur="500"/>
                                        <p:tgtEl>
                                          <p:spTgt spid="2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87"/>
                                        </p:tgtEl>
                                        <p:attrNameLst>
                                          <p:attrName>style.visibility</p:attrName>
                                        </p:attrNameLst>
                                      </p:cBhvr>
                                      <p:to>
                                        <p:strVal val="visible"/>
                                      </p:to>
                                    </p:set>
                                    <p:animEffect transition="in" filter="wipe(up)">
                                      <p:cBhvr>
                                        <p:cTn id="52"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4983843" cy="707886"/>
          </a:xfrm>
          <a:prstGeom prst="rect">
            <a:avLst/>
          </a:prstGeom>
        </p:spPr>
        <p:txBody>
          <a:bodyPr wrap="square">
            <a:spAutoFit/>
          </a:bodyPr>
          <a:lstStyle/>
          <a:p>
            <a:pPr lvl="0" algn="just">
              <a:spcBef>
                <a:spcPts val="600"/>
              </a:spcBef>
              <a:spcAft>
                <a:spcPts val="600"/>
              </a:spcAft>
            </a:pPr>
            <a:r>
              <a:rPr lang="en-US" sz="4000" b="1">
                <a:solidFill>
                  <a:srgbClr val="FFC000"/>
                </a:solidFill>
                <a:latin typeface="Roboto Light" panose="02000000000000000000" pitchFamily="2" charset="0"/>
                <a:ea typeface="Roboto Light" panose="02000000000000000000" pitchFamily="2" charset="0"/>
              </a:rPr>
              <a:t>2. </a:t>
            </a:r>
            <a:r>
              <a:rPr lang="vi-VN" sz="4000" b="1">
                <a:solidFill>
                  <a:srgbClr val="FFC000"/>
                </a:solidFill>
                <a:latin typeface="Roboto Light" panose="02000000000000000000" pitchFamily="2" charset="0"/>
                <a:ea typeface="Roboto Light" panose="02000000000000000000" pitchFamily="2" charset="0"/>
              </a:rPr>
              <a:t>Lược sử vùng đất Nam Bộ từ đầu thê kỉ X đến đầu thế kỉ XVI</a:t>
            </a:r>
            <a:endPar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889626"/>
            <a:ext cx="14503331" cy="707886"/>
          </a:xfrm>
          <a:prstGeom prst="rect">
            <a:avLst/>
          </a:prstGeom>
        </p:spPr>
        <p:txBody>
          <a:bodyPr wrap="square">
            <a:spAutoFit/>
          </a:bodyPr>
          <a:lstStyle/>
          <a:p>
            <a:pPr lvl="0" algn="just">
              <a:spcBef>
                <a:spcPts val="600"/>
              </a:spcBef>
              <a:spcAft>
                <a:spcPts val="600"/>
              </a:spcAft>
            </a:pPr>
            <a:r>
              <a:rPr lang="vi-VN" sz="4000" b="1" spc="-96">
                <a:solidFill>
                  <a:srgbClr val="FFFFFF"/>
                </a:solidFill>
                <a:latin typeface="Roboto Light" panose="02000000000000000000" pitchFamily="2" charset="0"/>
                <a:ea typeface="Roboto Light" panose="02000000000000000000" pitchFamily="2" charset="0"/>
              </a:rPr>
              <a:t>a. Diễn biến cơ bản về chính trị</a:t>
            </a:r>
            <a:endParaRPr kumimoji="0" lang="en-US"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506752" y="2091986"/>
            <a:ext cx="17195972" cy="1951496"/>
          </a:xfrm>
          <a:prstGeom prst="rect">
            <a:avLst/>
          </a:prstGeom>
          <a:solidFill>
            <a:schemeClr val="bg1"/>
          </a:solidFill>
        </p:spPr>
        <p:txBody>
          <a:bodyPr wrap="square">
            <a:spAutoFit/>
          </a:bodyPr>
          <a:lstStyle/>
          <a:p>
            <a:pPr lvl="0">
              <a:lnSpc>
                <a:spcPct val="150000"/>
              </a:lnSpc>
              <a:spcBef>
                <a:spcPts val="600"/>
              </a:spcBef>
              <a:spcAft>
                <a:spcPts val="600"/>
              </a:spcAft>
            </a:pPr>
            <a:r>
              <a:rPr lang="vi-VN" sz="2800">
                <a:solidFill>
                  <a:prstClr val="black"/>
                </a:solidFill>
              </a:rPr>
              <a:t>+ Sau khi Vương quốc Phù Nam sụp đổ (khoảng đầu thế kỉ VII), vùng đất Nam Bộ trên danh nghĩa bị đặt dưới quyền cai trị của Vương quốc Chân Lạp (Cam-pu-chia). Tuy nhiên, trong thực tế, triều đình Chân Lạp gặp nhiều khó khăn và hầu như không thể quản lí được vùng đất này. </a:t>
            </a:r>
          </a:p>
        </p:txBody>
      </p:sp>
      <p:sp>
        <p:nvSpPr>
          <p:cNvPr id="14" name="Rectangle 13">
            <a:extLst>
              <a:ext uri="{FF2B5EF4-FFF2-40B4-BE49-F238E27FC236}">
                <a16:creationId xmlns:a16="http://schemas.microsoft.com/office/drawing/2014/main" id="{40282287-2B7E-446F-B4AE-BC33D924EB5E}"/>
              </a:ext>
            </a:extLst>
          </p:cNvPr>
          <p:cNvSpPr/>
          <p:nvPr/>
        </p:nvSpPr>
        <p:spPr>
          <a:xfrm>
            <a:off x="487702" y="4167752"/>
            <a:ext cx="17195972" cy="1951496"/>
          </a:xfrm>
          <a:prstGeom prst="rect">
            <a:avLst/>
          </a:prstGeom>
          <a:solidFill>
            <a:schemeClr val="bg1"/>
          </a:solidFill>
        </p:spPr>
        <p:txBody>
          <a:bodyPr wrap="square">
            <a:spAutoFit/>
          </a:bodyPr>
          <a:lstStyle/>
          <a:p>
            <a:pPr lvl="0">
              <a:lnSpc>
                <a:spcPct val="150000"/>
              </a:lnSpc>
              <a:spcBef>
                <a:spcPts val="600"/>
              </a:spcBef>
              <a:spcAft>
                <a:spcPts val="600"/>
              </a:spcAft>
            </a:pPr>
            <a:r>
              <a:rPr lang="vi-VN" sz="2800">
                <a:solidFill>
                  <a:prstClr val="black"/>
                </a:solidFill>
              </a:rPr>
              <a:t>+ Cũng từ sau thế kỉ X, khu vực Nam Bộ chịu ảnh hưởng nặng nề bởi điều kiện tự nhiên. Một phần đất đai bị ngập mặn, gây khó khăn cho sản xuất nông nghiệp. Suốt giai đoạn thế kỉ X đến đầu thế kỉ XIV, cư dân ở đầy rất thưa vắng.</a:t>
            </a:r>
          </a:p>
        </p:txBody>
      </p:sp>
      <p:sp>
        <p:nvSpPr>
          <p:cNvPr id="15" name="Rectangle 14">
            <a:extLst>
              <a:ext uri="{FF2B5EF4-FFF2-40B4-BE49-F238E27FC236}">
                <a16:creationId xmlns:a16="http://schemas.microsoft.com/office/drawing/2014/main" id="{DFC79806-FED1-4723-9AE6-830B364B1DDD}"/>
              </a:ext>
            </a:extLst>
          </p:cNvPr>
          <p:cNvSpPr/>
          <p:nvPr/>
        </p:nvSpPr>
        <p:spPr>
          <a:xfrm>
            <a:off x="506752" y="6362700"/>
            <a:ext cx="17195972" cy="1305165"/>
          </a:xfrm>
          <a:prstGeom prst="rect">
            <a:avLst/>
          </a:prstGeom>
          <a:solidFill>
            <a:schemeClr val="bg1"/>
          </a:solidFill>
        </p:spPr>
        <p:txBody>
          <a:bodyPr wrap="square">
            <a:spAutoFit/>
          </a:bodyPr>
          <a:lstStyle/>
          <a:p>
            <a:pPr lvl="0">
              <a:lnSpc>
                <a:spcPct val="150000"/>
              </a:lnSpc>
              <a:spcBef>
                <a:spcPts val="600"/>
              </a:spcBef>
              <a:spcAft>
                <a:spcPts val="600"/>
              </a:spcAft>
            </a:pPr>
            <a:r>
              <a:rPr lang="vi-VN" sz="2800">
                <a:solidFill>
                  <a:prstClr val="black"/>
                </a:solidFill>
              </a:rPr>
              <a:t>+ Từ khoảng cuối thế kỉ XIII, Chân Lạp phải lo đối phó với các cuộc tấn công của quân Xiêm, do đó càng không có khả năng kiểm soát trực tiếp vùng đất Nam Bộ.</a:t>
            </a:r>
          </a:p>
        </p:txBody>
      </p:sp>
      <p:sp>
        <p:nvSpPr>
          <p:cNvPr id="16" name="Rectangle 15">
            <a:extLst>
              <a:ext uri="{FF2B5EF4-FFF2-40B4-BE49-F238E27FC236}">
                <a16:creationId xmlns:a16="http://schemas.microsoft.com/office/drawing/2014/main" id="{9A7EDAC2-97C2-4501-818B-2D954D10789F}"/>
              </a:ext>
            </a:extLst>
          </p:cNvPr>
          <p:cNvSpPr/>
          <p:nvPr/>
        </p:nvSpPr>
        <p:spPr>
          <a:xfrm>
            <a:off x="560957" y="7987674"/>
            <a:ext cx="17195972" cy="1305165"/>
          </a:xfrm>
          <a:prstGeom prst="rect">
            <a:avLst/>
          </a:prstGeom>
          <a:solidFill>
            <a:schemeClr val="bg1"/>
          </a:solidFill>
        </p:spPr>
        <p:txBody>
          <a:bodyPr wrap="square">
            <a:spAutoFit/>
          </a:bodyPr>
          <a:lstStyle/>
          <a:p>
            <a:pPr lvl="0">
              <a:lnSpc>
                <a:spcPct val="150000"/>
              </a:lnSpc>
              <a:spcBef>
                <a:spcPts val="600"/>
              </a:spcBef>
              <a:spcAft>
                <a:spcPts val="600"/>
              </a:spcAft>
              <a:defRPr/>
            </a:pPr>
            <a:r>
              <a:rPr lang="vi-VN" sz="2800">
                <a:solidFill>
                  <a:prstClr val="black"/>
                </a:solidFill>
              </a:rPr>
              <a:t>+ Phải đến vài thế kỉ sau đó mới có những nhóm lưu dần người Việt đến khẩn hoang và lập ra những làng người Việt đầu tiên ở vùng Mô Xoài (Bà Rịa - Vũng Tàu), Đổng Nai,…</a:t>
            </a:r>
          </a:p>
        </p:txBody>
      </p:sp>
    </p:spTree>
    <p:extLst>
      <p:ext uri="{BB962C8B-B14F-4D97-AF65-F5344CB8AC3E}">
        <p14:creationId xmlns:p14="http://schemas.microsoft.com/office/powerpoint/2010/main" val="18852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73D7A7A-44DD-4BE5-B5F3-5568E1D91605}"/>
              </a:ext>
            </a:extLst>
          </p:cNvPr>
          <p:cNvSpPr txBox="1"/>
          <p:nvPr/>
        </p:nvSpPr>
        <p:spPr>
          <a:xfrm>
            <a:off x="2247900" y="267928"/>
            <a:ext cx="13792200" cy="779701"/>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500" spc="-267">
                <a:solidFill>
                  <a:srgbClr val="FFFFFF"/>
                </a:solidFill>
                <a:latin typeface="Times New Roman" panose="02020603050405020304" pitchFamily="18" charset="0"/>
                <a:cs typeface="Times New Roman" panose="02020603050405020304" pitchFamily="18" charset="0"/>
              </a:rPr>
              <a:t>HOẠT ĐỘNG KINH TẾ CỦA C</a:t>
            </a:r>
            <a:r>
              <a:rPr lang="vi-VN" sz="4500" spc="-267">
                <a:solidFill>
                  <a:srgbClr val="FFFFFF"/>
                </a:solidFill>
                <a:latin typeface="Times New Roman" panose="02020603050405020304" pitchFamily="18" charset="0"/>
                <a:cs typeface="Times New Roman" panose="02020603050405020304" pitchFamily="18" charset="0"/>
              </a:rPr>
              <a:t>Ư</a:t>
            </a:r>
            <a:r>
              <a:rPr lang="en-US" sz="4500" spc="-267">
                <a:solidFill>
                  <a:srgbClr val="FFFFFF"/>
                </a:solidFill>
                <a:latin typeface="Times New Roman" panose="02020603050405020304" pitchFamily="18" charset="0"/>
                <a:cs typeface="Times New Roman" panose="02020603050405020304" pitchFamily="18" charset="0"/>
              </a:rPr>
              <a:t> DÂN VÙNG ĐẤT NAM BỘ</a:t>
            </a:r>
          </a:p>
        </p:txBody>
      </p:sp>
      <p:grpSp>
        <p:nvGrpSpPr>
          <p:cNvPr id="7" name="Group 5">
            <a:extLst>
              <a:ext uri="{FF2B5EF4-FFF2-40B4-BE49-F238E27FC236}">
                <a16:creationId xmlns:a16="http://schemas.microsoft.com/office/drawing/2014/main" id="{EF8070C9-0CC9-41CA-BEA1-5B87169C642A}"/>
              </a:ext>
            </a:extLst>
          </p:cNvPr>
          <p:cNvGrpSpPr/>
          <p:nvPr/>
        </p:nvGrpSpPr>
        <p:grpSpPr>
          <a:xfrm>
            <a:off x="919229" y="1257300"/>
            <a:ext cx="16454371" cy="7086600"/>
            <a:chOff x="0" y="0"/>
            <a:chExt cx="9153025" cy="4578032"/>
          </a:xfrm>
        </p:grpSpPr>
        <p:sp>
          <p:nvSpPr>
            <p:cNvPr id="8" name="Freeform 6">
              <a:extLst>
                <a:ext uri="{FF2B5EF4-FFF2-40B4-BE49-F238E27FC236}">
                  <a16:creationId xmlns:a16="http://schemas.microsoft.com/office/drawing/2014/main" id="{1F66A522-9A96-445E-A853-2C209110A797}"/>
                </a:ext>
              </a:extLst>
            </p:cNvPr>
            <p:cNvSpPr/>
            <p:nvPr/>
          </p:nvSpPr>
          <p:spPr>
            <a:xfrm>
              <a:off x="10160" y="16510"/>
              <a:ext cx="9130165" cy="4550092"/>
            </a:xfrm>
            <a:custGeom>
              <a:avLst/>
              <a:gdLst/>
              <a:ahLst/>
              <a:cxnLst/>
              <a:rect l="l" t="t" r="r" b="b"/>
              <a:pathLst>
                <a:path w="9130165" h="4550092">
                  <a:moveTo>
                    <a:pt x="9130165" y="4550092"/>
                  </a:moveTo>
                  <a:lnTo>
                    <a:pt x="0" y="4542472"/>
                  </a:lnTo>
                  <a:lnTo>
                    <a:pt x="0" y="1591318"/>
                  </a:lnTo>
                  <a:lnTo>
                    <a:pt x="17780" y="19050"/>
                  </a:lnTo>
                  <a:lnTo>
                    <a:pt x="4551066" y="0"/>
                  </a:lnTo>
                  <a:lnTo>
                    <a:pt x="9111115" y="5080"/>
                  </a:lnTo>
                  <a:close/>
                </a:path>
              </a:pathLst>
            </a:custGeom>
            <a:solidFill>
              <a:srgbClr val="082A44"/>
            </a:solidFill>
          </p:spPr>
        </p:sp>
        <p:sp>
          <p:nvSpPr>
            <p:cNvPr id="9" name="Freeform 7">
              <a:extLst>
                <a:ext uri="{FF2B5EF4-FFF2-40B4-BE49-F238E27FC236}">
                  <a16:creationId xmlns:a16="http://schemas.microsoft.com/office/drawing/2014/main" id="{5A536F38-5B82-473D-9D03-90B8AF5CA51A}"/>
                </a:ext>
              </a:extLst>
            </p:cNvPr>
            <p:cNvSpPr/>
            <p:nvPr/>
          </p:nvSpPr>
          <p:spPr>
            <a:xfrm>
              <a:off x="-3810" y="0"/>
              <a:ext cx="9159374" cy="4576762"/>
            </a:xfrm>
            <a:custGeom>
              <a:avLst/>
              <a:gdLst/>
              <a:ahLst/>
              <a:cxnLst/>
              <a:rect l="l" t="t" r="r" b="b"/>
              <a:pathLst>
                <a:path w="9159374" h="4576762">
                  <a:moveTo>
                    <a:pt x="9125085" y="21590"/>
                  </a:moveTo>
                  <a:cubicBezTo>
                    <a:pt x="9126355" y="34290"/>
                    <a:pt x="9126355" y="44450"/>
                    <a:pt x="9127624" y="54610"/>
                  </a:cubicBezTo>
                  <a:cubicBezTo>
                    <a:pt x="9130165" y="133207"/>
                    <a:pt x="9131435" y="232940"/>
                    <a:pt x="9133974" y="329111"/>
                  </a:cubicBezTo>
                  <a:cubicBezTo>
                    <a:pt x="9133974" y="468024"/>
                    <a:pt x="9146674" y="3207114"/>
                    <a:pt x="9153024" y="3346028"/>
                  </a:cubicBezTo>
                  <a:cubicBezTo>
                    <a:pt x="9159374" y="3556179"/>
                    <a:pt x="9155565" y="3769892"/>
                    <a:pt x="9155565" y="3980043"/>
                  </a:cubicBezTo>
                  <a:cubicBezTo>
                    <a:pt x="9155565" y="4165261"/>
                    <a:pt x="9156835" y="4336232"/>
                    <a:pt x="9158105" y="4515802"/>
                  </a:cubicBezTo>
                  <a:cubicBezTo>
                    <a:pt x="9158105" y="4537392"/>
                    <a:pt x="9158105" y="4551362"/>
                    <a:pt x="9158105" y="4575492"/>
                  </a:cubicBezTo>
                  <a:cubicBezTo>
                    <a:pt x="9135245" y="4575492"/>
                    <a:pt x="9114924" y="4576762"/>
                    <a:pt x="9070457" y="4575492"/>
                  </a:cubicBezTo>
                  <a:cubicBezTo>
                    <a:pt x="8604132" y="4570412"/>
                    <a:pt x="8130632" y="4576762"/>
                    <a:pt x="7664307" y="4571682"/>
                  </a:cubicBezTo>
                  <a:cubicBezTo>
                    <a:pt x="7384511" y="4567872"/>
                    <a:pt x="7111890" y="4570412"/>
                    <a:pt x="6832095" y="4567872"/>
                  </a:cubicBezTo>
                  <a:cubicBezTo>
                    <a:pt x="6702958" y="4566602"/>
                    <a:pt x="6573822" y="4565332"/>
                    <a:pt x="6444686" y="4564062"/>
                  </a:cubicBezTo>
                  <a:cubicBezTo>
                    <a:pt x="6365769" y="4564062"/>
                    <a:pt x="6294027" y="4565332"/>
                    <a:pt x="6215110" y="4565332"/>
                  </a:cubicBezTo>
                  <a:cubicBezTo>
                    <a:pt x="6014232" y="4564062"/>
                    <a:pt x="5461816" y="4565332"/>
                    <a:pt x="5260937" y="4564062"/>
                  </a:cubicBezTo>
                  <a:cubicBezTo>
                    <a:pt x="5117452" y="4562792"/>
                    <a:pt x="2247757" y="4571682"/>
                    <a:pt x="2104272" y="4570412"/>
                  </a:cubicBezTo>
                  <a:cubicBezTo>
                    <a:pt x="2068401" y="4570412"/>
                    <a:pt x="2025356" y="4571682"/>
                    <a:pt x="1989484" y="4571682"/>
                  </a:cubicBezTo>
                  <a:cubicBezTo>
                    <a:pt x="1903393" y="4571682"/>
                    <a:pt x="1824477" y="4572952"/>
                    <a:pt x="1738386" y="4572952"/>
                  </a:cubicBezTo>
                  <a:cubicBezTo>
                    <a:pt x="1523159" y="4572952"/>
                    <a:pt x="1315106" y="4571682"/>
                    <a:pt x="1099879" y="4570412"/>
                  </a:cubicBezTo>
                  <a:cubicBezTo>
                    <a:pt x="970743" y="4569142"/>
                    <a:pt x="841606" y="4567872"/>
                    <a:pt x="719644" y="4566602"/>
                  </a:cubicBezTo>
                  <a:cubicBezTo>
                    <a:pt x="490069" y="4565332"/>
                    <a:pt x="260493" y="4564062"/>
                    <a:pt x="48260" y="4564062"/>
                  </a:cubicBezTo>
                  <a:cubicBezTo>
                    <a:pt x="38100" y="4564062"/>
                    <a:pt x="29210" y="4564062"/>
                    <a:pt x="19050" y="4562792"/>
                  </a:cubicBezTo>
                  <a:cubicBezTo>
                    <a:pt x="10160" y="4561522"/>
                    <a:pt x="5080" y="4555172"/>
                    <a:pt x="7620" y="4546282"/>
                  </a:cubicBezTo>
                  <a:cubicBezTo>
                    <a:pt x="16510" y="4514326"/>
                    <a:pt x="12700" y="4425279"/>
                    <a:pt x="11430" y="4332670"/>
                  </a:cubicBezTo>
                  <a:cubicBezTo>
                    <a:pt x="10160" y="4143890"/>
                    <a:pt x="6350" y="3958672"/>
                    <a:pt x="7620" y="3769892"/>
                  </a:cubicBezTo>
                  <a:cubicBezTo>
                    <a:pt x="5080" y="3534807"/>
                    <a:pt x="0" y="624747"/>
                    <a:pt x="7620" y="386101"/>
                  </a:cubicBezTo>
                  <a:cubicBezTo>
                    <a:pt x="8890" y="339796"/>
                    <a:pt x="7620" y="289930"/>
                    <a:pt x="8890" y="243625"/>
                  </a:cubicBezTo>
                  <a:cubicBezTo>
                    <a:pt x="10160" y="168826"/>
                    <a:pt x="12700" y="86903"/>
                    <a:pt x="13970" y="44450"/>
                  </a:cubicBezTo>
                  <a:cubicBezTo>
                    <a:pt x="13970" y="41910"/>
                    <a:pt x="15240" y="39370"/>
                    <a:pt x="16510" y="38100"/>
                  </a:cubicBezTo>
                  <a:cubicBezTo>
                    <a:pt x="38100" y="35560"/>
                    <a:pt x="81137" y="30480"/>
                    <a:pt x="195925" y="29210"/>
                  </a:cubicBezTo>
                  <a:cubicBezTo>
                    <a:pt x="389629" y="25400"/>
                    <a:pt x="583334" y="22860"/>
                    <a:pt x="784212" y="20320"/>
                  </a:cubicBezTo>
                  <a:cubicBezTo>
                    <a:pt x="920523" y="17780"/>
                    <a:pt x="1056834" y="16510"/>
                    <a:pt x="1185970" y="13970"/>
                  </a:cubicBezTo>
                  <a:cubicBezTo>
                    <a:pt x="1315106" y="11430"/>
                    <a:pt x="1451417" y="8890"/>
                    <a:pt x="1580553" y="8890"/>
                  </a:cubicBezTo>
                  <a:cubicBezTo>
                    <a:pt x="1724038" y="7620"/>
                    <a:pt x="1867522" y="10160"/>
                    <a:pt x="2011007" y="8890"/>
                  </a:cubicBezTo>
                  <a:cubicBezTo>
                    <a:pt x="2190363" y="8890"/>
                    <a:pt x="5440293" y="6350"/>
                    <a:pt x="5619649" y="5080"/>
                  </a:cubicBezTo>
                  <a:cubicBezTo>
                    <a:pt x="5791830" y="3810"/>
                    <a:pt x="5964012" y="2540"/>
                    <a:pt x="6143368" y="2540"/>
                  </a:cubicBezTo>
                  <a:cubicBezTo>
                    <a:pt x="6437512" y="1270"/>
                    <a:pt x="6724481" y="0"/>
                    <a:pt x="7018625" y="0"/>
                  </a:cubicBezTo>
                  <a:cubicBezTo>
                    <a:pt x="7140587" y="0"/>
                    <a:pt x="7269723" y="2540"/>
                    <a:pt x="7391685" y="2540"/>
                  </a:cubicBezTo>
                  <a:cubicBezTo>
                    <a:pt x="7728875" y="3810"/>
                    <a:pt x="8073238" y="5080"/>
                    <a:pt x="8410427" y="7620"/>
                  </a:cubicBezTo>
                  <a:cubicBezTo>
                    <a:pt x="8589783" y="8890"/>
                    <a:pt x="8769139" y="12700"/>
                    <a:pt x="8948495" y="16510"/>
                  </a:cubicBezTo>
                  <a:cubicBezTo>
                    <a:pt x="8991540" y="16510"/>
                    <a:pt x="9034586" y="16510"/>
                    <a:pt x="9070457" y="16510"/>
                  </a:cubicBezTo>
                  <a:cubicBezTo>
                    <a:pt x="9106035" y="17780"/>
                    <a:pt x="9114924" y="20320"/>
                    <a:pt x="9125085" y="21590"/>
                  </a:cubicBezTo>
                  <a:close/>
                  <a:moveTo>
                    <a:pt x="9135245" y="4558982"/>
                  </a:moveTo>
                  <a:cubicBezTo>
                    <a:pt x="9136515" y="4542472"/>
                    <a:pt x="9137785" y="4529772"/>
                    <a:pt x="9137785" y="4517072"/>
                  </a:cubicBezTo>
                  <a:cubicBezTo>
                    <a:pt x="9136515" y="4318422"/>
                    <a:pt x="9135245" y="4129643"/>
                    <a:pt x="9135245" y="3926615"/>
                  </a:cubicBezTo>
                  <a:cubicBezTo>
                    <a:pt x="9135245" y="3834006"/>
                    <a:pt x="9137785" y="3741397"/>
                    <a:pt x="9136515" y="3648788"/>
                  </a:cubicBezTo>
                  <a:cubicBezTo>
                    <a:pt x="9136515" y="3563303"/>
                    <a:pt x="9135245" y="3474256"/>
                    <a:pt x="9133975" y="3388770"/>
                  </a:cubicBezTo>
                  <a:cubicBezTo>
                    <a:pt x="9128895" y="3256981"/>
                    <a:pt x="9117465" y="528576"/>
                    <a:pt x="9117465" y="396787"/>
                  </a:cubicBezTo>
                  <a:cubicBezTo>
                    <a:pt x="9114925" y="286368"/>
                    <a:pt x="9112385" y="172388"/>
                    <a:pt x="9109845" y="63500"/>
                  </a:cubicBezTo>
                  <a:cubicBezTo>
                    <a:pt x="9108575" y="44450"/>
                    <a:pt x="9107305" y="43180"/>
                    <a:pt x="9048935" y="41910"/>
                  </a:cubicBezTo>
                  <a:cubicBezTo>
                    <a:pt x="9027412" y="41910"/>
                    <a:pt x="9013063" y="41910"/>
                    <a:pt x="8991540" y="40640"/>
                  </a:cubicBezTo>
                  <a:cubicBezTo>
                    <a:pt x="8812185" y="36830"/>
                    <a:pt x="8625654" y="31750"/>
                    <a:pt x="8446299" y="30480"/>
                  </a:cubicBezTo>
                  <a:cubicBezTo>
                    <a:pt x="8008670" y="26670"/>
                    <a:pt x="7563867" y="25400"/>
                    <a:pt x="7126239" y="22860"/>
                  </a:cubicBezTo>
                  <a:cubicBezTo>
                    <a:pt x="7061671" y="22860"/>
                    <a:pt x="6989929" y="22860"/>
                    <a:pt x="6925360" y="22860"/>
                  </a:cubicBezTo>
                  <a:cubicBezTo>
                    <a:pt x="6817747" y="22860"/>
                    <a:pt x="6710133" y="22860"/>
                    <a:pt x="6609694" y="22860"/>
                  </a:cubicBezTo>
                  <a:cubicBezTo>
                    <a:pt x="6380118" y="22860"/>
                    <a:pt x="6150543" y="22860"/>
                    <a:pt x="5928141" y="24130"/>
                  </a:cubicBezTo>
                  <a:cubicBezTo>
                    <a:pt x="5734437" y="25400"/>
                    <a:pt x="2470158" y="29210"/>
                    <a:pt x="2276454" y="29210"/>
                  </a:cubicBezTo>
                  <a:cubicBezTo>
                    <a:pt x="1960788" y="29210"/>
                    <a:pt x="1645121" y="26670"/>
                    <a:pt x="1329455" y="33020"/>
                  </a:cubicBezTo>
                  <a:cubicBezTo>
                    <a:pt x="1164447" y="36830"/>
                    <a:pt x="1006614" y="36830"/>
                    <a:pt x="848781" y="38100"/>
                  </a:cubicBezTo>
                  <a:cubicBezTo>
                    <a:pt x="576160" y="41910"/>
                    <a:pt x="303539" y="45720"/>
                    <a:pt x="49530" y="50800"/>
                  </a:cubicBezTo>
                  <a:cubicBezTo>
                    <a:pt x="36830" y="50800"/>
                    <a:pt x="34290" y="53340"/>
                    <a:pt x="33020" y="76217"/>
                  </a:cubicBezTo>
                  <a:cubicBezTo>
                    <a:pt x="31750" y="140331"/>
                    <a:pt x="31750" y="204445"/>
                    <a:pt x="30480" y="268559"/>
                  </a:cubicBezTo>
                  <a:cubicBezTo>
                    <a:pt x="29210" y="375415"/>
                    <a:pt x="26670" y="478710"/>
                    <a:pt x="25400" y="585567"/>
                  </a:cubicBezTo>
                  <a:cubicBezTo>
                    <a:pt x="20320" y="699547"/>
                    <a:pt x="26670" y="3484941"/>
                    <a:pt x="29210" y="3598921"/>
                  </a:cubicBezTo>
                  <a:cubicBezTo>
                    <a:pt x="29210" y="3720026"/>
                    <a:pt x="29210" y="3844692"/>
                    <a:pt x="30480" y="3965796"/>
                  </a:cubicBezTo>
                  <a:cubicBezTo>
                    <a:pt x="30480" y="4054843"/>
                    <a:pt x="33020" y="4143890"/>
                    <a:pt x="33020" y="4232937"/>
                  </a:cubicBezTo>
                  <a:cubicBezTo>
                    <a:pt x="33020" y="4329108"/>
                    <a:pt x="33020" y="4425279"/>
                    <a:pt x="31750" y="4517072"/>
                  </a:cubicBezTo>
                  <a:cubicBezTo>
                    <a:pt x="31750" y="4520882"/>
                    <a:pt x="31750" y="4523422"/>
                    <a:pt x="31750" y="4527232"/>
                  </a:cubicBezTo>
                  <a:cubicBezTo>
                    <a:pt x="31750" y="4537392"/>
                    <a:pt x="35560" y="4541202"/>
                    <a:pt x="44450" y="4541202"/>
                  </a:cubicBezTo>
                  <a:cubicBezTo>
                    <a:pt x="95486" y="4541202"/>
                    <a:pt x="195925" y="4542472"/>
                    <a:pt x="289190" y="4542472"/>
                  </a:cubicBezTo>
                  <a:cubicBezTo>
                    <a:pt x="425501" y="4542472"/>
                    <a:pt x="568985" y="4539932"/>
                    <a:pt x="705296" y="4542472"/>
                  </a:cubicBezTo>
                  <a:cubicBezTo>
                    <a:pt x="927697" y="4546282"/>
                    <a:pt x="1150099" y="4548822"/>
                    <a:pt x="1372500" y="4547552"/>
                  </a:cubicBezTo>
                  <a:cubicBezTo>
                    <a:pt x="1515985" y="4546282"/>
                    <a:pt x="1652295" y="4548822"/>
                    <a:pt x="1795780" y="4548822"/>
                  </a:cubicBezTo>
                  <a:cubicBezTo>
                    <a:pt x="2003833" y="4548822"/>
                    <a:pt x="2211886" y="4547552"/>
                    <a:pt x="2419939" y="4548822"/>
                  </a:cubicBezTo>
                  <a:cubicBezTo>
                    <a:pt x="2728431" y="4550092"/>
                    <a:pt x="6114671" y="4539932"/>
                    <a:pt x="6430338" y="4542472"/>
                  </a:cubicBezTo>
                  <a:cubicBezTo>
                    <a:pt x="6566648" y="4543742"/>
                    <a:pt x="6702958" y="4545012"/>
                    <a:pt x="6832095" y="4545012"/>
                  </a:cubicBezTo>
                  <a:cubicBezTo>
                    <a:pt x="7068845" y="4547552"/>
                    <a:pt x="7298421" y="4543742"/>
                    <a:pt x="7535170" y="4547552"/>
                  </a:cubicBezTo>
                  <a:cubicBezTo>
                    <a:pt x="7728875" y="4550092"/>
                    <a:pt x="7922579" y="4550092"/>
                    <a:pt x="8116284" y="4552632"/>
                  </a:cubicBezTo>
                  <a:cubicBezTo>
                    <a:pt x="8403253" y="4556442"/>
                    <a:pt x="8690222" y="4558982"/>
                    <a:pt x="8977193" y="4560252"/>
                  </a:cubicBezTo>
                  <a:cubicBezTo>
                    <a:pt x="9084806" y="4560252"/>
                    <a:pt x="9114924" y="4558982"/>
                    <a:pt x="9135245" y="4558982"/>
                  </a:cubicBezTo>
                  <a:close/>
                </a:path>
              </a:pathLst>
            </a:custGeom>
            <a:solidFill>
              <a:srgbClr val="FFC7C7"/>
            </a:solidFill>
          </p:spPr>
        </p:sp>
      </p:grpSp>
      <p:pic>
        <p:nvPicPr>
          <p:cNvPr id="10" name="Picture 11">
            <a:extLst>
              <a:ext uri="{FF2B5EF4-FFF2-40B4-BE49-F238E27FC236}">
                <a16:creationId xmlns:a16="http://schemas.microsoft.com/office/drawing/2014/main" id="{07D1CC63-D664-46CA-A36F-533479D09D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6672" y="1982933"/>
            <a:ext cx="4718328" cy="4413044"/>
          </a:xfrm>
          <a:prstGeom prst="rect">
            <a:avLst/>
          </a:prstGeom>
        </p:spPr>
      </p:pic>
      <p:pic>
        <p:nvPicPr>
          <p:cNvPr id="11" name="Picture 6">
            <a:extLst>
              <a:ext uri="{FF2B5EF4-FFF2-40B4-BE49-F238E27FC236}">
                <a16:creationId xmlns:a16="http://schemas.microsoft.com/office/drawing/2014/main" id="{13771D35-2978-4459-A3EB-C66EBE061E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33190" y="1943100"/>
            <a:ext cx="3821620" cy="4114800"/>
          </a:xfrm>
          <a:prstGeom prst="rect">
            <a:avLst/>
          </a:prstGeom>
        </p:spPr>
      </p:pic>
      <p:pic>
        <p:nvPicPr>
          <p:cNvPr id="12" name="Picture 13">
            <a:extLst>
              <a:ext uri="{FF2B5EF4-FFF2-40B4-BE49-F238E27FC236}">
                <a16:creationId xmlns:a16="http://schemas.microsoft.com/office/drawing/2014/main" id="{2FC7F5D7-8D7C-46DC-8CA6-EFC846AE7B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573000" y="1943100"/>
            <a:ext cx="3981069" cy="4114800"/>
          </a:xfrm>
          <a:prstGeom prst="rect">
            <a:avLst/>
          </a:prstGeom>
        </p:spPr>
      </p:pic>
      <p:grpSp>
        <p:nvGrpSpPr>
          <p:cNvPr id="13" name="Group 7">
            <a:extLst>
              <a:ext uri="{FF2B5EF4-FFF2-40B4-BE49-F238E27FC236}">
                <a16:creationId xmlns:a16="http://schemas.microsoft.com/office/drawing/2014/main" id="{B2DD4B94-42E2-4855-BD21-181D42E253FB}"/>
              </a:ext>
            </a:extLst>
          </p:cNvPr>
          <p:cNvGrpSpPr/>
          <p:nvPr/>
        </p:nvGrpSpPr>
        <p:grpSpPr>
          <a:xfrm>
            <a:off x="996672" y="6870454"/>
            <a:ext cx="4337328" cy="873751"/>
            <a:chOff x="0" y="858348"/>
            <a:chExt cx="5783105" cy="1165001"/>
          </a:xfrm>
        </p:grpSpPr>
        <p:sp>
          <p:nvSpPr>
            <p:cNvPr id="14" name="TextBox 8">
              <a:extLst>
                <a:ext uri="{FF2B5EF4-FFF2-40B4-BE49-F238E27FC236}">
                  <a16:creationId xmlns:a16="http://schemas.microsoft.com/office/drawing/2014/main" id="{A7A0C6D5-AE4E-4631-8F42-EC4568FA7953}"/>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TRỒNG LÚA N</a:t>
              </a:r>
              <a:r>
                <a:rPr lang="vi-VN" sz="2800">
                  <a:solidFill>
                    <a:srgbClr val="FFFFFF"/>
                  </a:solidFill>
                  <a:latin typeface="Aachen" panose="02020500000000000000" pitchFamily="18" charset="0"/>
                  <a:ea typeface="Aachen" panose="02020500000000000000" pitchFamily="18" charset="0"/>
                  <a:cs typeface="Aachen" panose="02020500000000000000" pitchFamily="18" charset="0"/>
                </a:rPr>
                <a:t>Ư</a:t>
              </a: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ỚC</a:t>
              </a:r>
            </a:p>
          </p:txBody>
        </p:sp>
        <p:sp>
          <p:nvSpPr>
            <p:cNvPr id="15" name="TextBox 9">
              <a:extLst>
                <a:ext uri="{FF2B5EF4-FFF2-40B4-BE49-F238E27FC236}">
                  <a16:creationId xmlns:a16="http://schemas.microsoft.com/office/drawing/2014/main" id="{BDB4AEB2-FDF5-4AFB-99D5-190B514723D8}"/>
                </a:ext>
              </a:extLst>
            </p:cNvPr>
            <p:cNvSpPr txBox="1"/>
            <p:nvPr/>
          </p:nvSpPr>
          <p:spPr>
            <a:xfrm>
              <a:off x="0" y="1568609"/>
              <a:ext cx="5783105" cy="454740"/>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“Gieo một năm, gặt hái ba năm”</a:t>
              </a:r>
            </a:p>
          </p:txBody>
        </p:sp>
      </p:grpSp>
      <p:grpSp>
        <p:nvGrpSpPr>
          <p:cNvPr id="16" name="Group 7">
            <a:extLst>
              <a:ext uri="{FF2B5EF4-FFF2-40B4-BE49-F238E27FC236}">
                <a16:creationId xmlns:a16="http://schemas.microsoft.com/office/drawing/2014/main" id="{33AAD3F3-7C9C-42D1-B951-EDFA19FEA4FC}"/>
              </a:ext>
            </a:extLst>
          </p:cNvPr>
          <p:cNvGrpSpPr/>
          <p:nvPr/>
        </p:nvGrpSpPr>
        <p:grpSpPr>
          <a:xfrm>
            <a:off x="7016472" y="6742838"/>
            <a:ext cx="4337328" cy="873751"/>
            <a:chOff x="0" y="858348"/>
            <a:chExt cx="5783105" cy="1165001"/>
          </a:xfrm>
        </p:grpSpPr>
        <p:sp>
          <p:nvSpPr>
            <p:cNvPr id="17" name="TextBox 8">
              <a:extLst>
                <a:ext uri="{FF2B5EF4-FFF2-40B4-BE49-F238E27FC236}">
                  <a16:creationId xmlns:a16="http://schemas.microsoft.com/office/drawing/2014/main" id="{0761A471-09D8-4289-AF92-CD87113E0C2E}"/>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THỦ CÔNG NGHIỆP</a:t>
              </a:r>
            </a:p>
          </p:txBody>
        </p:sp>
        <p:sp>
          <p:nvSpPr>
            <p:cNvPr id="18" name="TextBox 9">
              <a:extLst>
                <a:ext uri="{FF2B5EF4-FFF2-40B4-BE49-F238E27FC236}">
                  <a16:creationId xmlns:a16="http://schemas.microsoft.com/office/drawing/2014/main" id="{B0146427-419F-498F-9230-A94F76F77FF1}"/>
                </a:ext>
              </a:extLst>
            </p:cNvPr>
            <p:cNvSpPr txBox="1"/>
            <p:nvPr/>
          </p:nvSpPr>
          <p:spPr>
            <a:xfrm>
              <a:off x="0" y="1568609"/>
              <a:ext cx="5783105" cy="454740"/>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Làm gốm, làm đồ trang sức</a:t>
              </a:r>
            </a:p>
          </p:txBody>
        </p:sp>
      </p:grpSp>
      <p:grpSp>
        <p:nvGrpSpPr>
          <p:cNvPr id="19" name="Group 7">
            <a:extLst>
              <a:ext uri="{FF2B5EF4-FFF2-40B4-BE49-F238E27FC236}">
                <a16:creationId xmlns:a16="http://schemas.microsoft.com/office/drawing/2014/main" id="{940F50EC-E291-4D10-8650-B6DEB78D46AC}"/>
              </a:ext>
            </a:extLst>
          </p:cNvPr>
          <p:cNvGrpSpPr/>
          <p:nvPr/>
        </p:nvGrpSpPr>
        <p:grpSpPr>
          <a:xfrm>
            <a:off x="12394870" y="6699926"/>
            <a:ext cx="4337328" cy="1245648"/>
            <a:chOff x="0" y="858348"/>
            <a:chExt cx="5783105" cy="1660863"/>
          </a:xfrm>
        </p:grpSpPr>
        <p:sp>
          <p:nvSpPr>
            <p:cNvPr id="20" name="TextBox 8">
              <a:extLst>
                <a:ext uri="{FF2B5EF4-FFF2-40B4-BE49-F238E27FC236}">
                  <a16:creationId xmlns:a16="http://schemas.microsoft.com/office/drawing/2014/main" id="{6E547FE3-983E-4BA7-B55C-C2DA17CE22FA}"/>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BUÔN BÁN</a:t>
              </a:r>
            </a:p>
          </p:txBody>
        </p:sp>
        <p:sp>
          <p:nvSpPr>
            <p:cNvPr id="21" name="TextBox 9">
              <a:extLst>
                <a:ext uri="{FF2B5EF4-FFF2-40B4-BE49-F238E27FC236}">
                  <a16:creationId xmlns:a16="http://schemas.microsoft.com/office/drawing/2014/main" id="{CED11D56-B4FC-4FB0-A4F4-37457B31D0A2}"/>
                </a:ext>
              </a:extLst>
            </p:cNvPr>
            <p:cNvSpPr txBox="1"/>
            <p:nvPr/>
          </p:nvSpPr>
          <p:spPr>
            <a:xfrm>
              <a:off x="0" y="1568609"/>
              <a:ext cx="5783105" cy="950602"/>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Không còn phát triên nh</a:t>
              </a:r>
              <a:r>
                <a:rPr lang="vi-VN" sz="2099">
                  <a:solidFill>
                    <a:srgbClr val="FFFFFF"/>
                  </a:solidFill>
                  <a:latin typeface="Mali"/>
                </a:rPr>
                <a:t>ư</a:t>
              </a:r>
              <a:r>
                <a:rPr lang="en-US" sz="2099">
                  <a:solidFill>
                    <a:srgbClr val="FFFFFF"/>
                  </a:solidFill>
                  <a:latin typeface="Mali"/>
                </a:rPr>
                <a:t> thời Phù Nam</a:t>
              </a:r>
            </a:p>
          </p:txBody>
        </p:sp>
      </p:grpSp>
    </p:spTree>
    <p:extLst>
      <p:ext uri="{BB962C8B-B14F-4D97-AF65-F5344CB8AC3E}">
        <p14:creationId xmlns:p14="http://schemas.microsoft.com/office/powerpoint/2010/main" val="2610736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48" name="TextBox 12">
            <a:extLst>
              <a:ext uri="{FF2B5EF4-FFF2-40B4-BE49-F238E27FC236}">
                <a16:creationId xmlns:a16="http://schemas.microsoft.com/office/drawing/2014/main" id="{24D80D8A-181B-465D-9115-25FCA542A787}"/>
              </a:ext>
            </a:extLst>
          </p:cNvPr>
          <p:cNvSpPr txBox="1"/>
          <p:nvPr/>
        </p:nvSpPr>
        <p:spPr>
          <a:xfrm>
            <a:off x="3037722" y="270916"/>
            <a:ext cx="12350173" cy="1227195"/>
          </a:xfrm>
          <a:prstGeom prst="rect">
            <a:avLst/>
          </a:prstGeom>
          <a:solidFill>
            <a:schemeClr val="accent5">
              <a:lumMod val="75000"/>
            </a:schemeClr>
          </a:solidFill>
        </p:spPr>
        <p:txBody>
          <a:bodyPr lIns="0" tIns="0" rIns="0" bIns="0" rtlCol="0" anchor="t">
            <a:spAutoFit/>
          </a:bodyPr>
          <a:lstStyle/>
          <a:p>
            <a:pPr algn="ctr">
              <a:lnSpc>
                <a:spcPts val="5040"/>
              </a:lnSpc>
            </a:pPr>
            <a:r>
              <a:rPr lang="en-US" sz="3600" b="1" spc="-349">
                <a:solidFill>
                  <a:schemeClr val="bg1"/>
                </a:solidFill>
                <a:latin typeface="Aachen" panose="02020500000000000000" pitchFamily="18" charset="0"/>
                <a:ea typeface="Aachen" panose="02020500000000000000" pitchFamily="18" charset="0"/>
                <a:cs typeface="Aachen" panose="02020500000000000000" pitchFamily="18" charset="0"/>
              </a:rPr>
              <a:t>TÌNH HÌNH KINH TẾ, VĂN HÓA</a:t>
            </a:r>
          </a:p>
          <a:p>
            <a:pPr algn="ctr">
              <a:lnSpc>
                <a:spcPts val="5040"/>
              </a:lnSpc>
            </a:pPr>
            <a:r>
              <a:rPr lang="en-US" sz="3600" b="1" spc="-349">
                <a:solidFill>
                  <a:schemeClr val="bg1"/>
                </a:solidFill>
                <a:latin typeface="Aachen" panose="02020500000000000000" pitchFamily="18" charset="0"/>
                <a:ea typeface="Aachen" panose="02020500000000000000" pitchFamily="18" charset="0"/>
                <a:cs typeface="Aachen" panose="02020500000000000000" pitchFamily="18" charset="0"/>
              </a:rPr>
              <a:t>VÙNG ĐẤT NAM BỘ TỪ ĐẦU THẾ KỈ X ĐẾN ĐẦU THẾ KỈ XVI</a:t>
            </a:r>
          </a:p>
        </p:txBody>
      </p:sp>
      <p:pic>
        <p:nvPicPr>
          <p:cNvPr id="226" name="Picture 20">
            <a:extLst>
              <a:ext uri="{FF2B5EF4-FFF2-40B4-BE49-F238E27FC236}">
                <a16:creationId xmlns:a16="http://schemas.microsoft.com/office/drawing/2014/main" id="{1A329465-BB83-4B74-880D-30058B46F3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2229218"/>
            <a:ext cx="19973011" cy="7811470"/>
          </a:xfrm>
          <a:prstGeom prst="rect">
            <a:avLst/>
          </a:prstGeom>
        </p:spPr>
      </p:pic>
      <p:sp>
        <p:nvSpPr>
          <p:cNvPr id="3" name="Freeform: Shape 2">
            <a:extLst>
              <a:ext uri="{FF2B5EF4-FFF2-40B4-BE49-F238E27FC236}">
                <a16:creationId xmlns:a16="http://schemas.microsoft.com/office/drawing/2014/main" id="{3322B3CD-C89D-423E-9F5D-1F86D72E57E9}"/>
              </a:ext>
            </a:extLst>
          </p:cNvPr>
          <p:cNvSpPr/>
          <p:nvPr/>
        </p:nvSpPr>
        <p:spPr>
          <a:xfrm>
            <a:off x="3176024" y="8000147"/>
            <a:ext cx="464431" cy="884968"/>
          </a:xfrm>
          <a:custGeom>
            <a:avLst/>
            <a:gdLst>
              <a:gd name="connsiteX0" fmla="*/ 0 w 464431"/>
              <a:gd name="connsiteY0" fmla="*/ 0 h 884968"/>
              <a:gd name="connsiteX1" fmla="*/ 232215 w 464431"/>
              <a:gd name="connsiteY1" fmla="*/ 0 h 884968"/>
              <a:gd name="connsiteX2" fmla="*/ 232215 w 464431"/>
              <a:gd name="connsiteY2" fmla="*/ 884968 h 884968"/>
              <a:gd name="connsiteX3" fmla="*/ 464431 w 464431"/>
              <a:gd name="connsiteY3" fmla="*/ 884968 h 884968"/>
            </a:gdLst>
            <a:ahLst/>
            <a:cxnLst>
              <a:cxn ang="0">
                <a:pos x="connsiteX0" y="connsiteY0"/>
              </a:cxn>
              <a:cxn ang="0">
                <a:pos x="connsiteX1" y="connsiteY1"/>
              </a:cxn>
              <a:cxn ang="0">
                <a:pos x="connsiteX2" y="connsiteY2"/>
              </a:cxn>
              <a:cxn ang="0">
                <a:pos x="connsiteX3" y="connsiteY3"/>
              </a:cxn>
            </a:cxnLst>
            <a:rect l="l" t="t" r="r" b="b"/>
            <a:pathLst>
              <a:path w="464431" h="884968">
                <a:moveTo>
                  <a:pt x="0" y="0"/>
                </a:moveTo>
                <a:lnTo>
                  <a:pt x="232215" y="0"/>
                </a:lnTo>
                <a:lnTo>
                  <a:pt x="232215" y="884968"/>
                </a:lnTo>
                <a:lnTo>
                  <a:pt x="464431" y="884968"/>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19930" tIns="417498" rIns="219930" bIns="417499"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4" name="Freeform: Shape 3">
            <a:extLst>
              <a:ext uri="{FF2B5EF4-FFF2-40B4-BE49-F238E27FC236}">
                <a16:creationId xmlns:a16="http://schemas.microsoft.com/office/drawing/2014/main" id="{5B33CC53-426C-47F3-9B6E-38604688FDF0}"/>
              </a:ext>
            </a:extLst>
          </p:cNvPr>
          <p:cNvSpPr/>
          <p:nvPr/>
        </p:nvSpPr>
        <p:spPr>
          <a:xfrm>
            <a:off x="3176024" y="7954427"/>
            <a:ext cx="464431" cy="91440"/>
          </a:xfrm>
          <a:custGeom>
            <a:avLst/>
            <a:gdLst>
              <a:gd name="connsiteX0" fmla="*/ 0 w 464431"/>
              <a:gd name="connsiteY0" fmla="*/ 45720 h 91440"/>
              <a:gd name="connsiteX1" fmla="*/ 232215 w 464431"/>
              <a:gd name="connsiteY1" fmla="*/ 45720 h 91440"/>
              <a:gd name="connsiteX2" fmla="*/ 232215 w 464431"/>
              <a:gd name="connsiteY2" fmla="*/ 101395 h 91440"/>
              <a:gd name="connsiteX3" fmla="*/ 464431 w 464431"/>
              <a:gd name="connsiteY3" fmla="*/ 101395 h 91440"/>
            </a:gdLst>
            <a:ahLst/>
            <a:cxnLst>
              <a:cxn ang="0">
                <a:pos x="connsiteX0" y="connsiteY0"/>
              </a:cxn>
              <a:cxn ang="0">
                <a:pos x="connsiteX1" y="connsiteY1"/>
              </a:cxn>
              <a:cxn ang="0">
                <a:pos x="connsiteX2" y="connsiteY2"/>
              </a:cxn>
              <a:cxn ang="0">
                <a:pos x="connsiteX3" y="connsiteY3"/>
              </a:cxn>
            </a:cxnLst>
            <a:rect l="l" t="t" r="r" b="b"/>
            <a:pathLst>
              <a:path w="464431" h="91440">
                <a:moveTo>
                  <a:pt x="0" y="45720"/>
                </a:moveTo>
                <a:lnTo>
                  <a:pt x="232215" y="45720"/>
                </a:lnTo>
                <a:lnTo>
                  <a:pt x="232215" y="101395"/>
                </a:lnTo>
                <a:lnTo>
                  <a:pt x="464431" y="101395"/>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33222" tIns="34026" rIns="233222" bIns="34027"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5" name="Freeform: Shape 4">
            <a:extLst>
              <a:ext uri="{FF2B5EF4-FFF2-40B4-BE49-F238E27FC236}">
                <a16:creationId xmlns:a16="http://schemas.microsoft.com/office/drawing/2014/main" id="{FC9626FA-3ADB-4CBE-912B-D48856C36E52}"/>
              </a:ext>
            </a:extLst>
          </p:cNvPr>
          <p:cNvSpPr/>
          <p:nvPr/>
        </p:nvSpPr>
        <p:spPr>
          <a:xfrm>
            <a:off x="3176024" y="7170853"/>
            <a:ext cx="464431" cy="829293"/>
          </a:xfrm>
          <a:custGeom>
            <a:avLst/>
            <a:gdLst>
              <a:gd name="connsiteX0" fmla="*/ 0 w 464431"/>
              <a:gd name="connsiteY0" fmla="*/ 829293 h 829293"/>
              <a:gd name="connsiteX1" fmla="*/ 232215 w 464431"/>
              <a:gd name="connsiteY1" fmla="*/ 829293 h 829293"/>
              <a:gd name="connsiteX2" fmla="*/ 232215 w 464431"/>
              <a:gd name="connsiteY2" fmla="*/ 0 h 829293"/>
              <a:gd name="connsiteX3" fmla="*/ 464431 w 464431"/>
              <a:gd name="connsiteY3" fmla="*/ 0 h 829293"/>
            </a:gdLst>
            <a:ahLst/>
            <a:cxnLst>
              <a:cxn ang="0">
                <a:pos x="connsiteX0" y="connsiteY0"/>
              </a:cxn>
              <a:cxn ang="0">
                <a:pos x="connsiteX1" y="connsiteY1"/>
              </a:cxn>
              <a:cxn ang="0">
                <a:pos x="connsiteX2" y="connsiteY2"/>
              </a:cxn>
              <a:cxn ang="0">
                <a:pos x="connsiteX3" y="connsiteY3"/>
              </a:cxn>
            </a:cxnLst>
            <a:rect l="l" t="t" r="r" b="b"/>
            <a:pathLst>
              <a:path w="464431" h="829293">
                <a:moveTo>
                  <a:pt x="0" y="829293"/>
                </a:moveTo>
                <a:lnTo>
                  <a:pt x="232215" y="829293"/>
                </a:lnTo>
                <a:lnTo>
                  <a:pt x="232215" y="0"/>
                </a:lnTo>
                <a:lnTo>
                  <a:pt x="464431" y="0"/>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21153" tIns="390885" rIns="221154" bIns="390884"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6" name="Freeform: Shape 5">
            <a:extLst>
              <a:ext uri="{FF2B5EF4-FFF2-40B4-BE49-F238E27FC236}">
                <a16:creationId xmlns:a16="http://schemas.microsoft.com/office/drawing/2014/main" id="{0B74E47E-BE17-40DB-A22C-359AB40A9E62}"/>
              </a:ext>
            </a:extLst>
          </p:cNvPr>
          <p:cNvSpPr/>
          <p:nvPr/>
        </p:nvSpPr>
        <p:spPr>
          <a:xfrm>
            <a:off x="3176024" y="4096970"/>
            <a:ext cx="464431" cy="1383127"/>
          </a:xfrm>
          <a:custGeom>
            <a:avLst/>
            <a:gdLst>
              <a:gd name="connsiteX0" fmla="*/ 0 w 464431"/>
              <a:gd name="connsiteY0" fmla="*/ 0 h 1383127"/>
              <a:gd name="connsiteX1" fmla="*/ 232215 w 464431"/>
              <a:gd name="connsiteY1" fmla="*/ 0 h 1383127"/>
              <a:gd name="connsiteX2" fmla="*/ 232215 w 464431"/>
              <a:gd name="connsiteY2" fmla="*/ 1383127 h 1383127"/>
              <a:gd name="connsiteX3" fmla="*/ 464431 w 464431"/>
              <a:gd name="connsiteY3" fmla="*/ 1383127 h 1383127"/>
            </a:gdLst>
            <a:ahLst/>
            <a:cxnLst>
              <a:cxn ang="0">
                <a:pos x="connsiteX0" y="connsiteY0"/>
              </a:cxn>
              <a:cxn ang="0">
                <a:pos x="connsiteX1" y="connsiteY1"/>
              </a:cxn>
              <a:cxn ang="0">
                <a:pos x="connsiteX2" y="connsiteY2"/>
              </a:cxn>
              <a:cxn ang="0">
                <a:pos x="connsiteX3" y="connsiteY3"/>
              </a:cxn>
            </a:cxnLst>
            <a:rect l="l" t="t" r="r" b="b"/>
            <a:pathLst>
              <a:path w="464431" h="1383127">
                <a:moveTo>
                  <a:pt x="0" y="0"/>
                </a:moveTo>
                <a:lnTo>
                  <a:pt x="232215" y="0"/>
                </a:lnTo>
                <a:lnTo>
                  <a:pt x="232215" y="1383127"/>
                </a:lnTo>
                <a:lnTo>
                  <a:pt x="464431" y="1383127"/>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08440" tIns="655089" rIns="208441" bIns="655088"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7" name="Freeform: Shape 6">
            <a:extLst>
              <a:ext uri="{FF2B5EF4-FFF2-40B4-BE49-F238E27FC236}">
                <a16:creationId xmlns:a16="http://schemas.microsoft.com/office/drawing/2014/main" id="{954BBD8B-5653-4957-8F1C-0DAEB713F2F3}"/>
              </a:ext>
            </a:extLst>
          </p:cNvPr>
          <p:cNvSpPr/>
          <p:nvPr/>
        </p:nvSpPr>
        <p:spPr>
          <a:xfrm>
            <a:off x="3176024" y="4096970"/>
            <a:ext cx="464431" cy="498159"/>
          </a:xfrm>
          <a:custGeom>
            <a:avLst/>
            <a:gdLst>
              <a:gd name="connsiteX0" fmla="*/ 0 w 464431"/>
              <a:gd name="connsiteY0" fmla="*/ 0 h 498159"/>
              <a:gd name="connsiteX1" fmla="*/ 232215 w 464431"/>
              <a:gd name="connsiteY1" fmla="*/ 0 h 498159"/>
              <a:gd name="connsiteX2" fmla="*/ 232215 w 464431"/>
              <a:gd name="connsiteY2" fmla="*/ 498159 h 498159"/>
              <a:gd name="connsiteX3" fmla="*/ 464431 w 464431"/>
              <a:gd name="connsiteY3" fmla="*/ 498159 h 498159"/>
            </a:gdLst>
            <a:ahLst/>
            <a:cxnLst>
              <a:cxn ang="0">
                <a:pos x="connsiteX0" y="connsiteY0"/>
              </a:cxn>
              <a:cxn ang="0">
                <a:pos x="connsiteX1" y="connsiteY1"/>
              </a:cxn>
              <a:cxn ang="0">
                <a:pos x="connsiteX2" y="connsiteY2"/>
              </a:cxn>
              <a:cxn ang="0">
                <a:pos x="connsiteX3" y="connsiteY3"/>
              </a:cxn>
            </a:cxnLst>
            <a:rect l="l" t="t" r="r" b="b"/>
            <a:pathLst>
              <a:path w="464431" h="498159">
                <a:moveTo>
                  <a:pt x="0" y="0"/>
                </a:moveTo>
                <a:lnTo>
                  <a:pt x="232215" y="0"/>
                </a:lnTo>
                <a:lnTo>
                  <a:pt x="232215" y="498159"/>
                </a:lnTo>
                <a:lnTo>
                  <a:pt x="464431" y="498159"/>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27889" tIns="232053" rIns="227889" bIns="232053"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8" name="Freeform: Shape 7">
            <a:extLst>
              <a:ext uri="{FF2B5EF4-FFF2-40B4-BE49-F238E27FC236}">
                <a16:creationId xmlns:a16="http://schemas.microsoft.com/office/drawing/2014/main" id="{65DACC19-402F-481D-A655-E794BBAC3C1E}"/>
              </a:ext>
            </a:extLst>
          </p:cNvPr>
          <p:cNvSpPr/>
          <p:nvPr/>
        </p:nvSpPr>
        <p:spPr>
          <a:xfrm>
            <a:off x="3176024" y="3710161"/>
            <a:ext cx="464431" cy="386809"/>
          </a:xfrm>
          <a:custGeom>
            <a:avLst/>
            <a:gdLst>
              <a:gd name="connsiteX0" fmla="*/ 0 w 464431"/>
              <a:gd name="connsiteY0" fmla="*/ 386809 h 386809"/>
              <a:gd name="connsiteX1" fmla="*/ 232215 w 464431"/>
              <a:gd name="connsiteY1" fmla="*/ 386809 h 386809"/>
              <a:gd name="connsiteX2" fmla="*/ 232215 w 464431"/>
              <a:gd name="connsiteY2" fmla="*/ 0 h 386809"/>
              <a:gd name="connsiteX3" fmla="*/ 464431 w 464431"/>
              <a:gd name="connsiteY3" fmla="*/ 0 h 386809"/>
            </a:gdLst>
            <a:ahLst/>
            <a:cxnLst>
              <a:cxn ang="0">
                <a:pos x="connsiteX0" y="connsiteY0"/>
              </a:cxn>
              <a:cxn ang="0">
                <a:pos x="connsiteX1" y="connsiteY1"/>
              </a:cxn>
              <a:cxn ang="0">
                <a:pos x="connsiteX2" y="connsiteY2"/>
              </a:cxn>
              <a:cxn ang="0">
                <a:pos x="connsiteX3" y="connsiteY3"/>
              </a:cxn>
            </a:cxnLst>
            <a:rect l="l" t="t" r="r" b="b"/>
            <a:pathLst>
              <a:path w="464431" h="386809">
                <a:moveTo>
                  <a:pt x="0" y="386809"/>
                </a:moveTo>
                <a:lnTo>
                  <a:pt x="232215" y="386809"/>
                </a:lnTo>
                <a:lnTo>
                  <a:pt x="232215" y="0"/>
                </a:lnTo>
                <a:lnTo>
                  <a:pt x="464431" y="0"/>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29805" tIns="178294" rIns="229806" bIns="178295"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9" name="Freeform: Shape 8">
            <a:extLst>
              <a:ext uri="{FF2B5EF4-FFF2-40B4-BE49-F238E27FC236}">
                <a16:creationId xmlns:a16="http://schemas.microsoft.com/office/drawing/2014/main" id="{17D109E6-B729-42BB-A471-9E7EF1E7AD5F}"/>
              </a:ext>
            </a:extLst>
          </p:cNvPr>
          <p:cNvSpPr/>
          <p:nvPr/>
        </p:nvSpPr>
        <p:spPr>
          <a:xfrm>
            <a:off x="3176024" y="2825193"/>
            <a:ext cx="464431" cy="1271777"/>
          </a:xfrm>
          <a:custGeom>
            <a:avLst/>
            <a:gdLst>
              <a:gd name="connsiteX0" fmla="*/ 0 w 464431"/>
              <a:gd name="connsiteY0" fmla="*/ 1271777 h 1271777"/>
              <a:gd name="connsiteX1" fmla="*/ 232215 w 464431"/>
              <a:gd name="connsiteY1" fmla="*/ 1271777 h 1271777"/>
              <a:gd name="connsiteX2" fmla="*/ 232215 w 464431"/>
              <a:gd name="connsiteY2" fmla="*/ 0 h 1271777"/>
              <a:gd name="connsiteX3" fmla="*/ 464431 w 464431"/>
              <a:gd name="connsiteY3" fmla="*/ 0 h 1271777"/>
            </a:gdLst>
            <a:ahLst/>
            <a:cxnLst>
              <a:cxn ang="0">
                <a:pos x="connsiteX0" y="connsiteY0"/>
              </a:cxn>
              <a:cxn ang="0">
                <a:pos x="connsiteX1" y="connsiteY1"/>
              </a:cxn>
              <a:cxn ang="0">
                <a:pos x="connsiteX2" y="connsiteY2"/>
              </a:cxn>
              <a:cxn ang="0">
                <a:pos x="connsiteX3" y="connsiteY3"/>
              </a:cxn>
            </a:cxnLst>
            <a:rect l="l" t="t" r="r" b="b"/>
            <a:pathLst>
              <a:path w="464431" h="1271777">
                <a:moveTo>
                  <a:pt x="0" y="1271777"/>
                </a:moveTo>
                <a:lnTo>
                  <a:pt x="232215" y="1271777"/>
                </a:lnTo>
                <a:lnTo>
                  <a:pt x="232215" y="0"/>
                </a:lnTo>
                <a:lnTo>
                  <a:pt x="464431" y="0"/>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11067" tIns="602040" rIns="211068" bIns="602041"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0" name="Freeform: Shape 9">
            <a:extLst>
              <a:ext uri="{FF2B5EF4-FFF2-40B4-BE49-F238E27FC236}">
                <a16:creationId xmlns:a16="http://schemas.microsoft.com/office/drawing/2014/main" id="{0E7B29D1-671A-4AF3-8312-EE25169EE56D}"/>
              </a:ext>
            </a:extLst>
          </p:cNvPr>
          <p:cNvSpPr/>
          <p:nvPr/>
        </p:nvSpPr>
        <p:spPr>
          <a:xfrm rot="16200000">
            <a:off x="958946" y="3742983"/>
            <a:ext cx="3726182" cy="707974"/>
          </a:xfrm>
          <a:custGeom>
            <a:avLst/>
            <a:gdLst>
              <a:gd name="connsiteX0" fmla="*/ 0 w 3726182"/>
              <a:gd name="connsiteY0" fmla="*/ 0 h 707974"/>
              <a:gd name="connsiteX1" fmla="*/ 3726182 w 3726182"/>
              <a:gd name="connsiteY1" fmla="*/ 0 h 707974"/>
              <a:gd name="connsiteX2" fmla="*/ 3726182 w 3726182"/>
              <a:gd name="connsiteY2" fmla="*/ 707974 h 707974"/>
              <a:gd name="connsiteX3" fmla="*/ 0 w 3726182"/>
              <a:gd name="connsiteY3" fmla="*/ 707974 h 707974"/>
              <a:gd name="connsiteX4" fmla="*/ 0 w 3726182"/>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182" h="707974">
                <a:moveTo>
                  <a:pt x="0" y="0"/>
                </a:moveTo>
                <a:lnTo>
                  <a:pt x="3726182" y="0"/>
                </a:lnTo>
                <a:lnTo>
                  <a:pt x="3726182"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050" tIns="19049" rIns="19049" bIns="19050" numCol="1" spcCol="1270" anchor="ctr" anchorCtr="0">
            <a:noAutofit/>
          </a:bodyPr>
          <a:lstStyle/>
          <a:p>
            <a:pPr marL="0" lvl="0" indent="0" algn="ctr" defTabSz="1333500">
              <a:lnSpc>
                <a:spcPct val="90000"/>
              </a:lnSpc>
              <a:spcBef>
                <a:spcPct val="0"/>
              </a:spcBef>
              <a:spcAft>
                <a:spcPct val="35000"/>
              </a:spcAft>
              <a:buNone/>
            </a:pPr>
            <a:r>
              <a:rPr lang="en-US" sz="3000" b="1" kern="1200"/>
              <a:t>Kinh tế</a:t>
            </a:r>
          </a:p>
        </p:txBody>
      </p:sp>
      <p:sp>
        <p:nvSpPr>
          <p:cNvPr id="11" name="Freeform: Shape 10">
            <a:extLst>
              <a:ext uri="{FF2B5EF4-FFF2-40B4-BE49-F238E27FC236}">
                <a16:creationId xmlns:a16="http://schemas.microsoft.com/office/drawing/2014/main" id="{D78D783E-54AB-4450-BD02-39263E0F014F}"/>
              </a:ext>
            </a:extLst>
          </p:cNvPr>
          <p:cNvSpPr/>
          <p:nvPr/>
        </p:nvSpPr>
        <p:spPr>
          <a:xfrm>
            <a:off x="3640455" y="2471205"/>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b="0" i="0" u="none" kern="1200"/>
              <a:t>C</a:t>
            </a:r>
            <a:r>
              <a:rPr lang="vi-VN" sz="2000" b="0" i="0" u="none" kern="1200"/>
              <a:t>ư dân ở vùng đất Nam Bộ tập trung tại những vùng đất cao về phía tây, tụ cư thành những xóm làng</a:t>
            </a:r>
            <a:endParaRPr lang="en-US" sz="2000" kern="1200"/>
          </a:p>
        </p:txBody>
      </p:sp>
      <p:sp>
        <p:nvSpPr>
          <p:cNvPr id="12" name="Freeform: Shape 11">
            <a:extLst>
              <a:ext uri="{FF2B5EF4-FFF2-40B4-BE49-F238E27FC236}">
                <a16:creationId xmlns:a16="http://schemas.microsoft.com/office/drawing/2014/main" id="{A09ED8A4-1771-47EE-AED8-2C8F91FBFDBB}"/>
              </a:ext>
            </a:extLst>
          </p:cNvPr>
          <p:cNvSpPr/>
          <p:nvPr/>
        </p:nvSpPr>
        <p:spPr>
          <a:xfrm>
            <a:off x="3640455" y="3356174"/>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kern="1200"/>
              <a:t>Kinh tế chủ yếu dựa vào canh tác lúa nước kết hợp với chăn nuôi gia súc, gia cầm, đánh bắt thuỷ hải sản</a:t>
            </a:r>
            <a:endParaRPr lang="en-US" sz="2000" kern="1200"/>
          </a:p>
        </p:txBody>
      </p:sp>
      <p:sp>
        <p:nvSpPr>
          <p:cNvPr id="13" name="Freeform: Shape 12">
            <a:extLst>
              <a:ext uri="{FF2B5EF4-FFF2-40B4-BE49-F238E27FC236}">
                <a16:creationId xmlns:a16="http://schemas.microsoft.com/office/drawing/2014/main" id="{59E91207-017C-432C-9877-BD79453FA826}"/>
              </a:ext>
            </a:extLst>
          </p:cNvPr>
          <p:cNvSpPr/>
          <p:nvPr/>
        </p:nvSpPr>
        <p:spPr>
          <a:xfrm>
            <a:off x="3640455" y="4241142"/>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b="0" i="0" u="none" kern="1200"/>
              <a:t>Bên cạnh đó, họ làm các nghề thủ công và buôn bán nhỏ. </a:t>
            </a:r>
            <a:endParaRPr lang="en-US" sz="2000" kern="1200"/>
          </a:p>
        </p:txBody>
      </p:sp>
      <p:sp>
        <p:nvSpPr>
          <p:cNvPr id="14" name="Freeform: Shape 13">
            <a:extLst>
              <a:ext uri="{FF2B5EF4-FFF2-40B4-BE49-F238E27FC236}">
                <a16:creationId xmlns:a16="http://schemas.microsoft.com/office/drawing/2014/main" id="{B72FC246-23A7-49C6-908B-13336729AA9E}"/>
              </a:ext>
            </a:extLst>
          </p:cNvPr>
          <p:cNvSpPr/>
          <p:nvPr/>
        </p:nvSpPr>
        <p:spPr>
          <a:xfrm>
            <a:off x="3640455" y="5126111"/>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b="0" i="0" u="none" kern="1200"/>
              <a:t>-Thương nghiệp không còn phát triển như thời kì Vương quốc Phù Nam.</a:t>
            </a:r>
            <a:endParaRPr lang="en-US" sz="2000" kern="1200"/>
          </a:p>
        </p:txBody>
      </p:sp>
      <p:sp>
        <p:nvSpPr>
          <p:cNvPr id="15" name="Freeform: Shape 14">
            <a:extLst>
              <a:ext uri="{FF2B5EF4-FFF2-40B4-BE49-F238E27FC236}">
                <a16:creationId xmlns:a16="http://schemas.microsoft.com/office/drawing/2014/main" id="{2C3E1E0F-E04F-4762-B007-E3E444A2B4AC}"/>
              </a:ext>
            </a:extLst>
          </p:cNvPr>
          <p:cNvSpPr/>
          <p:nvPr/>
        </p:nvSpPr>
        <p:spPr>
          <a:xfrm rot="16200000">
            <a:off x="958946" y="7646159"/>
            <a:ext cx="3726182" cy="707974"/>
          </a:xfrm>
          <a:custGeom>
            <a:avLst/>
            <a:gdLst>
              <a:gd name="connsiteX0" fmla="*/ 0 w 3726182"/>
              <a:gd name="connsiteY0" fmla="*/ 0 h 707974"/>
              <a:gd name="connsiteX1" fmla="*/ 3726182 w 3726182"/>
              <a:gd name="connsiteY1" fmla="*/ 0 h 707974"/>
              <a:gd name="connsiteX2" fmla="*/ 3726182 w 3726182"/>
              <a:gd name="connsiteY2" fmla="*/ 707974 h 707974"/>
              <a:gd name="connsiteX3" fmla="*/ 0 w 3726182"/>
              <a:gd name="connsiteY3" fmla="*/ 707974 h 707974"/>
              <a:gd name="connsiteX4" fmla="*/ 0 w 3726182"/>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182" h="707974">
                <a:moveTo>
                  <a:pt x="0" y="0"/>
                </a:moveTo>
                <a:lnTo>
                  <a:pt x="3726182" y="0"/>
                </a:lnTo>
                <a:lnTo>
                  <a:pt x="3726182"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050" tIns="19049"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a:t>Văn hóa</a:t>
            </a:r>
          </a:p>
        </p:txBody>
      </p:sp>
      <p:sp>
        <p:nvSpPr>
          <p:cNvPr id="16" name="Freeform: Shape 15">
            <a:extLst>
              <a:ext uri="{FF2B5EF4-FFF2-40B4-BE49-F238E27FC236}">
                <a16:creationId xmlns:a16="http://schemas.microsoft.com/office/drawing/2014/main" id="{261C0F76-AD93-4E3E-9ADE-B5B47886CA62}"/>
              </a:ext>
            </a:extLst>
          </p:cNvPr>
          <p:cNvSpPr/>
          <p:nvPr/>
        </p:nvSpPr>
        <p:spPr>
          <a:xfrm>
            <a:off x="3640455" y="6816866"/>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kern="1200"/>
              <a:t>Người dân vẫn giữ nhiều truyền thống văn hoá từ thời Phù Nam</a:t>
            </a:r>
            <a:endParaRPr lang="en-US" sz="2000" kern="1200"/>
          </a:p>
        </p:txBody>
      </p:sp>
      <p:sp>
        <p:nvSpPr>
          <p:cNvPr id="17" name="Freeform: Shape 16">
            <a:extLst>
              <a:ext uri="{FF2B5EF4-FFF2-40B4-BE49-F238E27FC236}">
                <a16:creationId xmlns:a16="http://schemas.microsoft.com/office/drawing/2014/main" id="{51CE874C-8C47-4EA1-B0B3-C44735DAAEAE}"/>
              </a:ext>
            </a:extLst>
          </p:cNvPr>
          <p:cNvSpPr/>
          <p:nvPr/>
        </p:nvSpPr>
        <p:spPr>
          <a:xfrm>
            <a:off x="3640455" y="7701835"/>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kern="1200"/>
              <a:t>Hin-đu giáo, Phật giáo, các tín ngưỡng dân gian,... tiếp tục được duy trì trong đời sống văn hoá của cư dân</a:t>
            </a:r>
            <a:endParaRPr lang="en-US" sz="2000" kern="1200"/>
          </a:p>
        </p:txBody>
      </p:sp>
      <p:sp>
        <p:nvSpPr>
          <p:cNvPr id="18" name="Freeform: Shape 17">
            <a:extLst>
              <a:ext uri="{FF2B5EF4-FFF2-40B4-BE49-F238E27FC236}">
                <a16:creationId xmlns:a16="http://schemas.microsoft.com/office/drawing/2014/main" id="{4FC90280-43A6-4B57-8AE9-DEA3D1768BF7}"/>
              </a:ext>
            </a:extLst>
          </p:cNvPr>
          <p:cNvSpPr/>
          <p:nvPr/>
        </p:nvSpPr>
        <p:spPr>
          <a:xfrm>
            <a:off x="3640455" y="8531128"/>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kern="1200"/>
              <a:t>Đời sống vật chất và tinh thần phản ánh một nền văn hoá bình dân của những con người sống ở vùng khí hậu nóng ẩm và môi trường sông nước</a:t>
            </a:r>
            <a:endParaRPr lang="en-US" sz="2000" kern="1200"/>
          </a:p>
        </p:txBody>
      </p:sp>
    </p:spTree>
    <p:extLst>
      <p:ext uri="{BB962C8B-B14F-4D97-AF65-F5344CB8AC3E}">
        <p14:creationId xmlns:p14="http://schemas.microsoft.com/office/powerpoint/2010/main" val="209854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4983843" cy="7078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2. </a:t>
            </a:r>
            <a:r>
              <a:rPr kumimoji="0" lang="vi-VN"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Lược sử vùng đất Nam Bộ từ đầu thê kỉ X đến đầu thế kỉ XVI</a:t>
            </a:r>
            <a:endPar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889626"/>
            <a:ext cx="14503331" cy="707886"/>
          </a:xfrm>
          <a:prstGeom prst="rect">
            <a:avLst/>
          </a:prstGeom>
        </p:spPr>
        <p:txBody>
          <a:bodyPr wrap="square">
            <a:spAutoFit/>
          </a:bodyPr>
          <a:lstStyle/>
          <a:p>
            <a:pPr lvl="0" algn="just">
              <a:spcBef>
                <a:spcPts val="600"/>
              </a:spcBef>
              <a:spcAft>
                <a:spcPts val="600"/>
              </a:spcAft>
            </a:pPr>
            <a:r>
              <a:rPr lang="vi-VN" sz="4000" b="1" spc="-96">
                <a:solidFill>
                  <a:srgbClr val="FFFFFF"/>
                </a:solidFill>
                <a:latin typeface="Roboto Light" panose="02000000000000000000" pitchFamily="2" charset="0"/>
                <a:ea typeface="Roboto Light" panose="02000000000000000000" pitchFamily="2" charset="0"/>
              </a:rPr>
              <a:t>b. Tình hình kinh tế và văn hóa</a:t>
            </a:r>
            <a:endParaRPr kumimoji="0" lang="en-US"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475106" y="1866900"/>
            <a:ext cx="17195972" cy="3293209"/>
          </a:xfrm>
          <a:prstGeom prst="rect">
            <a:avLst/>
          </a:prstGeom>
          <a:solidFill>
            <a:schemeClr val="bg1"/>
          </a:solidFill>
        </p:spPr>
        <p:txBody>
          <a:bodyPr wrap="square">
            <a:spAutoFit/>
          </a:bodyPr>
          <a:lstStyle/>
          <a:p>
            <a:pPr lvl="0">
              <a:spcBef>
                <a:spcPts val="600"/>
              </a:spcBef>
              <a:spcAft>
                <a:spcPts val="600"/>
              </a:spcAft>
            </a:pPr>
            <a:r>
              <a:rPr lang="vi-VN" sz="2800">
                <a:solidFill>
                  <a:prstClr val="black"/>
                </a:solidFill>
              </a:rPr>
              <a:t>+ Kinh tế:</a:t>
            </a:r>
          </a:p>
          <a:p>
            <a:pPr lvl="0">
              <a:spcBef>
                <a:spcPts val="600"/>
              </a:spcBef>
              <a:spcAft>
                <a:spcPts val="600"/>
              </a:spcAft>
            </a:pPr>
            <a:r>
              <a:rPr lang="vi-VN" sz="2800">
                <a:solidFill>
                  <a:prstClr val="black"/>
                </a:solidFill>
              </a:rPr>
              <a:t>- Thời kì này, cư dân ở vùng đất Nam Bộ tập trung tại những vùng đất cao về phía tây, tụ cư thành những xóm làng. </a:t>
            </a:r>
          </a:p>
          <a:p>
            <a:pPr lvl="0">
              <a:spcBef>
                <a:spcPts val="600"/>
              </a:spcBef>
              <a:spcAft>
                <a:spcPts val="600"/>
              </a:spcAft>
            </a:pPr>
            <a:r>
              <a:rPr lang="vi-VN" sz="2800">
                <a:solidFill>
                  <a:prstClr val="black"/>
                </a:solidFill>
              </a:rPr>
              <a:t>- Kinh tế chủ yếu dựa vào canh tác lúa nước kết hợp với chăn nuôi gia súc, gia cầm, đánh bắt thuỷ hải sản. </a:t>
            </a:r>
          </a:p>
          <a:p>
            <a:pPr lvl="0">
              <a:spcBef>
                <a:spcPts val="600"/>
              </a:spcBef>
              <a:spcAft>
                <a:spcPts val="600"/>
              </a:spcAft>
            </a:pPr>
            <a:r>
              <a:rPr lang="vi-VN" sz="2800">
                <a:solidFill>
                  <a:prstClr val="black"/>
                </a:solidFill>
              </a:rPr>
              <a:t>- Bên cạnh đó, họ làm các nghề thủ công và buôn bán nhỏ. </a:t>
            </a:r>
          </a:p>
          <a:p>
            <a:pPr lvl="0">
              <a:spcBef>
                <a:spcPts val="600"/>
              </a:spcBef>
              <a:spcAft>
                <a:spcPts val="600"/>
              </a:spcAft>
            </a:pPr>
            <a:r>
              <a:rPr lang="vi-VN" sz="2800">
                <a:solidFill>
                  <a:prstClr val="black"/>
                </a:solidFill>
              </a:rPr>
              <a:t>- Thương nghiệp không còn phát triển như thời kì Vương quốc Phù Nam.</a:t>
            </a:r>
          </a:p>
        </p:txBody>
      </p:sp>
      <p:sp>
        <p:nvSpPr>
          <p:cNvPr id="8" name="Rectangle 7">
            <a:extLst>
              <a:ext uri="{FF2B5EF4-FFF2-40B4-BE49-F238E27FC236}">
                <a16:creationId xmlns:a16="http://schemas.microsoft.com/office/drawing/2014/main" id="{74F4DC76-6ABB-4827-87AC-184E267944FB}"/>
              </a:ext>
            </a:extLst>
          </p:cNvPr>
          <p:cNvSpPr/>
          <p:nvPr/>
        </p:nvSpPr>
        <p:spPr>
          <a:xfrm>
            <a:off x="456056" y="5600700"/>
            <a:ext cx="17195972" cy="3570208"/>
          </a:xfrm>
          <a:prstGeom prst="rect">
            <a:avLst/>
          </a:prstGeom>
          <a:solidFill>
            <a:schemeClr val="bg1"/>
          </a:solidFill>
        </p:spPr>
        <p:txBody>
          <a:bodyPr wrap="square">
            <a:spAutoFit/>
          </a:bodyPr>
          <a:lstStyle/>
          <a:p>
            <a:pPr lvl="0">
              <a:spcBef>
                <a:spcPts val="600"/>
              </a:spcBef>
              <a:spcAft>
                <a:spcPts val="600"/>
              </a:spcAft>
            </a:pPr>
            <a:r>
              <a:rPr lang="vi-VN" sz="2800">
                <a:solidFill>
                  <a:prstClr val="black"/>
                </a:solidFill>
              </a:rPr>
              <a:t>+ Văn hóa</a:t>
            </a:r>
          </a:p>
          <a:p>
            <a:pPr lvl="0">
              <a:spcBef>
                <a:spcPts val="600"/>
              </a:spcBef>
              <a:spcAft>
                <a:spcPts val="600"/>
              </a:spcAft>
            </a:pPr>
            <a:r>
              <a:rPr lang="vi-VN" sz="2800">
                <a:solidFill>
                  <a:prstClr val="black"/>
                </a:solidFill>
              </a:rPr>
              <a:t>- Ảnh hưởng của văn minh Ăng-co ở vùng đất Nam Bộ không đậm nét. Người dân vẫn giữ nhiều truyền thống văn hoá từ thời Phù Nam, đồng thời dần tiếp xúc và chịu ảnh hưởng của văn hoá Trung Quốc. </a:t>
            </a:r>
          </a:p>
          <a:p>
            <a:pPr lvl="0">
              <a:spcBef>
                <a:spcPts val="600"/>
              </a:spcBef>
              <a:spcAft>
                <a:spcPts val="600"/>
              </a:spcAft>
            </a:pPr>
            <a:r>
              <a:rPr lang="vi-VN" sz="2800">
                <a:solidFill>
                  <a:prstClr val="black"/>
                </a:solidFill>
              </a:rPr>
              <a:t>- Hin-đu giáo, Phật giáo, các tín ngưỡng dân gian,... tiếp tục được duy trì trong đời sống văn hoá của cư dần. </a:t>
            </a:r>
          </a:p>
          <a:p>
            <a:pPr lvl="0">
              <a:spcBef>
                <a:spcPts val="600"/>
              </a:spcBef>
              <a:spcAft>
                <a:spcPts val="600"/>
              </a:spcAft>
            </a:pPr>
            <a:r>
              <a:rPr lang="vi-VN" sz="2800">
                <a:solidFill>
                  <a:prstClr val="black"/>
                </a:solidFill>
              </a:rPr>
              <a:t>- Đời sống vật chất và tinh thần phản ánh một nền văn hoá bình dân của những con người sống ở vùng khí hậu nóng ẩm và môi trường sông nước.</a:t>
            </a:r>
          </a:p>
        </p:txBody>
      </p:sp>
    </p:spTree>
    <p:extLst>
      <p:ext uri="{BB962C8B-B14F-4D97-AF65-F5344CB8AC3E}">
        <p14:creationId xmlns:p14="http://schemas.microsoft.com/office/powerpoint/2010/main" val="342969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2336708" y="1608941"/>
            <a:ext cx="6937061" cy="4215843"/>
            <a:chOff x="0" y="133351"/>
            <a:chExt cx="9249414" cy="5621123"/>
          </a:xfrm>
        </p:grpSpPr>
        <p:sp>
          <p:nvSpPr>
            <p:cNvPr id="3" name="TextBox 3"/>
            <p:cNvSpPr txBox="1"/>
            <p:nvPr/>
          </p:nvSpPr>
          <p:spPr>
            <a:xfrm>
              <a:off x="0" y="133351"/>
              <a:ext cx="9249414" cy="127795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NHÀ SÀN</a:t>
              </a:r>
            </a:p>
          </p:txBody>
        </p:sp>
        <p:sp>
          <p:nvSpPr>
            <p:cNvPr id="4" name="TextBox 4"/>
            <p:cNvSpPr txBox="1"/>
            <p:nvPr/>
          </p:nvSpPr>
          <p:spPr>
            <a:xfrm>
              <a:off x="0" y="1594896"/>
              <a:ext cx="9249414" cy="66684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FBE675"/>
                  </a:solidFill>
                  <a:effectLst/>
                  <a:uLnTx/>
                  <a:uFillTx/>
                  <a:latin typeface="Sriracha"/>
                  <a:ea typeface="+mn-ea"/>
                  <a:cs typeface="+mn-cs"/>
                </a:rPr>
                <a:t>Một nét văn hóa của c</a:t>
              </a:r>
              <a:r>
                <a:rPr kumimoji="0" lang="vi-VN" sz="2800" b="0" i="0" u="none" strike="noStrike" kern="1200" cap="none" spc="0" normalizeH="0" baseline="0" noProof="0">
                  <a:ln>
                    <a:noFill/>
                  </a:ln>
                  <a:solidFill>
                    <a:srgbClr val="FBE675"/>
                  </a:solidFill>
                  <a:effectLst/>
                  <a:uLnTx/>
                  <a:uFillTx/>
                  <a:latin typeface="Sriracha"/>
                  <a:ea typeface="+mn-ea"/>
                  <a:cs typeface="+mn-cs"/>
                </a:rPr>
                <a:t>ư</a:t>
              </a:r>
              <a:r>
                <a:rPr kumimoji="0" lang="en-US" sz="2800" b="0" i="0" u="none" strike="noStrike" kern="1200" cap="none" spc="0" normalizeH="0" baseline="0" noProof="0">
                  <a:ln>
                    <a:noFill/>
                  </a:ln>
                  <a:solidFill>
                    <a:srgbClr val="FBE675"/>
                  </a:solidFill>
                  <a:effectLst/>
                  <a:uLnTx/>
                  <a:uFillTx/>
                  <a:latin typeface="Sriracha"/>
                  <a:ea typeface="+mn-ea"/>
                  <a:cs typeface="+mn-cs"/>
                </a:rPr>
                <a:t> dân Nam Bộ</a:t>
              </a:r>
            </a:p>
          </p:txBody>
        </p:sp>
        <p:sp>
          <p:nvSpPr>
            <p:cNvPr id="5" name="TextBox 5"/>
            <p:cNvSpPr txBox="1"/>
            <p:nvPr/>
          </p:nvSpPr>
          <p:spPr>
            <a:xfrm>
              <a:off x="0" y="2814096"/>
              <a:ext cx="9249414" cy="2940378"/>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en-US" sz="2475" b="0" i="0" u="none" strike="noStrike" kern="1200" cap="none" spc="-99" normalizeH="0" baseline="0" noProof="0">
                  <a:ln>
                    <a:noFill/>
                  </a:ln>
                  <a:solidFill>
                    <a:srgbClr val="FFFFFF"/>
                  </a:solidFill>
                  <a:effectLst/>
                  <a:uLnTx/>
                  <a:uFillTx/>
                  <a:latin typeface="Mali"/>
                  <a:ea typeface="+mn-ea"/>
                  <a:cs typeface="+mn-cs"/>
                </a:rPr>
                <a:t>Đời sống hằng ngày gắn bó với sông n</a:t>
              </a:r>
              <a:r>
                <a:rPr kumimoji="0" lang="vi-VN" sz="2475" b="0" i="0" u="none" strike="noStrike" kern="1200" cap="none" spc="-99" normalizeH="0" baseline="0" noProof="0">
                  <a:ln>
                    <a:noFill/>
                  </a:ln>
                  <a:solidFill>
                    <a:srgbClr val="FFFFFF"/>
                  </a:solidFill>
                  <a:effectLst/>
                  <a:uLnTx/>
                  <a:uFillTx/>
                  <a:latin typeface="Mali"/>
                  <a:ea typeface="+mn-ea"/>
                  <a:cs typeface="+mn-cs"/>
                </a:rPr>
                <a:t>ư</a:t>
              </a:r>
              <a:r>
                <a:rPr kumimoji="0" lang="en-US" sz="2475" b="0" i="0" u="none" strike="noStrike" kern="1200" cap="none" spc="-99" normalizeH="0" baseline="0" noProof="0">
                  <a:ln>
                    <a:noFill/>
                  </a:ln>
                  <a:solidFill>
                    <a:srgbClr val="FFFFFF"/>
                  </a:solidFill>
                  <a:effectLst/>
                  <a:uLnTx/>
                  <a:uFillTx/>
                  <a:latin typeface="Mali"/>
                  <a:ea typeface="+mn-ea"/>
                  <a:cs typeface="+mn-cs"/>
                </a:rPr>
                <a:t>ớc, là đặc tr</a:t>
              </a:r>
              <a:r>
                <a:rPr kumimoji="0" lang="vi-VN" sz="2475" b="0" i="0" u="none" strike="noStrike" kern="1200" cap="none" spc="-99" normalizeH="0" baseline="0" noProof="0">
                  <a:ln>
                    <a:noFill/>
                  </a:ln>
                  <a:solidFill>
                    <a:srgbClr val="FFFFFF"/>
                  </a:solidFill>
                  <a:effectLst/>
                  <a:uLnTx/>
                  <a:uFillTx/>
                  <a:latin typeface="Mali"/>
                  <a:ea typeface="+mn-ea"/>
                  <a:cs typeface="+mn-cs"/>
                </a:rPr>
                <a:t>ư</a:t>
              </a:r>
              <a:r>
                <a:rPr kumimoji="0" lang="en-US" sz="2475" b="0" i="0" u="none" strike="noStrike" kern="1200" cap="none" spc="-99" normalizeH="0" baseline="0" noProof="0">
                  <a:ln>
                    <a:noFill/>
                  </a:ln>
                  <a:solidFill>
                    <a:srgbClr val="FFFFFF"/>
                  </a:solidFill>
                  <a:effectLst/>
                  <a:uLnTx/>
                  <a:uFillTx/>
                  <a:latin typeface="Mali"/>
                  <a:ea typeface="+mn-ea"/>
                  <a:cs typeface="+mn-cs"/>
                </a:rPr>
                <a:t>ng dễ nhận biết nhất của văn hóa Nam Bộ. Họ ở nhà sàn, làm nhà trên kênh rạch; đi lại chủ yếu bằng mảng, ghe thuyền. Xây dựng làng ấp ở vùng đất nổi.</a:t>
              </a: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181180" y="1591370"/>
            <a:ext cx="8025108" cy="568056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6034">
            <a:off x="10240709" y="8531593"/>
            <a:ext cx="1120758" cy="92796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385679" y="862868"/>
            <a:ext cx="2495691" cy="544514"/>
          </a:xfrm>
          <a:prstGeom prst="rect">
            <a:avLst/>
          </a:prstGeom>
        </p:spPr>
      </p:pic>
      <p:pic>
        <p:nvPicPr>
          <p:cNvPr id="12" name="Picture 7">
            <a:extLst>
              <a:ext uri="{FF2B5EF4-FFF2-40B4-BE49-F238E27FC236}">
                <a16:creationId xmlns:a16="http://schemas.microsoft.com/office/drawing/2014/main" id="{7B983F25-B7D4-4892-82AE-27C249CA5F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01088" y="3122092"/>
            <a:ext cx="4942703" cy="4114800"/>
          </a:xfrm>
          <a:prstGeom prst="rect">
            <a:avLst/>
          </a:prstGeom>
        </p:spPr>
      </p:pic>
      <p:pic>
        <p:nvPicPr>
          <p:cNvPr id="13" name="Picture 2">
            <a:extLst>
              <a:ext uri="{FF2B5EF4-FFF2-40B4-BE49-F238E27FC236}">
                <a16:creationId xmlns:a16="http://schemas.microsoft.com/office/drawing/2014/main" id="{ADC4EE24-6E02-4667-8EDB-2A103A2770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79411" y="6321133"/>
            <a:ext cx="3521677" cy="3521677"/>
          </a:xfrm>
          <a:prstGeom prst="rect">
            <a:avLst/>
          </a:prstGeom>
        </p:spPr>
      </p:pic>
      <p:pic>
        <p:nvPicPr>
          <p:cNvPr id="11" name="Picture 2">
            <a:extLst>
              <a:ext uri="{FF2B5EF4-FFF2-40B4-BE49-F238E27FC236}">
                <a16:creationId xmlns:a16="http://schemas.microsoft.com/office/drawing/2014/main" id="{45855D23-1648-4802-A920-CC64F28DF5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70095" y="8838745"/>
            <a:ext cx="3198979" cy="1093469"/>
          </a:xfrm>
          <a:prstGeom prst="rect">
            <a:avLst/>
          </a:prstGeom>
        </p:spPr>
      </p:pic>
    </p:spTree>
    <p:extLst>
      <p:ext uri="{BB962C8B-B14F-4D97-AF65-F5344CB8AC3E}">
        <p14:creationId xmlns:p14="http://schemas.microsoft.com/office/powerpoint/2010/main" val="2487053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59285">
            <a:off x="403598" y="5186508"/>
            <a:ext cx="6299249" cy="5153931"/>
          </a:xfrm>
          <a:prstGeom prst="rect">
            <a:avLst/>
          </a:prstGeom>
        </p:spPr>
      </p:pic>
      <p:pic>
        <p:nvPicPr>
          <p:cNvPr id="9" name="Picture 10">
            <a:extLst>
              <a:ext uri="{FF2B5EF4-FFF2-40B4-BE49-F238E27FC236}">
                <a16:creationId xmlns:a16="http://schemas.microsoft.com/office/drawing/2014/main" id="{8E399978-B872-4BC9-BABC-B59FD962F9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851" y="5905500"/>
            <a:ext cx="3101530" cy="4114800"/>
          </a:xfrm>
          <a:prstGeom prst="rect">
            <a:avLst/>
          </a:prstGeom>
        </p:spPr>
      </p:pic>
      <p:sp>
        <p:nvSpPr>
          <p:cNvPr id="10" name="TextBox 8">
            <a:extLst>
              <a:ext uri="{FF2B5EF4-FFF2-40B4-BE49-F238E27FC236}">
                <a16:creationId xmlns:a16="http://schemas.microsoft.com/office/drawing/2014/main" id="{696EEFAE-34A4-440B-8497-5BF27F4A9C76}"/>
              </a:ext>
            </a:extLst>
          </p:cNvPr>
          <p:cNvSpPr txBox="1"/>
          <p:nvPr/>
        </p:nvSpPr>
        <p:spPr>
          <a:xfrm>
            <a:off x="7543800" y="5666678"/>
            <a:ext cx="4333976" cy="861774"/>
          </a:xfrm>
          <a:prstGeom prst="rect">
            <a:avLst/>
          </a:prstGeom>
        </p:spPr>
        <p:txBody>
          <a:bodyPr lIns="0" tIns="0" rIns="0" bIns="0" rtlCol="0" anchor="t">
            <a:spAutoFit/>
          </a:bodyPr>
          <a:lstStyle/>
          <a:p>
            <a:pPr algn="ctr">
              <a:lnSpc>
                <a:spcPts val="6400"/>
              </a:lnSpc>
            </a:pPr>
            <a:r>
              <a:rPr lang="en-US" sz="6400">
                <a:solidFill>
                  <a:srgbClr val="FBE675"/>
                </a:solidFill>
                <a:latin typeface="Sriracha"/>
              </a:rPr>
              <a:t>PHẬT GIÁO</a:t>
            </a:r>
          </a:p>
        </p:txBody>
      </p:sp>
      <p:pic>
        <p:nvPicPr>
          <p:cNvPr id="11" name="Picture 2">
            <a:extLst>
              <a:ext uri="{FF2B5EF4-FFF2-40B4-BE49-F238E27FC236}">
                <a16:creationId xmlns:a16="http://schemas.microsoft.com/office/drawing/2014/main" id="{AB8DE41A-A2B8-406B-A72D-8A29AA0070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559285">
            <a:off x="454810" y="31267"/>
            <a:ext cx="6299249" cy="5153931"/>
          </a:xfrm>
          <a:prstGeom prst="rect">
            <a:avLst/>
          </a:prstGeom>
        </p:spPr>
      </p:pic>
      <p:sp>
        <p:nvSpPr>
          <p:cNvPr id="14" name="TextBox 8">
            <a:extLst>
              <a:ext uri="{FF2B5EF4-FFF2-40B4-BE49-F238E27FC236}">
                <a16:creationId xmlns:a16="http://schemas.microsoft.com/office/drawing/2014/main" id="{0587DCB6-7846-4EB5-BCCB-CC951A20643E}"/>
              </a:ext>
            </a:extLst>
          </p:cNvPr>
          <p:cNvSpPr txBox="1"/>
          <p:nvPr/>
        </p:nvSpPr>
        <p:spPr>
          <a:xfrm>
            <a:off x="7543800" y="600552"/>
            <a:ext cx="4837639" cy="861774"/>
          </a:xfrm>
          <a:prstGeom prst="rect">
            <a:avLst/>
          </a:prstGeom>
        </p:spPr>
        <p:txBody>
          <a:bodyPr wrap="square" lIns="0" tIns="0" rIns="0" bIns="0" rtlCol="0" anchor="t">
            <a:spAutoFit/>
          </a:bodyPr>
          <a:lstStyle/>
          <a:p>
            <a:pPr algn="ctr">
              <a:lnSpc>
                <a:spcPts val="6400"/>
              </a:lnSpc>
            </a:pPr>
            <a:r>
              <a:rPr lang="en-US" sz="6400">
                <a:solidFill>
                  <a:schemeClr val="accent6">
                    <a:lumMod val="75000"/>
                  </a:schemeClr>
                </a:solidFill>
                <a:latin typeface="Sriracha"/>
              </a:rPr>
              <a:t>ĐẠO HIN-ĐU</a:t>
            </a:r>
          </a:p>
        </p:txBody>
      </p:sp>
      <p:pic>
        <p:nvPicPr>
          <p:cNvPr id="15" name="Picture 7">
            <a:extLst>
              <a:ext uri="{FF2B5EF4-FFF2-40B4-BE49-F238E27FC236}">
                <a16:creationId xmlns:a16="http://schemas.microsoft.com/office/drawing/2014/main" id="{2D6A963C-D852-4F7D-B431-9624CC20A1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41595" y="550832"/>
            <a:ext cx="2525678" cy="4114800"/>
          </a:xfrm>
          <a:prstGeom prst="rect">
            <a:avLst/>
          </a:prstGeom>
        </p:spPr>
      </p:pic>
      <p:sp>
        <p:nvSpPr>
          <p:cNvPr id="3" name="Rectangle 2">
            <a:extLst>
              <a:ext uri="{FF2B5EF4-FFF2-40B4-BE49-F238E27FC236}">
                <a16:creationId xmlns:a16="http://schemas.microsoft.com/office/drawing/2014/main" id="{39C045DE-90AD-4FFB-915F-8A79620BE0F9}"/>
              </a:ext>
            </a:extLst>
          </p:cNvPr>
          <p:cNvSpPr/>
          <p:nvPr/>
        </p:nvSpPr>
        <p:spPr>
          <a:xfrm>
            <a:off x="7315199" y="1428033"/>
            <a:ext cx="5550903" cy="1785104"/>
          </a:xfrm>
          <a:prstGeom prst="rect">
            <a:avLst/>
          </a:prstGeom>
        </p:spPr>
        <p:txBody>
          <a:bodyPr wrap="square">
            <a:spAutoFit/>
          </a:bodyPr>
          <a:lstStyle/>
          <a:p>
            <a:pPr algn="just"/>
            <a:r>
              <a:rPr lang="en-US" sz="2200" b="1">
                <a:solidFill>
                  <a:schemeClr val="bg1"/>
                </a:solidFill>
                <a:latin typeface="Tahoma" panose="020B0604030504040204" pitchFamily="34" charset="0"/>
                <a:ea typeface="Tahoma" panose="020B0604030504040204" pitchFamily="34" charset="0"/>
                <a:cs typeface="Tahoma" panose="020B0604030504040204" pitchFamily="34" charset="0"/>
              </a:rPr>
              <a:t>Còn đ</a:t>
            </a:r>
            <a:r>
              <a:rPr lang="vi-VN" sz="2200" b="1">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200" b="1">
                <a:solidFill>
                  <a:schemeClr val="bg1"/>
                </a:solidFill>
                <a:latin typeface="Tahoma" panose="020B0604030504040204" pitchFamily="34" charset="0"/>
                <a:ea typeface="Tahoma" panose="020B0604030504040204" pitchFamily="34" charset="0"/>
                <a:cs typeface="Tahoma" panose="020B0604030504040204" pitchFamily="34" charset="0"/>
              </a:rPr>
              <a:t>ợc gọi là </a:t>
            </a:r>
            <a:r>
              <a:rPr lang="vi-VN" sz="2200" b="1">
                <a:solidFill>
                  <a:schemeClr val="bg1"/>
                </a:solidFill>
                <a:latin typeface="Tahoma" panose="020B0604030504040204" pitchFamily="34" charset="0"/>
                <a:ea typeface="Tahoma" panose="020B0604030504040204" pitchFamily="34" charset="0"/>
                <a:cs typeface="Tahoma" panose="020B0604030504040204" pitchFamily="34" charset="0"/>
              </a:rPr>
              <a:t>Ấn Độ giáo</a:t>
            </a:r>
            <a:r>
              <a:rPr lang="vi-VN" sz="2200">
                <a:solidFill>
                  <a:schemeClr val="bg1"/>
                </a:solidFill>
                <a:latin typeface="Tahoma" panose="020B0604030504040204" pitchFamily="34" charset="0"/>
                <a:ea typeface="Tahoma" panose="020B0604030504040204" pitchFamily="34" charset="0"/>
                <a:cs typeface="Tahoma" panose="020B0604030504040204" pitchFamily="34" charset="0"/>
              </a:rPr>
              <a:t> là một tôn giáo, hệ thống tín ngưỡng và đạo pháp, </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được truyền bá</a:t>
            </a:r>
            <a:r>
              <a:rPr lang="vi-VN" sz="2200">
                <a:solidFill>
                  <a:schemeClr val="bg1"/>
                </a:solidFill>
                <a:latin typeface="Tahoma" panose="020B0604030504040204" pitchFamily="34" charset="0"/>
                <a:ea typeface="Tahoma" panose="020B0604030504040204" pitchFamily="34" charset="0"/>
                <a:cs typeface="Tahoma" panose="020B0604030504040204" pitchFamily="34" charset="0"/>
              </a:rPr>
              <a:t> rộng rãi ở  Ấn Độ và một </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số n</a:t>
            </a:r>
            <a:r>
              <a:rPr lang="vi-VN" sz="2200">
                <a:solidFill>
                  <a:schemeClr val="bg1"/>
                </a:solidFill>
                <a:latin typeface="Tahoma" panose="020B0604030504040204" pitchFamily="34" charset="0"/>
                <a:ea typeface="Tahoma" panose="020B0604030504040204" pitchFamily="34" charset="0"/>
                <a:cs typeface="Tahoma" panose="020B0604030504040204" pitchFamily="34" charset="0"/>
              </a:rPr>
              <a:t>ơ</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i</a:t>
            </a:r>
            <a:r>
              <a:rPr lang="vi-VN" sz="2200">
                <a:solidFill>
                  <a:schemeClr val="bg1"/>
                </a:solidFill>
                <a:latin typeface="Tahoma" panose="020B0604030504040204" pitchFamily="34" charset="0"/>
                <a:ea typeface="Tahoma" panose="020B0604030504040204" pitchFamily="34" charset="0"/>
                <a:cs typeface="Tahoma" panose="020B0604030504040204" pitchFamily="34" charset="0"/>
              </a:rPr>
              <a:t> của Đông Nam Á. </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Đạo Hin-đu</a:t>
            </a:r>
            <a:r>
              <a:rPr lang="vi-VN" sz="2200">
                <a:solidFill>
                  <a:schemeClr val="bg1"/>
                </a:solidFill>
                <a:latin typeface="Tahoma" panose="020B0604030504040204" pitchFamily="34" charset="0"/>
                <a:ea typeface="Tahoma" panose="020B0604030504040204" pitchFamily="34" charset="0"/>
                <a:cs typeface="Tahoma" panose="020B0604030504040204" pitchFamily="34" charset="0"/>
              </a:rPr>
              <a:t> được coi là tôn giáo lâu đời nhất trên thế giới</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12" name="TextBox 9">
            <a:extLst>
              <a:ext uri="{FF2B5EF4-FFF2-40B4-BE49-F238E27FC236}">
                <a16:creationId xmlns:a16="http://schemas.microsoft.com/office/drawing/2014/main" id="{B87C49CC-AC2B-4882-B4CE-B669D879B220}"/>
              </a:ext>
            </a:extLst>
          </p:cNvPr>
          <p:cNvSpPr txBox="1"/>
          <p:nvPr/>
        </p:nvSpPr>
        <p:spPr>
          <a:xfrm>
            <a:off x="7074903" y="6538674"/>
            <a:ext cx="5791200" cy="2196370"/>
          </a:xfrm>
          <a:prstGeom prst="rect">
            <a:avLst/>
          </a:prstGeom>
        </p:spPr>
        <p:txBody>
          <a:bodyPr wrap="square" lIns="0" tIns="0" rIns="0" bIns="0" rtlCol="0" anchor="t">
            <a:spAutoFit/>
          </a:bodyPr>
          <a:lstStyle/>
          <a:p>
            <a:pPr algn="just">
              <a:lnSpc>
                <a:spcPts val="2939"/>
              </a:lnSpc>
            </a:pPr>
            <a:r>
              <a:rPr lang="en-US" sz="2200">
                <a:solidFill>
                  <a:srgbClr val="FFFFFF"/>
                </a:solidFill>
                <a:latin typeface="Tahoma" panose="020B0604030504040204" pitchFamily="34" charset="0"/>
                <a:ea typeface="Tahoma" panose="020B0604030504040204" pitchFamily="34" charset="0"/>
                <a:cs typeface="Tahoma" panose="020B0604030504040204" pitchFamily="34" charset="0"/>
              </a:rPr>
              <a:t>L</a:t>
            </a:r>
            <a:r>
              <a:rPr lang="vi-VN" sz="2200">
                <a:solidFill>
                  <a:srgbClr val="FFFFFF"/>
                </a:solidFill>
                <a:latin typeface="Tahoma" panose="020B0604030504040204" pitchFamily="34" charset="0"/>
                <a:ea typeface="Tahoma" panose="020B0604030504040204" pitchFamily="34" charset="0"/>
                <a:cs typeface="Tahoma" panose="020B0604030504040204" pitchFamily="34" charset="0"/>
              </a:rPr>
              <a:t>à một tôn giáo</a:t>
            </a:r>
            <a:r>
              <a:rPr lang="en-US" sz="2200">
                <a:solidFill>
                  <a:srgbClr val="FFFFFF"/>
                </a:solidFill>
                <a:latin typeface="Tahoma" panose="020B0604030504040204" pitchFamily="34" charset="0"/>
                <a:ea typeface="Tahoma" panose="020B0604030504040204" pitchFamily="34" charset="0"/>
                <a:cs typeface="Tahoma" panose="020B0604030504040204" pitchFamily="34" charset="0"/>
              </a:rPr>
              <a:t> có nguồn gốc từ Ấn Độ, </a:t>
            </a:r>
            <a:r>
              <a:rPr lang="vi-VN" sz="2200">
                <a:solidFill>
                  <a:srgbClr val="FFFFFF"/>
                </a:solidFill>
                <a:latin typeface="Tahoma" panose="020B0604030504040204" pitchFamily="34" charset="0"/>
                <a:ea typeface="Tahoma" panose="020B0604030504040204" pitchFamily="34" charset="0"/>
                <a:cs typeface="Tahoma" panose="020B0604030504040204" pitchFamily="34" charset="0"/>
              </a:rPr>
              <a:t>bao gồm các giáo lý, tư tưởng triết học giải thích hiện tượng tự nhiên, tâm linh, xã hội, bản chất sự vật và sự việc; các phương pháp thực hành, tu tập dựa trên lời dạy của Tất-đạt-đa Cồ-đàm</a:t>
            </a:r>
            <a:r>
              <a:rPr lang="en-US" sz="2200">
                <a:solidFill>
                  <a:srgbClr val="FFFFFF"/>
                </a:solidFill>
                <a:latin typeface="Tahoma" panose="020B0604030504040204" pitchFamily="34" charset="0"/>
                <a:ea typeface="Tahoma" panose="020B0604030504040204" pitchFamily="34" charset="0"/>
                <a:cs typeface="Tahoma" panose="020B0604030504040204" pitchFamily="34" charset="0"/>
              </a:rPr>
              <a:t> (Đức Phật).</a:t>
            </a:r>
          </a:p>
        </p:txBody>
      </p:sp>
      <p:grpSp>
        <p:nvGrpSpPr>
          <p:cNvPr id="4" name="Group 3">
            <a:extLst>
              <a:ext uri="{FF2B5EF4-FFF2-40B4-BE49-F238E27FC236}">
                <a16:creationId xmlns:a16="http://schemas.microsoft.com/office/drawing/2014/main" id="{9A5C84AA-1367-4D19-914D-65062AF516DB}"/>
              </a:ext>
            </a:extLst>
          </p:cNvPr>
          <p:cNvGrpSpPr/>
          <p:nvPr/>
        </p:nvGrpSpPr>
        <p:grpSpPr>
          <a:xfrm>
            <a:off x="14214753" y="2665353"/>
            <a:ext cx="3823176" cy="5467782"/>
            <a:chOff x="14116911" y="1062236"/>
            <a:chExt cx="3823176" cy="5467782"/>
          </a:xfrm>
        </p:grpSpPr>
        <p:pic>
          <p:nvPicPr>
            <p:cNvPr id="17" name="Picture 2">
              <a:extLst>
                <a:ext uri="{FF2B5EF4-FFF2-40B4-BE49-F238E27FC236}">
                  <a16:creationId xmlns:a16="http://schemas.microsoft.com/office/drawing/2014/main" id="{49B94C76-3516-4DE2-B0C3-964143A8D1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59285">
              <a:off x="14116911" y="1062236"/>
              <a:ext cx="3823176" cy="5467782"/>
            </a:xfrm>
            <a:prstGeom prst="rect">
              <a:avLst/>
            </a:prstGeom>
          </p:spPr>
        </p:pic>
        <p:sp>
          <p:nvSpPr>
            <p:cNvPr id="18" name="TextBox 3">
              <a:extLst>
                <a:ext uri="{FF2B5EF4-FFF2-40B4-BE49-F238E27FC236}">
                  <a16:creationId xmlns:a16="http://schemas.microsoft.com/office/drawing/2014/main" id="{C18D51F0-BD34-42E2-9BDB-A699DFE6F62E}"/>
                </a:ext>
              </a:extLst>
            </p:cNvPr>
            <p:cNvSpPr txBox="1"/>
            <p:nvPr/>
          </p:nvSpPr>
          <p:spPr>
            <a:xfrm>
              <a:off x="14842822" y="1667518"/>
              <a:ext cx="2606977" cy="3357329"/>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500" spc="-267">
                  <a:solidFill>
                    <a:srgbClr val="FFFFFF"/>
                  </a:solidFill>
                  <a:latin typeface="Times New Roman" panose="02020603050405020304" pitchFamily="18" charset="0"/>
                  <a:cs typeface="Times New Roman" panose="02020603050405020304" pitchFamily="18" charset="0"/>
                </a:rPr>
                <a:t>TÔN GIÁO CỦA </a:t>
              </a:r>
            </a:p>
            <a:p>
              <a:pPr algn="ctr">
                <a:lnSpc>
                  <a:spcPts val="6675"/>
                </a:lnSpc>
              </a:pPr>
              <a:r>
                <a:rPr lang="en-US" sz="4500" spc="-267">
                  <a:solidFill>
                    <a:srgbClr val="FFFFFF"/>
                  </a:solidFill>
                  <a:latin typeface="Times New Roman" panose="02020603050405020304" pitchFamily="18" charset="0"/>
                  <a:cs typeface="Times New Roman" panose="02020603050405020304" pitchFamily="18" charset="0"/>
                </a:rPr>
                <a:t>C</a:t>
              </a:r>
              <a:r>
                <a:rPr lang="vi-VN" sz="4500" spc="-267">
                  <a:solidFill>
                    <a:srgbClr val="FFFFFF"/>
                  </a:solidFill>
                  <a:latin typeface="Times New Roman" panose="02020603050405020304" pitchFamily="18" charset="0"/>
                  <a:cs typeface="Times New Roman" panose="02020603050405020304" pitchFamily="18" charset="0"/>
                </a:rPr>
                <a:t>Ư</a:t>
              </a:r>
              <a:r>
                <a:rPr lang="en-US" sz="4500" spc="-267">
                  <a:solidFill>
                    <a:srgbClr val="FFFFFF"/>
                  </a:solidFill>
                  <a:latin typeface="Times New Roman" panose="02020603050405020304" pitchFamily="18" charset="0"/>
                  <a:cs typeface="Times New Roman" panose="02020603050405020304" pitchFamily="18" charset="0"/>
                </a:rPr>
                <a:t> DÂN NAM BỘ</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18288000" cy="10287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38200" y="285750"/>
            <a:ext cx="16363950" cy="48387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1371600"/>
            <a:endParaRPr lang="en-US" sz="27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2752725" y="361950"/>
            <a:ext cx="39814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13020675" y="342900"/>
            <a:ext cx="40576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1209675" y="190500"/>
            <a:ext cx="1370760"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11439525" y="190500"/>
            <a:ext cx="1082348"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333502" y="1295401"/>
            <a:ext cx="16116300" cy="1384995"/>
          </a:xfrm>
          <a:prstGeom prst="rect">
            <a:avLst/>
          </a:prstGeom>
          <a:noFill/>
        </p:spPr>
        <p:txBody>
          <a:bodyPr wrap="square" rtlCol="0">
            <a:spAutoFit/>
          </a:bodyPr>
          <a:lstStyle/>
          <a:p>
            <a:pPr defTabSz="1371600"/>
            <a:r>
              <a:rPr lang="en-US" sz="4200" b="1" dirty="0">
                <a:solidFill>
                  <a:prstClr val="black"/>
                </a:solidFill>
                <a:latin typeface="Times New Roman" panose="02020603050405020304" pitchFamily="18" charset="0"/>
                <a:cs typeface="Times New Roman" panose="02020603050405020304" pitchFamily="18" charset="0"/>
              </a:rPr>
              <a:t>Câu 2</a:t>
            </a:r>
            <a:r>
              <a:rPr lang="en-US" sz="4200" b="1">
                <a:solidFill>
                  <a:prstClr val="black"/>
                </a:solidFill>
                <a:latin typeface="Times New Roman" panose="02020603050405020304" pitchFamily="18" charset="0"/>
                <a:cs typeface="Times New Roman" panose="02020603050405020304" pitchFamily="18" charset="0"/>
              </a:rPr>
              <a:t>:  Địa điểm nào trở thành một trung tâm trao đổi buôn bán trong khu vực?</a:t>
            </a:r>
            <a:endParaRPr lang="en-US" sz="4200" b="1" dirty="0">
              <a:solidFill>
                <a:prstClr val="black"/>
              </a:solidFill>
              <a:latin typeface="Times New Roman" panose="02020603050405020304" pitchFamily="18" charset="0"/>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2899172"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Hội An</a:t>
            </a:r>
            <a:endParaRPr lang="en-US" sz="2700" dirty="0">
              <a:solidFill>
                <a:prstClr val="white"/>
              </a:solidFill>
              <a:latin typeface="Calibri" panose="020F0502020204030204"/>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6481566"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Óc Eo</a:t>
            </a:r>
            <a:endParaRPr lang="en-US" sz="2700" dirty="0">
              <a:solidFill>
                <a:prstClr val="white"/>
              </a:solidFill>
              <a:latin typeface="Calibri" panose="020F0502020204030204"/>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13312775"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14143037"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5803561"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6633824"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14973299"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6439" y="358775"/>
            <a:ext cx="347162" cy="458804"/>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43527" y="358775"/>
            <a:ext cx="347162" cy="458804"/>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0615" y="358775"/>
            <a:ext cx="347162" cy="458804"/>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7703" y="358775"/>
            <a:ext cx="347162" cy="458804"/>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4788" y="358775"/>
            <a:ext cx="347162" cy="458804"/>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2536033" y="7216907"/>
            <a:ext cx="2221706" cy="3070094"/>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6156763" y="7258050"/>
            <a:ext cx="2248358" cy="302895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9804144" y="7272338"/>
            <a:ext cx="2112723" cy="3014663"/>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13315894" y="7415538"/>
            <a:ext cx="2243195" cy="2871462"/>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10191206"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Pagan</a:t>
            </a:r>
            <a:endParaRPr lang="en-US" sz="2700" dirty="0">
              <a:solidFill>
                <a:prstClr val="white"/>
              </a:solidFill>
              <a:latin typeface="Calibri" panose="020F0502020204030204"/>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13560367" y="5791200"/>
            <a:ext cx="2243195"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Ma-lay-u</a:t>
            </a:r>
            <a:endParaRPr lang="en-US" sz="2700" dirty="0">
              <a:solidFill>
                <a:prstClr val="white"/>
              </a:solidFill>
              <a:latin typeface="Calibri" panose="020F0502020204030204"/>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2576357" y="8522673"/>
            <a:ext cx="2238531" cy="124878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2215606" y="7952430"/>
            <a:ext cx="3014663" cy="1991079"/>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15402" y="-593725"/>
            <a:ext cx="449253" cy="593726"/>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9811832" y="8593643"/>
            <a:ext cx="2238531" cy="124878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9455548" y="7989167"/>
            <a:ext cx="3014663" cy="1991079"/>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5611" y="-593725"/>
            <a:ext cx="449253" cy="593726"/>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13398407" y="8555658"/>
            <a:ext cx="2238531" cy="124878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3036468" y="8000450"/>
            <a:ext cx="3014663" cy="1991079"/>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23311" y="-589021"/>
            <a:ext cx="449253" cy="593726"/>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6785786" y="7337165"/>
            <a:ext cx="1087778" cy="2872652"/>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64130" y="-593725"/>
            <a:ext cx="449253" cy="593726"/>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a:extLst>
              <a:ext uri="{28A0092B-C50C-407E-A947-70E740481C1C}">
                <a14:useLocalDpi xmlns:a14="http://schemas.microsoft.com/office/drawing/2010/main" val="0"/>
              </a:ext>
            </a:extLst>
          </a:blip>
          <a:srcRect l="12679" t="-52" r="49613" b="3350"/>
          <a:stretch/>
        </p:blipFill>
        <p:spPr>
          <a:xfrm>
            <a:off x="6670757" y="7418227"/>
            <a:ext cx="1866507" cy="2693513"/>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35650" y="3105150"/>
            <a:ext cx="609600" cy="6096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49950" y="3619500"/>
            <a:ext cx="609600" cy="6096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973800" y="4533900"/>
            <a:ext cx="609600" cy="6096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4450" y="4991100"/>
            <a:ext cx="609600" cy="609600"/>
          </a:xfrm>
          <a:prstGeom prst="rect">
            <a:avLst/>
          </a:prstGeom>
        </p:spPr>
      </p:pic>
    </p:spTree>
    <p:extLst>
      <p:ext uri="{BB962C8B-B14F-4D97-AF65-F5344CB8AC3E}">
        <p14:creationId xmlns:p14="http://schemas.microsoft.com/office/powerpoint/2010/main" val="3901806833"/>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14:presetBounceEnd="9000">
                                      <p:stCondLst>
                                        <p:cond delay="0"/>
                                      </p:stCondLst>
                                      <p:childTnLst>
                                        <p:animMotion origin="layout" path="M 2.91667E-6 3.7037E-6 L 0.00078 0.72685 " pathEditMode="relative" rAng="0" ptsTypes="AA" p14:bounceEnd="9000">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14:presetBounceEnd="9000">
                                      <p:stCondLst>
                                        <p:cond delay="0"/>
                                      </p:stCondLst>
                                      <p:childTnLst>
                                        <p:animMotion origin="layout" path="M 2.29167E-6 3.7037E-6 L 0.00078 0.72685 " pathEditMode="relative" rAng="0" ptsTypes="AA" p14:bounceEnd="9000">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14:presetBounceEnd="9000">
                                      <p:stCondLst>
                                        <p:cond delay="0"/>
                                      </p:stCondLst>
                                      <p:childTnLst>
                                        <p:animMotion origin="layout" path="M -2.70833E-6 -0.0125 L 0.00078 0.71435 " pathEditMode="relative" rAng="0" ptsTypes="AA" p14:bounceEnd="9000">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14:presetBounceEnd="9000">
                                      <p:stCondLst>
                                        <p:cond delay="0"/>
                                      </p:stCondLst>
                                      <p:childTnLst>
                                        <p:animMotion origin="layout" path="M -1.45833E-6 3.7037E-6 L 0.00078 0.72685 " pathEditMode="relative" rAng="0" ptsTypes="AA" p14:bounceEnd="9000">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8"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stCondLst>
                                        <p:cond delay="0"/>
                                      </p:stCondLst>
                                      <p:childTnLst>
                                        <p:animMotion origin="layout" path="M 2.91667E-6 3.7037E-6 L 0.00078 0.72685 " pathEditMode="relative" rAng="0" ptsTypes="AA">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stCondLst>
                                        <p:cond delay="0"/>
                                      </p:stCondLst>
                                      <p:childTnLst>
                                        <p:animMotion origin="layout" path="M 2.29167E-6 3.7037E-6 L 0.00078 0.72685 " pathEditMode="relative" rAng="0" ptsTypes="AA">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stCondLst>
                                        <p:cond delay="0"/>
                                      </p:stCondLst>
                                      <p:childTnLst>
                                        <p:animMotion origin="layout" path="M -2.70833E-6 -0.0125 L 0.00078 0.71435 " pathEditMode="relative" rAng="0" ptsTypes="AA">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stCondLst>
                                        <p:cond delay="0"/>
                                      </p:stCondLst>
                                      <p:childTnLst>
                                        <p:animMotion origin="layout" path="M -1.45833E-6 3.7037E-6 L 0.00078 0.72685 " pathEditMode="relative" rAng="0" ptsTypes="AA">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1488171" y="778639"/>
            <a:ext cx="12154245" cy="4482235"/>
            <a:chOff x="0" y="0"/>
            <a:chExt cx="6761006" cy="2493320"/>
          </a:xfrm>
        </p:grpSpPr>
        <p:sp>
          <p:nvSpPr>
            <p:cNvPr id="3" name="Freeform 3"/>
            <p:cNvSpPr/>
            <p:nvPr/>
          </p:nvSpPr>
          <p:spPr>
            <a:xfrm>
              <a:off x="10160" y="16510"/>
              <a:ext cx="6738146" cy="2465380"/>
            </a:xfrm>
            <a:custGeom>
              <a:avLst/>
              <a:gdLst/>
              <a:ahLst/>
              <a:cxnLst/>
              <a:rect l="l" t="t" r="r" b="b"/>
              <a:pathLst>
                <a:path w="6738146" h="2465380">
                  <a:moveTo>
                    <a:pt x="6738146" y="2465380"/>
                  </a:moveTo>
                  <a:lnTo>
                    <a:pt x="0" y="2457760"/>
                  </a:lnTo>
                  <a:lnTo>
                    <a:pt x="0" y="868285"/>
                  </a:lnTo>
                  <a:lnTo>
                    <a:pt x="17780" y="19050"/>
                  </a:lnTo>
                  <a:lnTo>
                    <a:pt x="3358132" y="0"/>
                  </a:lnTo>
                  <a:lnTo>
                    <a:pt x="6719096" y="5080"/>
                  </a:lnTo>
                  <a:close/>
                </a:path>
              </a:pathLst>
            </a:custGeom>
            <a:solidFill>
              <a:srgbClr val="082A44"/>
            </a:solidFill>
          </p:spPr>
        </p:sp>
        <p:sp>
          <p:nvSpPr>
            <p:cNvPr id="4" name="Freeform 4"/>
            <p:cNvSpPr/>
            <p:nvPr/>
          </p:nvSpPr>
          <p:spPr>
            <a:xfrm>
              <a:off x="-3810" y="0"/>
              <a:ext cx="6767356" cy="2492050"/>
            </a:xfrm>
            <a:custGeom>
              <a:avLst/>
              <a:gdLst/>
              <a:ahLst/>
              <a:cxnLst/>
              <a:rect l="l" t="t" r="r" b="b"/>
              <a:pathLst>
                <a:path w="6767356" h="2492050">
                  <a:moveTo>
                    <a:pt x="6733066" y="21590"/>
                  </a:moveTo>
                  <a:cubicBezTo>
                    <a:pt x="6734336" y="34290"/>
                    <a:pt x="6734336" y="44450"/>
                    <a:pt x="6735606" y="54610"/>
                  </a:cubicBezTo>
                  <a:cubicBezTo>
                    <a:pt x="6738146" y="100951"/>
                    <a:pt x="6739416" y="153964"/>
                    <a:pt x="6741956" y="205085"/>
                  </a:cubicBezTo>
                  <a:cubicBezTo>
                    <a:pt x="6741956" y="278925"/>
                    <a:pt x="6754656" y="1734907"/>
                    <a:pt x="6761006" y="1808747"/>
                  </a:cubicBezTo>
                  <a:cubicBezTo>
                    <a:pt x="6767356" y="1920454"/>
                    <a:pt x="6763546" y="2034055"/>
                    <a:pt x="6763546" y="2145762"/>
                  </a:cubicBezTo>
                  <a:cubicBezTo>
                    <a:pt x="6763546" y="2244216"/>
                    <a:pt x="6764816" y="2335096"/>
                    <a:pt x="6766086" y="2431090"/>
                  </a:cubicBezTo>
                  <a:cubicBezTo>
                    <a:pt x="6766086" y="2452680"/>
                    <a:pt x="6766086" y="2466650"/>
                    <a:pt x="6766086" y="2490780"/>
                  </a:cubicBezTo>
                  <a:cubicBezTo>
                    <a:pt x="6743227" y="2490780"/>
                    <a:pt x="6722906" y="2492050"/>
                    <a:pt x="6686197" y="2490780"/>
                  </a:cubicBezTo>
                  <a:cubicBezTo>
                    <a:pt x="6343178" y="2485700"/>
                    <a:pt x="5994881" y="2492050"/>
                    <a:pt x="5651862" y="2486970"/>
                  </a:cubicBezTo>
                  <a:cubicBezTo>
                    <a:pt x="5446050" y="2483160"/>
                    <a:pt x="5245516" y="2485700"/>
                    <a:pt x="5039704" y="2483160"/>
                  </a:cubicBezTo>
                  <a:cubicBezTo>
                    <a:pt x="4944714" y="2481890"/>
                    <a:pt x="4849724" y="2480620"/>
                    <a:pt x="4754734" y="2479350"/>
                  </a:cubicBezTo>
                  <a:cubicBezTo>
                    <a:pt x="4696684" y="2479350"/>
                    <a:pt x="4643912" y="2480620"/>
                    <a:pt x="4585863" y="2480620"/>
                  </a:cubicBezTo>
                  <a:cubicBezTo>
                    <a:pt x="4438101" y="2479350"/>
                    <a:pt x="4031754" y="2480620"/>
                    <a:pt x="3883992" y="2479350"/>
                  </a:cubicBezTo>
                  <a:cubicBezTo>
                    <a:pt x="3778448" y="2478080"/>
                    <a:pt x="1667559" y="2486970"/>
                    <a:pt x="1562015" y="2485700"/>
                  </a:cubicBezTo>
                  <a:cubicBezTo>
                    <a:pt x="1535629" y="2485700"/>
                    <a:pt x="1503965" y="2486970"/>
                    <a:pt x="1477579" y="2486970"/>
                  </a:cubicBezTo>
                  <a:cubicBezTo>
                    <a:pt x="1414252" y="2486970"/>
                    <a:pt x="1356203" y="2488240"/>
                    <a:pt x="1292876" y="2488240"/>
                  </a:cubicBezTo>
                  <a:cubicBezTo>
                    <a:pt x="1134560" y="2488240"/>
                    <a:pt x="981520" y="2486970"/>
                    <a:pt x="823204" y="2485700"/>
                  </a:cubicBezTo>
                  <a:cubicBezTo>
                    <a:pt x="728214" y="2484430"/>
                    <a:pt x="633224" y="2483160"/>
                    <a:pt x="543511" y="2481890"/>
                  </a:cubicBezTo>
                  <a:cubicBezTo>
                    <a:pt x="374640" y="2480620"/>
                    <a:pt x="205769" y="2479350"/>
                    <a:pt x="48260" y="2479350"/>
                  </a:cubicBezTo>
                  <a:cubicBezTo>
                    <a:pt x="38100" y="2479350"/>
                    <a:pt x="29210" y="2479350"/>
                    <a:pt x="19050" y="2478080"/>
                  </a:cubicBezTo>
                  <a:cubicBezTo>
                    <a:pt x="10160" y="2476810"/>
                    <a:pt x="5080" y="2470460"/>
                    <a:pt x="7620" y="2461570"/>
                  </a:cubicBezTo>
                  <a:cubicBezTo>
                    <a:pt x="16510" y="2429764"/>
                    <a:pt x="12700" y="2382430"/>
                    <a:pt x="11430" y="2333203"/>
                  </a:cubicBezTo>
                  <a:cubicBezTo>
                    <a:pt x="10160" y="2232856"/>
                    <a:pt x="6350" y="2134402"/>
                    <a:pt x="7620" y="2034055"/>
                  </a:cubicBezTo>
                  <a:cubicBezTo>
                    <a:pt x="5080" y="1909094"/>
                    <a:pt x="0" y="362232"/>
                    <a:pt x="7620" y="235378"/>
                  </a:cubicBezTo>
                  <a:cubicBezTo>
                    <a:pt x="8890" y="210764"/>
                    <a:pt x="7620" y="184258"/>
                    <a:pt x="8890" y="159644"/>
                  </a:cubicBezTo>
                  <a:cubicBezTo>
                    <a:pt x="10160" y="119884"/>
                    <a:pt x="12700" y="76337"/>
                    <a:pt x="13970" y="44450"/>
                  </a:cubicBezTo>
                  <a:cubicBezTo>
                    <a:pt x="13970" y="41910"/>
                    <a:pt x="15240" y="39370"/>
                    <a:pt x="16510" y="38100"/>
                  </a:cubicBezTo>
                  <a:cubicBezTo>
                    <a:pt x="38100" y="35560"/>
                    <a:pt x="73838" y="30480"/>
                    <a:pt x="158274" y="29210"/>
                  </a:cubicBezTo>
                  <a:cubicBezTo>
                    <a:pt x="300759" y="25400"/>
                    <a:pt x="443244" y="22860"/>
                    <a:pt x="591006" y="20320"/>
                  </a:cubicBezTo>
                  <a:cubicBezTo>
                    <a:pt x="691273" y="17780"/>
                    <a:pt x="791540" y="16510"/>
                    <a:pt x="886530" y="13970"/>
                  </a:cubicBezTo>
                  <a:cubicBezTo>
                    <a:pt x="981520" y="11430"/>
                    <a:pt x="1081788" y="8890"/>
                    <a:pt x="1176778" y="8890"/>
                  </a:cubicBezTo>
                  <a:cubicBezTo>
                    <a:pt x="1282322" y="7620"/>
                    <a:pt x="1387866" y="10160"/>
                    <a:pt x="1493411" y="8890"/>
                  </a:cubicBezTo>
                  <a:cubicBezTo>
                    <a:pt x="1625341" y="8890"/>
                    <a:pt x="4015923" y="6350"/>
                    <a:pt x="4147853" y="5080"/>
                  </a:cubicBezTo>
                  <a:cubicBezTo>
                    <a:pt x="4274507" y="3810"/>
                    <a:pt x="4401160" y="2540"/>
                    <a:pt x="4533091" y="2540"/>
                  </a:cubicBezTo>
                  <a:cubicBezTo>
                    <a:pt x="4749457" y="1270"/>
                    <a:pt x="4960546" y="0"/>
                    <a:pt x="5176912" y="0"/>
                  </a:cubicBezTo>
                  <a:cubicBezTo>
                    <a:pt x="5266624" y="0"/>
                    <a:pt x="5361614" y="2540"/>
                    <a:pt x="5451327" y="2540"/>
                  </a:cubicBezTo>
                  <a:cubicBezTo>
                    <a:pt x="5699357" y="3810"/>
                    <a:pt x="5952663" y="5080"/>
                    <a:pt x="6200693" y="7620"/>
                  </a:cubicBezTo>
                  <a:cubicBezTo>
                    <a:pt x="6332623" y="8890"/>
                    <a:pt x="6464554" y="12700"/>
                    <a:pt x="6596484" y="16510"/>
                  </a:cubicBezTo>
                  <a:cubicBezTo>
                    <a:pt x="6628148" y="16510"/>
                    <a:pt x="6659811" y="16510"/>
                    <a:pt x="6686197" y="16510"/>
                  </a:cubicBezTo>
                  <a:cubicBezTo>
                    <a:pt x="6714016" y="17780"/>
                    <a:pt x="6722906" y="20320"/>
                    <a:pt x="6733066" y="21590"/>
                  </a:cubicBezTo>
                  <a:close/>
                  <a:moveTo>
                    <a:pt x="6743227" y="2474270"/>
                  </a:moveTo>
                  <a:cubicBezTo>
                    <a:pt x="6744496" y="2457760"/>
                    <a:pt x="6745766" y="2445060"/>
                    <a:pt x="6745766" y="2432360"/>
                  </a:cubicBezTo>
                  <a:cubicBezTo>
                    <a:pt x="6744496" y="2325630"/>
                    <a:pt x="6743227" y="2225283"/>
                    <a:pt x="6743227" y="2117362"/>
                  </a:cubicBezTo>
                  <a:cubicBezTo>
                    <a:pt x="6743227" y="2068135"/>
                    <a:pt x="6745766" y="2018908"/>
                    <a:pt x="6744496" y="1969681"/>
                  </a:cubicBezTo>
                  <a:cubicBezTo>
                    <a:pt x="6744496" y="1924241"/>
                    <a:pt x="6743227" y="1876907"/>
                    <a:pt x="6741956" y="1831467"/>
                  </a:cubicBezTo>
                  <a:cubicBezTo>
                    <a:pt x="6736877" y="1761413"/>
                    <a:pt x="6725446" y="311112"/>
                    <a:pt x="6725446" y="241058"/>
                  </a:cubicBezTo>
                  <a:cubicBezTo>
                    <a:pt x="6722906" y="182364"/>
                    <a:pt x="6720366" y="121777"/>
                    <a:pt x="6717827" y="63500"/>
                  </a:cubicBezTo>
                  <a:cubicBezTo>
                    <a:pt x="6716556" y="44450"/>
                    <a:pt x="6715286" y="43180"/>
                    <a:pt x="6670366" y="41910"/>
                  </a:cubicBezTo>
                  <a:cubicBezTo>
                    <a:pt x="6654534" y="41910"/>
                    <a:pt x="6643979" y="41910"/>
                    <a:pt x="6628148" y="40640"/>
                  </a:cubicBezTo>
                  <a:cubicBezTo>
                    <a:pt x="6496217" y="36830"/>
                    <a:pt x="6359009" y="31750"/>
                    <a:pt x="6227079" y="30480"/>
                  </a:cubicBezTo>
                  <a:cubicBezTo>
                    <a:pt x="5905168" y="26670"/>
                    <a:pt x="5577981" y="25400"/>
                    <a:pt x="5256070" y="22860"/>
                  </a:cubicBezTo>
                  <a:cubicBezTo>
                    <a:pt x="5208575" y="22860"/>
                    <a:pt x="5155803" y="22860"/>
                    <a:pt x="5108308" y="22860"/>
                  </a:cubicBezTo>
                  <a:cubicBezTo>
                    <a:pt x="5029150" y="22860"/>
                    <a:pt x="4949991" y="22860"/>
                    <a:pt x="4876110" y="22860"/>
                  </a:cubicBezTo>
                  <a:cubicBezTo>
                    <a:pt x="4707239" y="22860"/>
                    <a:pt x="4538368" y="22860"/>
                    <a:pt x="4374774" y="24130"/>
                  </a:cubicBezTo>
                  <a:cubicBezTo>
                    <a:pt x="4232289" y="25400"/>
                    <a:pt x="1831153" y="29210"/>
                    <a:pt x="1688668" y="29210"/>
                  </a:cubicBezTo>
                  <a:cubicBezTo>
                    <a:pt x="1456470" y="29210"/>
                    <a:pt x="1224273" y="26670"/>
                    <a:pt x="992075" y="33020"/>
                  </a:cubicBezTo>
                  <a:cubicBezTo>
                    <a:pt x="870699" y="36830"/>
                    <a:pt x="754600" y="36830"/>
                    <a:pt x="638501" y="38100"/>
                  </a:cubicBezTo>
                  <a:cubicBezTo>
                    <a:pt x="437966" y="41910"/>
                    <a:pt x="237432" y="45720"/>
                    <a:pt x="49530" y="50800"/>
                  </a:cubicBezTo>
                  <a:cubicBezTo>
                    <a:pt x="36830" y="50800"/>
                    <a:pt x="34290" y="53340"/>
                    <a:pt x="33020" y="70657"/>
                  </a:cubicBezTo>
                  <a:cubicBezTo>
                    <a:pt x="31750" y="104737"/>
                    <a:pt x="31750" y="138817"/>
                    <a:pt x="30480" y="172898"/>
                  </a:cubicBezTo>
                  <a:cubicBezTo>
                    <a:pt x="29210" y="229698"/>
                    <a:pt x="26670" y="284605"/>
                    <a:pt x="25400" y="341405"/>
                  </a:cubicBezTo>
                  <a:cubicBezTo>
                    <a:pt x="20320" y="401992"/>
                    <a:pt x="26670" y="1882587"/>
                    <a:pt x="29210" y="1943174"/>
                  </a:cubicBezTo>
                  <a:cubicBezTo>
                    <a:pt x="29210" y="2007548"/>
                    <a:pt x="29210" y="2073815"/>
                    <a:pt x="30480" y="2138189"/>
                  </a:cubicBezTo>
                  <a:cubicBezTo>
                    <a:pt x="30480" y="2185522"/>
                    <a:pt x="33020" y="2232856"/>
                    <a:pt x="33020" y="2280190"/>
                  </a:cubicBezTo>
                  <a:cubicBezTo>
                    <a:pt x="33020" y="2331310"/>
                    <a:pt x="33020" y="2382430"/>
                    <a:pt x="31750" y="2432360"/>
                  </a:cubicBezTo>
                  <a:cubicBezTo>
                    <a:pt x="31750" y="2436170"/>
                    <a:pt x="31750" y="2438710"/>
                    <a:pt x="31750" y="2442520"/>
                  </a:cubicBezTo>
                  <a:cubicBezTo>
                    <a:pt x="31750" y="2452680"/>
                    <a:pt x="35560" y="2456490"/>
                    <a:pt x="44450" y="2456490"/>
                  </a:cubicBezTo>
                  <a:cubicBezTo>
                    <a:pt x="84393" y="2456490"/>
                    <a:pt x="158274" y="2457760"/>
                    <a:pt x="226878" y="2457760"/>
                  </a:cubicBezTo>
                  <a:cubicBezTo>
                    <a:pt x="327145" y="2457760"/>
                    <a:pt x="432689" y="2455220"/>
                    <a:pt x="532956" y="2457760"/>
                  </a:cubicBezTo>
                  <a:cubicBezTo>
                    <a:pt x="696550" y="2461570"/>
                    <a:pt x="860144" y="2464110"/>
                    <a:pt x="1023738" y="2462840"/>
                  </a:cubicBezTo>
                  <a:cubicBezTo>
                    <a:pt x="1129283" y="2461570"/>
                    <a:pt x="1229550" y="2464110"/>
                    <a:pt x="1335094" y="2464110"/>
                  </a:cubicBezTo>
                  <a:cubicBezTo>
                    <a:pt x="1488134" y="2464110"/>
                    <a:pt x="1641173" y="2462840"/>
                    <a:pt x="1794213" y="2464110"/>
                  </a:cubicBezTo>
                  <a:cubicBezTo>
                    <a:pt x="2021133" y="2465380"/>
                    <a:pt x="4511982" y="2455220"/>
                    <a:pt x="4744180" y="2457760"/>
                  </a:cubicBezTo>
                  <a:cubicBezTo>
                    <a:pt x="4844447" y="2459030"/>
                    <a:pt x="4944714" y="2460300"/>
                    <a:pt x="5039704" y="2460300"/>
                  </a:cubicBezTo>
                  <a:cubicBezTo>
                    <a:pt x="5213852" y="2462840"/>
                    <a:pt x="5382724" y="2459030"/>
                    <a:pt x="5556872" y="2462840"/>
                  </a:cubicBezTo>
                  <a:cubicBezTo>
                    <a:pt x="5699357" y="2465380"/>
                    <a:pt x="5841842" y="2465380"/>
                    <a:pt x="5984327" y="2467920"/>
                  </a:cubicBezTo>
                  <a:cubicBezTo>
                    <a:pt x="6195415" y="2471730"/>
                    <a:pt x="6406504" y="2474270"/>
                    <a:pt x="6617593" y="2475540"/>
                  </a:cubicBezTo>
                  <a:cubicBezTo>
                    <a:pt x="6696752" y="2475540"/>
                    <a:pt x="6722906" y="2474270"/>
                    <a:pt x="6743227" y="2474270"/>
                  </a:cubicBezTo>
                  <a:close/>
                </a:path>
              </a:pathLst>
            </a:custGeom>
            <a:solidFill>
              <a:srgbClr val="F47279"/>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83" t="70327" r="8524" b="8340"/>
          <a:stretch>
            <a:fillRect/>
          </a:stretch>
        </p:blipFill>
        <p:spPr>
          <a:xfrm>
            <a:off x="-3187292" y="8537349"/>
            <a:ext cx="24662584" cy="3499301"/>
          </a:xfrm>
          <a:prstGeom prst="rect">
            <a:avLst/>
          </a:prstGeom>
        </p:spPr>
      </p:pic>
      <p:sp>
        <p:nvSpPr>
          <p:cNvPr id="8" name="TextBox 8"/>
          <p:cNvSpPr txBox="1"/>
          <p:nvPr/>
        </p:nvSpPr>
        <p:spPr>
          <a:xfrm>
            <a:off x="2829107" y="2551648"/>
            <a:ext cx="10331008" cy="936218"/>
          </a:xfrm>
          <a:prstGeom prst="rect">
            <a:avLst/>
          </a:prstGeom>
        </p:spPr>
        <p:txBody>
          <a:bodyPr lIns="0" tIns="0" rIns="0" bIns="0" rtlCol="0" anchor="t">
            <a:spAutoFit/>
          </a:bodyPr>
          <a:lstStyle/>
          <a:p>
            <a:pPr>
              <a:lnSpc>
                <a:spcPts val="7200"/>
              </a:lnSpc>
            </a:pPr>
            <a:r>
              <a:rPr lang="en-US" sz="7200" b="1" spc="-288">
                <a:solidFill>
                  <a:srgbClr val="FFFFFF"/>
                </a:solidFill>
                <a:latin typeface="Aachen" panose="02020500000000000000" pitchFamily="18" charset="0"/>
                <a:ea typeface="Aachen" panose="02020500000000000000" pitchFamily="18" charset="0"/>
                <a:cs typeface="Aachen" panose="02020500000000000000" pitchFamily="18" charset="0"/>
              </a:rPr>
              <a:t>LUYỆN TẬP VÀ VẬN DỤNG</a:t>
            </a: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29529" y="2781394"/>
            <a:ext cx="2229771" cy="685125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00472" y="4985374"/>
            <a:ext cx="2664124" cy="4127516"/>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61117" y="5320048"/>
            <a:ext cx="596365" cy="1025003"/>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6367">
            <a:off x="14059673" y="1223934"/>
            <a:ext cx="958886" cy="793938"/>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87158">
            <a:off x="14785653" y="1522175"/>
            <a:ext cx="786220" cy="53891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10"/>
          <p:cNvGrpSpPr/>
          <p:nvPr/>
        </p:nvGrpSpPr>
        <p:grpSpPr>
          <a:xfrm>
            <a:off x="2985566" y="419100"/>
            <a:ext cx="13259915" cy="1442101"/>
            <a:chOff x="0" y="133351"/>
            <a:chExt cx="17679886" cy="1922801"/>
          </a:xfrm>
        </p:grpSpPr>
        <p:sp>
          <p:nvSpPr>
            <p:cNvPr id="11" name="TextBox 11"/>
            <p:cNvSpPr txBox="1"/>
            <p:nvPr/>
          </p:nvSpPr>
          <p:spPr>
            <a:xfrm>
              <a:off x="0" y="133351"/>
              <a:ext cx="17679886" cy="1248291"/>
            </a:xfrm>
            <a:prstGeom prst="rect">
              <a:avLst/>
            </a:prstGeom>
          </p:spPr>
          <p:txBody>
            <a:bodyPr lIns="0" tIns="0" rIns="0" bIns="0" rtlCol="0" anchor="t">
              <a:spAutoFit/>
            </a:bodyPr>
            <a:lstStyle/>
            <a:p>
              <a:pPr algn="ctr">
                <a:lnSpc>
                  <a:spcPts val="7200"/>
                </a:lnSpc>
              </a:pP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BÀI TẬP</a:t>
              </a:r>
            </a:p>
          </p:txBody>
        </p:sp>
        <p:sp>
          <p:nvSpPr>
            <p:cNvPr id="12" name="TextBox 12"/>
            <p:cNvSpPr txBox="1"/>
            <p:nvPr/>
          </p:nvSpPr>
          <p:spPr>
            <a:xfrm>
              <a:off x="0" y="1389303"/>
              <a:ext cx="17679886" cy="666849"/>
            </a:xfrm>
            <a:prstGeom prst="rect">
              <a:avLst/>
            </a:prstGeom>
          </p:spPr>
          <p:txBody>
            <a:bodyPr lIns="0" tIns="0" rIns="0" bIns="0" rtlCol="0" anchor="t">
              <a:spAutoFit/>
            </a:bodyPr>
            <a:lstStyle/>
            <a:p>
              <a:pPr algn="ctr">
                <a:lnSpc>
                  <a:spcPts val="3919"/>
                </a:lnSpc>
              </a:pPr>
              <a:r>
                <a:rPr lang="en-US" sz="2800">
                  <a:solidFill>
                    <a:srgbClr val="FBE675"/>
                  </a:solidFill>
                  <a:latin typeface="Sriracha"/>
                </a:rPr>
                <a:t>Em hãy trả lời các câu hỏi trắc nghiệm d</a:t>
              </a:r>
              <a:r>
                <a:rPr lang="vi-VN" sz="2800">
                  <a:solidFill>
                    <a:srgbClr val="FBE675"/>
                  </a:solidFill>
                  <a:latin typeface="Sriracha"/>
                </a:rPr>
                <a:t>ư</a:t>
              </a:r>
              <a:r>
                <a:rPr lang="en-US" sz="2800">
                  <a:solidFill>
                    <a:srgbClr val="FBE675"/>
                  </a:solidFill>
                  <a:latin typeface="Sriracha"/>
                </a:rPr>
                <a:t>ới đây?</a:t>
              </a:r>
            </a:p>
          </p:txBody>
        </p:sp>
      </p:grpSp>
      <p:pic>
        <p:nvPicPr>
          <p:cNvPr id="50" name="Picture 4">
            <a:extLst>
              <a:ext uri="{FF2B5EF4-FFF2-40B4-BE49-F238E27FC236}">
                <a16:creationId xmlns:a16="http://schemas.microsoft.com/office/drawing/2014/main" id="{4488C5A7-65F3-4C9A-867A-82501B759A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72537" flipH="1">
            <a:off x="1511620" y="1537305"/>
            <a:ext cx="747959" cy="1285554"/>
          </a:xfrm>
          <a:prstGeom prst="rect">
            <a:avLst/>
          </a:prstGeom>
        </p:spPr>
      </p:pic>
      <p:pic>
        <p:nvPicPr>
          <p:cNvPr id="51" name="Picture 6">
            <a:extLst>
              <a:ext uri="{FF2B5EF4-FFF2-40B4-BE49-F238E27FC236}">
                <a16:creationId xmlns:a16="http://schemas.microsoft.com/office/drawing/2014/main" id="{8373C18C-E3BC-403C-935E-7569CC64AE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87158">
            <a:off x="11235055" y="2017473"/>
            <a:ext cx="946329" cy="648666"/>
          </a:xfrm>
          <a:prstGeom prst="rect">
            <a:avLst/>
          </a:prstGeom>
        </p:spPr>
      </p:pic>
      <p:grpSp>
        <p:nvGrpSpPr>
          <p:cNvPr id="52" name="Group 7">
            <a:extLst>
              <a:ext uri="{FF2B5EF4-FFF2-40B4-BE49-F238E27FC236}">
                <a16:creationId xmlns:a16="http://schemas.microsoft.com/office/drawing/2014/main" id="{43AD7BA7-1D5A-4C8D-B761-00A7C841A4FE}"/>
              </a:ext>
            </a:extLst>
          </p:cNvPr>
          <p:cNvGrpSpPr/>
          <p:nvPr/>
        </p:nvGrpSpPr>
        <p:grpSpPr>
          <a:xfrm>
            <a:off x="1681184" y="2166019"/>
            <a:ext cx="14868558" cy="6610101"/>
            <a:chOff x="-19049" y="-77987"/>
            <a:chExt cx="8270889" cy="2355485"/>
          </a:xfrm>
        </p:grpSpPr>
        <p:sp>
          <p:nvSpPr>
            <p:cNvPr id="53" name="Freeform 8">
              <a:extLst>
                <a:ext uri="{FF2B5EF4-FFF2-40B4-BE49-F238E27FC236}">
                  <a16:creationId xmlns:a16="http://schemas.microsoft.com/office/drawing/2014/main" id="{C083E226-E425-4557-B71C-A2C5E8830AB4}"/>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sp>
        <p:sp>
          <p:nvSpPr>
            <p:cNvPr id="54" name="Freeform 9">
              <a:extLst>
                <a:ext uri="{FF2B5EF4-FFF2-40B4-BE49-F238E27FC236}">
                  <a16:creationId xmlns:a16="http://schemas.microsoft.com/office/drawing/2014/main" id="{B8C028D3-76D3-417A-9091-3278027AC628}"/>
                </a:ext>
              </a:extLst>
            </p:cNvPr>
            <p:cNvSpPr/>
            <p:nvPr/>
          </p:nvSpPr>
          <p:spPr>
            <a:xfrm>
              <a:off x="-19049" y="-77987"/>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sp>
      </p:grpSp>
      <p:grpSp>
        <p:nvGrpSpPr>
          <p:cNvPr id="55" name="Group 13">
            <a:extLst>
              <a:ext uri="{FF2B5EF4-FFF2-40B4-BE49-F238E27FC236}">
                <a16:creationId xmlns:a16="http://schemas.microsoft.com/office/drawing/2014/main" id="{9C1FD7E4-E278-4497-BB11-1233C10FA17A}"/>
              </a:ext>
            </a:extLst>
          </p:cNvPr>
          <p:cNvGrpSpPr/>
          <p:nvPr/>
        </p:nvGrpSpPr>
        <p:grpSpPr>
          <a:xfrm>
            <a:off x="2227698" y="2805334"/>
            <a:ext cx="4170702" cy="5170581"/>
            <a:chOff x="0" y="-47625"/>
            <a:chExt cx="4086098" cy="6894107"/>
          </a:xfrm>
        </p:grpSpPr>
        <p:sp>
          <p:nvSpPr>
            <p:cNvPr id="56" name="TextBox 14">
              <a:extLst>
                <a:ext uri="{FF2B5EF4-FFF2-40B4-BE49-F238E27FC236}">
                  <a16:creationId xmlns:a16="http://schemas.microsoft.com/office/drawing/2014/main" id="{6615FCFE-4A6F-4DF6-B9D7-ED640CB64B38}"/>
                </a:ext>
              </a:extLst>
            </p:cNvPr>
            <p:cNvSpPr txBox="1"/>
            <p:nvPr/>
          </p:nvSpPr>
          <p:spPr>
            <a:xfrm>
              <a:off x="0" y="2896684"/>
              <a:ext cx="4086098" cy="3949798"/>
            </a:xfrm>
            <a:prstGeom prst="rect">
              <a:avLst/>
            </a:prstGeom>
          </p:spPr>
          <p:txBody>
            <a:bodyPr lIns="0" tIns="0" rIns="0" bIns="0" rtlCol="0" anchor="t">
              <a:spAutoFit/>
            </a:bodyPr>
            <a:lstStyle/>
            <a:p>
              <a:pPr marL="514350" indent="-514350">
                <a:lnSpc>
                  <a:spcPts val="3288"/>
                </a:lnSpc>
                <a:buAutoNum type="alphaUcPeriod"/>
              </a:pPr>
              <a:r>
                <a:rPr lang="en-US" sz="2740">
                  <a:solidFill>
                    <a:srgbClr val="FFFFFF"/>
                  </a:solidFill>
                  <a:latin typeface="Sriracha" panose="020B0604020202020204" charset="-34"/>
                  <a:cs typeface="Sriracha" panose="020B0604020202020204" charset="-34"/>
                </a:rPr>
                <a:t>Phật giáo</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B. Hin-đu giáo</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C. Ki-tô giáo</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D. Nho giáo</a:t>
              </a:r>
            </a:p>
          </p:txBody>
        </p:sp>
        <p:sp>
          <p:nvSpPr>
            <p:cNvPr id="57" name="TextBox 15">
              <a:extLst>
                <a:ext uri="{FF2B5EF4-FFF2-40B4-BE49-F238E27FC236}">
                  <a16:creationId xmlns:a16="http://schemas.microsoft.com/office/drawing/2014/main" id="{6544F9D6-DAEE-4A90-89EE-BB1EE705C057}"/>
                </a:ext>
              </a:extLst>
            </p:cNvPr>
            <p:cNvSpPr txBox="1"/>
            <p:nvPr/>
          </p:nvSpPr>
          <p:spPr>
            <a:xfrm>
              <a:off x="0" y="-47625"/>
              <a:ext cx="4086098" cy="2000548"/>
            </a:xfrm>
            <a:prstGeom prst="rect">
              <a:avLst/>
            </a:prstGeom>
          </p:spPr>
          <p:txBody>
            <a:bodyPr lIns="0" tIns="0" rIns="0" bIns="0" rtlCol="0" anchor="t">
              <a:spAutoFit/>
            </a:bodyPr>
            <a:lstStyle/>
            <a:p>
              <a:pPr algn="just">
                <a:lnSpc>
                  <a:spcPts val="3919"/>
                </a:lnSpc>
              </a:pPr>
              <a:r>
                <a:rPr lang="en-US" sz="2800">
                  <a:solidFill>
                    <a:srgbClr val="FFFFFF"/>
                  </a:solidFill>
                  <a:latin typeface="Sriracha"/>
                </a:rPr>
                <a:t>1. Tôn giáo nào có vị trí quan trọng nhất ở Chăm-pa?</a:t>
              </a:r>
            </a:p>
          </p:txBody>
        </p:sp>
      </p:grpSp>
      <p:pic>
        <p:nvPicPr>
          <p:cNvPr id="58" name="Picture 16">
            <a:extLst>
              <a:ext uri="{FF2B5EF4-FFF2-40B4-BE49-F238E27FC236}">
                <a16:creationId xmlns:a16="http://schemas.microsoft.com/office/drawing/2014/main" id="{71DA7E5E-E7D5-41D7-858F-944CD635D9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93" r="44370" b="49655"/>
          <a:stretch>
            <a:fillRect/>
          </a:stretch>
        </p:blipFill>
        <p:spPr>
          <a:xfrm rot="-5400000">
            <a:off x="3960780" y="5515131"/>
            <a:ext cx="5369403" cy="231351"/>
          </a:xfrm>
          <a:prstGeom prst="rect">
            <a:avLst/>
          </a:prstGeom>
        </p:spPr>
      </p:pic>
      <p:pic>
        <p:nvPicPr>
          <p:cNvPr id="59" name="Picture 20">
            <a:extLst>
              <a:ext uri="{FF2B5EF4-FFF2-40B4-BE49-F238E27FC236}">
                <a16:creationId xmlns:a16="http://schemas.microsoft.com/office/drawing/2014/main" id="{BB9756F3-E5F1-4D07-9025-0A1EEB9DFC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93" r="44370" b="49655"/>
          <a:stretch>
            <a:fillRect/>
          </a:stretch>
        </p:blipFill>
        <p:spPr>
          <a:xfrm rot="-5400000">
            <a:off x="8930586" y="5470524"/>
            <a:ext cx="5426324" cy="233803"/>
          </a:xfrm>
          <a:prstGeom prst="rect">
            <a:avLst/>
          </a:prstGeom>
        </p:spPr>
      </p:pic>
      <p:pic>
        <p:nvPicPr>
          <p:cNvPr id="60" name="Picture 5">
            <a:extLst>
              <a:ext uri="{FF2B5EF4-FFF2-40B4-BE49-F238E27FC236}">
                <a16:creationId xmlns:a16="http://schemas.microsoft.com/office/drawing/2014/main" id="{28852B05-5EAC-4123-AB22-9E88FF8930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28514">
            <a:off x="1731903" y="5592564"/>
            <a:ext cx="971559" cy="948595"/>
          </a:xfrm>
          <a:prstGeom prst="rect">
            <a:avLst/>
          </a:prstGeom>
        </p:spPr>
      </p:pic>
      <p:grpSp>
        <p:nvGrpSpPr>
          <p:cNvPr id="61" name="Group 13">
            <a:extLst>
              <a:ext uri="{FF2B5EF4-FFF2-40B4-BE49-F238E27FC236}">
                <a16:creationId xmlns:a16="http://schemas.microsoft.com/office/drawing/2014/main" id="{2C435029-5983-48AE-9F9F-2C94DA0F030E}"/>
              </a:ext>
            </a:extLst>
          </p:cNvPr>
          <p:cNvGrpSpPr/>
          <p:nvPr/>
        </p:nvGrpSpPr>
        <p:grpSpPr>
          <a:xfrm>
            <a:off x="7140034" y="2804956"/>
            <a:ext cx="4170702" cy="5081744"/>
            <a:chOff x="0" y="-140036"/>
            <a:chExt cx="4086098" cy="6775658"/>
          </a:xfrm>
        </p:grpSpPr>
        <p:sp>
          <p:nvSpPr>
            <p:cNvPr id="62" name="TextBox 14">
              <a:extLst>
                <a:ext uri="{FF2B5EF4-FFF2-40B4-BE49-F238E27FC236}">
                  <a16:creationId xmlns:a16="http://schemas.microsoft.com/office/drawing/2014/main" id="{12C9D017-700B-4EFD-87DB-3F9016A36089}"/>
                </a:ext>
              </a:extLst>
            </p:cNvPr>
            <p:cNvSpPr txBox="1"/>
            <p:nvPr/>
          </p:nvSpPr>
          <p:spPr>
            <a:xfrm>
              <a:off x="0" y="2703177"/>
              <a:ext cx="4086098" cy="3932445"/>
            </a:xfrm>
            <a:prstGeom prst="rect">
              <a:avLst/>
            </a:prstGeom>
          </p:spPr>
          <p:txBody>
            <a:bodyPr lIns="0" tIns="0" rIns="0" bIns="0" rtlCol="0" anchor="t">
              <a:spAutoFit/>
            </a:bodyPr>
            <a:lstStyle/>
            <a:p>
              <a:pPr marL="514350" indent="-514350">
                <a:lnSpc>
                  <a:spcPts val="3288"/>
                </a:lnSpc>
                <a:buAutoNum type="alphaUcPeriod"/>
              </a:pPr>
              <a:r>
                <a:rPr lang="en-US" sz="2740">
                  <a:solidFill>
                    <a:srgbClr val="FFFFFF"/>
                  </a:solidFill>
                  <a:latin typeface="Sriracha" panose="020B0604020202020204" charset="-34"/>
                  <a:cs typeface="Sriracha" panose="020B0604020202020204" charset="-34"/>
                </a:rPr>
                <a:t>Cố đô Huế</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B. Chùa Nổi</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C. Tháp Po Nagar</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D. Đền thờ Hai Bà Trưng</a:t>
              </a:r>
            </a:p>
          </p:txBody>
        </p:sp>
        <p:sp>
          <p:nvSpPr>
            <p:cNvPr id="63" name="TextBox 15">
              <a:extLst>
                <a:ext uri="{FF2B5EF4-FFF2-40B4-BE49-F238E27FC236}">
                  <a16:creationId xmlns:a16="http://schemas.microsoft.com/office/drawing/2014/main" id="{10C3CB13-32C1-402F-B1C3-464987864A6F}"/>
                </a:ext>
              </a:extLst>
            </p:cNvPr>
            <p:cNvSpPr txBox="1"/>
            <p:nvPr/>
          </p:nvSpPr>
          <p:spPr>
            <a:xfrm>
              <a:off x="0" y="-140036"/>
              <a:ext cx="4086098" cy="1333699"/>
            </a:xfrm>
            <a:prstGeom prst="rect">
              <a:avLst/>
            </a:prstGeom>
          </p:spPr>
          <p:txBody>
            <a:bodyPr lIns="0" tIns="0" rIns="0" bIns="0" rtlCol="0" anchor="t">
              <a:spAutoFit/>
            </a:bodyPr>
            <a:lstStyle/>
            <a:p>
              <a:pPr algn="just">
                <a:lnSpc>
                  <a:spcPts val="3919"/>
                </a:lnSpc>
              </a:pPr>
              <a:r>
                <a:rPr lang="en-US" sz="2800">
                  <a:solidFill>
                    <a:srgbClr val="FFFFFF"/>
                  </a:solidFill>
                  <a:latin typeface="Sriracha"/>
                </a:rPr>
                <a:t>2. Đâu là công trình kiến trúc của Chăm-pa?</a:t>
              </a:r>
            </a:p>
          </p:txBody>
        </p:sp>
      </p:grpSp>
      <p:grpSp>
        <p:nvGrpSpPr>
          <p:cNvPr id="64" name="Group 13">
            <a:extLst>
              <a:ext uri="{FF2B5EF4-FFF2-40B4-BE49-F238E27FC236}">
                <a16:creationId xmlns:a16="http://schemas.microsoft.com/office/drawing/2014/main" id="{62780A0A-69DB-4104-84C6-D3EE24ACB15D}"/>
              </a:ext>
            </a:extLst>
          </p:cNvPr>
          <p:cNvGrpSpPr/>
          <p:nvPr/>
        </p:nvGrpSpPr>
        <p:grpSpPr>
          <a:xfrm>
            <a:off x="12115800" y="2804956"/>
            <a:ext cx="4170702" cy="5005544"/>
            <a:chOff x="0" y="-139153"/>
            <a:chExt cx="4086098" cy="6674058"/>
          </a:xfrm>
        </p:grpSpPr>
        <p:sp>
          <p:nvSpPr>
            <p:cNvPr id="65" name="TextBox 14">
              <a:extLst>
                <a:ext uri="{FF2B5EF4-FFF2-40B4-BE49-F238E27FC236}">
                  <a16:creationId xmlns:a16="http://schemas.microsoft.com/office/drawing/2014/main" id="{5A1D2C03-0CBA-40E8-9AA6-009C8E85334F}"/>
                </a:ext>
              </a:extLst>
            </p:cNvPr>
            <p:cNvSpPr txBox="1"/>
            <p:nvPr/>
          </p:nvSpPr>
          <p:spPr>
            <a:xfrm>
              <a:off x="0" y="2602460"/>
              <a:ext cx="4086098" cy="3932445"/>
            </a:xfrm>
            <a:prstGeom prst="rect">
              <a:avLst/>
            </a:prstGeom>
          </p:spPr>
          <p:txBody>
            <a:bodyPr lIns="0" tIns="0" rIns="0" bIns="0" rtlCol="0" anchor="t">
              <a:spAutoFit/>
            </a:bodyPr>
            <a:lstStyle/>
            <a:p>
              <a:pPr marL="514350" indent="-514350">
                <a:lnSpc>
                  <a:spcPts val="3288"/>
                </a:lnSpc>
                <a:buAutoNum type="alphaUcPeriod"/>
              </a:pPr>
              <a:r>
                <a:rPr lang="en-US" sz="2740">
                  <a:solidFill>
                    <a:srgbClr val="FFFFFF"/>
                  </a:solidFill>
                  <a:latin typeface="Sriracha" panose="020B0604020202020204" charset="-34"/>
                  <a:cs typeface="Sriracha" panose="020B0604020202020204" charset="-34"/>
                </a:rPr>
                <a:t>Nuôi cừu</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B. Trồng lúa mì</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C. Nuôi ngựa</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D. Trồng lúa</a:t>
              </a:r>
            </a:p>
          </p:txBody>
        </p:sp>
        <p:sp>
          <p:nvSpPr>
            <p:cNvPr id="66" name="TextBox 15">
              <a:extLst>
                <a:ext uri="{FF2B5EF4-FFF2-40B4-BE49-F238E27FC236}">
                  <a16:creationId xmlns:a16="http://schemas.microsoft.com/office/drawing/2014/main" id="{4609BA01-DCA1-4957-B361-EE4D84840F1B}"/>
                </a:ext>
              </a:extLst>
            </p:cNvPr>
            <p:cNvSpPr txBox="1"/>
            <p:nvPr/>
          </p:nvSpPr>
          <p:spPr>
            <a:xfrm>
              <a:off x="0" y="-139153"/>
              <a:ext cx="4086098" cy="2000548"/>
            </a:xfrm>
            <a:prstGeom prst="rect">
              <a:avLst/>
            </a:prstGeom>
          </p:spPr>
          <p:txBody>
            <a:bodyPr lIns="0" tIns="0" rIns="0" bIns="0" rtlCol="0" anchor="t">
              <a:spAutoFit/>
            </a:bodyPr>
            <a:lstStyle/>
            <a:p>
              <a:pPr algn="just">
                <a:lnSpc>
                  <a:spcPts val="3919"/>
                </a:lnSpc>
              </a:pPr>
              <a:r>
                <a:rPr lang="en-US" sz="2800">
                  <a:solidFill>
                    <a:srgbClr val="FFFFFF"/>
                  </a:solidFill>
                  <a:latin typeface="Sriracha"/>
                </a:rPr>
                <a:t>3. Điểm chung trong hoạt động kinh tế của Chăm-pa và vùng đất Nam Bộ là gì?</a:t>
              </a:r>
            </a:p>
          </p:txBody>
        </p:sp>
      </p:grpSp>
      <p:pic>
        <p:nvPicPr>
          <p:cNvPr id="67" name="Picture 3">
            <a:extLst>
              <a:ext uri="{FF2B5EF4-FFF2-40B4-BE49-F238E27FC236}">
                <a16:creationId xmlns:a16="http://schemas.microsoft.com/office/drawing/2014/main" id="{CF6E2EF5-6172-4F6F-8713-B8AACC2971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1958"/>
          <a:stretch>
            <a:fillRect/>
          </a:stretch>
        </p:blipFill>
        <p:spPr>
          <a:xfrm>
            <a:off x="16477321" y="4091093"/>
            <a:ext cx="1120666" cy="988217"/>
          </a:xfrm>
          <a:prstGeom prst="rect">
            <a:avLst/>
          </a:prstGeom>
        </p:spPr>
      </p:pic>
      <p:pic>
        <p:nvPicPr>
          <p:cNvPr id="68" name="Picture 10">
            <a:extLst>
              <a:ext uri="{FF2B5EF4-FFF2-40B4-BE49-F238E27FC236}">
                <a16:creationId xmlns:a16="http://schemas.microsoft.com/office/drawing/2014/main" id="{85FEEA53-BAE0-4655-BBB0-AD44CBBC720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810504" y="7118793"/>
            <a:ext cx="861742" cy="920307"/>
          </a:xfrm>
          <a:prstGeom prst="rect">
            <a:avLst/>
          </a:prstGeom>
        </p:spPr>
      </p:pic>
      <p:pic>
        <p:nvPicPr>
          <p:cNvPr id="69" name="Picture 20">
            <a:extLst>
              <a:ext uri="{FF2B5EF4-FFF2-40B4-BE49-F238E27FC236}">
                <a16:creationId xmlns:a16="http://schemas.microsoft.com/office/drawing/2014/main" id="{FC902B83-074C-4B1F-B9D8-19F1F529854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805665" y="6462765"/>
            <a:ext cx="738135" cy="738135"/>
          </a:xfrm>
          <a:prstGeom prst="rect">
            <a:avLst/>
          </a:prstGeom>
        </p:spPr>
      </p:pic>
      <p:pic>
        <p:nvPicPr>
          <p:cNvPr id="70" name="Picture 5">
            <a:extLst>
              <a:ext uri="{FF2B5EF4-FFF2-40B4-BE49-F238E27FC236}">
                <a16:creationId xmlns:a16="http://schemas.microsoft.com/office/drawing/2014/main" id="{C714BE5E-5401-4066-B9FA-9CDEC3645E4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53701">
            <a:off x="8218556" y="4344043"/>
            <a:ext cx="1064032" cy="404332"/>
          </a:xfrm>
          <a:prstGeom prst="rect">
            <a:avLst/>
          </a:prstGeom>
        </p:spPr>
      </p:pic>
      <p:pic>
        <p:nvPicPr>
          <p:cNvPr id="71" name="Picture 14">
            <a:extLst>
              <a:ext uri="{FF2B5EF4-FFF2-40B4-BE49-F238E27FC236}">
                <a16:creationId xmlns:a16="http://schemas.microsoft.com/office/drawing/2014/main" id="{10926FFB-CCE1-4EF1-85B7-DC11B1BBDD6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1419541">
            <a:off x="3035032" y="4347826"/>
            <a:ext cx="1311928" cy="441285"/>
          </a:xfrm>
          <a:prstGeom prst="rect">
            <a:avLst/>
          </a:prstGeom>
        </p:spPr>
      </p:pic>
      <p:pic>
        <p:nvPicPr>
          <p:cNvPr id="72" name="Picture 18">
            <a:extLst>
              <a:ext uri="{FF2B5EF4-FFF2-40B4-BE49-F238E27FC236}">
                <a16:creationId xmlns:a16="http://schemas.microsoft.com/office/drawing/2014/main" id="{36115F95-79C6-4CF3-8DA3-6D81E042F3E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51417">
            <a:off x="13264584" y="4347568"/>
            <a:ext cx="1453732" cy="347078"/>
          </a:xfrm>
          <a:prstGeom prst="rect">
            <a:avLst/>
          </a:prstGeom>
        </p:spPr>
      </p:pic>
      <p:pic>
        <p:nvPicPr>
          <p:cNvPr id="73" name="Picture 2">
            <a:extLst>
              <a:ext uri="{FF2B5EF4-FFF2-40B4-BE49-F238E27FC236}">
                <a16:creationId xmlns:a16="http://schemas.microsoft.com/office/drawing/2014/main" id="{BC9A0E28-76B6-4248-9753-6D14FF3835F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427821">
            <a:off x="15779716" y="8136809"/>
            <a:ext cx="931532" cy="1369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1770169" y="489879"/>
            <a:ext cx="14917415" cy="1716306"/>
            <a:chOff x="0" y="133351"/>
            <a:chExt cx="19889886" cy="2288408"/>
          </a:xfrm>
        </p:grpSpPr>
        <p:sp>
          <p:nvSpPr>
            <p:cNvPr id="3" name="TextBox 3"/>
            <p:cNvSpPr txBox="1"/>
            <p:nvPr/>
          </p:nvSpPr>
          <p:spPr>
            <a:xfrm>
              <a:off x="0" y="133351"/>
              <a:ext cx="19889886" cy="1248291"/>
            </a:xfrm>
            <a:prstGeom prst="rect">
              <a:avLst/>
            </a:prstGeom>
          </p:spPr>
          <p:txBody>
            <a:bodyPr lIns="0" tIns="0" rIns="0" bIns="0" rtlCol="0" anchor="t">
              <a:spAutoFit/>
            </a:bodyPr>
            <a:lstStyle/>
            <a:p>
              <a:pPr algn="ctr">
                <a:lnSpc>
                  <a:spcPts val="7200"/>
                </a:lnSpc>
              </a:pP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BÀI TẬP VỀ NHÀ</a:t>
              </a:r>
            </a:p>
          </p:txBody>
        </p:sp>
        <p:sp>
          <p:nvSpPr>
            <p:cNvPr id="4" name="TextBox 4"/>
            <p:cNvSpPr txBox="1"/>
            <p:nvPr/>
          </p:nvSpPr>
          <p:spPr>
            <a:xfrm>
              <a:off x="0" y="1754910"/>
              <a:ext cx="19889886" cy="666849"/>
            </a:xfrm>
            <a:prstGeom prst="rect">
              <a:avLst/>
            </a:prstGeom>
          </p:spPr>
          <p:txBody>
            <a:bodyPr lIns="0" tIns="0" rIns="0" bIns="0" rtlCol="0" anchor="t">
              <a:spAutoFit/>
            </a:bodyPr>
            <a:lstStyle/>
            <a:p>
              <a:pPr algn="ctr">
                <a:lnSpc>
                  <a:spcPts val="3919"/>
                </a:lnSpc>
              </a:pPr>
              <a:r>
                <a:rPr lang="en-US" sz="2800">
                  <a:solidFill>
                    <a:srgbClr val="FBE675"/>
                  </a:solidFill>
                  <a:latin typeface="Sriracha"/>
                </a:rPr>
                <a:t>Em hãy tìm hiểu thông tin trong SGK và trên Internet để hoàn thành các bài tập sau đây.</a:t>
              </a:r>
            </a:p>
          </p:txBody>
        </p:sp>
      </p:grpSp>
      <p:grpSp>
        <p:nvGrpSpPr>
          <p:cNvPr id="5" name="Group 5"/>
          <p:cNvGrpSpPr/>
          <p:nvPr/>
        </p:nvGrpSpPr>
        <p:grpSpPr>
          <a:xfrm rot="-10800000">
            <a:off x="1149495" y="2467104"/>
            <a:ext cx="5020229" cy="6113847"/>
            <a:chOff x="0" y="0"/>
            <a:chExt cx="2963708" cy="2880613"/>
          </a:xfrm>
        </p:grpSpPr>
        <p:sp>
          <p:nvSpPr>
            <p:cNvPr id="6" name="Freeform 6"/>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p:spPr>
        </p:sp>
        <p:sp>
          <p:nvSpPr>
            <p:cNvPr id="7" name="Freeform 7"/>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F47279"/>
            </a:solidFill>
          </p:spPr>
        </p:sp>
      </p:grpSp>
      <p:sp>
        <p:nvSpPr>
          <p:cNvPr id="8" name="TextBox 8"/>
          <p:cNvSpPr txBox="1"/>
          <p:nvPr/>
        </p:nvSpPr>
        <p:spPr>
          <a:xfrm>
            <a:off x="1770169" y="2992811"/>
            <a:ext cx="3537291" cy="327289"/>
          </a:xfrm>
          <a:prstGeom prst="rect">
            <a:avLst/>
          </a:prstGeom>
        </p:spPr>
        <p:txBody>
          <a:bodyPr lIns="0" tIns="0" rIns="0" bIns="0" rtlCol="0" anchor="t">
            <a:spAutoFit/>
          </a:bodyPr>
          <a:lstStyle/>
          <a:p>
            <a:pPr algn="ctr">
              <a:lnSpc>
                <a:spcPts val="2522"/>
              </a:lnSpc>
            </a:pPr>
            <a:r>
              <a:rPr lang="en-US" sz="2101">
                <a:solidFill>
                  <a:srgbClr val="FFFFFF"/>
                </a:solidFill>
                <a:latin typeface="Mali" panose="020B0604020202020204" charset="-34"/>
                <a:cs typeface="Mali" panose="020B0604020202020204" charset="-34"/>
              </a:rPr>
              <a:t>BÀI TẬP 1</a:t>
            </a:r>
          </a:p>
        </p:txBody>
      </p:sp>
      <p:sp>
        <p:nvSpPr>
          <p:cNvPr id="10" name="TextBox 10"/>
          <p:cNvSpPr txBox="1"/>
          <p:nvPr/>
        </p:nvSpPr>
        <p:spPr>
          <a:xfrm>
            <a:off x="1295400" y="3776144"/>
            <a:ext cx="4759983" cy="4758226"/>
          </a:xfrm>
          <a:prstGeom prst="rect">
            <a:avLst/>
          </a:prstGeom>
        </p:spPr>
        <p:txBody>
          <a:bodyPr wrap="square" lIns="0" tIns="0" rIns="0" bIns="0" rtlCol="0" anchor="t">
            <a:spAutoFit/>
          </a:bodyPr>
          <a:lstStyle/>
          <a:p>
            <a:pPr algn="just">
              <a:lnSpc>
                <a:spcPts val="3359"/>
              </a:lnSpc>
            </a:pPr>
            <a:r>
              <a:rPr lang="en-US" sz="2399" spc="-95">
                <a:solidFill>
                  <a:srgbClr val="FFFFFF"/>
                </a:solidFill>
                <a:latin typeface="Mali"/>
              </a:rPr>
              <a:t>Em hãy so sánh:</a:t>
            </a:r>
          </a:p>
          <a:p>
            <a:pPr algn="just">
              <a:lnSpc>
                <a:spcPts val="3359"/>
              </a:lnSpc>
            </a:pPr>
            <a:r>
              <a:rPr lang="vi-VN" sz="2399" spc="-95">
                <a:solidFill>
                  <a:srgbClr val="FFFFFF"/>
                </a:solidFill>
                <a:latin typeface="Mali"/>
              </a:rPr>
              <a:t>a)	Tình hình kinh tế Chăm-pa giai đoạn từ thế kỉ X đến đầu thế kỉ XVI với giai đoạn từ thế kỉ II đến đầu thế kỉ X.</a:t>
            </a:r>
          </a:p>
          <a:p>
            <a:pPr algn="just">
              <a:lnSpc>
                <a:spcPts val="3359"/>
              </a:lnSpc>
            </a:pPr>
            <a:r>
              <a:rPr lang="vi-VN" sz="2399" spc="-95">
                <a:solidFill>
                  <a:srgbClr val="FFFFFF"/>
                </a:solidFill>
                <a:latin typeface="Mali"/>
              </a:rPr>
              <a:t>b)	Những nét chính về tình hình chính trị, kinh tế, văn hóa giữa Vương quốc Phù Nam (trước thế kỉ VII) và vùng đất Nam Bộ trong giai đoạn từ đầu thế kỉ X đến đầu thế kỉ XVI.</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93" r="44370" b="49655"/>
          <a:stretch>
            <a:fillRect/>
          </a:stretch>
        </p:blipFill>
        <p:spPr>
          <a:xfrm>
            <a:off x="1770169" y="3502924"/>
            <a:ext cx="3064574" cy="132043"/>
          </a:xfrm>
          <a:prstGeom prst="rect">
            <a:avLst/>
          </a:prstGeom>
        </p:spPr>
      </p:pic>
      <p:grpSp>
        <p:nvGrpSpPr>
          <p:cNvPr id="12" name="Group 12"/>
          <p:cNvGrpSpPr/>
          <p:nvPr/>
        </p:nvGrpSpPr>
        <p:grpSpPr>
          <a:xfrm rot="-10800000">
            <a:off x="6633885" y="2447745"/>
            <a:ext cx="5020229" cy="6111152"/>
            <a:chOff x="0" y="0"/>
            <a:chExt cx="2963708" cy="2880613"/>
          </a:xfrm>
        </p:grpSpPr>
        <p:sp>
          <p:nvSpPr>
            <p:cNvPr id="13" name="Freeform 13"/>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p:spPr>
        </p:sp>
        <p:sp>
          <p:nvSpPr>
            <p:cNvPr id="14" name="Freeform 14"/>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84C6DB"/>
            </a:solidFill>
          </p:spPr>
        </p:sp>
      </p:grpSp>
      <p:sp>
        <p:nvSpPr>
          <p:cNvPr id="15" name="TextBox 15"/>
          <p:cNvSpPr txBox="1"/>
          <p:nvPr/>
        </p:nvSpPr>
        <p:spPr>
          <a:xfrm>
            <a:off x="7375355" y="3002336"/>
            <a:ext cx="3537291" cy="421222"/>
          </a:xfrm>
          <a:prstGeom prst="rect">
            <a:avLst/>
          </a:prstGeom>
        </p:spPr>
        <p:txBody>
          <a:bodyPr lIns="0" tIns="0" rIns="0" bIns="0" rtlCol="0" anchor="t">
            <a:spAutoFit/>
          </a:bodyPr>
          <a:lstStyle/>
          <a:p>
            <a:pPr algn="ctr">
              <a:lnSpc>
                <a:spcPts val="3360"/>
              </a:lnSpc>
            </a:pPr>
            <a:r>
              <a:rPr lang="en-US" sz="2800">
                <a:solidFill>
                  <a:srgbClr val="FFFFFF"/>
                </a:solidFill>
                <a:latin typeface="Mali" panose="020B0604020202020204" charset="-34"/>
                <a:cs typeface="Mali" panose="020B0604020202020204" charset="-34"/>
              </a:rPr>
              <a:t>BÀI TẬP 2</a:t>
            </a:r>
          </a:p>
        </p:txBody>
      </p:sp>
      <p:sp>
        <p:nvSpPr>
          <p:cNvPr id="17" name="TextBox 17"/>
          <p:cNvSpPr txBox="1"/>
          <p:nvPr/>
        </p:nvSpPr>
        <p:spPr>
          <a:xfrm>
            <a:off x="6872471" y="3848100"/>
            <a:ext cx="4638038" cy="2578142"/>
          </a:xfrm>
          <a:prstGeom prst="rect">
            <a:avLst/>
          </a:prstGeom>
        </p:spPr>
        <p:txBody>
          <a:bodyPr wrap="square" lIns="0" tIns="0" rIns="0" bIns="0" rtlCol="0" anchor="t">
            <a:spAutoFit/>
          </a:bodyPr>
          <a:lstStyle/>
          <a:p>
            <a:pPr algn="just">
              <a:lnSpc>
                <a:spcPts val="3359"/>
              </a:lnSpc>
            </a:pPr>
            <a:r>
              <a:rPr lang="vi-VN" sz="2399" spc="-95">
                <a:solidFill>
                  <a:srgbClr val="FFFFFF"/>
                </a:solidFill>
                <a:latin typeface="Mali"/>
              </a:rPr>
              <a:t>Dựa vào kiến thức đã học em hãy lý giải những nguyên nhân khiến trong một thời kì dài, triều đình Chân Lạp không thể quản lí và kiểm soát được vùng đất Nam Bộ?</a:t>
            </a:r>
            <a:endParaRPr lang="en-US" sz="2399" spc="-95">
              <a:solidFill>
                <a:srgbClr val="FFFFFF"/>
              </a:solidFill>
              <a:latin typeface="Mali"/>
            </a:endParaRPr>
          </a:p>
        </p:txBody>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93" r="44370" b="49655"/>
          <a:stretch>
            <a:fillRect/>
          </a:stretch>
        </p:blipFill>
        <p:spPr>
          <a:xfrm>
            <a:off x="7375355" y="3502924"/>
            <a:ext cx="3064574" cy="132043"/>
          </a:xfrm>
          <a:prstGeom prst="rect">
            <a:avLst/>
          </a:prstGeom>
        </p:spPr>
      </p:pic>
      <p:grpSp>
        <p:nvGrpSpPr>
          <p:cNvPr id="19" name="Group 19"/>
          <p:cNvGrpSpPr/>
          <p:nvPr/>
        </p:nvGrpSpPr>
        <p:grpSpPr>
          <a:xfrm rot="-10800000">
            <a:off x="12239070" y="2447745"/>
            <a:ext cx="5020229" cy="6133206"/>
            <a:chOff x="0" y="0"/>
            <a:chExt cx="2963708" cy="2880613"/>
          </a:xfrm>
        </p:grpSpPr>
        <p:sp>
          <p:nvSpPr>
            <p:cNvPr id="20" name="Freeform 20"/>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p:spPr>
        </p:sp>
        <p:sp>
          <p:nvSpPr>
            <p:cNvPr id="21" name="Freeform 21"/>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FFC7C7"/>
            </a:solidFill>
          </p:spPr>
        </p:sp>
      </p:grpSp>
      <p:sp>
        <p:nvSpPr>
          <p:cNvPr id="22" name="TextBox 22"/>
          <p:cNvSpPr txBox="1"/>
          <p:nvPr/>
        </p:nvSpPr>
        <p:spPr>
          <a:xfrm>
            <a:off x="12980540" y="3002336"/>
            <a:ext cx="3537291" cy="421222"/>
          </a:xfrm>
          <a:prstGeom prst="rect">
            <a:avLst/>
          </a:prstGeom>
        </p:spPr>
        <p:txBody>
          <a:bodyPr lIns="0" tIns="0" rIns="0" bIns="0" rtlCol="0" anchor="t">
            <a:spAutoFit/>
          </a:bodyPr>
          <a:lstStyle/>
          <a:p>
            <a:pPr algn="ctr">
              <a:lnSpc>
                <a:spcPts val="3360"/>
              </a:lnSpc>
            </a:pPr>
            <a:r>
              <a:rPr lang="en-US" sz="2800">
                <a:solidFill>
                  <a:srgbClr val="FFFFFF"/>
                </a:solidFill>
                <a:latin typeface="Mali" panose="020B0604020202020204" charset="-34"/>
                <a:cs typeface="Mali" panose="020B0604020202020204" charset="-34"/>
              </a:rPr>
              <a:t>BÀI TẬP 3</a:t>
            </a:r>
          </a:p>
        </p:txBody>
      </p:sp>
      <p:sp>
        <p:nvSpPr>
          <p:cNvPr id="24" name="TextBox 24"/>
          <p:cNvSpPr txBox="1"/>
          <p:nvPr/>
        </p:nvSpPr>
        <p:spPr>
          <a:xfrm>
            <a:off x="12461400" y="3924300"/>
            <a:ext cx="4531200" cy="3450175"/>
          </a:xfrm>
          <a:prstGeom prst="rect">
            <a:avLst/>
          </a:prstGeom>
        </p:spPr>
        <p:txBody>
          <a:bodyPr wrap="square" lIns="0" tIns="0" rIns="0" bIns="0" rtlCol="0" anchor="t">
            <a:spAutoFit/>
          </a:bodyPr>
          <a:lstStyle/>
          <a:p>
            <a:pPr algn="just">
              <a:lnSpc>
                <a:spcPts val="3359"/>
              </a:lnSpc>
            </a:pPr>
            <a:r>
              <a:rPr lang="vi-VN" sz="2399" spc="-95">
                <a:solidFill>
                  <a:srgbClr val="FFFFFF"/>
                </a:solidFill>
                <a:latin typeface="Mali"/>
              </a:rPr>
              <a:t>Sưu tầm tư liệu từ sách báo, Internet để viết một đoạn văn giới thiệu về một di tích đền tháp Chăm-pa được xây dựng trong giai đoạn từ thế kỉ X đến đầu thế kỉ XVI? Theo em cần làm gì để bảo vệ và phát huy giá trị của di tích đó?</a:t>
            </a:r>
            <a:endParaRPr lang="en-US" sz="2399" spc="-95">
              <a:solidFill>
                <a:srgbClr val="FFFFFF"/>
              </a:solidFill>
              <a:latin typeface="Mali"/>
            </a:endParaRPr>
          </a:p>
        </p:txBody>
      </p:sp>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93" r="44370" b="49655"/>
          <a:stretch>
            <a:fillRect/>
          </a:stretch>
        </p:blipFill>
        <p:spPr>
          <a:xfrm>
            <a:off x="12980540" y="3502924"/>
            <a:ext cx="3064574" cy="132043"/>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978358" flipH="1">
            <a:off x="835351" y="1907802"/>
            <a:ext cx="628297" cy="1079886"/>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87158">
            <a:off x="10868386" y="8159831"/>
            <a:ext cx="946329" cy="648666"/>
          </a:xfrm>
          <a:prstGeom prst="rect">
            <a:avLst/>
          </a:prstGeom>
        </p:spPr>
      </p:pic>
      <p:pic>
        <p:nvPicPr>
          <p:cNvPr id="28" name="Picture 2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328514">
            <a:off x="16773520" y="3125928"/>
            <a:ext cx="971559" cy="94859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20951" y="1291663"/>
            <a:ext cx="16007669" cy="6677192"/>
          </a:xfrm>
          <a:prstGeom prst="rect">
            <a:avLst/>
          </a:prstGeom>
        </p:spPr>
      </p:pic>
      <p:grpSp>
        <p:nvGrpSpPr>
          <p:cNvPr id="26" name="Group 10">
            <a:extLst>
              <a:ext uri="{FF2B5EF4-FFF2-40B4-BE49-F238E27FC236}">
                <a16:creationId xmlns:a16="http://schemas.microsoft.com/office/drawing/2014/main" id="{65C48443-A0D2-4F8A-BDCD-CC1E3ADD57BA}"/>
              </a:ext>
            </a:extLst>
          </p:cNvPr>
          <p:cNvGrpSpPr/>
          <p:nvPr/>
        </p:nvGrpSpPr>
        <p:grpSpPr>
          <a:xfrm>
            <a:off x="2948410" y="3352193"/>
            <a:ext cx="13118888" cy="2770759"/>
            <a:chOff x="0" y="133351"/>
            <a:chExt cx="13251402" cy="3694344"/>
          </a:xfrm>
        </p:grpSpPr>
        <p:sp>
          <p:nvSpPr>
            <p:cNvPr id="27" name="TextBox 11">
              <a:extLst>
                <a:ext uri="{FF2B5EF4-FFF2-40B4-BE49-F238E27FC236}">
                  <a16:creationId xmlns:a16="http://schemas.microsoft.com/office/drawing/2014/main" id="{2F787452-F72E-43D3-AE13-78789CA93BC7}"/>
                </a:ext>
              </a:extLst>
            </p:cNvPr>
            <p:cNvSpPr txBox="1"/>
            <p:nvPr/>
          </p:nvSpPr>
          <p:spPr>
            <a:xfrm>
              <a:off x="0" y="133351"/>
              <a:ext cx="13251402" cy="2503676"/>
            </a:xfrm>
            <a:prstGeom prst="rect">
              <a:avLst/>
            </a:prstGeom>
          </p:spPr>
          <p:txBody>
            <a:bodyPr lIns="0" tIns="0" rIns="0" bIns="0" rtlCol="0" anchor="t">
              <a:spAutoFit/>
            </a:bodyPr>
            <a:lstStyle/>
            <a:p>
              <a:pPr algn="ctr">
                <a:lnSpc>
                  <a:spcPts val="7200"/>
                </a:lnSpc>
              </a:pPr>
              <a:r>
                <a:rPr lang="en-US" sz="9600" b="1" spc="-288">
                  <a:solidFill>
                    <a:srgbClr val="FFFFFF"/>
                  </a:solidFill>
                  <a:latin typeface="Aachen" panose="02020500000000000000" pitchFamily="18" charset="0"/>
                  <a:ea typeface="Aachen" panose="02020500000000000000" pitchFamily="18" charset="0"/>
                  <a:cs typeface="Aachen" panose="02020500000000000000" pitchFamily="18" charset="0"/>
                </a:rPr>
                <a:t>CHÚC CÁC EM HỌC TỐT</a:t>
              </a:r>
            </a:p>
          </p:txBody>
        </p:sp>
        <p:sp>
          <p:nvSpPr>
            <p:cNvPr id="28" name="TextBox 12">
              <a:extLst>
                <a:ext uri="{FF2B5EF4-FFF2-40B4-BE49-F238E27FC236}">
                  <a16:creationId xmlns:a16="http://schemas.microsoft.com/office/drawing/2014/main" id="{C8F0DEF7-2FAA-4D4D-B1C5-C00F5802C405}"/>
                </a:ext>
              </a:extLst>
            </p:cNvPr>
            <p:cNvSpPr txBox="1"/>
            <p:nvPr/>
          </p:nvSpPr>
          <p:spPr>
            <a:xfrm>
              <a:off x="0" y="1788676"/>
              <a:ext cx="13251402" cy="2039019"/>
            </a:xfrm>
            <a:prstGeom prst="rect">
              <a:avLst/>
            </a:prstGeom>
          </p:spPr>
          <p:txBody>
            <a:bodyPr lIns="0" tIns="0" rIns="0" bIns="0" rtlCol="0" anchor="t">
              <a:spAutoFit/>
            </a:bodyPr>
            <a:lstStyle/>
            <a:p>
              <a:pPr algn="ctr">
                <a:lnSpc>
                  <a:spcPts val="3919"/>
                </a:lnSpc>
              </a:pPr>
              <a:r>
                <a:rPr lang="en-US" sz="4000" b="1">
                  <a:solidFill>
                    <a:schemeClr val="bg1"/>
                  </a:solidFill>
                  <a:latin typeface="Sriracha"/>
                </a:rPr>
                <a:t>Giáo viên: Lê Duy Hùng</a:t>
              </a:r>
            </a:p>
            <a:p>
              <a:pPr algn="ctr">
                <a:lnSpc>
                  <a:spcPts val="3919"/>
                </a:lnSpc>
              </a:pPr>
              <a:r>
                <a:rPr lang="en-US" sz="4000" b="1">
                  <a:solidFill>
                    <a:schemeClr val="bg1"/>
                  </a:solidFill>
                  <a:latin typeface="Sriracha"/>
                </a:rPr>
                <a:t>Tr</a:t>
              </a:r>
              <a:r>
                <a:rPr lang="vi-VN" sz="4000" b="1">
                  <a:solidFill>
                    <a:schemeClr val="bg1"/>
                  </a:solidFill>
                  <a:latin typeface="Sriracha"/>
                </a:rPr>
                <a:t>ư</a:t>
              </a:r>
              <a:r>
                <a:rPr lang="en-US" sz="4000" b="1">
                  <a:solidFill>
                    <a:schemeClr val="bg1"/>
                  </a:solidFill>
                  <a:latin typeface="Sriracha"/>
                </a:rPr>
                <a:t>ờng THCS thị trấn Vĩnh H</a:t>
              </a:r>
              <a:r>
                <a:rPr lang="vi-VN" sz="4000" b="1">
                  <a:solidFill>
                    <a:schemeClr val="bg1"/>
                  </a:solidFill>
                  <a:latin typeface="Sriracha"/>
                </a:rPr>
                <a:t>ư</a:t>
              </a:r>
              <a:r>
                <a:rPr lang="en-US" sz="4000" b="1">
                  <a:solidFill>
                    <a:schemeClr val="bg1"/>
                  </a:solidFill>
                  <a:latin typeface="Sriracha"/>
                </a:rPr>
                <a:t>ng, Vĩnh H</a:t>
              </a:r>
              <a:r>
                <a:rPr lang="vi-VN" sz="4000" b="1">
                  <a:solidFill>
                    <a:schemeClr val="bg1"/>
                  </a:solidFill>
                  <a:latin typeface="Sriracha"/>
                </a:rPr>
                <a:t>ư</a:t>
              </a:r>
              <a:r>
                <a:rPr lang="en-US" sz="4000" b="1">
                  <a:solidFill>
                    <a:schemeClr val="bg1"/>
                  </a:solidFill>
                  <a:latin typeface="Sriracha"/>
                </a:rPr>
                <a:t>ng, Long An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DAF6AD8-95EF-4EE1-8A6B-8401BE728F92}"/>
              </a:ext>
            </a:extLst>
          </p:cNvPr>
          <p:cNvPicPr>
            <a:picLocks noChangeAspect="1"/>
          </p:cNvPicPr>
          <p:nvPr/>
        </p:nvPicPr>
        <p:blipFill>
          <a:blip r:embed="rId7"/>
          <a:stretch>
            <a:fillRect/>
          </a:stretch>
        </p:blipFill>
        <p:spPr>
          <a:xfrm>
            <a:off x="0" y="0"/>
            <a:ext cx="18288000" cy="10287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38200" y="285750"/>
            <a:ext cx="16363950" cy="48387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1371600"/>
            <a:endParaRPr lang="en-US" sz="27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2752725" y="361950"/>
            <a:ext cx="39814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13020675" y="342900"/>
            <a:ext cx="40576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1209675" y="190500"/>
            <a:ext cx="1370760"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11439525" y="190500"/>
            <a:ext cx="1082348"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333500" y="1295401"/>
            <a:ext cx="16363950" cy="1384995"/>
          </a:xfrm>
          <a:prstGeom prst="rect">
            <a:avLst/>
          </a:prstGeom>
          <a:noFill/>
        </p:spPr>
        <p:txBody>
          <a:bodyPr wrap="square" rtlCol="0">
            <a:spAutoFit/>
          </a:bodyPr>
          <a:lstStyle/>
          <a:p>
            <a:pPr defTabSz="1371600"/>
            <a:r>
              <a:rPr lang="en-US" sz="4200" b="1" dirty="0">
                <a:solidFill>
                  <a:prstClr val="black"/>
                </a:solidFill>
                <a:latin typeface="Times New Roman" panose="02020603050405020304" pitchFamily="18" charset="0"/>
                <a:cs typeface="Times New Roman" panose="02020603050405020304" pitchFamily="18" charset="0"/>
              </a:rPr>
              <a:t>Câu 3</a:t>
            </a:r>
            <a:r>
              <a:rPr lang="en-US" sz="4200" b="1">
                <a:solidFill>
                  <a:prstClr val="black"/>
                </a:solidFill>
                <a:latin typeface="Times New Roman" panose="02020603050405020304" pitchFamily="18" charset="0"/>
                <a:cs typeface="Times New Roman" panose="02020603050405020304" pitchFamily="18" charset="0"/>
              </a:rPr>
              <a:t>:  Tên của 2 quốc gia đã từng tồn tại trên lãnh thổ Việt Nam ngày nay?</a:t>
            </a:r>
            <a:endParaRPr lang="en-US" sz="4200" b="1" dirty="0">
              <a:solidFill>
                <a:prstClr val="black"/>
              </a:solidFill>
              <a:latin typeface="Times New Roman" panose="02020603050405020304" pitchFamily="18" charset="0"/>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2430066" y="5791200"/>
            <a:ext cx="2437893"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Ai Cập và Lưỡng Hà</a:t>
            </a:r>
            <a:endParaRPr lang="en-US" sz="2700" dirty="0">
              <a:solidFill>
                <a:prstClr val="white"/>
              </a:solidFill>
              <a:latin typeface="Calibri" panose="020F0502020204030204"/>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3216439" y="5690135"/>
            <a:ext cx="2828426"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Chăm-pa và Phù Nam</a:t>
            </a:r>
            <a:endParaRPr lang="en-US" sz="2700" dirty="0">
              <a:solidFill>
                <a:prstClr val="white"/>
              </a:solidFill>
              <a:latin typeface="Calibri" panose="020F0502020204030204"/>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13312775"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14143037"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5803561"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6633824"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14973299"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6439" y="358775"/>
            <a:ext cx="347162" cy="458804"/>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43527" y="358775"/>
            <a:ext cx="347162" cy="458804"/>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0615" y="358775"/>
            <a:ext cx="347162" cy="458804"/>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7703" y="358775"/>
            <a:ext cx="347162" cy="458804"/>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4788" y="358775"/>
            <a:ext cx="347162" cy="458804"/>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2536033" y="7216907"/>
            <a:ext cx="2221706" cy="3070094"/>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6156763" y="7258050"/>
            <a:ext cx="2248358" cy="302895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9804144" y="7272338"/>
            <a:ext cx="2112723" cy="3014663"/>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13315894" y="7415538"/>
            <a:ext cx="2243195" cy="2871462"/>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9804145" y="5791200"/>
            <a:ext cx="2666066"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Ấn Độ và Trung Quốc</a:t>
            </a:r>
            <a:endParaRPr lang="en-US" sz="2700" dirty="0">
              <a:solidFill>
                <a:prstClr val="white"/>
              </a:solidFill>
              <a:latin typeface="Calibri" panose="020F0502020204030204"/>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6156761" y="5791200"/>
            <a:ext cx="2437892"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Hy Lạp và La Mã</a:t>
            </a:r>
            <a:endParaRPr lang="en-US" sz="2700" dirty="0">
              <a:solidFill>
                <a:prstClr val="white"/>
              </a:solidFill>
              <a:latin typeface="Calibri" panose="020F0502020204030204"/>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2576357" y="8522673"/>
            <a:ext cx="2238531" cy="124878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2215606" y="7952430"/>
            <a:ext cx="3014663" cy="1991079"/>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15402" y="-593725"/>
            <a:ext cx="449253" cy="593726"/>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9811832" y="8593643"/>
            <a:ext cx="2238531" cy="124878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9455548" y="7989167"/>
            <a:ext cx="3014663" cy="1991079"/>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5611" y="-593725"/>
            <a:ext cx="449253" cy="593726"/>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6208335" y="8570096"/>
            <a:ext cx="2238531" cy="124878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5817520" y="7992725"/>
            <a:ext cx="3014663" cy="1991079"/>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18801" y="-593725"/>
            <a:ext cx="449253" cy="593726"/>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13966135" y="7399912"/>
            <a:ext cx="1087778" cy="2872652"/>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55272" y="-593725"/>
            <a:ext cx="449253" cy="593726"/>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a:extLst>
              <a:ext uri="{28A0092B-C50C-407E-A947-70E740481C1C}">
                <a14:useLocalDpi xmlns:a14="http://schemas.microsoft.com/office/drawing/2010/main" val="0"/>
              </a:ext>
            </a:extLst>
          </a:blip>
          <a:srcRect l="12679" t="-52" r="49613" b="3350"/>
          <a:stretch/>
        </p:blipFill>
        <p:spPr>
          <a:xfrm>
            <a:off x="13880424" y="7447102"/>
            <a:ext cx="1866507" cy="2693513"/>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43445057-2D31-4F29-A4B7-BFD1D7F1DF4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35650" y="3105150"/>
            <a:ext cx="609600" cy="6096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AADF4C02-CBAE-41EF-9676-6897F7BD557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49950" y="3619500"/>
            <a:ext cx="609600" cy="6096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D9AD0240-A25E-4398-A3C6-E754EDFCCC5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973800" y="4533900"/>
            <a:ext cx="609600" cy="609600"/>
          </a:xfrm>
          <a:prstGeom prst="rect">
            <a:avLst/>
          </a:prstGeom>
        </p:spPr>
      </p:pic>
      <p:pic>
        <p:nvPicPr>
          <p:cNvPr id="71" name="super chiken">
            <a:hlinkClick r:id="" action="ppaction://media"/>
            <a:extLst>
              <a:ext uri="{FF2B5EF4-FFF2-40B4-BE49-F238E27FC236}">
                <a16:creationId xmlns:a16="http://schemas.microsoft.com/office/drawing/2014/main" id="{2B4016DB-E42B-444C-B3BA-3782490403E3}"/>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4450" y="4991100"/>
            <a:ext cx="609600" cy="609600"/>
          </a:xfrm>
          <a:prstGeom prst="rect">
            <a:avLst/>
          </a:prstGeom>
        </p:spPr>
      </p:pic>
    </p:spTree>
    <p:extLst>
      <p:ext uri="{BB962C8B-B14F-4D97-AF65-F5344CB8AC3E}">
        <p14:creationId xmlns:p14="http://schemas.microsoft.com/office/powerpoint/2010/main" val="2373374662"/>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14:presetBounceEnd="9000">
                                      <p:stCondLst>
                                        <p:cond delay="0"/>
                                      </p:stCondLst>
                                      <p:childTnLst>
                                        <p:animMotion origin="layout" path="M 2.91667E-6 3.7037E-6 L 0.00078 0.72685 " pathEditMode="relative" rAng="0" ptsTypes="AA" p14:bounceEnd="9000">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14:presetBounceEnd="9000">
                                      <p:stCondLst>
                                        <p:cond delay="0"/>
                                      </p:stCondLst>
                                      <p:childTnLst>
                                        <p:animMotion origin="layout" path="M -2.5E-6 -0.0125 L 0.00078 0.71435 " pathEditMode="relative" rAng="0" ptsTypes="AA" p14:bounceEnd="9000">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14:presetBounceEnd="76000">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14:bounceEnd="76000">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14:presetBounceEnd="9000">
                                      <p:stCondLst>
                                        <p:cond delay="0"/>
                                      </p:stCondLst>
                                      <p:childTnLst>
                                        <p:animMotion origin="layout" path="M 4.58333E-6 3.7037E-6 L 0.00078 0.72685 " pathEditMode="relative" rAng="0" ptsTypes="AA" p14:bounceEnd="9000">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14:presetBounceEnd="9000">
                                      <p:stCondLst>
                                        <p:cond delay="0"/>
                                      </p:stCondLst>
                                      <p:childTnLst>
                                        <p:animMotion origin="layout" path="M -1.45833E-6 3.7037E-6 L 0.00078 0.72685 " pathEditMode="relative" rAng="0" ptsTypes="AA" p14:bounceEnd="9000">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stCondLst>
                                        <p:cond delay="0"/>
                                      </p:stCondLst>
                                      <p:childTnLst>
                                        <p:animMotion origin="layout" path="M 2.91667E-6 3.7037E-6 L 0.00078 0.72685 " pathEditMode="relative" rAng="0" ptsTypes="AA">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stCondLst>
                                        <p:cond delay="0"/>
                                      </p:stCondLst>
                                      <p:childTnLst>
                                        <p:animMotion origin="layout" path="M -2.5E-6 -0.0125 L 0.00078 0.71435 " pathEditMode="relative" rAng="0" ptsTypes="AA">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stCondLst>
                                        <p:cond delay="0"/>
                                      </p:stCondLst>
                                      <p:childTnLst>
                                        <p:animMotion origin="layout" path="M 4.58333E-6 3.7037E-6 L 0.00078 0.72685 " pathEditMode="relative" rAng="0" ptsTypes="AA">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stCondLst>
                                        <p:cond delay="0"/>
                                      </p:stCondLst>
                                      <p:childTnLst>
                                        <p:animMotion origin="layout" path="M -1.45833E-6 3.7037E-6 L 0.00078 0.72685 " pathEditMode="relative" rAng="0" ptsTypes="AA">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8288000" cy="10287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38200" y="285750"/>
            <a:ext cx="16363950" cy="48387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1371600"/>
            <a:endParaRPr lang="en-US" sz="27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2752725" y="361950"/>
            <a:ext cx="39814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13020675" y="342900"/>
            <a:ext cx="40576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1209675" y="190500"/>
            <a:ext cx="1370760"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11439525" y="190500"/>
            <a:ext cx="1082348"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333502" y="1295401"/>
            <a:ext cx="15868650" cy="1384995"/>
          </a:xfrm>
          <a:prstGeom prst="rect">
            <a:avLst/>
          </a:prstGeom>
          <a:noFill/>
        </p:spPr>
        <p:txBody>
          <a:bodyPr wrap="square" rtlCol="0">
            <a:spAutoFit/>
          </a:bodyPr>
          <a:lstStyle/>
          <a:p>
            <a:pPr defTabSz="1371600"/>
            <a:r>
              <a:rPr lang="en-US" sz="4200" b="1" dirty="0">
                <a:solidFill>
                  <a:prstClr val="black"/>
                </a:solidFill>
                <a:latin typeface="Times New Roman" panose="02020603050405020304" pitchFamily="18" charset="0"/>
                <a:cs typeface="Times New Roman" panose="02020603050405020304" pitchFamily="18" charset="0"/>
              </a:rPr>
              <a:t>Câu 4</a:t>
            </a:r>
            <a:r>
              <a:rPr lang="en-US" sz="4200" b="1">
                <a:solidFill>
                  <a:prstClr val="black"/>
                </a:solidFill>
                <a:latin typeface="Times New Roman" panose="02020603050405020304" pitchFamily="18" charset="0"/>
                <a:cs typeface="Times New Roman" panose="02020603050405020304" pitchFamily="18" charset="0"/>
              </a:rPr>
              <a:t>:  Nền văn hóa của Chăm-pa và Phù Nam chịu ảnh hưởng chủ yếu của quốc gia nào?</a:t>
            </a:r>
            <a:endParaRPr lang="en-US" sz="4200" b="1" dirty="0">
              <a:solidFill>
                <a:prstClr val="black"/>
              </a:solidFill>
              <a:latin typeface="Times New Roman" panose="02020603050405020304" pitchFamily="18" charset="0"/>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6479769"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Ai Cập</a:t>
            </a:r>
            <a:endParaRPr lang="en-US" sz="2700" dirty="0">
              <a:solidFill>
                <a:prstClr val="white"/>
              </a:solidFill>
              <a:latin typeface="Calibri" panose="020F0502020204030204"/>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2900967" y="5776761"/>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Ấn Độ</a:t>
            </a:r>
            <a:endParaRPr lang="en-US" sz="2700" dirty="0">
              <a:solidFill>
                <a:prstClr val="white"/>
              </a:solidFill>
              <a:latin typeface="Calibri" panose="020F0502020204030204"/>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13312775"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14143037"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5803561"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6633824"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14973299"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6439" y="358775"/>
            <a:ext cx="347162" cy="458804"/>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43527" y="358775"/>
            <a:ext cx="347162" cy="458804"/>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0615" y="358775"/>
            <a:ext cx="347162" cy="458804"/>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7703" y="358775"/>
            <a:ext cx="347162" cy="458804"/>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4788" y="358775"/>
            <a:ext cx="347162" cy="458804"/>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2536033" y="7216907"/>
            <a:ext cx="2221706" cy="3070094"/>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6156763" y="7258050"/>
            <a:ext cx="2248358" cy="302895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9804144" y="7272338"/>
            <a:ext cx="2112723" cy="3014663"/>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13315894" y="7415538"/>
            <a:ext cx="2243195" cy="2871462"/>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10191206"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Lưỡng Hà</a:t>
            </a:r>
            <a:endParaRPr lang="en-US" sz="2700" dirty="0">
              <a:solidFill>
                <a:prstClr val="white"/>
              </a:solidFill>
              <a:latin typeface="Calibri" panose="020F0502020204030204"/>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13730288"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Trung Quốc</a:t>
            </a:r>
            <a:endParaRPr lang="en-US" sz="2700" dirty="0">
              <a:solidFill>
                <a:prstClr val="white"/>
              </a:solidFill>
              <a:latin typeface="Calibri" panose="020F0502020204030204"/>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6185829" y="8623739"/>
            <a:ext cx="2238531" cy="124878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5810641" y="7981307"/>
            <a:ext cx="3014663" cy="1991079"/>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39310" y="-593725"/>
            <a:ext cx="449253" cy="593726"/>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9811832" y="8593643"/>
            <a:ext cx="2238531" cy="124878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9455548" y="7989167"/>
            <a:ext cx="3014663" cy="1991079"/>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5611" y="-593725"/>
            <a:ext cx="449253" cy="593726"/>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13398407" y="8555658"/>
            <a:ext cx="2238531" cy="124878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3036468" y="8000450"/>
            <a:ext cx="3014663" cy="1991079"/>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23311" y="-589021"/>
            <a:ext cx="449253" cy="593726"/>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3147436" y="7351601"/>
            <a:ext cx="1087778" cy="2872652"/>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3531" y="-593725"/>
            <a:ext cx="449253" cy="593726"/>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a:extLst>
              <a:ext uri="{28A0092B-C50C-407E-A947-70E740481C1C}">
                <a14:useLocalDpi xmlns:a14="http://schemas.microsoft.com/office/drawing/2010/main" val="0"/>
              </a:ext>
            </a:extLst>
          </a:blip>
          <a:srcRect l="12679" t="-52" r="49613" b="3350"/>
          <a:stretch/>
        </p:blipFill>
        <p:spPr>
          <a:xfrm>
            <a:off x="3090159" y="7360474"/>
            <a:ext cx="1866507" cy="2693513"/>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35650" y="3105150"/>
            <a:ext cx="609600" cy="6096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49950" y="3619500"/>
            <a:ext cx="609600" cy="6096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973800" y="4533900"/>
            <a:ext cx="609600" cy="6096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4450" y="4991100"/>
            <a:ext cx="609600" cy="609600"/>
          </a:xfrm>
          <a:prstGeom prst="rect">
            <a:avLst/>
          </a:prstGeom>
        </p:spPr>
      </p:pic>
    </p:spTree>
    <p:extLst>
      <p:ext uri="{BB962C8B-B14F-4D97-AF65-F5344CB8AC3E}">
        <p14:creationId xmlns:p14="http://schemas.microsoft.com/office/powerpoint/2010/main" val="1691236216"/>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14:presetBounceEnd="9000">
                                      <p:stCondLst>
                                        <p:cond delay="0"/>
                                      </p:stCondLst>
                                      <p:childTnLst>
                                        <p:animMotion origin="layout" path="M -4.375E-6 3.7037E-6 L 0.00079 0.72685 " pathEditMode="relative" rAng="0" ptsTypes="AA" p14:bounceEnd="9000">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14:presetBounceEnd="9000">
                                      <p:stCondLst>
                                        <p:cond delay="0"/>
                                      </p:stCondLst>
                                      <p:childTnLst>
                                        <p:animMotion origin="layout" path="M -4.16667E-6 3.7037E-6 L 0.00079 0.72685 " pathEditMode="relative" rAng="0" ptsTypes="AA" p14:bounceEnd="9000">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14:presetBounceEnd="9000">
                                      <p:stCondLst>
                                        <p:cond delay="0"/>
                                      </p:stCondLst>
                                      <p:childTnLst>
                                        <p:animMotion origin="layout" path="M -2.70833E-6 -0.0125 L 0.00078 0.71435 " pathEditMode="relative" rAng="0" ptsTypes="AA" p14:bounceEnd="9000">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504"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14:presetBounceEnd="9000">
                                      <p:stCondLst>
                                        <p:cond delay="0"/>
                                      </p:stCondLst>
                                      <p:childTnLst>
                                        <p:animMotion origin="layout" path="M -1.45833E-6 3.7037E-6 L 0.00078 0.72685 " pathEditMode="relative" rAng="0" ptsTypes="AA" p14:bounceEnd="9000">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504"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stCondLst>
                                        <p:cond delay="0"/>
                                      </p:stCondLst>
                                      <p:childTnLst>
                                        <p:animMotion origin="layout" path="M -4.375E-6 3.7037E-6 L 0.00079 0.72685 " pathEditMode="relative" rAng="0" ptsTypes="AA">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stCondLst>
                                        <p:cond delay="0"/>
                                      </p:stCondLst>
                                      <p:childTnLst>
                                        <p:animMotion origin="layout" path="M -4.16667E-6 3.7037E-6 L 0.00079 0.72685 " pathEditMode="relative" rAng="0" ptsTypes="AA">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stCondLst>
                                        <p:cond delay="0"/>
                                      </p:stCondLst>
                                      <p:childTnLst>
                                        <p:animMotion origin="layout" path="M -2.70833E-6 -0.0125 L 0.00078 0.71435 " pathEditMode="relative" rAng="0" ptsTypes="AA">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504"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stCondLst>
                                        <p:cond delay="0"/>
                                      </p:stCondLst>
                                      <p:childTnLst>
                                        <p:animMotion origin="layout" path="M -1.45833E-6 3.7037E-6 L 0.00078 0.72685 " pathEditMode="relative" rAng="0" ptsTypes="AA">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504"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4C1E679-ED9D-489B-96EF-627C80C9CB43}"/>
              </a:ext>
            </a:extLst>
          </p:cNvPr>
          <p:cNvPicPr>
            <a:picLocks noChangeAspect="1"/>
          </p:cNvPicPr>
          <p:nvPr/>
        </p:nvPicPr>
        <p:blipFill>
          <a:blip r:embed="rId7"/>
          <a:stretch>
            <a:fillRect/>
          </a:stretch>
        </p:blipFill>
        <p:spPr>
          <a:xfrm>
            <a:off x="0" y="0"/>
            <a:ext cx="18288000" cy="10287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38200" y="285750"/>
            <a:ext cx="16363950" cy="48387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p>
        </p:txBody>
      </p:sp>
      <p:sp>
        <p:nvSpPr>
          <p:cNvPr id="10" name="Hình chữ nhật 9">
            <a:extLst>
              <a:ext uri="{FF2B5EF4-FFF2-40B4-BE49-F238E27FC236}">
                <a16:creationId xmlns:a16="http://schemas.microsoft.com/office/drawing/2014/main" id="{0DDACFA2-BEDD-43D4-95C4-758F261091EB}"/>
              </a:ext>
            </a:extLst>
          </p:cNvPr>
          <p:cNvSpPr/>
          <p:nvPr/>
        </p:nvSpPr>
        <p:spPr>
          <a:xfrm>
            <a:off x="2752725" y="361950"/>
            <a:ext cx="39814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700"/>
          </a:p>
        </p:txBody>
      </p:sp>
      <p:sp>
        <p:nvSpPr>
          <p:cNvPr id="11" name="Hình chữ nhật 10">
            <a:extLst>
              <a:ext uri="{FF2B5EF4-FFF2-40B4-BE49-F238E27FC236}">
                <a16:creationId xmlns:a16="http://schemas.microsoft.com/office/drawing/2014/main" id="{C6DC6D7C-FC2B-4832-AC8A-B8D2389CA770}"/>
              </a:ext>
            </a:extLst>
          </p:cNvPr>
          <p:cNvSpPr/>
          <p:nvPr/>
        </p:nvSpPr>
        <p:spPr>
          <a:xfrm>
            <a:off x="13020675" y="342900"/>
            <a:ext cx="40576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700"/>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1209675" y="190500"/>
            <a:ext cx="1370760" cy="738664"/>
          </a:xfrm>
          <a:prstGeom prst="rect">
            <a:avLst/>
          </a:prstGeom>
          <a:noFill/>
        </p:spPr>
        <p:txBody>
          <a:bodyPr wrap="none" rtlCol="0">
            <a:spAutoFit/>
          </a:bodyPr>
          <a:lstStyle/>
          <a:p>
            <a:r>
              <a:rPr lang="en-US" sz="4200" b="1" dirty="0">
                <a:solidFill>
                  <a:srgbClr val="00B0F0"/>
                </a:solidFill>
                <a:latin typeface="Times New Roman" panose="02020603050405020304" pitchFamily="18" charset="0"/>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11439525" y="190500"/>
            <a:ext cx="1082348" cy="738664"/>
          </a:xfrm>
          <a:prstGeom prst="rect">
            <a:avLst/>
          </a:prstGeom>
          <a:noFill/>
        </p:spPr>
        <p:txBody>
          <a:bodyPr wrap="none" rtlCol="0">
            <a:spAutoFit/>
          </a:bodyPr>
          <a:lstStyle/>
          <a:p>
            <a:r>
              <a:rPr lang="en-US" sz="4200" b="1" dirty="0">
                <a:solidFill>
                  <a:srgbClr val="00B0F0"/>
                </a:solidFill>
                <a:latin typeface="Times New Roman" panose="02020603050405020304" pitchFamily="18" charset="0"/>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333501" y="1295400"/>
            <a:ext cx="12041951" cy="738664"/>
          </a:xfrm>
          <a:prstGeom prst="rect">
            <a:avLst/>
          </a:prstGeom>
          <a:noFill/>
        </p:spPr>
        <p:txBody>
          <a:bodyPr wrap="none" rtlCol="0">
            <a:spAutoFit/>
          </a:bodyPr>
          <a:lstStyle/>
          <a:p>
            <a:r>
              <a:rPr lang="en-US" sz="4200" b="1" dirty="0">
                <a:latin typeface="Times New Roman" panose="02020603050405020304" pitchFamily="18" charset="0"/>
                <a:cs typeface="Times New Roman" panose="02020603050405020304" pitchFamily="18" charset="0"/>
              </a:rPr>
              <a:t>Câu 5</a:t>
            </a:r>
            <a:r>
              <a:rPr lang="en-US" sz="4200" b="1">
                <a:latin typeface="Times New Roman" panose="02020603050405020304" pitchFamily="18" charset="0"/>
                <a:cs typeface="Times New Roman" panose="02020603050405020304" pitchFamily="18" charset="0"/>
              </a:rPr>
              <a:t>:  Đâu là một tầng lớp trong xã hội Chăm-pa?</a:t>
            </a:r>
            <a:endParaRPr lang="en-US" sz="4200" b="1" dirty="0">
              <a:latin typeface="Times New Roman" panose="02020603050405020304" pitchFamily="18" charset="0"/>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2899172"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700"/>
              <a:t>Tư sản</a:t>
            </a:r>
            <a:endParaRPr lang="en-US" sz="2700" dirty="0"/>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0119917"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700"/>
              <a:t>Vũ nữ</a:t>
            </a:r>
            <a:endParaRPr lang="en-US" sz="2700" dirty="0"/>
          </a:p>
        </p:txBody>
      </p:sp>
      <p:sp>
        <p:nvSpPr>
          <p:cNvPr id="25" name="Hình Bầu dục 24">
            <a:extLst>
              <a:ext uri="{FF2B5EF4-FFF2-40B4-BE49-F238E27FC236}">
                <a16:creationId xmlns:a16="http://schemas.microsoft.com/office/drawing/2014/main" id="{46A582CB-F535-457D-95F7-5BC093F21510}"/>
              </a:ext>
            </a:extLst>
          </p:cNvPr>
          <p:cNvSpPr/>
          <p:nvPr/>
        </p:nvSpPr>
        <p:spPr>
          <a:xfrm>
            <a:off x="13312775"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7" name="Hình Bầu dục 26">
            <a:extLst>
              <a:ext uri="{FF2B5EF4-FFF2-40B4-BE49-F238E27FC236}">
                <a16:creationId xmlns:a16="http://schemas.microsoft.com/office/drawing/2014/main" id="{E4A4C10B-61CB-41EB-9245-61F867436891}"/>
              </a:ext>
            </a:extLst>
          </p:cNvPr>
          <p:cNvSpPr/>
          <p:nvPr/>
        </p:nvSpPr>
        <p:spPr>
          <a:xfrm>
            <a:off x="14143037"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Hình Bầu dục 27">
            <a:extLst>
              <a:ext uri="{FF2B5EF4-FFF2-40B4-BE49-F238E27FC236}">
                <a16:creationId xmlns:a16="http://schemas.microsoft.com/office/drawing/2014/main" id="{8B4C09A6-8570-4F26-90A2-038DA6154B7F}"/>
              </a:ext>
            </a:extLst>
          </p:cNvPr>
          <p:cNvSpPr/>
          <p:nvPr/>
        </p:nvSpPr>
        <p:spPr>
          <a:xfrm>
            <a:off x="15803561"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Hình Bầu dục 28">
            <a:extLst>
              <a:ext uri="{FF2B5EF4-FFF2-40B4-BE49-F238E27FC236}">
                <a16:creationId xmlns:a16="http://schemas.microsoft.com/office/drawing/2014/main" id="{92432E4A-DB15-4DFB-B3CF-B4B5078E0AB3}"/>
              </a:ext>
            </a:extLst>
          </p:cNvPr>
          <p:cNvSpPr/>
          <p:nvPr/>
        </p:nvSpPr>
        <p:spPr>
          <a:xfrm>
            <a:off x="16633824"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Hình Bầu dục 29">
            <a:extLst>
              <a:ext uri="{FF2B5EF4-FFF2-40B4-BE49-F238E27FC236}">
                <a16:creationId xmlns:a16="http://schemas.microsoft.com/office/drawing/2014/main" id="{81C9F1AD-A787-4195-A33A-10AE13AA1D7A}"/>
              </a:ext>
            </a:extLst>
          </p:cNvPr>
          <p:cNvSpPr/>
          <p:nvPr/>
        </p:nvSpPr>
        <p:spPr>
          <a:xfrm>
            <a:off x="14973299"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6439" y="358775"/>
            <a:ext cx="347162" cy="458804"/>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43527" y="358775"/>
            <a:ext cx="347162" cy="458804"/>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0615" y="358775"/>
            <a:ext cx="347162" cy="458804"/>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7703" y="358775"/>
            <a:ext cx="347162" cy="458804"/>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4788" y="358775"/>
            <a:ext cx="347162" cy="458804"/>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2536033" y="7216907"/>
            <a:ext cx="2221706" cy="3070094"/>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6156763" y="7258050"/>
            <a:ext cx="2248358" cy="302895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9804144" y="7272338"/>
            <a:ext cx="2112723" cy="3014663"/>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13315894" y="7415538"/>
            <a:ext cx="2243195" cy="2871462"/>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6509544"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700"/>
              <a:t>Vô sản</a:t>
            </a:r>
            <a:endParaRPr lang="en-US" sz="2700" dirty="0"/>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13730288"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700"/>
              <a:t>Tiểu tư sản</a:t>
            </a:r>
            <a:endParaRPr lang="en-US" sz="2700" dirty="0"/>
          </a:p>
        </p:txBody>
      </p:sp>
      <p:grpSp>
        <p:nvGrpSpPr>
          <p:cNvPr id="76" name="Nhóm 75">
            <a:extLst>
              <a:ext uri="{FF2B5EF4-FFF2-40B4-BE49-F238E27FC236}">
                <a16:creationId xmlns:a16="http://schemas.microsoft.com/office/drawing/2014/main" id="{80381425-DDC1-4502-BE2F-2E527008B1E6}"/>
              </a:ext>
            </a:extLst>
          </p:cNvPr>
          <p:cNvGrpSpPr/>
          <p:nvPr/>
        </p:nvGrpSpPr>
        <p:grpSpPr>
          <a:xfrm>
            <a:off x="2576357" y="8522673"/>
            <a:ext cx="2238531" cy="124878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2157856" y="7952430"/>
            <a:ext cx="3014663" cy="1991079"/>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15402" y="-593725"/>
            <a:ext cx="449253" cy="593726"/>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198636" y="8567447"/>
            <a:ext cx="2238531" cy="124878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5822557" y="7983065"/>
            <a:ext cx="3014663" cy="1991079"/>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23541" y="-591373"/>
            <a:ext cx="449253" cy="593726"/>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13398407" y="8555658"/>
            <a:ext cx="2238531" cy="124878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3036468" y="7957137"/>
            <a:ext cx="3014663" cy="1991079"/>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23311" y="-589021"/>
            <a:ext cx="449253" cy="593726"/>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10337510" y="7264978"/>
            <a:ext cx="1087778" cy="2872652"/>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45793" y="-593725"/>
            <a:ext cx="449253" cy="593726"/>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a:extLst>
              <a:ext uri="{28A0092B-C50C-407E-A947-70E740481C1C}">
                <a14:useLocalDpi xmlns:a14="http://schemas.microsoft.com/office/drawing/2010/main" val="0"/>
              </a:ext>
            </a:extLst>
          </a:blip>
          <a:srcRect l="12679" t="-52" r="49613" b="3350"/>
          <a:stretch/>
        </p:blipFill>
        <p:spPr>
          <a:xfrm>
            <a:off x="10265790" y="7346038"/>
            <a:ext cx="1866507" cy="2693513"/>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BB128984-D334-4F0A-A6FA-6921F50D46D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35650" y="3105150"/>
            <a:ext cx="609600" cy="6096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26A375E0-5BB6-4E33-9F3D-F479E9C00FC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49950" y="3619500"/>
            <a:ext cx="609600" cy="6096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6751F51F-E1F9-4341-8AD2-13F00E29161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973800" y="4533900"/>
            <a:ext cx="609600" cy="609600"/>
          </a:xfrm>
          <a:prstGeom prst="rect">
            <a:avLst/>
          </a:prstGeom>
        </p:spPr>
      </p:pic>
      <p:pic>
        <p:nvPicPr>
          <p:cNvPr id="71" name="super chiken">
            <a:hlinkClick r:id="" action="ppaction://media"/>
            <a:extLst>
              <a:ext uri="{FF2B5EF4-FFF2-40B4-BE49-F238E27FC236}">
                <a16:creationId xmlns:a16="http://schemas.microsoft.com/office/drawing/2014/main" id="{B8F0E2EE-81DA-4429-8380-F94B37D2E22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4450" y="4991100"/>
            <a:ext cx="609600" cy="609600"/>
          </a:xfrm>
          <a:prstGeom prst="rect">
            <a:avLst/>
          </a:prstGeom>
        </p:spPr>
      </p:pic>
    </p:spTree>
    <p:extLst>
      <p:ext uri="{BB962C8B-B14F-4D97-AF65-F5344CB8AC3E}">
        <p14:creationId xmlns:p14="http://schemas.microsoft.com/office/powerpoint/2010/main" val="400697160"/>
      </p:ext>
    </p:extLst>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2" presetClass="exit" presetSubtype="2" fill="hold" grpId="0" nodeType="clickEffect">
                                      <p:stCondLst>
                                        <p:cond delay="0"/>
                                      </p:stCondLst>
                                      <p:childTnLst>
                                        <p:animEffect transition="out" filter="wipe(right)">
                                          <p:cBhvr>
                                            <p:cTn id="62" dur="59000"/>
                                            <p:tgtEl>
                                              <p:spTgt spid="10"/>
                                            </p:tgtEl>
                                          </p:cBhvr>
                                        </p:animEffect>
                                        <p:set>
                                          <p:cBhvr>
                                            <p:cTn id="63" dur="1" fill="hold">
                                              <p:stCondLst>
                                                <p:cond delay="58999"/>
                                              </p:stCondLst>
                                            </p:cTn>
                                            <p:tgtEl>
                                              <p:spTgt spid="10"/>
                                            </p:tgtEl>
                                            <p:attrNameLst>
                                              <p:attrName>style.visibility</p:attrName>
                                            </p:attrNameLst>
                                          </p:cBhvr>
                                          <p:to>
                                            <p:strVal val="hidden"/>
                                          </p:to>
                                        </p:set>
                                      </p:childTnLst>
                                    </p:cTn>
                                  </p:par>
                                  <p:par>
                                    <p:cTn id="64" presetID="19" presetClass="emph" presetSubtype="0" fill="hold" grpId="1" nodeType="withEffect">
                                      <p:stCondLst>
                                        <p:cond delay="0"/>
                                      </p:stCondLst>
                                      <p:childTnLst>
                                        <p:animClr clrSpc="rgb" dir="cw">
                                          <p:cBhvr override="childStyle">
                                            <p:cTn id="65" dur="59000" fill="hold"/>
                                            <p:tgtEl>
                                              <p:spTgt spid="10"/>
                                            </p:tgtEl>
                                            <p:attrNameLst>
                                              <p:attrName>style.color</p:attrName>
                                            </p:attrNameLst>
                                          </p:cBhvr>
                                          <p:to>
                                            <a:srgbClr val="FF0000"/>
                                          </p:to>
                                        </p:animClr>
                                        <p:animClr clrSpc="rgb" dir="cw">
                                          <p:cBhvr>
                                            <p:cTn id="66" dur="59000" fill="hold"/>
                                            <p:tgtEl>
                                              <p:spTgt spid="10"/>
                                            </p:tgtEl>
                                            <p:attrNameLst>
                                              <p:attrName>fillcolor</p:attrName>
                                            </p:attrNameLst>
                                          </p:cBhvr>
                                          <p:to>
                                            <a:srgbClr val="FF0000"/>
                                          </p:to>
                                        </p:animClr>
                                        <p:set>
                                          <p:cBhvr>
                                            <p:cTn id="67" dur="59000" fill="hold"/>
                                            <p:tgtEl>
                                              <p:spTgt spid="10"/>
                                            </p:tgtEl>
                                            <p:attrNameLst>
                                              <p:attrName>fill.type</p:attrName>
                                            </p:attrNameLst>
                                          </p:cBhvr>
                                          <p:to>
                                            <p:strVal val="solid"/>
                                          </p:to>
                                        </p:set>
                                        <p:set>
                                          <p:cBhvr>
                                            <p:cTn id="68"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fill="hold" nodeType="clickEffect" p14:presetBounceEnd="9000">
                                      <p:stCondLst>
                                        <p:cond delay="0"/>
                                      </p:stCondLst>
                                      <p:childTnLst>
                                        <p:animMotion origin="layout" path="M 2.91667E-6 3.7037E-6 L 0.00078 0.72685 " pathEditMode="relative" rAng="0" ptsTypes="AA" p14:bounceEnd="9000">
                                          <p:cBhvr>
                                            <p:cTn id="73" dur="750" fill="hold"/>
                                            <p:tgtEl>
                                              <p:spTgt spid="85"/>
                                            </p:tgtEl>
                                            <p:attrNameLst>
                                              <p:attrName>ppt_x</p:attrName>
                                              <p:attrName>ppt_y</p:attrName>
                                            </p:attrNameLst>
                                          </p:cBhvr>
                                          <p:rCtr x="39" y="36343"/>
                                        </p:animMotion>
                                      </p:childTnLst>
                                    </p:cTn>
                                  </p:par>
                                </p:childTnLst>
                              </p:cTn>
                            </p:par>
                            <p:par>
                              <p:cTn id="74" fill="hold">
                                <p:stCondLst>
                                  <p:cond delay="750"/>
                                </p:stCondLst>
                                <p:childTnLst>
                                  <p:par>
                                    <p:cTn id="75"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6" dur="500" fill="hold"/>
                                            <p:tgtEl>
                                              <p:spTgt spid="85"/>
                                            </p:tgtEl>
                                            <p:attrNameLst>
                                              <p:attrName>ppt_x</p:attrName>
                                              <p:attrName>ppt_y</p:attrName>
                                            </p:attrNameLst>
                                          </p:cBhvr>
                                          <p:rCtr x="-4010" y="7315"/>
                                        </p:animMotion>
                                      </p:childTnLst>
                                    </p:cTn>
                                  </p:par>
                                  <p:par>
                                    <p:cTn id="77" presetID="1" presetClass="mediacall" presetSubtype="0" fill="hold" nodeType="withEffect">
                                      <p:stCondLst>
                                        <p:cond delay="0"/>
                                      </p:stCondLst>
                                      <p:childTnLst>
                                        <p:cmd type="call" cmd="playFrom(0.0)">
                                          <p:cBhvr>
                                            <p:cTn id="78" dur="504" fill="hold"/>
                                            <p:tgtEl>
                                              <p:spTgt spid="68"/>
                                            </p:tgtEl>
                                          </p:cBhvr>
                                        </p:cmd>
                                      </p:childTnLst>
                                    </p:cTn>
                                  </p:par>
                                  <p:par>
                                    <p:cTn id="79" presetID="1" presetClass="exit" presetSubtype="0" fill="hold" nodeType="withEffect">
                                      <p:stCondLst>
                                        <p:cond delay="0"/>
                                      </p:stCondLst>
                                      <p:childTnLst>
                                        <p:set>
                                          <p:cBhvr>
                                            <p:cTn id="80" dur="1" fill="hold">
                                              <p:stCondLst>
                                                <p:cond delay="0"/>
                                              </p:stCondLst>
                                            </p:cTn>
                                            <p:tgtEl>
                                              <p:spTgt spid="61"/>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32"/>
                                            </p:tgtEl>
                                            <p:attrNameLst>
                                              <p:attrName>style.visibility</p:attrName>
                                            </p:attrNameLst>
                                          </p:cBhvr>
                                          <p:to>
                                            <p:strVal val="visible"/>
                                          </p:to>
                                        </p:set>
                                      </p:childTnLst>
                                    </p:cTn>
                                  </p:par>
                                  <p:par>
                                    <p:cTn id="86" presetID="1" presetClass="exit" presetSubtype="0" fill="hold" nodeType="withEffect">
                                      <p:stCondLst>
                                        <p:cond delay="750"/>
                                      </p:stCondLst>
                                      <p:childTnLst>
                                        <p:set>
                                          <p:cBhvr>
                                            <p:cTn id="87" dur="1" fill="hold">
                                              <p:stCondLst>
                                                <p:cond delay="0"/>
                                              </p:stCondLst>
                                            </p:cTn>
                                            <p:tgtEl>
                                              <p:spTgt spid="1032"/>
                                            </p:tgtEl>
                                            <p:attrNameLst>
                                              <p:attrName>style.visibility</p:attrName>
                                            </p:attrNameLst>
                                          </p:cBhvr>
                                          <p:to>
                                            <p:strVal val="hidden"/>
                                          </p:to>
                                        </p:set>
                                      </p:childTnLst>
                                    </p:cTn>
                                  </p:par>
                                  <p:par>
                                    <p:cTn id="88" presetID="1" presetClass="entr" presetSubtype="0" fill="hold" nodeType="withEffect">
                                      <p:stCondLst>
                                        <p:cond delay="75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withEffect" p14:presetBounceEnd="9000">
                                      <p:stCondLst>
                                        <p:cond delay="0"/>
                                      </p:stCondLst>
                                      <p:childTnLst>
                                        <p:animMotion origin="layout" path="M -2.91667E-6 2.22222E-6 L 0.00078 0.72685 " pathEditMode="relative" rAng="0" ptsTypes="AA" p14:bounceEnd="9000">
                                          <p:cBhvr>
                                            <p:cTn id="94" dur="750" fill="hold"/>
                                            <p:tgtEl>
                                              <p:spTgt spid="54"/>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14:bounceEnd="76000">
                                          <p:cBhvr>
                                            <p:cTn id="97" dur="500" fill="hold"/>
                                            <p:tgtEl>
                                              <p:spTgt spid="54"/>
                                            </p:tgtEl>
                                            <p:attrNameLst>
                                              <p:attrName>ppt_x</p:attrName>
                                              <p:attrName>ppt_y</p:attrName>
                                            </p:attrNameLst>
                                          </p:cBhvr>
                                          <p:rCtr x="-4010" y="7315"/>
                                        </p:animMotion>
                                      </p:childTnLst>
                                    </p:cTn>
                                  </p:par>
                                  <p:par>
                                    <p:cTn id="98" presetID="1" presetClass="mediacall" presetSubtype="0" fill="hold" nodeType="withEffect">
                                      <p:stCondLst>
                                        <p:cond delay="0"/>
                                      </p:stCondLst>
                                      <p:childTnLst>
                                        <p:cmd type="call" cmd="playFrom(0.0)">
                                          <p:cBhvr>
                                            <p:cTn id="99" dur="504" fill="hold"/>
                                            <p:tgtEl>
                                              <p:spTgt spid="69"/>
                                            </p:tgtEl>
                                          </p:cBhvr>
                                        </p:cmd>
                                      </p:childTnLst>
                                    </p:cTn>
                                  </p:par>
                                  <p:par>
                                    <p:cTn id="100" presetID="1" presetClass="exit" presetSubtype="0" fill="hold" nodeType="withEffect">
                                      <p:stCondLst>
                                        <p:cond delay="0"/>
                                      </p:stCondLst>
                                      <p:childTnLst>
                                        <p:set>
                                          <p:cBhvr>
                                            <p:cTn id="101" dur="1" fill="hold">
                                              <p:stCondLst>
                                                <p:cond delay="0"/>
                                              </p:stCondLst>
                                            </p:cTn>
                                            <p:tgtEl>
                                              <p:spTgt spid="63"/>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72"/>
                                            </p:tgtEl>
                                          </p:cBhvr>
                                        </p:animEffect>
                                        <p:set>
                                          <p:cBhvr>
                                            <p:cTn id="104" dur="1" fill="hold">
                                              <p:stCondLst>
                                                <p:cond delay="499"/>
                                              </p:stCondLst>
                                            </p:cTn>
                                            <p:tgtEl>
                                              <p:spTgt spid="72"/>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53"/>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14:presetBounceEnd="9000">
                                      <p:stCondLst>
                                        <p:cond delay="0"/>
                                      </p:stCondLst>
                                      <p:childTnLst>
                                        <p:animMotion origin="layout" path="M -2.70833E-6 -0.0125 L 0.00078 0.71435 " pathEditMode="relative" rAng="0" ptsTypes="AA" p14:bounceEnd="9000">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8" dur="500" fill="hold"/>
                                            <p:tgtEl>
                                              <p:spTgt spid="65"/>
                                            </p:tgtEl>
                                            <p:attrNameLst>
                                              <p:attrName>ppt_x</p:attrName>
                                              <p:attrName>ppt_y</p:attrName>
                                            </p:attrNameLst>
                                          </p:cBhvr>
                                          <p:rCtr x="-4010" y="7315"/>
                                        </p:animMotion>
                                      </p:childTnLst>
                                    </p:cTn>
                                  </p:par>
                                  <p:par>
                                    <p:cTn id="119" presetID="1" presetClass="mediacall" presetSubtype="0" fill="hold" nodeType="withEffect">
                                      <p:stCondLst>
                                        <p:cond delay="0"/>
                                      </p:stCondLst>
                                      <p:childTnLst>
                                        <p:cmd type="call" cmd="playFrom(0.0)">
                                          <p:cBhvr>
                                            <p:cTn id="120" dur="504" fill="hold"/>
                                            <p:tgtEl>
                                              <p:spTgt spid="70"/>
                                            </p:tgtEl>
                                          </p:cBhvr>
                                        </p:cmd>
                                      </p:childTnLst>
                                    </p:cTn>
                                  </p:par>
                                  <p:par>
                                    <p:cTn id="121" presetID="1" presetClass="exit" presetSubtype="0" fill="hold" nodeType="withEffect">
                                      <p:stCondLst>
                                        <p:cond delay="0"/>
                                      </p:stCondLst>
                                      <p:childTnLst>
                                        <p:set>
                                          <p:cBhvr>
                                            <p:cTn id="122" dur="1" fill="hold">
                                              <p:stCondLst>
                                                <p:cond delay="0"/>
                                              </p:stCondLst>
                                            </p:cTn>
                                            <p:tgtEl>
                                              <p:spTgt spid="1028"/>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14:presetBounceEnd="9000">
                                      <p:stCondLst>
                                        <p:cond delay="0"/>
                                      </p:stCondLst>
                                      <p:childTnLst>
                                        <p:animMotion origin="layout" path="M 2.08333E-7 3.7037E-6 L 0.00078 0.72685 " pathEditMode="relative" rAng="0" ptsTypes="AA" p14:bounceEnd="9000">
                                          <p:cBhvr>
                                            <p:cTn id="136" dur="750" fill="hold"/>
                                            <p:tgtEl>
                                              <p:spTgt spid="67"/>
                                            </p:tgtEl>
                                            <p:attrNameLst>
                                              <p:attrName>ppt_x</p:attrName>
                                              <p:attrName>ppt_y</p:attrName>
                                            </p:attrNameLst>
                                          </p:cBhvr>
                                          <p:rCtr x="39" y="36343"/>
                                        </p:animMotion>
                                      </p:childTnLst>
                                    </p:cTn>
                                  </p:par>
                                  <p:par>
                                    <p:cTn id="137" presetID="1" presetClass="mediacall" presetSubtype="0" fill="hold" nodeType="withEffect">
                                      <p:stCondLst>
                                        <p:cond delay="0"/>
                                      </p:stCondLst>
                                      <p:childTnLst>
                                        <p:cmd type="call" cmd="playFrom(0.0)">
                                          <p:cBhvr>
                                            <p:cTn id="138" dur="2832" fill="hold"/>
                                            <p:tgtEl>
                                              <p:spTgt spid="71"/>
                                            </p:tgtEl>
                                          </p:cBhvr>
                                        </p:cmd>
                                      </p:childTnLst>
                                    </p:cTn>
                                  </p:par>
                                  <p:par>
                                    <p:cTn id="139" presetID="1" presetClass="exit" presetSubtype="0" fill="hold" nodeType="withEffect">
                                      <p:stCondLst>
                                        <p:cond delay="750"/>
                                      </p:stCondLst>
                                      <p:childTnLst>
                                        <p:set>
                                          <p:cBhvr>
                                            <p:cTn id="140" dur="1" fill="hold">
                                              <p:stCondLst>
                                                <p:cond delay="0"/>
                                              </p:stCondLst>
                                            </p:cTn>
                                            <p:tgtEl>
                                              <p:spTgt spid="1025"/>
                                            </p:tgtEl>
                                            <p:attrNameLst>
                                              <p:attrName>style.visibility</p:attrName>
                                            </p:attrNameLst>
                                          </p:cBhvr>
                                          <p:to>
                                            <p:strVal val="hidden"/>
                                          </p:to>
                                        </p:set>
                                      </p:childTnLst>
                                    </p:cTn>
                                  </p:par>
                                  <p:par>
                                    <p:cTn id="141" presetID="1" presetClass="exit" presetSubtype="0" fill="hold" nodeType="withEffect">
                                      <p:stCondLst>
                                        <p:cond delay="750"/>
                                      </p:stCondLst>
                                      <p:childTnLst>
                                        <p:set>
                                          <p:cBhvr>
                                            <p:cTn id="142" dur="1" fill="hold">
                                              <p:stCondLst>
                                                <p:cond delay="0"/>
                                              </p:stCondLst>
                                            </p:cTn>
                                            <p:tgtEl>
                                              <p:spTgt spid="67"/>
                                            </p:tgtEl>
                                            <p:attrNameLst>
                                              <p:attrName>style.visibility</p:attrName>
                                            </p:attrNameLst>
                                          </p:cBhvr>
                                          <p:to>
                                            <p:strVal val="hidden"/>
                                          </p:to>
                                        </p:set>
                                      </p:childTnLst>
                                    </p:cTn>
                                  </p:par>
                                  <p:par>
                                    <p:cTn id="143" presetID="1" presetClass="entr" presetSubtype="0" fill="hold" nodeType="withEffect">
                                      <p:stCondLst>
                                        <p:cond delay="750"/>
                                      </p:stCondLst>
                                      <p:childTnLst>
                                        <p:set>
                                          <p:cBhvr>
                                            <p:cTn id="144" dur="1" fill="hold">
                                              <p:stCondLst>
                                                <p:cond delay="0"/>
                                              </p:stCondLst>
                                            </p:cTn>
                                            <p:tgtEl>
                                              <p:spTgt spid="66"/>
                                            </p:tgtEl>
                                            <p:attrNameLst>
                                              <p:attrName>style.visibility</p:attrName>
                                            </p:attrNameLst>
                                          </p:cBhvr>
                                          <p:to>
                                            <p:strVal val="visible"/>
                                          </p:to>
                                        </p:set>
                                      </p:childTnLst>
                                    </p:cTn>
                                  </p:par>
                                  <p:par>
                                    <p:cTn id="145" presetID="1" presetClass="exit" presetSubtype="0" fill="hold" nodeType="withEffect">
                                      <p:stCondLst>
                                        <p:cond delay="1000"/>
                                      </p:stCondLst>
                                      <p:childTnLst>
                                        <p:set>
                                          <p:cBhvr>
                                            <p:cTn id="146" dur="1" fill="hold">
                                              <p:stCondLst>
                                                <p:cond delay="0"/>
                                              </p:stCondLst>
                                            </p:cTn>
                                            <p:tgtEl>
                                              <p:spTgt spid="66"/>
                                            </p:tgtEl>
                                            <p:attrNameLst>
                                              <p:attrName>style.visibility</p:attrName>
                                            </p:attrNameLst>
                                          </p:cBhvr>
                                          <p:to>
                                            <p:strVal val="hidden"/>
                                          </p:to>
                                        </p:set>
                                      </p:childTnLst>
                                    </p:cTn>
                                  </p:par>
                                  <p:par>
                                    <p:cTn id="147" presetID="1" presetClass="entr" presetSubtype="0" fill="hold" nodeType="withEffect">
                                      <p:stCondLst>
                                        <p:cond delay="1000"/>
                                      </p:stCondLst>
                                      <p:childTnLst>
                                        <p:set>
                                          <p:cBhvr>
                                            <p:cTn id="14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49" fill="hold" display="0">
                      <p:stCondLst>
                        <p:cond delay="indefinite"/>
                      </p:stCondLst>
                      <p:endCondLst>
                        <p:cond evt="onStopAudio" delay="0">
                          <p:tgtEl>
                            <p:sldTgt/>
                          </p:tgtEl>
                        </p:cond>
                      </p:endCondLst>
                    </p:cTn>
                    <p:tgtEl>
                      <p:spTgt spid="68"/>
                    </p:tgtEl>
                  </p:cMediaNode>
                </p:audio>
                <p:audio>
                  <p:cMediaNode vol="80000">
                    <p:cTn id="150" fill="hold" display="0">
                      <p:stCondLst>
                        <p:cond delay="indefinite"/>
                      </p:stCondLst>
                      <p:endCondLst>
                        <p:cond evt="onStopAudio" delay="0">
                          <p:tgtEl>
                            <p:sldTgt/>
                          </p:tgtEl>
                        </p:cond>
                      </p:endCondLst>
                    </p:cTn>
                    <p:tgtEl>
                      <p:spTgt spid="69"/>
                    </p:tgtEl>
                  </p:cMediaNode>
                </p:audio>
                <p:audio>
                  <p:cMediaNode vol="80000">
                    <p:cTn id="151" fill="hold" display="0">
                      <p:stCondLst>
                        <p:cond delay="indefinite"/>
                      </p:stCondLst>
                      <p:endCondLst>
                        <p:cond evt="onStopAudio" delay="0">
                          <p:tgtEl>
                            <p:sldTgt/>
                          </p:tgtEl>
                        </p:cond>
                      </p:endCondLst>
                    </p:cTn>
                    <p:tgtEl>
                      <p:spTgt spid="70"/>
                    </p:tgtEl>
                  </p:cMediaNode>
                </p:audio>
                <p:audio>
                  <p:cMediaNode vol="80000">
                    <p:cTn id="152"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2" presetClass="exit" presetSubtype="2" fill="hold" grpId="0" nodeType="clickEffect">
                                      <p:stCondLst>
                                        <p:cond delay="0"/>
                                      </p:stCondLst>
                                      <p:childTnLst>
                                        <p:animEffect transition="out" filter="wipe(right)">
                                          <p:cBhvr>
                                            <p:cTn id="62" dur="59000"/>
                                            <p:tgtEl>
                                              <p:spTgt spid="10"/>
                                            </p:tgtEl>
                                          </p:cBhvr>
                                        </p:animEffect>
                                        <p:set>
                                          <p:cBhvr>
                                            <p:cTn id="63" dur="1" fill="hold">
                                              <p:stCondLst>
                                                <p:cond delay="58999"/>
                                              </p:stCondLst>
                                            </p:cTn>
                                            <p:tgtEl>
                                              <p:spTgt spid="10"/>
                                            </p:tgtEl>
                                            <p:attrNameLst>
                                              <p:attrName>style.visibility</p:attrName>
                                            </p:attrNameLst>
                                          </p:cBhvr>
                                          <p:to>
                                            <p:strVal val="hidden"/>
                                          </p:to>
                                        </p:set>
                                      </p:childTnLst>
                                    </p:cTn>
                                  </p:par>
                                  <p:par>
                                    <p:cTn id="64" presetID="19" presetClass="emph" presetSubtype="0" fill="hold" grpId="1" nodeType="withEffect">
                                      <p:stCondLst>
                                        <p:cond delay="0"/>
                                      </p:stCondLst>
                                      <p:childTnLst>
                                        <p:animClr clrSpc="rgb" dir="cw">
                                          <p:cBhvr override="childStyle">
                                            <p:cTn id="65" dur="59000" fill="hold"/>
                                            <p:tgtEl>
                                              <p:spTgt spid="10"/>
                                            </p:tgtEl>
                                            <p:attrNameLst>
                                              <p:attrName>style.color</p:attrName>
                                            </p:attrNameLst>
                                          </p:cBhvr>
                                          <p:to>
                                            <a:srgbClr val="FF0000"/>
                                          </p:to>
                                        </p:animClr>
                                        <p:animClr clrSpc="rgb" dir="cw">
                                          <p:cBhvr>
                                            <p:cTn id="66" dur="59000" fill="hold"/>
                                            <p:tgtEl>
                                              <p:spTgt spid="10"/>
                                            </p:tgtEl>
                                            <p:attrNameLst>
                                              <p:attrName>fillcolor</p:attrName>
                                            </p:attrNameLst>
                                          </p:cBhvr>
                                          <p:to>
                                            <a:srgbClr val="FF0000"/>
                                          </p:to>
                                        </p:animClr>
                                        <p:set>
                                          <p:cBhvr>
                                            <p:cTn id="67" dur="59000" fill="hold"/>
                                            <p:tgtEl>
                                              <p:spTgt spid="10"/>
                                            </p:tgtEl>
                                            <p:attrNameLst>
                                              <p:attrName>fill.type</p:attrName>
                                            </p:attrNameLst>
                                          </p:cBhvr>
                                          <p:to>
                                            <p:strVal val="solid"/>
                                          </p:to>
                                        </p:set>
                                        <p:set>
                                          <p:cBhvr>
                                            <p:cTn id="68"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fill="hold" nodeType="clickEffect">
                                      <p:stCondLst>
                                        <p:cond delay="0"/>
                                      </p:stCondLst>
                                      <p:childTnLst>
                                        <p:animMotion origin="layout" path="M 2.91667E-6 3.7037E-6 L 0.00078 0.72685 " pathEditMode="relative" rAng="0" ptsTypes="AA">
                                          <p:cBhvr>
                                            <p:cTn id="73" dur="750" fill="hold"/>
                                            <p:tgtEl>
                                              <p:spTgt spid="85"/>
                                            </p:tgtEl>
                                            <p:attrNameLst>
                                              <p:attrName>ppt_x</p:attrName>
                                              <p:attrName>ppt_y</p:attrName>
                                            </p:attrNameLst>
                                          </p:cBhvr>
                                          <p:rCtr x="39" y="36343"/>
                                        </p:animMotion>
                                      </p:childTnLst>
                                    </p:cTn>
                                  </p:par>
                                </p:childTnLst>
                              </p:cTn>
                            </p:par>
                            <p:par>
                              <p:cTn id="74" fill="hold">
                                <p:stCondLst>
                                  <p:cond delay="750"/>
                                </p:stCondLst>
                                <p:childTnLst>
                                  <p:par>
                                    <p:cTn id="75"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76" dur="500" fill="hold"/>
                                            <p:tgtEl>
                                              <p:spTgt spid="85"/>
                                            </p:tgtEl>
                                            <p:attrNameLst>
                                              <p:attrName>ppt_x</p:attrName>
                                              <p:attrName>ppt_y</p:attrName>
                                            </p:attrNameLst>
                                          </p:cBhvr>
                                          <p:rCtr x="-4010" y="7315"/>
                                        </p:animMotion>
                                      </p:childTnLst>
                                    </p:cTn>
                                  </p:par>
                                  <p:par>
                                    <p:cTn id="77" presetID="1" presetClass="mediacall" presetSubtype="0" fill="hold" nodeType="withEffect">
                                      <p:stCondLst>
                                        <p:cond delay="0"/>
                                      </p:stCondLst>
                                      <p:childTnLst>
                                        <p:cmd type="call" cmd="playFrom(0.0)">
                                          <p:cBhvr>
                                            <p:cTn id="78" dur="504" fill="hold"/>
                                            <p:tgtEl>
                                              <p:spTgt spid="68"/>
                                            </p:tgtEl>
                                          </p:cBhvr>
                                        </p:cmd>
                                      </p:childTnLst>
                                    </p:cTn>
                                  </p:par>
                                  <p:par>
                                    <p:cTn id="79" presetID="1" presetClass="exit" presetSubtype="0" fill="hold" nodeType="withEffect">
                                      <p:stCondLst>
                                        <p:cond delay="0"/>
                                      </p:stCondLst>
                                      <p:childTnLst>
                                        <p:set>
                                          <p:cBhvr>
                                            <p:cTn id="80" dur="1" fill="hold">
                                              <p:stCondLst>
                                                <p:cond delay="0"/>
                                              </p:stCondLst>
                                            </p:cTn>
                                            <p:tgtEl>
                                              <p:spTgt spid="61"/>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32"/>
                                            </p:tgtEl>
                                            <p:attrNameLst>
                                              <p:attrName>style.visibility</p:attrName>
                                            </p:attrNameLst>
                                          </p:cBhvr>
                                          <p:to>
                                            <p:strVal val="visible"/>
                                          </p:to>
                                        </p:set>
                                      </p:childTnLst>
                                    </p:cTn>
                                  </p:par>
                                  <p:par>
                                    <p:cTn id="86" presetID="1" presetClass="exit" presetSubtype="0" fill="hold" nodeType="withEffect">
                                      <p:stCondLst>
                                        <p:cond delay="750"/>
                                      </p:stCondLst>
                                      <p:childTnLst>
                                        <p:set>
                                          <p:cBhvr>
                                            <p:cTn id="87" dur="1" fill="hold">
                                              <p:stCondLst>
                                                <p:cond delay="0"/>
                                              </p:stCondLst>
                                            </p:cTn>
                                            <p:tgtEl>
                                              <p:spTgt spid="1032"/>
                                            </p:tgtEl>
                                            <p:attrNameLst>
                                              <p:attrName>style.visibility</p:attrName>
                                            </p:attrNameLst>
                                          </p:cBhvr>
                                          <p:to>
                                            <p:strVal val="hidden"/>
                                          </p:to>
                                        </p:set>
                                      </p:childTnLst>
                                    </p:cTn>
                                  </p:par>
                                  <p:par>
                                    <p:cTn id="88" presetID="1" presetClass="entr" presetSubtype="0" fill="hold" nodeType="withEffect">
                                      <p:stCondLst>
                                        <p:cond delay="75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withEffect">
                                      <p:stCondLst>
                                        <p:cond delay="0"/>
                                      </p:stCondLst>
                                      <p:childTnLst>
                                        <p:animMotion origin="layout" path="M -2.91667E-6 2.22222E-6 L 0.00078 0.72685 " pathEditMode="relative" rAng="0" ptsTypes="AA">
                                          <p:cBhvr>
                                            <p:cTn id="94" dur="750" fill="hold"/>
                                            <p:tgtEl>
                                              <p:spTgt spid="54"/>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cBhvr>
                                            <p:cTn id="97" dur="500" fill="hold"/>
                                            <p:tgtEl>
                                              <p:spTgt spid="54"/>
                                            </p:tgtEl>
                                            <p:attrNameLst>
                                              <p:attrName>ppt_x</p:attrName>
                                              <p:attrName>ppt_y</p:attrName>
                                            </p:attrNameLst>
                                          </p:cBhvr>
                                          <p:rCtr x="-4010" y="7315"/>
                                        </p:animMotion>
                                      </p:childTnLst>
                                    </p:cTn>
                                  </p:par>
                                  <p:par>
                                    <p:cTn id="98" presetID="1" presetClass="mediacall" presetSubtype="0" fill="hold" nodeType="withEffect">
                                      <p:stCondLst>
                                        <p:cond delay="0"/>
                                      </p:stCondLst>
                                      <p:childTnLst>
                                        <p:cmd type="call" cmd="playFrom(0.0)">
                                          <p:cBhvr>
                                            <p:cTn id="99" dur="504" fill="hold"/>
                                            <p:tgtEl>
                                              <p:spTgt spid="69"/>
                                            </p:tgtEl>
                                          </p:cBhvr>
                                        </p:cmd>
                                      </p:childTnLst>
                                    </p:cTn>
                                  </p:par>
                                  <p:par>
                                    <p:cTn id="100" presetID="1" presetClass="exit" presetSubtype="0" fill="hold" nodeType="withEffect">
                                      <p:stCondLst>
                                        <p:cond delay="0"/>
                                      </p:stCondLst>
                                      <p:childTnLst>
                                        <p:set>
                                          <p:cBhvr>
                                            <p:cTn id="101" dur="1" fill="hold">
                                              <p:stCondLst>
                                                <p:cond delay="0"/>
                                              </p:stCondLst>
                                            </p:cTn>
                                            <p:tgtEl>
                                              <p:spTgt spid="63"/>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72"/>
                                            </p:tgtEl>
                                          </p:cBhvr>
                                        </p:animEffect>
                                        <p:set>
                                          <p:cBhvr>
                                            <p:cTn id="104" dur="1" fill="hold">
                                              <p:stCondLst>
                                                <p:cond delay="499"/>
                                              </p:stCondLst>
                                            </p:cTn>
                                            <p:tgtEl>
                                              <p:spTgt spid="72"/>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53"/>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stCondLst>
                                        <p:cond delay="0"/>
                                      </p:stCondLst>
                                      <p:childTnLst>
                                        <p:animMotion origin="layout" path="M -2.70833E-6 -0.0125 L 0.00078 0.71435 " pathEditMode="relative" rAng="0" ptsTypes="AA">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18" dur="500" fill="hold"/>
                                            <p:tgtEl>
                                              <p:spTgt spid="65"/>
                                            </p:tgtEl>
                                            <p:attrNameLst>
                                              <p:attrName>ppt_x</p:attrName>
                                              <p:attrName>ppt_y</p:attrName>
                                            </p:attrNameLst>
                                          </p:cBhvr>
                                          <p:rCtr x="-4010" y="7315"/>
                                        </p:animMotion>
                                      </p:childTnLst>
                                    </p:cTn>
                                  </p:par>
                                  <p:par>
                                    <p:cTn id="119" presetID="1" presetClass="mediacall" presetSubtype="0" fill="hold" nodeType="withEffect">
                                      <p:stCondLst>
                                        <p:cond delay="0"/>
                                      </p:stCondLst>
                                      <p:childTnLst>
                                        <p:cmd type="call" cmd="playFrom(0.0)">
                                          <p:cBhvr>
                                            <p:cTn id="120" dur="504" fill="hold"/>
                                            <p:tgtEl>
                                              <p:spTgt spid="70"/>
                                            </p:tgtEl>
                                          </p:cBhvr>
                                        </p:cmd>
                                      </p:childTnLst>
                                    </p:cTn>
                                  </p:par>
                                  <p:par>
                                    <p:cTn id="121" presetID="1" presetClass="exit" presetSubtype="0" fill="hold" nodeType="withEffect">
                                      <p:stCondLst>
                                        <p:cond delay="0"/>
                                      </p:stCondLst>
                                      <p:childTnLst>
                                        <p:set>
                                          <p:cBhvr>
                                            <p:cTn id="122" dur="1" fill="hold">
                                              <p:stCondLst>
                                                <p:cond delay="0"/>
                                              </p:stCondLst>
                                            </p:cTn>
                                            <p:tgtEl>
                                              <p:spTgt spid="1028"/>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stCondLst>
                                        <p:cond delay="0"/>
                                      </p:stCondLst>
                                      <p:childTnLst>
                                        <p:animMotion origin="layout" path="M 2.08333E-7 3.7037E-6 L 0.00078 0.72685 " pathEditMode="relative" rAng="0" ptsTypes="AA">
                                          <p:cBhvr>
                                            <p:cTn id="136" dur="750" fill="hold"/>
                                            <p:tgtEl>
                                              <p:spTgt spid="67"/>
                                            </p:tgtEl>
                                            <p:attrNameLst>
                                              <p:attrName>ppt_x</p:attrName>
                                              <p:attrName>ppt_y</p:attrName>
                                            </p:attrNameLst>
                                          </p:cBhvr>
                                          <p:rCtr x="39" y="36343"/>
                                        </p:animMotion>
                                      </p:childTnLst>
                                    </p:cTn>
                                  </p:par>
                                  <p:par>
                                    <p:cTn id="137" presetID="1" presetClass="mediacall" presetSubtype="0" fill="hold" nodeType="withEffect">
                                      <p:stCondLst>
                                        <p:cond delay="0"/>
                                      </p:stCondLst>
                                      <p:childTnLst>
                                        <p:cmd type="call" cmd="playFrom(0.0)">
                                          <p:cBhvr>
                                            <p:cTn id="138" dur="2832" fill="hold"/>
                                            <p:tgtEl>
                                              <p:spTgt spid="71"/>
                                            </p:tgtEl>
                                          </p:cBhvr>
                                        </p:cmd>
                                      </p:childTnLst>
                                    </p:cTn>
                                  </p:par>
                                  <p:par>
                                    <p:cTn id="139" presetID="1" presetClass="exit" presetSubtype="0" fill="hold" nodeType="withEffect">
                                      <p:stCondLst>
                                        <p:cond delay="750"/>
                                      </p:stCondLst>
                                      <p:childTnLst>
                                        <p:set>
                                          <p:cBhvr>
                                            <p:cTn id="140" dur="1" fill="hold">
                                              <p:stCondLst>
                                                <p:cond delay="0"/>
                                              </p:stCondLst>
                                            </p:cTn>
                                            <p:tgtEl>
                                              <p:spTgt spid="1025"/>
                                            </p:tgtEl>
                                            <p:attrNameLst>
                                              <p:attrName>style.visibility</p:attrName>
                                            </p:attrNameLst>
                                          </p:cBhvr>
                                          <p:to>
                                            <p:strVal val="hidden"/>
                                          </p:to>
                                        </p:set>
                                      </p:childTnLst>
                                    </p:cTn>
                                  </p:par>
                                  <p:par>
                                    <p:cTn id="141" presetID="1" presetClass="exit" presetSubtype="0" fill="hold" nodeType="withEffect">
                                      <p:stCondLst>
                                        <p:cond delay="750"/>
                                      </p:stCondLst>
                                      <p:childTnLst>
                                        <p:set>
                                          <p:cBhvr>
                                            <p:cTn id="142" dur="1" fill="hold">
                                              <p:stCondLst>
                                                <p:cond delay="0"/>
                                              </p:stCondLst>
                                            </p:cTn>
                                            <p:tgtEl>
                                              <p:spTgt spid="67"/>
                                            </p:tgtEl>
                                            <p:attrNameLst>
                                              <p:attrName>style.visibility</p:attrName>
                                            </p:attrNameLst>
                                          </p:cBhvr>
                                          <p:to>
                                            <p:strVal val="hidden"/>
                                          </p:to>
                                        </p:set>
                                      </p:childTnLst>
                                    </p:cTn>
                                  </p:par>
                                  <p:par>
                                    <p:cTn id="143" presetID="1" presetClass="entr" presetSubtype="0" fill="hold" nodeType="withEffect">
                                      <p:stCondLst>
                                        <p:cond delay="750"/>
                                      </p:stCondLst>
                                      <p:childTnLst>
                                        <p:set>
                                          <p:cBhvr>
                                            <p:cTn id="144" dur="1" fill="hold">
                                              <p:stCondLst>
                                                <p:cond delay="0"/>
                                              </p:stCondLst>
                                            </p:cTn>
                                            <p:tgtEl>
                                              <p:spTgt spid="66"/>
                                            </p:tgtEl>
                                            <p:attrNameLst>
                                              <p:attrName>style.visibility</p:attrName>
                                            </p:attrNameLst>
                                          </p:cBhvr>
                                          <p:to>
                                            <p:strVal val="visible"/>
                                          </p:to>
                                        </p:set>
                                      </p:childTnLst>
                                    </p:cTn>
                                  </p:par>
                                  <p:par>
                                    <p:cTn id="145" presetID="1" presetClass="exit" presetSubtype="0" fill="hold" nodeType="withEffect">
                                      <p:stCondLst>
                                        <p:cond delay="1000"/>
                                      </p:stCondLst>
                                      <p:childTnLst>
                                        <p:set>
                                          <p:cBhvr>
                                            <p:cTn id="146" dur="1" fill="hold">
                                              <p:stCondLst>
                                                <p:cond delay="0"/>
                                              </p:stCondLst>
                                            </p:cTn>
                                            <p:tgtEl>
                                              <p:spTgt spid="66"/>
                                            </p:tgtEl>
                                            <p:attrNameLst>
                                              <p:attrName>style.visibility</p:attrName>
                                            </p:attrNameLst>
                                          </p:cBhvr>
                                          <p:to>
                                            <p:strVal val="hidden"/>
                                          </p:to>
                                        </p:set>
                                      </p:childTnLst>
                                    </p:cTn>
                                  </p:par>
                                  <p:par>
                                    <p:cTn id="147" presetID="1" presetClass="entr" presetSubtype="0" fill="hold" nodeType="withEffect">
                                      <p:stCondLst>
                                        <p:cond delay="1000"/>
                                      </p:stCondLst>
                                      <p:childTnLst>
                                        <p:set>
                                          <p:cBhvr>
                                            <p:cTn id="14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49" fill="hold" display="0">
                      <p:stCondLst>
                        <p:cond delay="indefinite"/>
                      </p:stCondLst>
                      <p:endCondLst>
                        <p:cond evt="onStopAudio" delay="0">
                          <p:tgtEl>
                            <p:sldTgt/>
                          </p:tgtEl>
                        </p:cond>
                      </p:endCondLst>
                    </p:cTn>
                    <p:tgtEl>
                      <p:spTgt spid="68"/>
                    </p:tgtEl>
                  </p:cMediaNode>
                </p:audio>
                <p:audio>
                  <p:cMediaNode vol="80000">
                    <p:cTn id="150" fill="hold" display="0">
                      <p:stCondLst>
                        <p:cond delay="indefinite"/>
                      </p:stCondLst>
                      <p:endCondLst>
                        <p:cond evt="onStopAudio" delay="0">
                          <p:tgtEl>
                            <p:sldTgt/>
                          </p:tgtEl>
                        </p:cond>
                      </p:endCondLst>
                    </p:cTn>
                    <p:tgtEl>
                      <p:spTgt spid="69"/>
                    </p:tgtEl>
                  </p:cMediaNode>
                </p:audio>
                <p:audio>
                  <p:cMediaNode vol="80000">
                    <p:cTn id="151" fill="hold" display="0">
                      <p:stCondLst>
                        <p:cond delay="indefinite"/>
                      </p:stCondLst>
                      <p:endCondLst>
                        <p:cond evt="onStopAudio" delay="0">
                          <p:tgtEl>
                            <p:sldTgt/>
                          </p:tgtEl>
                        </p:cond>
                      </p:endCondLst>
                    </p:cTn>
                    <p:tgtEl>
                      <p:spTgt spid="70"/>
                    </p:tgtEl>
                  </p:cMediaNode>
                </p:audio>
                <p:audio>
                  <p:cMediaNode vol="80000">
                    <p:cTn id="152"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t thuc">
            <a:hlinkClick r:id="" action="ppaction://media"/>
            <a:extLst>
              <a:ext uri="{FF2B5EF4-FFF2-40B4-BE49-F238E27FC236}">
                <a16:creationId xmlns:a16="http://schemas.microsoft.com/office/drawing/2014/main" id="{65FE6E74-18CA-4847-8B31-DFFEC6030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65446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16" name="TextBox 16"/>
          <p:cNvSpPr txBox="1"/>
          <p:nvPr/>
        </p:nvSpPr>
        <p:spPr>
          <a:xfrm>
            <a:off x="4925586" y="8094764"/>
            <a:ext cx="8949753" cy="1228670"/>
          </a:xfrm>
          <a:prstGeom prst="rect">
            <a:avLst/>
          </a:prstGeom>
          <a:solidFill>
            <a:schemeClr val="tx2">
              <a:lumMod val="60000"/>
              <a:lumOff val="40000"/>
            </a:schemeClr>
          </a:solidFill>
        </p:spPr>
        <p:txBody>
          <a:bodyPr lIns="0" tIns="0" rIns="0" bIns="0" rtlCol="0" anchor="t">
            <a:spAutoFit/>
          </a:bodyPr>
          <a:lstStyle/>
          <a:p>
            <a:pPr algn="ctr">
              <a:lnSpc>
                <a:spcPts val="5040"/>
              </a:lnSpc>
            </a:pPr>
            <a:r>
              <a:rPr lang="en-US" sz="3600" spc="-72">
                <a:solidFill>
                  <a:srgbClr val="FFFFFF"/>
                </a:solidFill>
                <a:latin typeface="Mali"/>
              </a:rPr>
              <a:t>GIÁO VIÊN: …</a:t>
            </a:r>
          </a:p>
          <a:p>
            <a:pPr algn="ctr">
              <a:lnSpc>
                <a:spcPts val="5040"/>
              </a:lnSpc>
            </a:pPr>
            <a:r>
              <a:rPr lang="en-US" sz="3600" spc="-72">
                <a:solidFill>
                  <a:srgbClr val="FFFFFF"/>
                </a:solidFill>
                <a:latin typeface="Mali"/>
              </a:rPr>
              <a:t>TR</a:t>
            </a:r>
            <a:r>
              <a:rPr lang="vi-VN" sz="3600" spc="-72">
                <a:solidFill>
                  <a:srgbClr val="FFFFFF"/>
                </a:solidFill>
                <a:latin typeface="Mali"/>
              </a:rPr>
              <a:t>Ư</a:t>
            </a:r>
            <a:r>
              <a:rPr lang="en-US" sz="3600" spc="-72">
                <a:solidFill>
                  <a:srgbClr val="FFFFFF"/>
                </a:solidFill>
                <a:latin typeface="Mali"/>
              </a:rPr>
              <a:t>ỜNG: …</a:t>
            </a:r>
          </a:p>
        </p:txBody>
      </p:sp>
      <p:sp>
        <p:nvSpPr>
          <p:cNvPr id="17" name="TextBox 14">
            <a:extLst>
              <a:ext uri="{FF2B5EF4-FFF2-40B4-BE49-F238E27FC236}">
                <a16:creationId xmlns:a16="http://schemas.microsoft.com/office/drawing/2014/main" id="{642E9E76-DE12-46D7-9771-A83DD33ECA95}"/>
              </a:ext>
            </a:extLst>
          </p:cNvPr>
          <p:cNvSpPr txBox="1"/>
          <p:nvPr/>
        </p:nvSpPr>
        <p:spPr>
          <a:xfrm>
            <a:off x="5926394" y="266700"/>
            <a:ext cx="7696200" cy="641201"/>
          </a:xfrm>
          <a:prstGeom prst="rect">
            <a:avLst/>
          </a:prstGeom>
        </p:spPr>
        <p:txBody>
          <a:bodyPr wrap="square" lIns="0" tIns="0" rIns="0" bIns="0" rtlCol="0" anchor="t">
            <a:spAutoFit/>
          </a:bodyPr>
          <a:lstStyle/>
          <a:p>
            <a:pPr algn="ctr">
              <a:lnSpc>
                <a:spcPts val="5040"/>
              </a:lnSpc>
            </a:pPr>
            <a:r>
              <a:rPr lang="en-US" sz="3600">
                <a:solidFill>
                  <a:srgbClr val="FFFFFF"/>
                </a:solidFill>
                <a:latin typeface="Sriracha"/>
              </a:rPr>
              <a:t>…</a:t>
            </a:r>
          </a:p>
        </p:txBody>
      </p:sp>
      <p:sp>
        <p:nvSpPr>
          <p:cNvPr id="18" name="TextBox 14">
            <a:extLst>
              <a:ext uri="{FF2B5EF4-FFF2-40B4-BE49-F238E27FC236}">
                <a16:creationId xmlns:a16="http://schemas.microsoft.com/office/drawing/2014/main" id="{3A239284-8755-4032-A900-144075070B29}"/>
              </a:ext>
            </a:extLst>
          </p:cNvPr>
          <p:cNvSpPr txBox="1"/>
          <p:nvPr/>
        </p:nvSpPr>
        <p:spPr>
          <a:xfrm>
            <a:off x="4478594" y="2081201"/>
            <a:ext cx="10591800" cy="688650"/>
          </a:xfrm>
          <a:prstGeom prst="rect">
            <a:avLst/>
          </a:prstGeom>
        </p:spPr>
        <p:txBody>
          <a:bodyPr wrap="square" lIns="0" tIns="0" rIns="0" bIns="0" rtlCol="0" anchor="t">
            <a:spAutoFit/>
          </a:bodyPr>
          <a:lstStyle/>
          <a:p>
            <a:pPr algn="ctr">
              <a:lnSpc>
                <a:spcPts val="5040"/>
              </a:lnSpc>
            </a:pPr>
            <a:r>
              <a:rPr lang="en-US" sz="5400" b="1">
                <a:solidFill>
                  <a:srgbClr val="FFFFFF"/>
                </a:solidFill>
                <a:latin typeface="Sriracha"/>
              </a:rPr>
              <a:t>CHÀO MỪNG ĐẾN VỚI BUỔI HỌC</a:t>
            </a:r>
          </a:p>
        </p:txBody>
      </p:sp>
      <p:sp>
        <p:nvSpPr>
          <p:cNvPr id="19" name="TextBox 15">
            <a:extLst>
              <a:ext uri="{FF2B5EF4-FFF2-40B4-BE49-F238E27FC236}">
                <a16:creationId xmlns:a16="http://schemas.microsoft.com/office/drawing/2014/main" id="{6FAAD653-141A-43FD-9DED-66A20C044E45}"/>
              </a:ext>
            </a:extLst>
          </p:cNvPr>
          <p:cNvSpPr txBox="1"/>
          <p:nvPr/>
        </p:nvSpPr>
        <p:spPr>
          <a:xfrm>
            <a:off x="304800" y="3815596"/>
            <a:ext cx="17754600" cy="1661993"/>
          </a:xfrm>
          <a:prstGeom prst="rect">
            <a:avLst/>
          </a:prstGeom>
          <a:solidFill>
            <a:schemeClr val="accent1">
              <a:lumMod val="75000"/>
            </a:schemeClr>
          </a:solidFill>
        </p:spPr>
        <p:txBody>
          <a:bodyPr wrap="square" lIns="0" tIns="0" rIns="0" bIns="0" rtlCol="0" anchor="t">
            <a:spAutoFit/>
          </a:bodyPr>
          <a:lstStyle/>
          <a:p>
            <a:pPr algn="ctr"/>
            <a:r>
              <a:rPr lang="en-US" sz="5400" b="1" spc="-543">
                <a:solidFill>
                  <a:srgbClr val="FBE675"/>
                </a:solidFill>
                <a:latin typeface="Mali" panose="020B0604020202020204" charset="-34"/>
                <a:cs typeface="Mali" panose="020B0604020202020204" charset="-34"/>
              </a:rPr>
              <a:t>BÀI 18. </a:t>
            </a:r>
            <a:r>
              <a:rPr lang="vi-VN" sz="5400" b="1" spc="-543">
                <a:solidFill>
                  <a:srgbClr val="FBE675"/>
                </a:solidFill>
                <a:latin typeface="Mali" panose="020B0604020202020204" charset="-34"/>
                <a:cs typeface="Mali" panose="020B0604020202020204" charset="-34"/>
              </a:rPr>
              <a:t>VƯƠNG QUỐC CHĂM-PA</a:t>
            </a:r>
            <a:r>
              <a:rPr lang="en-US" sz="5400" b="1" spc="-543">
                <a:solidFill>
                  <a:srgbClr val="FBE675"/>
                </a:solidFill>
                <a:latin typeface="Mali" panose="020B0604020202020204" charset="-34"/>
                <a:cs typeface="Mali" panose="020B0604020202020204" charset="-34"/>
              </a:rPr>
              <a:t> </a:t>
            </a:r>
            <a:r>
              <a:rPr lang="vi-VN" sz="5400" b="1" spc="-543">
                <a:solidFill>
                  <a:srgbClr val="FBE675"/>
                </a:solidFill>
                <a:latin typeface="Mali" panose="020B0604020202020204" charset="-34"/>
                <a:cs typeface="Mali" panose="020B0604020202020204" charset="-34"/>
              </a:rPr>
              <a:t>VÀ VÙNG ĐẤT NAM BỘ</a:t>
            </a:r>
          </a:p>
          <a:p>
            <a:pPr algn="ctr"/>
            <a:r>
              <a:rPr lang="vi-VN" sz="5400" b="1" spc="-543">
                <a:solidFill>
                  <a:srgbClr val="FBE675"/>
                </a:solidFill>
                <a:latin typeface="Mali" panose="020B0604020202020204" charset="-34"/>
                <a:cs typeface="Mali" panose="020B0604020202020204" charset="-34"/>
              </a:rPr>
              <a:t>TỪ ĐẦU THẾ KỈ X ĐẾN ĐẦU THẾ KỈ XVI</a:t>
            </a:r>
          </a:p>
        </p:txBody>
      </p:sp>
      <p:pic>
        <p:nvPicPr>
          <p:cNvPr id="20" name="Picture 3">
            <a:extLst>
              <a:ext uri="{FF2B5EF4-FFF2-40B4-BE49-F238E27FC236}">
                <a16:creationId xmlns:a16="http://schemas.microsoft.com/office/drawing/2014/main" id="{17BF8504-3A68-4BD8-9FB4-C55EAC6E9C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29000" y="5599398"/>
            <a:ext cx="2438400" cy="3259780"/>
          </a:xfrm>
          <a:prstGeom prst="rect">
            <a:avLst/>
          </a:prstGeom>
        </p:spPr>
      </p:pic>
      <p:pic>
        <p:nvPicPr>
          <p:cNvPr id="21" name="Picture 2">
            <a:extLst>
              <a:ext uri="{FF2B5EF4-FFF2-40B4-BE49-F238E27FC236}">
                <a16:creationId xmlns:a16="http://schemas.microsoft.com/office/drawing/2014/main" id="{CA3C7E4F-F096-4301-B6AE-BE6E87FD3F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88944" y="5477589"/>
            <a:ext cx="2181450" cy="3348991"/>
          </a:xfrm>
          <a:prstGeom prst="rect">
            <a:avLst/>
          </a:prstGeom>
        </p:spPr>
      </p:pic>
      <p:pic>
        <p:nvPicPr>
          <p:cNvPr id="22" name="Picture 10">
            <a:extLst>
              <a:ext uri="{FF2B5EF4-FFF2-40B4-BE49-F238E27FC236}">
                <a16:creationId xmlns:a16="http://schemas.microsoft.com/office/drawing/2014/main" id="{E2E8A008-213A-4CA3-B072-EF02F1B3AA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96727" y="5746594"/>
            <a:ext cx="2181450" cy="2123563"/>
          </a:xfrm>
          <a:prstGeom prst="rect">
            <a:avLst/>
          </a:prstGeom>
        </p:spPr>
      </p:pic>
      <p:sp>
        <p:nvSpPr>
          <p:cNvPr id="23" name="TextBox 14">
            <a:extLst>
              <a:ext uri="{FF2B5EF4-FFF2-40B4-BE49-F238E27FC236}">
                <a16:creationId xmlns:a16="http://schemas.microsoft.com/office/drawing/2014/main" id="{45C7F45C-4503-4DC5-9961-1C72467BA68C}"/>
              </a:ext>
            </a:extLst>
          </p:cNvPr>
          <p:cNvSpPr txBox="1"/>
          <p:nvPr/>
        </p:nvSpPr>
        <p:spPr>
          <a:xfrm>
            <a:off x="5926394" y="2769851"/>
            <a:ext cx="7696200" cy="641201"/>
          </a:xfrm>
          <a:prstGeom prst="rect">
            <a:avLst/>
          </a:prstGeom>
        </p:spPr>
        <p:txBody>
          <a:bodyPr wrap="square" lIns="0" tIns="0" rIns="0" bIns="0" rtlCol="0" anchor="t">
            <a:spAutoFit/>
          </a:bodyPr>
          <a:lstStyle/>
          <a:p>
            <a:pPr algn="ctr">
              <a:lnSpc>
                <a:spcPts val="5040"/>
              </a:lnSpc>
            </a:pPr>
            <a:r>
              <a:rPr lang="en-US" sz="4800" b="1">
                <a:solidFill>
                  <a:schemeClr val="accent6">
                    <a:lumMod val="75000"/>
                  </a:schemeClr>
                </a:solidFill>
                <a:latin typeface="Aachen" panose="02020500000000000000" pitchFamily="18" charset="0"/>
                <a:ea typeface="Aachen" panose="02020500000000000000" pitchFamily="18" charset="0"/>
                <a:cs typeface="Aachen" panose="02020500000000000000" pitchFamily="18" charset="0"/>
              </a:rPr>
              <a:t>MÔN: LỊCH SỬ VÀ ĐỊA LÍ 7</a:t>
            </a:r>
          </a:p>
        </p:txBody>
      </p:sp>
      <p:pic>
        <p:nvPicPr>
          <p:cNvPr id="24" name="Picture 14">
            <a:extLst>
              <a:ext uri="{FF2B5EF4-FFF2-40B4-BE49-F238E27FC236}">
                <a16:creationId xmlns:a16="http://schemas.microsoft.com/office/drawing/2014/main" id="{2FE6E276-A078-4E40-9696-F6A4FE3839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80532" y="868630"/>
            <a:ext cx="587924" cy="587924"/>
          </a:xfrm>
          <a:prstGeom prst="rect">
            <a:avLst/>
          </a:prstGeom>
        </p:spPr>
      </p:pic>
      <p:pic>
        <p:nvPicPr>
          <p:cNvPr id="25" name="Picture 24">
            <a:extLst>
              <a:ext uri="{FF2B5EF4-FFF2-40B4-BE49-F238E27FC236}">
                <a16:creationId xmlns:a16="http://schemas.microsoft.com/office/drawing/2014/main" id="{A4DF6E2C-D730-483C-892D-321B3B8FB00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00348" y="891346"/>
            <a:ext cx="654288" cy="641202"/>
          </a:xfrm>
          <a:prstGeom prst="rect">
            <a:avLst/>
          </a:prstGeom>
        </p:spPr>
      </p:pic>
      <p:pic>
        <p:nvPicPr>
          <p:cNvPr id="26" name="Picture 25">
            <a:extLst>
              <a:ext uri="{FF2B5EF4-FFF2-40B4-BE49-F238E27FC236}">
                <a16:creationId xmlns:a16="http://schemas.microsoft.com/office/drawing/2014/main" id="{5A39C703-7EEB-436B-AD4E-BBC13A73E28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16866" y="917128"/>
            <a:ext cx="727134" cy="6412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6769" y="1008686"/>
            <a:ext cx="3842848" cy="8269627"/>
          </a:xfrm>
          <a:prstGeom prst="rect">
            <a:avLst/>
          </a:prstGeom>
        </p:spPr>
      </p:pic>
      <p:sp>
        <p:nvSpPr>
          <p:cNvPr id="3" name="TextBox 3"/>
          <p:cNvSpPr txBox="1"/>
          <p:nvPr/>
        </p:nvSpPr>
        <p:spPr>
          <a:xfrm>
            <a:off x="403496" y="2868827"/>
            <a:ext cx="3521117" cy="4578433"/>
          </a:xfrm>
          <a:prstGeom prst="rect">
            <a:avLst/>
          </a:prstGeom>
        </p:spPr>
        <p:txBody>
          <a:bodyPr lIns="0" tIns="0" rIns="0" bIns="0" rtlCol="0" anchor="t">
            <a:spAutoFit/>
          </a:bodyPr>
          <a:lstStyle/>
          <a:p>
            <a:pPr algn="ctr">
              <a:lnSpc>
                <a:spcPts val="6400"/>
              </a:lnSpc>
              <a:spcBef>
                <a:spcPts val="600"/>
              </a:spcBef>
              <a:spcAft>
                <a:spcPts val="600"/>
              </a:spcAft>
            </a:pPr>
            <a:r>
              <a:rPr lang="en-US" sz="8000" spc="-256">
                <a:solidFill>
                  <a:srgbClr val="FFC000"/>
                </a:solidFill>
                <a:latin typeface="Aachen" panose="02020500000000000000" pitchFamily="18" charset="0"/>
                <a:ea typeface="Aachen" panose="02020500000000000000" pitchFamily="18" charset="0"/>
                <a:cs typeface="Aachen" panose="02020500000000000000" pitchFamily="18" charset="0"/>
              </a:rPr>
              <a:t>CẤU</a:t>
            </a:r>
          </a:p>
          <a:p>
            <a:pPr algn="ctr">
              <a:lnSpc>
                <a:spcPts val="6400"/>
              </a:lnSpc>
              <a:spcBef>
                <a:spcPts val="600"/>
              </a:spcBef>
              <a:spcAft>
                <a:spcPts val="600"/>
              </a:spcAft>
            </a:pPr>
            <a:r>
              <a:rPr lang="en-US" sz="8000" spc="-256">
                <a:solidFill>
                  <a:srgbClr val="FFC000"/>
                </a:solidFill>
                <a:latin typeface="Aachen" panose="02020500000000000000" pitchFamily="18" charset="0"/>
                <a:ea typeface="Aachen" panose="02020500000000000000" pitchFamily="18" charset="0"/>
                <a:cs typeface="Aachen" panose="02020500000000000000" pitchFamily="18" charset="0"/>
              </a:rPr>
              <a:t> TRÚC</a:t>
            </a:r>
          </a:p>
          <a:p>
            <a:pPr algn="ctr">
              <a:lnSpc>
                <a:spcPts val="6400"/>
              </a:lnSpc>
              <a:spcBef>
                <a:spcPts val="600"/>
              </a:spcBef>
              <a:spcAft>
                <a:spcPts val="600"/>
              </a:spcAft>
            </a:pPr>
            <a:r>
              <a:rPr lang="en-US" sz="8000" spc="-256">
                <a:solidFill>
                  <a:srgbClr val="FFC000"/>
                </a:solidFill>
                <a:latin typeface="Aachen" panose="02020500000000000000" pitchFamily="18" charset="0"/>
                <a:ea typeface="Aachen" panose="02020500000000000000" pitchFamily="18" charset="0"/>
                <a:cs typeface="Aachen" panose="02020500000000000000" pitchFamily="18" charset="0"/>
              </a:rPr>
              <a:t> CỦA</a:t>
            </a:r>
          </a:p>
          <a:p>
            <a:pPr algn="ctr">
              <a:lnSpc>
                <a:spcPts val="6400"/>
              </a:lnSpc>
              <a:spcBef>
                <a:spcPts val="600"/>
              </a:spcBef>
              <a:spcAft>
                <a:spcPts val="600"/>
              </a:spcAft>
            </a:pPr>
            <a:r>
              <a:rPr lang="en-US" sz="8000" spc="-256">
                <a:solidFill>
                  <a:srgbClr val="FFC000"/>
                </a:solidFill>
                <a:latin typeface="Aachen" panose="02020500000000000000" pitchFamily="18" charset="0"/>
                <a:ea typeface="Aachen" panose="02020500000000000000" pitchFamily="18" charset="0"/>
                <a:cs typeface="Aachen" panose="02020500000000000000" pitchFamily="18" charset="0"/>
              </a:rPr>
              <a:t> BÀI HỌC</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356" y="1601888"/>
            <a:ext cx="691948" cy="574441"/>
          </a:xfrm>
          <a:prstGeom prst="rect">
            <a:avLst/>
          </a:prstGeom>
        </p:spPr>
      </p:pic>
      <p:grpSp>
        <p:nvGrpSpPr>
          <p:cNvPr id="5" name="Group 5"/>
          <p:cNvGrpSpPr/>
          <p:nvPr/>
        </p:nvGrpSpPr>
        <p:grpSpPr>
          <a:xfrm>
            <a:off x="5758732" y="1483832"/>
            <a:ext cx="12224468" cy="2388346"/>
            <a:chOff x="0" y="0"/>
            <a:chExt cx="8249456" cy="3184463"/>
          </a:xfrm>
        </p:grpSpPr>
        <p:sp>
          <p:nvSpPr>
            <p:cNvPr id="6" name="TextBox 6"/>
            <p:cNvSpPr txBox="1"/>
            <p:nvPr/>
          </p:nvSpPr>
          <p:spPr>
            <a:xfrm>
              <a:off x="0" y="0"/>
              <a:ext cx="8249456" cy="820738"/>
            </a:xfrm>
            <a:prstGeom prst="rect">
              <a:avLst/>
            </a:prstGeom>
          </p:spPr>
          <p:txBody>
            <a:bodyPr lIns="0" tIns="0" rIns="0" bIns="0" rtlCol="0" anchor="t">
              <a:spAutoFit/>
            </a:bodyPr>
            <a:lstStyle/>
            <a:p>
              <a:pPr algn="just">
                <a:spcBef>
                  <a:spcPts val="600"/>
                </a:spcBef>
                <a:spcAft>
                  <a:spcPts val="600"/>
                </a:spcAft>
              </a:pPr>
              <a:r>
                <a:rPr lang="en-US" sz="4000" b="1">
                  <a:solidFill>
                    <a:srgbClr val="FFC000"/>
                  </a:solidFill>
                  <a:latin typeface="Roboto Light" panose="02000000000000000000" pitchFamily="2" charset="0"/>
                  <a:ea typeface="Roboto Light" panose="02000000000000000000" pitchFamily="2" charset="0"/>
                </a:rPr>
                <a:t>1. </a:t>
              </a:r>
              <a:r>
                <a:rPr lang="vi-VN" sz="4000" b="1">
                  <a:solidFill>
                    <a:srgbClr val="FFC000"/>
                  </a:solidFill>
                  <a:latin typeface="Roboto Light" panose="02000000000000000000" pitchFamily="2" charset="0"/>
                  <a:ea typeface="Roboto Light" panose="02000000000000000000" pitchFamily="2" charset="0"/>
                </a:rPr>
                <a:t>Vương quốc Chăm-pa từ thế kỉ X đến đầu thế kỉ XVI</a:t>
              </a:r>
              <a:endParaRPr lang="en-US" sz="4000" b="1">
                <a:solidFill>
                  <a:srgbClr val="FFC000"/>
                </a:solidFill>
                <a:latin typeface="Roboto Light" panose="02000000000000000000" pitchFamily="2" charset="0"/>
                <a:ea typeface="Roboto Light" panose="02000000000000000000" pitchFamily="2" charset="0"/>
              </a:endParaRPr>
            </a:p>
          </p:txBody>
        </p:sp>
        <p:sp>
          <p:nvSpPr>
            <p:cNvPr id="7" name="TextBox 7"/>
            <p:cNvSpPr txBox="1"/>
            <p:nvPr/>
          </p:nvSpPr>
          <p:spPr>
            <a:xfrm>
              <a:off x="0" y="1337802"/>
              <a:ext cx="8249456" cy="1846661"/>
            </a:xfrm>
            <a:prstGeom prst="rect">
              <a:avLst/>
            </a:prstGeom>
          </p:spPr>
          <p:txBody>
            <a:bodyPr lIns="0" tIns="0" rIns="0" bIns="0" rtlCol="0" anchor="t">
              <a:spAutoFit/>
            </a:bodyPr>
            <a:lstStyle/>
            <a:p>
              <a:pPr marL="742950" indent="-742950" algn="just">
                <a:spcBef>
                  <a:spcPts val="600"/>
                </a:spcBef>
                <a:spcAft>
                  <a:spcPts val="600"/>
                </a:spcAft>
                <a:buAutoNum type="alphaLcPeriod"/>
              </a:pPr>
              <a:r>
                <a:rPr lang="vi-VN" sz="4000" b="1" spc="-96">
                  <a:solidFill>
                    <a:srgbClr val="FFFFFF"/>
                  </a:solidFill>
                  <a:latin typeface="Roboto Light" panose="02000000000000000000" pitchFamily="2" charset="0"/>
                  <a:ea typeface="Roboto Light" panose="02000000000000000000" pitchFamily="2" charset="0"/>
                </a:rPr>
                <a:t>Diễn biến cơ bản về chính trị</a:t>
              </a:r>
              <a:endParaRPr lang="en-US" sz="4000" b="1" spc="-96">
                <a:solidFill>
                  <a:srgbClr val="FFFFFF"/>
                </a:solidFill>
                <a:latin typeface="Roboto Light" panose="02000000000000000000" pitchFamily="2" charset="0"/>
                <a:ea typeface="Roboto Light" panose="02000000000000000000" pitchFamily="2" charset="0"/>
              </a:endParaRPr>
            </a:p>
            <a:p>
              <a:pPr marL="742950" indent="-742950" algn="just">
                <a:spcBef>
                  <a:spcPts val="600"/>
                </a:spcBef>
                <a:spcAft>
                  <a:spcPts val="600"/>
                </a:spcAft>
                <a:buAutoNum type="alphaLcPeriod"/>
              </a:pPr>
              <a:r>
                <a:rPr lang="en-US" sz="4000" b="1" spc="-96">
                  <a:solidFill>
                    <a:srgbClr val="FFFFFF"/>
                  </a:solidFill>
                  <a:latin typeface="Roboto Light" panose="02000000000000000000" pitchFamily="2" charset="0"/>
                  <a:ea typeface="Roboto Light" panose="02000000000000000000" pitchFamily="2" charset="0"/>
                </a:rPr>
                <a:t>Tình hình kinh tế và văn hóa</a:t>
              </a:r>
            </a:p>
          </p:txBody>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51230" y="5963064"/>
            <a:ext cx="691948" cy="574441"/>
          </a:xfrm>
          <a:prstGeom prst="rect">
            <a:avLst/>
          </a:prstGeom>
        </p:spPr>
      </p:pic>
      <p:grpSp>
        <p:nvGrpSpPr>
          <p:cNvPr id="13" name="Group 13"/>
          <p:cNvGrpSpPr/>
          <p:nvPr/>
        </p:nvGrpSpPr>
        <p:grpSpPr>
          <a:xfrm>
            <a:off x="5758731" y="5983507"/>
            <a:ext cx="12224468" cy="2388346"/>
            <a:chOff x="0" y="0"/>
            <a:chExt cx="8249456" cy="3184463"/>
          </a:xfrm>
        </p:grpSpPr>
        <p:sp>
          <p:nvSpPr>
            <p:cNvPr id="14" name="TextBox 14"/>
            <p:cNvSpPr txBox="1"/>
            <p:nvPr/>
          </p:nvSpPr>
          <p:spPr>
            <a:xfrm>
              <a:off x="0" y="0"/>
              <a:ext cx="8249456" cy="738664"/>
            </a:xfrm>
            <a:prstGeom prst="rect">
              <a:avLst/>
            </a:prstGeom>
          </p:spPr>
          <p:txBody>
            <a:bodyPr lIns="0" tIns="0" rIns="0" bIns="0" rtlCol="0" anchor="t">
              <a:spAutoFit/>
            </a:bodyPr>
            <a:lstStyle/>
            <a:p>
              <a:pPr algn="just">
                <a:spcBef>
                  <a:spcPts val="600"/>
                </a:spcBef>
                <a:spcAft>
                  <a:spcPts val="600"/>
                </a:spcAft>
              </a:pPr>
              <a:r>
                <a:rPr lang="en-US" sz="3600" b="1">
                  <a:solidFill>
                    <a:srgbClr val="FFC000"/>
                  </a:solidFill>
                  <a:latin typeface="Roboto Light" panose="02000000000000000000" pitchFamily="2" charset="0"/>
                  <a:ea typeface="Roboto Light" panose="02000000000000000000" pitchFamily="2" charset="0"/>
                </a:rPr>
                <a:t>2. </a:t>
              </a:r>
              <a:r>
                <a:rPr lang="vi-VN" sz="3600" b="1">
                  <a:solidFill>
                    <a:srgbClr val="FFC000"/>
                  </a:solidFill>
                  <a:latin typeface="Roboto Light" panose="02000000000000000000" pitchFamily="2" charset="0"/>
                  <a:ea typeface="Roboto Light" panose="02000000000000000000" pitchFamily="2" charset="0"/>
                </a:rPr>
                <a:t>Lược sử vùng đất Nam Bộ từ đầu thê kỉ X đến đầu thế kỉ XVI</a:t>
              </a:r>
              <a:endParaRPr lang="en-US" sz="3600" b="1">
                <a:solidFill>
                  <a:srgbClr val="FFC000"/>
                </a:solidFill>
                <a:latin typeface="Roboto Light" panose="02000000000000000000" pitchFamily="2" charset="0"/>
                <a:ea typeface="Roboto Light" panose="02000000000000000000" pitchFamily="2" charset="0"/>
              </a:endParaRPr>
            </a:p>
          </p:txBody>
        </p:sp>
        <p:sp>
          <p:nvSpPr>
            <p:cNvPr id="15" name="TextBox 15"/>
            <p:cNvSpPr txBox="1"/>
            <p:nvPr/>
          </p:nvSpPr>
          <p:spPr>
            <a:xfrm>
              <a:off x="0" y="1337802"/>
              <a:ext cx="8249456" cy="1846661"/>
            </a:xfrm>
            <a:prstGeom prst="rect">
              <a:avLst/>
            </a:prstGeom>
          </p:spPr>
          <p:txBody>
            <a:bodyPr lIns="0" tIns="0" rIns="0" bIns="0" rtlCol="0" anchor="t">
              <a:spAutoFit/>
            </a:bodyPr>
            <a:lstStyle/>
            <a:p>
              <a:pPr marL="742950" indent="-742950" algn="just">
                <a:spcBef>
                  <a:spcPts val="600"/>
                </a:spcBef>
                <a:spcAft>
                  <a:spcPts val="600"/>
                </a:spcAft>
                <a:buAutoNum type="alphaLcPeriod"/>
              </a:pPr>
              <a:r>
                <a:rPr lang="vi-VN" sz="4000" b="1" spc="-96">
                  <a:solidFill>
                    <a:srgbClr val="FFFFFF"/>
                  </a:solidFill>
                  <a:latin typeface="Roboto Light" panose="02000000000000000000" pitchFamily="2" charset="0"/>
                  <a:ea typeface="Roboto Light" panose="02000000000000000000" pitchFamily="2" charset="0"/>
                </a:rPr>
                <a:t>Diễn biến cơ bản về chính trị</a:t>
              </a:r>
              <a:endParaRPr lang="en-US" sz="4000" b="1" spc="-96">
                <a:solidFill>
                  <a:srgbClr val="FFFFFF"/>
                </a:solidFill>
                <a:latin typeface="Roboto Light" panose="02000000000000000000" pitchFamily="2" charset="0"/>
                <a:ea typeface="Roboto Light" panose="02000000000000000000" pitchFamily="2" charset="0"/>
              </a:endParaRPr>
            </a:p>
            <a:p>
              <a:pPr marL="742950" indent="-742950" algn="just">
                <a:spcBef>
                  <a:spcPts val="600"/>
                </a:spcBef>
                <a:spcAft>
                  <a:spcPts val="600"/>
                </a:spcAft>
                <a:buAutoNum type="alphaLcPeriod"/>
              </a:pPr>
              <a:r>
                <a:rPr lang="en-US" sz="4000" b="1" spc="-96">
                  <a:solidFill>
                    <a:srgbClr val="FFFFFF"/>
                  </a:solidFill>
                  <a:latin typeface="Roboto Light" panose="02000000000000000000" pitchFamily="2" charset="0"/>
                  <a:ea typeface="Roboto Light" panose="02000000000000000000" pitchFamily="2" charset="0"/>
                </a:rPr>
                <a:t>Tình hình kinh tế và văn hóa</a:t>
              </a:r>
            </a:p>
          </p:txBody>
        </p:sp>
      </p:grpSp>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6367">
            <a:off x="3123345" y="7374414"/>
            <a:ext cx="1154159" cy="95561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1662</TotalTime>
  <Words>3385</Words>
  <Application>Microsoft Office PowerPoint</Application>
  <PresentationFormat>Custom</PresentationFormat>
  <Paragraphs>244</Paragraphs>
  <Slides>33</Slides>
  <Notes>2</Notes>
  <HiddenSlides>0</HiddenSlides>
  <MMClips>22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Calibri</vt:lpstr>
      <vt:lpstr>Sriracha</vt:lpstr>
      <vt:lpstr>Mali</vt:lpstr>
      <vt:lpstr>! PEPSI !</vt:lpstr>
      <vt:lpstr>Tahoma</vt:lpstr>
      <vt:lpstr>Aachen</vt:lpstr>
      <vt:lpstr>Times New Roman</vt:lpstr>
      <vt:lpstr>Calibri Light</vt:lpstr>
      <vt:lpstr>Arial</vt:lpstr>
      <vt:lpstr>Roboto Light</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Buổi định hướng Lớp Toán tổng hợp</dc:title>
  <cp:lastModifiedBy>Windows User</cp:lastModifiedBy>
  <cp:revision>128</cp:revision>
  <dcterms:created xsi:type="dcterms:W3CDTF">2006-08-16T00:00:00Z</dcterms:created>
  <dcterms:modified xsi:type="dcterms:W3CDTF">2022-08-04T13:40:24Z</dcterms:modified>
  <dc:identifier>DAExMhQ9LvI</dc:identifier>
</cp:coreProperties>
</file>