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58" r:id="rId5"/>
    <p:sldId id="261" r:id="rId6"/>
    <p:sldId id="264" r:id="rId7"/>
    <p:sldId id="298" r:id="rId8"/>
    <p:sldId id="302" r:id="rId9"/>
    <p:sldId id="303" r:id="rId10"/>
    <p:sldId id="305" r:id="rId11"/>
    <p:sldId id="304" r:id="rId12"/>
    <p:sldId id="299" r:id="rId13"/>
    <p:sldId id="309" r:id="rId14"/>
    <p:sldId id="306" r:id="rId15"/>
    <p:sldId id="307" r:id="rId16"/>
    <p:sldId id="347" r:id="rId17"/>
    <p:sldId id="275" r:id="rId18"/>
    <p:sldId id="310" r:id="rId19"/>
    <p:sldId id="272" r:id="rId20"/>
    <p:sldId id="262" r:id="rId21"/>
    <p:sldId id="312" r:id="rId22"/>
    <p:sldId id="313" r:id="rId23"/>
    <p:sldId id="314" r:id="rId24"/>
    <p:sldId id="348" r:id="rId25"/>
    <p:sldId id="349" r:id="rId26"/>
    <p:sldId id="263" r:id="rId27"/>
    <p:sldId id="324" r:id="rId28"/>
    <p:sldId id="325" r:id="rId29"/>
    <p:sldId id="326" r:id="rId30"/>
    <p:sldId id="327" r:id="rId31"/>
    <p:sldId id="331" r:id="rId32"/>
    <p:sldId id="328" r:id="rId33"/>
    <p:sldId id="336" r:id="rId34"/>
    <p:sldId id="267" r:id="rId35"/>
    <p:sldId id="337" r:id="rId36"/>
    <p:sldId id="339" r:id="rId37"/>
    <p:sldId id="338" r:id="rId38"/>
    <p:sldId id="340" r:id="rId39"/>
    <p:sldId id="345" r:id="rId40"/>
    <p:sldId id="350" r:id="rId41"/>
    <p:sldId id="351" r:id="rId42"/>
    <p:sldId id="320" r:id="rId43"/>
    <p:sldId id="276" r:id="rId44"/>
    <p:sldId id="286" r:id="rId45"/>
    <p:sldId id="279" r:id="rId46"/>
  </p:sldIdLst>
  <p:sldSz cx="18288000" cy="10287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3E2"/>
    <a:srgbClr val="D6583C"/>
    <a:srgbClr val="FFFCDA"/>
    <a:srgbClr val="D4E9D7"/>
    <a:srgbClr val="F0C4BA"/>
    <a:srgbClr val="F6E9CA"/>
    <a:srgbClr val="779F49"/>
    <a:srgbClr val="CE7B2C"/>
    <a:srgbClr val="F0DBA6"/>
    <a:srgbClr val="7D5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AA9F8-869B-4641-9B33-FE994B1906D2}" type="doc">
      <dgm:prSet loTypeId="urn:microsoft.com/office/officeart/2005/8/layout/pyramid1" loCatId="pyramid" qsTypeId="urn:microsoft.com/office/officeart/2005/8/quickstyle/3d2" qsCatId="3D" csTypeId="urn:microsoft.com/office/officeart/2005/8/colors/colorful2" csCatId="colorful" phldr="1"/>
      <dgm:spPr/>
      <dgm:t>
        <a:bodyPr/>
        <a:lstStyle/>
        <a:p>
          <a:endParaRPr lang="en-US"/>
        </a:p>
      </dgm:t>
    </dgm:pt>
    <dgm:pt modelId="{FE0B5222-6990-4198-B126-C2EF45F51C8C}">
      <dgm:prSet phldrT="[Text]" custT="1"/>
      <dgm:spPr/>
      <dgm:t>
        <a:bodyPr/>
        <a:lstStyle/>
        <a:p>
          <a:pPr algn="ct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21B23AE6-71D4-4CE5-8ABB-9EA746F5213F}" type="parTrans" cxnId="{FFEF39C5-E577-4B68-BBC9-96BE080FB22A}">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800010F1-7F69-4BFD-833E-37CB1E527391}" type="sibTrans" cxnId="{FFEF39C5-E577-4B68-BBC9-96BE080FB22A}">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E2406C7C-4CA7-4BC0-89E4-30A2DB502769}">
      <dgm:prSet phldrT="[Text]" custT="1"/>
      <dgm:spPr/>
      <dgm:t>
        <a:bodyPr/>
        <a:lstStyle/>
        <a:p>
          <a:pPr algn="ctr">
            <a:lnSpc>
              <a:spcPct val="150000"/>
            </a:lnSpc>
            <a:spcAft>
              <a:spcPts val="0"/>
            </a:spcAft>
          </a:pPr>
          <a:endParaRPr lang="en-US" sz="3600">
            <a:solidFill>
              <a:schemeClr val="bg1"/>
            </a:solidFill>
            <a:latin typeface="Arial" panose="020B0604020202020204" pitchFamily="34" charset="0"/>
            <a:cs typeface="Arial" panose="020B0604020202020204" pitchFamily="34" charset="0"/>
          </a:endParaRPr>
        </a:p>
      </dgm:t>
    </dgm:pt>
    <dgm:pt modelId="{558ED536-8717-4AF6-AFE4-2A8CD6B0FEB4}" type="parTrans" cxnId="{C0A3AEEC-42E4-4AF5-BC35-9B60AD46B0B8}">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6C46B223-5115-4E92-A314-EED1695DAC13}" type="sibTrans" cxnId="{C0A3AEEC-42E4-4AF5-BC35-9B60AD46B0B8}">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E960D266-DC5D-4E90-A4F8-73089E0311E9}">
      <dgm:prSet phldrT="[Text]" custT="1"/>
      <dgm:spPr/>
      <dgm:t>
        <a:bodyPr/>
        <a:lstStyle/>
        <a:p>
          <a:pPr algn="ct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9D4F0A8E-D8F3-4D82-9C19-A5072E8DAF9A}" type="parTrans" cxnId="{D241CCC6-B256-44CF-BE12-1A2CA7EA1322}">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944D3192-FC09-4D24-937A-9F0FFD0A80F8}" type="sibTrans" cxnId="{D241CCC6-B256-44CF-BE12-1A2CA7EA1322}">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C94E0EB1-CDDE-41A1-A076-0284D1607610}">
      <dgm:prSet custT="1"/>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4D587C94-7DC7-45C3-9FAB-495D196F4A93}" type="parTrans" cxnId="{A561E8EE-4F08-45B5-A0DB-3CC244B206C5}">
      <dgm:prSet/>
      <dgm:spPr/>
      <dgm:t>
        <a:bodyPr/>
        <a:lstStyle/>
        <a:p>
          <a:pPr>
            <a:lnSpc>
              <a:spcPct val="150000"/>
            </a:lnSpc>
          </a:pPr>
          <a:endParaRPr lang="en-US" sz="3600">
            <a:latin typeface="Arial" panose="020B0604020202020204" pitchFamily="34" charset="0"/>
            <a:cs typeface="Arial" panose="020B0604020202020204" pitchFamily="34" charset="0"/>
          </a:endParaRPr>
        </a:p>
      </dgm:t>
    </dgm:pt>
    <dgm:pt modelId="{5631D892-A5CB-4BF4-B792-EDA4B34ED4FD}" type="sibTrans" cxnId="{A561E8EE-4F08-45B5-A0DB-3CC244B206C5}">
      <dgm:prSet/>
      <dgm:spPr/>
      <dgm:t>
        <a:bodyPr/>
        <a:lstStyle/>
        <a:p>
          <a:pPr>
            <a:lnSpc>
              <a:spcPct val="150000"/>
            </a:lnSpc>
          </a:pPr>
          <a:endParaRPr lang="en-US" sz="3600">
            <a:latin typeface="Arial" panose="020B0604020202020204" pitchFamily="34" charset="0"/>
            <a:cs typeface="Arial" panose="020B0604020202020204" pitchFamily="34" charset="0"/>
          </a:endParaRPr>
        </a:p>
      </dgm:t>
    </dgm:pt>
    <dgm:pt modelId="{6DB34036-2A07-4214-BD39-F594D0EFDA67}" type="pres">
      <dgm:prSet presAssocID="{5B4AA9F8-869B-4641-9B33-FE994B1906D2}" presName="Name0" presStyleCnt="0">
        <dgm:presLayoutVars>
          <dgm:dir/>
          <dgm:animLvl val="lvl"/>
          <dgm:resizeHandles val="exact"/>
        </dgm:presLayoutVars>
      </dgm:prSet>
      <dgm:spPr/>
      <dgm:t>
        <a:bodyPr/>
        <a:lstStyle/>
        <a:p>
          <a:endParaRPr lang="en-US"/>
        </a:p>
      </dgm:t>
    </dgm:pt>
    <dgm:pt modelId="{19AB7EE5-3A60-4784-9BA1-ACB7F868E3ED}" type="pres">
      <dgm:prSet presAssocID="{E2406C7C-4CA7-4BC0-89E4-30A2DB502769}" presName="Name8" presStyleCnt="0"/>
      <dgm:spPr/>
    </dgm:pt>
    <dgm:pt modelId="{6C5249AA-8E96-4001-BA6F-44861021AFE3}" type="pres">
      <dgm:prSet presAssocID="{E2406C7C-4CA7-4BC0-89E4-30A2DB502769}" presName="level" presStyleLbl="node1" presStyleIdx="0" presStyleCnt="4" custScaleY="318367">
        <dgm:presLayoutVars>
          <dgm:chMax val="1"/>
          <dgm:bulletEnabled val="1"/>
        </dgm:presLayoutVars>
      </dgm:prSet>
      <dgm:spPr/>
      <dgm:t>
        <a:bodyPr/>
        <a:lstStyle/>
        <a:p>
          <a:endParaRPr lang="en-US"/>
        </a:p>
      </dgm:t>
    </dgm:pt>
    <dgm:pt modelId="{7AF01019-12E7-4E15-A86F-887AEA030EC8}" type="pres">
      <dgm:prSet presAssocID="{E2406C7C-4CA7-4BC0-89E4-30A2DB502769}" presName="levelTx" presStyleLbl="revTx" presStyleIdx="0" presStyleCnt="0">
        <dgm:presLayoutVars>
          <dgm:chMax val="1"/>
          <dgm:bulletEnabled val="1"/>
        </dgm:presLayoutVars>
      </dgm:prSet>
      <dgm:spPr/>
      <dgm:t>
        <a:bodyPr/>
        <a:lstStyle/>
        <a:p>
          <a:endParaRPr lang="en-US"/>
        </a:p>
      </dgm:t>
    </dgm:pt>
    <dgm:pt modelId="{1790947D-5495-42FC-92EA-F74C0F374EA6}" type="pres">
      <dgm:prSet presAssocID="{E960D266-DC5D-4E90-A4F8-73089E0311E9}" presName="Name8" presStyleCnt="0"/>
      <dgm:spPr/>
    </dgm:pt>
    <dgm:pt modelId="{2733CE26-1FFA-4C43-AEC5-56B1183FE69F}" type="pres">
      <dgm:prSet presAssocID="{E960D266-DC5D-4E90-A4F8-73089E0311E9}" presName="level" presStyleLbl="node1" presStyleIdx="1" presStyleCnt="4" custScaleY="371801">
        <dgm:presLayoutVars>
          <dgm:chMax val="1"/>
          <dgm:bulletEnabled val="1"/>
        </dgm:presLayoutVars>
      </dgm:prSet>
      <dgm:spPr/>
      <dgm:t>
        <a:bodyPr/>
        <a:lstStyle/>
        <a:p>
          <a:endParaRPr lang="en-US"/>
        </a:p>
      </dgm:t>
    </dgm:pt>
    <dgm:pt modelId="{40845DB0-491A-44C3-8FAA-93624A541D24}" type="pres">
      <dgm:prSet presAssocID="{E960D266-DC5D-4E90-A4F8-73089E0311E9}" presName="levelTx" presStyleLbl="revTx" presStyleIdx="0" presStyleCnt="0">
        <dgm:presLayoutVars>
          <dgm:chMax val="1"/>
          <dgm:bulletEnabled val="1"/>
        </dgm:presLayoutVars>
      </dgm:prSet>
      <dgm:spPr/>
      <dgm:t>
        <a:bodyPr/>
        <a:lstStyle/>
        <a:p>
          <a:endParaRPr lang="en-US"/>
        </a:p>
      </dgm:t>
    </dgm:pt>
    <dgm:pt modelId="{8419E2BF-081C-4E55-9DB4-94B32F74D70F}" type="pres">
      <dgm:prSet presAssocID="{C94E0EB1-CDDE-41A1-A076-0284D1607610}" presName="Name8" presStyleCnt="0"/>
      <dgm:spPr/>
    </dgm:pt>
    <dgm:pt modelId="{43AB547A-DF2C-465C-A99B-40D6F74A9FA9}" type="pres">
      <dgm:prSet presAssocID="{C94E0EB1-CDDE-41A1-A076-0284D1607610}" presName="level" presStyleLbl="node1" presStyleIdx="2" presStyleCnt="4" custScaleY="310596">
        <dgm:presLayoutVars>
          <dgm:chMax val="1"/>
          <dgm:bulletEnabled val="1"/>
        </dgm:presLayoutVars>
      </dgm:prSet>
      <dgm:spPr/>
      <dgm:t>
        <a:bodyPr/>
        <a:lstStyle/>
        <a:p>
          <a:endParaRPr lang="en-US"/>
        </a:p>
      </dgm:t>
    </dgm:pt>
    <dgm:pt modelId="{E016D3D6-0028-439A-A9BF-012595766727}" type="pres">
      <dgm:prSet presAssocID="{C94E0EB1-CDDE-41A1-A076-0284D1607610}" presName="levelTx" presStyleLbl="revTx" presStyleIdx="0" presStyleCnt="0">
        <dgm:presLayoutVars>
          <dgm:chMax val="1"/>
          <dgm:bulletEnabled val="1"/>
        </dgm:presLayoutVars>
      </dgm:prSet>
      <dgm:spPr/>
      <dgm:t>
        <a:bodyPr/>
        <a:lstStyle/>
        <a:p>
          <a:endParaRPr lang="en-US"/>
        </a:p>
      </dgm:t>
    </dgm:pt>
    <dgm:pt modelId="{B8DEDDC8-2D85-4407-AC0C-7ED3564830F0}" type="pres">
      <dgm:prSet presAssocID="{FE0B5222-6990-4198-B126-C2EF45F51C8C}" presName="Name8" presStyleCnt="0"/>
      <dgm:spPr/>
    </dgm:pt>
    <dgm:pt modelId="{E15A1173-EB61-459A-A617-34836C65C4E1}" type="pres">
      <dgm:prSet presAssocID="{FE0B5222-6990-4198-B126-C2EF45F51C8C}" presName="level" presStyleLbl="node1" presStyleIdx="3" presStyleCnt="4" custScaleX="99913" custScaleY="392280" custLinFactNeighborX="32754" custLinFactNeighborY="1672">
        <dgm:presLayoutVars>
          <dgm:chMax val="1"/>
          <dgm:bulletEnabled val="1"/>
        </dgm:presLayoutVars>
      </dgm:prSet>
      <dgm:spPr/>
      <dgm:t>
        <a:bodyPr/>
        <a:lstStyle/>
        <a:p>
          <a:endParaRPr lang="en-US"/>
        </a:p>
      </dgm:t>
    </dgm:pt>
    <dgm:pt modelId="{0A4B0986-1DCC-4BDD-A560-C6F3AF046CDE}" type="pres">
      <dgm:prSet presAssocID="{FE0B5222-6990-4198-B126-C2EF45F51C8C}" presName="levelTx" presStyleLbl="revTx" presStyleIdx="0" presStyleCnt="0">
        <dgm:presLayoutVars>
          <dgm:chMax val="1"/>
          <dgm:bulletEnabled val="1"/>
        </dgm:presLayoutVars>
      </dgm:prSet>
      <dgm:spPr/>
      <dgm:t>
        <a:bodyPr/>
        <a:lstStyle/>
        <a:p>
          <a:endParaRPr lang="en-US"/>
        </a:p>
      </dgm:t>
    </dgm:pt>
  </dgm:ptLst>
  <dgm:cxnLst>
    <dgm:cxn modelId="{AC13EC34-4039-427C-9787-4764CABCB3E3}" type="presOf" srcId="{E2406C7C-4CA7-4BC0-89E4-30A2DB502769}" destId="{7AF01019-12E7-4E15-A86F-887AEA030EC8}" srcOrd="1" destOrd="0" presId="urn:microsoft.com/office/officeart/2005/8/layout/pyramid1"/>
    <dgm:cxn modelId="{A561E8EE-4F08-45B5-A0DB-3CC244B206C5}" srcId="{5B4AA9F8-869B-4641-9B33-FE994B1906D2}" destId="{C94E0EB1-CDDE-41A1-A076-0284D1607610}" srcOrd="2" destOrd="0" parTransId="{4D587C94-7DC7-45C3-9FAB-495D196F4A93}" sibTransId="{5631D892-A5CB-4BF4-B792-EDA4B34ED4FD}"/>
    <dgm:cxn modelId="{D241CCC6-B256-44CF-BE12-1A2CA7EA1322}" srcId="{5B4AA9F8-869B-4641-9B33-FE994B1906D2}" destId="{E960D266-DC5D-4E90-A4F8-73089E0311E9}" srcOrd="1" destOrd="0" parTransId="{9D4F0A8E-D8F3-4D82-9C19-A5072E8DAF9A}" sibTransId="{944D3192-FC09-4D24-937A-9F0FFD0A80F8}"/>
    <dgm:cxn modelId="{043F2554-FD7D-4CE7-A001-7592BE3D31BE}" type="presOf" srcId="{E960D266-DC5D-4E90-A4F8-73089E0311E9}" destId="{40845DB0-491A-44C3-8FAA-93624A541D24}" srcOrd="1" destOrd="0" presId="urn:microsoft.com/office/officeart/2005/8/layout/pyramid1"/>
    <dgm:cxn modelId="{F68E3312-5274-486A-8715-CC43BD71F431}" type="presOf" srcId="{5B4AA9F8-869B-4641-9B33-FE994B1906D2}" destId="{6DB34036-2A07-4214-BD39-F594D0EFDA67}" srcOrd="0" destOrd="0" presId="urn:microsoft.com/office/officeart/2005/8/layout/pyramid1"/>
    <dgm:cxn modelId="{9D10C293-E93A-4998-8C59-6094BA2E2701}" type="presOf" srcId="{C94E0EB1-CDDE-41A1-A076-0284D1607610}" destId="{43AB547A-DF2C-465C-A99B-40D6F74A9FA9}" srcOrd="0" destOrd="0" presId="urn:microsoft.com/office/officeart/2005/8/layout/pyramid1"/>
    <dgm:cxn modelId="{7281C6B2-3C12-4F20-A375-6E0FDD22995F}" type="presOf" srcId="{FE0B5222-6990-4198-B126-C2EF45F51C8C}" destId="{0A4B0986-1DCC-4BDD-A560-C6F3AF046CDE}" srcOrd="1" destOrd="0" presId="urn:microsoft.com/office/officeart/2005/8/layout/pyramid1"/>
    <dgm:cxn modelId="{FFEF39C5-E577-4B68-BBC9-96BE080FB22A}" srcId="{5B4AA9F8-869B-4641-9B33-FE994B1906D2}" destId="{FE0B5222-6990-4198-B126-C2EF45F51C8C}" srcOrd="3" destOrd="0" parTransId="{21B23AE6-71D4-4CE5-8ABB-9EA746F5213F}" sibTransId="{800010F1-7F69-4BFD-833E-37CB1E527391}"/>
    <dgm:cxn modelId="{C0A3AEEC-42E4-4AF5-BC35-9B60AD46B0B8}" srcId="{5B4AA9F8-869B-4641-9B33-FE994B1906D2}" destId="{E2406C7C-4CA7-4BC0-89E4-30A2DB502769}" srcOrd="0" destOrd="0" parTransId="{558ED536-8717-4AF6-AFE4-2A8CD6B0FEB4}" sibTransId="{6C46B223-5115-4E92-A314-EED1695DAC13}"/>
    <dgm:cxn modelId="{49FDE6C6-3812-465D-9541-185E974C5A08}" type="presOf" srcId="{FE0B5222-6990-4198-B126-C2EF45F51C8C}" destId="{E15A1173-EB61-459A-A617-34836C65C4E1}" srcOrd="0" destOrd="0" presId="urn:microsoft.com/office/officeart/2005/8/layout/pyramid1"/>
    <dgm:cxn modelId="{5B275E17-1B9F-4295-BA3A-C5D810FD787B}" type="presOf" srcId="{C94E0EB1-CDDE-41A1-A076-0284D1607610}" destId="{E016D3D6-0028-439A-A9BF-012595766727}" srcOrd="1" destOrd="0" presId="urn:microsoft.com/office/officeart/2005/8/layout/pyramid1"/>
    <dgm:cxn modelId="{52A466C8-3202-423C-A81F-D7C3AC84C0D0}" type="presOf" srcId="{E960D266-DC5D-4E90-A4F8-73089E0311E9}" destId="{2733CE26-1FFA-4C43-AEC5-56B1183FE69F}" srcOrd="0" destOrd="0" presId="urn:microsoft.com/office/officeart/2005/8/layout/pyramid1"/>
    <dgm:cxn modelId="{3F9A09CC-32CC-4289-B48A-5ABC56EA8AE0}" type="presOf" srcId="{E2406C7C-4CA7-4BC0-89E4-30A2DB502769}" destId="{6C5249AA-8E96-4001-BA6F-44861021AFE3}" srcOrd="0" destOrd="0" presId="urn:microsoft.com/office/officeart/2005/8/layout/pyramid1"/>
    <dgm:cxn modelId="{E160A0A7-A16B-4BB2-A075-0A80558C7C52}" type="presParOf" srcId="{6DB34036-2A07-4214-BD39-F594D0EFDA67}" destId="{19AB7EE5-3A60-4784-9BA1-ACB7F868E3ED}" srcOrd="0" destOrd="0" presId="urn:microsoft.com/office/officeart/2005/8/layout/pyramid1"/>
    <dgm:cxn modelId="{F87B957C-AB37-4B80-80B2-B2D946B89154}" type="presParOf" srcId="{19AB7EE5-3A60-4784-9BA1-ACB7F868E3ED}" destId="{6C5249AA-8E96-4001-BA6F-44861021AFE3}" srcOrd="0" destOrd="0" presId="urn:microsoft.com/office/officeart/2005/8/layout/pyramid1"/>
    <dgm:cxn modelId="{59C660DF-B453-41D6-90B1-0AACB847AE0C}" type="presParOf" srcId="{19AB7EE5-3A60-4784-9BA1-ACB7F868E3ED}" destId="{7AF01019-12E7-4E15-A86F-887AEA030EC8}" srcOrd="1" destOrd="0" presId="urn:microsoft.com/office/officeart/2005/8/layout/pyramid1"/>
    <dgm:cxn modelId="{CBC62AD1-B06F-4EAC-900A-9533D6EC587B}" type="presParOf" srcId="{6DB34036-2A07-4214-BD39-F594D0EFDA67}" destId="{1790947D-5495-42FC-92EA-F74C0F374EA6}" srcOrd="1" destOrd="0" presId="urn:microsoft.com/office/officeart/2005/8/layout/pyramid1"/>
    <dgm:cxn modelId="{3148E268-BF42-4180-9950-CD4406744362}" type="presParOf" srcId="{1790947D-5495-42FC-92EA-F74C0F374EA6}" destId="{2733CE26-1FFA-4C43-AEC5-56B1183FE69F}" srcOrd="0" destOrd="0" presId="urn:microsoft.com/office/officeart/2005/8/layout/pyramid1"/>
    <dgm:cxn modelId="{992B2021-217C-428F-A7C3-42CA932F878B}" type="presParOf" srcId="{1790947D-5495-42FC-92EA-F74C0F374EA6}" destId="{40845DB0-491A-44C3-8FAA-93624A541D24}" srcOrd="1" destOrd="0" presId="urn:microsoft.com/office/officeart/2005/8/layout/pyramid1"/>
    <dgm:cxn modelId="{06F033F9-6795-4631-A045-260EFE260D5F}" type="presParOf" srcId="{6DB34036-2A07-4214-BD39-F594D0EFDA67}" destId="{8419E2BF-081C-4E55-9DB4-94B32F74D70F}" srcOrd="2" destOrd="0" presId="urn:microsoft.com/office/officeart/2005/8/layout/pyramid1"/>
    <dgm:cxn modelId="{5A744D3F-4CDD-45ED-BE86-D240B0FA8651}" type="presParOf" srcId="{8419E2BF-081C-4E55-9DB4-94B32F74D70F}" destId="{43AB547A-DF2C-465C-A99B-40D6F74A9FA9}" srcOrd="0" destOrd="0" presId="urn:microsoft.com/office/officeart/2005/8/layout/pyramid1"/>
    <dgm:cxn modelId="{C2C1C732-C800-462B-9496-D838CA8103D4}" type="presParOf" srcId="{8419E2BF-081C-4E55-9DB4-94B32F74D70F}" destId="{E016D3D6-0028-439A-A9BF-012595766727}" srcOrd="1" destOrd="0" presId="urn:microsoft.com/office/officeart/2005/8/layout/pyramid1"/>
    <dgm:cxn modelId="{B73FDDA5-C70E-45E3-B1C7-5B213A11A1AC}" type="presParOf" srcId="{6DB34036-2A07-4214-BD39-F594D0EFDA67}" destId="{B8DEDDC8-2D85-4407-AC0C-7ED3564830F0}" srcOrd="3" destOrd="0" presId="urn:microsoft.com/office/officeart/2005/8/layout/pyramid1"/>
    <dgm:cxn modelId="{C5820633-1625-4354-A962-B671D90FB34F}" type="presParOf" srcId="{B8DEDDC8-2D85-4407-AC0C-7ED3564830F0}" destId="{E15A1173-EB61-459A-A617-34836C65C4E1}" srcOrd="0" destOrd="0" presId="urn:microsoft.com/office/officeart/2005/8/layout/pyramid1"/>
    <dgm:cxn modelId="{BEE37D16-8122-4CB6-B299-A4521A4AAA2B}" type="presParOf" srcId="{B8DEDDC8-2D85-4407-AC0C-7ED3564830F0}" destId="{0A4B0986-1DCC-4BDD-A560-C6F3AF046CD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249AA-8E96-4001-BA6F-44861021AFE3}">
      <dsp:nvSpPr>
        <dsp:cNvPr id="0" name=""/>
        <dsp:cNvSpPr/>
      </dsp:nvSpPr>
      <dsp:spPr>
        <a:xfrm>
          <a:off x="3330622" y="0"/>
          <a:ext cx="1973355" cy="1674717"/>
        </a:xfrm>
        <a:prstGeom prst="trapezoid">
          <a:avLst>
            <a:gd name="adj" fmla="val 58916"/>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ts val="0"/>
            </a:spcAft>
          </a:pPr>
          <a:endParaRPr lang="en-US" sz="3600" kern="1200">
            <a:solidFill>
              <a:schemeClr val="bg1"/>
            </a:solidFill>
            <a:latin typeface="Arial" panose="020B0604020202020204" pitchFamily="34" charset="0"/>
            <a:cs typeface="Arial" panose="020B0604020202020204" pitchFamily="34" charset="0"/>
          </a:endParaRPr>
        </a:p>
      </dsp:txBody>
      <dsp:txXfrm>
        <a:off x="3330622" y="0"/>
        <a:ext cx="1973355" cy="1674717"/>
      </dsp:txXfrm>
    </dsp:sp>
    <dsp:sp modelId="{2733CE26-1FFA-4C43-AEC5-56B1183FE69F}">
      <dsp:nvSpPr>
        <dsp:cNvPr id="0" name=""/>
        <dsp:cNvSpPr/>
      </dsp:nvSpPr>
      <dsp:spPr>
        <a:xfrm>
          <a:off x="2178342" y="1674717"/>
          <a:ext cx="4277915" cy="1955798"/>
        </a:xfrm>
        <a:prstGeom prst="trapezoid">
          <a:avLst>
            <a:gd name="adj" fmla="val 58916"/>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ct val="35000"/>
            </a:spcAft>
          </a:pPr>
          <a:endParaRPr lang="en-US" sz="3600" kern="1200">
            <a:solidFill>
              <a:schemeClr val="bg1"/>
            </a:solidFill>
            <a:latin typeface="Arial" panose="020B0604020202020204" pitchFamily="34" charset="0"/>
            <a:cs typeface="Arial" panose="020B0604020202020204" pitchFamily="34" charset="0"/>
          </a:endParaRPr>
        </a:p>
      </dsp:txBody>
      <dsp:txXfrm>
        <a:off x="2926977" y="1674717"/>
        <a:ext cx="2780645" cy="1955798"/>
      </dsp:txXfrm>
    </dsp:sp>
    <dsp:sp modelId="{43AB547A-DF2C-465C-A99B-40D6F74A9FA9}">
      <dsp:nvSpPr>
        <dsp:cNvPr id="0" name=""/>
        <dsp:cNvSpPr/>
      </dsp:nvSpPr>
      <dsp:spPr>
        <a:xfrm>
          <a:off x="1215747" y="3630516"/>
          <a:ext cx="6203104" cy="1633839"/>
        </a:xfrm>
        <a:prstGeom prst="trapezoid">
          <a:avLst>
            <a:gd name="adj" fmla="val 58916"/>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ct val="35000"/>
            </a:spcAft>
          </a:pPr>
          <a:endParaRPr lang="en-US" sz="3600" kern="1200">
            <a:solidFill>
              <a:schemeClr val="bg1"/>
            </a:solidFill>
            <a:latin typeface="Arial" panose="020B0604020202020204" pitchFamily="34" charset="0"/>
            <a:cs typeface="Arial" panose="020B0604020202020204" pitchFamily="34" charset="0"/>
          </a:endParaRPr>
        </a:p>
      </dsp:txBody>
      <dsp:txXfrm>
        <a:off x="2301291" y="3630516"/>
        <a:ext cx="4032017" cy="1633839"/>
      </dsp:txXfrm>
    </dsp:sp>
    <dsp:sp modelId="{E15A1173-EB61-459A-A617-34836C65C4E1}">
      <dsp:nvSpPr>
        <dsp:cNvPr id="0" name=""/>
        <dsp:cNvSpPr/>
      </dsp:nvSpPr>
      <dsp:spPr>
        <a:xfrm>
          <a:off x="7512" y="5264356"/>
          <a:ext cx="8627087" cy="2063525"/>
        </a:xfrm>
        <a:prstGeom prst="trapezoid">
          <a:avLst>
            <a:gd name="adj" fmla="val 5891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ct val="35000"/>
            </a:spcAft>
          </a:pPr>
          <a:endParaRPr lang="en-US" sz="3600" kern="1200">
            <a:solidFill>
              <a:schemeClr val="bg1"/>
            </a:solidFill>
            <a:latin typeface="Arial" panose="020B0604020202020204" pitchFamily="34" charset="0"/>
            <a:cs typeface="Arial" panose="020B0604020202020204" pitchFamily="34" charset="0"/>
          </a:endParaRPr>
        </a:p>
      </dsp:txBody>
      <dsp:txXfrm>
        <a:off x="1517252" y="5264356"/>
        <a:ext cx="5607607" cy="20635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4AA9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sv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sv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9.jfif"/></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73.sv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svg"/><Relationship Id="rId7" Type="http://schemas.openxmlformats.org/officeDocument/2006/relationships/image" Target="../media/image7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7.svg"/><Relationship Id="rId4" Type="http://schemas.openxmlformats.org/officeDocument/2006/relationships/image" Target="../media/image57.png"/><Relationship Id="rId9" Type="http://schemas.openxmlformats.org/officeDocument/2006/relationships/image" Target="../media/image81.sv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5.svg"/><Relationship Id="rId7" Type="http://schemas.openxmlformats.org/officeDocument/2006/relationships/image" Target="../media/image8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87.sv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27.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7D5E47"/>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1243398" y="1800997"/>
            <a:ext cx="15801203" cy="6685006"/>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8"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0"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6"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7"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8"/>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2"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8"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4662">
            <a:off x="-404780" y="7081161"/>
            <a:ext cx="4470314" cy="332428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79939">
            <a:off x="15140849" y="441190"/>
            <a:ext cx="3381915" cy="281006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1390" y="297908"/>
            <a:ext cx="2770074" cy="3096627"/>
          </a:xfrm>
          <a:prstGeom prst="rect">
            <a:avLst/>
          </a:prstGeom>
        </p:spPr>
      </p:pic>
      <p:sp>
        <p:nvSpPr>
          <p:cNvPr id="16" name="TextBox 2">
            <a:extLst>
              <a:ext uri="{FF2B5EF4-FFF2-40B4-BE49-F238E27FC236}">
                <a16:creationId xmlns:a16="http://schemas.microsoft.com/office/drawing/2014/main" id="{3E8F1EF4-8410-1492-60E2-79D0B5F938D3}"/>
              </a:ext>
            </a:extLst>
          </p:cNvPr>
          <p:cNvSpPr txBox="1"/>
          <p:nvPr/>
        </p:nvSpPr>
        <p:spPr>
          <a:xfrm>
            <a:off x="1419745" y="3303113"/>
            <a:ext cx="15448510" cy="3465179"/>
          </a:xfrm>
          <a:prstGeom prst="rect">
            <a:avLst/>
          </a:prstGeom>
        </p:spPr>
        <p:txBody>
          <a:bodyPr wrap="square" lIns="0" tIns="0" rIns="0" bIns="0" rtlCol="0" anchor="t">
            <a:spAutoFit/>
          </a:bodyPr>
          <a:lstStyle/>
          <a:p>
            <a:pPr algn="ctr">
              <a:lnSpc>
                <a:spcPct val="150000"/>
              </a:lnSpc>
            </a:pPr>
            <a:r>
              <a:rPr lang="en-US" sz="8000" b="1">
                <a:solidFill>
                  <a:srgbClr val="D6583C"/>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16" name="Picture 12">
            <a:extLst>
              <a:ext uri="{FF2B5EF4-FFF2-40B4-BE49-F238E27FC236}">
                <a16:creationId xmlns:a16="http://schemas.microsoft.com/office/drawing/2014/main" id="{669DCB0E-F48D-B687-DF0B-ADA84373305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93649" y="228600"/>
            <a:ext cx="7900701" cy="9829800"/>
          </a:xfrm>
          <a:prstGeom prst="rect">
            <a:avLst/>
          </a:prstGeom>
        </p:spPr>
      </p:pic>
      <p:sp>
        <p:nvSpPr>
          <p:cNvPr id="2" name="Rectangle: Rounded Corners 1">
            <a:extLst>
              <a:ext uri="{FF2B5EF4-FFF2-40B4-BE49-F238E27FC236}">
                <a16:creationId xmlns:a16="http://schemas.microsoft.com/office/drawing/2014/main" id="{CFB102DB-264C-20C6-E665-D7A969B8D9AD}"/>
              </a:ext>
            </a:extLst>
          </p:cNvPr>
          <p:cNvSpPr/>
          <p:nvPr/>
        </p:nvSpPr>
        <p:spPr>
          <a:xfrm>
            <a:off x="5057768" y="449867"/>
            <a:ext cx="8172451" cy="155448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thượng hoàng, vua</a:t>
            </a:r>
          </a:p>
          <a:p>
            <a:pPr algn="ctr">
              <a:lnSpc>
                <a:spcPct val="150000"/>
              </a:lnSpc>
            </a:pPr>
            <a:r>
              <a:rPr lang="en-US" sz="3200" b="1" i="1">
                <a:solidFill>
                  <a:schemeClr val="bg1"/>
                </a:solidFill>
                <a:effectLst/>
                <a:latin typeface="Arial" panose="020B0604020202020204" pitchFamily="34" charset="0"/>
                <a:ea typeface="Arial" panose="020B0604020202020204" pitchFamily="34" charset="0"/>
                <a:cs typeface="Arial" panose="020B0604020202020204" pitchFamily="34" charset="0"/>
              </a:rPr>
              <a:t>(Chế độ hai vua cùng quản lí đất nước)</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0D49B9-F60C-7844-EC52-336EE210A6E9}"/>
              </a:ext>
            </a:extLst>
          </p:cNvPr>
          <p:cNvSpPr/>
          <p:nvPr/>
        </p:nvSpPr>
        <p:spPr>
          <a:xfrm>
            <a:off x="2853640" y="2836576"/>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10" name="Rectangle: Rounded Corners 9">
            <a:extLst>
              <a:ext uri="{FF2B5EF4-FFF2-40B4-BE49-F238E27FC236}">
                <a16:creationId xmlns:a16="http://schemas.microsoft.com/office/drawing/2014/main" id="{E33B29E3-05DF-072F-24BA-CF2D05DE529B}"/>
              </a:ext>
            </a:extLst>
          </p:cNvPr>
          <p:cNvSpPr/>
          <p:nvPr/>
        </p:nvSpPr>
        <p:spPr>
          <a:xfrm>
            <a:off x="12126309" y="2803737"/>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11" name="Rectangle: Rounded Corners 10">
            <a:extLst>
              <a:ext uri="{FF2B5EF4-FFF2-40B4-BE49-F238E27FC236}">
                <a16:creationId xmlns:a16="http://schemas.microsoft.com/office/drawing/2014/main" id="{F244B4C0-54AB-9528-33E6-9E1E2DC3471F}"/>
              </a:ext>
            </a:extLst>
          </p:cNvPr>
          <p:cNvSpPr/>
          <p:nvPr/>
        </p:nvSpPr>
        <p:spPr>
          <a:xfrm>
            <a:off x="2853639" y="4533900"/>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Quốc sử viện</a:t>
            </a:r>
          </a:p>
        </p:txBody>
      </p:sp>
      <p:sp>
        <p:nvSpPr>
          <p:cNvPr id="13" name="Rectangle: Rounded Corners 12">
            <a:extLst>
              <a:ext uri="{FF2B5EF4-FFF2-40B4-BE49-F238E27FC236}">
                <a16:creationId xmlns:a16="http://schemas.microsoft.com/office/drawing/2014/main" id="{A58AA788-AFBF-9030-345D-A179C234008C}"/>
              </a:ext>
            </a:extLst>
          </p:cNvPr>
          <p:cNvSpPr/>
          <p:nvPr/>
        </p:nvSpPr>
        <p:spPr>
          <a:xfrm>
            <a:off x="12126309" y="4534456"/>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y viện</a:t>
            </a:r>
          </a:p>
        </p:txBody>
      </p:sp>
      <p:sp>
        <p:nvSpPr>
          <p:cNvPr id="14" name="Rectangle: Rounded Corners 13">
            <a:extLst>
              <a:ext uri="{FF2B5EF4-FFF2-40B4-BE49-F238E27FC236}">
                <a16:creationId xmlns:a16="http://schemas.microsoft.com/office/drawing/2014/main" id="{8CA1C64A-F41B-E753-B900-15D19BBCDE4A}"/>
              </a:ext>
            </a:extLst>
          </p:cNvPr>
          <p:cNvSpPr/>
          <p:nvPr/>
        </p:nvSpPr>
        <p:spPr>
          <a:xfrm>
            <a:off x="7558897" y="9006098"/>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505D8E61-4599-4585-E297-A413BA826C3E}"/>
              </a:ext>
            </a:extLst>
          </p:cNvPr>
          <p:cNvSpPr/>
          <p:nvPr/>
        </p:nvSpPr>
        <p:spPr>
          <a:xfrm>
            <a:off x="7558894" y="6286500"/>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Lộ, phủ</a:t>
            </a:r>
          </a:p>
        </p:txBody>
      </p:sp>
      <p:sp>
        <p:nvSpPr>
          <p:cNvPr id="19" name="Rectangle: Rounded Corners 18">
            <a:extLst>
              <a:ext uri="{FF2B5EF4-FFF2-40B4-BE49-F238E27FC236}">
                <a16:creationId xmlns:a16="http://schemas.microsoft.com/office/drawing/2014/main" id="{E8B2DE7A-D6F1-81A3-8A13-D1F6A82032BD}"/>
              </a:ext>
            </a:extLst>
          </p:cNvPr>
          <p:cNvSpPr/>
          <p:nvPr/>
        </p:nvSpPr>
        <p:spPr>
          <a:xfrm>
            <a:off x="7558898" y="7646299"/>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Huyện</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B694C057-D45C-D47A-D7EF-24BBA3D2852B}"/>
              </a:ext>
            </a:extLst>
          </p:cNvPr>
          <p:cNvGrpSpPr/>
          <p:nvPr/>
        </p:nvGrpSpPr>
        <p:grpSpPr>
          <a:xfrm>
            <a:off x="4438738" y="2004347"/>
            <a:ext cx="9296403" cy="822959"/>
            <a:chOff x="4438738" y="2009705"/>
            <a:chExt cx="9296403" cy="1180639"/>
          </a:xfrm>
        </p:grpSpPr>
        <p:cxnSp>
          <p:nvCxnSpPr>
            <p:cNvPr id="6" name="Straight Connector 5">
              <a:extLst>
                <a:ext uri="{FF2B5EF4-FFF2-40B4-BE49-F238E27FC236}">
                  <a16:creationId xmlns:a16="http://schemas.microsoft.com/office/drawing/2014/main" id="{E8659303-76C5-CCDF-1F1B-6F9C2323EF53}"/>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0904C6-C2F0-0809-68A3-FFC747AFC59B}"/>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9E27E4-A790-465A-95DF-7FDD504E290F}"/>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6ADB76-88EA-99ED-3E73-83A4ED847ECB}"/>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E21A3F1-BDC0-C4A1-7DC9-F22E7FE909CF}"/>
              </a:ext>
            </a:extLst>
          </p:cNvPr>
          <p:cNvGrpSpPr/>
          <p:nvPr/>
        </p:nvGrpSpPr>
        <p:grpSpPr>
          <a:xfrm flipV="1">
            <a:off x="4438737" y="3626698"/>
            <a:ext cx="9296402" cy="907759"/>
            <a:chOff x="4438738" y="2445888"/>
            <a:chExt cx="9296402" cy="1818407"/>
          </a:xfrm>
        </p:grpSpPr>
        <p:cxnSp>
          <p:nvCxnSpPr>
            <p:cNvPr id="28" name="Straight Connector 27">
              <a:extLst>
                <a:ext uri="{FF2B5EF4-FFF2-40B4-BE49-F238E27FC236}">
                  <a16:creationId xmlns:a16="http://schemas.microsoft.com/office/drawing/2014/main" id="{D47C4B4E-AC32-6993-CD61-9353A907BE56}"/>
                </a:ext>
              </a:extLst>
            </p:cNvPr>
            <p:cNvCxnSpPr>
              <a:cxnSpLocks/>
            </p:cNvCxnSpPr>
            <p:nvPr/>
          </p:nvCxnSpPr>
          <p:spPr>
            <a:xfrm flipH="1">
              <a:off x="4438738" y="3250791"/>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6302F7-E0A9-B5BF-CBCF-F580B6D0B1DE}"/>
                </a:ext>
              </a:extLst>
            </p:cNvPr>
            <p:cNvCxnSpPr>
              <a:cxnSpLocks/>
              <a:stCxn id="11" idx="0"/>
              <a:endCxn id="9" idx="2"/>
            </p:cNvCxnSpPr>
            <p:nvPr/>
          </p:nvCxnSpPr>
          <p:spPr>
            <a:xfrm>
              <a:off x="4438738" y="2447002"/>
              <a:ext cx="1" cy="175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ED95F9-EA36-19B3-B750-024188958AD6}"/>
                </a:ext>
              </a:extLst>
            </p:cNvPr>
            <p:cNvCxnSpPr>
              <a:cxnSpLocks/>
              <a:stCxn id="13" idx="0"/>
              <a:endCxn id="10" idx="2"/>
            </p:cNvCxnSpPr>
            <p:nvPr/>
          </p:nvCxnSpPr>
          <p:spPr>
            <a:xfrm>
              <a:off x="13711408" y="2445888"/>
              <a:ext cx="0" cy="18184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D5D9BBF-1590-6703-A026-8D4775337B7F}"/>
              </a:ext>
            </a:extLst>
          </p:cNvPr>
          <p:cNvSpPr txBox="1"/>
          <p:nvPr/>
        </p:nvSpPr>
        <p:spPr>
          <a:xfrm>
            <a:off x="6334840" y="2552700"/>
            <a:ext cx="5618305" cy="1305165"/>
          </a:xfrm>
          <a:prstGeom prst="rect">
            <a:avLst/>
          </a:prstGeom>
          <a:noFill/>
        </p:spPr>
        <p:txBody>
          <a:bodyPr wrap="square">
            <a:spAutoFit/>
          </a:bodyPr>
          <a:lstStyle/>
          <a:p>
            <a:pPr algn="ctr">
              <a:lnSpc>
                <a:spcPct val="150000"/>
              </a:lnSpc>
            </a:pPr>
            <a:r>
              <a:rPr lang="en-US" sz="2800" i="1">
                <a:solidFill>
                  <a:srgbClr val="FF0000"/>
                </a:solidFill>
                <a:effectLst/>
                <a:latin typeface="Arial" panose="020B0604020202020204" pitchFamily="34" charset="0"/>
                <a:ea typeface="Arial" panose="020B0604020202020204" pitchFamily="34" charset="0"/>
                <a:cs typeface="Arial" panose="020B0604020202020204" pitchFamily="34" charset="0"/>
              </a:rPr>
              <a:t>Nhiều tôn thất nhà Trần nắm giữ vị trí trọng yếu trong triều</a:t>
            </a:r>
            <a:endParaRPr lang="en-US" sz="2800">
              <a:solidFill>
                <a:srgbClr val="FF0000"/>
              </a:solidFill>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BCB01CAF-24AE-BFE0-AAC2-D30A4691B7DE}"/>
              </a:ext>
            </a:extLst>
          </p:cNvPr>
          <p:cNvCxnSpPr>
            <a:cxnSpLocks/>
          </p:cNvCxnSpPr>
          <p:nvPr/>
        </p:nvCxnSpPr>
        <p:spPr>
          <a:xfrm flipV="1">
            <a:off x="9143994" y="7109460"/>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E8F3519-CCE4-23E0-09B6-B5D8ABAA8E15}"/>
              </a:ext>
            </a:extLst>
          </p:cNvPr>
          <p:cNvCxnSpPr>
            <a:cxnSpLocks/>
          </p:cNvCxnSpPr>
          <p:nvPr/>
        </p:nvCxnSpPr>
        <p:spPr>
          <a:xfrm flipV="1">
            <a:off x="9143994" y="8457458"/>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04B5B0A-EE2B-983A-3028-ECFD0C39A6B3}"/>
              </a:ext>
            </a:extLst>
          </p:cNvPr>
          <p:cNvGrpSpPr/>
          <p:nvPr/>
        </p:nvGrpSpPr>
        <p:grpSpPr>
          <a:xfrm>
            <a:off x="655183" y="571500"/>
            <a:ext cx="2011798" cy="5166360"/>
            <a:chOff x="655183" y="571500"/>
            <a:chExt cx="2011798" cy="5166360"/>
          </a:xfrm>
        </p:grpSpPr>
        <p:sp>
          <p:nvSpPr>
            <p:cNvPr id="44" name="Left Brace 43">
              <a:extLst>
                <a:ext uri="{FF2B5EF4-FFF2-40B4-BE49-F238E27FC236}">
                  <a16:creationId xmlns:a16="http://schemas.microsoft.com/office/drawing/2014/main" id="{65CC938B-AC43-2121-0455-4BABC9D4CF56}"/>
                </a:ext>
              </a:extLst>
            </p:cNvPr>
            <p:cNvSpPr/>
            <p:nvPr/>
          </p:nvSpPr>
          <p:spPr>
            <a:xfrm>
              <a:off x="2209800" y="571500"/>
              <a:ext cx="457181" cy="5166360"/>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A847E8F2-BE41-A9C2-99E6-DA8AA4C6ED88}"/>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9B8B1C70-854C-C2AC-C4E1-D3ED34D0A818}"/>
              </a:ext>
            </a:extLst>
          </p:cNvPr>
          <p:cNvGrpSpPr/>
          <p:nvPr/>
        </p:nvGrpSpPr>
        <p:grpSpPr>
          <a:xfrm>
            <a:off x="15470382" y="6156960"/>
            <a:ext cx="2251722" cy="3694958"/>
            <a:chOff x="15470382" y="6156960"/>
            <a:chExt cx="2251722" cy="3694958"/>
          </a:xfrm>
        </p:grpSpPr>
        <p:sp>
          <p:nvSpPr>
            <p:cNvPr id="45" name="Left Brace 44">
              <a:extLst>
                <a:ext uri="{FF2B5EF4-FFF2-40B4-BE49-F238E27FC236}">
                  <a16:creationId xmlns:a16="http://schemas.microsoft.com/office/drawing/2014/main" id="{D754394C-4A1E-4F7B-9F0B-6BF5AF0C659B}"/>
                </a:ext>
              </a:extLst>
            </p:cNvPr>
            <p:cNvSpPr/>
            <p:nvPr/>
          </p:nvSpPr>
          <p:spPr>
            <a:xfrm flipH="1">
              <a:off x="15470382" y="6156960"/>
              <a:ext cx="422922" cy="36949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5C87C52C-FAEB-CF17-A44A-2EA634CA054F}"/>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6E66A2D1-DB9F-68A3-9CA3-86F1C4BDC16D}"/>
              </a:ext>
            </a:extLst>
          </p:cNvPr>
          <p:cNvSpPr txBox="1"/>
          <p:nvPr/>
        </p:nvSpPr>
        <p:spPr>
          <a:xfrm>
            <a:off x="76200" y="9350514"/>
            <a:ext cx="8058557" cy="707886"/>
          </a:xfrm>
          <a:prstGeom prst="rect">
            <a:avLst/>
          </a:prstGeom>
          <a:noFill/>
        </p:spPr>
        <p:txBody>
          <a:bodyPr wrap="square">
            <a:spAutoFit/>
          </a:bodyPr>
          <a:lstStyle/>
          <a:p>
            <a:pPr algn="ctr"/>
            <a:r>
              <a:rPr lang="en-US" sz="4000" b="1" i="1">
                <a:solidFill>
                  <a:srgbClr val="FF0000"/>
                </a:solidFill>
                <a:latin typeface="Arial" panose="020B0604020202020204" pitchFamily="34" charset="0"/>
                <a:cs typeface="Arial" panose="020B0604020202020204" pitchFamily="34" charset="0"/>
              </a:rPr>
              <a:t>Tổ chức chính quyền </a:t>
            </a:r>
            <a:r>
              <a:rPr lang="vi-VN" sz="4000" b="1" i="1">
                <a:solidFill>
                  <a:srgbClr val="FF0000"/>
                </a:solidFill>
                <a:latin typeface="Arial" panose="020B0604020202020204" pitchFamily="34" charset="0"/>
                <a:cs typeface="Arial" panose="020B0604020202020204" pitchFamily="34" charset="0"/>
              </a:rPr>
              <a:t>thời Trần</a:t>
            </a:r>
            <a:r>
              <a:rPr lang="en-US" sz="4000" b="1" i="1">
                <a:solidFill>
                  <a:srgbClr val="FF0000"/>
                </a:solidFill>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07FF219-989A-21C1-06A3-9C7C61C41050}"/>
              </a:ext>
            </a:extLst>
          </p:cNvPr>
          <p:cNvGrpSpPr/>
          <p:nvPr/>
        </p:nvGrpSpPr>
        <p:grpSpPr>
          <a:xfrm flipV="1">
            <a:off x="4438736" y="5336557"/>
            <a:ext cx="9296403" cy="949943"/>
            <a:chOff x="4438738" y="2009705"/>
            <a:chExt cx="9296403" cy="1180639"/>
          </a:xfrm>
        </p:grpSpPr>
        <p:cxnSp>
          <p:nvCxnSpPr>
            <p:cNvPr id="4" name="Straight Connector 3">
              <a:extLst>
                <a:ext uri="{FF2B5EF4-FFF2-40B4-BE49-F238E27FC236}">
                  <a16:creationId xmlns:a16="http://schemas.microsoft.com/office/drawing/2014/main" id="{C2F6A348-AB79-C56F-EFBE-2E7FF2677F68}"/>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994B678-45A9-F4E4-BE60-5B56C6EF5C7A}"/>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A46B68-0132-1400-6E0B-4F282E6C3D4F}"/>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C7ECE8-0604-F793-A9E0-3E79FFCE581B}"/>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601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out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500"/>
                                        <p:tgtEl>
                                          <p:spTgt spid="42"/>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up)">
                                      <p:cBhvr>
                                        <p:cTn id="57" dur="500"/>
                                        <p:tgtEl>
                                          <p:spTgt spid="43"/>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500"/>
                                        <p:tgtEl>
                                          <p:spTgt spid="51"/>
                                        </p:tgtEl>
                                      </p:cBhvr>
                                    </p:animEffect>
                                  </p:childTnLst>
                                </p:cTn>
                              </p:par>
                              <p:par>
                                <p:cTn id="67" presetID="22" presetClass="entr" presetSubtype="2"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right)">
                                      <p:cBhvr>
                                        <p:cTn id="6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3" grpId="0" animBg="1"/>
      <p:bldP spid="14" grpId="0" animBg="1"/>
      <p:bldP spid="15" grpId="0" animBg="1"/>
      <p:bldP spid="19"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49E670B4-FE50-4CF8-5420-CECD7BDD4251}"/>
              </a:ext>
            </a:extLst>
          </p:cNvPr>
          <p:cNvSpPr txBox="1"/>
          <p:nvPr/>
        </p:nvSpPr>
        <p:spPr>
          <a:xfrm>
            <a:off x="3437152" y="713196"/>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Tổ chức chính quyền </a:t>
            </a:r>
            <a:r>
              <a:rPr lang="vi-VN" sz="4800" b="1" i="1">
                <a:solidFill>
                  <a:srgbClr val="C00000"/>
                </a:solidFill>
                <a:latin typeface="Arial" panose="020B0604020202020204" pitchFamily="34" charset="0"/>
                <a:cs typeface="Arial" panose="020B0604020202020204" pitchFamily="34" charset="0"/>
              </a:rPr>
              <a:t>thời Trần</a:t>
            </a:r>
            <a:r>
              <a:rPr lang="en-US" sz="4800" b="1" i="1">
                <a:solidFill>
                  <a:srgbClr val="C00000"/>
                </a:solidFill>
                <a:latin typeface="Arial" panose="020B0604020202020204" pitchFamily="34" charset="0"/>
                <a:cs typeface="Arial" panose="020B0604020202020204" pitchFamily="34" charset="0"/>
              </a:rPr>
              <a:t> </a:t>
            </a:r>
            <a:endParaRPr lang="en-US" sz="480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497B44-C7BA-B00F-8125-974D373E5F63}"/>
              </a:ext>
            </a:extLst>
          </p:cNvPr>
          <p:cNvSpPr txBox="1"/>
          <p:nvPr/>
        </p:nvSpPr>
        <p:spPr>
          <a:xfrm>
            <a:off x="9398467" y="2549667"/>
            <a:ext cx="8498897" cy="6441572"/>
          </a:xfrm>
          <a:prstGeom prst="rect">
            <a:avLst/>
          </a:prstGeom>
          <a:noFill/>
        </p:spPr>
        <p:txBody>
          <a:bodyPr wrap="square">
            <a:spAutoFit/>
          </a:bodyPr>
          <a:lstStyle/>
          <a:p>
            <a:pPr marL="685800" lvl="0" indent="-6858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Chế độ: trung ương tập quyền.</a:t>
            </a:r>
          </a:p>
          <a:p>
            <a:pPr marL="685800" lvl="0" indent="-6858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Tổ chức bộ máy chính quyền thời Trần được tổ chức quy củ và hoàn thiện hơn so với thời Lý. </a:t>
            </a:r>
            <a:endParaRPr lang="en-US" sz="4000">
              <a:solidFill>
                <a:srgbClr val="000000"/>
              </a:solidFill>
              <a:latin typeface="Arial" panose="020B0604020202020204" pitchFamily="34" charset="0"/>
              <a:ea typeface="Noto Sans Symbols"/>
              <a:cs typeface="Arial" panose="020B0604020202020204" pitchFamily="34" charset="0"/>
            </a:endParaRPr>
          </a:p>
          <a:p>
            <a:pPr marL="685800" lvl="0" indent="-6858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Quan lại hưởng nhiều bổng lộc.</a:t>
            </a:r>
          </a:p>
          <a:p>
            <a:pPr marL="685800" lvl="0" indent="-6858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a:t>
            </a:r>
            <a:r>
              <a:rPr lang="vi-VN" sz="4000">
                <a:solidFill>
                  <a:srgbClr val="000000"/>
                </a:solidFill>
                <a:latin typeface="Arial" panose="020B0604020202020204" pitchFamily="34" charset="0"/>
                <a:ea typeface="Noto Sans Symbols"/>
                <a:cs typeface="Arial" panose="020B0604020202020204" pitchFamily="34" charset="0"/>
              </a:rPr>
              <a:t>hi hành chính sách cai trị khoan hoà, gần gũi với dân chúng.</a:t>
            </a:r>
          </a:p>
        </p:txBody>
      </p:sp>
      <p:pic>
        <p:nvPicPr>
          <p:cNvPr id="2" name="Picture 1">
            <a:extLst>
              <a:ext uri="{FF2B5EF4-FFF2-40B4-BE49-F238E27FC236}">
                <a16:creationId xmlns:a16="http://schemas.microsoft.com/office/drawing/2014/main" id="{C8349BD5-6BE9-22AF-E420-257864545B99}"/>
              </a:ext>
            </a:extLst>
          </p:cNvPr>
          <p:cNvPicPr>
            <a:picLocks noChangeAspect="1"/>
          </p:cNvPicPr>
          <p:nvPr/>
        </p:nvPicPr>
        <p:blipFill>
          <a:blip r:embed="rId4"/>
          <a:stretch>
            <a:fillRect/>
          </a:stretch>
        </p:blipFill>
        <p:spPr>
          <a:xfrm>
            <a:off x="368922" y="2157851"/>
            <a:ext cx="8915400" cy="7225204"/>
          </a:xfrm>
          <a:prstGeom prst="rect">
            <a:avLst/>
          </a:prstGeom>
        </p:spPr>
      </p:pic>
    </p:spTree>
    <p:extLst>
      <p:ext uri="{BB962C8B-B14F-4D97-AF65-F5344CB8AC3E}">
        <p14:creationId xmlns:p14="http://schemas.microsoft.com/office/powerpoint/2010/main" val="170950648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aphicFrame>
        <p:nvGraphicFramePr>
          <p:cNvPr id="10" name="Table 10">
            <a:extLst>
              <a:ext uri="{FF2B5EF4-FFF2-40B4-BE49-F238E27FC236}">
                <a16:creationId xmlns:a16="http://schemas.microsoft.com/office/drawing/2014/main" id="{ECA92B92-1C75-9102-272B-31009A358442}"/>
              </a:ext>
            </a:extLst>
          </p:cNvPr>
          <p:cNvGraphicFramePr>
            <a:graphicFrameLocks noGrp="1"/>
          </p:cNvGraphicFramePr>
          <p:nvPr>
            <p:extLst>
              <p:ext uri="{D42A27DB-BD31-4B8C-83A1-F6EECF244321}">
                <p14:modId xmlns:p14="http://schemas.microsoft.com/office/powerpoint/2010/main" val="3287446191"/>
              </p:ext>
            </p:extLst>
          </p:nvPr>
        </p:nvGraphicFramePr>
        <p:xfrm>
          <a:off x="361948" y="1360496"/>
          <a:ext cx="17564099" cy="8693943"/>
        </p:xfrm>
        <a:graphic>
          <a:graphicData uri="http://schemas.openxmlformats.org/drawingml/2006/table">
            <a:tbl>
              <a:tblPr firstRow="1" bandRow="1">
                <a:tableStyleId>{16D9F66E-5EB9-4882-86FB-DCBF35E3C3E4}</a:tableStyleId>
              </a:tblPr>
              <a:tblGrid>
                <a:gridCol w="2741907">
                  <a:extLst>
                    <a:ext uri="{9D8B030D-6E8A-4147-A177-3AD203B41FA5}">
                      <a16:colId xmlns:a16="http://schemas.microsoft.com/office/drawing/2014/main" val="1921847986"/>
                    </a:ext>
                  </a:extLst>
                </a:gridCol>
                <a:gridCol w="7792743">
                  <a:extLst>
                    <a:ext uri="{9D8B030D-6E8A-4147-A177-3AD203B41FA5}">
                      <a16:colId xmlns:a16="http://schemas.microsoft.com/office/drawing/2014/main" val="3298737987"/>
                    </a:ext>
                  </a:extLst>
                </a:gridCol>
                <a:gridCol w="7029449">
                  <a:extLst>
                    <a:ext uri="{9D8B030D-6E8A-4147-A177-3AD203B41FA5}">
                      <a16:colId xmlns:a16="http://schemas.microsoft.com/office/drawing/2014/main" val="1788503050"/>
                    </a:ext>
                  </a:extLst>
                </a:gridCol>
              </a:tblGrid>
              <a:tr h="854006">
                <a:tc>
                  <a:txBody>
                    <a:bodyPr/>
                    <a:lstStyle/>
                    <a:p>
                      <a:pP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Thời Lý</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Thời Trần</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7567081"/>
                  </a:ext>
                </a:extLst>
              </a:tr>
              <a:tr h="2852006">
                <a:tc>
                  <a:txBody>
                    <a:bodyPr/>
                    <a:lstStyle/>
                    <a:p>
                      <a:pPr marL="0">
                        <a:lnSpc>
                          <a:spcPct val="150000"/>
                        </a:lnSpc>
                      </a:pPr>
                      <a:r>
                        <a:rPr lang="en-US" sz="3600">
                          <a:latin typeface="Arial" panose="020B0604020202020204" pitchFamily="34" charset="0"/>
                          <a:cs typeface="Arial" panose="020B0604020202020204" pitchFamily="34" charset="0"/>
                        </a:rPr>
                        <a:t>Giống nhau</a:t>
                      </a:r>
                    </a:p>
                  </a:txBody>
                  <a:tcPr anchor="ctr"/>
                </a:tc>
                <a:tc gridSpan="2">
                  <a:txBody>
                    <a:bodyPr/>
                    <a:lstStyle/>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Có: Đại thần, quan văn, quan võ.</a:t>
                      </a:r>
                    </a:p>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Chế độ: quân chủ chuyên chế tập quyền, vua đứng đầu.</a:t>
                      </a:r>
                    </a:p>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Đều thực hiện chính sách “ngụ binh ư nông”.</a:t>
                      </a:r>
                    </a:p>
                  </a:txBody>
                  <a:tcPr anchor="ctr"/>
                </a:tc>
                <a:tc hMerge="1">
                  <a:txBody>
                    <a:bodyPr/>
                    <a:lstStyle/>
                    <a:p>
                      <a:pPr marL="0" indent="-571500">
                        <a:lnSpc>
                          <a:spcPct val="150000"/>
                        </a:lnSpc>
                        <a:buFont typeface="Arial" panose="020B0604020202020204" pitchFamily="34" charset="0"/>
                        <a:buChar char="•"/>
                      </a:pP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3633524"/>
                  </a:ext>
                </a:extLst>
              </a:tr>
              <a:tr h="4277483">
                <a:tc>
                  <a:txBody>
                    <a:bodyPr/>
                    <a:lstStyle/>
                    <a:p>
                      <a:pPr marL="0">
                        <a:lnSpc>
                          <a:spcPct val="150000"/>
                        </a:lnSpc>
                      </a:pPr>
                      <a:r>
                        <a:rPr lang="en-US" sz="3600">
                          <a:latin typeface="Arial" panose="020B0604020202020204" pitchFamily="34" charset="0"/>
                          <a:cs typeface="Arial" panose="020B0604020202020204" pitchFamily="34" charset="0"/>
                        </a:rPr>
                        <a:t>Khác nhau</a:t>
                      </a:r>
                    </a:p>
                  </a:txBody>
                  <a:tcPr anchor="ctr"/>
                </a:tc>
                <a:tc>
                  <a:txBody>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có chế độ Thái thượng hoàng.</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đặt thêm nhiều chức quan khác.</a:t>
                      </a:r>
                    </a:p>
                  </a:txBody>
                  <a:tcPr anchor="ctr"/>
                </a:tc>
                <a:tc>
                  <a:txBody>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Thực hiện chế độ Thái thượng hoàng.</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Đặt thêm nhiều chức quan khác.</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Nhiều tôn thất nắm vị trí trọng yếu trong triều, địa phương.</a:t>
                      </a:r>
                    </a:p>
                  </a:txBody>
                  <a:tcPr anchor="ctr"/>
                </a:tc>
                <a:extLst>
                  <a:ext uri="{0D108BD9-81ED-4DB2-BD59-A6C34878D82A}">
                    <a16:rowId xmlns:a16="http://schemas.microsoft.com/office/drawing/2014/main" val="4125928354"/>
                  </a:ext>
                </a:extLst>
              </a:tr>
            </a:tbl>
          </a:graphicData>
        </a:graphic>
      </p:graphicFrame>
      <p:sp>
        <p:nvSpPr>
          <p:cNvPr id="4" name="TextBox 3">
            <a:extLst>
              <a:ext uri="{FF2B5EF4-FFF2-40B4-BE49-F238E27FC236}">
                <a16:creationId xmlns:a16="http://schemas.microsoft.com/office/drawing/2014/main" id="{95C74B00-8E8F-9F34-BAC4-A14A8BC300CD}"/>
              </a:ext>
            </a:extLst>
          </p:cNvPr>
          <p:cNvSpPr txBox="1"/>
          <p:nvPr/>
        </p:nvSpPr>
        <p:spPr>
          <a:xfrm>
            <a:off x="4093025" y="219529"/>
            <a:ext cx="10101943" cy="901593"/>
          </a:xfrm>
          <a:prstGeom prst="rect">
            <a:avLst/>
          </a:prstGeom>
          <a:noFill/>
        </p:spPr>
        <p:txBody>
          <a:bodyPr wrap="square">
            <a:spAutoFit/>
          </a:bodyPr>
          <a:lstStyle/>
          <a:p>
            <a:pPr algn="ctr">
              <a:lnSpc>
                <a:spcPct val="150000"/>
              </a:lnSpc>
            </a:pPr>
            <a:r>
              <a:rPr lang="vi-VN" sz="4000">
                <a:solidFill>
                  <a:srgbClr val="000000"/>
                </a:solidFill>
                <a:ea typeface="Arial" panose="020B0604020202020204" pitchFamily="34" charset="0"/>
                <a:cs typeface="Times New Roman" panose="02020603050405020304" pitchFamily="18" charset="0"/>
              </a:rPr>
              <a:t>So sánh với bộ máy chính quyền thời Lý</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850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4">
            <a:extLst>
              <a:ext uri="{FF2B5EF4-FFF2-40B4-BE49-F238E27FC236}">
                <a16:creationId xmlns:a16="http://schemas.microsoft.com/office/drawing/2014/main" id="{27FBD839-46CB-54D6-6489-0B0F106CC594}"/>
              </a:ext>
            </a:extLst>
          </p:cNvPr>
          <p:cNvSpPr txBox="1"/>
          <p:nvPr/>
        </p:nvSpPr>
        <p:spPr>
          <a:xfrm>
            <a:off x="1083859" y="428856"/>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 ĐÔI</a:t>
            </a:r>
            <a:endParaRPr lang="en-US" sz="54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A427B97-F70C-71D5-37DB-60C0A9DA9390}"/>
              </a:ext>
            </a:extLst>
          </p:cNvPr>
          <p:cNvSpPr txBox="1"/>
          <p:nvPr/>
        </p:nvSpPr>
        <p:spPr>
          <a:xfrm>
            <a:off x="1219200" y="1483552"/>
            <a:ext cx="1668780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kết hợp đọc mục Em có biết?, quan sát Hình 2 SGK tr.63 và hoàn thành Phiếu học tập số 1:</a:t>
            </a:r>
          </a:p>
        </p:txBody>
      </p:sp>
      <p:graphicFrame>
        <p:nvGraphicFramePr>
          <p:cNvPr id="12" name="Table 11">
            <a:extLst>
              <a:ext uri="{FF2B5EF4-FFF2-40B4-BE49-F238E27FC236}">
                <a16:creationId xmlns:a16="http://schemas.microsoft.com/office/drawing/2014/main" id="{B9DC94AE-98C6-7EBA-BFE2-205319518ECE}"/>
              </a:ext>
            </a:extLst>
          </p:cNvPr>
          <p:cNvGraphicFramePr>
            <a:graphicFrameLocks noGrp="1"/>
          </p:cNvGraphicFramePr>
          <p:nvPr>
            <p:extLst>
              <p:ext uri="{D42A27DB-BD31-4B8C-83A1-F6EECF244321}">
                <p14:modId xmlns:p14="http://schemas.microsoft.com/office/powerpoint/2010/main" val="341162085"/>
              </p:ext>
            </p:extLst>
          </p:nvPr>
        </p:nvGraphicFramePr>
        <p:xfrm>
          <a:off x="921703" y="3767093"/>
          <a:ext cx="10500995" cy="5756488"/>
        </p:xfrm>
        <a:graphic>
          <a:graphicData uri="http://schemas.openxmlformats.org/drawingml/2006/table">
            <a:tbl>
              <a:tblPr firstRow="1" firstCol="1" bandRow="1">
                <a:tableStyleId>{16D9F66E-5EB9-4882-86FB-DCBF35E3C3E4}</a:tableStyleId>
              </a:tblPr>
              <a:tblGrid>
                <a:gridCol w="5090795">
                  <a:extLst>
                    <a:ext uri="{9D8B030D-6E8A-4147-A177-3AD203B41FA5}">
                      <a16:colId xmlns:a16="http://schemas.microsoft.com/office/drawing/2014/main" val="2926524228"/>
                    </a:ext>
                  </a:extLst>
                </a:gridCol>
                <a:gridCol w="5410200">
                  <a:extLst>
                    <a:ext uri="{9D8B030D-6E8A-4147-A177-3AD203B41FA5}">
                      <a16:colId xmlns:a16="http://schemas.microsoft.com/office/drawing/2014/main" val="3683501201"/>
                    </a:ext>
                  </a:extLst>
                </a:gridCol>
              </a:tblGrid>
              <a:tr h="811812">
                <a:tc gridSpan="2">
                  <a:txBody>
                    <a:bodyPr/>
                    <a:lstStyle/>
                    <a:p>
                      <a:pPr algn="ctr">
                        <a:lnSpc>
                          <a:spcPct val="150000"/>
                        </a:lnSpc>
                        <a:spcBef>
                          <a:spcPts val="400"/>
                        </a:spcBef>
                        <a:spcAft>
                          <a:spcPts val="400"/>
                        </a:spcAft>
                      </a:pPr>
                      <a:r>
                        <a:rPr lang="en-US" sz="4000" b="1">
                          <a:effectLst/>
                          <a:latin typeface="Arial" panose="020B0604020202020204" pitchFamily="34" charset="0"/>
                          <a:ea typeface="Arial" panose="020B0604020202020204" pitchFamily="34" charset="0"/>
                          <a:cs typeface="Arial" panose="020B0604020202020204" pitchFamily="34" charset="0"/>
                        </a:rPr>
                        <a:t>PHIẾU HỌC TẬP SỐ 1</a:t>
                      </a:r>
                    </a:p>
                  </a:txBody>
                  <a:tcPr marL="68580" marR="68580" marT="0" marB="0" anchor="ctr"/>
                </a:tc>
                <a:tc hMerge="1">
                  <a:txBody>
                    <a:bodyPr/>
                    <a:lstStyle/>
                    <a:p>
                      <a:pPr algn="ctr">
                        <a:lnSpc>
                          <a:spcPct val="150000"/>
                        </a:lnSpc>
                        <a:spcBef>
                          <a:spcPts val="400"/>
                        </a:spcBef>
                        <a:spcAft>
                          <a:spcPts val="400"/>
                        </a:spcAft>
                      </a:pP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64812076"/>
                  </a:ext>
                </a:extLst>
              </a:tr>
              <a:tr h="811812">
                <a:tc>
                  <a:txBody>
                    <a:bodyPr/>
                    <a:lstStyle/>
                    <a:p>
                      <a:pPr algn="ctr">
                        <a:lnSpc>
                          <a:spcPct val="150000"/>
                        </a:lnSpc>
                        <a:spcBef>
                          <a:spcPts val="400"/>
                        </a:spcBef>
                        <a:spcAft>
                          <a:spcPts val="400"/>
                        </a:spcAft>
                      </a:pPr>
                      <a:r>
                        <a:rPr lang="vi-VN" sz="4000" b="1">
                          <a:effectLst/>
                          <a:latin typeface="Arial" panose="020B0604020202020204" pitchFamily="34" charset="0"/>
                          <a:cs typeface="Arial" panose="020B0604020202020204" pitchFamily="34" charset="0"/>
                        </a:rPr>
                        <a:t>Tình hình chính trị</a:t>
                      </a: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4000" b="1">
                          <a:effectLst/>
                          <a:latin typeface="Arial" panose="020B0604020202020204" pitchFamily="34" charset="0"/>
                          <a:cs typeface="Arial" panose="020B0604020202020204" pitchFamily="34" charset="0"/>
                        </a:rPr>
                        <a:t>Những nét chính</a:t>
                      </a: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Quân đội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Luật pháp</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Chính sách đối nội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r h="1033216">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Chính sách đối ngoại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89695732"/>
                  </a:ext>
                </a:extLst>
              </a:tr>
            </a:tbl>
          </a:graphicData>
        </a:graphic>
      </p:graphicFrame>
      <p:pic>
        <p:nvPicPr>
          <p:cNvPr id="20" name="Picture 19">
            <a:extLst>
              <a:ext uri="{FF2B5EF4-FFF2-40B4-BE49-F238E27FC236}">
                <a16:creationId xmlns:a16="http://schemas.microsoft.com/office/drawing/2014/main" id="{F131C99E-56EA-3367-6438-11FB48F1B8D3}"/>
              </a:ext>
            </a:extLst>
          </p:cNvPr>
          <p:cNvPicPr>
            <a:picLocks noChangeAspect="1"/>
          </p:cNvPicPr>
          <p:nvPr/>
        </p:nvPicPr>
        <p:blipFill rotWithShape="1">
          <a:blip r:embed="rId4">
            <a:extLst>
              <a:ext uri="{28A0092B-C50C-407E-A947-70E740481C1C}">
                <a14:useLocalDpi xmlns:a14="http://schemas.microsoft.com/office/drawing/2010/main" val="0"/>
              </a:ext>
            </a:extLst>
          </a:blip>
          <a:srcRect l="22485" r="19917"/>
          <a:stretch/>
        </p:blipFill>
        <p:spPr>
          <a:xfrm>
            <a:off x="12115800" y="3578013"/>
            <a:ext cx="5207893" cy="6013164"/>
          </a:xfrm>
          <a:prstGeom prst="rect">
            <a:avLst/>
          </a:prstGeom>
        </p:spPr>
      </p:pic>
    </p:spTree>
    <p:extLst>
      <p:ext uri="{BB962C8B-B14F-4D97-AF65-F5344CB8AC3E}">
        <p14:creationId xmlns:p14="http://schemas.microsoft.com/office/powerpoint/2010/main" val="35724005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51FFD-803F-4DB7-34B5-0EF7305AC3E7}"/>
              </a:ext>
            </a:extLst>
          </p:cNvPr>
          <p:cNvPicPr>
            <a:picLocks noChangeAspect="1"/>
          </p:cNvPicPr>
          <p:nvPr/>
        </p:nvPicPr>
        <p:blipFill>
          <a:blip r:embed="rId2"/>
          <a:stretch>
            <a:fillRect/>
          </a:stretch>
        </p:blipFill>
        <p:spPr>
          <a:xfrm>
            <a:off x="359848" y="266920"/>
            <a:ext cx="17568303" cy="9692640"/>
          </a:xfrm>
          <a:prstGeom prst="rect">
            <a:avLst/>
          </a:prstGeom>
        </p:spPr>
      </p:pic>
      <p:pic>
        <p:nvPicPr>
          <p:cNvPr id="16" name="Picture 12">
            <a:extLst>
              <a:ext uri="{FF2B5EF4-FFF2-40B4-BE49-F238E27FC236}">
                <a16:creationId xmlns:a16="http://schemas.microsoft.com/office/drawing/2014/main" id="{669DCB0E-F48D-B687-DF0B-ADA84373305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85825" y="228600"/>
            <a:ext cx="7900701" cy="9829800"/>
          </a:xfrm>
          <a:prstGeom prst="rect">
            <a:avLst/>
          </a:prstGeom>
        </p:spPr>
      </p:pic>
      <p:sp>
        <p:nvSpPr>
          <p:cNvPr id="7" name="Rectangle: Rounded Corners 6">
            <a:extLst>
              <a:ext uri="{FF2B5EF4-FFF2-40B4-BE49-F238E27FC236}">
                <a16:creationId xmlns:a16="http://schemas.microsoft.com/office/drawing/2014/main" id="{ADD8C8CE-B43B-FBF1-6397-28D60970DB21}"/>
              </a:ext>
            </a:extLst>
          </p:cNvPr>
          <p:cNvSpPr/>
          <p:nvPr/>
        </p:nvSpPr>
        <p:spPr>
          <a:xfrm>
            <a:off x="1169155" y="4381500"/>
            <a:ext cx="4191000"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Quân đội</a:t>
            </a:r>
          </a:p>
        </p:txBody>
      </p:sp>
      <p:cxnSp>
        <p:nvCxnSpPr>
          <p:cNvPr id="10" name="Straight Arrow Connector 9">
            <a:extLst>
              <a:ext uri="{FF2B5EF4-FFF2-40B4-BE49-F238E27FC236}">
                <a16:creationId xmlns:a16="http://schemas.microsoft.com/office/drawing/2014/main" id="{88BAE876-8E37-1C8A-B8A5-20B6F9575315}"/>
              </a:ext>
            </a:extLst>
          </p:cNvPr>
          <p:cNvCxnSpPr>
            <a:cxnSpLocks/>
          </p:cNvCxnSpPr>
          <p:nvPr/>
        </p:nvCxnSpPr>
        <p:spPr>
          <a:xfrm flipV="1">
            <a:off x="9322555" y="1879169"/>
            <a:ext cx="1714541" cy="326433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ED814088-8FE7-9C28-8ACA-373720EF0A60}"/>
              </a:ext>
            </a:extLst>
          </p:cNvPr>
          <p:cNvSpPr/>
          <p:nvPr/>
        </p:nvSpPr>
        <p:spPr>
          <a:xfrm>
            <a:off x="10998955" y="876300"/>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triều đình</a:t>
            </a:r>
          </a:p>
        </p:txBody>
      </p:sp>
      <p:sp>
        <p:nvSpPr>
          <p:cNvPr id="54" name="TextBox 53">
            <a:extLst>
              <a:ext uri="{FF2B5EF4-FFF2-40B4-BE49-F238E27FC236}">
                <a16:creationId xmlns:a16="http://schemas.microsoft.com/office/drawing/2014/main" id="{3BBCBB63-0BF2-9E0F-B380-F7D2E2CE3579}"/>
              </a:ext>
            </a:extLst>
          </p:cNvPr>
          <p:cNvSpPr txBox="1"/>
          <p:nvPr/>
        </p:nvSpPr>
        <p:spPr>
          <a:xfrm>
            <a:off x="6477000" y="8601229"/>
            <a:ext cx="11353800" cy="646331"/>
          </a:xfrm>
          <a:prstGeom prst="rect">
            <a:avLst/>
          </a:prstGeom>
          <a:noFill/>
        </p:spPr>
        <p:txBody>
          <a:bodyPr wrap="square">
            <a:spAutoFit/>
          </a:bodyPr>
          <a:lstStyle/>
          <a:p>
            <a:pPr algn="ctr"/>
            <a:r>
              <a:rPr lang="en-US" sz="3600" b="1">
                <a:solidFill>
                  <a:srgbClr val="FF0000"/>
                </a:solidFill>
                <a:effectLst/>
                <a:latin typeface="Arial" panose="020B0604020202020204" pitchFamily="34" charset="0"/>
                <a:ea typeface="Arial" panose="020B0604020202020204" pitchFamily="34" charset="0"/>
                <a:cs typeface="Arial" panose="020B0604020202020204" pitchFamily="34" charset="0"/>
              </a:rPr>
              <a:t>Thi hành </a:t>
            </a:r>
            <a:r>
              <a:rPr lang="vi-VN" sz="3600" b="1">
                <a:solidFill>
                  <a:srgbClr val="FF0000"/>
                </a:solidFill>
                <a:effectLst/>
                <a:latin typeface="Arial" panose="020B0604020202020204" pitchFamily="34" charset="0"/>
                <a:ea typeface="Arial" panose="020B0604020202020204" pitchFamily="34" charset="0"/>
                <a:cs typeface="Arial" panose="020B0604020202020204" pitchFamily="34" charset="0"/>
              </a:rPr>
              <a:t>chính sách "ngụ binh ư nông"</a:t>
            </a:r>
            <a:endParaRPr lang="en-US" sz="3600" b="1">
              <a:solidFill>
                <a:srgbClr val="FF0000"/>
              </a:solidFill>
              <a:latin typeface="Arial" panose="020B0604020202020204" pitchFamily="34" charset="0"/>
              <a:cs typeface="Arial" panose="020B0604020202020204" pitchFamily="34" charset="0"/>
            </a:endParaRPr>
          </a:p>
        </p:txBody>
      </p:sp>
      <p:pic>
        <p:nvPicPr>
          <p:cNvPr id="60" name="Picture 59" descr="A group of people posing for a photo&#10;&#10;Description automatically generated">
            <a:extLst>
              <a:ext uri="{FF2B5EF4-FFF2-40B4-BE49-F238E27FC236}">
                <a16:creationId xmlns:a16="http://schemas.microsoft.com/office/drawing/2014/main" id="{B71C2867-AC30-8E1D-8F12-5668A6F8D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840" y="6237778"/>
            <a:ext cx="4506726" cy="3141908"/>
          </a:xfrm>
          <a:prstGeom prst="rect">
            <a:avLst/>
          </a:prstGeom>
        </p:spPr>
      </p:pic>
      <p:pic>
        <p:nvPicPr>
          <p:cNvPr id="61" name="Picture 60" descr="A picture containing text, person, outdoor, military uniform&#10;&#10;Description automatically generated">
            <a:extLst>
              <a:ext uri="{FF2B5EF4-FFF2-40B4-BE49-F238E27FC236}">
                <a16:creationId xmlns:a16="http://schemas.microsoft.com/office/drawing/2014/main" id="{6A1ABC01-2977-F9A9-FC45-55ED63B30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461" y="723209"/>
            <a:ext cx="4698245" cy="3264330"/>
          </a:xfrm>
          <a:prstGeom prst="rect">
            <a:avLst/>
          </a:prstGeom>
        </p:spPr>
      </p:pic>
      <p:grpSp>
        <p:nvGrpSpPr>
          <p:cNvPr id="43" name="Group 42">
            <a:extLst>
              <a:ext uri="{FF2B5EF4-FFF2-40B4-BE49-F238E27FC236}">
                <a16:creationId xmlns:a16="http://schemas.microsoft.com/office/drawing/2014/main" id="{D0D16D5C-6023-8932-630E-E879D7FCA74B}"/>
              </a:ext>
            </a:extLst>
          </p:cNvPr>
          <p:cNvGrpSpPr/>
          <p:nvPr/>
        </p:nvGrpSpPr>
        <p:grpSpPr>
          <a:xfrm>
            <a:off x="5113369" y="4402713"/>
            <a:ext cx="4506726" cy="740786"/>
            <a:chOff x="4782414" y="4402713"/>
            <a:chExt cx="4506726" cy="740786"/>
          </a:xfrm>
        </p:grpSpPr>
        <p:cxnSp>
          <p:nvCxnSpPr>
            <p:cNvPr id="9" name="Straight Arrow Connector 8">
              <a:extLst>
                <a:ext uri="{FF2B5EF4-FFF2-40B4-BE49-F238E27FC236}">
                  <a16:creationId xmlns:a16="http://schemas.microsoft.com/office/drawing/2014/main" id="{FF0FA69A-0221-B832-B7E4-32C89370F4FB}"/>
                </a:ext>
              </a:extLst>
            </p:cNvPr>
            <p:cNvCxnSpPr>
              <a:cxnSpLocks/>
            </p:cNvCxnSpPr>
            <p:nvPr/>
          </p:nvCxnSpPr>
          <p:spPr>
            <a:xfrm>
              <a:off x="5029200" y="5143499"/>
              <a:ext cx="3962400" cy="0"/>
            </a:xfrm>
            <a:prstGeom prst="straightConnector1">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97BEB16-C847-7626-22F8-B1B3D841AB27}"/>
                </a:ext>
              </a:extLst>
            </p:cNvPr>
            <p:cNvSpPr txBox="1"/>
            <p:nvPr/>
          </p:nvSpPr>
          <p:spPr>
            <a:xfrm>
              <a:off x="4782414" y="4402713"/>
              <a:ext cx="4506726" cy="646331"/>
            </a:xfrm>
            <a:prstGeom prst="rect">
              <a:avLst/>
            </a:prstGeom>
            <a:noFill/>
          </p:spPr>
          <p:txBody>
            <a:bodyPr wrap="square">
              <a:spAutoFit/>
            </a:bodyPr>
            <a:lstStyle/>
            <a:p>
              <a:pPr algn="ctr"/>
              <a:r>
                <a:rPr lang="en-US" sz="3600">
                  <a:solidFill>
                    <a:srgbClr val="FF0000"/>
                  </a:solidFill>
                  <a:latin typeface="Arial" panose="020B0604020202020204" pitchFamily="34" charset="0"/>
                  <a:cs typeface="Arial" panose="020B0604020202020204" pitchFamily="34" charset="0"/>
                </a:rPr>
                <a:t>Tiếp tục hoàn thiện</a:t>
              </a:r>
            </a:p>
          </p:txBody>
        </p:sp>
      </p:grpSp>
      <p:sp>
        <p:nvSpPr>
          <p:cNvPr id="17" name="Rectangle: Rounded Corners 16">
            <a:extLst>
              <a:ext uri="{FF2B5EF4-FFF2-40B4-BE49-F238E27FC236}">
                <a16:creationId xmlns:a16="http://schemas.microsoft.com/office/drawing/2014/main" id="{49E8B6F1-6168-59E6-D951-B5401F7A0EA0}"/>
              </a:ext>
            </a:extLst>
          </p:cNvPr>
          <p:cNvSpPr/>
          <p:nvPr/>
        </p:nvSpPr>
        <p:spPr>
          <a:xfrm>
            <a:off x="10998955" y="2799704"/>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các lộ, phủ</a:t>
            </a:r>
          </a:p>
        </p:txBody>
      </p:sp>
      <p:sp>
        <p:nvSpPr>
          <p:cNvPr id="18" name="Rectangle: Rounded Corners 17">
            <a:extLst>
              <a:ext uri="{FF2B5EF4-FFF2-40B4-BE49-F238E27FC236}">
                <a16:creationId xmlns:a16="http://schemas.microsoft.com/office/drawing/2014/main" id="{3579BE25-28C6-29BF-796E-57CA86106BF4}"/>
              </a:ext>
            </a:extLst>
          </p:cNvPr>
          <p:cNvSpPr/>
          <p:nvPr/>
        </p:nvSpPr>
        <p:spPr>
          <a:xfrm>
            <a:off x="10998955" y="4740753"/>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vương hầu</a:t>
            </a:r>
          </a:p>
        </p:txBody>
      </p:sp>
      <p:sp>
        <p:nvSpPr>
          <p:cNvPr id="19" name="Rectangle: Rounded Corners 18">
            <a:extLst>
              <a:ext uri="{FF2B5EF4-FFF2-40B4-BE49-F238E27FC236}">
                <a16:creationId xmlns:a16="http://schemas.microsoft.com/office/drawing/2014/main" id="{401A0841-B947-15CB-A03A-3A038962BC75}"/>
              </a:ext>
            </a:extLst>
          </p:cNvPr>
          <p:cNvSpPr/>
          <p:nvPr/>
        </p:nvSpPr>
        <p:spPr>
          <a:xfrm>
            <a:off x="10998955" y="6628261"/>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Dân binh các làng xã</a:t>
            </a:r>
          </a:p>
        </p:txBody>
      </p:sp>
      <p:cxnSp>
        <p:nvCxnSpPr>
          <p:cNvPr id="24" name="Straight Arrow Connector 23">
            <a:extLst>
              <a:ext uri="{FF2B5EF4-FFF2-40B4-BE49-F238E27FC236}">
                <a16:creationId xmlns:a16="http://schemas.microsoft.com/office/drawing/2014/main" id="{08F5EBC5-7380-1682-3027-7D96F04D06E2}"/>
              </a:ext>
            </a:extLst>
          </p:cNvPr>
          <p:cNvCxnSpPr>
            <a:cxnSpLocks/>
            <a:endCxn id="17" idx="1"/>
          </p:cNvCxnSpPr>
          <p:nvPr/>
        </p:nvCxnSpPr>
        <p:spPr>
          <a:xfrm flipV="1">
            <a:off x="9322555" y="3561704"/>
            <a:ext cx="1676400" cy="158179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A21DC59-CF7E-925B-8FB6-E341CF9FB26B}"/>
              </a:ext>
            </a:extLst>
          </p:cNvPr>
          <p:cNvCxnSpPr>
            <a:cxnSpLocks/>
            <a:endCxn id="18" idx="1"/>
          </p:cNvCxnSpPr>
          <p:nvPr/>
        </p:nvCxnSpPr>
        <p:spPr>
          <a:xfrm>
            <a:off x="9322555" y="5143499"/>
            <a:ext cx="1676400" cy="3592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385DC06A-3D16-32CD-9DF1-36DAC22D0AE2}"/>
              </a:ext>
            </a:extLst>
          </p:cNvPr>
          <p:cNvCxnSpPr>
            <a:cxnSpLocks/>
            <a:endCxn id="19" idx="1"/>
          </p:cNvCxnSpPr>
          <p:nvPr/>
        </p:nvCxnSpPr>
        <p:spPr>
          <a:xfrm>
            <a:off x="9322555" y="5143499"/>
            <a:ext cx="1676400" cy="224676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7228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randombar(horizont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barn(inVertical)">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circle(in)">
                                      <p:cBhvr>
                                        <p:cTn id="58" dur="500"/>
                                        <p:tgtEl>
                                          <p:spTgt spid="61"/>
                                        </p:tgtEl>
                                      </p:cBhvr>
                                    </p:animEffect>
                                  </p:childTnLst>
                                </p:cTn>
                              </p:par>
                              <p:par>
                                <p:cTn id="59" presetID="6" presetClass="entr" presetSubtype="16"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circle(in)">
                                      <p:cBhvr>
                                        <p:cTn id="6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4" grpId="0"/>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3C2E37A0-5E7C-FA46-AD9B-F181BCA508E1}"/>
              </a:ext>
            </a:extLst>
          </p:cNvPr>
          <p:cNvSpPr txBox="1"/>
          <p:nvPr/>
        </p:nvSpPr>
        <p:spPr>
          <a:xfrm>
            <a:off x="3437152" y="845612"/>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Luật pháp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436CDB-D5F6-CB26-FC9E-3BACD545CAF7}"/>
              </a:ext>
            </a:extLst>
          </p:cNvPr>
          <p:cNvSpPr txBox="1"/>
          <p:nvPr/>
        </p:nvSpPr>
        <p:spPr>
          <a:xfrm>
            <a:off x="571499" y="3162300"/>
            <a:ext cx="8572501" cy="4191084"/>
          </a:xfrm>
          <a:prstGeom prst="rect">
            <a:avLst/>
          </a:prstGeom>
          <a:noFill/>
        </p:spPr>
        <p:txBody>
          <a:bodyPr wrap="square">
            <a:spAutoFit/>
          </a:bodyPr>
          <a:lstStyle/>
          <a:p>
            <a:pPr marL="571500" lvl="0" indent="-571500" algn="just">
              <a:lnSpc>
                <a:spcPct val="150000"/>
              </a:lnSpc>
              <a:spcBef>
                <a:spcPts val="100"/>
              </a:spcBef>
              <a:spcAft>
                <a:spcPts val="1000"/>
              </a:spcAft>
              <a:buFont typeface="Wingdings" panose="05000000000000000000" pitchFamily="2" charset="2"/>
              <a:buChar char="§"/>
            </a:pPr>
            <a:r>
              <a:rPr lang="vi-VN" sz="4400">
                <a:solidFill>
                  <a:srgbClr val="000000"/>
                </a:solidFill>
                <a:latin typeface="Arial" panose="020B0604020202020204" pitchFamily="34" charset="0"/>
                <a:ea typeface="Noto Sans Symbols"/>
                <a:cs typeface="Arial" panose="020B0604020202020204" pitchFamily="34" charset="0"/>
              </a:rPr>
              <a:t>Năm 1341, </a:t>
            </a:r>
            <a:r>
              <a:rPr lang="en-US" sz="4400">
                <a:solidFill>
                  <a:srgbClr val="000000"/>
                </a:solidFill>
                <a:latin typeface="Arial" panose="020B0604020202020204" pitchFamily="34" charset="0"/>
                <a:ea typeface="Noto Sans Symbols"/>
                <a:cs typeface="Arial" panose="020B0604020202020204" pitchFamily="34" charset="0"/>
              </a:rPr>
              <a:t>ban hành bộ Quốc triều hình luật.</a:t>
            </a:r>
          </a:p>
          <a:p>
            <a:pPr marL="571500" lvl="0" indent="-571500" algn="just">
              <a:lnSpc>
                <a:spcPct val="150000"/>
              </a:lnSpc>
              <a:spcBef>
                <a:spcPts val="100"/>
              </a:spcBef>
              <a:spcAft>
                <a:spcPts val="1000"/>
              </a:spcAft>
              <a:buFont typeface="Wingdings" panose="05000000000000000000" pitchFamily="2" charset="2"/>
              <a:buChar char="§"/>
            </a:pPr>
            <a:r>
              <a:rPr lang="en-US" sz="4400">
                <a:solidFill>
                  <a:srgbClr val="000000"/>
                </a:solidFill>
                <a:latin typeface="Arial" panose="020B0604020202020204" pitchFamily="34" charset="0"/>
                <a:ea typeface="Noto Sans Symbols"/>
                <a:cs typeface="Arial" panose="020B0604020202020204" pitchFamily="34" charset="0"/>
              </a:rPr>
              <a:t>Các cơ quan pháp luật được tăng cường và hoàn thiện hơn.</a:t>
            </a:r>
          </a:p>
        </p:txBody>
      </p:sp>
      <p:grpSp>
        <p:nvGrpSpPr>
          <p:cNvPr id="9" name="Group 8">
            <a:extLst>
              <a:ext uri="{FF2B5EF4-FFF2-40B4-BE49-F238E27FC236}">
                <a16:creationId xmlns:a16="http://schemas.microsoft.com/office/drawing/2014/main" id="{036A6415-FA53-23DA-375C-A611F9A7F405}"/>
              </a:ext>
            </a:extLst>
          </p:cNvPr>
          <p:cNvGrpSpPr/>
          <p:nvPr/>
        </p:nvGrpSpPr>
        <p:grpSpPr>
          <a:xfrm>
            <a:off x="9677400" y="1943100"/>
            <a:ext cx="7696532" cy="8083063"/>
            <a:chOff x="9677400" y="1943100"/>
            <a:chExt cx="7696532" cy="8083063"/>
          </a:xfrm>
        </p:grpSpPr>
        <p:pic>
          <p:nvPicPr>
            <p:cNvPr id="5" name="Picture 4" descr="A group of people standing around a person lying on the ground&#10;&#10;Description automatically generated with medium confidence">
              <a:extLst>
                <a:ext uri="{FF2B5EF4-FFF2-40B4-BE49-F238E27FC236}">
                  <a16:creationId xmlns:a16="http://schemas.microsoft.com/office/drawing/2014/main" id="{8A2D739D-0197-2694-F099-F4B92232F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1943100"/>
              <a:ext cx="7696532" cy="7498288"/>
            </a:xfrm>
            <a:prstGeom prst="rect">
              <a:avLst/>
            </a:prstGeom>
          </p:spPr>
        </p:pic>
        <p:sp>
          <p:nvSpPr>
            <p:cNvPr id="7" name="TextBox 6">
              <a:extLst>
                <a:ext uri="{FF2B5EF4-FFF2-40B4-BE49-F238E27FC236}">
                  <a16:creationId xmlns:a16="http://schemas.microsoft.com/office/drawing/2014/main" id="{86784447-3388-2B34-AA4A-6DA358B4FA84}"/>
                </a:ext>
              </a:extLst>
            </p:cNvPr>
            <p:cNvSpPr txBox="1"/>
            <p:nvPr/>
          </p:nvSpPr>
          <p:spPr>
            <a:xfrm>
              <a:off x="11734800" y="9441388"/>
              <a:ext cx="3223465" cy="584775"/>
            </a:xfrm>
            <a:prstGeom prst="rect">
              <a:avLst/>
            </a:prstGeom>
            <a:noFill/>
          </p:spPr>
          <p:txBody>
            <a:bodyPr wrap="square">
              <a:spAutoFit/>
            </a:bodyPr>
            <a:lstStyle/>
            <a:p>
              <a:pPr algn="ctr"/>
              <a:r>
                <a:rPr lang="en-US" sz="3200">
                  <a:solidFill>
                    <a:srgbClr val="000000"/>
                  </a:solidFill>
                  <a:latin typeface="Arial" panose="020B0604020202020204" pitchFamily="34" charset="0"/>
                  <a:ea typeface="Noto Sans Symbols"/>
                  <a:cs typeface="Arial" panose="020B0604020202020204" pitchFamily="34" charset="0"/>
                </a:rPr>
                <a:t>Tranh minh họa</a:t>
              </a:r>
              <a:r>
                <a:rPr lang="vi-VN" sz="3200">
                  <a:solidFill>
                    <a:srgbClr val="000000"/>
                  </a:solidFill>
                  <a:latin typeface="Arial" panose="020B0604020202020204" pitchFamily="34" charset="0"/>
                  <a:ea typeface="Noto Sans Symbols"/>
                  <a:cs typeface="Arial" panose="020B0604020202020204" pitchFamily="34" charset="0"/>
                </a:rPr>
                <a:t> </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07966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63A50534-25FA-5DC2-AE53-1615909AB425}"/>
              </a:ext>
            </a:extLst>
          </p:cNvPr>
          <p:cNvSpPr txBox="1"/>
          <p:nvPr/>
        </p:nvSpPr>
        <p:spPr>
          <a:xfrm>
            <a:off x="762000" y="3706718"/>
            <a:ext cx="7331918" cy="4170565"/>
          </a:xfrm>
          <a:prstGeom prst="rect">
            <a:avLst/>
          </a:prstGeom>
          <a:noFill/>
        </p:spPr>
        <p:txBody>
          <a:bodyPr wrap="square">
            <a:spAutoFit/>
          </a:bodyPr>
          <a:lstStyle/>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ăng cường quản lí các địa phương</a:t>
            </a:r>
            <a:r>
              <a:rPr lang="en-US" sz="4400">
                <a:solidFill>
                  <a:srgbClr val="000000"/>
                </a:solidFill>
                <a:latin typeface="Arial" panose="020B0604020202020204" pitchFamily="34" charset="0"/>
                <a:ea typeface="Noto Sans Symbols"/>
                <a:cs typeface="Arial" panose="020B0604020202020204" pitchFamily="34" charset="0"/>
              </a:rPr>
              <a:t>.</a:t>
            </a:r>
          </a:p>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N</a:t>
            </a:r>
            <a:r>
              <a:rPr lang="vi-VN" sz="4400">
                <a:solidFill>
                  <a:srgbClr val="000000"/>
                </a:solidFill>
                <a:latin typeface="Arial" panose="020B0604020202020204" pitchFamily="34" charset="0"/>
                <a:ea typeface="Noto Sans Symbols"/>
                <a:cs typeface="Arial" panose="020B0604020202020204" pitchFamily="34" charset="0"/>
              </a:rPr>
              <a:t>hất là các khu vực miền núi và biên viễn.</a:t>
            </a:r>
          </a:p>
        </p:txBody>
      </p:sp>
      <p:sp>
        <p:nvSpPr>
          <p:cNvPr id="6" name="TextBox 5">
            <a:extLst>
              <a:ext uri="{FF2B5EF4-FFF2-40B4-BE49-F238E27FC236}">
                <a16:creationId xmlns:a16="http://schemas.microsoft.com/office/drawing/2014/main" id="{51E94204-4C71-470C-D1FE-1B16014D50AF}"/>
              </a:ext>
            </a:extLst>
          </p:cNvPr>
          <p:cNvSpPr txBox="1"/>
          <p:nvPr/>
        </p:nvSpPr>
        <p:spPr>
          <a:xfrm>
            <a:off x="3437151" y="88350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Chính sách đối nội, đối ngoại</a:t>
            </a:r>
            <a:endParaRPr lang="en-US" sz="4800" b="1" i="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395FB0B-6167-7A6C-14BA-6904950D913D}"/>
              </a:ext>
            </a:extLst>
          </p:cNvPr>
          <p:cNvSpPr txBox="1"/>
          <p:nvPr/>
        </p:nvSpPr>
        <p:spPr>
          <a:xfrm>
            <a:off x="1066800" y="2197720"/>
            <a:ext cx="5325849" cy="830997"/>
          </a:xfrm>
          <a:prstGeom prst="rect">
            <a:avLst/>
          </a:prstGeom>
          <a:noFill/>
        </p:spPr>
        <p:txBody>
          <a:bodyPr wrap="square">
            <a:spAutoFit/>
          </a:bodyPr>
          <a:lstStyle/>
          <a:p>
            <a:pPr marL="685800" indent="-685800" algn="ctr">
              <a:buFont typeface="Wingdings" panose="05000000000000000000" pitchFamily="2" charset="2"/>
              <a:buChar char="§"/>
            </a:pPr>
            <a:r>
              <a:rPr lang="en-US" sz="4800" b="1">
                <a:solidFill>
                  <a:srgbClr val="002060"/>
                </a:solidFill>
                <a:latin typeface="Arial" panose="020B0604020202020204" pitchFamily="34" charset="0"/>
                <a:cs typeface="Arial" panose="020B0604020202020204" pitchFamily="34" charset="0"/>
              </a:rPr>
              <a:t>Đối nội</a:t>
            </a:r>
            <a:endParaRPr lang="en-US" sz="4800" b="1" dirty="0">
              <a:solidFill>
                <a:srgbClr val="00206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1B0A1A9-F27F-0F55-3C71-40BD0F8109FD}"/>
              </a:ext>
            </a:extLst>
          </p:cNvPr>
          <p:cNvCxnSpPr>
            <a:cxnSpLocks/>
          </p:cNvCxnSpPr>
          <p:nvPr/>
        </p:nvCxnSpPr>
        <p:spPr>
          <a:xfrm>
            <a:off x="8458200" y="2019300"/>
            <a:ext cx="0" cy="7545402"/>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2130252-718A-FB5D-099F-EE07D7EE4C5F}"/>
              </a:ext>
            </a:extLst>
          </p:cNvPr>
          <p:cNvSpPr txBox="1"/>
          <p:nvPr/>
        </p:nvSpPr>
        <p:spPr>
          <a:xfrm>
            <a:off x="10759441" y="2197721"/>
            <a:ext cx="6446519" cy="830997"/>
          </a:xfrm>
          <a:prstGeom prst="rect">
            <a:avLst/>
          </a:prstGeom>
          <a:noFill/>
        </p:spPr>
        <p:txBody>
          <a:bodyPr wrap="square">
            <a:spAutoFit/>
          </a:bodyPr>
          <a:lstStyle/>
          <a:p>
            <a:pPr marL="685800" indent="-685800" algn="ctr">
              <a:buFont typeface="Wingdings" panose="05000000000000000000" pitchFamily="2" charset="2"/>
              <a:buChar char="§"/>
            </a:pPr>
            <a:r>
              <a:rPr lang="en-US" sz="4800" b="1">
                <a:solidFill>
                  <a:srgbClr val="002060"/>
                </a:solidFill>
                <a:latin typeface="Arial" panose="020B0604020202020204" pitchFamily="34" charset="0"/>
                <a:cs typeface="Arial" panose="020B0604020202020204" pitchFamily="34" charset="0"/>
              </a:rPr>
              <a:t>Đối ngoại</a:t>
            </a:r>
            <a:endParaRPr lang="en-US" sz="4800" b="1"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A2C0F55-3EC8-1607-81AF-85B33E0D45D2}"/>
              </a:ext>
            </a:extLst>
          </p:cNvPr>
          <p:cNvSpPr txBox="1"/>
          <p:nvPr/>
        </p:nvSpPr>
        <p:spPr>
          <a:xfrm>
            <a:off x="8781434" y="3706718"/>
            <a:ext cx="8703517" cy="5186228"/>
          </a:xfrm>
          <a:prstGeom prst="rect">
            <a:avLst/>
          </a:prstGeom>
          <a:noFill/>
        </p:spPr>
        <p:txBody>
          <a:bodyPr wrap="square">
            <a:spAutoFit/>
          </a:bodyPr>
          <a:lstStyle/>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hi hành chính sách ngoại giao hoà hiếu với phương Bắc. </a:t>
            </a:r>
            <a:endParaRPr lang="en-US" sz="4400">
              <a:solidFill>
                <a:srgbClr val="000000"/>
              </a:solidFill>
              <a:latin typeface="Arial" panose="020B0604020202020204" pitchFamily="34" charset="0"/>
              <a:ea typeface="Noto Sans Symbols"/>
              <a:cs typeface="Arial" panose="020B0604020202020204" pitchFamily="34" charset="0"/>
            </a:endParaRPr>
          </a:p>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hiết lập quan hệ bang giao và buôn bán với </a:t>
            </a:r>
            <a:r>
              <a:rPr lang="vi-VN" sz="4400">
                <a:solidFill>
                  <a:srgbClr val="000000"/>
                </a:solidFill>
                <a:ea typeface="Noto Sans Symbols"/>
                <a:cs typeface="Arial" panose="020B0604020202020204" pitchFamily="34" charset="0"/>
              </a:rPr>
              <a:t>Chăm-pa, Chân Lạp, Ai Lao,... </a:t>
            </a:r>
            <a:endParaRPr lang="vi-VN" sz="4400">
              <a:solidFill>
                <a:srgbClr val="000000"/>
              </a:solidFill>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1838503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wipe(left)">
                                      <p:cBhvr>
                                        <p:cTn id="3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11" grpId="0"/>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aphicFrame>
        <p:nvGraphicFramePr>
          <p:cNvPr id="13" name="Table 12">
            <a:extLst>
              <a:ext uri="{FF2B5EF4-FFF2-40B4-BE49-F238E27FC236}">
                <a16:creationId xmlns:a16="http://schemas.microsoft.com/office/drawing/2014/main" id="{7D3CACFD-3307-C674-2BBF-6198613CA738}"/>
              </a:ext>
            </a:extLst>
          </p:cNvPr>
          <p:cNvGraphicFramePr>
            <a:graphicFrameLocks noGrp="1"/>
          </p:cNvGraphicFramePr>
          <p:nvPr>
            <p:extLst>
              <p:ext uri="{D42A27DB-BD31-4B8C-83A1-F6EECF244321}">
                <p14:modId xmlns:p14="http://schemas.microsoft.com/office/powerpoint/2010/main" val="2804666443"/>
              </p:ext>
            </p:extLst>
          </p:nvPr>
        </p:nvGraphicFramePr>
        <p:xfrm>
          <a:off x="495300" y="1638300"/>
          <a:ext cx="17297400" cy="8026085"/>
        </p:xfrm>
        <a:graphic>
          <a:graphicData uri="http://schemas.openxmlformats.org/drawingml/2006/table">
            <a:tbl>
              <a:tblPr firstRow="1" firstCol="1" bandRow="1">
                <a:tableStyleId>{16D9F66E-5EB9-4882-86FB-DCBF35E3C3E4}</a:tableStyleId>
              </a:tblPr>
              <a:tblGrid>
                <a:gridCol w="4456536">
                  <a:extLst>
                    <a:ext uri="{9D8B030D-6E8A-4147-A177-3AD203B41FA5}">
                      <a16:colId xmlns:a16="http://schemas.microsoft.com/office/drawing/2014/main" val="2926524228"/>
                    </a:ext>
                  </a:extLst>
                </a:gridCol>
                <a:gridCol w="12840864">
                  <a:extLst>
                    <a:ext uri="{9D8B030D-6E8A-4147-A177-3AD203B41FA5}">
                      <a16:colId xmlns:a16="http://schemas.microsoft.com/office/drawing/2014/main" val="3683501201"/>
                    </a:ext>
                  </a:extLst>
                </a:gridCol>
              </a:tblGrid>
              <a:tr h="656874">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Tình hình chính trị</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Những nét chính</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351293">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Quân đội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Arial" panose="020B0604020202020204" pitchFamily="34" charset="0"/>
                          <a:cs typeface="Arial" panose="020B0604020202020204" pitchFamily="34" charset="0"/>
                        </a:rPr>
                        <a:t>Quân đội tiếp tục được hoàn thiện</a:t>
                      </a:r>
                      <a:r>
                        <a:rPr lang="en-US" sz="36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T</a:t>
                      </a:r>
                      <a:r>
                        <a:rPr lang="vi-VN" sz="3600" b="0">
                          <a:effectLst/>
                          <a:latin typeface="Arial" panose="020B0604020202020204" pitchFamily="34" charset="0"/>
                          <a:cs typeface="Arial" panose="020B0604020202020204" pitchFamily="34" charset="0"/>
                        </a:rPr>
                        <a:t>iếp tục thi hành chính sách “ngụ binh ư nông”.</a:t>
                      </a:r>
                    </a:p>
                  </a:txBody>
                  <a:tcPr marL="68580" marR="68580" marT="0" marB="0" anchor="ctr"/>
                </a:tc>
                <a:extLst>
                  <a:ext uri="{0D108BD9-81ED-4DB2-BD59-A6C34878D82A}">
                    <a16:rowId xmlns:a16="http://schemas.microsoft.com/office/drawing/2014/main" val="1201436075"/>
                  </a:ext>
                </a:extLst>
              </a:tr>
              <a:tr h="1351293">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Luật pháp</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B</a:t>
                      </a:r>
                      <a:r>
                        <a:rPr lang="vi-VN" sz="3600" b="0">
                          <a:effectLst/>
                          <a:latin typeface="Arial" panose="020B0604020202020204" pitchFamily="34" charset="0"/>
                          <a:cs typeface="Arial" panose="020B0604020202020204" pitchFamily="34" charset="0"/>
                        </a:rPr>
                        <a:t>an hành bộ Quốc triều hình luật</a:t>
                      </a:r>
                      <a:r>
                        <a:rPr lang="en-US" sz="36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C</a:t>
                      </a:r>
                      <a:r>
                        <a:rPr lang="vi-VN" sz="3600" b="0">
                          <a:effectLst/>
                          <a:latin typeface="Arial" panose="020B0604020202020204" pitchFamily="34" charset="0"/>
                          <a:cs typeface="Arial" panose="020B0604020202020204" pitchFamily="34" charset="0"/>
                        </a:rPr>
                        <a:t>ơ quan pháp luật được tăng cường và hoàn thiện hơn.</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267877">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Chính sách đối nội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Nhà Trần tăng cường quản lí các địa phương, nhất là các khu vực miền núi và biên viễn.</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r h="2026966">
                <a:tc>
                  <a:txBody>
                    <a:bodyPr/>
                    <a:lstStyle/>
                    <a:p>
                      <a:pPr algn="ctr">
                        <a:lnSpc>
                          <a:spcPct val="150000"/>
                        </a:lnSpc>
                        <a:spcBef>
                          <a:spcPts val="400"/>
                        </a:spcBef>
                        <a:spcAft>
                          <a:spcPts val="400"/>
                        </a:spcAft>
                      </a:pPr>
                      <a:r>
                        <a:rPr lang="vi-VN" sz="3600" b="0">
                          <a:effectLst/>
                          <a:latin typeface="Arial" panose="020B0604020202020204" pitchFamily="34" charset="0"/>
                          <a:cs typeface="Arial" panose="020B0604020202020204" pitchFamily="34" charset="0"/>
                        </a:rPr>
                        <a:t>Chính sách đối ngoại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Thi hành chính sách ngoại giao hoà hiếu với phương Bắc. </a:t>
                      </a:r>
                    </a:p>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Thiết lập quan hệ bang giao và buôn bán với Chăm-pa, Chân Lạp, Ai Lao,... </a:t>
                      </a:r>
                    </a:p>
                  </a:txBody>
                  <a:tcPr marL="68580" marR="68580" marT="0" marB="0" anchor="ctr"/>
                </a:tc>
                <a:extLst>
                  <a:ext uri="{0D108BD9-81ED-4DB2-BD59-A6C34878D82A}">
                    <a16:rowId xmlns:a16="http://schemas.microsoft.com/office/drawing/2014/main" val="1389695732"/>
                  </a:ext>
                </a:extLst>
              </a:tr>
            </a:tbl>
          </a:graphicData>
        </a:graphic>
      </p:graphicFrame>
      <p:sp>
        <p:nvSpPr>
          <p:cNvPr id="14" name="TextBox 24">
            <a:extLst>
              <a:ext uri="{FF2B5EF4-FFF2-40B4-BE49-F238E27FC236}">
                <a16:creationId xmlns:a16="http://schemas.microsoft.com/office/drawing/2014/main" id="{E74D4F7A-71A4-2189-83CA-F05719883B72}"/>
              </a:ext>
            </a:extLst>
          </p:cNvPr>
          <p:cNvSpPr txBox="1"/>
          <p:nvPr/>
        </p:nvSpPr>
        <p:spPr>
          <a:xfrm>
            <a:off x="4961544" y="318157"/>
            <a:ext cx="8364912" cy="1015343"/>
          </a:xfrm>
          <a:prstGeom prst="rect">
            <a:avLst/>
          </a:prstGeom>
        </p:spPr>
        <p:txBody>
          <a:bodyPr wrap="square" lIns="0" tIns="0" rIns="0" bIns="0" rtlCol="0" anchor="t">
            <a:spAutoFit/>
          </a:bodyPr>
          <a:lstStyle/>
          <a:p>
            <a:pPr lvl="0" algn="ctr">
              <a:lnSpc>
                <a:spcPts val="9100"/>
              </a:lnSpc>
            </a:pPr>
            <a:r>
              <a:rPr lang="en-US" sz="4800" b="1">
                <a:latin typeface="Arial" panose="020B0604020202020204" pitchFamily="34" charset="0"/>
                <a:cs typeface="Arial" panose="020B0604020202020204" pitchFamily="34" charset="0"/>
              </a:rPr>
              <a:t>Tổng kết Phiếu học tập số 1</a:t>
            </a:r>
          </a:p>
        </p:txBody>
      </p:sp>
    </p:spTree>
    <p:extLst>
      <p:ext uri="{BB962C8B-B14F-4D97-AF65-F5344CB8AC3E}">
        <p14:creationId xmlns:p14="http://schemas.microsoft.com/office/powerpoint/2010/main" val="1602337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3</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KINH TẾ, XÃ HỘI</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1596855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
            <a:extLst>
              <a:ext uri="{FF2B5EF4-FFF2-40B4-BE49-F238E27FC236}">
                <a16:creationId xmlns:a16="http://schemas.microsoft.com/office/drawing/2014/main" id="{5B87BBE0-ED98-A96C-AD0F-470C902C4907}"/>
              </a:ext>
            </a:extLst>
          </p:cNvPr>
          <p:cNvSpPr txBox="1"/>
          <p:nvPr/>
        </p:nvSpPr>
        <p:spPr>
          <a:xfrm>
            <a:off x="1091684" y="1435702"/>
            <a:ext cx="16104632" cy="1040798"/>
          </a:xfrm>
          <a:prstGeom prst="rect">
            <a:avLst/>
          </a:prstGeom>
        </p:spPr>
        <p:txBody>
          <a:bodyPr lIns="0" tIns="0" rIns="0" bIns="0" rtlCol="0" anchor="t">
            <a:spAutoFit/>
          </a:bodyPr>
          <a:lstStyle/>
          <a:p>
            <a:pPr algn="ctr">
              <a:lnSpc>
                <a:spcPts val="8959"/>
              </a:lnSpc>
            </a:pPr>
            <a:r>
              <a:rPr lang="en-US" sz="4800" b="1">
                <a:solidFill>
                  <a:srgbClr val="002060"/>
                </a:solidFill>
                <a:latin typeface="Arial" panose="020B0604020202020204" pitchFamily="34" charset="0"/>
                <a:cs typeface="Arial" panose="020B0604020202020204" pitchFamily="34" charset="0"/>
              </a:rPr>
              <a:t>THẢO LUẬN NHÓM</a:t>
            </a:r>
            <a:endParaRPr lang="en-US" sz="4800" b="1" dirty="0">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908BF81-48FC-1D92-E89E-F1325582049C}"/>
              </a:ext>
            </a:extLst>
          </p:cNvPr>
          <p:cNvSpPr txBox="1"/>
          <p:nvPr/>
        </p:nvSpPr>
        <p:spPr>
          <a:xfrm>
            <a:off x="1759353" y="2389494"/>
            <a:ext cx="14769294"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3, quan sát Hình 3-5 - SGK tr.64, 65 và thực hiện nhiệm vụ vào Phiếu học tập số 2:</a:t>
            </a:r>
            <a:endParaRPr lang="en-US" sz="4000"/>
          </a:p>
        </p:txBody>
      </p:sp>
      <p:sp>
        <p:nvSpPr>
          <p:cNvPr id="35" name="Rectangle: Rounded Corners 34">
            <a:extLst>
              <a:ext uri="{FF2B5EF4-FFF2-40B4-BE49-F238E27FC236}">
                <a16:creationId xmlns:a16="http://schemas.microsoft.com/office/drawing/2014/main" id="{B17A6B2E-399F-8160-B42D-B752323AFB22}"/>
              </a:ext>
            </a:extLst>
          </p:cNvPr>
          <p:cNvSpPr/>
          <p:nvPr/>
        </p:nvSpPr>
        <p:spPr>
          <a:xfrm>
            <a:off x="762000" y="4387958"/>
            <a:ext cx="5417928" cy="5175142"/>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just">
              <a:lnSpc>
                <a:spcPct val="150000"/>
              </a:lnSpc>
            </a:pPr>
            <a:r>
              <a:rPr lang="en-US" sz="3600">
                <a:solidFill>
                  <a:schemeClr val="tx1"/>
                </a:solidFill>
                <a:latin typeface="Arial" panose="020B0604020202020204" pitchFamily="34" charset="0"/>
                <a:cs typeface="Arial" panose="020B0604020202020204" pitchFamily="34" charset="0"/>
              </a:rPr>
              <a:t>Nêu những dẫn chứng chứng tỏ nhà Trần chú trọng và khuyến khích phát triển nông nghiệp.</a:t>
            </a:r>
          </a:p>
        </p:txBody>
      </p:sp>
      <p:sp>
        <p:nvSpPr>
          <p:cNvPr id="36" name="Rectangle: Rounded Corners 35">
            <a:extLst>
              <a:ext uri="{FF2B5EF4-FFF2-40B4-BE49-F238E27FC236}">
                <a16:creationId xmlns:a16="http://schemas.microsoft.com/office/drawing/2014/main" id="{8452E024-8D3E-CEDE-F166-B6B7D46CAC32}"/>
              </a:ext>
            </a:extLst>
          </p:cNvPr>
          <p:cNvSpPr/>
          <p:nvPr/>
        </p:nvSpPr>
        <p:spPr>
          <a:xfrm>
            <a:off x="6309468" y="4387958"/>
            <a:ext cx="5417928" cy="5175142"/>
          </a:xfrm>
          <a:prstGeom prst="roundRect">
            <a:avLst>
              <a:gd name="adj" fmla="val 6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just">
              <a:lnSpc>
                <a:spcPct val="150000"/>
              </a:lnSpc>
            </a:pPr>
            <a:r>
              <a:rPr lang="en-US" sz="3600">
                <a:solidFill>
                  <a:schemeClr val="tx1"/>
                </a:solidFill>
                <a:latin typeface="Arial" panose="020B0604020202020204" pitchFamily="34" charset="0"/>
                <a:cs typeface="Arial" panose="020B0604020202020204" pitchFamily="34" charset="0"/>
              </a:rPr>
              <a:t>Mô tả những nét chính về tình hình thủ công nghiệp. Nhận xét về sản xuất thủ công nghiệp thời Trần?</a:t>
            </a:r>
          </a:p>
        </p:txBody>
      </p:sp>
      <p:sp>
        <p:nvSpPr>
          <p:cNvPr id="6" name="Rectangle: Rounded Corners 5">
            <a:extLst>
              <a:ext uri="{FF2B5EF4-FFF2-40B4-BE49-F238E27FC236}">
                <a16:creationId xmlns:a16="http://schemas.microsoft.com/office/drawing/2014/main" id="{C9523944-DDF3-5777-2A19-45D16560FB93}"/>
              </a:ext>
            </a:extLst>
          </p:cNvPr>
          <p:cNvSpPr/>
          <p:nvPr/>
        </p:nvSpPr>
        <p:spPr>
          <a:xfrm>
            <a:off x="11856936" y="4387958"/>
            <a:ext cx="5673036" cy="5175142"/>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3: </a:t>
            </a:r>
          </a:p>
          <a:p>
            <a:pPr algn="just">
              <a:lnSpc>
                <a:spcPct val="150000"/>
              </a:lnSpc>
            </a:pPr>
            <a:r>
              <a:rPr lang="en-US" sz="3600">
                <a:solidFill>
                  <a:schemeClr val="tx1"/>
                </a:solidFill>
                <a:latin typeface="Arial" panose="020B0604020202020204" pitchFamily="34" charset="0"/>
                <a:cs typeface="Arial" panose="020B0604020202020204" pitchFamily="34" charset="0"/>
              </a:rPr>
              <a:t>Mô tả những nét chính về tình hình thương nghiệp. </a:t>
            </a:r>
            <a:r>
              <a:rPr lang="vi-VN" sz="3600">
                <a:solidFill>
                  <a:schemeClr val="tx1"/>
                </a:solidFill>
                <a:cs typeface="Arial" panose="020B0604020202020204" pitchFamily="34" charset="0"/>
              </a:rPr>
              <a:t>Sự phát triển của một số thương cảng thời Trần chứng tỏ điều gì?</a:t>
            </a:r>
            <a:endParaRPr lang="en-US" sz="360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FCAF874-A66F-3A9D-AEA4-6E693DBD6B96}"/>
              </a:ext>
            </a:extLst>
          </p:cNvPr>
          <p:cNvSpPr txBox="1"/>
          <p:nvPr/>
        </p:nvSpPr>
        <p:spPr>
          <a:xfrm>
            <a:off x="4334194" y="690705"/>
            <a:ext cx="11413696" cy="923330"/>
          </a:xfrm>
          <a:prstGeom prst="rect">
            <a:avLst/>
          </a:prstGeom>
          <a:noFill/>
        </p:spPr>
        <p:txBody>
          <a:bodyPr wrap="square">
            <a:spAutoFit/>
          </a:bodyPr>
          <a:lstStyle/>
          <a:p>
            <a:pPr algn="ctr"/>
            <a:r>
              <a:rPr lang="en-US" sz="5400" b="1" i="1">
                <a:latin typeface="Arial" panose="020B0604020202020204" pitchFamily="34" charset="0"/>
                <a:cs typeface="Arial" panose="020B0604020202020204" pitchFamily="34" charset="0"/>
              </a:rPr>
              <a:t>a) Tình hình kinh tế</a:t>
            </a:r>
            <a:endParaRPr lang="en-US" sz="5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382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26" name="Rectangle 25">
            <a:extLst>
              <a:ext uri="{FF2B5EF4-FFF2-40B4-BE49-F238E27FC236}">
                <a16:creationId xmlns:a16="http://schemas.microsoft.com/office/drawing/2014/main" id="{E528B819-F3D4-71CE-1946-7A4E08B4748C}"/>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0">
            <a:extLst>
              <a:ext uri="{FF2B5EF4-FFF2-40B4-BE49-F238E27FC236}">
                <a16:creationId xmlns:a16="http://schemas.microsoft.com/office/drawing/2014/main" id="{4CC73A9D-9704-E2BF-697E-22ADE022DB45}"/>
              </a:ext>
            </a:extLst>
          </p:cNvPr>
          <p:cNvSpPr txBox="1"/>
          <p:nvPr/>
        </p:nvSpPr>
        <p:spPr>
          <a:xfrm>
            <a:off x="2727115" y="723900"/>
            <a:ext cx="1283377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KHỞI ĐỘNG</a:t>
            </a:r>
            <a:endParaRPr kumimoji="0" lang="en-US" sz="66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AC5F62A-F9E5-1B7B-66A8-6F12A5AFD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48" y="342900"/>
            <a:ext cx="8497204" cy="6376584"/>
          </a:xfrm>
          <a:prstGeom prst="rect">
            <a:avLst/>
          </a:prstGeom>
        </p:spPr>
      </p:pic>
      <p:pic>
        <p:nvPicPr>
          <p:cNvPr id="8" name="Picture 7">
            <a:extLst>
              <a:ext uri="{FF2B5EF4-FFF2-40B4-BE49-F238E27FC236}">
                <a16:creationId xmlns:a16="http://schemas.microsoft.com/office/drawing/2014/main" id="{921225E6-6824-3021-5269-A47FB3914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749" y="4763509"/>
            <a:ext cx="6617034" cy="4737796"/>
          </a:xfrm>
          <a:prstGeom prst="rect">
            <a:avLst/>
          </a:prstGeom>
        </p:spPr>
      </p:pic>
      <p:grpSp>
        <p:nvGrpSpPr>
          <p:cNvPr id="11" name="Group 10">
            <a:extLst>
              <a:ext uri="{FF2B5EF4-FFF2-40B4-BE49-F238E27FC236}">
                <a16:creationId xmlns:a16="http://schemas.microsoft.com/office/drawing/2014/main" id="{14109E9C-B1B8-0181-5858-5ACBB141E01D}"/>
              </a:ext>
            </a:extLst>
          </p:cNvPr>
          <p:cNvGrpSpPr/>
          <p:nvPr/>
        </p:nvGrpSpPr>
        <p:grpSpPr>
          <a:xfrm>
            <a:off x="10140783" y="1906088"/>
            <a:ext cx="6781800" cy="6474823"/>
            <a:chOff x="10332472" y="754743"/>
            <a:chExt cx="6781800" cy="6474823"/>
          </a:xfrm>
        </p:grpSpPr>
        <p:sp>
          <p:nvSpPr>
            <p:cNvPr id="28" name="TextBox 27">
              <a:extLst>
                <a:ext uri="{FF2B5EF4-FFF2-40B4-BE49-F238E27FC236}">
                  <a16:creationId xmlns:a16="http://schemas.microsoft.com/office/drawing/2014/main" id="{09F7A3A1-AD7E-9364-B13F-550934EA70BE}"/>
                </a:ext>
              </a:extLst>
            </p:cNvPr>
            <p:cNvSpPr txBox="1"/>
            <p:nvPr/>
          </p:nvSpPr>
          <p:spPr>
            <a:xfrm>
              <a:off x="10332472" y="3543300"/>
              <a:ext cx="6781800" cy="3686266"/>
            </a:xfrm>
            <a:prstGeom prst="rect">
              <a:avLst/>
            </a:prstGeom>
            <a:noFill/>
          </p:spPr>
          <p:txBody>
            <a:bodyPr wrap="square">
              <a:spAutoFit/>
            </a:bodyPr>
            <a:lstStyle/>
            <a:p>
              <a:pPr algn="just">
                <a:lnSpc>
                  <a:spcPct val="150000"/>
                </a:lnSpc>
              </a:pPr>
              <a:r>
                <a:rPr lang="vi-VN" sz="4000">
                  <a:cs typeface="Arial" panose="020B0604020202020204" pitchFamily="34" charset="0"/>
                </a:rPr>
                <a:t>Em có suy nghĩ gì về trình độ kĩ thuật cũng như đời sống văn hóa tinh thần của nhân dân Đại Việt thời Trần.</a:t>
              </a:r>
              <a:endParaRPr lang="en-US" sz="4000"/>
            </a:p>
          </p:txBody>
        </p:sp>
        <p:pic>
          <p:nvPicPr>
            <p:cNvPr id="10" name="Picture 56">
              <a:extLst>
                <a:ext uri="{FF2B5EF4-FFF2-40B4-BE49-F238E27FC236}">
                  <a16:creationId xmlns:a16="http://schemas.microsoft.com/office/drawing/2014/main" id="{E81A6883-E5F6-2B18-5C26-3AC31BDEB3E3}"/>
                </a:ext>
              </a:extLst>
            </p:cNvPr>
            <p:cNvPicPr>
              <a:picLocks noChangeAspect="1"/>
            </p:cNvPicPr>
            <p:nvPr/>
          </p:nvPicPr>
          <p:blipFill>
            <a:blip r:embed="rId6"/>
            <a:srcRect/>
            <a:stretch>
              <a:fillRect/>
            </a:stretch>
          </p:blipFill>
          <p:spPr>
            <a:xfrm>
              <a:off x="12039600" y="754743"/>
              <a:ext cx="3124200" cy="297189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450" decel="100000" fill="hold"/>
                                        <p:tgtEl>
                                          <p:spTgt spid="11"/>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13" name="Group 12">
            <a:extLst>
              <a:ext uri="{FF2B5EF4-FFF2-40B4-BE49-F238E27FC236}">
                <a16:creationId xmlns:a16="http://schemas.microsoft.com/office/drawing/2014/main" id="{1999A38E-32C5-2004-814E-77576305F92F}"/>
              </a:ext>
            </a:extLst>
          </p:cNvPr>
          <p:cNvGrpSpPr/>
          <p:nvPr/>
        </p:nvGrpSpPr>
        <p:grpSpPr>
          <a:xfrm>
            <a:off x="6645" y="209154"/>
            <a:ext cx="12067835" cy="4603120"/>
            <a:chOff x="-4535768" y="-635406"/>
            <a:chExt cx="12067835" cy="4603120"/>
          </a:xfrm>
        </p:grpSpPr>
        <p:pic>
          <p:nvPicPr>
            <p:cNvPr id="6" name="Picture 5">
              <a:extLst>
                <a:ext uri="{FF2B5EF4-FFF2-40B4-BE49-F238E27FC236}">
                  <a16:creationId xmlns:a16="http://schemas.microsoft.com/office/drawing/2014/main" id="{31155FCF-7C43-5B9F-696A-273A017240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35768" y="-635406"/>
              <a:ext cx="6244793" cy="4603120"/>
            </a:xfrm>
            <a:prstGeom prst="rect">
              <a:avLst/>
            </a:prstGeom>
          </p:spPr>
        </p:pic>
        <p:sp>
          <p:nvSpPr>
            <p:cNvPr id="12" name="TextBox 11">
              <a:extLst>
                <a:ext uri="{FF2B5EF4-FFF2-40B4-BE49-F238E27FC236}">
                  <a16:creationId xmlns:a16="http://schemas.microsoft.com/office/drawing/2014/main" id="{8F20C7FF-55DF-4AE6-9250-292924A854C7}"/>
                </a:ext>
              </a:extLst>
            </p:cNvPr>
            <p:cNvSpPr txBox="1"/>
            <p:nvPr/>
          </p:nvSpPr>
          <p:spPr>
            <a:xfrm>
              <a:off x="331335" y="1249142"/>
              <a:ext cx="7200732" cy="1951496"/>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3. Thống đồng thời Trần – vật dụng để tế lễ trong cung đình, được công nhận là Bảo vật Quốc gia (Bảo tàng Quảng Ninh)</a:t>
              </a:r>
              <a:endParaRPr lang="en-US" sz="28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D0E2AA42-C80D-045C-6A52-ADB00058F888}"/>
              </a:ext>
            </a:extLst>
          </p:cNvPr>
          <p:cNvGrpSpPr/>
          <p:nvPr/>
        </p:nvGrpSpPr>
        <p:grpSpPr>
          <a:xfrm>
            <a:off x="11921065" y="121204"/>
            <a:ext cx="5851750" cy="4928682"/>
            <a:chOff x="10501128" y="4970972"/>
            <a:chExt cx="5851750" cy="4928682"/>
          </a:xfrm>
        </p:grpSpPr>
        <p:pic>
          <p:nvPicPr>
            <p:cNvPr id="8" name="Picture 7">
              <a:extLst>
                <a:ext uri="{FF2B5EF4-FFF2-40B4-BE49-F238E27FC236}">
                  <a16:creationId xmlns:a16="http://schemas.microsoft.com/office/drawing/2014/main" id="{05799590-3E82-A2F4-A674-F1CBBC480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8278" y="4970972"/>
              <a:ext cx="5377451" cy="3850256"/>
            </a:xfrm>
            <a:prstGeom prst="rect">
              <a:avLst/>
            </a:prstGeom>
          </p:spPr>
        </p:pic>
        <p:sp>
          <p:nvSpPr>
            <p:cNvPr id="14" name="TextBox 13">
              <a:extLst>
                <a:ext uri="{FF2B5EF4-FFF2-40B4-BE49-F238E27FC236}">
                  <a16:creationId xmlns:a16="http://schemas.microsoft.com/office/drawing/2014/main" id="{C6824999-5921-3CCB-054B-2F87FE8C88BC}"/>
                </a:ext>
              </a:extLst>
            </p:cNvPr>
            <p:cNvSpPr txBox="1"/>
            <p:nvPr/>
          </p:nvSpPr>
          <p:spPr>
            <a:xfrm>
              <a:off x="10501128" y="8594489"/>
              <a:ext cx="5851750" cy="130516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4. Hộp vàng hoa sen thời Trần (Bảo tàng Quảng Ninh)</a:t>
              </a:r>
              <a:endParaRPr lang="en-US" sz="280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B296A81-F271-EA1E-E2BF-9C4164939BE8}"/>
              </a:ext>
            </a:extLst>
          </p:cNvPr>
          <p:cNvGrpSpPr/>
          <p:nvPr/>
        </p:nvGrpSpPr>
        <p:grpSpPr>
          <a:xfrm>
            <a:off x="11753720" y="5247988"/>
            <a:ext cx="6186441" cy="4745347"/>
            <a:chOff x="11626534" y="666310"/>
            <a:chExt cx="6186441" cy="4745347"/>
          </a:xfrm>
        </p:grpSpPr>
        <p:pic>
          <p:nvPicPr>
            <p:cNvPr id="10" name="Picture 9">
              <a:extLst>
                <a:ext uri="{FF2B5EF4-FFF2-40B4-BE49-F238E27FC236}">
                  <a16:creationId xmlns:a16="http://schemas.microsoft.com/office/drawing/2014/main" id="{26FC8073-54DB-BA3C-5D7D-410A986AB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6534" y="666310"/>
              <a:ext cx="6186441" cy="4126028"/>
            </a:xfrm>
            <a:prstGeom prst="rect">
              <a:avLst/>
            </a:prstGeom>
          </p:spPr>
        </p:pic>
        <p:sp>
          <p:nvSpPr>
            <p:cNvPr id="17" name="TextBox 16">
              <a:extLst>
                <a:ext uri="{FF2B5EF4-FFF2-40B4-BE49-F238E27FC236}">
                  <a16:creationId xmlns:a16="http://schemas.microsoft.com/office/drawing/2014/main" id="{73D97709-FCD7-75E2-D3C0-2542060F3934}"/>
                </a:ext>
              </a:extLst>
            </p:cNvPr>
            <p:cNvSpPr txBox="1"/>
            <p:nvPr/>
          </p:nvSpPr>
          <p:spPr>
            <a:xfrm>
              <a:off x="11752145" y="4752822"/>
              <a:ext cx="5851750" cy="65883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5. Cảng Vân Đồn ngày nay</a:t>
              </a:r>
              <a:endParaRPr lang="en-US" sz="2800">
                <a:latin typeface="Arial" panose="020B0604020202020204" pitchFamily="34" charset="0"/>
                <a:cs typeface="Arial" panose="020B0604020202020204" pitchFamily="34" charset="0"/>
              </a:endParaRPr>
            </a:p>
          </p:txBody>
        </p:sp>
      </p:grpSp>
      <p:graphicFrame>
        <p:nvGraphicFramePr>
          <p:cNvPr id="5" name="Table 4">
            <a:extLst>
              <a:ext uri="{FF2B5EF4-FFF2-40B4-BE49-F238E27FC236}">
                <a16:creationId xmlns:a16="http://schemas.microsoft.com/office/drawing/2014/main" id="{60148A40-E67C-1D43-C78E-1629DBCDD615}"/>
              </a:ext>
            </a:extLst>
          </p:cNvPr>
          <p:cNvGraphicFramePr>
            <a:graphicFrameLocks noGrp="1"/>
          </p:cNvGraphicFramePr>
          <p:nvPr>
            <p:extLst>
              <p:ext uri="{D42A27DB-BD31-4B8C-83A1-F6EECF244321}">
                <p14:modId xmlns:p14="http://schemas.microsoft.com/office/powerpoint/2010/main" val="2347939249"/>
              </p:ext>
            </p:extLst>
          </p:nvPr>
        </p:nvGraphicFramePr>
        <p:xfrm>
          <a:off x="1380239" y="5031564"/>
          <a:ext cx="9648697" cy="4686299"/>
        </p:xfrm>
        <a:graphic>
          <a:graphicData uri="http://schemas.openxmlformats.org/drawingml/2006/table">
            <a:tbl>
              <a:tblPr firstRow="1" firstCol="1" bandRow="1">
                <a:tableStyleId>{16D9F66E-5EB9-4882-86FB-DCBF35E3C3E4}</a:tableStyleId>
              </a:tblPr>
              <a:tblGrid>
                <a:gridCol w="5724755">
                  <a:extLst>
                    <a:ext uri="{9D8B030D-6E8A-4147-A177-3AD203B41FA5}">
                      <a16:colId xmlns:a16="http://schemas.microsoft.com/office/drawing/2014/main" val="2926524228"/>
                    </a:ext>
                  </a:extLst>
                </a:gridCol>
                <a:gridCol w="3923942">
                  <a:extLst>
                    <a:ext uri="{9D8B030D-6E8A-4147-A177-3AD203B41FA5}">
                      <a16:colId xmlns:a16="http://schemas.microsoft.com/office/drawing/2014/main" val="3683501201"/>
                    </a:ext>
                  </a:extLst>
                </a:gridCol>
              </a:tblGrid>
              <a:tr h="835074">
                <a:tc gridSpan="2">
                  <a:txBody>
                    <a:bodyPr/>
                    <a:lstStyle/>
                    <a:p>
                      <a:pPr algn="ctr">
                        <a:lnSpc>
                          <a:spcPct val="150000"/>
                        </a:lnSpc>
                        <a:spcBef>
                          <a:spcPts val="400"/>
                        </a:spcBef>
                        <a:spcAft>
                          <a:spcPts val="400"/>
                        </a:spcAft>
                      </a:pPr>
                      <a:r>
                        <a:rPr lang="en-US" sz="3600" b="1">
                          <a:effectLst/>
                          <a:latin typeface="Arial" panose="020B0604020202020204" pitchFamily="34" charset="0"/>
                          <a:ea typeface="Arial" panose="020B0604020202020204" pitchFamily="34" charset="0"/>
                          <a:cs typeface="Arial" panose="020B0604020202020204" pitchFamily="34" charset="0"/>
                        </a:rPr>
                        <a:t>PHIẾU HỌC TẬP SỐ 2</a:t>
                      </a:r>
                    </a:p>
                  </a:txBody>
                  <a:tcPr marL="68580" marR="68580" marT="0" marB="0" anchor="ctr"/>
                </a:tc>
                <a:tc hMerge="1">
                  <a:txBody>
                    <a:bodyPr/>
                    <a:lstStyle/>
                    <a:p>
                      <a:pPr algn="ctr">
                        <a:lnSpc>
                          <a:spcPct val="150000"/>
                        </a:lnSpc>
                        <a:spcBef>
                          <a:spcPts val="400"/>
                        </a:spcBef>
                        <a:spcAft>
                          <a:spcPts val="400"/>
                        </a:spcAft>
                      </a:pP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950615"/>
                  </a:ext>
                </a:extLst>
              </a:tr>
              <a:tr h="1046714">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Tình hình </a:t>
                      </a:r>
                      <a:r>
                        <a:rPr lang="en-US" sz="3600" b="1">
                          <a:effectLst/>
                          <a:latin typeface="Arial" panose="020B0604020202020204" pitchFamily="34" charset="0"/>
                          <a:cs typeface="Arial" panose="020B0604020202020204" pitchFamily="34" charset="0"/>
                        </a:rPr>
                        <a:t>kinh tế</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Những nét chính</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Nông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vi-VN" sz="36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Thủ công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Thương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124200" y="1282841"/>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Nông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800099" y="2710543"/>
            <a:ext cx="9105901"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Thi hành nhiều chính sách tích cực.</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Mục đích: phục hồi và phát triển nông nghiệp.</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Ví dụ: khai hoang, đắp đê phòng lụt, giảm tô thuế,…</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Cho phép tôn thất lập điền trang.</a:t>
            </a:r>
          </a:p>
        </p:txBody>
      </p:sp>
      <p:grpSp>
        <p:nvGrpSpPr>
          <p:cNvPr id="8" name="Group 7">
            <a:extLst>
              <a:ext uri="{FF2B5EF4-FFF2-40B4-BE49-F238E27FC236}">
                <a16:creationId xmlns:a16="http://schemas.microsoft.com/office/drawing/2014/main" id="{72237F92-0483-1512-DDC6-0222BA932CBC}"/>
              </a:ext>
            </a:extLst>
          </p:cNvPr>
          <p:cNvGrpSpPr/>
          <p:nvPr/>
        </p:nvGrpSpPr>
        <p:grpSpPr>
          <a:xfrm>
            <a:off x="9906000" y="2705100"/>
            <a:ext cx="8121768" cy="6202538"/>
            <a:chOff x="9389702" y="2352777"/>
            <a:chExt cx="8121768" cy="6202538"/>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rotWithShape="1">
            <a:blip r:embed="rId4">
              <a:extLst>
                <a:ext uri="{28A0092B-C50C-407E-A947-70E740481C1C}">
                  <a14:useLocalDpi xmlns:a14="http://schemas.microsoft.com/office/drawing/2010/main" val="0"/>
                </a:ext>
              </a:extLst>
            </a:blip>
            <a:srcRect l="6655" t="6796" r="6582" b="7613"/>
            <a:stretch/>
          </p:blipFill>
          <p:spPr>
            <a:xfrm>
              <a:off x="9626630" y="2352777"/>
              <a:ext cx="7647912" cy="5381863"/>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9389702" y="7734641"/>
              <a:ext cx="8121768" cy="820674"/>
            </a:xfrm>
            <a:prstGeom prst="rect">
              <a:avLst/>
            </a:prstGeom>
            <a:noFill/>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Vua Trần Thái Tôn với việc đắp đê</a:t>
              </a:r>
            </a:p>
          </p:txBody>
        </p:sp>
      </p:grpSp>
    </p:spTree>
    <p:extLst>
      <p:ext uri="{BB962C8B-B14F-4D97-AF65-F5344CB8AC3E}">
        <p14:creationId xmlns:p14="http://schemas.microsoft.com/office/powerpoint/2010/main" val="4249308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15652610-7762-E63E-EC62-44C53D94BCF2}"/>
              </a:ext>
            </a:extLst>
          </p:cNvPr>
          <p:cNvSpPr txBox="1"/>
          <p:nvPr/>
        </p:nvSpPr>
        <p:spPr>
          <a:xfrm>
            <a:off x="3437152" y="91865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Thủ công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110B43-97CF-2961-EEF8-A9A6B35946C4}"/>
              </a:ext>
            </a:extLst>
          </p:cNvPr>
          <p:cNvSpPr txBox="1"/>
          <p:nvPr/>
        </p:nvSpPr>
        <p:spPr>
          <a:xfrm>
            <a:off x="455364" y="2683239"/>
            <a:ext cx="10410311"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Thủ công nhà nước: đúc tiền, chế tạo vũ khí, đóng thuyền chiến,…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Trưng dụng thợ giỏi để xây công trình lớn.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Ở làng xã và kinh đô hình thành nhiều làng nghề, phường nghề.</a:t>
            </a:r>
          </a:p>
          <a:p>
            <a:pPr marL="571500" lvl="0" indent="-571500" algn="just">
              <a:lnSpc>
                <a:spcPct val="150000"/>
              </a:lnSpc>
              <a:buFont typeface="Wingdings" panose="05000000000000000000" pitchFamily="2" charset="2"/>
              <a:buChar char="§"/>
            </a:pPr>
            <a:r>
              <a:rPr lang="vi-VN" sz="4000">
                <a:solidFill>
                  <a:srgbClr val="000000"/>
                </a:solidFill>
                <a:ea typeface="Noto Sans Symbols"/>
                <a:cs typeface="Arial" panose="020B0604020202020204" pitchFamily="34" charset="0"/>
              </a:rPr>
              <a:t>Sản phẩm thủ công làm ra rất đa dạng, được trao đổi, buôn bán </a:t>
            </a:r>
            <a:endParaRPr lang="en-US" sz="4000">
              <a:solidFill>
                <a:srgbClr val="000000"/>
              </a:solidFill>
              <a:latin typeface="Arial" panose="020B0604020202020204" pitchFamily="34" charset="0"/>
              <a:ea typeface="Noto Sans Symbols"/>
              <a:cs typeface="Arial" panose="020B0604020202020204" pitchFamily="34" charset="0"/>
            </a:endParaRPr>
          </a:p>
        </p:txBody>
      </p:sp>
      <p:grpSp>
        <p:nvGrpSpPr>
          <p:cNvPr id="15" name="Group 14">
            <a:extLst>
              <a:ext uri="{FF2B5EF4-FFF2-40B4-BE49-F238E27FC236}">
                <a16:creationId xmlns:a16="http://schemas.microsoft.com/office/drawing/2014/main" id="{F152BD06-69DA-282F-C8DD-B90405A2A73E}"/>
              </a:ext>
            </a:extLst>
          </p:cNvPr>
          <p:cNvGrpSpPr/>
          <p:nvPr/>
        </p:nvGrpSpPr>
        <p:grpSpPr>
          <a:xfrm>
            <a:off x="10882952" y="1583429"/>
            <a:ext cx="7023599" cy="3851705"/>
            <a:chOff x="10807201" y="2099369"/>
            <a:chExt cx="7023599" cy="3851705"/>
          </a:xfrm>
        </p:grpSpPr>
        <p:pic>
          <p:nvPicPr>
            <p:cNvPr id="16" name="Picture 15" descr="A close-up of a rock&#10;&#10;Description automatically generated with medium confidence">
              <a:extLst>
                <a:ext uri="{FF2B5EF4-FFF2-40B4-BE49-F238E27FC236}">
                  <a16:creationId xmlns:a16="http://schemas.microsoft.com/office/drawing/2014/main" id="{D8C7C6B3-24E8-2FD5-2D80-9CE554D09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952" y="2099369"/>
              <a:ext cx="5347648" cy="3242012"/>
            </a:xfrm>
            <a:prstGeom prst="rect">
              <a:avLst/>
            </a:prstGeom>
          </p:spPr>
        </p:pic>
        <p:sp>
          <p:nvSpPr>
            <p:cNvPr id="17" name="TextBox 3">
              <a:extLst>
                <a:ext uri="{FF2B5EF4-FFF2-40B4-BE49-F238E27FC236}">
                  <a16:creationId xmlns:a16="http://schemas.microsoft.com/office/drawing/2014/main" id="{D1F87D0A-C528-8F6E-52EE-412B514301DF}"/>
                </a:ext>
              </a:extLst>
            </p:cNvPr>
            <p:cNvSpPr txBox="1"/>
            <p:nvPr/>
          </p:nvSpPr>
          <p:spPr>
            <a:xfrm>
              <a:off x="10807201" y="5458631"/>
              <a:ext cx="7023599" cy="492443"/>
            </a:xfrm>
            <a:prstGeom prst="rect">
              <a:avLst/>
            </a:prstGeom>
          </p:spPr>
          <p:txBody>
            <a:bodyPr wrap="square" lIns="0" tIns="0" rIns="0" bIns="0" rtlCol="0" anchor="t">
              <a:spAutoFit/>
            </a:bodyPr>
            <a:lstStyle/>
            <a:p>
              <a:pPr marL="0" lvl="0" indent="0" algn="ctr">
                <a:spcBef>
                  <a:spcPct val="0"/>
                </a:spcBef>
              </a:pPr>
              <a:r>
                <a:rPr lang="en-US" sz="3200" b="1" i="1" u="none" dirty="0">
                  <a:latin typeface="Arial" panose="020B0604020202020204" pitchFamily="34" charset="0"/>
                  <a:cs typeface="Arial" panose="020B0604020202020204" pitchFamily="34" charset="0"/>
                </a:rPr>
                <a:t>Quai </a:t>
              </a:r>
              <a:r>
                <a:rPr lang="en-US" sz="3200" b="1" i="1" u="none" dirty="0" err="1">
                  <a:latin typeface="Arial" panose="020B0604020202020204" pitchFamily="34" charset="0"/>
                  <a:cs typeface="Arial" panose="020B0604020202020204" pitchFamily="34" charset="0"/>
                </a:rPr>
                <a:t>mắc</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võng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bằng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đồng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thời</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Trần</a:t>
              </a:r>
              <a:endParaRPr lang="en-US" sz="3200" b="1" i="1" u="none"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FBD22A1-D24B-85F1-4D3F-7B5F6AA11A30}"/>
              </a:ext>
            </a:extLst>
          </p:cNvPr>
          <p:cNvGrpSpPr/>
          <p:nvPr/>
        </p:nvGrpSpPr>
        <p:grpSpPr>
          <a:xfrm>
            <a:off x="11308100" y="5718605"/>
            <a:ext cx="6700927" cy="4143456"/>
            <a:chOff x="9333548" y="5753100"/>
            <a:chExt cx="6700927" cy="4143456"/>
          </a:xfrm>
        </p:grpSpPr>
        <p:pic>
          <p:nvPicPr>
            <p:cNvPr id="19" name="Picture 18" descr="A picture containing jar, vessel, plant, ceramic ware&#10;&#10;Description automatically generated">
              <a:extLst>
                <a:ext uri="{FF2B5EF4-FFF2-40B4-BE49-F238E27FC236}">
                  <a16:creationId xmlns:a16="http://schemas.microsoft.com/office/drawing/2014/main" id="{27528D64-9B49-F14D-122F-D8622B811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8788" y="5753100"/>
              <a:ext cx="6685687" cy="3764464"/>
            </a:xfrm>
            <a:prstGeom prst="rect">
              <a:avLst/>
            </a:prstGeom>
          </p:spPr>
        </p:pic>
        <p:sp>
          <p:nvSpPr>
            <p:cNvPr id="20" name="TextBox 3">
              <a:extLst>
                <a:ext uri="{FF2B5EF4-FFF2-40B4-BE49-F238E27FC236}">
                  <a16:creationId xmlns:a16="http://schemas.microsoft.com/office/drawing/2014/main" id="{B19D65E8-3BEB-7F5B-DF56-CB0078B74D73}"/>
                </a:ext>
              </a:extLst>
            </p:cNvPr>
            <p:cNvSpPr txBox="1"/>
            <p:nvPr/>
          </p:nvSpPr>
          <p:spPr>
            <a:xfrm>
              <a:off x="9333548" y="9404113"/>
              <a:ext cx="6205537" cy="492443"/>
            </a:xfrm>
            <a:prstGeom prst="rect">
              <a:avLst/>
            </a:prstGeom>
          </p:spPr>
          <p:txBody>
            <a:bodyPr wrap="square" lIns="0" tIns="0" rIns="0" bIns="0" rtlCol="0" anchor="t">
              <a:spAutoFit/>
            </a:bodyPr>
            <a:lstStyle/>
            <a:p>
              <a:pPr marL="0" lvl="0" indent="0" algn="ctr">
                <a:spcBef>
                  <a:spcPct val="0"/>
                </a:spcBef>
              </a:pPr>
              <a:r>
                <a:rPr lang="en-US" sz="3200" b="1" i="1" u="none">
                  <a:latin typeface="Arial" panose="020B0604020202020204" pitchFamily="34" charset="0"/>
                  <a:cs typeface="Arial" panose="020B0604020202020204" pitchFamily="34" charset="0"/>
                </a:rPr>
                <a:t>Thống gốm hoa nâu thời Trần</a:t>
              </a:r>
              <a:endParaRPr lang="en-US" sz="3200" b="1" i="1" u="non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1415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15652610-7762-E63E-EC62-44C53D94BCF2}"/>
              </a:ext>
            </a:extLst>
          </p:cNvPr>
          <p:cNvSpPr txBox="1"/>
          <p:nvPr/>
        </p:nvSpPr>
        <p:spPr>
          <a:xfrm>
            <a:off x="1294053" y="1225473"/>
            <a:ext cx="6724650"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Thương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110B43-97CF-2961-EEF8-A9A6B35946C4}"/>
              </a:ext>
            </a:extLst>
          </p:cNvPr>
          <p:cNvSpPr txBox="1"/>
          <p:nvPr/>
        </p:nvSpPr>
        <p:spPr>
          <a:xfrm>
            <a:off x="1294053" y="2247900"/>
            <a:ext cx="8295480" cy="6456255"/>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Hoạt động buôn bán diễn ra ở khắp nơi. </a:t>
            </a: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Kinh đô Thăng Long hình thành nhiều phường nghề và buôn bán. </a:t>
            </a: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Các cửa khẩu dọc biên giới và </a:t>
            </a:r>
            <a:r>
              <a:rPr lang="en-US" sz="4000">
                <a:solidFill>
                  <a:srgbClr val="000000"/>
                </a:solidFill>
                <a:latin typeface="Arial" panose="020B0604020202020204" pitchFamily="34" charset="0"/>
                <a:ea typeface="Noto Sans Symbols"/>
                <a:cs typeface="Arial" panose="020B0604020202020204" pitchFamily="34" charset="0"/>
              </a:rPr>
              <a:t>các </a:t>
            </a:r>
            <a:r>
              <a:rPr lang="vi-VN" sz="4000">
                <a:solidFill>
                  <a:srgbClr val="000000"/>
                </a:solidFill>
                <a:latin typeface="Arial" panose="020B0604020202020204" pitchFamily="34" charset="0"/>
                <a:ea typeface="Noto Sans Symbols"/>
                <a:cs typeface="Arial" panose="020B0604020202020204" pitchFamily="34" charset="0"/>
              </a:rPr>
              <a:t>cửa biển trở thành những nơi buôn bán tấp nập</a:t>
            </a:r>
            <a:r>
              <a:rPr lang="en-US" sz="4000">
                <a:solidFill>
                  <a:srgbClr val="000000"/>
                </a:solidFill>
                <a:latin typeface="Arial" panose="020B0604020202020204" pitchFamily="34" charset="0"/>
                <a:ea typeface="Noto Sans Symbols"/>
                <a:cs typeface="Arial" panose="020B0604020202020204" pitchFamily="34" charset="0"/>
              </a:rPr>
              <a:t>.</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4" name="Group 3">
            <a:extLst>
              <a:ext uri="{FF2B5EF4-FFF2-40B4-BE49-F238E27FC236}">
                <a16:creationId xmlns:a16="http://schemas.microsoft.com/office/drawing/2014/main" id="{FC86C5A3-E784-8D21-C223-47C965CA823E}"/>
              </a:ext>
            </a:extLst>
          </p:cNvPr>
          <p:cNvGrpSpPr/>
          <p:nvPr/>
        </p:nvGrpSpPr>
        <p:grpSpPr>
          <a:xfrm>
            <a:off x="10851581" y="538330"/>
            <a:ext cx="6724650" cy="9349462"/>
            <a:chOff x="10851581" y="644525"/>
            <a:chExt cx="6724650" cy="9349462"/>
          </a:xfrm>
        </p:grpSpPr>
        <p:pic>
          <p:nvPicPr>
            <p:cNvPr id="6" name="Picture 5" descr="A picture containing text, outdoor, tree, old&#10;&#10;Description automatically generated">
              <a:extLst>
                <a:ext uri="{FF2B5EF4-FFF2-40B4-BE49-F238E27FC236}">
                  <a16:creationId xmlns:a16="http://schemas.microsoft.com/office/drawing/2014/main" id="{B6FB87A6-414E-E323-6484-0C47481C594A}"/>
                </a:ext>
              </a:extLst>
            </p:cNvPr>
            <p:cNvPicPr>
              <a:picLocks noChangeAspect="1"/>
            </p:cNvPicPr>
            <p:nvPr/>
          </p:nvPicPr>
          <p:blipFill rotWithShape="1">
            <a:blip r:embed="rId4">
              <a:extLst>
                <a:ext uri="{28A0092B-C50C-407E-A947-70E740481C1C}">
                  <a14:useLocalDpi xmlns:a14="http://schemas.microsoft.com/office/drawing/2010/main" val="0"/>
                </a:ext>
              </a:extLst>
            </a:blip>
            <a:srcRect b="11584"/>
            <a:stretch/>
          </p:blipFill>
          <p:spPr>
            <a:xfrm>
              <a:off x="10851581" y="644525"/>
              <a:ext cx="6724650" cy="3840921"/>
            </a:xfrm>
            <a:prstGeom prst="rect">
              <a:avLst/>
            </a:prstGeom>
          </p:spPr>
        </p:pic>
        <p:pic>
          <p:nvPicPr>
            <p:cNvPr id="8" name="Picture 7" descr="A picture containing tree, outdoor, old, people&#10;&#10;Description automatically generated">
              <a:extLst>
                <a:ext uri="{FF2B5EF4-FFF2-40B4-BE49-F238E27FC236}">
                  <a16:creationId xmlns:a16="http://schemas.microsoft.com/office/drawing/2014/main" id="{D058F7C4-55A9-9165-B654-F6182FC7D2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581" y="4504495"/>
              <a:ext cx="6724650" cy="4961297"/>
            </a:xfrm>
            <a:prstGeom prst="rect">
              <a:avLst/>
            </a:prstGeom>
          </p:spPr>
        </p:pic>
        <p:sp>
          <p:nvSpPr>
            <p:cNvPr id="10" name="TextBox 3">
              <a:extLst>
                <a:ext uri="{FF2B5EF4-FFF2-40B4-BE49-F238E27FC236}">
                  <a16:creationId xmlns:a16="http://schemas.microsoft.com/office/drawing/2014/main" id="{97A943A9-1D81-793D-7FB0-DF91C35C88C4}"/>
                </a:ext>
              </a:extLst>
            </p:cNvPr>
            <p:cNvSpPr txBox="1"/>
            <p:nvPr/>
          </p:nvSpPr>
          <p:spPr>
            <a:xfrm>
              <a:off x="11039474" y="9563100"/>
              <a:ext cx="6205537" cy="430887"/>
            </a:xfrm>
            <a:prstGeom prst="rect">
              <a:avLst/>
            </a:prstGeom>
          </p:spPr>
          <p:txBody>
            <a:bodyPr wrap="square" lIns="0" tIns="0" rIns="0" bIns="0" rtlCol="0" anchor="t">
              <a:spAutoFit/>
            </a:bodyPr>
            <a:lstStyle/>
            <a:p>
              <a:pPr marL="0" lvl="0" indent="0" algn="ctr">
                <a:spcBef>
                  <a:spcPct val="0"/>
                </a:spcBef>
              </a:pPr>
              <a:r>
                <a:rPr lang="en-US" sz="2800" b="1" i="1" u="none" dirty="0" err="1">
                  <a:latin typeface="Arial" panose="020B0604020202020204" pitchFamily="34" charset="0"/>
                  <a:cs typeface="Arial" panose="020B0604020202020204" pitchFamily="34" charset="0"/>
                </a:rPr>
                <a:t>Kinh</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đô</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Thăng</a:t>
              </a:r>
              <a:r>
                <a:rPr lang="en-US" sz="2800" b="1" i="1" u="none" dirty="0">
                  <a:latin typeface="Arial" panose="020B0604020202020204" pitchFamily="34" charset="0"/>
                  <a:cs typeface="Arial" panose="020B0604020202020204" pitchFamily="34" charset="0"/>
                </a:rPr>
                <a:t> Long </a:t>
              </a:r>
              <a:r>
                <a:rPr lang="en-US" sz="2800" b="1" i="1" u="none" dirty="0" err="1">
                  <a:latin typeface="Arial" panose="020B0604020202020204" pitchFamily="34" charset="0"/>
                  <a:cs typeface="Arial" panose="020B0604020202020204" pitchFamily="34" charset="0"/>
                </a:rPr>
                <a:t>thời</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Trần</a:t>
              </a:r>
              <a:endParaRPr lang="en-US" sz="2800" b="1" i="1" u="non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438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aphicFrame>
        <p:nvGraphicFramePr>
          <p:cNvPr id="13" name="Table 12">
            <a:extLst>
              <a:ext uri="{FF2B5EF4-FFF2-40B4-BE49-F238E27FC236}">
                <a16:creationId xmlns:a16="http://schemas.microsoft.com/office/drawing/2014/main" id="{7D3CACFD-3307-C674-2BBF-6198613CA738}"/>
              </a:ext>
            </a:extLst>
          </p:cNvPr>
          <p:cNvGraphicFramePr>
            <a:graphicFrameLocks noGrp="1"/>
          </p:cNvGraphicFramePr>
          <p:nvPr>
            <p:extLst>
              <p:ext uri="{D42A27DB-BD31-4B8C-83A1-F6EECF244321}">
                <p14:modId xmlns:p14="http://schemas.microsoft.com/office/powerpoint/2010/main" val="3826511699"/>
              </p:ext>
            </p:extLst>
          </p:nvPr>
        </p:nvGraphicFramePr>
        <p:xfrm>
          <a:off x="495300" y="1513679"/>
          <a:ext cx="17297400" cy="8152062"/>
        </p:xfrm>
        <a:graphic>
          <a:graphicData uri="http://schemas.openxmlformats.org/drawingml/2006/table">
            <a:tbl>
              <a:tblPr firstRow="1" firstCol="1" bandRow="1">
                <a:tableStyleId>{16D9F66E-5EB9-4882-86FB-DCBF35E3C3E4}</a:tableStyleId>
              </a:tblPr>
              <a:tblGrid>
                <a:gridCol w="4456536">
                  <a:extLst>
                    <a:ext uri="{9D8B030D-6E8A-4147-A177-3AD203B41FA5}">
                      <a16:colId xmlns:a16="http://schemas.microsoft.com/office/drawing/2014/main" val="2926524228"/>
                    </a:ext>
                  </a:extLst>
                </a:gridCol>
                <a:gridCol w="12840864">
                  <a:extLst>
                    <a:ext uri="{9D8B030D-6E8A-4147-A177-3AD203B41FA5}">
                      <a16:colId xmlns:a16="http://schemas.microsoft.com/office/drawing/2014/main" val="3683501201"/>
                    </a:ext>
                  </a:extLst>
                </a:gridCol>
              </a:tblGrid>
              <a:tr h="771024">
                <a:tc>
                  <a:txBody>
                    <a:bodyPr/>
                    <a:lstStyle/>
                    <a:p>
                      <a:pPr algn="ctr">
                        <a:lnSpc>
                          <a:spcPct val="150000"/>
                        </a:lnSpc>
                        <a:spcBef>
                          <a:spcPts val="400"/>
                        </a:spcBef>
                        <a:spcAft>
                          <a:spcPts val="400"/>
                        </a:spcAft>
                      </a:pPr>
                      <a:r>
                        <a:rPr lang="vi-VN" sz="3200" b="1">
                          <a:effectLst/>
                          <a:latin typeface="Arial" panose="020B0604020202020204" pitchFamily="34" charset="0"/>
                          <a:cs typeface="Arial" panose="020B0604020202020204" pitchFamily="34" charset="0"/>
                        </a:rPr>
                        <a:t>Tình hình </a:t>
                      </a:r>
                      <a:r>
                        <a:rPr lang="en-US" sz="3200" b="1">
                          <a:effectLst/>
                          <a:latin typeface="Arial" panose="020B0604020202020204" pitchFamily="34" charset="0"/>
                          <a:cs typeface="Arial" panose="020B0604020202020204" pitchFamily="34" charset="0"/>
                        </a:rPr>
                        <a:t>kinh tế</a:t>
                      </a:r>
                      <a:endParaRPr lang="en-US" sz="32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200" b="1">
                          <a:effectLst/>
                          <a:latin typeface="Arial" panose="020B0604020202020204" pitchFamily="34" charset="0"/>
                          <a:cs typeface="Arial" panose="020B0604020202020204" pitchFamily="34" charset="0"/>
                        </a:rPr>
                        <a:t>Những nét chính</a:t>
                      </a:r>
                      <a:endParaRPr lang="en-US" sz="32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902698">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Nông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Thi hành nhiều chính sách tích cực.</a:t>
                      </a:r>
                    </a:p>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Cho phép tôn thất lập điền trang.</a:t>
                      </a:r>
                      <a:endParaRPr lang="vi-VN" sz="32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3339978">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Thủ công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T</a:t>
                      </a:r>
                      <a:r>
                        <a:rPr lang="vi-VN" sz="3200" b="0">
                          <a:effectLst/>
                          <a:latin typeface="Arial" panose="020B0604020202020204" pitchFamily="34" charset="0"/>
                          <a:cs typeface="Arial" panose="020B0604020202020204" pitchFamily="34" charset="0"/>
                        </a:rPr>
                        <a:t>hủ công của nhà nước chuyên việc đúc tiền, chế tạo vũ khí, đóng thuyền chiến. </a:t>
                      </a:r>
                    </a:p>
                    <a:p>
                      <a:pPr marL="571500" indent="-571500" algn="just">
                        <a:lnSpc>
                          <a:spcPct val="150000"/>
                        </a:lnSpc>
                        <a:spcBef>
                          <a:spcPts val="400"/>
                        </a:spcBef>
                        <a:spcAft>
                          <a:spcPts val="400"/>
                        </a:spcAft>
                        <a:buFont typeface="Arial" panose="020B0604020202020204" pitchFamily="34" charset="0"/>
                        <a:buChar char="•"/>
                      </a:pPr>
                      <a:r>
                        <a:rPr lang="vi-VN" sz="3200" b="0">
                          <a:effectLst/>
                          <a:latin typeface="Arial" panose="020B0604020202020204" pitchFamily="34" charset="0"/>
                          <a:cs typeface="Arial" panose="020B0604020202020204" pitchFamily="34" charset="0"/>
                        </a:rPr>
                        <a:t>Trưng dụng những người thợ giỏi để xây dựng các công trình lớn. </a:t>
                      </a:r>
                    </a:p>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Hình thành n</a:t>
                      </a:r>
                      <a:r>
                        <a:rPr lang="vi-VN" sz="3200" b="0">
                          <a:effectLst/>
                          <a:latin typeface="Arial" panose="020B0604020202020204" pitchFamily="34" charset="0"/>
                          <a:cs typeface="Arial" panose="020B0604020202020204" pitchFamily="34" charset="0"/>
                        </a:rPr>
                        <a:t>hiều làng nghề, phường nghề</a:t>
                      </a:r>
                      <a:r>
                        <a:rPr lang="en-US" sz="32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vi-VN" sz="3200" b="0">
                          <a:effectLst/>
                          <a:latin typeface="Arial" panose="020B0604020202020204" pitchFamily="34" charset="0"/>
                          <a:cs typeface="Arial" panose="020B0604020202020204" pitchFamily="34" charset="0"/>
                        </a:rPr>
                        <a:t>Sản phẩm thủ công</a:t>
                      </a:r>
                      <a:r>
                        <a:rPr lang="en-US" sz="3200" b="0">
                          <a:effectLst/>
                          <a:latin typeface="Arial" panose="020B0604020202020204" pitchFamily="34" charset="0"/>
                          <a:cs typeface="Arial" panose="020B0604020202020204" pitchFamily="34" charset="0"/>
                        </a:rPr>
                        <a:t>: </a:t>
                      </a:r>
                      <a:r>
                        <a:rPr lang="vi-VN" sz="3200" b="0">
                          <a:effectLst/>
                          <a:latin typeface="Arial" panose="020B0604020202020204" pitchFamily="34" charset="0"/>
                          <a:cs typeface="Arial" panose="020B0604020202020204" pitchFamily="34" charset="0"/>
                        </a:rPr>
                        <a:t>rất đa dạng</a:t>
                      </a:r>
                      <a:r>
                        <a:rPr lang="en-US" sz="3200" b="0">
                          <a:effectLst/>
                          <a:latin typeface="Arial" panose="020B0604020202020204" pitchFamily="34" charset="0"/>
                          <a:cs typeface="Arial" panose="020B0604020202020204" pitchFamily="34" charset="0"/>
                        </a:rPr>
                        <a:t>.</a:t>
                      </a:r>
                      <a:endParaRPr lang="vi-VN" sz="32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606300">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Thương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ea typeface="Arial" panose="020B0604020202020204" pitchFamily="34" charset="0"/>
                          <a:cs typeface="Arial" panose="020B0604020202020204" pitchFamily="34" charset="0"/>
                        </a:rPr>
                        <a:t>Hoạt động buôn bán diễn ra ở khắp nơi.</a:t>
                      </a:r>
                    </a:p>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ea typeface="Arial" panose="020B0604020202020204" pitchFamily="34" charset="0"/>
                          <a:cs typeface="Arial" panose="020B0604020202020204" pitchFamily="34" charset="0"/>
                        </a:rPr>
                        <a:t>Cửa khẩu và cửa biển là nơi buôn bán tấp nập.</a:t>
                      </a:r>
                    </a:p>
                  </a:txBody>
                  <a:tcPr marL="68580" marR="68580" marT="0" marB="0" anchor="ctr"/>
                </a:tc>
                <a:extLst>
                  <a:ext uri="{0D108BD9-81ED-4DB2-BD59-A6C34878D82A}">
                    <a16:rowId xmlns:a16="http://schemas.microsoft.com/office/drawing/2014/main" val="1067215874"/>
                  </a:ext>
                </a:extLst>
              </a:tr>
            </a:tbl>
          </a:graphicData>
        </a:graphic>
      </p:graphicFrame>
      <p:sp>
        <p:nvSpPr>
          <p:cNvPr id="14" name="TextBox 24">
            <a:extLst>
              <a:ext uri="{FF2B5EF4-FFF2-40B4-BE49-F238E27FC236}">
                <a16:creationId xmlns:a16="http://schemas.microsoft.com/office/drawing/2014/main" id="{E74D4F7A-71A4-2189-83CA-F05719883B72}"/>
              </a:ext>
            </a:extLst>
          </p:cNvPr>
          <p:cNvSpPr txBox="1"/>
          <p:nvPr/>
        </p:nvSpPr>
        <p:spPr>
          <a:xfrm>
            <a:off x="4961544" y="318157"/>
            <a:ext cx="8364912" cy="1015343"/>
          </a:xfrm>
          <a:prstGeom prst="rect">
            <a:avLst/>
          </a:prstGeom>
        </p:spPr>
        <p:txBody>
          <a:bodyPr wrap="square" lIns="0" tIns="0" rIns="0" bIns="0" rtlCol="0" anchor="t">
            <a:spAutoFit/>
          </a:bodyPr>
          <a:lstStyle/>
          <a:p>
            <a:pPr lvl="0" algn="ctr">
              <a:lnSpc>
                <a:spcPts val="9100"/>
              </a:lnSpc>
            </a:pPr>
            <a:r>
              <a:rPr lang="en-US" sz="4800" b="1">
                <a:latin typeface="Arial" panose="020B0604020202020204" pitchFamily="34" charset="0"/>
                <a:cs typeface="Arial" panose="020B0604020202020204" pitchFamily="34" charset="0"/>
              </a:rPr>
              <a:t>Phiếu học tập số 2</a:t>
            </a:r>
          </a:p>
        </p:txBody>
      </p:sp>
    </p:spTree>
    <p:extLst>
      <p:ext uri="{BB962C8B-B14F-4D97-AF65-F5344CB8AC3E}">
        <p14:creationId xmlns:p14="http://schemas.microsoft.com/office/powerpoint/2010/main" val="4212258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908BF81-48FC-1D92-E89E-F1325582049C}"/>
              </a:ext>
            </a:extLst>
          </p:cNvPr>
          <p:cNvSpPr txBox="1"/>
          <p:nvPr/>
        </p:nvSpPr>
        <p:spPr>
          <a:xfrm>
            <a:off x="1178001" y="2838702"/>
            <a:ext cx="8634600" cy="5532925"/>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3b SGK tr.65 và trả lời câu hỏi: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Xã hội thời Trần bao gồm những tầng lớp nào? (điền tên vào sơ đồ hình bên)</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Nêu đặc điểm của mỗi tầng lớp.</a:t>
            </a:r>
            <a:endParaRPr lang="en-US" sz="4000"/>
          </a:p>
        </p:txBody>
      </p:sp>
      <p:sp>
        <p:nvSpPr>
          <p:cNvPr id="8" name="TextBox 7">
            <a:extLst>
              <a:ext uri="{FF2B5EF4-FFF2-40B4-BE49-F238E27FC236}">
                <a16:creationId xmlns:a16="http://schemas.microsoft.com/office/drawing/2014/main" id="{BFCAF874-A66F-3A9D-AEA4-6E693DBD6B96}"/>
              </a:ext>
            </a:extLst>
          </p:cNvPr>
          <p:cNvSpPr txBox="1"/>
          <p:nvPr/>
        </p:nvSpPr>
        <p:spPr>
          <a:xfrm>
            <a:off x="3437152" y="636894"/>
            <a:ext cx="11413696" cy="923330"/>
          </a:xfrm>
          <a:prstGeom prst="rect">
            <a:avLst/>
          </a:prstGeom>
          <a:noFill/>
        </p:spPr>
        <p:txBody>
          <a:bodyPr wrap="square">
            <a:spAutoFit/>
          </a:bodyPr>
          <a:lstStyle/>
          <a:p>
            <a:pPr algn="ctr"/>
            <a:r>
              <a:rPr lang="en-US" sz="5400" b="1" i="1">
                <a:solidFill>
                  <a:srgbClr val="C00000"/>
                </a:solidFill>
                <a:latin typeface="Arial" panose="020B0604020202020204" pitchFamily="34" charset="0"/>
                <a:cs typeface="Arial" panose="020B0604020202020204" pitchFamily="34" charset="0"/>
              </a:rPr>
              <a:t>b) Tình hình xã hội</a:t>
            </a:r>
            <a:endParaRPr lang="en-US" sz="5400" b="1" i="1" dirty="0">
              <a:solidFill>
                <a:srgbClr val="C00000"/>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D1A0AAA1-7824-670B-62C4-F74D6394BC0E}"/>
              </a:ext>
            </a:extLst>
          </p:cNvPr>
          <p:cNvGraphicFramePr/>
          <p:nvPr>
            <p:extLst>
              <p:ext uri="{D42A27DB-BD31-4B8C-83A1-F6EECF244321}">
                <p14:modId xmlns:p14="http://schemas.microsoft.com/office/powerpoint/2010/main" val="809549281"/>
              </p:ext>
            </p:extLst>
          </p:nvPr>
        </p:nvGraphicFramePr>
        <p:xfrm>
          <a:off x="8991600" y="1854218"/>
          <a:ext cx="8634600" cy="7327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3B03E13F-0B1C-DF17-557D-DA6B81570F59}"/>
              </a:ext>
            </a:extLst>
          </p:cNvPr>
          <p:cNvSpPr txBox="1"/>
          <p:nvPr/>
        </p:nvSpPr>
        <p:spPr>
          <a:xfrm>
            <a:off x="12251172" y="1721316"/>
            <a:ext cx="2137228" cy="182492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Vua, quan</a:t>
            </a:r>
          </a:p>
        </p:txBody>
      </p:sp>
      <p:sp>
        <p:nvSpPr>
          <p:cNvPr id="12" name="TextBox 11">
            <a:extLst>
              <a:ext uri="{FF2B5EF4-FFF2-40B4-BE49-F238E27FC236}">
                <a16:creationId xmlns:a16="http://schemas.microsoft.com/office/drawing/2014/main" id="{C41BE497-5A4A-95B3-CEF6-1FA0F172F45D}"/>
              </a:ext>
            </a:extLst>
          </p:cNvPr>
          <p:cNvSpPr txBox="1"/>
          <p:nvPr/>
        </p:nvSpPr>
        <p:spPr>
          <a:xfrm>
            <a:off x="12075743" y="3902846"/>
            <a:ext cx="2466314" cy="90159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Nông dân</a:t>
            </a:r>
          </a:p>
        </p:txBody>
      </p:sp>
      <p:sp>
        <p:nvSpPr>
          <p:cNvPr id="13" name="TextBox 12">
            <a:extLst>
              <a:ext uri="{FF2B5EF4-FFF2-40B4-BE49-F238E27FC236}">
                <a16:creationId xmlns:a16="http://schemas.microsoft.com/office/drawing/2014/main" id="{AA356976-1B0A-F45C-16C1-1C2586A236CF}"/>
              </a:ext>
            </a:extLst>
          </p:cNvPr>
          <p:cNvSpPr txBox="1"/>
          <p:nvPr/>
        </p:nvSpPr>
        <p:spPr>
          <a:xfrm>
            <a:off x="11231471" y="5307592"/>
            <a:ext cx="4307257" cy="182492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Thợ thủ công, thương nhân</a:t>
            </a:r>
          </a:p>
        </p:txBody>
      </p:sp>
      <p:sp>
        <p:nvSpPr>
          <p:cNvPr id="14" name="TextBox 13">
            <a:extLst>
              <a:ext uri="{FF2B5EF4-FFF2-40B4-BE49-F238E27FC236}">
                <a16:creationId xmlns:a16="http://schemas.microsoft.com/office/drawing/2014/main" id="{2CB13B1F-D366-37EF-35F3-ACBD1D5CC410}"/>
              </a:ext>
            </a:extLst>
          </p:cNvPr>
          <p:cNvSpPr txBox="1"/>
          <p:nvPr/>
        </p:nvSpPr>
        <p:spPr>
          <a:xfrm>
            <a:off x="10908110" y="7553536"/>
            <a:ext cx="4790256" cy="90159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Nông nô, nô tì</a:t>
            </a:r>
          </a:p>
        </p:txBody>
      </p:sp>
    </p:spTree>
    <p:extLst>
      <p:ext uri="{BB962C8B-B14F-4D97-AF65-F5344CB8AC3E}">
        <p14:creationId xmlns:p14="http://schemas.microsoft.com/office/powerpoint/2010/main" val="360334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Graphic spid="5" grpId="0">
        <p:bldAsOne/>
      </p:bldGraphic>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aphicFrame>
        <p:nvGraphicFramePr>
          <p:cNvPr id="15" name="Table 44">
            <a:extLst>
              <a:ext uri="{FF2B5EF4-FFF2-40B4-BE49-F238E27FC236}">
                <a16:creationId xmlns:a16="http://schemas.microsoft.com/office/drawing/2014/main" id="{A9DA7322-7669-3417-9ADC-4518B928973E}"/>
              </a:ext>
            </a:extLst>
          </p:cNvPr>
          <p:cNvGraphicFramePr>
            <a:graphicFrameLocks noGrp="1"/>
          </p:cNvGraphicFramePr>
          <p:nvPr>
            <p:extLst>
              <p:ext uri="{D42A27DB-BD31-4B8C-83A1-F6EECF244321}">
                <p14:modId xmlns:p14="http://schemas.microsoft.com/office/powerpoint/2010/main" val="3562626936"/>
              </p:ext>
            </p:extLst>
          </p:nvPr>
        </p:nvGraphicFramePr>
        <p:xfrm>
          <a:off x="288864" y="330041"/>
          <a:ext cx="17710272" cy="9444038"/>
        </p:xfrm>
        <a:graphic>
          <a:graphicData uri="http://schemas.openxmlformats.org/drawingml/2006/table">
            <a:tbl>
              <a:tblPr firstRow="1" bandRow="1">
                <a:tableStyleId>{16D9F66E-5EB9-4882-86FB-DCBF35E3C3E4}</a:tableStyleId>
              </a:tblPr>
              <a:tblGrid>
                <a:gridCol w="3147961">
                  <a:extLst>
                    <a:ext uri="{9D8B030D-6E8A-4147-A177-3AD203B41FA5}">
                      <a16:colId xmlns:a16="http://schemas.microsoft.com/office/drawing/2014/main" val="3386931741"/>
                    </a:ext>
                  </a:extLst>
                </a:gridCol>
                <a:gridCol w="14562311">
                  <a:extLst>
                    <a:ext uri="{9D8B030D-6E8A-4147-A177-3AD203B41FA5}">
                      <a16:colId xmlns:a16="http://schemas.microsoft.com/office/drawing/2014/main" val="3726827458"/>
                    </a:ext>
                  </a:extLst>
                </a:gridCol>
              </a:tblGrid>
              <a:tr h="1214438">
                <a:tc>
                  <a:txBody>
                    <a:bodyPr/>
                    <a:lstStyle/>
                    <a:p>
                      <a:pPr algn="ctr"/>
                      <a:r>
                        <a:rPr lang="en-US" sz="3600">
                          <a:latin typeface="Arial" panose="020B0604020202020204" pitchFamily="34" charset="0"/>
                          <a:cs typeface="Arial" panose="020B0604020202020204" pitchFamily="34" charset="0"/>
                        </a:rPr>
                        <a:t>Tầng lớp</a:t>
                      </a:r>
                    </a:p>
                  </a:txBody>
                  <a:tcPr anchor="ctr"/>
                </a:tc>
                <a:tc>
                  <a:txBody>
                    <a:bodyPr/>
                    <a:lstStyle/>
                    <a:p>
                      <a:pPr algn="ctr"/>
                      <a:r>
                        <a:rPr lang="en-US" sz="3600">
                          <a:latin typeface="Arial" panose="020B0604020202020204" pitchFamily="34" charset="0"/>
                          <a:cs typeface="Arial" panose="020B0604020202020204" pitchFamily="34" charset="0"/>
                        </a:rPr>
                        <a:t>Đặc điểm</a:t>
                      </a:r>
                    </a:p>
                  </a:txBody>
                  <a:tcPr anchor="ctr"/>
                </a:tc>
                <a:extLst>
                  <a:ext uri="{0D108BD9-81ED-4DB2-BD59-A6C34878D82A}">
                    <a16:rowId xmlns:a16="http://schemas.microsoft.com/office/drawing/2014/main" val="3992812957"/>
                  </a:ext>
                </a:extLst>
              </a:tr>
              <a:tr h="2743200">
                <a:tc>
                  <a:txBody>
                    <a:bodyPr/>
                    <a:lstStyle/>
                    <a:p>
                      <a:pPr algn="ctr">
                        <a:lnSpc>
                          <a:spcPct val="150000"/>
                        </a:lnSpc>
                      </a:pPr>
                      <a:r>
                        <a:rPr lang="en-US" sz="3600">
                          <a:solidFill>
                            <a:srgbClr val="000000"/>
                          </a:solidFill>
                          <a:latin typeface="Arial" panose="020B0604020202020204" pitchFamily="34" charset="0"/>
                          <a:ea typeface="Noto Sans Symbols"/>
                          <a:cs typeface="Arial" panose="020B0604020202020204" pitchFamily="34" charset="0"/>
                        </a:rPr>
                        <a:t>Vua, quan lại</a:t>
                      </a:r>
                      <a:endParaRPr lang="en-US" sz="3600">
                        <a:latin typeface="Arial" panose="020B0604020202020204" pitchFamily="34" charset="0"/>
                        <a:cs typeface="Arial" panose="020B0604020202020204" pitchFamily="34" charset="0"/>
                      </a:endParaRP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16606571"/>
                  </a:ext>
                </a:extLst>
              </a:tr>
              <a:tr h="1828800">
                <a:tc>
                  <a:txBody>
                    <a:bodyPr/>
                    <a:lstStyle/>
                    <a:p>
                      <a:pPr algn="ctr"/>
                      <a:r>
                        <a:rPr lang="en-US" sz="3600">
                          <a:latin typeface="Arial" panose="020B0604020202020204" pitchFamily="34" charset="0"/>
                          <a:cs typeface="Arial" panose="020B0604020202020204" pitchFamily="34" charset="0"/>
                        </a:rPr>
                        <a:t>Nông dân</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66100378"/>
                  </a:ext>
                </a:extLst>
              </a:tr>
              <a:tr h="1828800">
                <a:tc>
                  <a:txBody>
                    <a:bodyPr/>
                    <a:lstStyle/>
                    <a:p>
                      <a:pPr algn="ctr">
                        <a:lnSpc>
                          <a:spcPct val="150000"/>
                        </a:lnSpc>
                      </a:pPr>
                      <a:r>
                        <a:rPr lang="en-US" sz="3600">
                          <a:latin typeface="Arial" panose="020B0604020202020204" pitchFamily="34" charset="0"/>
                          <a:cs typeface="Arial" panose="020B0604020202020204" pitchFamily="34" charset="0"/>
                        </a:rPr>
                        <a:t>Thợ thủ công, thương nhân</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47154229"/>
                  </a:ext>
                </a:extLst>
              </a:tr>
              <a:tr h="1828800">
                <a:tc>
                  <a:txBody>
                    <a:bodyPr/>
                    <a:lstStyle/>
                    <a:p>
                      <a:pPr algn="ctr"/>
                      <a:r>
                        <a:rPr lang="en-US" sz="3600">
                          <a:latin typeface="Arial" panose="020B0604020202020204" pitchFamily="34" charset="0"/>
                          <a:cs typeface="Arial" panose="020B0604020202020204" pitchFamily="34" charset="0"/>
                        </a:rPr>
                        <a:t>Nông nô, nô tì</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88108899"/>
                  </a:ext>
                </a:extLst>
              </a:tr>
            </a:tbl>
          </a:graphicData>
        </a:graphic>
      </p:graphicFrame>
      <p:sp>
        <p:nvSpPr>
          <p:cNvPr id="18" name="TextBox 17">
            <a:extLst>
              <a:ext uri="{FF2B5EF4-FFF2-40B4-BE49-F238E27FC236}">
                <a16:creationId xmlns:a16="http://schemas.microsoft.com/office/drawing/2014/main" id="{7CAADAC4-5C0C-FA2B-668C-1EBEFA31EB65}"/>
              </a:ext>
            </a:extLst>
          </p:cNvPr>
          <p:cNvSpPr txBox="1"/>
          <p:nvPr/>
        </p:nvSpPr>
        <p:spPr>
          <a:xfrm>
            <a:off x="3704771" y="1636824"/>
            <a:ext cx="14083560" cy="2482667"/>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Có nhiều đặc quyền.</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Nắm giữ các chức vụ chủ chốt của bộ máy chính quyền.</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Là chủ các thái ấp, điền trang.</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0" name="TextBox 19">
            <a:extLst>
              <a:ext uri="{FF2B5EF4-FFF2-40B4-BE49-F238E27FC236}">
                <a16:creationId xmlns:a16="http://schemas.microsoft.com/office/drawing/2014/main" id="{3C294A0F-5022-9801-7839-27A2C8C94EE4}"/>
              </a:ext>
            </a:extLst>
          </p:cNvPr>
          <p:cNvSpPr txBox="1"/>
          <p:nvPr/>
        </p:nvSpPr>
        <p:spPr>
          <a:xfrm>
            <a:off x="3704771" y="4317664"/>
            <a:ext cx="9144000" cy="165167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Cày cấy ruộng đất công làng xã.</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Lĩnh canh ruộng đất của địa chủ.</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2" name="TextBox 21">
            <a:extLst>
              <a:ext uri="{FF2B5EF4-FFF2-40B4-BE49-F238E27FC236}">
                <a16:creationId xmlns:a16="http://schemas.microsoft.com/office/drawing/2014/main" id="{55A86609-80D5-53A0-225F-ED5BB821D0BA}"/>
              </a:ext>
            </a:extLst>
          </p:cNvPr>
          <p:cNvSpPr txBox="1"/>
          <p:nvPr/>
        </p:nvSpPr>
        <p:spPr>
          <a:xfrm>
            <a:off x="3704771" y="6575190"/>
            <a:ext cx="13716000" cy="820674"/>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Số lượng tăng nhanh.</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4" name="TextBox 23">
            <a:extLst>
              <a:ext uri="{FF2B5EF4-FFF2-40B4-BE49-F238E27FC236}">
                <a16:creationId xmlns:a16="http://schemas.microsoft.com/office/drawing/2014/main" id="{C3BD4C23-A2A7-5386-050A-A16FFFB011E8}"/>
              </a:ext>
            </a:extLst>
          </p:cNvPr>
          <p:cNvSpPr txBox="1"/>
          <p:nvPr/>
        </p:nvSpPr>
        <p:spPr>
          <a:xfrm>
            <a:off x="3704771" y="7925518"/>
            <a:ext cx="13716000" cy="165167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Số lượng đông đảo.</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Cày cấy điền trang hoặc phục dịch trong gia đình quý tộc.</a:t>
            </a:r>
            <a:endParaRPr lang="vi-VN" sz="3600">
              <a:solidFill>
                <a:srgbClr val="000000"/>
              </a:solidFill>
              <a:latin typeface="Arial" panose="020B0604020202020204" pitchFamily="34" charset="0"/>
              <a:ea typeface="Noto Sans Symbols"/>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4</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VĂN HÓA</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2295768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20581"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
            <a:extLst>
              <a:ext uri="{FF2B5EF4-FFF2-40B4-BE49-F238E27FC236}">
                <a16:creationId xmlns:a16="http://schemas.microsoft.com/office/drawing/2014/main" id="{5B87BBE0-ED98-A96C-AD0F-470C902C4907}"/>
              </a:ext>
            </a:extLst>
          </p:cNvPr>
          <p:cNvSpPr txBox="1"/>
          <p:nvPr/>
        </p:nvSpPr>
        <p:spPr>
          <a:xfrm>
            <a:off x="1091684" y="644687"/>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a:t>
            </a:r>
            <a:endParaRPr lang="en-US" sz="5400" b="1" dirty="0">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908BF81-48FC-1D92-E89E-F1325582049C}"/>
              </a:ext>
            </a:extLst>
          </p:cNvPr>
          <p:cNvSpPr txBox="1"/>
          <p:nvPr/>
        </p:nvSpPr>
        <p:spPr>
          <a:xfrm>
            <a:off x="1078866" y="1694721"/>
            <a:ext cx="16104631"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a:t>
            </a:r>
            <a:r>
              <a:rPr lang="vi-VN" sz="4000" b="1" i="1">
                <a:solidFill>
                  <a:srgbClr val="FF0000"/>
                </a:solidFill>
                <a:latin typeface="Arial" panose="020B0604020202020204" pitchFamily="34" charset="0"/>
                <a:cs typeface="Arial" panose="020B0604020202020204" pitchFamily="34" charset="0"/>
              </a:rPr>
              <a:t>thông tin</a:t>
            </a:r>
            <a:r>
              <a:rPr lang="en-US" sz="4000" b="1" i="1">
                <a:solidFill>
                  <a:srgbClr val="FF0000"/>
                </a:solidFill>
                <a:latin typeface="Arial" panose="020B0604020202020204" pitchFamily="34" charset="0"/>
                <a:cs typeface="Arial" panose="020B0604020202020204" pitchFamily="34" charset="0"/>
              </a:rPr>
              <a:t> mục 4, </a:t>
            </a:r>
            <a:r>
              <a:rPr lang="vi-VN" sz="4000" b="1" i="1">
                <a:solidFill>
                  <a:srgbClr val="FF0000"/>
                </a:solidFill>
                <a:latin typeface="Arial" panose="020B0604020202020204" pitchFamily="34" charset="0"/>
                <a:cs typeface="Arial" panose="020B0604020202020204" pitchFamily="34" charset="0"/>
              </a:rPr>
              <a:t>quan sát </a:t>
            </a:r>
            <a:r>
              <a:rPr lang="en-US" sz="4000" b="1" i="1">
                <a:solidFill>
                  <a:srgbClr val="FF0000"/>
                </a:solidFill>
                <a:latin typeface="Arial" panose="020B0604020202020204" pitchFamily="34" charset="0"/>
                <a:cs typeface="Arial" panose="020B0604020202020204" pitchFamily="34" charset="0"/>
              </a:rPr>
              <a:t>Hình 6, 7 và thực hiện nhiệm vụ: </a:t>
            </a:r>
            <a:r>
              <a:rPr lang="en-US" sz="4000">
                <a:latin typeface="Arial" panose="020B0604020202020204" pitchFamily="34" charset="0"/>
                <a:cs typeface="Arial" panose="020B0604020202020204" pitchFamily="34" charset="0"/>
              </a:rPr>
              <a:t>Tìm hiểu tình hình văn hóa thời Trần trên lĩnh vực sau:</a:t>
            </a:r>
          </a:p>
        </p:txBody>
      </p:sp>
      <p:grpSp>
        <p:nvGrpSpPr>
          <p:cNvPr id="5" name="Group 4">
            <a:extLst>
              <a:ext uri="{FF2B5EF4-FFF2-40B4-BE49-F238E27FC236}">
                <a16:creationId xmlns:a16="http://schemas.microsoft.com/office/drawing/2014/main" id="{CA1CBAA7-6935-A6D8-D231-8BAEA94D6126}"/>
              </a:ext>
            </a:extLst>
          </p:cNvPr>
          <p:cNvGrpSpPr/>
          <p:nvPr/>
        </p:nvGrpSpPr>
        <p:grpSpPr>
          <a:xfrm>
            <a:off x="1078866" y="3767060"/>
            <a:ext cx="4954178" cy="2964812"/>
            <a:chOff x="685800" y="3963976"/>
            <a:chExt cx="4954178" cy="2964812"/>
          </a:xfrm>
        </p:grpSpPr>
        <p:sp>
          <p:nvSpPr>
            <p:cNvPr id="35" name="Rectangle: Rounded Corners 34">
              <a:extLst>
                <a:ext uri="{FF2B5EF4-FFF2-40B4-BE49-F238E27FC236}">
                  <a16:creationId xmlns:a16="http://schemas.microsoft.com/office/drawing/2014/main" id="{B17A6B2E-399F-8160-B42D-B752323AFB22}"/>
                </a:ext>
              </a:extLst>
            </p:cNvPr>
            <p:cNvSpPr/>
            <p:nvPr/>
          </p:nvSpPr>
          <p:spPr>
            <a:xfrm>
              <a:off x="1067978" y="4485259"/>
              <a:ext cx="4572000"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ctr">
                <a:lnSpc>
                  <a:spcPct val="150000"/>
                </a:lnSpc>
              </a:pPr>
              <a:r>
                <a:rPr lang="en-US" sz="3600">
                  <a:solidFill>
                    <a:schemeClr val="tx1"/>
                  </a:solidFill>
                  <a:latin typeface="Arial" panose="020B0604020202020204" pitchFamily="34" charset="0"/>
                  <a:cs typeface="Arial" panose="020B0604020202020204" pitchFamily="34" charset="0"/>
                </a:rPr>
                <a:t>Tư tưởng, tôn giáo</a:t>
              </a:r>
            </a:p>
          </p:txBody>
        </p:sp>
        <p:pic>
          <p:nvPicPr>
            <p:cNvPr id="7" name="Picture 8">
              <a:extLst>
                <a:ext uri="{FF2B5EF4-FFF2-40B4-BE49-F238E27FC236}">
                  <a16:creationId xmlns:a16="http://schemas.microsoft.com/office/drawing/2014/main" id="{A2413D65-3507-A195-4921-E4F1F991E6A4}"/>
                </a:ext>
              </a:extLst>
            </p:cNvPr>
            <p:cNvPicPr>
              <a:picLocks noChangeAspect="1"/>
            </p:cNvPicPr>
            <p:nvPr/>
          </p:nvPicPr>
          <p:blipFill>
            <a:blip r:embed="rId4"/>
            <a:srcRect/>
            <a:stretch>
              <a:fillRect/>
            </a:stretch>
          </p:blipFill>
          <p:spPr>
            <a:xfrm>
              <a:off x="685800" y="3963976"/>
              <a:ext cx="1387208" cy="1641667"/>
            </a:xfrm>
            <a:prstGeom prst="rect">
              <a:avLst/>
            </a:prstGeom>
          </p:spPr>
        </p:pic>
      </p:grpSp>
      <p:grpSp>
        <p:nvGrpSpPr>
          <p:cNvPr id="6" name="Group 5">
            <a:extLst>
              <a:ext uri="{FF2B5EF4-FFF2-40B4-BE49-F238E27FC236}">
                <a16:creationId xmlns:a16="http://schemas.microsoft.com/office/drawing/2014/main" id="{43AEE18C-926A-9AB7-48BD-F146550FA78A}"/>
              </a:ext>
            </a:extLst>
          </p:cNvPr>
          <p:cNvGrpSpPr/>
          <p:nvPr/>
        </p:nvGrpSpPr>
        <p:grpSpPr>
          <a:xfrm>
            <a:off x="4974560" y="6585235"/>
            <a:ext cx="4980206" cy="2932012"/>
            <a:chOff x="6046309" y="6313638"/>
            <a:chExt cx="4980206" cy="2932012"/>
          </a:xfrm>
        </p:grpSpPr>
        <p:sp>
          <p:nvSpPr>
            <p:cNvPr id="36" name="Rectangle: Rounded Corners 35">
              <a:extLst>
                <a:ext uri="{FF2B5EF4-FFF2-40B4-BE49-F238E27FC236}">
                  <a16:creationId xmlns:a16="http://schemas.microsoft.com/office/drawing/2014/main" id="{8452E024-8D3E-CEDE-F166-B6B7D46CAC32}"/>
                </a:ext>
              </a:extLst>
            </p:cNvPr>
            <p:cNvSpPr/>
            <p:nvPr/>
          </p:nvSpPr>
          <p:spPr>
            <a:xfrm>
              <a:off x="6046309" y="6802121"/>
              <a:ext cx="4572000" cy="2443529"/>
            </a:xfrm>
            <a:prstGeom prst="roundRect">
              <a:avLst>
                <a:gd name="adj" fmla="val 6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ctr">
                <a:lnSpc>
                  <a:spcPct val="150000"/>
                </a:lnSpc>
              </a:pPr>
              <a:r>
                <a:rPr lang="en-US" sz="3600">
                  <a:solidFill>
                    <a:schemeClr val="tx1"/>
                  </a:solidFill>
                  <a:latin typeface="Arial" panose="020B0604020202020204" pitchFamily="34" charset="0"/>
                  <a:cs typeface="Arial" panose="020B0604020202020204" pitchFamily="34" charset="0"/>
                </a:rPr>
                <a:t>Giáo dục</a:t>
              </a:r>
            </a:p>
          </p:txBody>
        </p:sp>
        <p:pic>
          <p:nvPicPr>
            <p:cNvPr id="9" name="Picture 27">
              <a:extLst>
                <a:ext uri="{FF2B5EF4-FFF2-40B4-BE49-F238E27FC236}">
                  <a16:creationId xmlns:a16="http://schemas.microsoft.com/office/drawing/2014/main" id="{7A3B4E63-6DC4-B207-E06E-636F98AB9B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1679" y="6313638"/>
              <a:ext cx="1974836" cy="1523092"/>
            </a:xfrm>
            <a:prstGeom prst="rect">
              <a:avLst/>
            </a:prstGeom>
          </p:spPr>
        </p:pic>
      </p:grpSp>
      <p:grpSp>
        <p:nvGrpSpPr>
          <p:cNvPr id="12" name="Group 11">
            <a:extLst>
              <a:ext uri="{FF2B5EF4-FFF2-40B4-BE49-F238E27FC236}">
                <a16:creationId xmlns:a16="http://schemas.microsoft.com/office/drawing/2014/main" id="{ED974052-191A-161E-5ADF-3C3CCFBE3F67}"/>
              </a:ext>
            </a:extLst>
          </p:cNvPr>
          <p:cNvGrpSpPr/>
          <p:nvPr/>
        </p:nvGrpSpPr>
        <p:grpSpPr>
          <a:xfrm>
            <a:off x="9131181" y="3767060"/>
            <a:ext cx="4847074" cy="2827596"/>
            <a:chOff x="12219327" y="4754304"/>
            <a:chExt cx="4847074" cy="2827596"/>
          </a:xfrm>
        </p:grpSpPr>
        <p:sp>
          <p:nvSpPr>
            <p:cNvPr id="14" name="Rectangle: Rounded Corners 13">
              <a:extLst>
                <a:ext uri="{FF2B5EF4-FFF2-40B4-BE49-F238E27FC236}">
                  <a16:creationId xmlns:a16="http://schemas.microsoft.com/office/drawing/2014/main" id="{67743839-1FA8-B9AD-7A67-77CA2428CFEA}"/>
                </a:ext>
              </a:extLst>
            </p:cNvPr>
            <p:cNvSpPr/>
            <p:nvPr/>
          </p:nvSpPr>
          <p:spPr>
            <a:xfrm>
              <a:off x="12494401" y="5138371"/>
              <a:ext cx="4572000"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3: </a:t>
              </a:r>
            </a:p>
            <a:p>
              <a:pPr algn="ctr">
                <a:lnSpc>
                  <a:spcPct val="150000"/>
                </a:lnSpc>
              </a:pPr>
              <a:r>
                <a:rPr lang="en-US" sz="3600">
                  <a:solidFill>
                    <a:schemeClr val="tx1"/>
                  </a:solidFill>
                  <a:latin typeface="Arial" panose="020B0604020202020204" pitchFamily="34" charset="0"/>
                  <a:cs typeface="Arial" panose="020B0604020202020204" pitchFamily="34" charset="0"/>
                </a:rPr>
                <a:t>Khoa học, kĩ thuật</a:t>
              </a:r>
            </a:p>
          </p:txBody>
        </p:sp>
        <p:pic>
          <p:nvPicPr>
            <p:cNvPr id="11" name="Picture 32">
              <a:extLst>
                <a:ext uri="{FF2B5EF4-FFF2-40B4-BE49-F238E27FC236}">
                  <a16:creationId xmlns:a16="http://schemas.microsoft.com/office/drawing/2014/main" id="{580F46E5-C3C8-719D-C219-CA0EC6E2DF6E}"/>
                </a:ext>
              </a:extLst>
            </p:cNvPr>
            <p:cNvPicPr>
              <a:picLocks noChangeAspect="1"/>
            </p:cNvPicPr>
            <p:nvPr/>
          </p:nvPicPr>
          <p:blipFill>
            <a:blip r:embed="rId7"/>
            <a:srcRect/>
            <a:stretch>
              <a:fillRect/>
            </a:stretch>
          </p:blipFill>
          <p:spPr>
            <a:xfrm>
              <a:off x="12219327" y="4754304"/>
              <a:ext cx="1888843" cy="1787317"/>
            </a:xfrm>
            <a:prstGeom prst="rect">
              <a:avLst/>
            </a:prstGeom>
          </p:spPr>
        </p:pic>
      </p:grpSp>
      <p:grpSp>
        <p:nvGrpSpPr>
          <p:cNvPr id="19" name="Group 18">
            <a:extLst>
              <a:ext uri="{FF2B5EF4-FFF2-40B4-BE49-F238E27FC236}">
                <a16:creationId xmlns:a16="http://schemas.microsoft.com/office/drawing/2014/main" id="{E26F9FAB-5B68-CEED-407D-3C6B3EE81335}"/>
              </a:ext>
            </a:extLst>
          </p:cNvPr>
          <p:cNvGrpSpPr/>
          <p:nvPr/>
        </p:nvGrpSpPr>
        <p:grpSpPr>
          <a:xfrm>
            <a:off x="12451278" y="6005811"/>
            <a:ext cx="4833390" cy="3336010"/>
            <a:chOff x="12451278" y="6005811"/>
            <a:chExt cx="4833390" cy="3336010"/>
          </a:xfrm>
        </p:grpSpPr>
        <p:sp>
          <p:nvSpPr>
            <p:cNvPr id="17" name="Rectangle: Rounded Corners 16">
              <a:extLst>
                <a:ext uri="{FF2B5EF4-FFF2-40B4-BE49-F238E27FC236}">
                  <a16:creationId xmlns:a16="http://schemas.microsoft.com/office/drawing/2014/main" id="{F3CE561D-BD47-A4A2-D0B4-261A70B26F9B}"/>
                </a:ext>
              </a:extLst>
            </p:cNvPr>
            <p:cNvSpPr/>
            <p:nvPr/>
          </p:nvSpPr>
          <p:spPr>
            <a:xfrm>
              <a:off x="12451278" y="6898292"/>
              <a:ext cx="4571133"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4: </a:t>
              </a:r>
            </a:p>
            <a:p>
              <a:pPr algn="ctr">
                <a:lnSpc>
                  <a:spcPct val="150000"/>
                </a:lnSpc>
              </a:pPr>
              <a:r>
                <a:rPr lang="en-US" sz="3600">
                  <a:solidFill>
                    <a:schemeClr val="tx1"/>
                  </a:solidFill>
                  <a:latin typeface="Arial" panose="020B0604020202020204" pitchFamily="34" charset="0"/>
                  <a:cs typeface="Arial" panose="020B0604020202020204" pitchFamily="34" charset="0"/>
                </a:rPr>
                <a:t>Văn học, nghệ thuật</a:t>
              </a:r>
            </a:p>
          </p:txBody>
        </p:sp>
        <p:pic>
          <p:nvPicPr>
            <p:cNvPr id="15" name="Picture 4">
              <a:extLst>
                <a:ext uri="{FF2B5EF4-FFF2-40B4-BE49-F238E27FC236}">
                  <a16:creationId xmlns:a16="http://schemas.microsoft.com/office/drawing/2014/main" id="{28A5FD4E-2F38-B936-DAAE-FFA2B29169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18236" y="6005811"/>
              <a:ext cx="1966432" cy="1523092"/>
            </a:xfrm>
            <a:prstGeom prst="rect">
              <a:avLst/>
            </a:prstGeom>
          </p:spPr>
        </p:pic>
      </p:grpSp>
    </p:spTree>
    <p:extLst>
      <p:ext uri="{BB962C8B-B14F-4D97-AF65-F5344CB8AC3E}">
        <p14:creationId xmlns:p14="http://schemas.microsoft.com/office/powerpoint/2010/main" val="3526582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8" name="Rectangle 32">
            <a:extLst>
              <a:ext uri="{FF2B5EF4-FFF2-40B4-BE49-F238E27FC236}">
                <a16:creationId xmlns:a16="http://schemas.microsoft.com/office/drawing/2014/main" id="{AB981803-7791-5527-FD66-1DD5A9F7C223}"/>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7">
            <a:extLst>
              <a:ext uri="{FF2B5EF4-FFF2-40B4-BE49-F238E27FC236}">
                <a16:creationId xmlns:a16="http://schemas.microsoft.com/office/drawing/2014/main" id="{6C1E2212-19F7-5ABE-E3E7-56C05BE7B768}"/>
              </a:ext>
            </a:extLst>
          </p:cNvPr>
          <p:cNvSpPr>
            <a:spLocks noChangeArrowheads="1"/>
          </p:cNvSpPr>
          <p:nvPr/>
        </p:nvSpPr>
        <p:spPr bwMode="auto">
          <a:xfrm>
            <a:off x="0" y="4699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0" name="Group 9">
            <a:extLst>
              <a:ext uri="{FF2B5EF4-FFF2-40B4-BE49-F238E27FC236}">
                <a16:creationId xmlns:a16="http://schemas.microsoft.com/office/drawing/2014/main" id="{CBBC9B74-72BE-4E56-E12C-43290D90B621}"/>
              </a:ext>
            </a:extLst>
          </p:cNvPr>
          <p:cNvGrpSpPr/>
          <p:nvPr/>
        </p:nvGrpSpPr>
        <p:grpSpPr>
          <a:xfrm>
            <a:off x="784861" y="748903"/>
            <a:ext cx="10058400" cy="9260011"/>
            <a:chOff x="784861" y="748903"/>
            <a:chExt cx="10058400" cy="9260011"/>
          </a:xfrm>
        </p:grpSpPr>
        <p:pic>
          <p:nvPicPr>
            <p:cNvPr id="6" name="Picture 5">
              <a:extLst>
                <a:ext uri="{FF2B5EF4-FFF2-40B4-BE49-F238E27FC236}">
                  <a16:creationId xmlns:a16="http://schemas.microsoft.com/office/drawing/2014/main" id="{076F2B85-BCB2-6364-C18C-9FEDD5E2E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1" y="748903"/>
              <a:ext cx="10058400" cy="7975997"/>
            </a:xfrm>
            <a:prstGeom prst="rect">
              <a:avLst/>
            </a:prstGeom>
          </p:spPr>
        </p:pic>
        <p:sp>
          <p:nvSpPr>
            <p:cNvPr id="9" name="TextBox 8">
              <a:extLst>
                <a:ext uri="{FF2B5EF4-FFF2-40B4-BE49-F238E27FC236}">
                  <a16:creationId xmlns:a16="http://schemas.microsoft.com/office/drawing/2014/main" id="{FEEDCAA2-4386-59D8-524C-1A0CAE2EF6AE}"/>
                </a:ext>
              </a:extLst>
            </p:cNvPr>
            <p:cNvSpPr txBox="1"/>
            <p:nvPr/>
          </p:nvSpPr>
          <p:spPr>
            <a:xfrm>
              <a:off x="1014863" y="8703749"/>
              <a:ext cx="9598395" cy="130516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6. Tượng Phật hoàng Trần Nhân Tông ở Yên Tử (Quảng Ninh)</a:t>
              </a:r>
              <a:endParaRPr lang="en-US" sz="280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2107ADE6-B25B-079E-2A44-BE52393D313B}"/>
              </a:ext>
            </a:extLst>
          </p:cNvPr>
          <p:cNvGrpSpPr/>
          <p:nvPr/>
        </p:nvGrpSpPr>
        <p:grpSpPr>
          <a:xfrm>
            <a:off x="11125200" y="752476"/>
            <a:ext cx="6377939" cy="8610108"/>
            <a:chOff x="11125200" y="752476"/>
            <a:chExt cx="6377939" cy="8610108"/>
          </a:xfrm>
        </p:grpSpPr>
        <p:pic>
          <p:nvPicPr>
            <p:cNvPr id="8" name="Picture 7">
              <a:extLst>
                <a:ext uri="{FF2B5EF4-FFF2-40B4-BE49-F238E27FC236}">
                  <a16:creationId xmlns:a16="http://schemas.microsoft.com/office/drawing/2014/main" id="{23FF0CB2-64DC-B333-0E1E-186BE3D8B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200" y="752476"/>
              <a:ext cx="6377939" cy="7972424"/>
            </a:xfrm>
            <a:prstGeom prst="rect">
              <a:avLst/>
            </a:prstGeom>
          </p:spPr>
        </p:pic>
        <p:sp>
          <p:nvSpPr>
            <p:cNvPr id="12" name="TextBox 11">
              <a:extLst>
                <a:ext uri="{FF2B5EF4-FFF2-40B4-BE49-F238E27FC236}">
                  <a16:creationId xmlns:a16="http://schemas.microsoft.com/office/drawing/2014/main" id="{5B8DC170-6228-FD63-EE6C-4C9B93FA5A82}"/>
                </a:ext>
              </a:extLst>
            </p:cNvPr>
            <p:cNvSpPr txBox="1"/>
            <p:nvPr/>
          </p:nvSpPr>
          <p:spPr>
            <a:xfrm>
              <a:off x="11404273" y="8703749"/>
              <a:ext cx="5819791" cy="65883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7. Tháp Phổ Minh (Nam Định)</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009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0" name="Group 19">
            <a:extLst>
              <a:ext uri="{FF2B5EF4-FFF2-40B4-BE49-F238E27FC236}">
                <a16:creationId xmlns:a16="http://schemas.microsoft.com/office/drawing/2014/main" id="{2FA0D73E-AFC0-DF24-DA0C-BCC5F694CC54}"/>
              </a:ext>
            </a:extLst>
          </p:cNvPr>
          <p:cNvGrpSpPr/>
          <p:nvPr/>
        </p:nvGrpSpPr>
        <p:grpSpPr>
          <a:xfrm>
            <a:off x="846930" y="958908"/>
            <a:ext cx="16594139" cy="7080192"/>
            <a:chOff x="846930" y="958908"/>
            <a:chExt cx="16594139" cy="7080192"/>
          </a:xfrm>
        </p:grpSpPr>
        <p:grpSp>
          <p:nvGrpSpPr>
            <p:cNvPr id="5" name="Group 5"/>
            <p:cNvGrpSpPr/>
            <p:nvPr/>
          </p:nvGrpSpPr>
          <p:grpSpPr>
            <a:xfrm>
              <a:off x="846930" y="958908"/>
              <a:ext cx="16594139" cy="7080192"/>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sp>
          <p:nvSpPr>
            <p:cNvPr id="19" name="TextBox 18">
              <a:extLst>
                <a:ext uri="{FF2B5EF4-FFF2-40B4-BE49-F238E27FC236}">
                  <a16:creationId xmlns:a16="http://schemas.microsoft.com/office/drawing/2014/main" id="{8E34D937-F3B5-AC82-471B-1AD033E15299}"/>
                </a:ext>
              </a:extLst>
            </p:cNvPr>
            <p:cNvSpPr txBox="1"/>
            <p:nvPr/>
          </p:nvSpPr>
          <p:spPr>
            <a:xfrm>
              <a:off x="2683624" y="1281273"/>
              <a:ext cx="12867445" cy="5960991"/>
            </a:xfrm>
            <a:prstGeom prst="rect">
              <a:avLst/>
            </a:prstGeom>
            <a:noFill/>
          </p:spPr>
          <p:txBody>
            <a:bodyPr wrap="square">
              <a:spAutoFit/>
            </a:bodyPr>
            <a:lstStyle/>
            <a:p>
              <a:pPr algn="ctr">
                <a:lnSpc>
                  <a:spcPct val="150000"/>
                </a:lnSpc>
                <a:spcBef>
                  <a:spcPts val="100"/>
                </a:spcBef>
                <a:spcAft>
                  <a:spcPts val="100"/>
                </a:spcAft>
              </a:pPr>
              <a:r>
                <a:rPr lang="vi-VN"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BÀI </a:t>
              </a:r>
              <a:r>
                <a:rPr lang="en-US"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13</a:t>
              </a:r>
              <a:r>
                <a:rPr lang="vi-VN"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 </a:t>
              </a:r>
              <a:endParaRPr lang="en-US"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100"/>
                </a:spcBef>
                <a:spcAft>
                  <a:spcPts val="100"/>
                </a:spcAft>
              </a:pPr>
              <a:r>
                <a:rPr lang="en-US" sz="8800" b="1">
                  <a:solidFill>
                    <a:srgbClr val="555553"/>
                  </a:solidFill>
                  <a:latin typeface="Arial" panose="020B0604020202020204" pitchFamily="34" charset="0"/>
                  <a:ea typeface="Times New Roman" panose="02020603050405020304" pitchFamily="18" charset="0"/>
                  <a:cs typeface="Arial" panose="020B0604020202020204" pitchFamily="34" charset="0"/>
                </a:rPr>
                <a:t>ĐẠI VIỆT THỜI TRẦN (1226 – 1400)</a:t>
              </a:r>
              <a:endParaRPr lang="en-US" sz="8800" b="1">
                <a:solidFill>
                  <a:srgbClr val="555553"/>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7" name="Picture 2">
            <a:extLst>
              <a:ext uri="{FF2B5EF4-FFF2-40B4-BE49-F238E27FC236}">
                <a16:creationId xmlns:a16="http://schemas.microsoft.com/office/drawing/2014/main" id="{BA1D215F-1EF1-9DD3-DF49-4167E287361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86711" y="6140054"/>
            <a:ext cx="5401289" cy="4114800"/>
          </a:xfrm>
          <a:prstGeom prst="rect">
            <a:avLst/>
          </a:prstGeom>
        </p:spPr>
      </p:pic>
      <p:pic>
        <p:nvPicPr>
          <p:cNvPr id="18" name="Picture 12">
            <a:extLst>
              <a:ext uri="{FF2B5EF4-FFF2-40B4-BE49-F238E27FC236}">
                <a16:creationId xmlns:a16="http://schemas.microsoft.com/office/drawing/2014/main" id="{F7C0A5BD-C570-CFFC-CA8C-48CC695A2F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765" y="7575515"/>
            <a:ext cx="4674965" cy="26793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437152" y="477803"/>
            <a:ext cx="11413696"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a) Tư tưởng, tôn giáo</a:t>
            </a:r>
            <a:endParaRPr lang="en-US" sz="5400" b="1" i="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685204" y="2030987"/>
            <a:ext cx="9498474" cy="7364901"/>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Nho giáo, Phật giáo, Đạo giáo: đều được coi trọng:</a:t>
            </a:r>
          </a:p>
          <a:p>
            <a:pPr marL="571500" lvl="0" indent="-571500" algn="just">
              <a:lnSpc>
                <a:spcPct val="150000"/>
              </a:lnSpc>
              <a:buFont typeface="Arial" panose="020B0604020202020204" pitchFamily="34" charset="0"/>
              <a:buChar char="•"/>
            </a:pPr>
            <a:r>
              <a:rPr lang="en-US" sz="4000" b="1" i="1">
                <a:solidFill>
                  <a:srgbClr val="C00000"/>
                </a:solidFill>
                <a:latin typeface="Arial" panose="020B0604020202020204" pitchFamily="34" charset="0"/>
                <a:ea typeface="Noto Sans Symbols"/>
                <a:cs typeface="Arial" panose="020B0604020202020204" pitchFamily="34" charset="0"/>
              </a:rPr>
              <a:t>Nho giáo: </a:t>
            </a:r>
            <a:r>
              <a:rPr lang="en-US" sz="4000">
                <a:solidFill>
                  <a:srgbClr val="000000"/>
                </a:solidFill>
                <a:latin typeface="Arial" panose="020B0604020202020204" pitchFamily="34" charset="0"/>
                <a:ea typeface="Noto Sans Symbols"/>
                <a:cs typeface="Arial" panose="020B0604020202020204" pitchFamily="34" charset="0"/>
              </a:rPr>
              <a:t>ngày càng nâng cao vị thế.</a:t>
            </a: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Nhiều nhà nho giữ chức vụ quan trọng trong triều.</a:t>
            </a:r>
          </a:p>
          <a:p>
            <a:pPr marL="571500" lvl="0" indent="-571500" algn="just">
              <a:lnSpc>
                <a:spcPct val="150000"/>
              </a:lnSpc>
              <a:buFont typeface="Arial" panose="020B0604020202020204" pitchFamily="34" charset="0"/>
              <a:buChar char="•"/>
            </a:pPr>
            <a:r>
              <a:rPr lang="en-US" sz="4000" b="1" i="1">
                <a:solidFill>
                  <a:srgbClr val="C00000"/>
                </a:solidFill>
                <a:latin typeface="Arial" panose="020B0604020202020204" pitchFamily="34" charset="0"/>
                <a:ea typeface="Noto Sans Symbols"/>
                <a:cs typeface="Arial" panose="020B0604020202020204" pitchFamily="34" charset="0"/>
              </a:rPr>
              <a:t>Phật giáo: </a:t>
            </a:r>
            <a:r>
              <a:rPr lang="en-US" sz="4000">
                <a:solidFill>
                  <a:srgbClr val="000000"/>
                </a:solidFill>
                <a:latin typeface="Arial" panose="020B0604020202020204" pitchFamily="34" charset="0"/>
                <a:ea typeface="Noto Sans Symbols"/>
                <a:cs typeface="Arial" panose="020B0604020202020204" pitchFamily="34" charset="0"/>
              </a:rPr>
              <a:t>được tôn sùng.</a:t>
            </a: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Thiền phái Trúc Lâm Yên Tử do vua Trần Nhân Tông sáng lập.</a:t>
            </a:r>
          </a:p>
        </p:txBody>
      </p:sp>
      <p:grpSp>
        <p:nvGrpSpPr>
          <p:cNvPr id="3" name="Group 2">
            <a:extLst>
              <a:ext uri="{FF2B5EF4-FFF2-40B4-BE49-F238E27FC236}">
                <a16:creationId xmlns:a16="http://schemas.microsoft.com/office/drawing/2014/main" id="{777A950B-57A6-CF78-FA11-F0D048D1F3B6}"/>
              </a:ext>
            </a:extLst>
          </p:cNvPr>
          <p:cNvGrpSpPr/>
          <p:nvPr/>
        </p:nvGrpSpPr>
        <p:grpSpPr>
          <a:xfrm>
            <a:off x="10820400" y="1608079"/>
            <a:ext cx="6021909" cy="8508417"/>
            <a:chOff x="10219324" y="947043"/>
            <a:chExt cx="6021909" cy="8508417"/>
          </a:xfrm>
        </p:grpSpPr>
        <p:pic>
          <p:nvPicPr>
            <p:cNvPr id="5" name="Picture 4">
              <a:extLst>
                <a:ext uri="{FF2B5EF4-FFF2-40B4-BE49-F238E27FC236}">
                  <a16:creationId xmlns:a16="http://schemas.microsoft.com/office/drawing/2014/main" id="{F3A2D874-58B5-89B1-3DA9-5EDC27481436}"/>
                </a:ext>
              </a:extLst>
            </p:cNvPr>
            <p:cNvPicPr>
              <a:picLocks noChangeAspect="1"/>
            </p:cNvPicPr>
            <p:nvPr/>
          </p:nvPicPr>
          <p:blipFill>
            <a:blip r:embed="rId4">
              <a:extLst>
                <a:ext uri="{28A0092B-C50C-407E-A947-70E740481C1C}">
                  <a14:useLocalDpi xmlns:a14="http://schemas.microsoft.com/office/drawing/2010/main" val="0"/>
                </a:ext>
              </a:extLst>
            </a:blip>
            <a:srcRect t="6777" b="6777"/>
            <a:stretch/>
          </p:blipFill>
          <p:spPr>
            <a:xfrm>
              <a:off x="10532702" y="947043"/>
              <a:ext cx="5410200" cy="7223209"/>
            </a:xfrm>
            <a:prstGeom prst="rect">
              <a:avLst/>
            </a:prstGeom>
          </p:spPr>
        </p:pic>
        <p:sp>
          <p:nvSpPr>
            <p:cNvPr id="7" name="TextBox 6">
              <a:extLst>
                <a:ext uri="{FF2B5EF4-FFF2-40B4-BE49-F238E27FC236}">
                  <a16:creationId xmlns:a16="http://schemas.microsoft.com/office/drawing/2014/main" id="{95EB0A13-58D8-AF2E-0155-F03CE9E6B4C5}"/>
                </a:ext>
              </a:extLst>
            </p:cNvPr>
            <p:cNvSpPr txBox="1"/>
            <p:nvPr/>
          </p:nvSpPr>
          <p:spPr>
            <a:xfrm>
              <a:off x="10219324" y="8150295"/>
              <a:ext cx="6021909" cy="1305165"/>
            </a:xfrm>
            <a:prstGeom prst="rect">
              <a:avLst/>
            </a:prstGeom>
            <a:noFill/>
          </p:spPr>
          <p:txBody>
            <a:bodyPr wrap="square">
              <a:spAutoFit/>
            </a:bodyPr>
            <a:lstStyle/>
            <a:p>
              <a:pPr algn="ctr">
                <a:lnSpc>
                  <a:spcPct val="150000"/>
                </a:lnSpc>
              </a:pPr>
              <a:r>
                <a:rPr lang="vi-VN" sz="2800">
                  <a:latin typeface="Arial" panose="020B0604020202020204" pitchFamily="34" charset="0"/>
                  <a:cs typeface="Arial" panose="020B0604020202020204" pitchFamily="34" charset="0"/>
                </a:rPr>
                <a:t>Tượng </a:t>
              </a:r>
              <a:r>
                <a:rPr lang="en-US" sz="2800">
                  <a:latin typeface="Arial" panose="020B0604020202020204" pitchFamily="34" charset="0"/>
                  <a:cs typeface="Arial" panose="020B0604020202020204" pitchFamily="34" charset="0"/>
                </a:rPr>
                <a:t>Phật</a:t>
              </a:r>
              <a:r>
                <a:rPr lang="vi-VN" sz="2800">
                  <a:latin typeface="Arial" panose="020B0604020202020204" pitchFamily="34" charset="0"/>
                  <a:cs typeface="Arial" panose="020B0604020202020204" pitchFamily="34" charset="0"/>
                </a:rPr>
                <a:t> Hoàng Trần Nhân Tông </a:t>
              </a:r>
              <a:r>
                <a:rPr lang="en-US" sz="2800">
                  <a:latin typeface="Arial" panose="020B0604020202020204" pitchFamily="34" charset="0"/>
                  <a:cs typeface="Arial" panose="020B0604020202020204" pitchFamily="34" charset="0"/>
                </a:rPr>
                <a:t>ở Yên Tử</a:t>
              </a:r>
            </a:p>
          </p:txBody>
        </p:sp>
      </p:grpSp>
    </p:spTree>
    <p:extLst>
      <p:ext uri="{BB962C8B-B14F-4D97-AF65-F5344CB8AC3E}">
        <p14:creationId xmlns:p14="http://schemas.microsoft.com/office/powerpoint/2010/main" val="2938447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3" name="Group 22">
            <a:extLst>
              <a:ext uri="{FF2B5EF4-FFF2-40B4-BE49-F238E27FC236}">
                <a16:creationId xmlns:a16="http://schemas.microsoft.com/office/drawing/2014/main" id="{36CDF784-F12D-318F-7423-7ED83325356C}"/>
              </a:ext>
            </a:extLst>
          </p:cNvPr>
          <p:cNvGrpSpPr/>
          <p:nvPr/>
        </p:nvGrpSpPr>
        <p:grpSpPr>
          <a:xfrm>
            <a:off x="533339" y="1028700"/>
            <a:ext cx="5804325" cy="8839200"/>
            <a:chOff x="533339" y="1028700"/>
            <a:chExt cx="5804325" cy="8839200"/>
          </a:xfrm>
        </p:grpSpPr>
        <p:pic>
          <p:nvPicPr>
            <p:cNvPr id="16" name="Picture 15" descr="A statue of a person&#10;&#10;Description automatically generated with medium confidence">
              <a:extLst>
                <a:ext uri="{FF2B5EF4-FFF2-40B4-BE49-F238E27FC236}">
                  <a16:creationId xmlns:a16="http://schemas.microsoft.com/office/drawing/2014/main" id="{0C579E09-3E65-1EB4-0BB6-D06F4E945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39" y="1028700"/>
              <a:ext cx="5804325" cy="7739100"/>
            </a:xfrm>
            <a:prstGeom prst="rect">
              <a:avLst/>
            </a:prstGeom>
          </p:spPr>
        </p:pic>
        <p:sp>
          <p:nvSpPr>
            <p:cNvPr id="22" name="Rectangle: Rounded Corners 21">
              <a:extLst>
                <a:ext uri="{FF2B5EF4-FFF2-40B4-BE49-F238E27FC236}">
                  <a16:creationId xmlns:a16="http://schemas.microsoft.com/office/drawing/2014/main" id="{B14DAA65-3E5B-64F1-6FD9-416CB222845F}"/>
                </a:ext>
              </a:extLst>
            </p:cNvPr>
            <p:cNvSpPr/>
            <p:nvPr/>
          </p:nvSpPr>
          <p:spPr>
            <a:xfrm>
              <a:off x="91440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Chu Văn An</a:t>
              </a:r>
            </a:p>
          </p:txBody>
        </p:sp>
      </p:grpSp>
      <p:grpSp>
        <p:nvGrpSpPr>
          <p:cNvPr id="25" name="Group 24">
            <a:extLst>
              <a:ext uri="{FF2B5EF4-FFF2-40B4-BE49-F238E27FC236}">
                <a16:creationId xmlns:a16="http://schemas.microsoft.com/office/drawing/2014/main" id="{535F120C-0C00-9AF5-D5FF-83FE05A5F046}"/>
              </a:ext>
            </a:extLst>
          </p:cNvPr>
          <p:cNvGrpSpPr/>
          <p:nvPr/>
        </p:nvGrpSpPr>
        <p:grpSpPr>
          <a:xfrm>
            <a:off x="6629400" y="1028700"/>
            <a:ext cx="5029200" cy="8839200"/>
            <a:chOff x="6629400" y="1028700"/>
            <a:chExt cx="5029200" cy="8839200"/>
          </a:xfrm>
        </p:grpSpPr>
        <p:pic>
          <p:nvPicPr>
            <p:cNvPr id="19" name="Picture 18" descr="A person wearing a garment&#10;&#10;Description automatically generated with medium confidence">
              <a:extLst>
                <a:ext uri="{FF2B5EF4-FFF2-40B4-BE49-F238E27FC236}">
                  <a16:creationId xmlns:a16="http://schemas.microsoft.com/office/drawing/2014/main" id="{F0E41F03-D096-D091-5205-BF675349C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553" y="1028700"/>
              <a:ext cx="4806894" cy="7739100"/>
            </a:xfrm>
            <a:prstGeom prst="rect">
              <a:avLst/>
            </a:prstGeom>
          </p:spPr>
        </p:pic>
        <p:sp>
          <p:nvSpPr>
            <p:cNvPr id="24" name="Rectangle: Rounded Corners 23">
              <a:extLst>
                <a:ext uri="{FF2B5EF4-FFF2-40B4-BE49-F238E27FC236}">
                  <a16:creationId xmlns:a16="http://schemas.microsoft.com/office/drawing/2014/main" id="{E55BBB11-3BFC-D386-62DA-A44B18AAAA63}"/>
                </a:ext>
              </a:extLst>
            </p:cNvPr>
            <p:cNvSpPr/>
            <p:nvPr/>
          </p:nvSpPr>
          <p:spPr>
            <a:xfrm>
              <a:off x="662940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Mạc Đĩnh Chi</a:t>
              </a:r>
            </a:p>
          </p:txBody>
        </p:sp>
      </p:grpSp>
      <p:grpSp>
        <p:nvGrpSpPr>
          <p:cNvPr id="27" name="Group 26">
            <a:extLst>
              <a:ext uri="{FF2B5EF4-FFF2-40B4-BE49-F238E27FC236}">
                <a16:creationId xmlns:a16="http://schemas.microsoft.com/office/drawing/2014/main" id="{2B9DAF76-3E01-CEFB-1CDC-9242D81743B9}"/>
              </a:ext>
            </a:extLst>
          </p:cNvPr>
          <p:cNvGrpSpPr/>
          <p:nvPr/>
        </p:nvGrpSpPr>
        <p:grpSpPr>
          <a:xfrm>
            <a:off x="11939599" y="1028700"/>
            <a:ext cx="5815062" cy="8839200"/>
            <a:chOff x="11939599" y="1028700"/>
            <a:chExt cx="5815062" cy="8839200"/>
          </a:xfrm>
        </p:grpSpPr>
        <p:pic>
          <p:nvPicPr>
            <p:cNvPr id="21" name="Picture 20" descr="A statue of a person&#10;&#10;Description automatically generated with low confidence">
              <a:extLst>
                <a:ext uri="{FF2B5EF4-FFF2-40B4-BE49-F238E27FC236}">
                  <a16:creationId xmlns:a16="http://schemas.microsoft.com/office/drawing/2014/main" id="{3FFE21BD-8D68-BB4E-8CC3-8A262FE17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9599" y="1028700"/>
              <a:ext cx="5815062" cy="7739100"/>
            </a:xfrm>
            <a:prstGeom prst="rect">
              <a:avLst/>
            </a:prstGeom>
          </p:spPr>
        </p:pic>
        <p:sp>
          <p:nvSpPr>
            <p:cNvPr id="26" name="Rectangle: Rounded Corners 25">
              <a:extLst>
                <a:ext uri="{FF2B5EF4-FFF2-40B4-BE49-F238E27FC236}">
                  <a16:creationId xmlns:a16="http://schemas.microsoft.com/office/drawing/2014/main" id="{FA18DE0D-E2A3-0B5F-2370-1FEEDC5AFCE4}"/>
                </a:ext>
              </a:extLst>
            </p:cNvPr>
            <p:cNvSpPr/>
            <p:nvPr/>
          </p:nvSpPr>
          <p:spPr>
            <a:xfrm>
              <a:off x="1233253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Trương Hán Siêu</a:t>
              </a:r>
            </a:p>
          </p:txBody>
        </p:sp>
      </p:grpSp>
    </p:spTree>
    <p:extLst>
      <p:ext uri="{BB962C8B-B14F-4D97-AF65-F5344CB8AC3E}">
        <p14:creationId xmlns:p14="http://schemas.microsoft.com/office/powerpoint/2010/main" val="682182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DC110B43-97CF-2961-EEF8-A9A6B35946C4}"/>
              </a:ext>
            </a:extLst>
          </p:cNvPr>
          <p:cNvSpPr txBox="1"/>
          <p:nvPr/>
        </p:nvSpPr>
        <p:spPr>
          <a:xfrm>
            <a:off x="1166860" y="2519907"/>
            <a:ext cx="8037927" cy="6441572"/>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Được chú trọng.</a:t>
            </a: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Quốc Tử Giám tiếp tục được mở rộng</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Xuất hiện n</a:t>
            </a:r>
            <a:r>
              <a:rPr lang="vi-VN" sz="4000">
                <a:solidFill>
                  <a:srgbClr val="000000"/>
                </a:solidFill>
                <a:latin typeface="Arial" panose="020B0604020202020204" pitchFamily="34" charset="0"/>
                <a:ea typeface="Noto Sans Symbols"/>
                <a:cs typeface="Arial" panose="020B0604020202020204" pitchFamily="34" charset="0"/>
              </a:rPr>
              <a:t>hiều trường</a:t>
            </a:r>
            <a:r>
              <a:rPr lang="en-US" sz="4000">
                <a:solidFill>
                  <a:srgbClr val="000000"/>
                </a:solidFill>
                <a:latin typeface="Arial" panose="020B0604020202020204" pitchFamily="34" charset="0"/>
                <a:ea typeface="Noto Sans Symbols"/>
                <a:cs typeface="Arial" panose="020B0604020202020204" pitchFamily="34" charset="0"/>
              </a:rPr>
              <a:t> học</a:t>
            </a:r>
            <a:r>
              <a:rPr lang="vi-VN" sz="4000">
                <a:solidFill>
                  <a:srgbClr val="000000"/>
                </a:solidFill>
                <a:latin typeface="Arial" panose="020B0604020202020204" pitchFamily="34" charset="0"/>
                <a:ea typeface="Noto Sans Symbols"/>
                <a:cs typeface="Arial" panose="020B0604020202020204" pitchFamily="34" charset="0"/>
              </a:rPr>
              <a:t>.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Các kì thi Nho học thời Trần được tổ chức thường xuyên và quy củ hơn.</a:t>
            </a:r>
          </a:p>
        </p:txBody>
      </p:sp>
      <p:sp>
        <p:nvSpPr>
          <p:cNvPr id="4" name="TextBox 3">
            <a:extLst>
              <a:ext uri="{FF2B5EF4-FFF2-40B4-BE49-F238E27FC236}">
                <a16:creationId xmlns:a16="http://schemas.microsoft.com/office/drawing/2014/main" id="{98931702-90F5-EF51-3DD4-B74D918AE0A3}"/>
              </a:ext>
            </a:extLst>
          </p:cNvPr>
          <p:cNvSpPr txBox="1"/>
          <p:nvPr/>
        </p:nvSpPr>
        <p:spPr>
          <a:xfrm>
            <a:off x="1928315" y="1325521"/>
            <a:ext cx="6515019"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b) Giáo dục</a:t>
            </a:r>
            <a:endParaRPr lang="en-US" sz="5400" b="1" i="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0957300-AA03-79DB-4D98-145A0EDA3C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42725" y="-35620"/>
            <a:ext cx="7445275" cy="10358240"/>
          </a:xfrm>
          <a:prstGeom prst="rect">
            <a:avLst/>
          </a:prstGeom>
        </p:spPr>
      </p:pic>
    </p:spTree>
    <p:extLst>
      <p:ext uri="{BB962C8B-B14F-4D97-AF65-F5344CB8AC3E}">
        <p14:creationId xmlns:p14="http://schemas.microsoft.com/office/powerpoint/2010/main" val="236469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6" name="TextBox 5">
            <a:extLst>
              <a:ext uri="{FF2B5EF4-FFF2-40B4-BE49-F238E27FC236}">
                <a16:creationId xmlns:a16="http://schemas.microsoft.com/office/drawing/2014/main" id="{320D7BF5-426B-DFD9-2A7D-0FFEE6374617}"/>
              </a:ext>
            </a:extLst>
          </p:cNvPr>
          <p:cNvSpPr txBox="1"/>
          <p:nvPr/>
        </p:nvSpPr>
        <p:spPr>
          <a:xfrm>
            <a:off x="762000" y="2705100"/>
            <a:ext cx="9829800" cy="5518242"/>
          </a:xfrm>
          <a:prstGeom prst="rect">
            <a:avLst/>
          </a:prstGeom>
          <a:noFill/>
        </p:spPr>
        <p:txBody>
          <a:bodyPr wrap="square">
            <a:spAutoFit/>
          </a:bodyPr>
          <a:lstStyle/>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Sử học: Đại Việt sử k</a:t>
            </a:r>
            <a:r>
              <a:rPr lang="en-US" sz="4000">
                <a:solidFill>
                  <a:srgbClr val="000000"/>
                </a:solidFill>
                <a:latin typeface="Arial" panose="020B0604020202020204" pitchFamily="34" charset="0"/>
                <a:ea typeface="Noto Sans Symbols"/>
                <a:cs typeface="Arial" panose="020B0604020202020204" pitchFamily="34" charset="0"/>
              </a:rPr>
              <a:t>ý, Việt sử lược, Việt sử cương mục, Việt Nam thế chí,…</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Quân sự: </a:t>
            </a:r>
            <a:r>
              <a:rPr lang="vi-VN" sz="4000">
                <a:solidFill>
                  <a:srgbClr val="000000"/>
                </a:solidFill>
                <a:latin typeface="Arial" panose="020B0604020202020204" pitchFamily="34" charset="0"/>
                <a:ea typeface="Noto Sans Symbols"/>
                <a:cs typeface="Arial" panose="020B0604020202020204" pitchFamily="34" charset="0"/>
              </a:rPr>
              <a:t>Binh thư yếu lược</a:t>
            </a:r>
            <a:r>
              <a:rPr lang="en-US" sz="4000">
                <a:solidFill>
                  <a:srgbClr val="000000"/>
                </a:solidFill>
                <a:latin typeface="Arial" panose="020B0604020202020204" pitchFamily="34" charset="0"/>
                <a:ea typeface="Noto Sans Symbols"/>
                <a:cs typeface="Arial" panose="020B0604020202020204" pitchFamily="34" charset="0"/>
              </a:rPr>
              <a:t>, </a:t>
            </a:r>
            <a:r>
              <a:rPr lang="vi-VN" sz="4000">
                <a:solidFill>
                  <a:srgbClr val="000000"/>
                </a:solidFill>
                <a:latin typeface="Arial" panose="020B0604020202020204" pitchFamily="34" charset="0"/>
                <a:ea typeface="Noto Sans Symbols"/>
                <a:cs typeface="Arial" panose="020B0604020202020204" pitchFamily="34" charset="0"/>
              </a:rPr>
              <a:t>Vạn Kiếp tông bí truyền thư </a:t>
            </a:r>
            <a:r>
              <a:rPr lang="en-US" sz="4000">
                <a:solidFill>
                  <a:srgbClr val="000000"/>
                </a:solidFill>
                <a:latin typeface="Arial" panose="020B0604020202020204" pitchFamily="34" charset="0"/>
                <a:ea typeface="Noto Sans Symbols"/>
                <a:cs typeface="Arial" panose="020B0604020202020204" pitchFamily="34" charset="0"/>
              </a:rPr>
              <a:t>(Trần Quốc Tuấn).</a:t>
            </a: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Y học: Tuệ Tĩnh </a:t>
            </a:r>
            <a:r>
              <a:rPr lang="en-US" sz="4000">
                <a:solidFill>
                  <a:srgbClr val="000000"/>
                </a:solidFill>
                <a:latin typeface="Arial" panose="020B0604020202020204" pitchFamily="34" charset="0"/>
                <a:ea typeface="Noto Sans Symbols"/>
                <a:cs typeface="Arial" panose="020B0604020202020204" pitchFamily="34" charset="0"/>
              </a:rPr>
              <a:t>– nghiên cứu về cây thuốc nam.</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8" name="Group 7">
            <a:extLst>
              <a:ext uri="{FF2B5EF4-FFF2-40B4-BE49-F238E27FC236}">
                <a16:creationId xmlns:a16="http://schemas.microsoft.com/office/drawing/2014/main" id="{72237F92-0483-1512-DDC6-0222BA932CBC}"/>
              </a:ext>
            </a:extLst>
          </p:cNvPr>
          <p:cNvGrpSpPr/>
          <p:nvPr/>
        </p:nvGrpSpPr>
        <p:grpSpPr>
          <a:xfrm>
            <a:off x="11353800" y="1881774"/>
            <a:ext cx="5862318" cy="8009330"/>
            <a:chOff x="10502078" y="1829937"/>
            <a:chExt cx="5862318" cy="8009330"/>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a:blip r:embed="rId4">
              <a:extLst>
                <a:ext uri="{28A0092B-C50C-407E-A947-70E740481C1C}">
                  <a14:useLocalDpi xmlns:a14="http://schemas.microsoft.com/office/drawing/2010/main" val="0"/>
                </a:ext>
              </a:extLst>
            </a:blip>
            <a:srcRect l="1181" r="1181"/>
            <a:stretch/>
          </p:blipFill>
          <p:spPr>
            <a:xfrm>
              <a:off x="10963243" y="1829937"/>
              <a:ext cx="4939987" cy="6595424"/>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10502078" y="8534102"/>
              <a:ext cx="5862318" cy="1305165"/>
            </a:xfrm>
            <a:prstGeom prst="rect">
              <a:avLst/>
            </a:prstGeom>
            <a:noFill/>
          </p:spPr>
          <p:txBody>
            <a:bodyPr wrap="square">
              <a:spAutoFit/>
            </a:bodyPr>
            <a:lstStyle/>
            <a:p>
              <a:pPr algn="ctr">
                <a:lnSpc>
                  <a:spcPct val="150000"/>
                </a:lnSpc>
              </a:pPr>
              <a:r>
                <a:rPr lang="en-US" sz="2800">
                  <a:latin typeface="Arial" panose="020B0604020202020204" pitchFamily="34" charset="0"/>
                  <a:cs typeface="Arial" panose="020B0604020202020204" pitchFamily="34" charset="0"/>
                </a:rPr>
                <a:t>Bộ tem k</a:t>
              </a:r>
              <a:r>
                <a:rPr lang="vi-VN" sz="2800">
                  <a:latin typeface="Arial" panose="020B0604020202020204" pitchFamily="34" charset="0"/>
                  <a:cs typeface="Arial" panose="020B0604020202020204" pitchFamily="34" charset="0"/>
                </a:rPr>
                <a:t>ỷ niệm 700 năm mất nhà sử học Lê Văn Hưu (1230-1322)</a:t>
              </a:r>
              <a:endParaRPr lang="en-US" sz="280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3BF27ABC-F01D-EB5D-9F30-9282A9D1E18C}"/>
              </a:ext>
            </a:extLst>
          </p:cNvPr>
          <p:cNvSpPr txBox="1"/>
          <p:nvPr/>
        </p:nvSpPr>
        <p:spPr>
          <a:xfrm>
            <a:off x="3437152" y="714970"/>
            <a:ext cx="11413696"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c) Khoa học – kĩ thuật</a:t>
            </a:r>
            <a:endParaRPr lang="en-US" sz="5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849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18" name="Group 17">
            <a:extLst>
              <a:ext uri="{FF2B5EF4-FFF2-40B4-BE49-F238E27FC236}">
                <a16:creationId xmlns:a16="http://schemas.microsoft.com/office/drawing/2014/main" id="{6017FCF8-6028-56AB-7A5C-ACC2C824FA02}"/>
              </a:ext>
            </a:extLst>
          </p:cNvPr>
          <p:cNvGrpSpPr/>
          <p:nvPr/>
        </p:nvGrpSpPr>
        <p:grpSpPr>
          <a:xfrm>
            <a:off x="383041" y="419100"/>
            <a:ext cx="11686800" cy="9383486"/>
            <a:chOff x="383041" y="419100"/>
            <a:chExt cx="11686800" cy="9383486"/>
          </a:xfrm>
        </p:grpSpPr>
        <p:pic>
          <p:nvPicPr>
            <p:cNvPr id="16" name="Picture 15">
              <a:extLst>
                <a:ext uri="{FF2B5EF4-FFF2-40B4-BE49-F238E27FC236}">
                  <a16:creationId xmlns:a16="http://schemas.microsoft.com/office/drawing/2014/main" id="{A6E04276-7BB9-5E24-5F65-9228E0BA8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41" y="419100"/>
              <a:ext cx="11686800" cy="8132732"/>
            </a:xfrm>
            <a:prstGeom prst="rect">
              <a:avLst/>
            </a:prstGeom>
          </p:spPr>
        </p:pic>
        <p:sp>
          <p:nvSpPr>
            <p:cNvPr id="17" name="Rectangle: Rounded Corners 16">
              <a:extLst>
                <a:ext uri="{FF2B5EF4-FFF2-40B4-BE49-F238E27FC236}">
                  <a16:creationId xmlns:a16="http://schemas.microsoft.com/office/drawing/2014/main" id="{011F8FDF-3E72-3FF5-8B9F-D5CB9666BAE2}"/>
                </a:ext>
              </a:extLst>
            </p:cNvPr>
            <p:cNvSpPr/>
            <p:nvPr/>
          </p:nvSpPr>
          <p:spPr>
            <a:xfrm>
              <a:off x="2172812" y="8807060"/>
              <a:ext cx="8107258" cy="995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Thiền sư Tuệ Tĩnh – ông tổ thuốc nam</a:t>
              </a:r>
            </a:p>
          </p:txBody>
        </p:sp>
      </p:grpSp>
      <p:grpSp>
        <p:nvGrpSpPr>
          <p:cNvPr id="22" name="Group 21">
            <a:extLst>
              <a:ext uri="{FF2B5EF4-FFF2-40B4-BE49-F238E27FC236}">
                <a16:creationId xmlns:a16="http://schemas.microsoft.com/office/drawing/2014/main" id="{6F46FEDA-A6E6-26E9-F385-CFF9C03D516C}"/>
              </a:ext>
            </a:extLst>
          </p:cNvPr>
          <p:cNvGrpSpPr/>
          <p:nvPr/>
        </p:nvGrpSpPr>
        <p:grpSpPr>
          <a:xfrm>
            <a:off x="12351674" y="419100"/>
            <a:ext cx="5553285" cy="9383486"/>
            <a:chOff x="10982115" y="419100"/>
            <a:chExt cx="5553285" cy="9383486"/>
          </a:xfrm>
        </p:grpSpPr>
        <p:pic>
          <p:nvPicPr>
            <p:cNvPr id="20" name="Picture 19">
              <a:extLst>
                <a:ext uri="{FF2B5EF4-FFF2-40B4-BE49-F238E27FC236}">
                  <a16:creationId xmlns:a16="http://schemas.microsoft.com/office/drawing/2014/main" id="{45965924-D865-F28A-47A3-67A073EC1279}"/>
                </a:ext>
              </a:extLst>
            </p:cNvPr>
            <p:cNvPicPr>
              <a:picLocks noChangeAspect="1"/>
            </p:cNvPicPr>
            <p:nvPr/>
          </p:nvPicPr>
          <p:blipFill rotWithShape="1">
            <a:blip r:embed="rId5">
              <a:extLst>
                <a:ext uri="{28A0092B-C50C-407E-A947-70E740481C1C}">
                  <a14:useLocalDpi xmlns:a14="http://schemas.microsoft.com/office/drawing/2010/main" val="0"/>
                </a:ext>
              </a:extLst>
            </a:blip>
            <a:srcRect l="17389" t="2477" r="17780" b="2579"/>
            <a:stretch/>
          </p:blipFill>
          <p:spPr>
            <a:xfrm>
              <a:off x="10982115" y="419100"/>
              <a:ext cx="5553285" cy="8132732"/>
            </a:xfrm>
            <a:prstGeom prst="rect">
              <a:avLst/>
            </a:prstGeom>
          </p:spPr>
        </p:pic>
        <p:sp>
          <p:nvSpPr>
            <p:cNvPr id="21" name="Rectangle: Rounded Corners 20">
              <a:extLst>
                <a:ext uri="{FF2B5EF4-FFF2-40B4-BE49-F238E27FC236}">
                  <a16:creationId xmlns:a16="http://schemas.microsoft.com/office/drawing/2014/main" id="{5F81B876-7B58-930B-1DEF-EBBEE8F7419D}"/>
                </a:ext>
              </a:extLst>
            </p:cNvPr>
            <p:cNvSpPr/>
            <p:nvPr/>
          </p:nvSpPr>
          <p:spPr>
            <a:xfrm>
              <a:off x="11548957" y="8807060"/>
              <a:ext cx="4419600" cy="995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Binh thư yếu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DC110B43-97CF-2961-EEF8-A9A6B35946C4}"/>
              </a:ext>
            </a:extLst>
          </p:cNvPr>
          <p:cNvSpPr txBox="1"/>
          <p:nvPr/>
        </p:nvSpPr>
        <p:spPr>
          <a:xfrm>
            <a:off x="462370" y="2334596"/>
            <a:ext cx="8382000" cy="7364901"/>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Văn học chữ Hán và văn học chữ Nôm: rất phát triển.</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Tiêu biểu: Nguyễn Thuyên, Trần Nhân Tông, Chu Văn An,…</a:t>
            </a:r>
          </a:p>
          <a:p>
            <a:pPr marL="571500" lvl="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Noto Sans Symbols"/>
                <a:cs typeface="Arial" panose="020B0604020202020204" pitchFamily="34" charset="0"/>
              </a:rPr>
              <a:t> </a:t>
            </a:r>
            <a:r>
              <a:rPr lang="vi-VN" sz="4000">
                <a:solidFill>
                  <a:srgbClr val="000000"/>
                </a:solidFill>
                <a:latin typeface="Arial" panose="020B0604020202020204" pitchFamily="34" charset="0"/>
                <a:ea typeface="Noto Sans Symbols"/>
                <a:cs typeface="Arial" panose="020B0604020202020204" pitchFamily="34" charset="0"/>
              </a:rPr>
              <a:t>Sự phát triển của dòng văn học chữ Nôm thời Trần </a:t>
            </a:r>
            <a:r>
              <a:rPr lang="en-US" sz="4000">
                <a:solidFill>
                  <a:srgbClr val="000000"/>
                </a:solidFill>
                <a:latin typeface="Arial" panose="020B0604020202020204" pitchFamily="34" charset="0"/>
                <a:ea typeface="Noto Sans Symbols"/>
                <a:cs typeface="Arial" panose="020B0604020202020204" pitchFamily="34" charset="0"/>
              </a:rPr>
              <a:t>k</a:t>
            </a:r>
            <a:r>
              <a:rPr lang="vi-VN" sz="4000">
                <a:solidFill>
                  <a:srgbClr val="000000"/>
                </a:solidFill>
                <a:latin typeface="Arial" panose="020B0604020202020204" pitchFamily="34" charset="0"/>
                <a:ea typeface="Noto Sans Symbols"/>
                <a:cs typeface="Arial" panose="020B0604020202020204" pitchFamily="34" charset="0"/>
              </a:rPr>
              <a:t>hẳng định sự tự chủ trong ngôn ngữ, văn hóa dân tộc Đại Việt.</a:t>
            </a:r>
          </a:p>
        </p:txBody>
      </p:sp>
      <p:sp>
        <p:nvSpPr>
          <p:cNvPr id="4" name="TextBox 3">
            <a:extLst>
              <a:ext uri="{FF2B5EF4-FFF2-40B4-BE49-F238E27FC236}">
                <a16:creationId xmlns:a16="http://schemas.microsoft.com/office/drawing/2014/main" id="{98931702-90F5-EF51-3DD4-B74D918AE0A3}"/>
              </a:ext>
            </a:extLst>
          </p:cNvPr>
          <p:cNvSpPr txBox="1"/>
          <p:nvPr/>
        </p:nvSpPr>
        <p:spPr>
          <a:xfrm>
            <a:off x="2811738" y="548392"/>
            <a:ext cx="1264887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d) Văn học, nghệ thuật</a:t>
            </a:r>
            <a:endParaRPr lang="en-US" sz="5400"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E4894B-69A8-63C2-0348-5DE72F9C800D}"/>
              </a:ext>
            </a:extLst>
          </p:cNvPr>
          <p:cNvSpPr txBox="1"/>
          <p:nvPr/>
        </p:nvSpPr>
        <p:spPr>
          <a:xfrm>
            <a:off x="3437152" y="164550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Văn học</a:t>
            </a:r>
            <a:endParaRPr lang="en-US" sz="4800" b="1" dirty="0">
              <a:solidFill>
                <a:srgbClr val="FF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30A11FE-0A11-F2DB-1296-87804D77FB95}"/>
              </a:ext>
            </a:extLst>
          </p:cNvPr>
          <p:cNvGrpSpPr/>
          <p:nvPr/>
        </p:nvGrpSpPr>
        <p:grpSpPr>
          <a:xfrm>
            <a:off x="9427981" y="3371743"/>
            <a:ext cx="8382000" cy="6327754"/>
            <a:chOff x="8748121" y="2892804"/>
            <a:chExt cx="8382000" cy="6327754"/>
          </a:xfrm>
        </p:grpSpPr>
        <p:pic>
          <p:nvPicPr>
            <p:cNvPr id="8" name="Picture 7">
              <a:extLst>
                <a:ext uri="{FF2B5EF4-FFF2-40B4-BE49-F238E27FC236}">
                  <a16:creationId xmlns:a16="http://schemas.microsoft.com/office/drawing/2014/main" id="{EC34C1F3-A395-26B6-6AC0-299CFA8E3E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48121" y="2892804"/>
              <a:ext cx="8382000" cy="5588000"/>
            </a:xfrm>
            <a:prstGeom prst="rect">
              <a:avLst/>
            </a:prstGeom>
          </p:spPr>
        </p:pic>
        <p:sp>
          <p:nvSpPr>
            <p:cNvPr id="10" name="TextBox 9">
              <a:extLst>
                <a:ext uri="{FF2B5EF4-FFF2-40B4-BE49-F238E27FC236}">
                  <a16:creationId xmlns:a16="http://schemas.microsoft.com/office/drawing/2014/main" id="{A606F2E8-B18E-B705-5448-800AE6B53FF7}"/>
                </a:ext>
              </a:extLst>
            </p:cNvPr>
            <p:cNvSpPr txBox="1"/>
            <p:nvPr/>
          </p:nvSpPr>
          <p:spPr>
            <a:xfrm>
              <a:off x="9106700" y="8480804"/>
              <a:ext cx="7848601" cy="739754"/>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Hịch tướng sĩ – Trần Quốc Tuấn</a:t>
              </a:r>
            </a:p>
          </p:txBody>
        </p:sp>
      </p:grpSp>
    </p:spTree>
    <p:extLst>
      <p:ext uri="{BB962C8B-B14F-4D97-AF65-F5344CB8AC3E}">
        <p14:creationId xmlns:p14="http://schemas.microsoft.com/office/powerpoint/2010/main" val="2539911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429327" y="898721"/>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Kiến trúc, điêu khắc</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914400" y="3619500"/>
            <a:ext cx="9829800" cy="3671583"/>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Thể hiện rõ nét.</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Tiêu biểu: kinh đô Thăng Long (Hà Nội), thành Tây Đô (Thanh Hóa), tháp Phổ Minh (Nam Định),…</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8" name="Group 7">
            <a:extLst>
              <a:ext uri="{FF2B5EF4-FFF2-40B4-BE49-F238E27FC236}">
                <a16:creationId xmlns:a16="http://schemas.microsoft.com/office/drawing/2014/main" id="{72237F92-0483-1512-DDC6-0222BA932CBC}"/>
              </a:ext>
            </a:extLst>
          </p:cNvPr>
          <p:cNvGrpSpPr/>
          <p:nvPr/>
        </p:nvGrpSpPr>
        <p:grpSpPr>
          <a:xfrm>
            <a:off x="10934699" y="1881774"/>
            <a:ext cx="6700518" cy="8038607"/>
            <a:chOff x="10082977" y="1829937"/>
            <a:chExt cx="6700518" cy="8038607"/>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a:blip r:embed="rId4">
              <a:extLst>
                <a:ext uri="{28A0092B-C50C-407E-A947-70E740481C1C}">
                  <a14:useLocalDpi xmlns:a14="http://schemas.microsoft.com/office/drawing/2010/main" val="0"/>
                </a:ext>
              </a:extLst>
            </a:blip>
            <a:srcRect l="3245" r="3245"/>
            <a:stretch/>
          </p:blipFill>
          <p:spPr>
            <a:xfrm>
              <a:off x="10963243" y="1829937"/>
              <a:ext cx="4939987" cy="6595424"/>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10082977" y="8563379"/>
              <a:ext cx="6700518" cy="1305165"/>
            </a:xfrm>
            <a:prstGeom prst="rect">
              <a:avLst/>
            </a:prstGeom>
            <a:noFill/>
          </p:spPr>
          <p:txBody>
            <a:bodyPr wrap="square">
              <a:spAutoFit/>
            </a:bodyPr>
            <a:lstStyle/>
            <a:p>
              <a:pPr algn="ctr">
                <a:lnSpc>
                  <a:spcPct val="150000"/>
                </a:lnSpc>
              </a:pPr>
              <a:r>
                <a:rPr lang="en-US" sz="2800">
                  <a:latin typeface="Arial" panose="020B0604020202020204" pitchFamily="34" charset="0"/>
                  <a:cs typeface="Arial" panose="020B0604020202020204" pitchFamily="34" charset="0"/>
                </a:rPr>
                <a:t>Chạm khắc trên cửa gỗ chùa Phổ Minh (lưu giữ tại bảo tàng Nam Định)</a:t>
              </a:r>
            </a:p>
          </p:txBody>
        </p:sp>
      </p:grpSp>
    </p:spTree>
    <p:extLst>
      <p:ext uri="{BB962C8B-B14F-4D97-AF65-F5344CB8AC3E}">
        <p14:creationId xmlns:p14="http://schemas.microsoft.com/office/powerpoint/2010/main" val="1182978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7" name="Group 26">
            <a:extLst>
              <a:ext uri="{FF2B5EF4-FFF2-40B4-BE49-F238E27FC236}">
                <a16:creationId xmlns:a16="http://schemas.microsoft.com/office/drawing/2014/main" id="{AAC3185B-77C4-C905-43AA-A0F6D245E359}"/>
              </a:ext>
            </a:extLst>
          </p:cNvPr>
          <p:cNvGrpSpPr/>
          <p:nvPr/>
        </p:nvGrpSpPr>
        <p:grpSpPr>
          <a:xfrm>
            <a:off x="0" y="1053729"/>
            <a:ext cx="6225837" cy="7975971"/>
            <a:chOff x="1427800" y="1459758"/>
            <a:chExt cx="6633210" cy="8179542"/>
          </a:xfrm>
        </p:grpSpPr>
        <p:pic>
          <p:nvPicPr>
            <p:cNvPr id="24" name="Picture 23">
              <a:extLst>
                <a:ext uri="{FF2B5EF4-FFF2-40B4-BE49-F238E27FC236}">
                  <a16:creationId xmlns:a16="http://schemas.microsoft.com/office/drawing/2014/main" id="{17A827A7-F840-B3F2-550D-CDD32D1F7A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6231" y="1459758"/>
              <a:ext cx="5936347" cy="7420434"/>
            </a:xfrm>
            <a:prstGeom prst="rect">
              <a:avLst/>
            </a:prstGeom>
          </p:spPr>
        </p:pic>
        <p:sp>
          <p:nvSpPr>
            <p:cNvPr id="26" name="TextBox 25">
              <a:extLst>
                <a:ext uri="{FF2B5EF4-FFF2-40B4-BE49-F238E27FC236}">
                  <a16:creationId xmlns:a16="http://schemas.microsoft.com/office/drawing/2014/main" id="{01C90979-3714-78AF-D4AD-9BC205F7E939}"/>
                </a:ext>
              </a:extLst>
            </p:cNvPr>
            <p:cNvSpPr txBox="1"/>
            <p:nvPr/>
          </p:nvSpPr>
          <p:spPr>
            <a:xfrm>
              <a:off x="1427800" y="8887812"/>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Tháp Phổ Minh (Nam Định)</a:t>
              </a:r>
              <a:endParaRPr lang="en-US" sz="3200"/>
            </a:p>
          </p:txBody>
        </p:sp>
      </p:grpSp>
      <p:grpSp>
        <p:nvGrpSpPr>
          <p:cNvPr id="31" name="Group 30">
            <a:extLst>
              <a:ext uri="{FF2B5EF4-FFF2-40B4-BE49-F238E27FC236}">
                <a16:creationId xmlns:a16="http://schemas.microsoft.com/office/drawing/2014/main" id="{83F6DD88-E383-F2EF-3DF7-B8574C77AEDB}"/>
              </a:ext>
            </a:extLst>
          </p:cNvPr>
          <p:cNvGrpSpPr/>
          <p:nvPr/>
        </p:nvGrpSpPr>
        <p:grpSpPr>
          <a:xfrm>
            <a:off x="5562600" y="1053729"/>
            <a:ext cx="6225837" cy="7975971"/>
            <a:chOff x="1427800" y="1459758"/>
            <a:chExt cx="6633210" cy="8179542"/>
          </a:xfrm>
        </p:grpSpPr>
        <p:pic>
          <p:nvPicPr>
            <p:cNvPr id="32" name="Picture 31">
              <a:extLst>
                <a:ext uri="{FF2B5EF4-FFF2-40B4-BE49-F238E27FC236}">
                  <a16:creationId xmlns:a16="http://schemas.microsoft.com/office/drawing/2014/main" id="{4B9B2E32-83AF-B17A-F935-3C6EBA0BB6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2611" y="1459758"/>
              <a:ext cx="5563586" cy="7420434"/>
            </a:xfrm>
            <a:prstGeom prst="rect">
              <a:avLst/>
            </a:prstGeom>
          </p:spPr>
        </p:pic>
        <p:sp>
          <p:nvSpPr>
            <p:cNvPr id="33" name="TextBox 32">
              <a:extLst>
                <a:ext uri="{FF2B5EF4-FFF2-40B4-BE49-F238E27FC236}">
                  <a16:creationId xmlns:a16="http://schemas.microsoft.com/office/drawing/2014/main" id="{801D42A4-8FB4-27E2-C93D-A65B6114BB48}"/>
                </a:ext>
              </a:extLst>
            </p:cNvPr>
            <p:cNvSpPr txBox="1"/>
            <p:nvPr/>
          </p:nvSpPr>
          <p:spPr>
            <a:xfrm>
              <a:off x="1427800" y="8887812"/>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Tháp Bình Sơn (Vĩnh Phúc)</a:t>
              </a:r>
              <a:endParaRPr lang="en-US" sz="3200"/>
            </a:p>
          </p:txBody>
        </p:sp>
      </p:grpSp>
      <p:grpSp>
        <p:nvGrpSpPr>
          <p:cNvPr id="34" name="Group 33">
            <a:extLst>
              <a:ext uri="{FF2B5EF4-FFF2-40B4-BE49-F238E27FC236}">
                <a16:creationId xmlns:a16="http://schemas.microsoft.com/office/drawing/2014/main" id="{514AD684-CC84-0F9E-4E0B-98BD8D62184C}"/>
              </a:ext>
            </a:extLst>
          </p:cNvPr>
          <p:cNvGrpSpPr/>
          <p:nvPr/>
        </p:nvGrpSpPr>
        <p:grpSpPr>
          <a:xfrm>
            <a:off x="11452232" y="2839529"/>
            <a:ext cx="6633210" cy="5085614"/>
            <a:chOff x="1070443" y="3245558"/>
            <a:chExt cx="6633210" cy="5085614"/>
          </a:xfrm>
        </p:grpSpPr>
        <p:pic>
          <p:nvPicPr>
            <p:cNvPr id="35" name="Picture 34">
              <a:extLst>
                <a:ext uri="{FF2B5EF4-FFF2-40B4-BE49-F238E27FC236}">
                  <a16:creationId xmlns:a16="http://schemas.microsoft.com/office/drawing/2014/main" id="{D4A4635C-6DE9-7847-1033-6DB15777DC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0443" y="3245558"/>
              <a:ext cx="6455754" cy="4303836"/>
            </a:xfrm>
            <a:prstGeom prst="rect">
              <a:avLst/>
            </a:prstGeom>
          </p:spPr>
        </p:pic>
        <p:sp>
          <p:nvSpPr>
            <p:cNvPr id="36" name="TextBox 35">
              <a:extLst>
                <a:ext uri="{FF2B5EF4-FFF2-40B4-BE49-F238E27FC236}">
                  <a16:creationId xmlns:a16="http://schemas.microsoft.com/office/drawing/2014/main" id="{DCD5BF93-8012-C6D9-9938-D8AF53DF6B36}"/>
                </a:ext>
              </a:extLst>
            </p:cNvPr>
            <p:cNvSpPr txBox="1"/>
            <p:nvPr/>
          </p:nvSpPr>
          <p:spPr>
            <a:xfrm>
              <a:off x="1070443" y="7579684"/>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Thành Tây Đô (Thanh Hóa)</a:t>
              </a:r>
              <a:endParaRPr lang="en-US" sz="3200"/>
            </a:p>
          </p:txBody>
        </p:sp>
      </p:grpSp>
    </p:spTree>
    <p:extLst>
      <p:ext uri="{BB962C8B-B14F-4D97-AF65-F5344CB8AC3E}">
        <p14:creationId xmlns:p14="http://schemas.microsoft.com/office/powerpoint/2010/main" val="159813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7" name="Group 26">
            <a:extLst>
              <a:ext uri="{FF2B5EF4-FFF2-40B4-BE49-F238E27FC236}">
                <a16:creationId xmlns:a16="http://schemas.microsoft.com/office/drawing/2014/main" id="{AAC3185B-77C4-C905-43AA-A0F6D245E359}"/>
              </a:ext>
            </a:extLst>
          </p:cNvPr>
          <p:cNvGrpSpPr/>
          <p:nvPr/>
        </p:nvGrpSpPr>
        <p:grpSpPr>
          <a:xfrm>
            <a:off x="533400" y="571500"/>
            <a:ext cx="8422010" cy="7128952"/>
            <a:chOff x="533400" y="495300"/>
            <a:chExt cx="8422010" cy="7128952"/>
          </a:xfrm>
        </p:grpSpPr>
        <p:pic>
          <p:nvPicPr>
            <p:cNvPr id="24" name="Picture 23">
              <a:extLst>
                <a:ext uri="{FF2B5EF4-FFF2-40B4-BE49-F238E27FC236}">
                  <a16:creationId xmlns:a16="http://schemas.microsoft.com/office/drawing/2014/main" id="{17A827A7-F840-B3F2-550D-CDD32D1F7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95300"/>
              <a:ext cx="8422010" cy="5638800"/>
            </a:xfrm>
            <a:prstGeom prst="rect">
              <a:avLst/>
            </a:prstGeom>
          </p:spPr>
        </p:pic>
        <p:sp>
          <p:nvSpPr>
            <p:cNvPr id="26" name="TextBox 25">
              <a:extLst>
                <a:ext uri="{FF2B5EF4-FFF2-40B4-BE49-F238E27FC236}">
                  <a16:creationId xmlns:a16="http://schemas.microsoft.com/office/drawing/2014/main" id="{01C90979-3714-78AF-D4AD-9BC205F7E939}"/>
                </a:ext>
              </a:extLst>
            </p:cNvPr>
            <p:cNvSpPr txBox="1"/>
            <p:nvPr/>
          </p:nvSpPr>
          <p:spPr>
            <a:xfrm>
              <a:off x="1219200" y="6134100"/>
              <a:ext cx="6633210" cy="1490152"/>
            </a:xfrm>
            <a:prstGeom prst="rect">
              <a:avLst/>
            </a:prstGeom>
            <a:noFill/>
          </p:spPr>
          <p:txBody>
            <a:bodyPr wrap="square">
              <a:spAutoFit/>
            </a:bodyPr>
            <a:lstStyle/>
            <a:p>
              <a:pPr algn="ctr">
                <a:lnSpc>
                  <a:spcPct val="150000"/>
                </a:lnSpc>
              </a:pPr>
              <a:r>
                <a:rPr lang="vi-VN" sz="3200" b="0" i="0">
                  <a:solidFill>
                    <a:srgbClr val="202122"/>
                  </a:solidFill>
                  <a:effectLst/>
                  <a:latin typeface="Arial" panose="020B0604020202020204" pitchFamily="34" charset="0"/>
                </a:rPr>
                <a:t>Đầu uyên ương bằng đất nung trang trí cung điện thời Trần</a:t>
              </a:r>
              <a:endParaRPr lang="en-US" sz="3200"/>
            </a:p>
          </p:txBody>
        </p:sp>
      </p:grpSp>
      <p:grpSp>
        <p:nvGrpSpPr>
          <p:cNvPr id="28" name="Group 27">
            <a:extLst>
              <a:ext uri="{FF2B5EF4-FFF2-40B4-BE49-F238E27FC236}">
                <a16:creationId xmlns:a16="http://schemas.microsoft.com/office/drawing/2014/main" id="{19A73338-DF2F-0645-3C51-4E9BB0B787AE}"/>
              </a:ext>
            </a:extLst>
          </p:cNvPr>
          <p:cNvGrpSpPr/>
          <p:nvPr/>
        </p:nvGrpSpPr>
        <p:grpSpPr>
          <a:xfrm>
            <a:off x="9174480" y="2324100"/>
            <a:ext cx="8815493" cy="7622985"/>
            <a:chOff x="33857" y="-114300"/>
            <a:chExt cx="8815493" cy="7622985"/>
          </a:xfrm>
        </p:grpSpPr>
        <p:pic>
          <p:nvPicPr>
            <p:cNvPr id="29" name="Picture 28">
              <a:extLst>
                <a:ext uri="{FF2B5EF4-FFF2-40B4-BE49-F238E27FC236}">
                  <a16:creationId xmlns:a16="http://schemas.microsoft.com/office/drawing/2014/main" id="{D5DA24D5-55EC-29E7-FE0D-5E5307C682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6866" y="-114300"/>
              <a:ext cx="8177111" cy="6132833"/>
            </a:xfrm>
            <a:prstGeom prst="rect">
              <a:avLst/>
            </a:prstGeom>
          </p:spPr>
        </p:pic>
        <p:sp>
          <p:nvSpPr>
            <p:cNvPr id="30" name="TextBox 29">
              <a:extLst>
                <a:ext uri="{FF2B5EF4-FFF2-40B4-BE49-F238E27FC236}">
                  <a16:creationId xmlns:a16="http://schemas.microsoft.com/office/drawing/2014/main" id="{6B6C0480-1CB5-A7FD-A494-E21D7263ED5E}"/>
                </a:ext>
              </a:extLst>
            </p:cNvPr>
            <p:cNvSpPr txBox="1"/>
            <p:nvPr/>
          </p:nvSpPr>
          <p:spPr>
            <a:xfrm>
              <a:off x="33857" y="6018533"/>
              <a:ext cx="8815493" cy="1490152"/>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Bản sao Vạc Phổ Minh –  một trong tứ đại khí An Nam đặt tại chùa Tam Chúc (Ninh Bình)</a:t>
              </a:r>
              <a:endParaRPr lang="en-US" sz="3200"/>
            </a:p>
          </p:txBody>
        </p:sp>
      </p:grpSp>
    </p:spTree>
    <p:extLst>
      <p:ext uri="{BB962C8B-B14F-4D97-AF65-F5344CB8AC3E}">
        <p14:creationId xmlns:p14="http://schemas.microsoft.com/office/powerpoint/2010/main" val="245989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26" name="Rectangle 25">
            <a:extLst>
              <a:ext uri="{FF2B5EF4-FFF2-40B4-BE49-F238E27FC236}">
                <a16:creationId xmlns:a16="http://schemas.microsoft.com/office/drawing/2014/main" id="{E528B819-F3D4-71CE-1946-7A4E08B4748C}"/>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0">
            <a:extLst>
              <a:ext uri="{FF2B5EF4-FFF2-40B4-BE49-F238E27FC236}">
                <a16:creationId xmlns:a16="http://schemas.microsoft.com/office/drawing/2014/main" id="{4CC73A9D-9704-E2BF-697E-22ADE022DB45}"/>
              </a:ext>
            </a:extLst>
          </p:cNvPr>
          <p:cNvSpPr txBox="1"/>
          <p:nvPr/>
        </p:nvSpPr>
        <p:spPr>
          <a:xfrm>
            <a:off x="2727115" y="723900"/>
            <a:ext cx="1283377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09F7A3A1-AD7E-9364-B13F-550934EA70BE}"/>
              </a:ext>
            </a:extLst>
          </p:cNvPr>
          <p:cNvSpPr txBox="1"/>
          <p:nvPr/>
        </p:nvSpPr>
        <p:spPr>
          <a:xfrm>
            <a:off x="1276349" y="1711280"/>
            <a:ext cx="15735300" cy="1839606"/>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Em hãy </a:t>
            </a:r>
            <a:r>
              <a:rPr lang="vi-VN" sz="4000">
                <a:cs typeface="Arial" panose="020B0604020202020204" pitchFamily="34" charset="0"/>
              </a:rPr>
              <a:t>Lập và hoàn thành bảng thống kê về một số thành tựu chính trên các lĩnh vực theo mẫu dưới đây</a:t>
            </a:r>
            <a:endParaRPr lang="en-US" sz="4000"/>
          </a:p>
        </p:txBody>
      </p:sp>
      <p:graphicFrame>
        <p:nvGraphicFramePr>
          <p:cNvPr id="7" name="Table 7">
            <a:extLst>
              <a:ext uri="{FF2B5EF4-FFF2-40B4-BE49-F238E27FC236}">
                <a16:creationId xmlns:a16="http://schemas.microsoft.com/office/drawing/2014/main" id="{0C78E69C-B09D-624B-7988-582502ABA9A9}"/>
              </a:ext>
            </a:extLst>
          </p:cNvPr>
          <p:cNvGraphicFramePr>
            <a:graphicFrameLocks noGrp="1"/>
          </p:cNvGraphicFramePr>
          <p:nvPr>
            <p:extLst>
              <p:ext uri="{D42A27DB-BD31-4B8C-83A1-F6EECF244321}">
                <p14:modId xmlns:p14="http://schemas.microsoft.com/office/powerpoint/2010/main" val="2304102241"/>
              </p:ext>
            </p:extLst>
          </p:nvPr>
        </p:nvGraphicFramePr>
        <p:xfrm>
          <a:off x="914399" y="3771900"/>
          <a:ext cx="16459200" cy="54864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1946591982"/>
                    </a:ext>
                  </a:extLst>
                </a:gridCol>
                <a:gridCol w="5486400">
                  <a:extLst>
                    <a:ext uri="{9D8B030D-6E8A-4147-A177-3AD203B41FA5}">
                      <a16:colId xmlns:a16="http://schemas.microsoft.com/office/drawing/2014/main" val="14505410"/>
                    </a:ext>
                  </a:extLst>
                </a:gridCol>
                <a:gridCol w="548640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1097280">
                <a:tc>
                  <a:txBody>
                    <a:bodyPr/>
                    <a:lstStyle/>
                    <a:p>
                      <a:r>
                        <a:rPr lang="en-US" sz="4000">
                          <a:latin typeface="Arial" panose="020B0604020202020204" pitchFamily="34" charset="0"/>
                          <a:cs typeface="Arial" panose="020B0604020202020204" pitchFamily="34" charset="0"/>
                        </a:rPr>
                        <a:t>Tư tưởng, tôn giáo</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1097280">
                <a:tc>
                  <a:txBody>
                    <a:bodyPr/>
                    <a:lstStyle/>
                    <a:p>
                      <a:r>
                        <a:rPr lang="en-US" sz="4000">
                          <a:latin typeface="Arial" panose="020B0604020202020204" pitchFamily="34" charset="0"/>
                          <a:cs typeface="Arial" panose="020B0604020202020204" pitchFamily="34" charset="0"/>
                        </a:rPr>
                        <a:t>Giáo dục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r h="1097280">
                <a:tc>
                  <a:txBody>
                    <a:bodyPr/>
                    <a:lstStyle/>
                    <a:p>
                      <a:r>
                        <a:rPr lang="en-US" sz="4000">
                          <a:latin typeface="Arial" panose="020B0604020202020204" pitchFamily="34" charset="0"/>
                          <a:cs typeface="Arial" panose="020B0604020202020204" pitchFamily="34" charset="0"/>
                        </a:rPr>
                        <a:t>Khoa học – kĩ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333969905"/>
                  </a:ext>
                </a:extLst>
              </a:tr>
              <a:tr h="1097280">
                <a:tc>
                  <a:txBody>
                    <a:bodyPr/>
                    <a:lstStyle/>
                    <a:p>
                      <a:r>
                        <a:rPr lang="en-US" sz="4000">
                          <a:latin typeface="Arial" panose="020B0604020202020204" pitchFamily="34" charset="0"/>
                          <a:cs typeface="Arial" panose="020B0604020202020204" pitchFamily="34" charset="0"/>
                        </a:rPr>
                        <a:t>Văn học, nghệ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923015924"/>
                  </a:ext>
                </a:extLst>
              </a:tr>
            </a:tbl>
          </a:graphicData>
        </a:graphic>
      </p:graphicFrame>
    </p:spTree>
    <p:extLst>
      <p:ext uri="{BB962C8B-B14F-4D97-AF65-F5344CB8AC3E}">
        <p14:creationId xmlns:p14="http://schemas.microsoft.com/office/powerpoint/2010/main" val="236977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1028700" y="1028700"/>
            <a:ext cx="16230600" cy="1806592"/>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sp>
        <p:nvSpPr>
          <p:cNvPr id="24" name="TextBox 24"/>
          <p:cNvSpPr txBox="1"/>
          <p:nvPr/>
        </p:nvSpPr>
        <p:spPr>
          <a:xfrm>
            <a:off x="1661249" y="1311418"/>
            <a:ext cx="14965502"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NỘI DUNG BÀI HỌC</a:t>
            </a:r>
          </a:p>
        </p:txBody>
      </p:sp>
      <p:sp>
        <p:nvSpPr>
          <p:cNvPr id="9" name="Plaque 8">
            <a:extLst>
              <a:ext uri="{FF2B5EF4-FFF2-40B4-BE49-F238E27FC236}">
                <a16:creationId xmlns:a16="http://schemas.microsoft.com/office/drawing/2014/main" id="{50D6CDEE-E9FD-A4A2-0FF2-5709AA9DB167}"/>
              </a:ext>
            </a:extLst>
          </p:cNvPr>
          <p:cNvSpPr/>
          <p:nvPr/>
        </p:nvSpPr>
        <p:spPr>
          <a:xfrm>
            <a:off x="533400" y="3251478"/>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1. Sự thành lập của nhà Trần</a:t>
            </a:r>
          </a:p>
        </p:txBody>
      </p:sp>
      <p:sp>
        <p:nvSpPr>
          <p:cNvPr id="10" name="Plaque 9">
            <a:extLst>
              <a:ext uri="{FF2B5EF4-FFF2-40B4-BE49-F238E27FC236}">
                <a16:creationId xmlns:a16="http://schemas.microsoft.com/office/drawing/2014/main" id="{C08E6FF7-471C-3886-CB91-F9809F20D45A}"/>
              </a:ext>
            </a:extLst>
          </p:cNvPr>
          <p:cNvSpPr/>
          <p:nvPr/>
        </p:nvSpPr>
        <p:spPr>
          <a:xfrm>
            <a:off x="6781801" y="3251478"/>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2. Tình hình chính trị</a:t>
            </a:r>
          </a:p>
        </p:txBody>
      </p:sp>
      <p:sp>
        <p:nvSpPr>
          <p:cNvPr id="11" name="Plaque 10">
            <a:extLst>
              <a:ext uri="{FF2B5EF4-FFF2-40B4-BE49-F238E27FC236}">
                <a16:creationId xmlns:a16="http://schemas.microsoft.com/office/drawing/2014/main" id="{07DF0E73-9289-FDDE-2BA9-BF969C1DE6B1}"/>
              </a:ext>
            </a:extLst>
          </p:cNvPr>
          <p:cNvSpPr/>
          <p:nvPr/>
        </p:nvSpPr>
        <p:spPr>
          <a:xfrm>
            <a:off x="533400" y="6515100"/>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3. Tình hình kinh tế, xã hội</a:t>
            </a:r>
          </a:p>
        </p:txBody>
      </p:sp>
      <p:sp>
        <p:nvSpPr>
          <p:cNvPr id="12" name="Plaque 11">
            <a:extLst>
              <a:ext uri="{FF2B5EF4-FFF2-40B4-BE49-F238E27FC236}">
                <a16:creationId xmlns:a16="http://schemas.microsoft.com/office/drawing/2014/main" id="{142DDA7B-89D5-0CCF-2D32-0CA067419A2B}"/>
              </a:ext>
            </a:extLst>
          </p:cNvPr>
          <p:cNvSpPr/>
          <p:nvPr/>
        </p:nvSpPr>
        <p:spPr>
          <a:xfrm>
            <a:off x="6781800" y="6515100"/>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4. Tình hình văn hóa</a:t>
            </a:r>
          </a:p>
        </p:txBody>
      </p:sp>
      <p:pic>
        <p:nvPicPr>
          <p:cNvPr id="13" name="Picture 22">
            <a:extLst>
              <a:ext uri="{FF2B5EF4-FFF2-40B4-BE49-F238E27FC236}">
                <a16:creationId xmlns:a16="http://schemas.microsoft.com/office/drawing/2014/main" id="{E4147A37-0849-84D2-ACAD-2296250A76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07884" y="1943100"/>
            <a:ext cx="5680116" cy="77809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aphicFrame>
        <p:nvGraphicFramePr>
          <p:cNvPr id="2" name="Table 7">
            <a:extLst>
              <a:ext uri="{FF2B5EF4-FFF2-40B4-BE49-F238E27FC236}">
                <a16:creationId xmlns:a16="http://schemas.microsoft.com/office/drawing/2014/main" id="{D5EEA7CC-267E-5018-0ACF-E84B17BF364F}"/>
              </a:ext>
            </a:extLst>
          </p:cNvPr>
          <p:cNvGraphicFramePr>
            <a:graphicFrameLocks noGrp="1"/>
          </p:cNvGraphicFramePr>
          <p:nvPr/>
        </p:nvGraphicFramePr>
        <p:xfrm>
          <a:off x="640080" y="480060"/>
          <a:ext cx="17007840" cy="9326880"/>
        </p:xfrm>
        <a:graphic>
          <a:graphicData uri="http://schemas.openxmlformats.org/drawingml/2006/table">
            <a:tbl>
              <a:tblPr firstRow="1" bandRow="1">
                <a:tableStyleId>{5C22544A-7EE6-4342-B048-85BDC9FD1C3A}</a:tableStyleId>
              </a:tblPr>
              <a:tblGrid>
                <a:gridCol w="2712720">
                  <a:extLst>
                    <a:ext uri="{9D8B030D-6E8A-4147-A177-3AD203B41FA5}">
                      <a16:colId xmlns:a16="http://schemas.microsoft.com/office/drawing/2014/main" val="1946591982"/>
                    </a:ext>
                  </a:extLst>
                </a:gridCol>
                <a:gridCol w="7086600">
                  <a:extLst>
                    <a:ext uri="{9D8B030D-6E8A-4147-A177-3AD203B41FA5}">
                      <a16:colId xmlns:a16="http://schemas.microsoft.com/office/drawing/2014/main" val="14505410"/>
                    </a:ext>
                  </a:extLst>
                </a:gridCol>
                <a:gridCol w="720852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4389120">
                <a:tc>
                  <a:txBody>
                    <a:bodyPr/>
                    <a:lstStyle/>
                    <a:p>
                      <a:pPr algn="ctr">
                        <a:lnSpc>
                          <a:spcPct val="150000"/>
                        </a:lnSpc>
                      </a:pPr>
                      <a:r>
                        <a:rPr lang="en-US" sz="4000">
                          <a:latin typeface="Arial" panose="020B0604020202020204" pitchFamily="34" charset="0"/>
                          <a:cs typeface="Arial" panose="020B0604020202020204" pitchFamily="34" charset="0"/>
                        </a:rPr>
                        <a:t>Tư tưởng, tôn giáo</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3840480">
                <a:tc>
                  <a:txBody>
                    <a:bodyPr/>
                    <a:lstStyle/>
                    <a:p>
                      <a:pPr algn="ctr">
                        <a:lnSpc>
                          <a:spcPct val="150000"/>
                        </a:lnSpc>
                      </a:pPr>
                      <a:r>
                        <a:rPr lang="en-US" sz="4000">
                          <a:latin typeface="Arial" panose="020B0604020202020204" pitchFamily="34" charset="0"/>
                          <a:cs typeface="Arial" panose="020B0604020202020204" pitchFamily="34" charset="0"/>
                        </a:rPr>
                        <a:t>Giáo dục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bl>
          </a:graphicData>
        </a:graphic>
      </p:graphicFrame>
      <p:sp>
        <p:nvSpPr>
          <p:cNvPr id="6" name="TextBox 5">
            <a:extLst>
              <a:ext uri="{FF2B5EF4-FFF2-40B4-BE49-F238E27FC236}">
                <a16:creationId xmlns:a16="http://schemas.microsoft.com/office/drawing/2014/main" id="{64FCFDED-AA78-1F70-666B-95C179722E65}"/>
              </a:ext>
            </a:extLst>
          </p:cNvPr>
          <p:cNvSpPr txBox="1"/>
          <p:nvPr/>
        </p:nvSpPr>
        <p:spPr>
          <a:xfrm>
            <a:off x="3429000" y="2095500"/>
            <a:ext cx="6781800" cy="331366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Nho ngày càng được nâng cao vị thế.</a:t>
            </a: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Phật giáo ngày càng được tôn sùng. </a:t>
            </a:r>
            <a:endParaRPr lang="en-US" sz="3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7CDCEEC-E0C2-21DF-828D-492C93C2967A}"/>
              </a:ext>
            </a:extLst>
          </p:cNvPr>
          <p:cNvSpPr txBox="1"/>
          <p:nvPr/>
        </p:nvSpPr>
        <p:spPr>
          <a:xfrm>
            <a:off x="10591800" y="1557974"/>
            <a:ext cx="6934200" cy="415787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Là chuẩn mực đạo đức cho hành vi của con người trong xã hội.</a:t>
            </a:r>
          </a:p>
          <a:p>
            <a:pPr marL="571500" indent="-571500" algn="just">
              <a:lnSpc>
                <a:spcPct val="150000"/>
              </a:lnSpc>
              <a:buFont typeface="Arial" panose="020B0604020202020204" pitchFamily="34" charset="0"/>
              <a:buChar char="•"/>
            </a:pPr>
            <a:r>
              <a:rPr lang="vi-VN" sz="3600">
                <a:cs typeface="Arial" panose="020B0604020202020204" pitchFamily="34" charset="0"/>
              </a:rPr>
              <a:t>Góp phần củng cố và phát triển nhà nước phong kiến</a:t>
            </a:r>
            <a:r>
              <a:rPr lang="en-US" sz="360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CCF45D-F2A3-8FB8-71A6-FEEA327FDB52}"/>
              </a:ext>
            </a:extLst>
          </p:cNvPr>
          <p:cNvSpPr txBox="1"/>
          <p:nvPr/>
        </p:nvSpPr>
        <p:spPr>
          <a:xfrm>
            <a:off x="3429000" y="6039198"/>
            <a:ext cx="6934200" cy="331366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Quốc Tử Giám được mở rộng.</a:t>
            </a:r>
          </a:p>
          <a:p>
            <a:pPr marL="457200" indent="-4572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Xuất hiện trường học.</a:t>
            </a:r>
          </a:p>
          <a:p>
            <a:pPr marL="457200" indent="-4572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K</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ì thi Nho học được tổ chức thường xuyên và quy củ hơn.</a:t>
            </a:r>
            <a:endParaRPr lang="en-US"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3590AB-8D2B-48AB-4D41-497D702DE14A}"/>
              </a:ext>
            </a:extLst>
          </p:cNvPr>
          <p:cNvSpPr txBox="1"/>
          <p:nvPr/>
        </p:nvSpPr>
        <p:spPr>
          <a:xfrm>
            <a:off x="10591800" y="6104560"/>
            <a:ext cx="693420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a:t>
            </a:r>
            <a:r>
              <a:rPr lang="vi-VN" sz="3600">
                <a:latin typeface="Arial" panose="020B0604020202020204" pitchFamily="34" charset="0"/>
                <a:cs typeface="Arial" panose="020B0604020202020204" pitchFamily="34" charset="0"/>
              </a:rPr>
              <a:t>ự quan tâm của nhà nước tới nền giáo dục của dân tộc.</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Tuyển chọn, </a:t>
            </a:r>
            <a:r>
              <a:rPr lang="vi-VN" sz="3600">
                <a:latin typeface="Arial" panose="020B0604020202020204" pitchFamily="34" charset="0"/>
                <a:cs typeface="Arial" panose="020B0604020202020204" pitchFamily="34" charset="0"/>
              </a:rPr>
              <a:t>đào tạo nhiều nhân tài cho đất nước.</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62765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aphicFrame>
        <p:nvGraphicFramePr>
          <p:cNvPr id="2" name="Table 7">
            <a:extLst>
              <a:ext uri="{FF2B5EF4-FFF2-40B4-BE49-F238E27FC236}">
                <a16:creationId xmlns:a16="http://schemas.microsoft.com/office/drawing/2014/main" id="{D5EEA7CC-267E-5018-0ACF-E84B17BF364F}"/>
              </a:ext>
            </a:extLst>
          </p:cNvPr>
          <p:cNvGraphicFramePr>
            <a:graphicFrameLocks noGrp="1"/>
          </p:cNvGraphicFramePr>
          <p:nvPr>
            <p:extLst>
              <p:ext uri="{D42A27DB-BD31-4B8C-83A1-F6EECF244321}">
                <p14:modId xmlns:p14="http://schemas.microsoft.com/office/powerpoint/2010/main" val="530805660"/>
              </p:ext>
            </p:extLst>
          </p:nvPr>
        </p:nvGraphicFramePr>
        <p:xfrm>
          <a:off x="640080" y="480060"/>
          <a:ext cx="17007840" cy="9509760"/>
        </p:xfrm>
        <a:graphic>
          <a:graphicData uri="http://schemas.openxmlformats.org/drawingml/2006/table">
            <a:tbl>
              <a:tblPr firstRow="1" bandRow="1">
                <a:tableStyleId>{5C22544A-7EE6-4342-B048-85BDC9FD1C3A}</a:tableStyleId>
              </a:tblPr>
              <a:tblGrid>
                <a:gridCol w="2712720">
                  <a:extLst>
                    <a:ext uri="{9D8B030D-6E8A-4147-A177-3AD203B41FA5}">
                      <a16:colId xmlns:a16="http://schemas.microsoft.com/office/drawing/2014/main" val="1946591982"/>
                    </a:ext>
                  </a:extLst>
                </a:gridCol>
                <a:gridCol w="7086600">
                  <a:extLst>
                    <a:ext uri="{9D8B030D-6E8A-4147-A177-3AD203B41FA5}">
                      <a16:colId xmlns:a16="http://schemas.microsoft.com/office/drawing/2014/main" val="14505410"/>
                    </a:ext>
                  </a:extLst>
                </a:gridCol>
                <a:gridCol w="720852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3566160">
                <a:tc>
                  <a:txBody>
                    <a:bodyPr/>
                    <a:lstStyle/>
                    <a:p>
                      <a:pPr algn="ctr">
                        <a:lnSpc>
                          <a:spcPct val="150000"/>
                        </a:lnSpc>
                      </a:pPr>
                      <a:r>
                        <a:rPr lang="en-US" sz="4000">
                          <a:latin typeface="Arial" panose="020B0604020202020204" pitchFamily="34" charset="0"/>
                          <a:cs typeface="Arial" panose="020B0604020202020204" pitchFamily="34" charset="0"/>
                        </a:rPr>
                        <a:t>Khoa học – kĩ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4846320">
                <a:tc>
                  <a:txBody>
                    <a:bodyPr/>
                    <a:lstStyle/>
                    <a:p>
                      <a:pPr algn="ctr">
                        <a:lnSpc>
                          <a:spcPct val="150000"/>
                        </a:lnSpc>
                      </a:pPr>
                      <a:r>
                        <a:rPr lang="en-US" sz="4000">
                          <a:latin typeface="Arial" panose="020B0604020202020204" pitchFamily="34" charset="0"/>
                          <a:cs typeface="Arial" panose="020B0604020202020204" pitchFamily="34" charset="0"/>
                        </a:rPr>
                        <a:t>Văn học, nghệ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bl>
          </a:graphicData>
        </a:graphic>
      </p:graphicFrame>
      <p:sp>
        <p:nvSpPr>
          <p:cNvPr id="6" name="TextBox 5">
            <a:extLst>
              <a:ext uri="{FF2B5EF4-FFF2-40B4-BE49-F238E27FC236}">
                <a16:creationId xmlns:a16="http://schemas.microsoft.com/office/drawing/2014/main" id="{64FCFDED-AA78-1F70-666B-95C179722E65}"/>
              </a:ext>
            </a:extLst>
          </p:cNvPr>
          <p:cNvSpPr txBox="1"/>
          <p:nvPr/>
        </p:nvSpPr>
        <p:spPr>
          <a:xfrm>
            <a:off x="3357154" y="1644309"/>
            <a:ext cx="7128691" cy="3313664"/>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3600">
                <a:solidFill>
                  <a:srgbClr val="000000"/>
                </a:solidFill>
                <a:ea typeface="Noto Sans Symbols"/>
                <a:cs typeface="Arial" panose="020B0604020202020204" pitchFamily="34" charset="0"/>
              </a:rPr>
              <a:t>Sử học: Đại Việt sử k</a:t>
            </a:r>
            <a:r>
              <a:rPr lang="en-US" sz="3600">
                <a:solidFill>
                  <a:srgbClr val="000000"/>
                </a:solidFill>
                <a:latin typeface="Arial" panose="020B0604020202020204" pitchFamily="34" charset="0"/>
                <a:ea typeface="Noto Sans Symbols"/>
                <a:cs typeface="Arial" panose="020B0604020202020204" pitchFamily="34" charset="0"/>
              </a:rPr>
              <a:t>ý,…</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Quân sự: </a:t>
            </a:r>
            <a:r>
              <a:rPr lang="vi-VN" sz="3600">
                <a:solidFill>
                  <a:srgbClr val="000000"/>
                </a:solidFill>
                <a:ea typeface="Noto Sans Symbols"/>
                <a:cs typeface="Arial" panose="020B0604020202020204" pitchFamily="34" charset="0"/>
              </a:rPr>
              <a:t>Binh thư yếu lược</a:t>
            </a:r>
            <a:r>
              <a:rPr lang="en-US" sz="3600">
                <a:solidFill>
                  <a:srgbClr val="000000"/>
                </a:solidFill>
                <a:latin typeface="Arial" panose="020B0604020202020204" pitchFamily="34" charset="0"/>
                <a:ea typeface="Noto Sans Symbols"/>
                <a:cs typeface="Arial" panose="020B0604020202020204" pitchFamily="34" charset="0"/>
              </a:rPr>
              <a:t>,… </a:t>
            </a:r>
          </a:p>
          <a:p>
            <a:pPr marL="571500" lvl="0" indent="-571500" algn="just">
              <a:lnSpc>
                <a:spcPct val="150000"/>
              </a:lnSpc>
              <a:buFont typeface="Arial" panose="020B0604020202020204" pitchFamily="34" charset="0"/>
              <a:buChar char="•"/>
            </a:pPr>
            <a:r>
              <a:rPr lang="vi-VN" sz="3600">
                <a:solidFill>
                  <a:srgbClr val="000000"/>
                </a:solidFill>
                <a:ea typeface="Noto Sans Symbols"/>
                <a:cs typeface="Arial" panose="020B0604020202020204" pitchFamily="34" charset="0"/>
              </a:rPr>
              <a:t>Y học: Tuệ Tĩnh </a:t>
            </a:r>
            <a:r>
              <a:rPr lang="en-US" sz="3600">
                <a:solidFill>
                  <a:srgbClr val="000000"/>
                </a:solidFill>
                <a:latin typeface="Arial" panose="020B0604020202020204" pitchFamily="34" charset="0"/>
                <a:ea typeface="Noto Sans Symbols"/>
                <a:cs typeface="Arial" panose="020B0604020202020204" pitchFamily="34" charset="0"/>
              </a:rPr>
              <a:t>– nghiên cứu về cây thuốc nam.</a:t>
            </a:r>
            <a:endParaRPr lang="vi-VN" sz="3600">
              <a:solidFill>
                <a:srgbClr val="000000"/>
              </a:solidFill>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F7CDCEEC-E0C2-21DF-828D-492C93C2967A}"/>
              </a:ext>
            </a:extLst>
          </p:cNvPr>
          <p:cNvSpPr txBox="1"/>
          <p:nvPr/>
        </p:nvSpPr>
        <p:spPr>
          <a:xfrm>
            <a:off x="10485845" y="1518305"/>
            <a:ext cx="693420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Cho thấy sự phát triển song hành và không ngừng nghỉ của các yếu tố khoa học – kĩ thuật với tiến trình lịch sử.</a:t>
            </a:r>
            <a:endParaRPr lang="en-US" sz="3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CCF45D-F2A3-8FB8-71A6-FEEA327FDB52}"/>
              </a:ext>
            </a:extLst>
          </p:cNvPr>
          <p:cNvSpPr txBox="1"/>
          <p:nvPr/>
        </p:nvSpPr>
        <p:spPr>
          <a:xfrm>
            <a:off x="3360783" y="4991100"/>
            <a:ext cx="6934200" cy="4975657"/>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Văn học chứ Hán và chữ Nôm phát triển.</a:t>
            </a: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Nhiều công trình kiến trúc – điêu khắc có giá trị ra đời</a:t>
            </a:r>
            <a:r>
              <a:rPr lang="en-US" sz="3600">
                <a:solidFill>
                  <a:srgbClr val="000000"/>
                </a:solidFill>
                <a:ea typeface="Arial" panose="020B0604020202020204" pitchFamily="34" charset="0"/>
                <a:cs typeface="Arial" panose="020B0604020202020204" pitchFamily="34" charset="0"/>
              </a:rPr>
              <a:t>.</a:t>
            </a:r>
            <a:endParaRPr lang="vi-VN" sz="3600">
              <a:solidFill>
                <a:srgbClr val="000000"/>
              </a:solidFill>
              <a:ea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Các loại hình nghệ thuật diễn xướng rất phát triển.</a:t>
            </a:r>
            <a:endParaRPr lang="en-US"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3590AB-8D2B-48AB-4D41-497D702DE14A}"/>
              </a:ext>
            </a:extLst>
          </p:cNvPr>
          <p:cNvSpPr txBox="1"/>
          <p:nvPr/>
        </p:nvSpPr>
        <p:spPr>
          <a:xfrm>
            <a:off x="10485845" y="4971961"/>
            <a:ext cx="693420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Làm cho nền văn học dân tộc ngày càng phát triển phong phú, đa dạng hơn.</a:t>
            </a:r>
            <a:endParaRPr lang="en-US" sz="3600">
              <a:cs typeface="Arial" panose="020B0604020202020204" pitchFamily="34" charset="0"/>
            </a:endParaRPr>
          </a:p>
          <a:p>
            <a:pPr marL="571500" indent="-571500" algn="just">
              <a:lnSpc>
                <a:spcPct val="150000"/>
              </a:lnSpc>
              <a:buFont typeface="Arial" panose="020B0604020202020204" pitchFamily="34" charset="0"/>
              <a:buChar char="•"/>
            </a:pPr>
            <a:r>
              <a:rPr lang="vi-VN" sz="3600">
                <a:cs typeface="Arial" panose="020B0604020202020204" pitchFamily="34" charset="0"/>
              </a:rPr>
              <a:t>Thể hiện và phát huy bản sắc dân tộc, góp phần gìn giữ, lưu truyền cho các thế hệ sau.</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6065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6" name="Speech Bubble: Rectangle with Corners Rounded 5">
            <a:extLst>
              <a:ext uri="{FF2B5EF4-FFF2-40B4-BE49-F238E27FC236}">
                <a16:creationId xmlns:a16="http://schemas.microsoft.com/office/drawing/2014/main" id="{6D0332AA-0C83-6CF1-8F71-2D54B3D1FADE}"/>
              </a:ext>
            </a:extLst>
          </p:cNvPr>
          <p:cNvSpPr/>
          <p:nvPr/>
        </p:nvSpPr>
        <p:spPr>
          <a:xfrm>
            <a:off x="4191000" y="1854084"/>
            <a:ext cx="13563600" cy="2904435"/>
          </a:xfrm>
          <a:prstGeom prst="wedgeRoundRectCallout">
            <a:avLst>
              <a:gd name="adj1" fmla="val -57324"/>
              <a:gd name="adj2" fmla="val -37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Câu 1. </a:t>
            </a:r>
            <a:r>
              <a:rPr lang="vi-VN" sz="4000">
                <a:solidFill>
                  <a:schemeClr val="tx1"/>
                </a:solidFill>
                <a:latin typeface="Arial" panose="020B0604020202020204" pitchFamily="34" charset="0"/>
                <a:cs typeface="Arial" panose="020B0604020202020204" pitchFamily="34" charset="0"/>
              </a:rPr>
              <a:t>Dựa vào kiến thức đã học, em hãy cho biết sự thành lập triều Trần thay cho triều Lý vào đầu thế kỉ XIII có phù hợp với yêu cầu lịch sử không? Vì sao?</a:t>
            </a:r>
          </a:p>
        </p:txBody>
      </p:sp>
      <p:pic>
        <p:nvPicPr>
          <p:cNvPr id="13" name="Picture 12" descr="A person in a garment&#10;&#10;Description automatically generated with medium confidence">
            <a:extLst>
              <a:ext uri="{FF2B5EF4-FFF2-40B4-BE49-F238E27FC236}">
                <a16:creationId xmlns:a16="http://schemas.microsoft.com/office/drawing/2014/main" id="{FD1C4085-50D3-97E4-148F-43383F1DA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724" y="-266700"/>
            <a:ext cx="5898289" cy="7376160"/>
          </a:xfrm>
          <a:prstGeom prst="rect">
            <a:avLst/>
          </a:prstGeom>
        </p:spPr>
      </p:pic>
      <p:sp>
        <p:nvSpPr>
          <p:cNvPr id="2" name="TextBox 1">
            <a:extLst>
              <a:ext uri="{FF2B5EF4-FFF2-40B4-BE49-F238E27FC236}">
                <a16:creationId xmlns:a16="http://schemas.microsoft.com/office/drawing/2014/main" id="{7E01057B-3BEA-8D72-E900-3EE39BA55D9E}"/>
              </a:ext>
            </a:extLst>
          </p:cNvPr>
          <p:cNvSpPr txBox="1"/>
          <p:nvPr/>
        </p:nvSpPr>
        <p:spPr>
          <a:xfrm>
            <a:off x="6573386" y="327778"/>
            <a:ext cx="5150979" cy="1202509"/>
          </a:xfrm>
          <a:prstGeom prst="rect">
            <a:avLst/>
          </a:prstGeom>
        </p:spPr>
        <p:txBody>
          <a:bodyPr wrap="square" lIns="0" tIns="0" rIns="0" bIns="0" rtlCol="0" anchor="t">
            <a:spAutoFit/>
          </a:bodyPr>
          <a:lstStyle/>
          <a:p>
            <a:pPr marL="0" lvl="0" indent="0" algn="ctr">
              <a:lnSpc>
                <a:spcPts val="10500"/>
              </a:lnSpc>
            </a:pPr>
            <a:r>
              <a:rPr lang="en-US" sz="6600" b="1">
                <a:solidFill>
                  <a:srgbClr val="D6583C"/>
                </a:solidFill>
                <a:latin typeface="Arial" panose="020B0604020202020204" pitchFamily="34" charset="0"/>
                <a:cs typeface="Arial" panose="020B0604020202020204" pitchFamily="34" charset="0"/>
              </a:rPr>
              <a:t>VẬN DỤNG</a:t>
            </a:r>
          </a:p>
        </p:txBody>
      </p:sp>
      <p:sp>
        <p:nvSpPr>
          <p:cNvPr id="7" name="TextBox 6">
            <a:extLst>
              <a:ext uri="{FF2B5EF4-FFF2-40B4-BE49-F238E27FC236}">
                <a16:creationId xmlns:a16="http://schemas.microsoft.com/office/drawing/2014/main" id="{EB6BC275-086D-39B4-92AA-D101D46FD671}"/>
              </a:ext>
            </a:extLst>
          </p:cNvPr>
          <p:cNvSpPr txBox="1"/>
          <p:nvPr/>
        </p:nvSpPr>
        <p:spPr>
          <a:xfrm>
            <a:off x="4191000" y="4816043"/>
            <a:ext cx="1356360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chemeClr val="tx1"/>
                </a:solidFill>
                <a:latin typeface="Arial" panose="020B0604020202020204" pitchFamily="34" charset="0"/>
                <a:cs typeface="Arial" panose="020B0604020202020204" pitchFamily="34" charset="0"/>
              </a:rPr>
              <a:t>Nhà Lý ngày càng suy yếu, không còn chăm lo đến đời sống nhân dân</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Đời sống nhân dân khổ cực</a:t>
            </a:r>
            <a:r>
              <a:rPr lang="en-US" sz="360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N</a:t>
            </a:r>
            <a:r>
              <a:rPr lang="vi-VN" sz="3600">
                <a:solidFill>
                  <a:schemeClr val="tx1"/>
                </a:solidFill>
                <a:latin typeface="Arial" panose="020B0604020202020204" pitchFamily="34" charset="0"/>
                <a:cs typeface="Arial" panose="020B0604020202020204" pitchFamily="34" charset="0"/>
              </a:rPr>
              <a:t>hà Trần được thành lập, thay thế nhà Lý để quản lý đất nước để ổn định tình hình chính trị, xã hội, cải thiện đời sống cho nhân dân, xây dựng và bảo vệ.</a:t>
            </a:r>
            <a:endParaRPr lang="en-US" sz="36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chemeClr val="tx1"/>
                </a:solidFill>
                <a:cs typeface="Arial" panose="020B0604020202020204" pitchFamily="34" charset="0"/>
              </a:rPr>
              <a:t>Việc nhà Trần thay thế nhà Lý là phù hợp với quy luật lịch sử.</a:t>
            </a:r>
            <a:endParaRPr lang="vi-VN" sz="3600">
              <a:solidFill>
                <a:schemeClr val="tx1"/>
              </a:solidFill>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33E589A7-653C-D417-708E-004BAFEE7137}"/>
              </a:ext>
            </a:extLst>
          </p:cNvPr>
          <p:cNvSpPr/>
          <p:nvPr/>
        </p:nvSpPr>
        <p:spPr>
          <a:xfrm>
            <a:off x="569686" y="6896100"/>
            <a:ext cx="3352800" cy="16642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trả lời</a:t>
            </a:r>
          </a:p>
        </p:txBody>
      </p:sp>
    </p:spTree>
    <p:extLst>
      <p:ext uri="{BB962C8B-B14F-4D97-AF65-F5344CB8AC3E}">
        <p14:creationId xmlns:p14="http://schemas.microsoft.com/office/powerpoint/2010/main" val="391141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68926">
            <a:off x="16711628" y="134007"/>
            <a:ext cx="1325288" cy="2076662"/>
          </a:xfrm>
          <a:prstGeom prst="rect">
            <a:avLst/>
          </a:prstGeom>
        </p:spPr>
      </p:pic>
      <p:grpSp>
        <p:nvGrpSpPr>
          <p:cNvPr id="29" name="Group 28">
            <a:extLst>
              <a:ext uri="{FF2B5EF4-FFF2-40B4-BE49-F238E27FC236}">
                <a16:creationId xmlns:a16="http://schemas.microsoft.com/office/drawing/2014/main" id="{2E0CF2CA-30F3-3848-A895-835C43CD28BD}"/>
              </a:ext>
            </a:extLst>
          </p:cNvPr>
          <p:cNvGrpSpPr/>
          <p:nvPr/>
        </p:nvGrpSpPr>
        <p:grpSpPr>
          <a:xfrm>
            <a:off x="595715" y="1732804"/>
            <a:ext cx="8412583" cy="6710215"/>
            <a:chOff x="801615" y="3646044"/>
            <a:chExt cx="8412583" cy="4758770"/>
          </a:xfrm>
        </p:grpSpPr>
        <p:grpSp>
          <p:nvGrpSpPr>
            <p:cNvPr id="25" name="Group 5">
              <a:extLst>
                <a:ext uri="{FF2B5EF4-FFF2-40B4-BE49-F238E27FC236}">
                  <a16:creationId xmlns:a16="http://schemas.microsoft.com/office/drawing/2014/main" id="{F66C784C-CA2C-C288-15E3-157048E92F5B}"/>
                </a:ext>
              </a:extLst>
            </p:cNvPr>
            <p:cNvGrpSpPr/>
            <p:nvPr/>
          </p:nvGrpSpPr>
          <p:grpSpPr>
            <a:xfrm>
              <a:off x="976153" y="3646044"/>
              <a:ext cx="8238045" cy="4758770"/>
              <a:chOff x="0" y="0"/>
              <a:chExt cx="3570889" cy="2000518"/>
            </a:xfrm>
          </p:grpSpPr>
          <p:sp>
            <p:nvSpPr>
              <p:cNvPr id="26" name="Freeform 6">
                <a:extLst>
                  <a:ext uri="{FF2B5EF4-FFF2-40B4-BE49-F238E27FC236}">
                    <a16:creationId xmlns:a16="http://schemas.microsoft.com/office/drawing/2014/main" id="{A8E3A8A1-4B73-00F5-C503-DFD2E48575AD}"/>
                  </a:ext>
                </a:extLst>
              </p:cNvPr>
              <p:cNvSpPr/>
              <p:nvPr/>
            </p:nvSpPr>
            <p:spPr>
              <a:xfrm>
                <a:off x="38100" y="44450"/>
                <a:ext cx="3534059" cy="1956068"/>
              </a:xfrm>
              <a:custGeom>
                <a:avLst/>
                <a:gdLst/>
                <a:ahLst/>
                <a:cxnLst/>
                <a:rect l="l" t="t" r="r" b="b"/>
                <a:pathLst>
                  <a:path w="3534059" h="1956068">
                    <a:moveTo>
                      <a:pt x="2540" y="1925588"/>
                    </a:moveTo>
                    <a:cubicBezTo>
                      <a:pt x="0" y="1934478"/>
                      <a:pt x="5080" y="1940828"/>
                      <a:pt x="23908" y="1942098"/>
                    </a:cubicBezTo>
                    <a:cubicBezTo>
                      <a:pt x="45656" y="1943368"/>
                      <a:pt x="64686" y="1943368"/>
                      <a:pt x="86434" y="1943368"/>
                    </a:cubicBezTo>
                    <a:cubicBezTo>
                      <a:pt x="173428" y="1944638"/>
                      <a:pt x="260421" y="1944638"/>
                      <a:pt x="350134" y="1945908"/>
                    </a:cubicBezTo>
                    <a:cubicBezTo>
                      <a:pt x="399067" y="1947178"/>
                      <a:pt x="448001" y="1948448"/>
                      <a:pt x="494217" y="1949718"/>
                    </a:cubicBezTo>
                    <a:cubicBezTo>
                      <a:pt x="575773" y="1950988"/>
                      <a:pt x="654611" y="1950988"/>
                      <a:pt x="736168" y="1952258"/>
                    </a:cubicBezTo>
                    <a:cubicBezTo>
                      <a:pt x="768790" y="1952258"/>
                      <a:pt x="798694" y="1952258"/>
                      <a:pt x="831317" y="1950988"/>
                    </a:cubicBezTo>
                    <a:cubicBezTo>
                      <a:pt x="844909" y="1950988"/>
                      <a:pt x="861221" y="1949718"/>
                      <a:pt x="874814" y="1949718"/>
                    </a:cubicBezTo>
                    <a:cubicBezTo>
                      <a:pt x="929184" y="1950988"/>
                      <a:pt x="2016604" y="1942098"/>
                      <a:pt x="2070975" y="1943368"/>
                    </a:cubicBezTo>
                    <a:cubicBezTo>
                      <a:pt x="2147095" y="1944638"/>
                      <a:pt x="2356423" y="1944638"/>
                      <a:pt x="2432542" y="1944638"/>
                    </a:cubicBezTo>
                    <a:cubicBezTo>
                      <a:pt x="2462446" y="1944638"/>
                      <a:pt x="2489632" y="1943368"/>
                      <a:pt x="2519536" y="1943368"/>
                    </a:cubicBezTo>
                    <a:lnTo>
                      <a:pt x="2666337" y="1947178"/>
                    </a:lnTo>
                    <a:cubicBezTo>
                      <a:pt x="2772361" y="1949718"/>
                      <a:pt x="2875666" y="1947178"/>
                      <a:pt x="2981689" y="1950988"/>
                    </a:cubicBezTo>
                    <a:cubicBezTo>
                      <a:pt x="3158395" y="1956068"/>
                      <a:pt x="3337819" y="1949718"/>
                      <a:pt x="3469289" y="1954798"/>
                    </a:cubicBezTo>
                    <a:cubicBezTo>
                      <a:pt x="3489609" y="1956068"/>
                      <a:pt x="3509928" y="1954798"/>
                      <a:pt x="3532789" y="1954798"/>
                    </a:cubicBezTo>
                    <a:lnTo>
                      <a:pt x="3532789" y="1895108"/>
                    </a:lnTo>
                    <a:cubicBezTo>
                      <a:pt x="3531519" y="1824461"/>
                      <a:pt x="3530248" y="1753619"/>
                      <a:pt x="3530248" y="1678348"/>
                    </a:cubicBezTo>
                    <a:cubicBezTo>
                      <a:pt x="3530248" y="1591271"/>
                      <a:pt x="3534059" y="1502717"/>
                      <a:pt x="3527709" y="1415639"/>
                    </a:cubicBezTo>
                    <a:cubicBezTo>
                      <a:pt x="3520089" y="1358080"/>
                      <a:pt x="3508659" y="223118"/>
                      <a:pt x="3508659" y="165559"/>
                    </a:cubicBezTo>
                    <a:cubicBezTo>
                      <a:pt x="3506119" y="125710"/>
                      <a:pt x="3504848" y="84385"/>
                      <a:pt x="3502309" y="44535"/>
                    </a:cubicBezTo>
                    <a:cubicBezTo>
                      <a:pt x="3502309" y="32728"/>
                      <a:pt x="3501039" y="20921"/>
                      <a:pt x="3499769" y="6350"/>
                    </a:cubicBezTo>
                    <a:cubicBezTo>
                      <a:pt x="3489609" y="3810"/>
                      <a:pt x="3480719" y="2540"/>
                      <a:pt x="3470559" y="1270"/>
                    </a:cubicBezTo>
                    <a:cubicBezTo>
                      <a:pt x="3462939" y="0"/>
                      <a:pt x="3455319" y="1270"/>
                      <a:pt x="3448969" y="1270"/>
                    </a:cubicBezTo>
                    <a:lnTo>
                      <a:pt x="10315" y="6350"/>
                    </a:lnTo>
                    <a:lnTo>
                      <a:pt x="2540" y="1925588"/>
                    </a:lnTo>
                    <a:close/>
                  </a:path>
                </a:pathLst>
              </a:custGeom>
              <a:solidFill>
                <a:srgbClr val="2E2C2B"/>
              </a:solidFill>
            </p:spPr>
          </p:sp>
          <p:sp>
            <p:nvSpPr>
              <p:cNvPr id="27" name="Freeform 7">
                <a:extLst>
                  <a:ext uri="{FF2B5EF4-FFF2-40B4-BE49-F238E27FC236}">
                    <a16:creationId xmlns:a16="http://schemas.microsoft.com/office/drawing/2014/main" id="{A3078F00-A4EF-6AC5-655F-A8D2E020EA8C}"/>
                  </a:ext>
                </a:extLst>
              </p:cNvPr>
              <p:cNvSpPr/>
              <p:nvPr/>
            </p:nvSpPr>
            <p:spPr>
              <a:xfrm>
                <a:off x="11430" y="16510"/>
                <a:ext cx="3509929" cy="1945908"/>
              </a:xfrm>
              <a:custGeom>
                <a:avLst/>
                <a:gdLst/>
                <a:ahLst/>
                <a:cxnLst/>
                <a:rect l="l" t="t" r="r" b="b"/>
                <a:pathLst>
                  <a:path w="3509929" h="1945908">
                    <a:moveTo>
                      <a:pt x="3509929" y="1945908"/>
                    </a:moveTo>
                    <a:lnTo>
                      <a:pt x="0" y="1938288"/>
                    </a:lnTo>
                    <a:lnTo>
                      <a:pt x="0" y="689398"/>
                    </a:lnTo>
                    <a:lnTo>
                      <a:pt x="7620" y="20320"/>
                    </a:lnTo>
                    <a:lnTo>
                      <a:pt x="1757827" y="0"/>
                    </a:lnTo>
                    <a:lnTo>
                      <a:pt x="3488339" y="8890"/>
                    </a:lnTo>
                    <a:close/>
                  </a:path>
                </a:pathLst>
              </a:custGeom>
              <a:solidFill>
                <a:srgbClr val="FAF3E2"/>
              </a:solidFill>
            </p:spPr>
          </p:sp>
          <p:sp>
            <p:nvSpPr>
              <p:cNvPr id="28" name="Freeform 8">
                <a:extLst>
                  <a:ext uri="{FF2B5EF4-FFF2-40B4-BE49-F238E27FC236}">
                    <a16:creationId xmlns:a16="http://schemas.microsoft.com/office/drawing/2014/main" id="{BB964B3A-61FA-5409-71EA-1BDF7EA47626}"/>
                  </a:ext>
                </a:extLst>
              </p:cNvPr>
              <p:cNvSpPr/>
              <p:nvPr/>
            </p:nvSpPr>
            <p:spPr>
              <a:xfrm>
                <a:off x="-3810" y="0"/>
                <a:ext cx="3539138" cy="1972578"/>
              </a:xfrm>
              <a:custGeom>
                <a:avLst/>
                <a:gdLst/>
                <a:ahLst/>
                <a:cxnLst/>
                <a:rect l="l" t="t" r="r" b="b"/>
                <a:pathLst>
                  <a:path w="3539138" h="1972578">
                    <a:moveTo>
                      <a:pt x="3504849" y="21590"/>
                    </a:moveTo>
                    <a:cubicBezTo>
                      <a:pt x="3506119" y="34290"/>
                      <a:pt x="3506119" y="44450"/>
                      <a:pt x="3507388" y="55040"/>
                    </a:cubicBezTo>
                    <a:cubicBezTo>
                      <a:pt x="3509929" y="94889"/>
                      <a:pt x="3511199" y="136214"/>
                      <a:pt x="3513738" y="176063"/>
                    </a:cubicBezTo>
                    <a:cubicBezTo>
                      <a:pt x="3513738" y="233623"/>
                      <a:pt x="3526438" y="1368584"/>
                      <a:pt x="3532788" y="1426144"/>
                    </a:cubicBezTo>
                    <a:cubicBezTo>
                      <a:pt x="3539138" y="1513221"/>
                      <a:pt x="3535329" y="1601775"/>
                      <a:pt x="3535329" y="1688853"/>
                    </a:cubicBezTo>
                    <a:cubicBezTo>
                      <a:pt x="3535329" y="1765599"/>
                      <a:pt x="3536599" y="1836442"/>
                      <a:pt x="3537869" y="1911618"/>
                    </a:cubicBezTo>
                    <a:lnTo>
                      <a:pt x="3537869" y="1971308"/>
                    </a:lnTo>
                    <a:cubicBezTo>
                      <a:pt x="3515008" y="1971308"/>
                      <a:pt x="3494688" y="1972578"/>
                      <a:pt x="3474369" y="1971308"/>
                    </a:cubicBezTo>
                    <a:cubicBezTo>
                      <a:pt x="3300891" y="1966228"/>
                      <a:pt x="3121467" y="1972578"/>
                      <a:pt x="2944761" y="1967498"/>
                    </a:cubicBezTo>
                    <a:cubicBezTo>
                      <a:pt x="2838738" y="1963688"/>
                      <a:pt x="2735433" y="1966228"/>
                      <a:pt x="2629409" y="1963688"/>
                    </a:cubicBezTo>
                    <a:lnTo>
                      <a:pt x="2482608" y="1959878"/>
                    </a:lnTo>
                    <a:cubicBezTo>
                      <a:pt x="2452704" y="1959878"/>
                      <a:pt x="2425518" y="1961148"/>
                      <a:pt x="2395614" y="1961148"/>
                    </a:cubicBezTo>
                    <a:cubicBezTo>
                      <a:pt x="2319495" y="1959878"/>
                      <a:pt x="2110167" y="1961148"/>
                      <a:pt x="2034047" y="1959878"/>
                    </a:cubicBezTo>
                    <a:cubicBezTo>
                      <a:pt x="1979676" y="1958608"/>
                      <a:pt x="892257" y="1967498"/>
                      <a:pt x="837886" y="1966228"/>
                    </a:cubicBezTo>
                    <a:cubicBezTo>
                      <a:pt x="824293" y="1966228"/>
                      <a:pt x="807982" y="1967498"/>
                      <a:pt x="794389" y="1967498"/>
                    </a:cubicBezTo>
                    <a:cubicBezTo>
                      <a:pt x="761766" y="1967498"/>
                      <a:pt x="731862" y="1968768"/>
                      <a:pt x="699240" y="1968768"/>
                    </a:cubicBezTo>
                    <a:cubicBezTo>
                      <a:pt x="617683" y="1968768"/>
                      <a:pt x="538845" y="1967498"/>
                      <a:pt x="457289" y="1966228"/>
                    </a:cubicBezTo>
                    <a:cubicBezTo>
                      <a:pt x="408355" y="1964958"/>
                      <a:pt x="359421" y="1963688"/>
                      <a:pt x="313206" y="1962418"/>
                    </a:cubicBezTo>
                    <a:cubicBezTo>
                      <a:pt x="226212" y="1961148"/>
                      <a:pt x="139218" y="1959878"/>
                      <a:pt x="49506"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71255" y="30480"/>
                      <a:pt x="114752" y="29210"/>
                    </a:cubicBezTo>
                    <a:cubicBezTo>
                      <a:pt x="188152" y="25400"/>
                      <a:pt x="261553" y="22860"/>
                      <a:pt x="337673" y="20320"/>
                    </a:cubicBezTo>
                    <a:cubicBezTo>
                      <a:pt x="389325" y="17780"/>
                      <a:pt x="440977" y="16510"/>
                      <a:pt x="489911" y="13970"/>
                    </a:cubicBezTo>
                    <a:cubicBezTo>
                      <a:pt x="538845" y="11430"/>
                      <a:pt x="590498" y="8890"/>
                      <a:pt x="639432" y="8890"/>
                    </a:cubicBezTo>
                    <a:cubicBezTo>
                      <a:pt x="693803" y="7620"/>
                      <a:pt x="748173" y="10160"/>
                      <a:pt x="802544" y="8890"/>
                    </a:cubicBezTo>
                    <a:cubicBezTo>
                      <a:pt x="870508" y="8890"/>
                      <a:pt x="2102011" y="6350"/>
                      <a:pt x="2169975" y="5080"/>
                    </a:cubicBezTo>
                    <a:cubicBezTo>
                      <a:pt x="2235220" y="3810"/>
                      <a:pt x="2300465" y="2540"/>
                      <a:pt x="2368429" y="2540"/>
                    </a:cubicBezTo>
                    <a:cubicBezTo>
                      <a:pt x="2479889" y="1270"/>
                      <a:pt x="2588631" y="0"/>
                      <a:pt x="2700092" y="0"/>
                    </a:cubicBezTo>
                    <a:cubicBezTo>
                      <a:pt x="2746307" y="0"/>
                      <a:pt x="2795241" y="2540"/>
                      <a:pt x="2841456" y="2540"/>
                    </a:cubicBezTo>
                    <a:cubicBezTo>
                      <a:pt x="2969228" y="3810"/>
                      <a:pt x="3099719" y="5080"/>
                      <a:pt x="3227490" y="7620"/>
                    </a:cubicBezTo>
                    <a:cubicBezTo>
                      <a:pt x="3295454" y="8890"/>
                      <a:pt x="3363418" y="12700"/>
                      <a:pt x="3431381" y="16510"/>
                    </a:cubicBezTo>
                    <a:lnTo>
                      <a:pt x="3474369" y="16510"/>
                    </a:lnTo>
                    <a:cubicBezTo>
                      <a:pt x="3485799" y="17780"/>
                      <a:pt x="3494688" y="20320"/>
                      <a:pt x="3504849" y="21590"/>
                    </a:cubicBezTo>
                    <a:close/>
                    <a:moveTo>
                      <a:pt x="3515008" y="1954798"/>
                    </a:moveTo>
                    <a:cubicBezTo>
                      <a:pt x="3516279" y="1938288"/>
                      <a:pt x="3517549" y="1925588"/>
                      <a:pt x="3517549" y="1912888"/>
                    </a:cubicBezTo>
                    <a:cubicBezTo>
                      <a:pt x="3516279" y="1829062"/>
                      <a:pt x="3515008" y="1750840"/>
                      <a:pt x="3515008" y="1666714"/>
                    </a:cubicBezTo>
                    <a:cubicBezTo>
                      <a:pt x="3515008" y="1628341"/>
                      <a:pt x="3517549" y="1589968"/>
                      <a:pt x="3516279" y="1551595"/>
                    </a:cubicBezTo>
                    <a:cubicBezTo>
                      <a:pt x="3516279" y="1516173"/>
                      <a:pt x="3515008" y="1479276"/>
                      <a:pt x="3513738" y="1443855"/>
                    </a:cubicBezTo>
                    <a:cubicBezTo>
                      <a:pt x="3508658" y="1389247"/>
                      <a:pt x="3497229" y="258713"/>
                      <a:pt x="3497229" y="204105"/>
                    </a:cubicBezTo>
                    <a:cubicBezTo>
                      <a:pt x="3494688" y="158352"/>
                      <a:pt x="3492149" y="111124"/>
                      <a:pt x="3489608" y="65371"/>
                    </a:cubicBezTo>
                    <a:cubicBezTo>
                      <a:pt x="3488338" y="44450"/>
                      <a:pt x="3487069" y="43180"/>
                      <a:pt x="3469441" y="41910"/>
                    </a:cubicBezTo>
                    <a:cubicBezTo>
                      <a:pt x="3461285" y="41910"/>
                      <a:pt x="3455849" y="41910"/>
                      <a:pt x="3447693" y="40640"/>
                    </a:cubicBezTo>
                    <a:cubicBezTo>
                      <a:pt x="3379729" y="36830"/>
                      <a:pt x="3309047" y="31750"/>
                      <a:pt x="3241083" y="30480"/>
                    </a:cubicBezTo>
                    <a:cubicBezTo>
                      <a:pt x="3075251" y="26670"/>
                      <a:pt x="2906701" y="25400"/>
                      <a:pt x="2740870" y="22860"/>
                    </a:cubicBezTo>
                    <a:lnTo>
                      <a:pt x="2545135" y="22860"/>
                    </a:lnTo>
                    <a:cubicBezTo>
                      <a:pt x="2458141" y="22860"/>
                      <a:pt x="2371147" y="22860"/>
                      <a:pt x="2286872" y="24130"/>
                    </a:cubicBezTo>
                    <a:cubicBezTo>
                      <a:pt x="2213471" y="25400"/>
                      <a:pt x="976532" y="29210"/>
                      <a:pt x="903131" y="29210"/>
                    </a:cubicBezTo>
                    <a:cubicBezTo>
                      <a:pt x="783515" y="29210"/>
                      <a:pt x="663898" y="26670"/>
                      <a:pt x="544282" y="33020"/>
                    </a:cubicBezTo>
                    <a:cubicBezTo>
                      <a:pt x="481756" y="36830"/>
                      <a:pt x="421948" y="36830"/>
                      <a:pt x="362140" y="38100"/>
                    </a:cubicBezTo>
                    <a:cubicBezTo>
                      <a:pt x="258835" y="41910"/>
                      <a:pt x="155530" y="45720"/>
                      <a:pt x="52225"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76692" y="1937018"/>
                      <a:pt x="114752" y="1938288"/>
                      <a:pt x="150093" y="1938288"/>
                    </a:cubicBezTo>
                    <a:cubicBezTo>
                      <a:pt x="201745" y="1938288"/>
                      <a:pt x="256116" y="1935748"/>
                      <a:pt x="307769" y="1938288"/>
                    </a:cubicBezTo>
                    <a:cubicBezTo>
                      <a:pt x="392044" y="1942098"/>
                      <a:pt x="476319" y="1944638"/>
                      <a:pt x="560594" y="1943368"/>
                    </a:cubicBezTo>
                    <a:cubicBezTo>
                      <a:pt x="614965" y="1942098"/>
                      <a:pt x="666617" y="1944638"/>
                      <a:pt x="720988" y="1944638"/>
                    </a:cubicBezTo>
                    <a:cubicBezTo>
                      <a:pt x="799826" y="1944638"/>
                      <a:pt x="878664" y="1943368"/>
                      <a:pt x="957502" y="1944638"/>
                    </a:cubicBezTo>
                    <a:cubicBezTo>
                      <a:pt x="1074399" y="1945908"/>
                      <a:pt x="2357555" y="1935748"/>
                      <a:pt x="2477171" y="1938288"/>
                    </a:cubicBezTo>
                    <a:cubicBezTo>
                      <a:pt x="2528823" y="1939558"/>
                      <a:pt x="2580476" y="1940828"/>
                      <a:pt x="2629409" y="1940828"/>
                    </a:cubicBezTo>
                    <a:cubicBezTo>
                      <a:pt x="2719122" y="1943368"/>
                      <a:pt x="2806115" y="1939558"/>
                      <a:pt x="2895827" y="1943368"/>
                    </a:cubicBezTo>
                    <a:cubicBezTo>
                      <a:pt x="2969228" y="1945908"/>
                      <a:pt x="3042629" y="1945908"/>
                      <a:pt x="3116030" y="1948448"/>
                    </a:cubicBezTo>
                    <a:cubicBezTo>
                      <a:pt x="3224772" y="1952258"/>
                      <a:pt x="3333514" y="1954798"/>
                      <a:pt x="3442256" y="1956068"/>
                    </a:cubicBezTo>
                    <a:cubicBezTo>
                      <a:pt x="3476908" y="1956068"/>
                      <a:pt x="3494688" y="1954798"/>
                      <a:pt x="3515008" y="1954798"/>
                    </a:cubicBezTo>
                    <a:close/>
                  </a:path>
                </a:pathLst>
              </a:custGeom>
              <a:solidFill>
                <a:srgbClr val="FAF3E2"/>
              </a:solidFill>
            </p:spPr>
          </p:sp>
        </p:grpSp>
        <p:sp>
          <p:nvSpPr>
            <p:cNvPr id="24" name="TextBox 23">
              <a:extLst>
                <a:ext uri="{FF2B5EF4-FFF2-40B4-BE49-F238E27FC236}">
                  <a16:creationId xmlns:a16="http://schemas.microsoft.com/office/drawing/2014/main" id="{93D09518-D73D-894B-0359-B8CCEF8C07EE}"/>
                </a:ext>
              </a:extLst>
            </p:cNvPr>
            <p:cNvSpPr txBox="1"/>
            <p:nvPr/>
          </p:nvSpPr>
          <p:spPr>
            <a:xfrm>
              <a:off x="801615" y="4121575"/>
              <a:ext cx="8199301" cy="3913443"/>
            </a:xfrm>
            <a:prstGeom prst="rect">
              <a:avLst/>
            </a:prstGeom>
            <a:noFill/>
          </p:spPr>
          <p:txBody>
            <a:bodyPr wrap="square">
              <a:spAutoFit/>
            </a:bodyPr>
            <a:lstStyle/>
            <a:p>
              <a:pPr marL="457200" algn="just">
                <a:lnSpc>
                  <a:spcPct val="150000"/>
                </a:lnSpc>
                <a:spcAft>
                  <a:spcPts val="800"/>
                </a:spcAft>
                <a:tabLst>
                  <a:tab pos="180340" algn="l"/>
                </a:tabLst>
              </a:pPr>
              <a:r>
                <a:rPr lang="en-US" sz="4000" b="1" i="1">
                  <a:solidFill>
                    <a:srgbClr val="FF0000"/>
                  </a:solidFill>
                  <a:latin typeface="Arial" panose="020B0604020202020204" pitchFamily="34" charset="0"/>
                  <a:ea typeface="Arial" panose="020B0604020202020204" pitchFamily="34" charset="0"/>
                  <a:cs typeface="Arial" panose="020B0604020202020204" pitchFamily="34" charset="0"/>
                </a:rPr>
                <a:t>Câu 2: </a:t>
              </a:r>
              <a:r>
                <a:rPr lang="vi-VN" sz="4000">
                  <a:effectLst/>
                  <a:latin typeface="Arial" panose="020B0604020202020204" pitchFamily="34" charset="0"/>
                  <a:ea typeface="Arial" panose="020B0604020202020204" pitchFamily="34" charset="0"/>
                  <a:cs typeface="Arial" panose="020B0604020202020204" pitchFamily="34" charset="0"/>
                </a:rPr>
                <a:t>Tìm hiểu thêm từ sách, báo và internet, hãy viết bài giới thiệu (khoảng 7 - 10 câu) về một thành tựu văn hoá Đại Việt thời Trần còn được bảo tồn và phát huy giá trị đến ngày nay.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8483">
            <a:off x="-629247" y="7804625"/>
            <a:ext cx="2420896" cy="2857280"/>
          </a:xfrm>
          <a:prstGeom prst="rect">
            <a:avLst/>
          </a:prstGeom>
        </p:spPr>
      </p:pic>
      <p:grpSp>
        <p:nvGrpSpPr>
          <p:cNvPr id="32" name="Group 31">
            <a:extLst>
              <a:ext uri="{FF2B5EF4-FFF2-40B4-BE49-F238E27FC236}">
                <a16:creationId xmlns:a16="http://schemas.microsoft.com/office/drawing/2014/main" id="{79C0AE6E-B1B1-514E-27CB-DBF09DD897EE}"/>
              </a:ext>
            </a:extLst>
          </p:cNvPr>
          <p:cNvGrpSpPr/>
          <p:nvPr/>
        </p:nvGrpSpPr>
        <p:grpSpPr>
          <a:xfrm>
            <a:off x="9433337" y="1418524"/>
            <a:ext cx="8119427" cy="7401598"/>
            <a:chOff x="9433337" y="1418524"/>
            <a:chExt cx="8119427" cy="7401598"/>
          </a:xfrm>
        </p:grpSpPr>
        <p:grpSp>
          <p:nvGrpSpPr>
            <p:cNvPr id="12" name="Group 12"/>
            <p:cNvGrpSpPr/>
            <p:nvPr/>
          </p:nvGrpSpPr>
          <p:grpSpPr>
            <a:xfrm>
              <a:off x="9433337" y="1418524"/>
              <a:ext cx="8119427" cy="7401598"/>
              <a:chOff x="0" y="0"/>
              <a:chExt cx="2497147" cy="2543719"/>
            </a:xfrm>
          </p:grpSpPr>
          <p:sp>
            <p:nvSpPr>
              <p:cNvPr id="13" name="Freeform 13"/>
              <p:cNvSpPr/>
              <p:nvPr/>
            </p:nvSpPr>
            <p:spPr>
              <a:xfrm>
                <a:off x="38100" y="44450"/>
                <a:ext cx="2460317" cy="2499269"/>
              </a:xfrm>
              <a:custGeom>
                <a:avLst/>
                <a:gdLst/>
                <a:ahLst/>
                <a:cxnLst/>
                <a:rect l="l" t="t" r="r" b="b"/>
                <a:pathLst>
                  <a:path w="2460317" h="2499269">
                    <a:moveTo>
                      <a:pt x="2540" y="2468789"/>
                    </a:moveTo>
                    <a:cubicBezTo>
                      <a:pt x="0" y="2477679"/>
                      <a:pt x="5080" y="2484029"/>
                      <a:pt x="18060" y="2485299"/>
                    </a:cubicBezTo>
                    <a:cubicBezTo>
                      <a:pt x="32989" y="2486569"/>
                      <a:pt x="46052" y="2486569"/>
                      <a:pt x="60981" y="2486569"/>
                    </a:cubicBezTo>
                    <a:cubicBezTo>
                      <a:pt x="120697" y="2487839"/>
                      <a:pt x="180412" y="2487839"/>
                      <a:pt x="241995" y="2489109"/>
                    </a:cubicBezTo>
                    <a:cubicBezTo>
                      <a:pt x="275585" y="2490379"/>
                      <a:pt x="309175" y="2491649"/>
                      <a:pt x="340899" y="2492919"/>
                    </a:cubicBezTo>
                    <a:cubicBezTo>
                      <a:pt x="396883" y="2494189"/>
                      <a:pt x="451001" y="2494189"/>
                      <a:pt x="506984" y="2495459"/>
                    </a:cubicBezTo>
                    <a:cubicBezTo>
                      <a:pt x="529378" y="2495459"/>
                      <a:pt x="549905" y="2495459"/>
                      <a:pt x="572299" y="2494189"/>
                    </a:cubicBezTo>
                    <a:cubicBezTo>
                      <a:pt x="581629" y="2494189"/>
                      <a:pt x="592826" y="2492919"/>
                      <a:pt x="602157" y="2492919"/>
                    </a:cubicBezTo>
                    <a:cubicBezTo>
                      <a:pt x="639479" y="2494189"/>
                      <a:pt x="1385929" y="2485299"/>
                      <a:pt x="1423251" y="2486569"/>
                    </a:cubicBezTo>
                    <a:cubicBezTo>
                      <a:pt x="1475503" y="2487839"/>
                      <a:pt x="1619194" y="2487839"/>
                      <a:pt x="1671446" y="2487839"/>
                    </a:cubicBezTo>
                    <a:cubicBezTo>
                      <a:pt x="1691973" y="2487839"/>
                      <a:pt x="1710634" y="2486569"/>
                      <a:pt x="1731162" y="2486569"/>
                    </a:cubicBezTo>
                    <a:lnTo>
                      <a:pt x="1831933" y="2490379"/>
                    </a:lnTo>
                    <a:cubicBezTo>
                      <a:pt x="1904711" y="2492919"/>
                      <a:pt x="1975624" y="2490379"/>
                      <a:pt x="2048403" y="2494189"/>
                    </a:cubicBezTo>
                    <a:cubicBezTo>
                      <a:pt x="2169701" y="2499269"/>
                      <a:pt x="2292865" y="2492919"/>
                      <a:pt x="2395547" y="2497999"/>
                    </a:cubicBezTo>
                    <a:cubicBezTo>
                      <a:pt x="2415867" y="2499269"/>
                      <a:pt x="2436187" y="2497999"/>
                      <a:pt x="2459047" y="2497999"/>
                    </a:cubicBezTo>
                    <a:lnTo>
                      <a:pt x="2459047" y="2438309"/>
                    </a:lnTo>
                    <a:cubicBezTo>
                      <a:pt x="2457777" y="2355353"/>
                      <a:pt x="2456507" y="2263810"/>
                      <a:pt x="2456507" y="2166547"/>
                    </a:cubicBezTo>
                    <a:cubicBezTo>
                      <a:pt x="2456507" y="2054026"/>
                      <a:pt x="2460317" y="1939598"/>
                      <a:pt x="2453967" y="1827078"/>
                    </a:cubicBezTo>
                    <a:cubicBezTo>
                      <a:pt x="2446347" y="1752700"/>
                      <a:pt x="2434917" y="286117"/>
                      <a:pt x="2434917" y="211739"/>
                    </a:cubicBezTo>
                    <a:cubicBezTo>
                      <a:pt x="2432377" y="160247"/>
                      <a:pt x="2431107" y="106847"/>
                      <a:pt x="2428567" y="55354"/>
                    </a:cubicBezTo>
                    <a:cubicBezTo>
                      <a:pt x="2428567" y="40097"/>
                      <a:pt x="2427297" y="24840"/>
                      <a:pt x="2426027" y="6350"/>
                    </a:cubicBezTo>
                    <a:cubicBezTo>
                      <a:pt x="2415867" y="3810"/>
                      <a:pt x="2406977" y="2540"/>
                      <a:pt x="2396817" y="1270"/>
                    </a:cubicBezTo>
                    <a:cubicBezTo>
                      <a:pt x="2389197" y="0"/>
                      <a:pt x="2381577" y="1270"/>
                      <a:pt x="2375227" y="1270"/>
                    </a:cubicBezTo>
                    <a:lnTo>
                      <a:pt x="8729" y="6350"/>
                    </a:lnTo>
                    <a:lnTo>
                      <a:pt x="2540" y="2468789"/>
                    </a:lnTo>
                    <a:close/>
                  </a:path>
                </a:pathLst>
              </a:custGeom>
              <a:solidFill>
                <a:srgbClr val="2E2C2B"/>
              </a:solidFill>
            </p:spPr>
          </p:sp>
          <p:sp>
            <p:nvSpPr>
              <p:cNvPr id="14" name="Freeform 14"/>
              <p:cNvSpPr/>
              <p:nvPr/>
            </p:nvSpPr>
            <p:spPr>
              <a:xfrm>
                <a:off x="11430" y="16510"/>
                <a:ext cx="2436187" cy="2489109"/>
              </a:xfrm>
              <a:custGeom>
                <a:avLst/>
                <a:gdLst/>
                <a:ahLst/>
                <a:cxnLst/>
                <a:rect l="l" t="t" r="r" b="b"/>
                <a:pathLst>
                  <a:path w="2436187" h="2489109">
                    <a:moveTo>
                      <a:pt x="2436187" y="2489109"/>
                    </a:moveTo>
                    <a:lnTo>
                      <a:pt x="0" y="2481489"/>
                    </a:lnTo>
                    <a:lnTo>
                      <a:pt x="0" y="880475"/>
                    </a:lnTo>
                    <a:lnTo>
                      <a:pt x="7620" y="20320"/>
                    </a:lnTo>
                    <a:lnTo>
                      <a:pt x="1216656" y="0"/>
                    </a:lnTo>
                    <a:lnTo>
                      <a:pt x="2414597" y="8890"/>
                    </a:lnTo>
                    <a:close/>
                  </a:path>
                </a:pathLst>
              </a:custGeom>
              <a:solidFill>
                <a:srgbClr val="FAF3E2"/>
              </a:solidFill>
            </p:spPr>
          </p:sp>
          <p:sp>
            <p:nvSpPr>
              <p:cNvPr id="15" name="Freeform 15"/>
              <p:cNvSpPr/>
              <p:nvPr/>
            </p:nvSpPr>
            <p:spPr>
              <a:xfrm>
                <a:off x="-3810" y="0"/>
                <a:ext cx="2465397" cy="2515779"/>
              </a:xfrm>
              <a:custGeom>
                <a:avLst/>
                <a:gdLst/>
                <a:ahLst/>
                <a:cxnLst/>
                <a:rect l="l" t="t" r="r" b="b"/>
                <a:pathLst>
                  <a:path w="2465397" h="2515779">
                    <a:moveTo>
                      <a:pt x="2431107" y="21590"/>
                    </a:moveTo>
                    <a:cubicBezTo>
                      <a:pt x="2432377" y="34290"/>
                      <a:pt x="2432377" y="44450"/>
                      <a:pt x="2433647" y="55940"/>
                    </a:cubicBezTo>
                    <a:cubicBezTo>
                      <a:pt x="2436187" y="107433"/>
                      <a:pt x="2437457" y="160833"/>
                      <a:pt x="2439997" y="212325"/>
                    </a:cubicBezTo>
                    <a:cubicBezTo>
                      <a:pt x="2439997" y="286703"/>
                      <a:pt x="2452697" y="1753286"/>
                      <a:pt x="2459047" y="1827664"/>
                    </a:cubicBezTo>
                    <a:cubicBezTo>
                      <a:pt x="2465397" y="1940184"/>
                      <a:pt x="2461587" y="2054612"/>
                      <a:pt x="2461587" y="2167133"/>
                    </a:cubicBezTo>
                    <a:cubicBezTo>
                      <a:pt x="2461587" y="2266304"/>
                      <a:pt x="2462857" y="2357846"/>
                      <a:pt x="2464127" y="2454819"/>
                    </a:cubicBezTo>
                    <a:lnTo>
                      <a:pt x="2464127" y="2514509"/>
                    </a:lnTo>
                    <a:cubicBezTo>
                      <a:pt x="2441267" y="2514509"/>
                      <a:pt x="2420947" y="2515779"/>
                      <a:pt x="2400627" y="2514509"/>
                    </a:cubicBezTo>
                    <a:cubicBezTo>
                      <a:pt x="2280658" y="2509429"/>
                      <a:pt x="2157493" y="2515779"/>
                      <a:pt x="2036195" y="2510699"/>
                    </a:cubicBezTo>
                    <a:cubicBezTo>
                      <a:pt x="1963417" y="2506889"/>
                      <a:pt x="1892504" y="2509429"/>
                      <a:pt x="1819725" y="2506889"/>
                    </a:cubicBezTo>
                    <a:lnTo>
                      <a:pt x="1718954" y="2503079"/>
                    </a:lnTo>
                    <a:cubicBezTo>
                      <a:pt x="1698427" y="2503079"/>
                      <a:pt x="1679766" y="2504349"/>
                      <a:pt x="1659238" y="2504349"/>
                    </a:cubicBezTo>
                    <a:cubicBezTo>
                      <a:pt x="1606987" y="2503079"/>
                      <a:pt x="1463295" y="2504349"/>
                      <a:pt x="1411044" y="2503079"/>
                    </a:cubicBezTo>
                    <a:cubicBezTo>
                      <a:pt x="1373721" y="2501809"/>
                      <a:pt x="627271" y="2510699"/>
                      <a:pt x="589949" y="2509429"/>
                    </a:cubicBezTo>
                    <a:cubicBezTo>
                      <a:pt x="580618" y="2509429"/>
                      <a:pt x="569422" y="2510699"/>
                      <a:pt x="560091" y="2510699"/>
                    </a:cubicBezTo>
                    <a:cubicBezTo>
                      <a:pt x="537697" y="2510699"/>
                      <a:pt x="517170" y="2511969"/>
                      <a:pt x="494777" y="2511969"/>
                    </a:cubicBezTo>
                    <a:cubicBezTo>
                      <a:pt x="438793" y="2511969"/>
                      <a:pt x="384675" y="2510699"/>
                      <a:pt x="328692" y="2509429"/>
                    </a:cubicBezTo>
                    <a:cubicBezTo>
                      <a:pt x="295101" y="2508159"/>
                      <a:pt x="261511" y="2506889"/>
                      <a:pt x="229787" y="2505619"/>
                    </a:cubicBezTo>
                    <a:cubicBezTo>
                      <a:pt x="170071" y="2504349"/>
                      <a:pt x="110355" y="2503079"/>
                      <a:pt x="48773" y="2503079"/>
                    </a:cubicBezTo>
                    <a:cubicBezTo>
                      <a:pt x="38100" y="2503079"/>
                      <a:pt x="29210" y="2503079"/>
                      <a:pt x="19050" y="2501809"/>
                    </a:cubicBezTo>
                    <a:cubicBezTo>
                      <a:pt x="10160" y="2500539"/>
                      <a:pt x="5080" y="2494189"/>
                      <a:pt x="7620" y="2485299"/>
                    </a:cubicBezTo>
                    <a:cubicBezTo>
                      <a:pt x="16510" y="2453202"/>
                      <a:pt x="12700" y="2405524"/>
                      <a:pt x="11430" y="2355939"/>
                    </a:cubicBezTo>
                    <a:cubicBezTo>
                      <a:pt x="10160" y="2254861"/>
                      <a:pt x="6350" y="2155690"/>
                      <a:pt x="7620" y="2054612"/>
                    </a:cubicBezTo>
                    <a:cubicBezTo>
                      <a:pt x="5080" y="1928742"/>
                      <a:pt x="0" y="370617"/>
                      <a:pt x="7620" y="242839"/>
                    </a:cubicBezTo>
                    <a:cubicBezTo>
                      <a:pt x="8890" y="218046"/>
                      <a:pt x="7620" y="191347"/>
                      <a:pt x="8890" y="166554"/>
                    </a:cubicBezTo>
                    <a:cubicBezTo>
                      <a:pt x="10160" y="126504"/>
                      <a:pt x="12700" y="82640"/>
                      <a:pt x="13970" y="44450"/>
                    </a:cubicBezTo>
                    <a:cubicBezTo>
                      <a:pt x="13970" y="41910"/>
                      <a:pt x="15240" y="39370"/>
                      <a:pt x="16510" y="38100"/>
                    </a:cubicBezTo>
                    <a:cubicBezTo>
                      <a:pt x="38100" y="35560"/>
                      <a:pt x="63702" y="30480"/>
                      <a:pt x="93560" y="29210"/>
                    </a:cubicBezTo>
                    <a:cubicBezTo>
                      <a:pt x="143945" y="25400"/>
                      <a:pt x="194331" y="22860"/>
                      <a:pt x="246582" y="20320"/>
                    </a:cubicBezTo>
                    <a:cubicBezTo>
                      <a:pt x="282038" y="17780"/>
                      <a:pt x="317495" y="16510"/>
                      <a:pt x="351085" y="13970"/>
                    </a:cubicBezTo>
                    <a:cubicBezTo>
                      <a:pt x="384675" y="11430"/>
                      <a:pt x="420132" y="8890"/>
                      <a:pt x="453722" y="8890"/>
                    </a:cubicBezTo>
                    <a:cubicBezTo>
                      <a:pt x="491044" y="7620"/>
                      <a:pt x="528367" y="10160"/>
                      <a:pt x="565689" y="8890"/>
                    </a:cubicBezTo>
                    <a:cubicBezTo>
                      <a:pt x="612342" y="8890"/>
                      <a:pt x="1457697" y="6350"/>
                      <a:pt x="1504350" y="5080"/>
                    </a:cubicBezTo>
                    <a:cubicBezTo>
                      <a:pt x="1549137" y="3810"/>
                      <a:pt x="1593924" y="2540"/>
                      <a:pt x="1640577" y="2540"/>
                    </a:cubicBezTo>
                    <a:cubicBezTo>
                      <a:pt x="1717088" y="1270"/>
                      <a:pt x="1791733" y="0"/>
                      <a:pt x="1868244" y="0"/>
                    </a:cubicBezTo>
                    <a:cubicBezTo>
                      <a:pt x="1899968" y="0"/>
                      <a:pt x="1933558" y="2540"/>
                      <a:pt x="1965283" y="2540"/>
                    </a:cubicBezTo>
                    <a:cubicBezTo>
                      <a:pt x="2052991" y="3810"/>
                      <a:pt x="2142564" y="5080"/>
                      <a:pt x="2230272" y="7620"/>
                    </a:cubicBezTo>
                    <a:cubicBezTo>
                      <a:pt x="2276925" y="8890"/>
                      <a:pt x="2323578" y="12700"/>
                      <a:pt x="2370232" y="16510"/>
                    </a:cubicBezTo>
                    <a:lnTo>
                      <a:pt x="2400627" y="16510"/>
                    </a:lnTo>
                    <a:cubicBezTo>
                      <a:pt x="2412057" y="17780"/>
                      <a:pt x="2420947" y="20320"/>
                      <a:pt x="2431107" y="21590"/>
                    </a:cubicBezTo>
                    <a:close/>
                    <a:moveTo>
                      <a:pt x="2441267" y="2497999"/>
                    </a:moveTo>
                    <a:cubicBezTo>
                      <a:pt x="2442537" y="2481489"/>
                      <a:pt x="2443807" y="2468789"/>
                      <a:pt x="2443807" y="2456089"/>
                    </a:cubicBezTo>
                    <a:cubicBezTo>
                      <a:pt x="2442537" y="2348310"/>
                      <a:pt x="2441267" y="2247232"/>
                      <a:pt x="2441267" y="2138526"/>
                    </a:cubicBezTo>
                    <a:cubicBezTo>
                      <a:pt x="2441267" y="2088941"/>
                      <a:pt x="2443807" y="2039355"/>
                      <a:pt x="2442537" y="1989770"/>
                    </a:cubicBezTo>
                    <a:cubicBezTo>
                      <a:pt x="2442537" y="1943999"/>
                      <a:pt x="2441267" y="1896320"/>
                      <a:pt x="2439997" y="1850549"/>
                    </a:cubicBezTo>
                    <a:cubicBezTo>
                      <a:pt x="2434917" y="1779986"/>
                      <a:pt x="2423487" y="319124"/>
                      <a:pt x="2423487" y="248561"/>
                    </a:cubicBezTo>
                    <a:cubicBezTo>
                      <a:pt x="2420947" y="189440"/>
                      <a:pt x="2418407" y="128411"/>
                      <a:pt x="2415867" y="69290"/>
                    </a:cubicBezTo>
                    <a:cubicBezTo>
                      <a:pt x="2414597" y="44450"/>
                      <a:pt x="2413327" y="43180"/>
                      <a:pt x="2396357" y="41910"/>
                    </a:cubicBezTo>
                    <a:cubicBezTo>
                      <a:pt x="2390759" y="41910"/>
                      <a:pt x="2387027" y="41910"/>
                      <a:pt x="2381428" y="40640"/>
                    </a:cubicBezTo>
                    <a:cubicBezTo>
                      <a:pt x="2334775" y="36830"/>
                      <a:pt x="2286256" y="31750"/>
                      <a:pt x="2239603" y="30480"/>
                    </a:cubicBezTo>
                    <a:cubicBezTo>
                      <a:pt x="2125769" y="26670"/>
                      <a:pt x="2010070" y="25400"/>
                      <a:pt x="1896236" y="22860"/>
                    </a:cubicBezTo>
                    <a:lnTo>
                      <a:pt x="1761875" y="22860"/>
                    </a:lnTo>
                    <a:cubicBezTo>
                      <a:pt x="1702159" y="22860"/>
                      <a:pt x="1642443" y="22860"/>
                      <a:pt x="1584593" y="24130"/>
                    </a:cubicBezTo>
                    <a:cubicBezTo>
                      <a:pt x="1534208" y="25400"/>
                      <a:pt x="685121" y="29210"/>
                      <a:pt x="634736" y="29210"/>
                    </a:cubicBezTo>
                    <a:cubicBezTo>
                      <a:pt x="552627" y="29210"/>
                      <a:pt x="470517" y="26670"/>
                      <a:pt x="388408" y="33020"/>
                    </a:cubicBezTo>
                    <a:cubicBezTo>
                      <a:pt x="345487" y="36830"/>
                      <a:pt x="304432" y="36830"/>
                      <a:pt x="263377" y="38100"/>
                    </a:cubicBezTo>
                    <a:cubicBezTo>
                      <a:pt x="192464" y="41910"/>
                      <a:pt x="121552" y="45720"/>
                      <a:pt x="50639" y="50800"/>
                    </a:cubicBezTo>
                    <a:cubicBezTo>
                      <a:pt x="36830" y="50800"/>
                      <a:pt x="34290" y="54033"/>
                      <a:pt x="33020" y="76919"/>
                    </a:cubicBezTo>
                    <a:cubicBezTo>
                      <a:pt x="31750" y="111247"/>
                      <a:pt x="31750" y="145576"/>
                      <a:pt x="30480" y="179904"/>
                    </a:cubicBezTo>
                    <a:cubicBezTo>
                      <a:pt x="29210" y="237118"/>
                      <a:pt x="26670" y="292425"/>
                      <a:pt x="25400" y="349638"/>
                    </a:cubicBezTo>
                    <a:cubicBezTo>
                      <a:pt x="20320" y="410667"/>
                      <a:pt x="26670" y="1902042"/>
                      <a:pt x="29210" y="1963070"/>
                    </a:cubicBezTo>
                    <a:cubicBezTo>
                      <a:pt x="29210" y="2027912"/>
                      <a:pt x="29210" y="2094662"/>
                      <a:pt x="30480" y="2159504"/>
                    </a:cubicBezTo>
                    <a:cubicBezTo>
                      <a:pt x="30480" y="2207183"/>
                      <a:pt x="33020" y="2254861"/>
                      <a:pt x="33020" y="2302539"/>
                    </a:cubicBezTo>
                    <a:cubicBezTo>
                      <a:pt x="33020" y="2354032"/>
                      <a:pt x="33020" y="2405524"/>
                      <a:pt x="31750" y="2456089"/>
                    </a:cubicBezTo>
                    <a:lnTo>
                      <a:pt x="31750" y="2466249"/>
                    </a:lnTo>
                    <a:cubicBezTo>
                      <a:pt x="31750" y="2476409"/>
                      <a:pt x="35560" y="2480219"/>
                      <a:pt x="44450" y="2480219"/>
                    </a:cubicBezTo>
                    <a:cubicBezTo>
                      <a:pt x="67434" y="2480219"/>
                      <a:pt x="93560" y="2481489"/>
                      <a:pt x="117820" y="2481489"/>
                    </a:cubicBezTo>
                    <a:cubicBezTo>
                      <a:pt x="153276" y="2481489"/>
                      <a:pt x="190598" y="2478949"/>
                      <a:pt x="226055" y="2481489"/>
                    </a:cubicBezTo>
                    <a:cubicBezTo>
                      <a:pt x="283905" y="2485299"/>
                      <a:pt x="341754" y="2487839"/>
                      <a:pt x="399604" y="2486569"/>
                    </a:cubicBezTo>
                    <a:cubicBezTo>
                      <a:pt x="436927" y="2485299"/>
                      <a:pt x="472383" y="2487839"/>
                      <a:pt x="509706" y="2487839"/>
                    </a:cubicBezTo>
                    <a:cubicBezTo>
                      <a:pt x="563823" y="2487839"/>
                      <a:pt x="617941" y="2486569"/>
                      <a:pt x="672058" y="2487839"/>
                    </a:cubicBezTo>
                    <a:cubicBezTo>
                      <a:pt x="752302" y="2489109"/>
                      <a:pt x="1633112" y="2478949"/>
                      <a:pt x="1715222" y="2481489"/>
                    </a:cubicBezTo>
                    <a:cubicBezTo>
                      <a:pt x="1750678" y="2482759"/>
                      <a:pt x="1786135" y="2484029"/>
                      <a:pt x="1819725" y="2484029"/>
                    </a:cubicBezTo>
                    <a:cubicBezTo>
                      <a:pt x="1881307" y="2486569"/>
                      <a:pt x="1941023" y="2482759"/>
                      <a:pt x="2002605" y="2486569"/>
                    </a:cubicBezTo>
                    <a:cubicBezTo>
                      <a:pt x="2052991" y="2489109"/>
                      <a:pt x="2103376" y="2489109"/>
                      <a:pt x="2153761" y="2491649"/>
                    </a:cubicBezTo>
                    <a:cubicBezTo>
                      <a:pt x="2228406" y="2495459"/>
                      <a:pt x="2303051" y="2497999"/>
                      <a:pt x="2377696" y="2499269"/>
                    </a:cubicBezTo>
                    <a:cubicBezTo>
                      <a:pt x="2403167" y="2499269"/>
                      <a:pt x="2420947" y="2497999"/>
                      <a:pt x="2441267" y="2497999"/>
                    </a:cubicBezTo>
                    <a:close/>
                  </a:path>
                </a:pathLst>
              </a:custGeom>
              <a:solidFill>
                <a:srgbClr val="FAF3E2"/>
              </a:solidFill>
            </p:spPr>
          </p:sp>
        </p:grpSp>
        <p:sp>
          <p:nvSpPr>
            <p:cNvPr id="31" name="TextBox 30">
              <a:extLst>
                <a:ext uri="{FF2B5EF4-FFF2-40B4-BE49-F238E27FC236}">
                  <a16:creationId xmlns:a16="http://schemas.microsoft.com/office/drawing/2014/main" id="{76C3C99B-3D36-597E-8A34-2F7C60CA4842}"/>
                </a:ext>
              </a:extLst>
            </p:cNvPr>
            <p:cNvSpPr txBox="1"/>
            <p:nvPr/>
          </p:nvSpPr>
          <p:spPr>
            <a:xfrm>
              <a:off x="9870594" y="1813870"/>
              <a:ext cx="7305211" cy="6740243"/>
            </a:xfrm>
            <a:prstGeom prst="rect">
              <a:avLst/>
            </a:prstGeom>
            <a:noFill/>
          </p:spPr>
          <p:txBody>
            <a:bodyPr wrap="square">
              <a:spAutoFit/>
            </a:bodyPr>
            <a:lstStyle/>
            <a:p>
              <a:pPr algn="just">
                <a:lnSpc>
                  <a:spcPct val="150000"/>
                </a:lnSpc>
                <a:spcBef>
                  <a:spcPts val="100"/>
                </a:spcBef>
                <a:spcAft>
                  <a:spcPts val="100"/>
                </a:spcAft>
              </a:pPr>
              <a:r>
                <a:rPr lang="en-US" sz="36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Hướng dẫn: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rình bày cần đảm bảo được những nội dung sau:</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 thành tựu.</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Lịch sử, nguồn gốc (ai xây dựng, ai sáng lập,... ).</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 trị của thành tựu đó.</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Dấu ấn còn lại và giá trị đối với ngày nay.</a:t>
              </a:r>
            </a:p>
          </p:txBody>
        </p:sp>
      </p:grpSp>
    </p:spTree>
    <p:extLst>
      <p:ext uri="{BB962C8B-B14F-4D97-AF65-F5344CB8AC3E}">
        <p14:creationId xmlns:p14="http://schemas.microsoft.com/office/powerpoint/2010/main" val="3103193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35" name="Group 34">
            <a:extLst>
              <a:ext uri="{FF2B5EF4-FFF2-40B4-BE49-F238E27FC236}">
                <a16:creationId xmlns:a16="http://schemas.microsoft.com/office/drawing/2014/main" id="{BDA8C0D2-4D33-8F60-AF8A-3A050BACC209}"/>
              </a:ext>
            </a:extLst>
          </p:cNvPr>
          <p:cNvGrpSpPr/>
          <p:nvPr/>
        </p:nvGrpSpPr>
        <p:grpSpPr>
          <a:xfrm>
            <a:off x="1028700" y="1028700"/>
            <a:ext cx="16230600" cy="1806592"/>
            <a:chOff x="1028700" y="1028700"/>
            <a:chExt cx="16230600" cy="1806592"/>
          </a:xfrm>
        </p:grpSpPr>
        <p:grpSp>
          <p:nvGrpSpPr>
            <p:cNvPr id="5" name="Group 5"/>
            <p:cNvGrpSpPr/>
            <p:nvPr/>
          </p:nvGrpSpPr>
          <p:grpSpPr>
            <a:xfrm>
              <a:off x="1028700" y="1028700"/>
              <a:ext cx="16230600" cy="1806592"/>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sp>
          <p:nvSpPr>
            <p:cNvPr id="24" name="TextBox 24"/>
            <p:cNvSpPr txBox="1"/>
            <p:nvPr/>
          </p:nvSpPr>
          <p:spPr>
            <a:xfrm>
              <a:off x="1681705" y="1344935"/>
              <a:ext cx="14965502" cy="1085425"/>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HƯỚNG DẪN VỀ NHÀ</a:t>
              </a:r>
            </a:p>
          </p:txBody>
        </p:sp>
      </p:grpSp>
      <p:grpSp>
        <p:nvGrpSpPr>
          <p:cNvPr id="32" name="Group 31">
            <a:extLst>
              <a:ext uri="{FF2B5EF4-FFF2-40B4-BE49-F238E27FC236}">
                <a16:creationId xmlns:a16="http://schemas.microsoft.com/office/drawing/2014/main" id="{9C676B95-0307-3BF4-9F3A-A8B4F7A4534C}"/>
              </a:ext>
            </a:extLst>
          </p:cNvPr>
          <p:cNvGrpSpPr/>
          <p:nvPr/>
        </p:nvGrpSpPr>
        <p:grpSpPr>
          <a:xfrm>
            <a:off x="676773" y="3068010"/>
            <a:ext cx="5501584" cy="6190290"/>
            <a:chOff x="676773" y="3068010"/>
            <a:chExt cx="5501584" cy="6190290"/>
          </a:xfrm>
        </p:grpSpPr>
        <p:grpSp>
          <p:nvGrpSpPr>
            <p:cNvPr id="9" name="Group 9"/>
            <p:cNvGrpSpPr/>
            <p:nvPr/>
          </p:nvGrpSpPr>
          <p:grpSpPr>
            <a:xfrm>
              <a:off x="1028700" y="3399254"/>
              <a:ext cx="5149657" cy="5859046"/>
              <a:chOff x="0" y="0"/>
              <a:chExt cx="1758304" cy="2000518"/>
            </a:xfrm>
          </p:grpSpPr>
          <p:sp>
            <p:nvSpPr>
              <p:cNvPr id="10" name="Freeform 1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1" name="Freeform 1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2" name="Freeform 1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8769">
              <a:off x="676773" y="3068010"/>
              <a:ext cx="1657433" cy="1956198"/>
            </a:xfrm>
            <a:prstGeom prst="rect">
              <a:avLst/>
            </a:prstGeom>
          </p:spPr>
        </p:pic>
        <p:sp>
          <p:nvSpPr>
            <p:cNvPr id="29" name="TextBox 28">
              <a:extLst>
                <a:ext uri="{FF2B5EF4-FFF2-40B4-BE49-F238E27FC236}">
                  <a16:creationId xmlns:a16="http://schemas.microsoft.com/office/drawing/2014/main" id="{A6B8A21F-9BDF-F7EF-0BC4-D14662AC1BC1}"/>
                </a:ext>
              </a:extLst>
            </p:cNvPr>
            <p:cNvSpPr txBox="1"/>
            <p:nvPr/>
          </p:nvSpPr>
          <p:spPr>
            <a:xfrm>
              <a:off x="1047659" y="5669270"/>
              <a:ext cx="5029200" cy="820674"/>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Ôn lại kiến thức đã học.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AF4A1B1-F264-BB1A-3596-916A64854572}"/>
              </a:ext>
            </a:extLst>
          </p:cNvPr>
          <p:cNvGrpSpPr/>
          <p:nvPr/>
        </p:nvGrpSpPr>
        <p:grpSpPr>
          <a:xfrm>
            <a:off x="5485683" y="3399254"/>
            <a:ext cx="6233146" cy="6294225"/>
            <a:chOff x="5485683" y="3399254"/>
            <a:chExt cx="6233146" cy="6294225"/>
          </a:xfrm>
        </p:grpSpPr>
        <p:grpSp>
          <p:nvGrpSpPr>
            <p:cNvPr id="14" name="Group 14"/>
            <p:cNvGrpSpPr/>
            <p:nvPr/>
          </p:nvGrpSpPr>
          <p:grpSpPr>
            <a:xfrm>
              <a:off x="6569172" y="3399254"/>
              <a:ext cx="5149657" cy="5859046"/>
              <a:chOff x="0" y="0"/>
              <a:chExt cx="1758304" cy="2000518"/>
            </a:xfrm>
          </p:grpSpPr>
          <p:sp>
            <p:nvSpPr>
              <p:cNvPr id="15" name="Freeform 15"/>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6" name="Freeform 16"/>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7" name="Freeform 17"/>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51653">
              <a:off x="5485683" y="8053714"/>
              <a:ext cx="1708089" cy="1639765"/>
            </a:xfrm>
            <a:prstGeom prst="rect">
              <a:avLst/>
            </a:prstGeom>
          </p:spPr>
        </p:pic>
        <p:sp>
          <p:nvSpPr>
            <p:cNvPr id="30" name="TextBox 29">
              <a:extLst>
                <a:ext uri="{FF2B5EF4-FFF2-40B4-BE49-F238E27FC236}">
                  <a16:creationId xmlns:a16="http://schemas.microsoft.com/office/drawing/2014/main" id="{6C9D42F4-4F22-9F11-97BC-2ECDC700137D}"/>
                </a:ext>
              </a:extLst>
            </p:cNvPr>
            <p:cNvSpPr txBox="1"/>
            <p:nvPr/>
          </p:nvSpPr>
          <p:spPr>
            <a:xfrm>
              <a:off x="6506788" y="5038685"/>
              <a:ext cx="5029200" cy="2482667"/>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Làm bài tập Bài 13 Sách bài tập Lịch sử Địa lí 7 – phần Lịch sử.</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DD7D36EB-1671-F3BD-EF17-8B341AFB9A4A}"/>
              </a:ext>
            </a:extLst>
          </p:cNvPr>
          <p:cNvGrpSpPr/>
          <p:nvPr/>
        </p:nvGrpSpPr>
        <p:grpSpPr>
          <a:xfrm>
            <a:off x="12109643" y="3399254"/>
            <a:ext cx="5706908" cy="6041921"/>
            <a:chOff x="12109643" y="3399254"/>
            <a:chExt cx="5706908" cy="6041921"/>
          </a:xfrm>
        </p:grpSpPr>
        <p:grpSp>
          <p:nvGrpSpPr>
            <p:cNvPr id="19" name="Group 19"/>
            <p:cNvGrpSpPr/>
            <p:nvPr/>
          </p:nvGrpSpPr>
          <p:grpSpPr>
            <a:xfrm>
              <a:off x="12109643" y="3399254"/>
              <a:ext cx="5149657" cy="5859046"/>
              <a:chOff x="0" y="0"/>
              <a:chExt cx="1758304" cy="2000518"/>
            </a:xfrm>
          </p:grpSpPr>
          <p:sp>
            <p:nvSpPr>
              <p:cNvPr id="20" name="Freeform 2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21" name="Freeform 2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22" name="Freeform 2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450">
              <a:off x="16826009" y="7460092"/>
              <a:ext cx="990542" cy="1981083"/>
            </a:xfrm>
            <a:prstGeom prst="rect">
              <a:avLst/>
            </a:prstGeom>
          </p:spPr>
        </p:pic>
        <p:sp>
          <p:nvSpPr>
            <p:cNvPr id="31" name="TextBox 30">
              <a:extLst>
                <a:ext uri="{FF2B5EF4-FFF2-40B4-BE49-F238E27FC236}">
                  <a16:creationId xmlns:a16="http://schemas.microsoft.com/office/drawing/2014/main" id="{22463398-F094-EADF-A6EF-20F6F73076D8}"/>
                </a:ext>
              </a:extLst>
            </p:cNvPr>
            <p:cNvSpPr txBox="1"/>
            <p:nvPr/>
          </p:nvSpPr>
          <p:spPr>
            <a:xfrm>
              <a:off x="12152417" y="4257523"/>
              <a:ext cx="5056670" cy="4247253"/>
            </a:xfrm>
            <a:prstGeom prst="rect">
              <a:avLst/>
            </a:prstGeom>
            <a:noFill/>
          </p:spPr>
          <p:txBody>
            <a:bodyPr wrap="square">
              <a:spAutoFit/>
            </a:bodyPr>
            <a:lstStyle/>
            <a:p>
              <a:pPr lvl="0" algn="ctr">
                <a:lnSpc>
                  <a:spcPct val="150000"/>
                </a:lnSpc>
                <a:spcAft>
                  <a:spcPts val="80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Đọc và tìm hiểu trước </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Aft>
                  <a:spcPts val="800"/>
                </a:spcAft>
              </a:pPr>
              <a:r>
                <a:rPr lang="vi-VN" sz="3600" b="1" i="1">
                  <a:solidFill>
                    <a:srgbClr val="000000"/>
                  </a:solidFill>
                  <a:ea typeface="Arial" panose="020B0604020202020204" pitchFamily="34" charset="0"/>
                  <a:cs typeface="Arial" panose="020B0604020202020204" pitchFamily="34" charset="0"/>
                </a:rPr>
                <a:t>Bài 14: Ba lần kháng chiến chống quân xâm lược Mông – Nguyên. </a:t>
              </a:r>
              <a:endParaRPr lang="en-US" sz="3600" b="1" i="1">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94628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2938215" y="2254308"/>
            <a:ext cx="12411570" cy="5778383"/>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61383">
            <a:off x="1428696" y="614210"/>
            <a:ext cx="2713616" cy="328019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15474">
            <a:off x="14334463" y="1605781"/>
            <a:ext cx="2030644" cy="245462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519715">
            <a:off x="1812530" y="6540100"/>
            <a:ext cx="2251371" cy="2481471"/>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72412">
            <a:off x="13488290" y="6768977"/>
            <a:ext cx="2628826" cy="2413740"/>
          </a:xfrm>
          <a:prstGeom prst="rect">
            <a:avLst/>
          </a:prstGeom>
        </p:spPr>
      </p:pic>
      <p:sp>
        <p:nvSpPr>
          <p:cNvPr id="16" name="TextBox 2">
            <a:extLst>
              <a:ext uri="{FF2B5EF4-FFF2-40B4-BE49-F238E27FC236}">
                <a16:creationId xmlns:a16="http://schemas.microsoft.com/office/drawing/2014/main" id="{D36D7E80-DBA6-BDE0-286F-2F46B40FE75B}"/>
              </a:ext>
            </a:extLst>
          </p:cNvPr>
          <p:cNvSpPr txBox="1"/>
          <p:nvPr/>
        </p:nvSpPr>
        <p:spPr>
          <a:xfrm>
            <a:off x="4202739" y="2384492"/>
            <a:ext cx="9622611" cy="5311839"/>
          </a:xfrm>
          <a:prstGeom prst="rect">
            <a:avLst/>
          </a:prstGeom>
        </p:spPr>
        <p:txBody>
          <a:bodyPr wrap="square" lIns="0" tIns="0" rIns="0" bIns="0" rtlCol="0" anchor="t">
            <a:spAutoFit/>
          </a:bodyPr>
          <a:lstStyle/>
          <a:p>
            <a:pPr algn="ctr">
              <a:lnSpc>
                <a:spcPct val="150000"/>
              </a:lnSpc>
            </a:pPr>
            <a:r>
              <a:rPr lang="vi-VN" sz="8000" b="1">
                <a:solidFill>
                  <a:srgbClr val="D6583C"/>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D6583C"/>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3585695748"/>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1</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278865"/>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SỰ THÀNH LẬP CỦA NHÀ TRẦN</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pSp>
        <p:nvGrpSpPr>
          <p:cNvPr id="16" name="Group 2">
            <a:extLst>
              <a:ext uri="{FF2B5EF4-FFF2-40B4-BE49-F238E27FC236}">
                <a16:creationId xmlns:a16="http://schemas.microsoft.com/office/drawing/2014/main" id="{6D325323-6440-FB6A-9813-9F10E57CC7D9}"/>
              </a:ext>
            </a:extLst>
          </p:cNvPr>
          <p:cNvGrpSpPr/>
          <p:nvPr/>
        </p:nvGrpSpPr>
        <p:grpSpPr>
          <a:xfrm>
            <a:off x="-321939" y="-569378"/>
            <a:ext cx="18931877" cy="10856378"/>
            <a:chOff x="0" y="0"/>
            <a:chExt cx="25242502" cy="14475171"/>
          </a:xfrm>
          <a:solidFill>
            <a:srgbClr val="F0DBA6"/>
          </a:solidFill>
        </p:grpSpPr>
        <p:pic>
          <p:nvPicPr>
            <p:cNvPr id="17" name="Picture 3">
              <a:extLst>
                <a:ext uri="{FF2B5EF4-FFF2-40B4-BE49-F238E27FC236}">
                  <a16:creationId xmlns:a16="http://schemas.microsoft.com/office/drawing/2014/main" id="{BB20B109-2BFC-E6C9-4DD0-2C2DA7DEEB04}"/>
                </a:ext>
              </a:extLst>
            </p:cNvPr>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3038"/>
            <a:stretch>
              <a:fillRect/>
            </a:stretch>
          </p:blipFill>
          <p:spPr>
            <a:xfrm>
              <a:off x="0" y="0"/>
              <a:ext cx="12610820" cy="14475171"/>
            </a:xfrm>
            <a:prstGeom prst="rect">
              <a:avLst/>
            </a:prstGeom>
          </p:spPr>
        </p:pic>
        <p:pic>
          <p:nvPicPr>
            <p:cNvPr id="18" name="Picture 4">
              <a:extLst>
                <a:ext uri="{FF2B5EF4-FFF2-40B4-BE49-F238E27FC236}">
                  <a16:creationId xmlns:a16="http://schemas.microsoft.com/office/drawing/2014/main" id="{4D1FD21F-746B-5A24-1BA3-33BA7EAEE413}"/>
                </a:ext>
              </a:extLst>
            </p:cNvPr>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894"/>
            <a:stretch>
              <a:fillRect/>
            </a:stretch>
          </p:blipFill>
          <p:spPr>
            <a:xfrm>
              <a:off x="12610820" y="0"/>
              <a:ext cx="12631682" cy="14475171"/>
            </a:xfrm>
            <a:prstGeom prst="rect">
              <a:avLst/>
            </a:prstGeom>
          </p:spPr>
        </p:pic>
      </p:grpSp>
      <p:sp>
        <p:nvSpPr>
          <p:cNvPr id="22" name="TextBox 21">
            <a:extLst>
              <a:ext uri="{FF2B5EF4-FFF2-40B4-BE49-F238E27FC236}">
                <a16:creationId xmlns:a16="http://schemas.microsoft.com/office/drawing/2014/main" id="{458101AF-A813-DEE5-DB9E-A62A359E95FC}"/>
              </a:ext>
            </a:extLst>
          </p:cNvPr>
          <p:cNvSpPr txBox="1"/>
          <p:nvPr/>
        </p:nvSpPr>
        <p:spPr>
          <a:xfrm>
            <a:off x="906575" y="495300"/>
            <a:ext cx="1645920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quan sát hình 1, mục Em có biết? - SGK tr.62 và cho biết: </a:t>
            </a:r>
            <a:r>
              <a:rPr lang="vi-VN" sz="4000">
                <a:latin typeface="Arial" panose="020B0604020202020204" pitchFamily="34" charset="0"/>
                <a:cs typeface="Arial" panose="020B0604020202020204" pitchFamily="34" charset="0"/>
              </a:rPr>
              <a:t>Nhà Trần được thành lập như thế nào?</a:t>
            </a:r>
            <a:endParaRPr lang="en-US" sz="40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92EBCC5-0397-4FB6-0882-778755E40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794" y="2636974"/>
            <a:ext cx="13490762" cy="71950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4">
            <a:extLst>
              <a:ext uri="{FF2B5EF4-FFF2-40B4-BE49-F238E27FC236}">
                <a16:creationId xmlns:a16="http://schemas.microsoft.com/office/drawing/2014/main" id="{420BAA56-DBC7-056B-E669-7783B9B28E86}"/>
              </a:ext>
            </a:extLst>
          </p:cNvPr>
          <p:cNvSpPr txBox="1"/>
          <p:nvPr/>
        </p:nvSpPr>
        <p:spPr>
          <a:xfrm>
            <a:off x="1653424" y="704979"/>
            <a:ext cx="14965502" cy="971100"/>
          </a:xfrm>
          <a:prstGeom prst="rect">
            <a:avLst/>
          </a:prstGeom>
        </p:spPr>
        <p:txBody>
          <a:bodyPr lIns="0" tIns="0" rIns="0" bIns="0" rtlCol="0" anchor="t">
            <a:spAutoFit/>
          </a:bodyPr>
          <a:lstStyle/>
          <a:p>
            <a:pPr marL="685800" lvl="0" indent="-685800" algn="ctr">
              <a:lnSpc>
                <a:spcPct val="150000"/>
              </a:lnSpc>
              <a:buFont typeface="Arial" panose="020B0604020202020204" pitchFamily="34" charset="0"/>
              <a:buChar char="•"/>
            </a:pPr>
            <a:r>
              <a:rPr lang="en-US" sz="4800" b="1">
                <a:solidFill>
                  <a:srgbClr val="D6583C"/>
                </a:solidFill>
                <a:latin typeface="Arial" panose="020B0604020202020204" pitchFamily="34" charset="0"/>
                <a:cs typeface="Arial" panose="020B0604020202020204" pitchFamily="34" charset="0"/>
              </a:rPr>
              <a:t>Sự thành lập của nhà Trần</a:t>
            </a:r>
          </a:p>
        </p:txBody>
      </p:sp>
      <p:cxnSp>
        <p:nvCxnSpPr>
          <p:cNvPr id="4" name="Straight Connector 3">
            <a:extLst>
              <a:ext uri="{FF2B5EF4-FFF2-40B4-BE49-F238E27FC236}">
                <a16:creationId xmlns:a16="http://schemas.microsoft.com/office/drawing/2014/main" id="{AFBD6B5D-64F8-3943-2C1E-6D484413CAFB}"/>
              </a:ext>
            </a:extLst>
          </p:cNvPr>
          <p:cNvCxnSpPr>
            <a:cxnSpLocks/>
          </p:cNvCxnSpPr>
          <p:nvPr/>
        </p:nvCxnSpPr>
        <p:spPr>
          <a:xfrm>
            <a:off x="990600" y="4838700"/>
            <a:ext cx="16710961" cy="37354"/>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4A0024-7F67-03FB-670B-3D470C0F2ACD}"/>
              </a:ext>
            </a:extLst>
          </p:cNvPr>
          <p:cNvSpPr txBox="1"/>
          <p:nvPr/>
        </p:nvSpPr>
        <p:spPr>
          <a:xfrm>
            <a:off x="439988" y="5373416"/>
            <a:ext cx="4745837" cy="3313664"/>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hà Lý suy yếu,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defRPr/>
            </a:pPr>
            <a:r>
              <a:rPr lang="vi-VN" sz="3600">
                <a:solidFill>
                  <a:prstClr val="black"/>
                </a:solidFill>
                <a:ea typeface="Times New Roman" panose="02020603050405020304" pitchFamily="18" charset="0"/>
                <a:cs typeface="Arial" panose="020B0604020202020204" pitchFamily="34" charset="0"/>
              </a:rPr>
              <a:t>phải dựa vào họ Trần để đánh dẹp các thế lực chống đối.</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78C9FC0-B918-E31E-0772-47A88930F21F}"/>
              </a:ext>
            </a:extLst>
          </p:cNvPr>
          <p:cNvSpPr txBox="1"/>
          <p:nvPr/>
        </p:nvSpPr>
        <p:spPr>
          <a:xfrm>
            <a:off x="5098510" y="2305718"/>
            <a:ext cx="4754103" cy="1664879"/>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ọ Trần đã từng bước thâu tóm quyền hành</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7C312B8E-40FA-0D2E-09A3-B218447BC0AB}"/>
              </a:ext>
            </a:extLst>
          </p:cNvPr>
          <p:cNvSpPr/>
          <p:nvPr/>
        </p:nvSpPr>
        <p:spPr>
          <a:xfrm rot="16200000">
            <a:off x="7167716" y="1568033"/>
            <a:ext cx="615693" cy="5937828"/>
          </a:xfrm>
          <a:prstGeom prst="rightBrace">
            <a:avLst>
              <a:gd name="adj1" fmla="val 65873"/>
              <a:gd name="adj2" fmla="val 50000"/>
            </a:avLst>
          </a:prstGeom>
          <a:solidFill>
            <a:srgbClr val="FFFF00"/>
          </a:solid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CB3DEC82-9F2B-131B-5A73-2F533A54CD69}"/>
              </a:ext>
            </a:extLst>
          </p:cNvPr>
          <p:cNvSpPr txBox="1"/>
          <p:nvPr/>
        </p:nvSpPr>
        <p:spPr>
          <a:xfrm>
            <a:off x="9198555" y="5410947"/>
            <a:ext cx="4351225" cy="2482667"/>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Công chúa Chiêu Thành lên ngôi, hiệu là Lý Chiêu Hoàng</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1799750-1564-1D1C-836E-F9F4341307DB}"/>
              </a:ext>
            </a:extLst>
          </p:cNvPr>
          <p:cNvSpPr txBox="1"/>
          <p:nvPr/>
        </p:nvSpPr>
        <p:spPr>
          <a:xfrm>
            <a:off x="13578513" y="5371602"/>
            <a:ext cx="4351225" cy="2495876"/>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Công chúa </a:t>
            </a:r>
            <a:r>
              <a:rPr lang="vi-VN" sz="3600">
                <a:solidFill>
                  <a:prstClr val="black"/>
                </a:solidFill>
                <a:ea typeface="Times New Roman" panose="02020603050405020304" pitchFamily="18" charset="0"/>
                <a:cs typeface="Arial" panose="020B0604020202020204" pitchFamily="34" charset="0"/>
              </a:rPr>
              <a:t>nhường ngôi cho chồng là Trần Cảnh</a:t>
            </a:r>
            <a:r>
              <a:rPr lang="en-US" sz="3600">
                <a:solidFill>
                  <a:prstClr val="black"/>
                </a:solidFill>
                <a:ea typeface="Times New Roman" panose="02020603050405020304" pitchFamily="18" charset="0"/>
                <a:cs typeface="Arial" panose="020B0604020202020204" pitchFamily="34" charset="0"/>
              </a:rPr>
              <a:t>.</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62CFC43B-7AD1-08B8-3983-DA2311C61090}"/>
              </a:ext>
            </a:extLst>
          </p:cNvPr>
          <p:cNvSpPr/>
          <p:nvPr/>
        </p:nvSpPr>
        <p:spPr>
          <a:xfrm>
            <a:off x="13549781" y="8038675"/>
            <a:ext cx="4357220" cy="1543346"/>
          </a:xfrm>
          <a:prstGeom prst="rect">
            <a:avLst/>
          </a:prstGeom>
          <a:solidFill>
            <a:srgbClr val="F0D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Nhà Trần thành lập</a:t>
            </a:r>
          </a:p>
        </p:txBody>
      </p:sp>
      <p:sp>
        <p:nvSpPr>
          <p:cNvPr id="5" name="Rectangle: Rounded Corners 4">
            <a:extLst>
              <a:ext uri="{FF2B5EF4-FFF2-40B4-BE49-F238E27FC236}">
                <a16:creationId xmlns:a16="http://schemas.microsoft.com/office/drawing/2014/main" id="{C2D5D0EC-E2BA-987B-B5B1-9F085FA58445}"/>
              </a:ext>
            </a:extLst>
          </p:cNvPr>
          <p:cNvSpPr/>
          <p:nvPr/>
        </p:nvSpPr>
        <p:spPr>
          <a:xfrm>
            <a:off x="1459804" y="4418854"/>
            <a:ext cx="3046844"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Cuối</a:t>
            </a:r>
            <a:r>
              <a:rPr kumimoji="0" lang="en-US" sz="40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XII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6C81BCF3-57CE-F658-56E9-A175C830D9DA}"/>
              </a:ext>
            </a:extLst>
          </p:cNvPr>
          <p:cNvSpPr/>
          <p:nvPr/>
        </p:nvSpPr>
        <p:spPr>
          <a:xfrm>
            <a:off x="10451404" y="4418854"/>
            <a:ext cx="1845529"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1224</a:t>
            </a:r>
          </a:p>
        </p:txBody>
      </p:sp>
      <p:sp>
        <p:nvSpPr>
          <p:cNvPr id="7" name="Rectangle: Rounded Corners 6">
            <a:extLst>
              <a:ext uri="{FF2B5EF4-FFF2-40B4-BE49-F238E27FC236}">
                <a16:creationId xmlns:a16="http://schemas.microsoft.com/office/drawing/2014/main" id="{258E83FF-758F-F339-36D9-60E819510A3F}"/>
              </a:ext>
            </a:extLst>
          </p:cNvPr>
          <p:cNvSpPr/>
          <p:nvPr/>
        </p:nvSpPr>
        <p:spPr>
          <a:xfrm>
            <a:off x="14630400" y="4418854"/>
            <a:ext cx="2362200"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1/1226</a:t>
            </a:r>
          </a:p>
        </p:txBody>
      </p:sp>
    </p:spTree>
    <p:extLst>
      <p:ext uri="{BB962C8B-B14F-4D97-AF65-F5344CB8AC3E}">
        <p14:creationId xmlns:p14="http://schemas.microsoft.com/office/powerpoint/2010/main" val="406196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par>
                          <p:cTn id="46" fill="hold">
                            <p:stCondLst>
                              <p:cond delay="500"/>
                            </p:stCondLst>
                            <p:childTnLst>
                              <p:par>
                                <p:cTn id="47" presetID="47"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anim calcmode="lin" valueType="num">
                                      <p:cBhvr>
                                        <p:cTn id="50" dur="500" fill="hold"/>
                                        <p:tgtEl>
                                          <p:spTgt spid="29"/>
                                        </p:tgtEl>
                                        <p:attrNameLst>
                                          <p:attrName>ppt_x</p:attrName>
                                        </p:attrNameLst>
                                      </p:cBhvr>
                                      <p:tavLst>
                                        <p:tav tm="0">
                                          <p:val>
                                            <p:strVal val="#ppt_x"/>
                                          </p:val>
                                        </p:tav>
                                        <p:tav tm="100000">
                                          <p:val>
                                            <p:strVal val="#ppt_x"/>
                                          </p:val>
                                        </p:tav>
                                      </p:tavLst>
                                    </p:anim>
                                    <p:anim calcmode="lin" valueType="num">
                                      <p:cBhvr>
                                        <p:cTn id="51" dur="500" fill="hold"/>
                                        <p:tgtEl>
                                          <p:spTgt spid="2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animBg="1"/>
      <p:bldP spid="26" grpId="0"/>
      <p:bldP spid="29" grpId="0"/>
      <p:bldP spid="30"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2</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CHÍNH TRỊ</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2283954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1" name="TextBox 4">
            <a:extLst>
              <a:ext uri="{FF2B5EF4-FFF2-40B4-BE49-F238E27FC236}">
                <a16:creationId xmlns:a16="http://schemas.microsoft.com/office/drawing/2014/main" id="{72DFD36C-4D8C-6108-8F24-B26B8E41F606}"/>
              </a:ext>
            </a:extLst>
          </p:cNvPr>
          <p:cNvSpPr txBox="1"/>
          <p:nvPr/>
        </p:nvSpPr>
        <p:spPr>
          <a:xfrm>
            <a:off x="1083859" y="428856"/>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 ĐÔI</a:t>
            </a:r>
            <a:endParaRPr lang="en-US" sz="5400" b="1"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58101AF-A813-DEE5-DB9E-A62A359E95FC}"/>
              </a:ext>
            </a:extLst>
          </p:cNvPr>
          <p:cNvSpPr txBox="1"/>
          <p:nvPr/>
        </p:nvSpPr>
        <p:spPr>
          <a:xfrm>
            <a:off x="2354942" y="1483552"/>
            <a:ext cx="1357811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đọc mục Em có biết? và trả lời câu hỏi:</a:t>
            </a:r>
          </a:p>
        </p:txBody>
      </p:sp>
      <p:sp>
        <p:nvSpPr>
          <p:cNvPr id="3" name="TextBox 2">
            <a:extLst>
              <a:ext uri="{FF2B5EF4-FFF2-40B4-BE49-F238E27FC236}">
                <a16:creationId xmlns:a16="http://schemas.microsoft.com/office/drawing/2014/main" id="{3CFFD841-9623-0A0F-5984-4FF349CBCBAE}"/>
              </a:ext>
            </a:extLst>
          </p:cNvPr>
          <p:cNvSpPr txBox="1"/>
          <p:nvPr/>
        </p:nvSpPr>
        <p:spPr>
          <a:xfrm>
            <a:off x="682936" y="3605928"/>
            <a:ext cx="10195097" cy="4814780"/>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Trình bày tổ chức chính quyền thời Trần. </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Em có nhận xét gì về tổ chức chính quyền thời Trần? </a:t>
            </a:r>
            <a:endParaRPr lang="en-US" sz="4000">
              <a:solidFill>
                <a:srgbClr val="000000"/>
              </a:solidFill>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So sánh với bộ máy chính quyền thời Lý, em thấy có điểm gì giống và khác nhau?</a:t>
            </a:r>
            <a:endParaRPr lang="en-US" sz="4000">
              <a:effectLst/>
              <a:ea typeface="Arial" panose="020B06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7A7AA7A9-7FA1-D84A-0CC8-269656C8C6B8}"/>
              </a:ext>
            </a:extLst>
          </p:cNvPr>
          <p:cNvGrpSpPr/>
          <p:nvPr/>
        </p:nvGrpSpPr>
        <p:grpSpPr>
          <a:xfrm>
            <a:off x="11736933" y="2733483"/>
            <a:ext cx="5943600" cy="7234681"/>
            <a:chOff x="11736933" y="2733483"/>
            <a:chExt cx="5943600" cy="7234681"/>
          </a:xfrm>
        </p:grpSpPr>
        <p:pic>
          <p:nvPicPr>
            <p:cNvPr id="5" name="Picture 4">
              <a:extLst>
                <a:ext uri="{FF2B5EF4-FFF2-40B4-BE49-F238E27FC236}">
                  <a16:creationId xmlns:a16="http://schemas.microsoft.com/office/drawing/2014/main" id="{57D909AE-74F5-4420-0EBB-60718375A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3868" y="2733483"/>
              <a:ext cx="5329731" cy="6559670"/>
            </a:xfrm>
            <a:prstGeom prst="rect">
              <a:avLst/>
            </a:prstGeom>
          </p:spPr>
        </p:pic>
        <p:sp>
          <p:nvSpPr>
            <p:cNvPr id="7" name="TextBox 6">
              <a:extLst>
                <a:ext uri="{FF2B5EF4-FFF2-40B4-BE49-F238E27FC236}">
                  <a16:creationId xmlns:a16="http://schemas.microsoft.com/office/drawing/2014/main" id="{8B970C87-E9F5-E7A6-E3D3-D9D307F8064E}"/>
                </a:ext>
              </a:extLst>
            </p:cNvPr>
            <p:cNvSpPr txBox="1"/>
            <p:nvPr/>
          </p:nvSpPr>
          <p:spPr>
            <a:xfrm>
              <a:off x="11736933" y="9383389"/>
              <a:ext cx="5943600" cy="584775"/>
            </a:xfrm>
            <a:prstGeom prst="rect">
              <a:avLst/>
            </a:prstGeom>
            <a:noFill/>
          </p:spPr>
          <p:txBody>
            <a:bodyPr wrap="square">
              <a:spAutoFit/>
            </a:bodyPr>
            <a:lstStyle/>
            <a:p>
              <a:pPr algn="ctr"/>
              <a:r>
                <a:rPr lang="vi-VN" sz="3200" b="0" i="0">
                  <a:solidFill>
                    <a:srgbClr val="202122"/>
                  </a:solidFill>
                  <a:effectLst/>
                  <a:latin typeface="Arial" panose="020B0604020202020204" pitchFamily="34" charset="0"/>
                </a:rPr>
                <a:t>Cương vực Đại Việt thời Trần</a:t>
              </a:r>
              <a:endParaRPr lang="en-US" sz="3200"/>
            </a:p>
          </p:txBody>
        </p:sp>
      </p:grpSp>
    </p:spTree>
    <p:extLst>
      <p:ext uri="{BB962C8B-B14F-4D97-AF65-F5344CB8AC3E}">
        <p14:creationId xmlns:p14="http://schemas.microsoft.com/office/powerpoint/2010/main" val="1858568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16 - Công cuộc xây dựng đất nước thời Trần (1226 - 1400)</Template>
  <TotalTime>911</TotalTime>
  <Words>2511</Words>
  <Application>Microsoft Office PowerPoint</Application>
  <PresentationFormat>Custom</PresentationFormat>
  <Paragraphs>288</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Calibri</vt:lpstr>
      <vt:lpstr>Wingdings</vt:lpstr>
      <vt:lpstr>Noto Sans Symbols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cp:lastModifiedBy>
  <cp:revision>10</cp:revision>
  <dcterms:created xsi:type="dcterms:W3CDTF">2022-11-09T17:34:48Z</dcterms:created>
  <dcterms:modified xsi:type="dcterms:W3CDTF">2023-03-15T09:29:46Z</dcterms:modified>
  <dc:identifier>DAFRQI0Wvak</dc:identifier>
</cp:coreProperties>
</file>