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7" r:id="rId2"/>
    <p:sldId id="258" r:id="rId3"/>
    <p:sldId id="278" r:id="rId4"/>
    <p:sldId id="279" r:id="rId5"/>
    <p:sldId id="280" r:id="rId6"/>
    <p:sldId id="286" r:id="rId7"/>
    <p:sldId id="290" r:id="rId8"/>
    <p:sldId id="281" r:id="rId9"/>
    <p:sldId id="282" r:id="rId10"/>
    <p:sldId id="283" r:id="rId11"/>
    <p:sldId id="288" r:id="rId12"/>
    <p:sldId id="284" r:id="rId13"/>
    <p:sldId id="285" r:id="rId14"/>
    <p:sldId id="289" r:id="rId15"/>
    <p:sldId id="264" r:id="rId16"/>
    <p:sldId id="291" r:id="rId17"/>
    <p:sldId id="293" r:id="rId18"/>
    <p:sldId id="295" r:id="rId19"/>
    <p:sldId id="294" r:id="rId20"/>
    <p:sldId id="296" r:id="rId21"/>
    <p:sldId id="266" r:id="rId22"/>
    <p:sldId id="292" r:id="rId23"/>
    <p:sldId id="309" r:id="rId24"/>
    <p:sldId id="267" r:id="rId25"/>
    <p:sldId id="310" r:id="rId26"/>
    <p:sldId id="302" r:id="rId27"/>
    <p:sldId id="300" r:id="rId28"/>
    <p:sldId id="301" r:id="rId29"/>
    <p:sldId id="311" r:id="rId30"/>
    <p:sldId id="271" r:id="rId31"/>
    <p:sldId id="272" r:id="rId32"/>
    <p:sldId id="304" r:id="rId33"/>
    <p:sldId id="274" r:id="rId34"/>
    <p:sldId id="305" r:id="rId35"/>
    <p:sldId id="306" r:id="rId36"/>
    <p:sldId id="308" r:id="rId37"/>
    <p:sldId id="30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07" autoAdjust="0"/>
    <p:restoredTop sz="94660"/>
  </p:normalViewPr>
  <p:slideViewPr>
    <p:cSldViewPr snapToGrid="0">
      <p:cViewPr varScale="1">
        <p:scale>
          <a:sx n="63" d="100"/>
          <a:sy n="63" d="100"/>
        </p:scale>
        <p:origin x="-126"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D942-53D9-4E08-ADAE-8FFEF0E19C0F}"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FACF6-3976-4447-B298-06C555A130D5}" type="slidenum">
              <a:rPr lang="en-US" smtClean="0"/>
              <a:t>‹#›</a:t>
            </a:fld>
            <a:endParaRPr lang="en-US"/>
          </a:p>
        </p:txBody>
      </p:sp>
    </p:spTree>
    <p:extLst>
      <p:ext uri="{BB962C8B-B14F-4D97-AF65-F5344CB8AC3E}">
        <p14:creationId xmlns:p14="http://schemas.microsoft.com/office/powerpoint/2010/main" val="41680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5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19</a:t>
            </a:fld>
            <a:endParaRPr lang="vi-VN"/>
          </a:p>
        </p:txBody>
      </p:sp>
    </p:spTree>
    <p:extLst>
      <p:ext uri="{BB962C8B-B14F-4D97-AF65-F5344CB8AC3E}">
        <p14:creationId xmlns:p14="http://schemas.microsoft.com/office/powerpoint/2010/main" val="417944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364384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C6A9EF-F145-4A81-8102-CF6C08B461DA}"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84259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64355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75997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7B280-33EB-4C1D-BD31-244861EC0B3E}" type="datetimeFigureOut">
              <a:rPr lang="vi-VN" smtClean="0"/>
              <a:t>14/10/2023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29F227A-7C5F-4444-AB40-9A225E9F0846}" type="slidenum">
              <a:rPr lang="vi-VN" smtClean="0"/>
              <a:t>‹#›</a:t>
            </a:fld>
            <a:endParaRPr lang="vi-VN"/>
          </a:p>
        </p:txBody>
      </p:sp>
    </p:spTree>
    <p:extLst>
      <p:ext uri="{BB962C8B-B14F-4D97-AF65-F5344CB8AC3E}">
        <p14:creationId xmlns:p14="http://schemas.microsoft.com/office/powerpoint/2010/main" val="272386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36381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C6A9EF-F145-4A81-8102-CF6C08B461DA}"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246018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C6A9EF-F145-4A81-8102-CF6C08B461DA}"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245802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C6A9EF-F145-4A81-8102-CF6C08B461DA}"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094817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C6A9EF-F145-4A81-8102-CF6C08B461DA}"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55383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6A9EF-F145-4A81-8102-CF6C08B461DA}"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21909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6A9EF-F145-4A81-8102-CF6C08B461DA}"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420738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6A9EF-F145-4A81-8102-CF6C08B461DA}"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268819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6A9EF-F145-4A81-8102-CF6C08B461DA}" type="datetimeFigureOut">
              <a:rPr lang="en-US" smtClean="0"/>
              <a:t>10/14/2023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CC11F-C49C-4DD7-B018-0E84502CB96B}" type="slidenum">
              <a:rPr lang="en-US" smtClean="0"/>
              <a:t>‹#›</a:t>
            </a:fld>
            <a:endParaRPr lang="en-US"/>
          </a:p>
        </p:txBody>
      </p:sp>
    </p:spTree>
    <p:extLst>
      <p:ext uri="{BB962C8B-B14F-4D97-AF65-F5344CB8AC3E}">
        <p14:creationId xmlns:p14="http://schemas.microsoft.com/office/powerpoint/2010/main" val="183641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47" y="275590"/>
            <a:ext cx="4467225" cy="6286500"/>
          </a:xfrm>
          <a:prstGeom prst="rect">
            <a:avLst/>
          </a:prstGeom>
        </p:spPr>
      </p:pic>
      <p:sp>
        <p:nvSpPr>
          <p:cNvPr id="5" name="TextBox 4"/>
          <p:cNvSpPr txBox="1"/>
          <p:nvPr/>
        </p:nvSpPr>
        <p:spPr>
          <a:xfrm>
            <a:off x="4978400" y="1300480"/>
            <a:ext cx="6380480" cy="1323439"/>
          </a:xfrm>
          <a:prstGeom prst="rect">
            <a:avLst/>
          </a:prstGeom>
          <a:noFill/>
        </p:spPr>
        <p:txBody>
          <a:bodyPr wrap="square" rtlCol="0">
            <a:spAutoFit/>
          </a:bodyPr>
          <a:lstStyle/>
          <a:p>
            <a:pPr algn="ctr"/>
            <a:r>
              <a:rPr lang="en-US" sz="4000" b="1" dirty="0">
                <a:solidFill>
                  <a:srgbClr val="FFFF00"/>
                </a:solidFill>
              </a:rPr>
              <a:t>CHÀO MỪNG CÁC EM</a:t>
            </a:r>
          </a:p>
          <a:p>
            <a:pPr algn="ctr"/>
            <a:r>
              <a:rPr lang="en-US" sz="4000" b="1" dirty="0">
                <a:solidFill>
                  <a:srgbClr val="FFFF00"/>
                </a:solidFill>
              </a:rPr>
              <a:t> ĐẾN VỚI BÀI HỌC LỊCH SỬ 6</a:t>
            </a:r>
          </a:p>
        </p:txBody>
      </p:sp>
    </p:spTree>
    <p:extLst>
      <p:ext uri="{BB962C8B-B14F-4D97-AF65-F5344CB8AC3E}">
        <p14:creationId xmlns:p14="http://schemas.microsoft.com/office/powerpoint/2010/main" val="144691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783741" y="707615"/>
            <a:ext cx="7236637" cy="3204568"/>
          </a:xfrm>
          <a:prstGeom prst="rect">
            <a:avLst/>
          </a:prstGeom>
          <a:solidFill>
            <a:schemeClr val="bg1">
              <a:lumMod val="65000"/>
            </a:schemeClr>
          </a:solidFill>
          <a:ln>
            <a:solidFill>
              <a:schemeClr val="bg1">
                <a:lumMod val="65000"/>
              </a:schemeClr>
            </a:solidFill>
          </a:ln>
        </p:spPr>
      </p:pic>
      <p:sp>
        <p:nvSpPr>
          <p:cNvPr id="23" name="Left Brace 22"/>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1411550" y="5447904"/>
            <a:ext cx="9667782" cy="350658"/>
            <a:chOff x="1411550" y="4603082"/>
            <a:chExt cx="9667782" cy="350658"/>
          </a:xfrm>
        </p:grpSpPr>
        <p:cxnSp>
          <p:nvCxnSpPr>
            <p:cNvPr id="25" name="Straight Arrow Connector 24"/>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4442536" y="4280091"/>
            <a:ext cx="2920051"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3091070" y="5178286"/>
            <a:ext cx="2166752"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6350311" y="5140401"/>
            <a:ext cx="2617652"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2604116" y="5761722"/>
            <a:ext cx="3203461"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6245440" y="5761722"/>
            <a:ext cx="1117145"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7766755" y="5761722"/>
            <a:ext cx="1117145"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692164" y="5171090"/>
            <a:ext cx="144143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711780" y="5761722"/>
            <a:ext cx="1441436"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xmlns="" id="{A36044A8-0A70-A843-82BF-1A2E94FEF696}"/>
              </a:ext>
            </a:extLst>
          </p:cNvPr>
          <p:cNvSpPr/>
          <p:nvPr/>
        </p:nvSpPr>
        <p:spPr>
          <a:xfrm>
            <a:off x="175336" y="84009"/>
            <a:ext cx="8534400" cy="548099"/>
          </a:xfrm>
          <a:prstGeom prst="rect">
            <a:avLst/>
          </a:prstGeom>
        </p:spPr>
        <p:txBody>
          <a:bodyPr wrap="square">
            <a:spAutoFit/>
          </a:bodyPr>
          <a:lstStyle/>
          <a:p>
            <a:pPr algn="just">
              <a:lnSpc>
                <a:spcPct val="115000"/>
              </a:lnSpc>
            </a:pPr>
            <a:r>
              <a:rPr lang="x-none"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x-none" sz="2800" b="1" dirty="0">
                <a:solidFill>
                  <a:srgbClr val="FFFF00"/>
                </a:solidFill>
                <a:latin typeface="Times New Roman" panose="02020603050405020304" pitchFamily="18" charset="0"/>
                <a:ea typeface="Times New Roman" panose="02020603050405020304" pitchFamily="18" charset="0"/>
              </a:rPr>
              <a:t>xã hội nguyên thuỷ </a:t>
            </a:r>
            <a:endParaRPr lang="x-none" sz="28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587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0-#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0-#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0-#ppt_w/2"/>
                                          </p:val>
                                        </p:tav>
                                        <p:tav tm="100000">
                                          <p:val>
                                            <p:strVal val="#ppt_x"/>
                                          </p:val>
                                        </p:tav>
                                      </p:tavLst>
                                    </p:anim>
                                    <p:anim calcmode="lin" valueType="num">
                                      <p:cBhvr additive="base">
                                        <p:cTn id="43" dur="500" fill="hold"/>
                                        <p:tgtEl>
                                          <p:spTgt spid="3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0-#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2" grpId="0" animBg="1"/>
      <p:bldP spid="33" grpId="0" animBg="1"/>
      <p:bldP spid="34" grpId="0" animBg="1"/>
      <p:bldP spid="35" grpId="0" animBg="1"/>
      <p:bldP spid="36"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47536" y="561474"/>
            <a:ext cx="8518359" cy="3513221"/>
          </a:xfrm>
          <a:prstGeom prst="cloudCallout">
            <a:avLst>
              <a:gd name="adj1" fmla="val -35347"/>
              <a:gd name="adj2" fmla="val 7590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thủy</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Mô</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tả</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sơ</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lược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các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giai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đoạn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tiến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triển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của</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xã</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hội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nguyên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thủy</a:t>
            </a:r>
            <a:r>
              <a:rPr lang="fr-FR"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4">
            <a:extLst>
              <a:ext uri="{FF2B5EF4-FFF2-40B4-BE49-F238E27FC236}">
                <a16:creationId xmlns:a16="http://schemas.microsoft.com/office/drawing/2014/main" xmlns=""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7" y="4913766"/>
            <a:ext cx="2221774" cy="1824409"/>
          </a:xfrm>
          <a:prstGeom prst="rect">
            <a:avLst/>
          </a:prstGeom>
        </p:spPr>
      </p:pic>
      <p:sp>
        <p:nvSpPr>
          <p:cNvPr id="7" name="Cloud Callout 6">
            <a:extLst>
              <a:ext uri="{FF2B5EF4-FFF2-40B4-BE49-F238E27FC236}">
                <a16:creationId xmlns:a16="http://schemas.microsoft.com/office/drawing/2014/main" xmlns="" id="{073323AF-1DB4-544A-8DF5-66F51236CF99}"/>
              </a:ext>
            </a:extLst>
          </p:cNvPr>
          <p:cNvSpPr/>
          <p:nvPr/>
        </p:nvSpPr>
        <p:spPr>
          <a:xfrm>
            <a:off x="2232173" y="569781"/>
            <a:ext cx="7282888" cy="3458911"/>
          </a:xfrm>
          <a:prstGeom prst="cloudCallout">
            <a:avLst>
              <a:gd name="adj1" fmla="val -52677"/>
              <a:gd name="adj2" fmla="val 85226"/>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457200" indent="-457200" algn="just">
              <a:buFont typeface="+mj-lt"/>
              <a:buAutoNum type="arabicPeriod"/>
            </a:pPr>
            <a:r>
              <a:rPr lang="en-AU" sz="28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800" dirty="0">
                <a:latin typeface="Times New Roman" panose="02020603050405020304" pitchFamily="18" charset="0"/>
                <a:ea typeface="Calibri" panose="020F0502020204030204" pitchFamily="34" charset="0"/>
                <a:cs typeface="Times New Roman" panose="02020603050405020304" pitchFamily="18" charset="0"/>
              </a:rPr>
              <a:t> ra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em</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tộc</a:t>
            </a:r>
            <a:endParaRPr lang="en-AU"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lạc</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0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9347" y="5672945"/>
            <a:ext cx="277559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6762015" y="5651181"/>
            <a:ext cx="1518399"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0166643" y="5672945"/>
            <a:ext cx="942980"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957041" y="5672945"/>
            <a:ext cx="1218463"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p:cNvGrpSpPr/>
          <p:nvPr/>
        </p:nvGrpSpPr>
        <p:grpSpPr>
          <a:xfrm>
            <a:off x="3119720" y="2947385"/>
            <a:ext cx="2183907" cy="2715333"/>
            <a:chOff x="3630968" y="2947385"/>
            <a:chExt cx="2183907" cy="2715333"/>
          </a:xfrm>
        </p:grpSpPr>
        <p:sp>
          <p:nvSpPr>
            <p:cNvPr id="12" name="Oval 11"/>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p:nvPr/>
        </p:nvSpPr>
        <p:spPr>
          <a:xfrm>
            <a:off x="6232126" y="726946"/>
            <a:ext cx="2578179" cy="1749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9104108" y="1938371"/>
            <a:ext cx="2986165" cy="3712810"/>
            <a:chOff x="9104108" y="1938371"/>
            <a:chExt cx="2986165" cy="3712810"/>
          </a:xfrm>
        </p:grpSpPr>
        <p:grpSp>
          <p:nvGrpSpPr>
            <p:cNvPr id="86" name="Group 85"/>
            <p:cNvGrpSpPr/>
            <p:nvPr/>
          </p:nvGrpSpPr>
          <p:grpSpPr>
            <a:xfrm>
              <a:off x="9104108" y="1938371"/>
              <a:ext cx="2986165" cy="3712810"/>
              <a:chOff x="9104108" y="1938371"/>
              <a:chExt cx="2986165" cy="3712810"/>
            </a:xfrm>
          </p:grpSpPr>
          <p:sp>
            <p:nvSpPr>
              <p:cNvPr id="38" name="Oval 37"/>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p:cNvGrpSpPr/>
            <p:nvPr/>
          </p:nvGrpSpPr>
          <p:grpSpPr>
            <a:xfrm>
              <a:off x="9991254" y="4370929"/>
              <a:ext cx="849186" cy="1174555"/>
              <a:chOff x="6811386" y="2957612"/>
              <a:chExt cx="2183907" cy="2715333"/>
            </a:xfrm>
          </p:grpSpPr>
          <p:sp>
            <p:nvSpPr>
              <p:cNvPr id="42" name="Oval 41"/>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p:cNvGrpSpPr/>
            <p:nvPr/>
          </p:nvGrpSpPr>
          <p:grpSpPr>
            <a:xfrm>
              <a:off x="9201752" y="3294744"/>
              <a:ext cx="849186" cy="1174555"/>
              <a:chOff x="6811386" y="2957612"/>
              <a:chExt cx="2183907" cy="2715333"/>
            </a:xfrm>
          </p:grpSpPr>
          <p:sp>
            <p:nvSpPr>
              <p:cNvPr id="54" name="Oval 53"/>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p:cNvGrpSpPr/>
            <p:nvPr/>
          </p:nvGrpSpPr>
          <p:grpSpPr>
            <a:xfrm>
              <a:off x="11075772" y="2741019"/>
              <a:ext cx="849186" cy="1174555"/>
              <a:chOff x="6811386" y="2957612"/>
              <a:chExt cx="2183907" cy="2715333"/>
            </a:xfrm>
          </p:grpSpPr>
          <p:sp>
            <p:nvSpPr>
              <p:cNvPr id="60" name="Oval 59"/>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p:cNvGrpSpPr/>
            <p:nvPr/>
          </p:nvGrpSpPr>
          <p:grpSpPr>
            <a:xfrm>
              <a:off x="10944519" y="4005846"/>
              <a:ext cx="849186" cy="1174555"/>
              <a:chOff x="6811386" y="2957612"/>
              <a:chExt cx="2183907" cy="2715333"/>
            </a:xfrm>
          </p:grpSpPr>
          <p:sp>
            <p:nvSpPr>
              <p:cNvPr id="66" name="Oval 65"/>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p:cNvSpPr/>
          <p:nvPr/>
        </p:nvSpPr>
        <p:spPr>
          <a:xfrm>
            <a:off x="212382" y="3170058"/>
            <a:ext cx="2546965" cy="79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p:cNvSpPr/>
          <p:nvPr/>
        </p:nvSpPr>
        <p:spPr>
          <a:xfrm>
            <a:off x="3024562" y="1337779"/>
            <a:ext cx="2546965" cy="153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p:cNvSpPr/>
          <p:nvPr/>
        </p:nvSpPr>
        <p:spPr>
          <a:xfrm>
            <a:off x="9349043" y="110243"/>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47297" y="6336833"/>
            <a:ext cx="2166752" cy="40011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p:cNvSpPr txBox="1"/>
          <p:nvPr/>
        </p:nvSpPr>
        <p:spPr>
          <a:xfrm>
            <a:off x="8001303" y="6336833"/>
            <a:ext cx="2166752" cy="40011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6300138" y="2935501"/>
            <a:ext cx="2183907" cy="2737444"/>
            <a:chOff x="6300138" y="2935501"/>
            <a:chExt cx="2183907" cy="2737444"/>
          </a:xfrm>
        </p:grpSpPr>
        <p:grpSp>
          <p:nvGrpSpPr>
            <p:cNvPr id="40" name="Group 39"/>
            <p:cNvGrpSpPr/>
            <p:nvPr/>
          </p:nvGrpSpPr>
          <p:grpSpPr>
            <a:xfrm>
              <a:off x="6300138" y="2957612"/>
              <a:ext cx="2183907" cy="2715333"/>
              <a:chOff x="6811386" y="2957612"/>
              <a:chExt cx="2183907" cy="2715333"/>
            </a:xfrm>
          </p:grpSpPr>
          <p:sp>
            <p:nvSpPr>
              <p:cNvPr id="27" name="Oval 26"/>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2288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365" y="106764"/>
            <a:ext cx="10515600" cy="1325563"/>
          </a:xfrm>
        </p:spPr>
        <p:txBody>
          <a:bodyPr>
            <a:noAutofit/>
          </a:bodyPr>
          <a:lstStyle/>
          <a:p>
            <a:pPr algn="ctr"/>
            <a:r>
              <a:rPr lang="en-US" sz="3200" dirty="0">
                <a:solidFill>
                  <a:srgbClr val="FFFF00"/>
                </a:solidFill>
                <a:latin typeface="Times New Roman" panose="02020603050405020304" pitchFamily="18" charset="0"/>
                <a:cs typeface="Times New Roman" panose="02020603050405020304" pitchFamily="18" charset="0"/>
              </a:rPr>
              <a:t>Ai </a:t>
            </a:r>
            <a:r>
              <a:rPr lang="en-US" sz="3200" dirty="0" err="1">
                <a:solidFill>
                  <a:srgbClr val="FFFF00"/>
                </a:solidFill>
                <a:latin typeface="Times New Roman" panose="02020603050405020304" pitchFamily="18" charset="0"/>
                <a:cs typeface="Times New Roman" panose="02020603050405020304" pitchFamily="18" charset="0"/>
              </a:rPr>
              <a:t>nhanh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đúng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nhất</a:t>
            </a:r>
            <a:r>
              <a:rPr lang="en-US" sz="3200" dirty="0">
                <a:solidFill>
                  <a:srgbClr val="FFFF00"/>
                </a:solidFill>
                <a:latin typeface="Times New Roman" panose="02020603050405020304" pitchFamily="18" charset="0"/>
                <a:cs typeface="Times New Roman" panose="02020603050405020304" pitchFamily="18" charset="0"/>
              </a:rPr>
              <a:t/>
            </a:r>
            <a:br>
              <a:rPr lang="en-US" sz="3200" dirty="0">
                <a:solidFill>
                  <a:srgbClr val="FFFF00"/>
                </a:solidFill>
                <a:latin typeface="Times New Roman" panose="02020603050405020304" pitchFamily="18" charset="0"/>
                <a:cs typeface="Times New Roman" panose="02020603050405020304" pitchFamily="18" charset="0"/>
              </a:rPr>
            </a:br>
            <a:r>
              <a:rPr lang="en-US" sz="3200" dirty="0" err="1">
                <a:solidFill>
                  <a:srgbClr val="FFFF00"/>
                </a:solidFill>
                <a:latin typeface="Times New Roman" panose="02020603050405020304" pitchFamily="18" charset="0"/>
                <a:cs typeface="Times New Roman" panose="02020603050405020304" pitchFamily="18" charset="0"/>
              </a:rPr>
              <a:t>Hãy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diễn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thị</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tộc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bộ</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dưới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hình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thức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phần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tập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hợp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toán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học</a:t>
            </a:r>
            <a:r>
              <a:rPr lang="en-US" sz="3200" dirty="0">
                <a:solidFill>
                  <a:srgbClr val="FFFF00"/>
                </a:solidFill>
                <a:latin typeface="Times New Roman" panose="02020603050405020304" pitchFamily="18" charset="0"/>
                <a:cs typeface="Times New Roman" panose="02020603050405020304" pitchFamily="18" charset="0"/>
              </a:rPr>
              <a:t>?</a:t>
            </a:r>
          </a:p>
        </p:txBody>
      </p:sp>
      <p:sp>
        <p:nvSpPr>
          <p:cNvPr id="4" name="Oval 3"/>
          <p:cNvSpPr/>
          <p:nvPr/>
        </p:nvSpPr>
        <p:spPr>
          <a:xfrm>
            <a:off x="4190260" y="17311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65467" y="2613732"/>
            <a:ext cx="2574523" cy="1429814"/>
            <a:chOff x="4465467" y="2613732"/>
            <a:chExt cx="2574523" cy="1429814"/>
          </a:xfrm>
        </p:grpSpPr>
        <p:sp>
          <p:nvSpPr>
            <p:cNvPr id="5" name="Oval 4"/>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7705818" y="3450961"/>
            <a:ext cx="4190259" cy="707886"/>
            <a:chOff x="7705818" y="3450961"/>
            <a:chExt cx="4190259" cy="707886"/>
          </a:xfrm>
        </p:grpSpPr>
        <p:cxnSp>
          <p:nvCxnSpPr>
            <p:cNvPr id="11" name="Straight Arrow Connector 10"/>
            <p:cNvCxnSpPr>
              <a:stCxn id="4" idx="6"/>
            </p:cNvCxnSpPr>
            <p:nvPr/>
          </p:nvCxnSpPr>
          <p:spPr>
            <a:xfrm>
              <a:off x="7705818" y="3466729"/>
              <a:ext cx="2032986" cy="3773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63091" y="3450961"/>
              <a:ext cx="2032986"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p:cNvGrpSpPr/>
          <p:nvPr/>
        </p:nvGrpSpPr>
        <p:grpSpPr>
          <a:xfrm>
            <a:off x="6829888" y="2328398"/>
            <a:ext cx="4523912" cy="707886"/>
            <a:chOff x="6829888" y="2328398"/>
            <a:chExt cx="4523912" cy="707886"/>
          </a:xfrm>
        </p:grpSpPr>
        <p:cxnSp>
          <p:nvCxnSpPr>
            <p:cNvPr id="13" name="Straight Arrow Connector 12"/>
            <p:cNvCxnSpPr/>
            <p:nvPr/>
          </p:nvCxnSpPr>
          <p:spPr>
            <a:xfrm>
              <a:off x="6829888" y="2753556"/>
              <a:ext cx="20329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20814" y="2328398"/>
              <a:ext cx="2032986"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2530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6044A8-0A70-A843-82BF-1A2E94FEF696}"/>
              </a:ext>
            </a:extLst>
          </p:cNvPr>
          <p:cNvSpPr/>
          <p:nvPr/>
        </p:nvSpPr>
        <p:spPr>
          <a:xfrm>
            <a:off x="0" y="710213"/>
            <a:ext cx="8534400" cy="548099"/>
          </a:xfrm>
          <a:prstGeom prst="rect">
            <a:avLst/>
          </a:prstGeom>
        </p:spPr>
        <p:txBody>
          <a:bodyPr wrap="square">
            <a:spAutoFit/>
          </a:bodyPr>
          <a:lstStyle/>
          <a:p>
            <a:pPr algn="just">
              <a:lnSpc>
                <a:spcPct val="115000"/>
              </a:lnSpc>
            </a:pPr>
            <a:r>
              <a:rPr lang="x-none"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x-none" sz="2800" b="1" dirty="0">
                <a:solidFill>
                  <a:srgbClr val="FFFF00"/>
                </a:solidFill>
                <a:latin typeface="Times New Roman" panose="02020603050405020304" pitchFamily="18" charset="0"/>
                <a:ea typeface="Times New Roman" panose="02020603050405020304" pitchFamily="18" charset="0"/>
              </a:rPr>
              <a:t>xã hội nguyên thuỷ </a:t>
            </a:r>
            <a:endParaRPr lang="x-none" sz="2800" dirty="0">
              <a:solidFill>
                <a:srgbClr val="FFFF00"/>
              </a:solidFill>
              <a:effectLst/>
              <a:latin typeface="Times New Roman" panose="02020603050405020304" pitchFamily="18" charset="0"/>
              <a:ea typeface="Times New Roman" panose="02020603050405020304" pitchFamily="18" charset="0"/>
            </a:endParaRPr>
          </a:p>
        </p:txBody>
      </p:sp>
      <p:sp>
        <p:nvSpPr>
          <p:cNvPr id="9" name="Rectangle: Rounded Corners 6"/>
          <p:cNvSpPr/>
          <p:nvPr/>
        </p:nvSpPr>
        <p:spPr>
          <a:xfrm>
            <a:off x="1108350"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54258" y="1258312"/>
            <a:ext cx="11846194" cy="3570208"/>
          </a:xfrm>
          <a:prstGeom prst="rect">
            <a:avLst/>
          </a:prstGeom>
        </p:spPr>
        <p:txBody>
          <a:bodyPr wrap="squar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bầy</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người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nguyên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thủy</a:t>
            </a:r>
            <a:r>
              <a:rPr lang="fr-FR" sz="2800" dirty="0">
                <a:solidFill>
                  <a:srgbClr val="FFFF00"/>
                </a:solidFill>
                <a:latin typeface="Times New Roman" panose="02020603050405020304" pitchFamily="18" charset="0"/>
                <a:ea typeface="Times New Roman" panose="02020603050405020304" pitchFamily="18" charset="0"/>
              </a:rPr>
              <a:t>:</a:t>
            </a:r>
            <a:endParaRPr lang="en-US" sz="2800" dirty="0">
              <a:solidFill>
                <a:srgbClr val="FFFF00"/>
              </a:solidFill>
              <a:latin typeface="Times New Roman" panose="02020603050405020304" pitchFamily="18" charset="0"/>
              <a:ea typeface="Times New Roman" panose="02020603050405020304" pitchFamily="18" charset="0"/>
            </a:endParaRP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Gồm</a:t>
            </a:r>
            <a:r>
              <a:rPr lang="fr-FR" sz="2800" dirty="0">
                <a:solidFill>
                  <a:schemeClr val="bg1"/>
                </a:solidFill>
                <a:latin typeface="Times New Roman" panose="02020603050405020304" pitchFamily="18" charset="0"/>
                <a:ea typeface="Times New Roman" panose="02020603050405020304" pitchFamily="18" charset="0"/>
              </a:rPr>
              <a:t> 5-7 </a:t>
            </a:r>
            <a:r>
              <a:rPr lang="fr-FR" sz="2800" dirty="0" err="1">
                <a:solidFill>
                  <a:schemeClr val="bg1"/>
                </a:solidFill>
                <a:latin typeface="Times New Roman" panose="02020603050405020304" pitchFamily="18" charset="0"/>
                <a:ea typeface="Times New Roman" panose="02020603050405020304" pitchFamily="18" charset="0"/>
              </a:rPr>
              <a:t>gia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đình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sống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nhau</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sự</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phân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công</a:t>
            </a:r>
            <a:r>
              <a:rPr lang="fr-FR" sz="2800" dirty="0">
                <a:solidFill>
                  <a:schemeClr val="bg1"/>
                </a:solidFill>
                <a:latin typeface="Times New Roman" panose="02020603050405020304" pitchFamily="18" charset="0"/>
                <a:ea typeface="Times New Roman" panose="02020603050405020304" pitchFamily="18" charset="0"/>
              </a:rPr>
              <a:t> lao </a:t>
            </a:r>
            <a:r>
              <a:rPr lang="fr-FR" sz="2800" dirty="0" err="1">
                <a:solidFill>
                  <a:schemeClr val="bg1"/>
                </a:solidFill>
                <a:latin typeface="Times New Roman" panose="02020603050405020304" pitchFamily="18" charset="0"/>
                <a:ea typeface="Times New Roman" panose="02020603050405020304" pitchFamily="18" charset="0"/>
              </a:rPr>
              <a:t>động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giữa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nam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và</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nữ</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600"/>
              </a:spcAft>
              <a:buFontTx/>
              <a:buChar char="-"/>
            </a:pP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thị</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tộc</a:t>
            </a:r>
            <a:r>
              <a:rPr lang="fr-FR" sz="2800" dirty="0">
                <a:solidFill>
                  <a:srgbClr val="FFFF00"/>
                </a:solidFill>
                <a:latin typeface="Times New Roman" panose="02020603050405020304" pitchFamily="18" charset="0"/>
                <a:ea typeface="Times New Roman" panose="02020603050405020304" pitchFamily="18" charset="0"/>
              </a:rPr>
              <a:t>:</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Gồm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vài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chục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gia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đình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hệ</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huyết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thống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Đứng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đầu</a:t>
            </a:r>
            <a:r>
              <a:rPr lang="fr-FR" sz="2800" dirty="0">
                <a:solidFill>
                  <a:schemeClr val="bg1"/>
                </a:solidFill>
                <a:latin typeface="Times New Roman" panose="02020603050405020304" pitchFamily="18" charset="0"/>
                <a:ea typeface="Times New Roman" panose="02020603050405020304" pitchFamily="18" charset="0"/>
              </a:rPr>
              <a:t> là </a:t>
            </a:r>
            <a:r>
              <a:rPr lang="fr-FR" sz="2800" dirty="0" err="1">
                <a:solidFill>
                  <a:schemeClr val="bg1"/>
                </a:solidFill>
                <a:latin typeface="Times New Roman" panose="02020603050405020304" pitchFamily="18" charset="0"/>
                <a:ea typeface="Times New Roman" panose="02020603050405020304" pitchFamily="18" charset="0"/>
              </a:rPr>
              <a:t>Tộc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trưởng</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600"/>
              </a:spcAft>
              <a:buFontTx/>
              <a:buChar char="-"/>
            </a:pP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Bộ</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lạc</a:t>
            </a:r>
            <a:r>
              <a:rPr lang="fr-FR" sz="2800" dirty="0">
                <a:solidFill>
                  <a:srgbClr val="FFFF00"/>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Nhiều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thị</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tộc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cư</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trú</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trên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địa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bàn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Đứng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đầu</a:t>
            </a:r>
            <a:r>
              <a:rPr lang="fr-FR" sz="2800" dirty="0">
                <a:solidFill>
                  <a:schemeClr val="bg1"/>
                </a:solidFill>
                <a:latin typeface="Times New Roman" panose="02020603050405020304" pitchFamily="18" charset="0"/>
                <a:ea typeface="Times New Roman" panose="02020603050405020304" pitchFamily="18" charset="0"/>
              </a:rPr>
              <a:t> là </a:t>
            </a:r>
            <a:r>
              <a:rPr lang="fr-FR" sz="2800" dirty="0" err="1">
                <a:solidFill>
                  <a:schemeClr val="bg1"/>
                </a:solidFill>
                <a:latin typeface="Times New Roman" panose="02020603050405020304" pitchFamily="18" charset="0"/>
                <a:ea typeface="Times New Roman" panose="02020603050405020304" pitchFamily="18" charset="0"/>
              </a:rPr>
              <a:t>Tù</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trưởng</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437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Callout 18">
            <a:extLst>
              <a:ext uri="{FF2B5EF4-FFF2-40B4-BE49-F238E27FC236}">
                <a16:creationId xmlns:a16="http://schemas.microsoft.com/office/drawing/2014/main" xmlns="" id="{FF7BE46C-A246-4848-881B-143A6D655E6A}"/>
              </a:ext>
            </a:extLst>
          </p:cNvPr>
          <p:cNvSpPr/>
          <p:nvPr/>
        </p:nvSpPr>
        <p:spPr>
          <a:xfrm>
            <a:off x="6680034" y="1073675"/>
            <a:ext cx="5661881" cy="4505490"/>
          </a:xfrm>
          <a:prstGeom prst="cloudCallout">
            <a:avLst>
              <a:gd name="adj1" fmla="val 18973"/>
              <a:gd name="adj2" fmla="val 72239"/>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800" dirty="0" err="1">
                <a:solidFill>
                  <a:srgbClr val="002060"/>
                </a:solidFill>
                <a:latin typeface="Times New Roman" panose="02020603050405020304" pitchFamily="18" charset="0"/>
                <a:cs typeface="Times New Roman" panose="02020603050405020304" pitchFamily="18" charset="0"/>
              </a:rPr>
              <a:t>Vì</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sao</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trong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bầy</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người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nguyên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thủy</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thị</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tộc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bộ</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lạc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đều</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phải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có</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người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đứng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đầu</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phân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công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công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việc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mọi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thành</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viên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bắt</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buộc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phải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hợp</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tác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với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nhau</a:t>
            </a:r>
            <a:r>
              <a:rPr lang="en-AU" sz="280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1213" y="5462259"/>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76E4792B-8C70-D24C-831B-1B0B96BC2DC7}"/>
              </a:ext>
            </a:extLst>
          </p:cNvPr>
          <p:cNvPicPr>
            <a:picLocks noChangeAspect="1"/>
          </p:cNvPicPr>
          <p:nvPr/>
        </p:nvPicPr>
        <p:blipFill>
          <a:blip r:embed="rId3"/>
          <a:stretch>
            <a:fillRect/>
          </a:stretch>
        </p:blipFill>
        <p:spPr>
          <a:xfrm>
            <a:off x="65151" y="1076772"/>
            <a:ext cx="6543737" cy="5781227"/>
          </a:xfrm>
          <a:prstGeom prst="rect">
            <a:avLst/>
          </a:prstGeom>
        </p:spPr>
      </p:pic>
      <p:sp>
        <p:nvSpPr>
          <p:cNvPr id="2" name="Rectangle 3">
            <a:extLst>
              <a:ext uri="{FF2B5EF4-FFF2-40B4-BE49-F238E27FC236}">
                <a16:creationId xmlns:a16="http://schemas.microsoft.com/office/drawing/2014/main" xmlns="" id="{D6D1C7E9-8663-3B8D-CA5C-46864DE9D3F9}"/>
              </a:ext>
            </a:extLst>
          </p:cNvPr>
          <p:cNvSpPr/>
          <p:nvPr/>
        </p:nvSpPr>
        <p:spPr>
          <a:xfrm>
            <a:off x="0" y="710213"/>
            <a:ext cx="8534400" cy="548099"/>
          </a:xfrm>
          <a:prstGeom prst="rect">
            <a:avLst/>
          </a:prstGeom>
        </p:spPr>
        <p:txBody>
          <a:bodyPr wrap="square">
            <a:spAutoFit/>
          </a:bodyPr>
          <a:lstStyle/>
          <a:p>
            <a:pPr algn="just">
              <a:lnSpc>
                <a:spcPct val="115000"/>
              </a:lnSpc>
            </a:pPr>
            <a:r>
              <a:rPr lang="x-none"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x-none" sz="2800" b="1" dirty="0">
                <a:solidFill>
                  <a:srgbClr val="FFFF00"/>
                </a:solidFill>
                <a:latin typeface="Times New Roman" panose="02020603050405020304" pitchFamily="18" charset="0"/>
                <a:ea typeface="Times New Roman" panose="02020603050405020304" pitchFamily="18" charset="0"/>
              </a:rPr>
              <a:t>xã hội nguyên thuỷ </a:t>
            </a:r>
            <a:endParaRPr lang="x-none" sz="2800" dirty="0">
              <a:solidFill>
                <a:srgbClr val="FFFF00"/>
              </a:solidFill>
              <a:effectLst/>
              <a:latin typeface="Times New Roman" panose="02020603050405020304" pitchFamily="18" charset="0"/>
              <a:ea typeface="Times New Roman" panose="02020603050405020304" pitchFamily="18" charset="0"/>
            </a:endParaRPr>
          </a:p>
        </p:txBody>
      </p:sp>
      <p:sp>
        <p:nvSpPr>
          <p:cNvPr id="3" name="Rectangle: Rounded Corners 6">
            <a:extLst>
              <a:ext uri="{FF2B5EF4-FFF2-40B4-BE49-F238E27FC236}">
                <a16:creationId xmlns:a16="http://schemas.microsoft.com/office/drawing/2014/main" xmlns="" id="{0AB7E0A5-E819-3F81-CDA9-9EF940DBEE55}"/>
              </a:ext>
            </a:extLst>
          </p:cNvPr>
          <p:cNvSpPr/>
          <p:nvPr/>
        </p:nvSpPr>
        <p:spPr>
          <a:xfrm>
            <a:off x="1108350"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2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324725D-EAF6-6244-B7AE-9454C16F88A1}"/>
              </a:ext>
            </a:extLst>
          </p:cNvPr>
          <p:cNvSpPr/>
          <p:nvPr/>
        </p:nvSpPr>
        <p:spPr>
          <a:xfrm>
            <a:off x="30697" y="57868"/>
            <a:ext cx="866636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x-none"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09487" y="581088"/>
            <a:ext cx="11823487" cy="6219044"/>
          </a:xfrm>
          <a:prstGeom prst="rect">
            <a:avLst/>
          </a:prstGeom>
        </p:spPr>
      </p:pic>
    </p:spTree>
    <p:extLst>
      <p:ext uri="{BB962C8B-B14F-4D97-AF65-F5344CB8AC3E}">
        <p14:creationId xmlns:p14="http://schemas.microsoft.com/office/powerpoint/2010/main" val="382355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xmlns="" id="{A4A00827-3D0C-AC4D-AD2E-EF46B0965BB4}"/>
              </a:ext>
            </a:extLst>
          </p:cNvPr>
          <p:cNvSpPr/>
          <p:nvPr/>
        </p:nvSpPr>
        <p:spPr>
          <a:xfrm>
            <a:off x="8432768" y="657726"/>
            <a:ext cx="3739960" cy="2727550"/>
          </a:xfrm>
          <a:prstGeom prst="cloudCallout">
            <a:avLst>
              <a:gd name="adj1" fmla="val 9642"/>
              <a:gd name="adj2" fmla="val 12005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Đ</a:t>
            </a:r>
            <a:r>
              <a:rPr lang="x-none" sz="2400" dirty="0">
                <a:latin typeface="Times New Roman" panose="02020603050405020304" pitchFamily="18" charset="0"/>
                <a:cs typeface="Times New Roman" panose="02020603050405020304" pitchFamily="18" charset="0"/>
              </a:rPr>
              <a:t>ời sống vật chất của người nguyên thuỷ thể hiện trên những phương diện nào?</a:t>
            </a:r>
          </a:p>
        </p:txBody>
      </p:sp>
      <p:pic>
        <p:nvPicPr>
          <p:cNvPr id="8" name="Picture 7">
            <a:extLst>
              <a:ext uri="{FF2B5EF4-FFF2-40B4-BE49-F238E27FC236}">
                <a16:creationId xmlns:a16="http://schemas.microsoft.com/office/drawing/2014/main" xmlns="" id="{51721F0B-6721-EB40-BA5A-04E64C419A1B}"/>
              </a:ext>
            </a:extLst>
          </p:cNvPr>
          <p:cNvPicPr>
            <a:picLocks noChangeAspect="1"/>
          </p:cNvPicPr>
          <p:nvPr/>
        </p:nvPicPr>
        <p:blipFill>
          <a:blip r:embed="rId2"/>
          <a:stretch>
            <a:fillRect/>
          </a:stretch>
        </p:blipFill>
        <p:spPr>
          <a:xfrm>
            <a:off x="3211" y="802105"/>
            <a:ext cx="8531189" cy="5645054"/>
          </a:xfrm>
          <a:prstGeom prst="rect">
            <a:avLst/>
          </a:prstGeom>
        </p:spPr>
      </p:pic>
      <p:pic>
        <p:nvPicPr>
          <p:cNvPr id="9" name="Content Placeholder 4">
            <a:extLst>
              <a:ext uri="{FF2B5EF4-FFF2-40B4-BE49-F238E27FC236}">
                <a16:creationId xmlns:a16="http://schemas.microsoft.com/office/drawing/2014/main" xmlns="" id="{28D56EFA-4175-C140-9AD8-675C9DA2E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872" y="5245348"/>
            <a:ext cx="1637856" cy="1492138"/>
          </a:xfrm>
          <a:prstGeom prst="rect">
            <a:avLst/>
          </a:prstGeom>
        </p:spPr>
      </p:pic>
      <p:sp>
        <p:nvSpPr>
          <p:cNvPr id="10" name="Title 9">
            <a:extLst>
              <a:ext uri="{FF2B5EF4-FFF2-40B4-BE49-F238E27FC236}">
                <a16:creationId xmlns:a16="http://schemas.microsoft.com/office/drawing/2014/main" xmlns="" id="{B324725D-EAF6-6244-B7AE-9454C16F88A1}"/>
              </a:ext>
            </a:extLst>
          </p:cNvPr>
          <p:cNvSpPr>
            <a:spLocks noGrp="1"/>
          </p:cNvSpPr>
          <p:nvPr>
            <p:ph type="title"/>
          </p:nvPr>
        </p:nvSpPr>
        <p:spPr>
          <a:xfrm>
            <a:off x="0" y="-27700"/>
            <a:ext cx="8110330"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x-none"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679088" y="2716691"/>
            <a:ext cx="3348952" cy="1815882"/>
          </a:xfrm>
          <a:prstGeom prst="rect">
            <a:avLst/>
          </a:prstGeom>
          <a:noFill/>
        </p:spPr>
        <p:txBody>
          <a:bodyPr wrap="square" rtlCol="0">
            <a:spAutoFit/>
          </a:bodyPr>
          <a:lstStyle/>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Công</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cụ</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lao</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động</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p>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Cách</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thức</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lao</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động</a:t>
            </a:r>
            <a:endPar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endParaRPr>
          </a:p>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Địa</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bàn</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cư</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trú</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endParaRPr>
          </a:p>
        </p:txBody>
      </p:sp>
    </p:spTree>
    <p:extLst>
      <p:ext uri="{BB962C8B-B14F-4D97-AF65-F5344CB8AC3E}">
        <p14:creationId xmlns:p14="http://schemas.microsoft.com/office/powerpoint/2010/main" val="88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1200329"/>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CÔNG CỤ LAO ĐỘNG</a:t>
            </a:r>
          </a:p>
        </p:txBody>
      </p:sp>
      <p:sp>
        <p:nvSpPr>
          <p:cNvPr id="4" name="TextBox 3"/>
          <p:cNvSpPr txBox="1"/>
          <p:nvPr/>
        </p:nvSpPr>
        <p:spPr>
          <a:xfrm>
            <a:off x="319834" y="5943601"/>
            <a:ext cx="4821381" cy="523220"/>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Rìu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25490" y="5902035"/>
            <a:ext cx="5666509"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Lưỡi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gốm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86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solidFill>
            <a:schemeClr val="bg1"/>
          </a:solidFill>
        </p:spPr>
        <p:txBody>
          <a:bodyPr wrap="square" rtlCol="0">
            <a:spAutoFit/>
          </a:bodyPr>
          <a:lstStyle/>
          <a:p>
            <a:r>
              <a:rPr lang="en-US" sz="4000" dirty="0">
                <a:latin typeface="Times New Roman" panose="02020603050405020304" pitchFamily="18" charset="0"/>
                <a:cs typeface="Times New Roman" panose="02020603050405020304" pitchFamily="18" charset="0"/>
              </a:rPr>
              <a:t>CÁCH THỨC LAO ĐỘNG</a:t>
            </a:r>
          </a:p>
        </p:txBody>
      </p:sp>
    </p:spTree>
    <p:extLst>
      <p:ext uri="{BB962C8B-B14F-4D97-AF65-F5344CB8AC3E}">
        <p14:creationId xmlns:p14="http://schemas.microsoft.com/office/powerpoint/2010/main" val="373902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1">
            <a:extLst>
              <a:ext uri="{FF2B5EF4-FFF2-40B4-BE49-F238E27FC236}">
                <a16:creationId xmlns:a16="http://schemas.microsoft.com/office/drawing/2014/main" xmlns=""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xmlns=""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xmlns=""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xmlns=""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xmlns=""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xmlns=""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xmlns=""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xmlns=""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xmlns=""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xmlns=""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xmlns=""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xmlns=""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xmlns=""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xmlns=""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xmlns=""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xmlns=""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xmlns=""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xmlns=""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xmlns=""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xmlns=""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xmlns=""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xmlns=""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xmlns=""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xmlns=""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xmlns=""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xmlns=""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xmlns=""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xmlns=""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xmlns="" id="{1265113B-2D19-9544-A48C-714990DEE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xmlns=""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xmlns=""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xmlns=""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xmlns=""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xmlns=""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xmlns=""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xmlns=""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
        <p:nvSpPr>
          <p:cNvPr id="3" name="TextBox 2"/>
          <p:cNvSpPr txBox="1"/>
          <p:nvPr/>
        </p:nvSpPr>
        <p:spPr>
          <a:xfrm>
            <a:off x="3322763" y="167091"/>
            <a:ext cx="5740645"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KIỂM TRA  KIẾN THỨC</a:t>
            </a:r>
          </a:p>
        </p:txBody>
      </p:sp>
    </p:spTree>
    <p:extLst>
      <p:ext uri="{BB962C8B-B14F-4D97-AF65-F5344CB8AC3E}">
        <p14:creationId xmlns:p14="http://schemas.microsoft.com/office/powerpoint/2010/main" val="17263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ĐỊA BÀN CƯ TRÚ</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pic>
        <p:nvPicPr>
          <p:cNvPr id="1026" name="Picture 2" descr="Bài 9: Đời sống của người nguyên thủy trên đất nước ta">
            <a:extLst>
              <a:ext uri="{FF2B5EF4-FFF2-40B4-BE49-F238E27FC236}">
                <a16:creationId xmlns:a16="http://schemas.microsoft.com/office/drawing/2014/main" xmlns="" id="{7D7998C4-1F3C-42E6-B883-5397AF266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85" y="0"/>
            <a:ext cx="5378129" cy="604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6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538CB-E652-BD47-86F1-284E89017755}"/>
              </a:ext>
            </a:extLst>
          </p:cNvPr>
          <p:cNvSpPr>
            <a:spLocks noGrp="1"/>
          </p:cNvSpPr>
          <p:nvPr>
            <p:ph type="title"/>
          </p:nvPr>
        </p:nvSpPr>
        <p:spPr/>
        <p:txBody>
          <a:bodyPr/>
          <a:lstStyle/>
          <a:p>
            <a:endParaRPr lang="x-none"/>
          </a:p>
        </p:txBody>
      </p:sp>
      <p:pic>
        <p:nvPicPr>
          <p:cNvPr id="8" name="Picture 7">
            <a:extLst>
              <a:ext uri="{FF2B5EF4-FFF2-40B4-BE49-F238E27FC236}">
                <a16:creationId xmlns:a16="http://schemas.microsoft.com/office/drawing/2014/main" xmlns="" id="{51721F0B-6721-EB40-BA5A-04E64C419A1B}"/>
              </a:ext>
            </a:extLst>
          </p:cNvPr>
          <p:cNvPicPr>
            <a:picLocks noChangeAspect="1"/>
          </p:cNvPicPr>
          <p:nvPr/>
        </p:nvPicPr>
        <p:blipFill>
          <a:blip r:embed="rId2"/>
          <a:stretch>
            <a:fillRect/>
          </a:stretch>
        </p:blipFill>
        <p:spPr>
          <a:xfrm>
            <a:off x="-82360" y="641189"/>
            <a:ext cx="6960236" cy="6216811"/>
          </a:xfrm>
          <a:prstGeom prst="rect">
            <a:avLst/>
          </a:prstGeom>
        </p:spPr>
      </p:pic>
      <p:pic>
        <p:nvPicPr>
          <p:cNvPr id="14" name="Picture 13">
            <a:extLst>
              <a:ext uri="{FF2B5EF4-FFF2-40B4-BE49-F238E27FC236}">
                <a16:creationId xmlns:a16="http://schemas.microsoft.com/office/drawing/2014/main" xmlns="" id="{97DEA121-21C3-F440-BD2E-EAEEE5C4D57C}"/>
              </a:ext>
            </a:extLst>
          </p:cNvPr>
          <p:cNvPicPr>
            <a:picLocks noChangeAspect="1"/>
          </p:cNvPicPr>
          <p:nvPr/>
        </p:nvPicPr>
        <p:blipFill>
          <a:blip r:embed="rId3"/>
          <a:stretch>
            <a:fillRect/>
          </a:stretch>
        </p:blipFill>
        <p:spPr>
          <a:xfrm>
            <a:off x="6877876" y="979158"/>
            <a:ext cx="5042842" cy="4218390"/>
          </a:xfrm>
          <a:prstGeom prst="rect">
            <a:avLst/>
          </a:prstGeom>
        </p:spPr>
      </p:pic>
      <p:pic>
        <p:nvPicPr>
          <p:cNvPr id="17" name="Picture 16">
            <a:extLst>
              <a:ext uri="{FF2B5EF4-FFF2-40B4-BE49-F238E27FC236}">
                <a16:creationId xmlns:a16="http://schemas.microsoft.com/office/drawing/2014/main" xmlns="" id="{E1ACFA0C-B9A2-A943-938A-E16F511E32B7}"/>
              </a:ext>
            </a:extLst>
          </p:cNvPr>
          <p:cNvPicPr>
            <a:picLocks noChangeAspect="1"/>
          </p:cNvPicPr>
          <p:nvPr/>
        </p:nvPicPr>
        <p:blipFill>
          <a:blip r:embed="rId4"/>
          <a:stretch>
            <a:fillRect/>
          </a:stretch>
        </p:blipFill>
        <p:spPr>
          <a:xfrm>
            <a:off x="6954440" y="1406646"/>
            <a:ext cx="4889713" cy="3696799"/>
          </a:xfrm>
          <a:prstGeom prst="rect">
            <a:avLst/>
          </a:prstGeom>
        </p:spPr>
      </p:pic>
      <p:sp>
        <p:nvSpPr>
          <p:cNvPr id="11" name="Rectangle: Rounded Corners 6"/>
          <p:cNvSpPr/>
          <p:nvPr/>
        </p:nvSpPr>
        <p:spPr>
          <a:xfrm>
            <a:off x="94957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8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extLst>
              <p:ext uri="{D42A27DB-BD31-4B8C-83A1-F6EECF244321}">
                <p14:modId xmlns:p14="http://schemas.microsoft.com/office/powerpoint/2010/main" val="429969596"/>
              </p:ext>
            </p:extLst>
          </p:nvPr>
        </p:nvGraphicFramePr>
        <p:xfrm>
          <a:off x="344556" y="821635"/>
          <a:ext cx="11227905" cy="4611580"/>
        </p:xfrm>
        <a:graphic>
          <a:graphicData uri="http://schemas.openxmlformats.org/drawingml/2006/table">
            <a:tbl>
              <a:tblPr firstRow="1" bandRow="1">
                <a:tableStyleId>{5940675A-B579-460E-94D1-54222C63F5DA}</a:tableStyleId>
              </a:tblPr>
              <a:tblGrid>
                <a:gridCol w="2024549">
                  <a:extLst>
                    <a:ext uri="{9D8B030D-6E8A-4147-A177-3AD203B41FA5}">
                      <a16:colId xmlns:a16="http://schemas.microsoft.com/office/drawing/2014/main" xmlns="" val="20000"/>
                    </a:ext>
                  </a:extLst>
                </a:gridCol>
                <a:gridCol w="4740671">
                  <a:extLst>
                    <a:ext uri="{9D8B030D-6E8A-4147-A177-3AD203B41FA5}">
                      <a16:colId xmlns:a16="http://schemas.microsoft.com/office/drawing/2014/main" xmlns="" val="20001"/>
                    </a:ext>
                  </a:extLst>
                </a:gridCol>
                <a:gridCol w="4462685">
                  <a:extLst>
                    <a:ext uri="{9D8B030D-6E8A-4147-A177-3AD203B41FA5}">
                      <a16:colId xmlns:a16="http://schemas.microsoft.com/office/drawing/2014/main" xmlns="" val="20002"/>
                    </a:ext>
                  </a:extLst>
                </a:gridCol>
              </a:tblGrid>
              <a:tr h="874643">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cổ</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người tinh khôn</a:t>
                      </a:r>
                    </a:p>
                  </a:txBody>
                  <a:tcPr>
                    <a:solidFill>
                      <a:schemeClr val="bg1"/>
                    </a:solidFill>
                  </a:tcPr>
                </a:tc>
                <a:extLst>
                  <a:ext uri="{0D108BD9-81ED-4DB2-BD59-A6C34878D82A}">
                    <a16:rowId xmlns:a16="http://schemas.microsoft.com/office/drawing/2014/main" xmlns="" val="10000"/>
                  </a:ext>
                </a:extLst>
              </a:tr>
              <a:tr h="1245896">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1"/>
                  </a:ext>
                </a:extLst>
              </a:tr>
              <a:tr h="1245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Cách thức lao động</a:t>
                      </a: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2"/>
                  </a:ext>
                </a:extLst>
              </a:tr>
              <a:tr h="1245896">
                <a:tc>
                  <a:txBody>
                    <a:bodyPr/>
                    <a:lstStyle/>
                    <a:p>
                      <a:pPr algn="ctr"/>
                      <a:r>
                        <a:rPr lang="en-US" sz="2800">
                          <a:solidFill>
                            <a:schemeClr val="tx1"/>
                          </a:solidFill>
                          <a:latin typeface="Times New Roman" panose="02020603050405020304" pitchFamily="18" charset="0"/>
                          <a:cs typeface="Times New Roman" panose="02020603050405020304" pitchFamily="18" charset="0"/>
                        </a:rPr>
                        <a:t>Địa bàn cư trú</a:t>
                      </a: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3"/>
                  </a:ext>
                </a:extLst>
              </a:tr>
            </a:tbl>
          </a:graphicData>
        </a:graphic>
      </p:graphicFrame>
      <p:sp>
        <p:nvSpPr>
          <p:cNvPr id="5" name="Title 9">
            <a:extLst>
              <a:ext uri="{FF2B5EF4-FFF2-40B4-BE49-F238E27FC236}">
                <a16:creationId xmlns:a16="http://schemas.microsoft.com/office/drawing/2014/main" xmlns="" id="{B324725D-EAF6-6244-B7AE-9454C16F88A1}"/>
              </a:ext>
            </a:extLst>
          </p:cNvPr>
          <p:cNvSpPr>
            <a:spLocks noGrp="1"/>
          </p:cNvSpPr>
          <p:nvPr>
            <p:ph type="title"/>
          </p:nvPr>
        </p:nvSpPr>
        <p:spPr>
          <a:xfrm>
            <a:off x="0" y="25308"/>
            <a:ext cx="8070574"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x-none"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34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xmlns="" id="{B324725D-EAF6-6244-B7AE-9454C16F88A1}"/>
              </a:ext>
            </a:extLst>
          </p:cNvPr>
          <p:cNvSpPr>
            <a:spLocks noGrp="1"/>
          </p:cNvSpPr>
          <p:nvPr>
            <p:ph type="title"/>
          </p:nvPr>
        </p:nvSpPr>
        <p:spPr>
          <a:xfrm>
            <a:off x="0" y="25308"/>
            <a:ext cx="8070574"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x-none"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6" name="Table 4">
            <a:extLst>
              <a:ext uri="{FF2B5EF4-FFF2-40B4-BE49-F238E27FC236}">
                <a16:creationId xmlns:a16="http://schemas.microsoft.com/office/drawing/2014/main" xmlns="" id="{58053A3F-3C6D-1704-6F99-BC1C131F67A9}"/>
              </a:ext>
            </a:extLst>
          </p:cNvPr>
          <p:cNvGraphicFramePr>
            <a:graphicFrameLocks noGrp="1"/>
          </p:cNvGraphicFramePr>
          <p:nvPr>
            <p:extLst>
              <p:ext uri="{D42A27DB-BD31-4B8C-83A1-F6EECF244321}">
                <p14:modId xmlns:p14="http://schemas.microsoft.com/office/powerpoint/2010/main" val="3470559220"/>
              </p:ext>
            </p:extLst>
          </p:nvPr>
        </p:nvGraphicFramePr>
        <p:xfrm>
          <a:off x="185530" y="702366"/>
          <a:ext cx="11714922" cy="4025660"/>
        </p:xfrm>
        <a:graphic>
          <a:graphicData uri="http://schemas.openxmlformats.org/drawingml/2006/table">
            <a:tbl>
              <a:tblPr firstRow="1" bandRow="1">
                <a:tableStyleId>{5940675A-B579-460E-94D1-54222C63F5DA}</a:tableStyleId>
              </a:tblPr>
              <a:tblGrid>
                <a:gridCol w="3207027">
                  <a:extLst>
                    <a:ext uri="{9D8B030D-6E8A-4147-A177-3AD203B41FA5}">
                      <a16:colId xmlns:a16="http://schemas.microsoft.com/office/drawing/2014/main" xmlns="" val="20000"/>
                    </a:ext>
                  </a:extLst>
                </a:gridCol>
                <a:gridCol w="3851657">
                  <a:extLst>
                    <a:ext uri="{9D8B030D-6E8A-4147-A177-3AD203B41FA5}">
                      <a16:colId xmlns:a16="http://schemas.microsoft.com/office/drawing/2014/main" xmlns="" val="20001"/>
                    </a:ext>
                  </a:extLst>
                </a:gridCol>
                <a:gridCol w="4656238">
                  <a:extLst>
                    <a:ext uri="{9D8B030D-6E8A-4147-A177-3AD203B41FA5}">
                      <a16:colId xmlns:a16="http://schemas.microsoft.com/office/drawing/2014/main" xmlns="" val="20002"/>
                    </a:ext>
                  </a:extLst>
                </a:gridCol>
              </a:tblGrid>
              <a:tr h="622067">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Phương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diện</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0"/>
                  </a:ext>
                </a:extLst>
              </a:tr>
              <a:tr h="1134759">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Rìu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xmlns="" val="10001"/>
                  </a:ext>
                </a:extLst>
              </a:tr>
              <a:tr h="1134075">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săn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lượm</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0002"/>
                  </a:ext>
                </a:extLst>
              </a:tr>
              <a:tr h="1134759">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Địa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trú</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a:solidFill>
                            <a:schemeClr val="tx1"/>
                          </a:solidFill>
                          <a:latin typeface="Times New Roman" panose="02020603050405020304" pitchFamily="18" charset="0"/>
                          <a:cs typeface="Times New Roman" panose="02020603050405020304" pitchFamily="18" charset="0"/>
                        </a:rPr>
                        <a:t>hang động mái đá, biết dùng lửa</a:t>
                      </a: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lều</a:t>
                      </a:r>
                      <a:r>
                        <a:rPr lang="en-US" sz="2800" dirty="0">
                          <a:solidFill>
                            <a:schemeClr val="tx1"/>
                          </a:solidFill>
                          <a:latin typeface="Times New Roman" panose="02020603050405020304" pitchFamily="18" charset="0"/>
                          <a:cs typeface="Times New Roman" panose="02020603050405020304" pitchFamily="18" charset="0"/>
                        </a:rPr>
                        <a:t>, nhà ven sông suối</a:t>
                      </a:r>
                    </a:p>
                  </a:txBody>
                  <a:tcPr>
                    <a:solidFill>
                      <a:schemeClr val="bg1"/>
                    </a:solidFill>
                  </a:tcPr>
                </a:tc>
                <a:extLst>
                  <a:ext uri="{0D108BD9-81ED-4DB2-BD59-A6C34878D82A}">
                    <a16:rowId xmlns:a16="http://schemas.microsoft.com/office/drawing/2014/main" xmlns="" val="10003"/>
                  </a:ext>
                </a:extLst>
              </a:tr>
            </a:tbl>
          </a:graphicData>
        </a:graphic>
      </p:graphicFrame>
      <p:sp>
        <p:nvSpPr>
          <p:cNvPr id="7" name="TextBox 2">
            <a:extLst>
              <a:ext uri="{FF2B5EF4-FFF2-40B4-BE49-F238E27FC236}">
                <a16:creationId xmlns:a16="http://schemas.microsoft.com/office/drawing/2014/main" xmlns="" id="{1B05BE6B-323E-97EB-7258-BB3CF750A19F}"/>
              </a:ext>
            </a:extLst>
          </p:cNvPr>
          <p:cNvSpPr txBox="1"/>
          <p:nvPr/>
        </p:nvSpPr>
        <p:spPr>
          <a:xfrm>
            <a:off x="176277" y="5049970"/>
            <a:ext cx="12226874"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Người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nguyên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thủy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tự</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nhiên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tồn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triển</a:t>
            </a:r>
            <a:r>
              <a:rPr lang="en-US" sz="2800" dirty="0">
                <a:solidFill>
                  <a:srgbClr val="FFFF00"/>
                </a:solidFill>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3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p:cNvSpPr/>
          <p:nvPr/>
        </p:nvSpPr>
        <p:spPr>
          <a:xfrm>
            <a:off x="870064" y="11556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9" name="Cloud Callout 8">
            <a:extLst>
              <a:ext uri="{FF2B5EF4-FFF2-40B4-BE49-F238E27FC236}">
                <a16:creationId xmlns:a16="http://schemas.microsoft.com/office/drawing/2014/main" xmlns="" id="{A4A00827-3D0C-AC4D-AD2E-EF46B0965BB4}"/>
              </a:ext>
            </a:extLst>
          </p:cNvPr>
          <p:cNvSpPr/>
          <p:nvPr/>
        </p:nvSpPr>
        <p:spPr>
          <a:xfrm>
            <a:off x="2907937" y="956378"/>
            <a:ext cx="6230584" cy="2727550"/>
          </a:xfrm>
          <a:prstGeom prst="cloudCallout">
            <a:avLst>
              <a:gd name="adj1" fmla="val 54825"/>
              <a:gd name="adj2" fmla="val 81291"/>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x-none" sz="2800" dirty="0">
              <a:latin typeface="Times New Roman" panose="02020603050405020304" pitchFamily="18" charset="0"/>
              <a:cs typeface="Times New Roman" panose="02020603050405020304" pitchFamily="18" charset="0"/>
            </a:endParaRPr>
          </a:p>
        </p:txBody>
      </p:sp>
      <p:pic>
        <p:nvPicPr>
          <p:cNvPr id="10" name="Content Placeholder 4">
            <a:extLst>
              <a:ext uri="{FF2B5EF4-FFF2-40B4-BE49-F238E27FC236}">
                <a16:creationId xmlns:a16="http://schemas.microsoft.com/office/drawing/2014/main" xmlns="" id="{28D56EFA-4175-C140-9AD8-675C9DA2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368" y="4064752"/>
            <a:ext cx="2845701" cy="2592523"/>
          </a:xfrm>
          <a:prstGeom prst="rect">
            <a:avLst/>
          </a:prstGeom>
        </p:spPr>
      </p:pic>
      <p:sp>
        <p:nvSpPr>
          <p:cNvPr id="3" name="TextBox 2"/>
          <p:cNvSpPr txBox="1"/>
          <p:nvPr/>
        </p:nvSpPr>
        <p:spPr>
          <a:xfrm>
            <a:off x="628982" y="3642433"/>
            <a:ext cx="4433348" cy="1815882"/>
          </a:xfrm>
          <a:prstGeom prst="rect">
            <a:avLst/>
          </a:prstGeom>
          <a:noFill/>
          <a:ln w="19050">
            <a:solidFill>
              <a:srgbClr val="FF0000"/>
            </a:solidFill>
          </a:ln>
        </p:spPr>
        <p:txBody>
          <a:bodyPr wrap="square" rtlCol="0">
            <a:spAutoFit/>
          </a:bodyPr>
          <a:lstStyle/>
          <a:p>
            <a:r>
              <a:rPr lang="en-AU" sz="2800" dirty="0" err="1">
                <a:solidFill>
                  <a:schemeClr val="bg1"/>
                </a:solidFill>
                <a:latin typeface="Times New Roman" panose="02020603050405020304" pitchFamily="18" charset="0"/>
                <a:cs typeface="Times New Roman" panose="02020603050405020304" pitchFamily="18" charset="0"/>
              </a:rPr>
              <a:t>Biết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ghè</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đẽo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đá</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công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cụ</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lao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động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tạo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ra</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lửa</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săn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bắt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và</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hái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lượm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tìm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thức</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sống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trong</a:t>
            </a:r>
            <a:r>
              <a:rPr lang="en-AU" sz="2800" dirty="0">
                <a:solidFill>
                  <a:schemeClr val="bg1"/>
                </a:solidFill>
                <a:latin typeface="Times New Roman" panose="02020603050405020304" pitchFamily="18" charset="0"/>
                <a:cs typeface="Times New Roman" panose="02020603050405020304" pitchFamily="18" charset="0"/>
              </a:rPr>
              <a:t> hang </a:t>
            </a:r>
            <a:r>
              <a:rPr lang="en-AU" sz="280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6391921" y="2486422"/>
            <a:ext cx="5357148" cy="1815882"/>
          </a:xfrm>
          <a:prstGeom prst="rect">
            <a:avLst/>
          </a:prstGeom>
          <a:noFill/>
          <a:ln w="19050">
            <a:solidFill>
              <a:srgbClr val="FF0000"/>
            </a:solidFill>
          </a:ln>
        </p:spPr>
        <p:txBody>
          <a:bodyPr wrap="square" rtlCol="0">
            <a:spAutoFit/>
          </a:bodyPr>
          <a:lstStyle/>
          <a:p>
            <a:r>
              <a:rPr lang="en-AU" sz="2800" dirty="0" err="1">
                <a:solidFill>
                  <a:schemeClr val="bg1"/>
                </a:solidFill>
                <a:latin typeface="Times New Roman" panose="02020603050405020304" pitchFamily="18" charset="0"/>
                <a:cs typeface="Times New Roman" panose="02020603050405020304" pitchFamily="18" charset="0"/>
              </a:rPr>
              <a:t>Biết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mài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đá</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công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cụ</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lao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động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chế</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tạo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cung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tên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đồ</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gốm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dệt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vải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trồng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trọt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chăn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nuôi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dựng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lều</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bằng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cành</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cây</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xương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thú</a:t>
            </a:r>
            <a:r>
              <a:rPr lang="en-AU" sz="2800" dirty="0">
                <a:solidFill>
                  <a:schemeClr val="bg1"/>
                </a:solidFill>
                <a:latin typeface="Times New Roman" panose="02020603050405020304" pitchFamily="18" charset="0"/>
                <a:cs typeface="Times New Roman" panose="02020603050405020304" pitchFamily="18" charset="0"/>
              </a:rPr>
              <a:t>…</a:t>
            </a:r>
            <a:r>
              <a:rPr lang="en-AU" sz="2800" dirty="0" err="1">
                <a:solidFill>
                  <a:schemeClr val="bg1"/>
                </a:solidFill>
                <a:latin typeface="Times New Roman" panose="02020603050405020304" pitchFamily="18" charset="0"/>
                <a:cs typeface="Times New Roman" panose="02020603050405020304" pitchFamily="18" charset="0"/>
              </a:rPr>
              <a:t>để</a:t>
            </a:r>
            <a:r>
              <a:rPr lang="en-AU" sz="2800" dirty="0">
                <a:solidFill>
                  <a:schemeClr val="bg1"/>
                </a:solidFill>
                <a:latin typeface="Times New Roman" panose="02020603050405020304" pitchFamily="18" charset="0"/>
                <a:cs typeface="Times New Roman" panose="02020603050405020304" pitchFamily="18" charset="0"/>
              </a:rPr>
              <a:t> ở</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1485209" y="3023135"/>
            <a:ext cx="2106130" cy="523220"/>
          </a:xfrm>
          <a:prstGeom prst="rect">
            <a:avLst/>
          </a:prstGeom>
          <a:solidFill>
            <a:schemeClr val="bg1"/>
          </a:solidFill>
        </p:spPr>
        <p:txBody>
          <a:bodyPr wrap="square" rtlCol="0">
            <a:spAutoFit/>
          </a:bodyPr>
          <a:lstStyle/>
          <a:p>
            <a:r>
              <a:rPr lang="en-AU" sz="2800" b="1" i="1" dirty="0" err="1">
                <a:solidFill>
                  <a:srgbClr val="002060"/>
                </a:solidFill>
                <a:latin typeface="Times New Roman" panose="02020603050405020304" pitchFamily="18" charset="0"/>
                <a:cs typeface="Times New Roman" panose="02020603050405020304" pitchFamily="18" charset="0"/>
              </a:rPr>
              <a:t>Người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tối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cổ</a:t>
            </a:r>
            <a:endPar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8184001" y="1986489"/>
            <a:ext cx="2845700" cy="523220"/>
          </a:xfrm>
          <a:prstGeom prst="rect">
            <a:avLst/>
          </a:prstGeom>
          <a:solidFill>
            <a:schemeClr val="bg1"/>
          </a:solidFill>
        </p:spPr>
        <p:txBody>
          <a:bodyPr wrap="square" rtlCol="0">
            <a:spAutoFit/>
          </a:bodyPr>
          <a:lstStyle/>
          <a:p>
            <a:r>
              <a:rPr lang="en-AU" sz="2800" b="1" i="1" dirty="0" err="1">
                <a:solidFill>
                  <a:srgbClr val="002060"/>
                </a:solidFill>
                <a:latin typeface="Times New Roman" panose="02020603050405020304" pitchFamily="18" charset="0"/>
                <a:cs typeface="Times New Roman" panose="02020603050405020304" pitchFamily="18" charset="0"/>
              </a:rPr>
              <a:t>Người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tinh</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khôn</a:t>
            </a:r>
            <a:endPar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83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6"/>
          <p:cNvSpPr/>
          <p:nvPr/>
        </p:nvSpPr>
        <p:spPr>
          <a:xfrm>
            <a:off x="94957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cxnSp>
        <p:nvCxnSpPr>
          <p:cNvPr id="3" name="Straight Connector 5">
            <a:extLst>
              <a:ext uri="{FF2B5EF4-FFF2-40B4-BE49-F238E27FC236}">
                <a16:creationId xmlns:a16="http://schemas.microsoft.com/office/drawing/2014/main" xmlns="" id="{ADF84FCE-1821-862B-0040-3BEF5ADEBBA2}"/>
              </a:ext>
            </a:extLst>
          </p:cNvPr>
          <p:cNvCxnSpPr/>
          <p:nvPr/>
        </p:nvCxnSpPr>
        <p:spPr>
          <a:xfrm flipH="1">
            <a:off x="5791200" y="1010653"/>
            <a:ext cx="32084" cy="543827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Rectangle 7">
            <a:extLst>
              <a:ext uri="{FF2B5EF4-FFF2-40B4-BE49-F238E27FC236}">
                <a16:creationId xmlns:a16="http://schemas.microsoft.com/office/drawing/2014/main" xmlns="" id="{F0BFC35A-AC5C-066C-EBD0-8F9528C8720A}"/>
              </a:ext>
            </a:extLst>
          </p:cNvPr>
          <p:cNvSpPr/>
          <p:nvPr/>
        </p:nvSpPr>
        <p:spPr>
          <a:xfrm>
            <a:off x="0" y="726952"/>
            <a:ext cx="5754782" cy="954107"/>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xmlns="" id="{06CB0F5A-D70D-D8D3-9BD9-CFA8EE4F3F5C}"/>
              </a:ext>
            </a:extLst>
          </p:cNvPr>
          <p:cNvSpPr/>
          <p:nvPr/>
        </p:nvSpPr>
        <p:spPr>
          <a:xfrm>
            <a:off x="5859702" y="726952"/>
            <a:ext cx="6152045" cy="954107"/>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4. </a:t>
            </a:r>
            <a:r>
              <a:rPr lang="x-none" sz="2800" b="1" dirty="0">
                <a:solidFill>
                  <a:srgbClr val="FFFF00"/>
                </a:solidFill>
                <a:latin typeface="Times New Roman" panose="02020603050405020304" pitchFamily="18" charset="0"/>
                <a:cs typeface="Times New Roman" panose="02020603050405020304" pitchFamily="18" charset="0"/>
              </a:rPr>
              <a:t> Đời sống của người nguyên thủy</a:t>
            </a:r>
            <a:r>
              <a:rPr lang="en-US" sz="2800" b="1" dirty="0">
                <a:solidFill>
                  <a:srgbClr val="FFFF00"/>
                </a:solidFill>
                <a:latin typeface="Times New Roman" panose="02020603050405020304" pitchFamily="18" charset="0"/>
                <a:cs typeface="Times New Roman" panose="02020603050405020304" pitchFamily="18" charset="0"/>
              </a:rPr>
              <a:t> ở </a:t>
            </a:r>
            <a:r>
              <a:rPr lang="en-US" sz="2800" b="1" dirty="0" err="1">
                <a:solidFill>
                  <a:srgbClr val="FFFF00"/>
                </a:solidFill>
                <a:latin typeface="Times New Roman" panose="02020603050405020304" pitchFamily="18" charset="0"/>
                <a:cs typeface="Times New Roman" panose="02020603050405020304" pitchFamily="18" charset="0"/>
              </a:rPr>
              <a:t>Việt</a:t>
            </a:r>
            <a:r>
              <a:rPr lang="en-US" sz="2800" b="1" dirty="0">
                <a:solidFill>
                  <a:srgbClr val="FFFF00"/>
                </a:solidFill>
                <a:latin typeface="Times New Roman" panose="02020603050405020304" pitchFamily="18" charset="0"/>
                <a:cs typeface="Times New Roman" panose="02020603050405020304" pitchFamily="18" charset="0"/>
              </a:rPr>
              <a:t> Nam</a:t>
            </a:r>
            <a:endParaRPr lang="x-none" sz="2800" dirty="0">
              <a:solidFill>
                <a:srgbClr val="FFFF00"/>
              </a:solidFill>
              <a:latin typeface="Times New Roman" panose="02020603050405020304" pitchFamily="18" charset="0"/>
              <a:cs typeface="Times New Roman" panose="02020603050405020304" pitchFamily="18" charset="0"/>
            </a:endParaRPr>
          </a:p>
        </p:txBody>
      </p:sp>
      <p:pic>
        <p:nvPicPr>
          <p:cNvPr id="6" name="Picture 10">
            <a:extLst>
              <a:ext uri="{FF2B5EF4-FFF2-40B4-BE49-F238E27FC236}">
                <a16:creationId xmlns:a16="http://schemas.microsoft.com/office/drawing/2014/main" xmlns="" id="{7C9D8C54-28B1-C507-2849-7C4AEFFF0203}"/>
              </a:ext>
            </a:extLst>
          </p:cNvPr>
          <p:cNvPicPr>
            <a:picLocks noChangeAspect="1"/>
          </p:cNvPicPr>
          <p:nvPr/>
        </p:nvPicPr>
        <p:blipFill>
          <a:blip r:embed="rId2"/>
          <a:stretch>
            <a:fillRect/>
          </a:stretch>
        </p:blipFill>
        <p:spPr>
          <a:xfrm>
            <a:off x="170867" y="2088948"/>
            <a:ext cx="5502442" cy="3281682"/>
          </a:xfrm>
          <a:prstGeom prst="rect">
            <a:avLst/>
          </a:prstGeom>
        </p:spPr>
      </p:pic>
      <p:pic>
        <p:nvPicPr>
          <p:cNvPr id="7" name="Picture 1">
            <a:extLst>
              <a:ext uri="{FF2B5EF4-FFF2-40B4-BE49-F238E27FC236}">
                <a16:creationId xmlns:a16="http://schemas.microsoft.com/office/drawing/2014/main" xmlns="" id="{B9B0AD5B-F74C-E28D-BCEB-4C0F3DF20C4F}"/>
              </a:ext>
            </a:extLst>
          </p:cNvPr>
          <p:cNvPicPr>
            <a:picLocks noChangeAspect="1"/>
          </p:cNvPicPr>
          <p:nvPr/>
        </p:nvPicPr>
        <p:blipFill>
          <a:blip r:embed="rId3"/>
          <a:stretch>
            <a:fillRect/>
          </a:stretch>
        </p:blipFill>
        <p:spPr>
          <a:xfrm>
            <a:off x="6059067" y="2088948"/>
            <a:ext cx="5965651" cy="3281682"/>
          </a:xfrm>
          <a:prstGeom prst="rect">
            <a:avLst/>
          </a:prstGeom>
        </p:spPr>
      </p:pic>
    </p:spTree>
    <p:extLst>
      <p:ext uri="{BB962C8B-B14F-4D97-AF65-F5344CB8AC3E}">
        <p14:creationId xmlns:p14="http://schemas.microsoft.com/office/powerpoint/2010/main" val="114027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9AEC097-335C-7249-AB03-27A0439E06B5}"/>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xmlns="" id="{A4A00827-3D0C-AC4D-AD2E-EF46B0965BB4}"/>
              </a:ext>
            </a:extLst>
          </p:cNvPr>
          <p:cNvSpPr/>
          <p:nvPr/>
        </p:nvSpPr>
        <p:spPr>
          <a:xfrm>
            <a:off x="5374104" y="1158962"/>
            <a:ext cx="5743075" cy="2727550"/>
          </a:xfrm>
          <a:prstGeom prst="cloudCallout">
            <a:avLst>
              <a:gd name="adj1" fmla="val 54825"/>
              <a:gd name="adj2" fmla="val 81291"/>
            </a:avLst>
          </a:prstGeom>
          <a:solidFill>
            <a:srgbClr val="FBCFFB"/>
          </a:solidFill>
        </p:spPr>
        <p:style>
          <a:lnRef idx="2">
            <a:schemeClr val="dk1"/>
          </a:lnRef>
          <a:fillRef idx="1">
            <a:schemeClr val="lt1"/>
          </a:fillRef>
          <a:effectRef idx="0">
            <a:schemeClr val="dk1"/>
          </a:effectRef>
          <a:fontRef idx="minor">
            <a:schemeClr val="dk1"/>
          </a:fontRef>
        </p:style>
        <p:txBody>
          <a:bodyPr rtlCol="0" anchor="ctr"/>
          <a:lstStyle/>
          <a:p>
            <a:pPr algn="just"/>
            <a:r>
              <a:rPr lang="nl-NL" sz="2400" dirty="0">
                <a:latin typeface="Times New Roman" panose="02020603050405020304" pitchFamily="18" charset="0"/>
                <a:cs typeface="Times New Roman" panose="02020603050405020304" pitchFamily="18" charset="0"/>
              </a:rPr>
              <a:t>Đời sống tinh thần của người nguyên thủy thể hiện ở những phương diện nào? Nêu những nét chính theo từng phương diện? </a:t>
            </a:r>
            <a:endParaRPr lang="x-none" sz="2400" dirty="0">
              <a:latin typeface="Times New Roman" panose="02020603050405020304" pitchFamily="18" charset="0"/>
              <a:cs typeface="Times New Roman" panose="02020603050405020304" pitchFamily="18" charset="0"/>
            </a:endParaRPr>
          </a:p>
        </p:txBody>
      </p:sp>
      <p:pic>
        <p:nvPicPr>
          <p:cNvPr id="7" name="Content Placeholder 4">
            <a:extLst>
              <a:ext uri="{FF2B5EF4-FFF2-40B4-BE49-F238E27FC236}">
                <a16:creationId xmlns:a16="http://schemas.microsoft.com/office/drawing/2014/main" xmlns="" id="{28D56EFA-4175-C140-9AD8-675C9DA2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521" y="4144962"/>
            <a:ext cx="2845701" cy="2592523"/>
          </a:xfrm>
          <a:prstGeom prst="rect">
            <a:avLst/>
          </a:prstGeom>
        </p:spPr>
      </p:pic>
      <p:sp>
        <p:nvSpPr>
          <p:cNvPr id="8" name="Rectangle 7">
            <a:extLst>
              <a:ext uri="{FF2B5EF4-FFF2-40B4-BE49-F238E27FC236}">
                <a16:creationId xmlns:a16="http://schemas.microsoft.com/office/drawing/2014/main" xmlns="" id="{19AEC097-335C-7249-AB03-27A0439E06B5}"/>
              </a:ext>
            </a:extLst>
          </p:cNvPr>
          <p:cNvSpPr/>
          <p:nvPr/>
        </p:nvSpPr>
        <p:spPr>
          <a:xfrm>
            <a:off x="99887" y="647853"/>
            <a:ext cx="497928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linh</a:t>
            </a:r>
            <a:r>
              <a:rPr lang="en-US" sz="2800" b="1" dirty="0">
                <a:solidFill>
                  <a:srgbClr val="FFFF00"/>
                </a:solidFill>
                <a:latin typeface="Times New Roman" panose="02020603050405020304" pitchFamily="18" charset="0"/>
                <a:cs typeface="Times New Roman" panose="02020603050405020304" pitchFamily="18" charset="0"/>
              </a:rPr>
              <a:t>:</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19AEC097-335C-7249-AB03-27A0439E06B5}"/>
              </a:ext>
            </a:extLst>
          </p:cNvPr>
          <p:cNvSpPr/>
          <p:nvPr/>
        </p:nvSpPr>
        <p:spPr>
          <a:xfrm>
            <a:off x="97600" y="2926581"/>
            <a:ext cx="5113722"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x-none" sz="2800" b="1" dirty="0">
                <a:solidFill>
                  <a:srgbClr val="FFFF00"/>
                </a:solidFill>
                <a:latin typeface="Times New Roman" panose="02020603050405020304" pitchFamily="18" charset="0"/>
                <a:cs typeface="Times New Roman" panose="02020603050405020304" pitchFamily="18" charset="0"/>
              </a:rPr>
              <a:t> Đời sống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nghệ</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thuật</a:t>
            </a:r>
            <a:r>
              <a:rPr lang="en-US" sz="2800" b="1" dirty="0">
                <a:solidFill>
                  <a:srgbClr val="FFFF00"/>
                </a:solidFill>
                <a:latin typeface="Times New Roman" panose="02020603050405020304" pitchFamily="18" charset="0"/>
                <a:cs typeface="Times New Roman" panose="02020603050405020304" pitchFamily="18" charset="0"/>
              </a:rPr>
              <a:t>:</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1277273"/>
            <a:ext cx="5554726" cy="1031051"/>
          </a:xfrm>
          <a:prstGeom prst="rect">
            <a:avLst/>
          </a:prstGeom>
        </p:spPr>
        <p:txBody>
          <a:bodyPr wrap="none">
            <a:spAutoFit/>
          </a:bodyPr>
          <a:lstStyle/>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niệm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mọi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hồn</a:t>
            </a:r>
            <a:r>
              <a:rPr lang="fr-FR" sz="2800" dirty="0">
                <a:solidFill>
                  <a:schemeClr val="bg1"/>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bái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tổ</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3" name="Rectangle 2"/>
          <p:cNvSpPr/>
          <p:nvPr/>
        </p:nvSpPr>
        <p:spPr>
          <a:xfrm>
            <a:off x="-110026" y="2338694"/>
            <a:ext cx="4137351" cy="523220"/>
          </a:xfrm>
          <a:prstGeom prst="rect">
            <a:avLst/>
          </a:prstGeom>
        </p:spPr>
        <p:txBody>
          <a:bodyPr wrap="non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Biết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chôn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cất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người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chết</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705133" y="57913"/>
            <a:ext cx="3494746" cy="4679351"/>
          </a:xfrm>
        </p:spPr>
      </p:pic>
      <p:sp>
        <p:nvSpPr>
          <p:cNvPr id="12" name="TextBox 11"/>
          <p:cNvSpPr txBox="1"/>
          <p:nvPr/>
        </p:nvSpPr>
        <p:spPr>
          <a:xfrm>
            <a:off x="8044664" y="683430"/>
            <a:ext cx="3512348" cy="369332"/>
          </a:xfrm>
          <a:prstGeom prst="rect">
            <a:avLst/>
          </a:prstGeom>
          <a:solidFill>
            <a:schemeClr val="bg1"/>
          </a:solidFill>
        </p:spPr>
        <p:txBody>
          <a:bodyPr wrap="square" rtlCol="0">
            <a:spAutoFit/>
          </a:bodyPr>
          <a:lstStyle/>
          <a:p>
            <a:r>
              <a:rPr lang="en-US" dirty="0" err="1"/>
              <a:t>Xương</a:t>
            </a:r>
            <a:r>
              <a:rPr lang="en-US" dirty="0"/>
              <a:t> </a:t>
            </a:r>
            <a:r>
              <a:rPr lang="en-US" dirty="0" err="1"/>
              <a:t>hóa</a:t>
            </a:r>
            <a:r>
              <a:rPr lang="en-US" dirty="0"/>
              <a:t> </a:t>
            </a:r>
            <a:r>
              <a:rPr lang="en-US" dirty="0" err="1"/>
              <a:t>thạch</a:t>
            </a:r>
            <a:r>
              <a:rPr lang="en-US" dirty="0"/>
              <a:t> </a:t>
            </a:r>
            <a:r>
              <a:rPr lang="en-US" dirty="0" err="1"/>
              <a:t>trong</a:t>
            </a:r>
            <a:r>
              <a:rPr lang="en-US" dirty="0"/>
              <a:t> </a:t>
            </a:r>
            <a:r>
              <a:rPr lang="en-US" dirty="0" err="1"/>
              <a:t>ngôi</a:t>
            </a:r>
            <a:r>
              <a:rPr lang="en-US" dirty="0"/>
              <a:t> </a:t>
            </a:r>
            <a:r>
              <a:rPr lang="en-US" dirty="0" err="1"/>
              <a:t>mộ</a:t>
            </a:r>
            <a:r>
              <a:rPr lang="en-US" dirty="0"/>
              <a:t> </a:t>
            </a:r>
            <a:r>
              <a:rPr lang="en-US" dirty="0" err="1"/>
              <a:t>cổ</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829" y="3880688"/>
            <a:ext cx="4708611" cy="2842722"/>
          </a:xfrm>
          <a:prstGeom prst="rect">
            <a:avLst/>
          </a:prstGeom>
        </p:spPr>
      </p:pic>
    </p:spTree>
    <p:extLst>
      <p:ext uri="{BB962C8B-B14F-4D97-AF65-F5344CB8AC3E}">
        <p14:creationId xmlns:p14="http://schemas.microsoft.com/office/powerpoint/2010/main" val="28070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par>
                          <p:cTn id="41" fill="hold">
                            <p:stCondLst>
                              <p:cond delay="1000"/>
                            </p:stCondLst>
                            <p:childTnLst>
                              <p:par>
                                <p:cTn id="42" presetID="16" presetClass="entr" presetSubtype="21"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9" grpId="0"/>
      <p:bldP spid="2" grpId="0"/>
      <p:bldP spid="3"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627321" y="434784"/>
            <a:ext cx="7523019" cy="35883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bg1"/>
                </a:solidFill>
                <a:latin typeface="Times New Roman" panose="02020603050405020304" pitchFamily="18" charset="0"/>
                <a:cs typeface="Times New Roman" panose="02020603050405020304" pitchFamily="18" charset="0"/>
              </a:rPr>
              <a:t>Việc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chôn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chết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cùng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cụ</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lao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ý  </a:t>
            </a:r>
            <a:r>
              <a:rPr lang="en-US" sz="3600" dirty="0" err="1">
                <a:solidFill>
                  <a:schemeClr val="bg1"/>
                </a:solidFill>
                <a:latin typeface="Times New Roman" panose="02020603050405020304" pitchFamily="18" charset="0"/>
                <a:cs typeface="Times New Roman" panose="02020603050405020304" pitchFamily="18" charset="0"/>
              </a:rPr>
              <a:t>nghĩa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a:t>
            </a:r>
          </a:p>
          <a:p>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7042" y="5050512"/>
            <a:ext cx="11431541" cy="1200329"/>
          </a:xfrm>
          <a:prstGeom prst="rect">
            <a:avLst/>
          </a:prstGeom>
          <a:solidFill>
            <a:schemeClr val="accent1">
              <a:lumMod val="20000"/>
              <a:lumOff val="80000"/>
            </a:schemeClr>
          </a:solidFill>
        </p:spPr>
        <p:txBody>
          <a:bodyPr wrap="square" rtlCol="0">
            <a:spAutoFit/>
          </a:bodyPr>
          <a:lstStyle/>
          <a:p>
            <a:pPr algn="ctr"/>
            <a:r>
              <a:rPr lang="en-US" sz="3600" dirty="0" err="1">
                <a:solidFill>
                  <a:srgbClr val="C00000"/>
                </a:solidFill>
                <a:latin typeface="Times New Roman" panose="02020603050405020304" pitchFamily="18" charset="0"/>
                <a:cs typeface="Times New Roman" panose="02020603050405020304" pitchFamily="18" charset="0"/>
              </a:rPr>
              <a:t>Họ</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quan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niệm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chết</a:t>
            </a:r>
            <a:r>
              <a:rPr lang="en-US" sz="3600" dirty="0">
                <a:solidFill>
                  <a:srgbClr val="C00000"/>
                </a:solidFill>
                <a:latin typeface="Times New Roman" panose="02020603050405020304" pitchFamily="18" charset="0"/>
                <a:cs typeface="Times New Roman" panose="02020603050405020304" pitchFamily="18" charset="0"/>
              </a:rPr>
              <a:t> qua </a:t>
            </a:r>
            <a:r>
              <a:rPr lang="en-US" sz="3600" dirty="0" err="1">
                <a:solidFill>
                  <a:srgbClr val="C00000"/>
                </a:solidFill>
                <a:latin typeface="Times New Roman" panose="02020603050405020304" pitchFamily="18" charset="0"/>
                <a:cs typeface="Times New Roman" panose="02020603050405020304" pitchFamily="18" charset="0"/>
              </a:rPr>
              <a:t>thế</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giới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kia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vẫn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phải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lao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r>
              <a:rPr lang="en-US" sz="3600" dirty="0">
                <a:solidFill>
                  <a:srgbClr val="C00000"/>
                </a:solidFill>
                <a:latin typeface="Times New Roman" panose="02020603050405020304" pitchFamily="18" charset="0"/>
                <a:cs typeface="Times New Roman" panose="02020603050405020304" pitchFamily="18" charset="0"/>
              </a:rPr>
              <a:t>.</a:t>
            </a:r>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109" y="1801091"/>
            <a:ext cx="5791199" cy="315883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2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D9A9D5C0-8908-474F-A7E3-5A29F1C5D651}"/>
              </a:ext>
            </a:extLst>
          </p:cNvPr>
          <p:cNvSpPr/>
          <p:nvPr/>
        </p:nvSpPr>
        <p:spPr>
          <a:xfrm>
            <a:off x="56643" y="4485573"/>
            <a:ext cx="4150812" cy="23450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Trên</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vách</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của</a:t>
            </a:r>
            <a:r>
              <a:rPr lang="en-GB" sz="2400" dirty="0">
                <a:solidFill>
                  <a:srgbClr val="FF0000"/>
                </a:solidFill>
                <a:latin typeface="Times New Roman" panose="02020603050405020304" pitchFamily="18" charset="0"/>
                <a:cs typeface="Times New Roman" panose="02020603050405020304" pitchFamily="18" charset="0"/>
              </a:rPr>
              <a:t> hang </a:t>
            </a:r>
            <a:r>
              <a:rPr lang="en-GB" sz="2400" dirty="0" err="1">
                <a:solidFill>
                  <a:srgbClr val="FF0000"/>
                </a:solidFill>
                <a:latin typeface="Times New Roman" panose="02020603050405020304" pitchFamily="18" charset="0"/>
                <a:cs typeface="Times New Roman" panose="02020603050405020304" pitchFamily="18" charset="0"/>
              </a:rPr>
              <a:t>động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có</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những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bức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vẽ</a:t>
            </a:r>
            <a:r>
              <a:rPr lang="en-GB" sz="2400"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Nội</a:t>
            </a:r>
            <a:r>
              <a:rPr lang="en-GB" sz="2400" dirty="0">
                <a:solidFill>
                  <a:srgbClr val="4030FF"/>
                </a:solidFill>
                <a:latin typeface="Times New Roman" panose="02020603050405020304" pitchFamily="18" charset="0"/>
                <a:cs typeface="Times New Roman" panose="02020603050405020304" pitchFamily="18" charset="0"/>
              </a:rPr>
              <a:t> dung </a:t>
            </a:r>
            <a:r>
              <a:rPr lang="en-GB" sz="2400" dirty="0" err="1">
                <a:solidFill>
                  <a:srgbClr val="4030FF"/>
                </a:solidFill>
                <a:latin typeface="Times New Roman" panose="02020603050405020304" pitchFamily="18" charset="0"/>
                <a:cs typeface="Times New Roman" panose="02020603050405020304" pitchFamily="18" charset="0"/>
              </a:rPr>
              <a:t>của</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bức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vẽ</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là</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Tại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sao</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họ</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lại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vẽ</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con </a:t>
            </a:r>
            <a:r>
              <a:rPr lang="en-GB" sz="2400" dirty="0" err="1">
                <a:solidFill>
                  <a:srgbClr val="4030FF"/>
                </a:solidFill>
                <a:latin typeface="Times New Roman" panose="02020603050405020304" pitchFamily="18" charset="0"/>
                <a:cs typeface="Times New Roman" panose="02020603050405020304" pitchFamily="18" charset="0"/>
              </a:rPr>
              <a:t>vật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đó</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lên</a:t>
            </a:r>
            <a:r>
              <a:rPr lang="en-GB" sz="2400" dirty="0">
                <a:solidFill>
                  <a:srgbClr val="4030FF"/>
                </a:solidFill>
                <a:latin typeface="Times New Roman" panose="02020603050405020304" pitchFamily="18" charset="0"/>
                <a:cs typeface="Times New Roman" panose="02020603050405020304" pitchFamily="18" charset="0"/>
              </a:rPr>
              <a:t> hang </a:t>
            </a:r>
            <a:r>
              <a:rPr lang="en-GB" sz="2400" dirty="0" err="1">
                <a:solidFill>
                  <a:srgbClr val="4030FF"/>
                </a:solidFill>
                <a:latin typeface="Times New Roman" panose="02020603050405020304" pitchFamily="18" charset="0"/>
                <a:cs typeface="Times New Roman" panose="02020603050405020304" pitchFamily="18" charset="0"/>
              </a:rPr>
              <a:t>đá</a:t>
            </a:r>
            <a:r>
              <a:rPr lang="en-GB" sz="2400" dirty="0">
                <a:solidFill>
                  <a:srgbClr val="4030FF"/>
                </a:solidFill>
                <a:latin typeface="Times New Roman" panose="02020603050405020304" pitchFamily="18" charset="0"/>
                <a:cs typeface="Times New Roman" panose="02020603050405020304" pitchFamily="18" charset="0"/>
              </a:rPr>
              <a:t>?</a:t>
            </a:r>
            <a:endParaRPr lang="x-none" sz="2400" dirty="0">
              <a:solidFill>
                <a:srgbClr val="4030FF"/>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xmlns="" id="{59AAE52E-9637-024A-BC64-24E73B9AC804}"/>
              </a:ext>
            </a:extLst>
          </p:cNvPr>
          <p:cNvSpPr/>
          <p:nvPr/>
        </p:nvSpPr>
        <p:spPr>
          <a:xfrm>
            <a:off x="4319378" y="4497440"/>
            <a:ext cx="3490115" cy="23331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Chiếc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sáo</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được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làm</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từ</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xương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chim</a:t>
            </a:r>
            <a:endParaRPr lang="en-GB" sz="2400"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Nó</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cho</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chúng</a:t>
            </a:r>
            <a:r>
              <a:rPr lang="en-GB" sz="2400" dirty="0">
                <a:solidFill>
                  <a:srgbClr val="4030FF"/>
                </a:solidFill>
                <a:latin typeface="Times New Roman" panose="02020603050405020304" pitchFamily="18" charset="0"/>
                <a:cs typeface="Times New Roman" panose="02020603050405020304" pitchFamily="18" charset="0"/>
              </a:rPr>
              <a:t> ta </a:t>
            </a:r>
            <a:r>
              <a:rPr lang="en-GB" sz="2400" dirty="0" err="1">
                <a:solidFill>
                  <a:srgbClr val="4030FF"/>
                </a:solidFill>
                <a:latin typeface="Times New Roman" panose="02020603050405020304" pitchFamily="18" charset="0"/>
                <a:cs typeface="Times New Roman" panose="02020603050405020304" pitchFamily="18" charset="0"/>
              </a:rPr>
              <a:t>biết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được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điều</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về</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cuộc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sống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của</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người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nguyên</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thuỷ</a:t>
            </a:r>
            <a:r>
              <a:rPr lang="en-GB" sz="2400" dirty="0">
                <a:solidFill>
                  <a:srgbClr val="4030FF"/>
                </a:solidFill>
                <a:latin typeface="Times New Roman" panose="02020603050405020304" pitchFamily="18" charset="0"/>
                <a:cs typeface="Times New Roman" panose="02020603050405020304" pitchFamily="18" charset="0"/>
              </a:rPr>
              <a:t>?</a:t>
            </a:r>
            <a:endParaRPr lang="x-none" sz="2400" dirty="0">
              <a:solidFill>
                <a:srgbClr val="4030FF"/>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xmlns="" id="{71E5D62A-1E83-3F4A-AA5F-6C38CE125F3E}"/>
              </a:ext>
            </a:extLst>
          </p:cNvPr>
          <p:cNvSpPr/>
          <p:nvPr/>
        </p:nvSpPr>
        <p:spPr>
          <a:xfrm>
            <a:off x="8142727" y="4557170"/>
            <a:ext cx="3490115" cy="22734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Đồ</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trang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sức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được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làm</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từ</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vỏ</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trứng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đà</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điểu</a:t>
            </a:r>
            <a:endParaRPr lang="en-GB" sz="2400"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đồ</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trang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sức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này</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cho</a:t>
            </a:r>
            <a:r>
              <a:rPr lang="en-GB" sz="2400" dirty="0">
                <a:solidFill>
                  <a:srgbClr val="4030FF"/>
                </a:solidFill>
                <a:latin typeface="Times New Roman" panose="02020603050405020304" pitchFamily="18" charset="0"/>
                <a:cs typeface="Times New Roman" panose="02020603050405020304" pitchFamily="18" charset="0"/>
              </a:rPr>
              <a:t> ta </a:t>
            </a:r>
            <a:r>
              <a:rPr lang="en-GB" sz="2400" dirty="0" err="1">
                <a:solidFill>
                  <a:srgbClr val="4030FF"/>
                </a:solidFill>
                <a:latin typeface="Times New Roman" panose="02020603050405020304" pitchFamily="18" charset="0"/>
                <a:cs typeface="Times New Roman" panose="02020603050405020304" pitchFamily="18" charset="0"/>
              </a:rPr>
              <a:t>biết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điều</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về</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cuộc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sống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người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nguyên</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thuỷ</a:t>
            </a:r>
            <a:r>
              <a:rPr lang="en-GB" sz="2400" dirty="0">
                <a:solidFill>
                  <a:srgbClr val="4030FF"/>
                </a:solidFill>
                <a:latin typeface="Times New Roman" panose="02020603050405020304" pitchFamily="18" charset="0"/>
                <a:cs typeface="Times New Roman" panose="02020603050405020304" pitchFamily="18" charset="0"/>
              </a:rPr>
              <a:t>?</a:t>
            </a:r>
            <a:endParaRPr lang="x-none" sz="2400" dirty="0">
              <a:solidFill>
                <a:srgbClr val="403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A850116-3708-C140-BF00-ED6431C8E00D}"/>
              </a:ext>
            </a:extLst>
          </p:cNvPr>
          <p:cNvSpPr txBox="1"/>
          <p:nvPr/>
        </p:nvSpPr>
        <p:spPr>
          <a:xfrm>
            <a:off x="371322" y="605762"/>
            <a:ext cx="11463495" cy="523220"/>
          </a:xfrm>
          <a:prstGeom prst="rect">
            <a:avLst/>
          </a:prstGeom>
          <a:noFill/>
        </p:spPr>
        <p:txBody>
          <a:bodyPr wrap="square" rtlCol="0">
            <a:spAutoFit/>
          </a:bodyPr>
          <a:lstStyle/>
          <a:p>
            <a:pPr algn="ctr"/>
            <a:r>
              <a:rPr lang="x-none" sz="2800" dirty="0">
                <a:solidFill>
                  <a:schemeClr val="bg1"/>
                </a:solidFill>
                <a:latin typeface="Times New Roman" panose="02020603050405020304" pitchFamily="18" charset="0"/>
                <a:cs typeface="Times New Roman" panose="02020603050405020304" pitchFamily="18" charset="0"/>
              </a:rPr>
              <a:t>Em hãy nối các bức tranh sau vào bảng thông tin và trả lời các </a:t>
            </a:r>
            <a:r>
              <a:rPr lang="x-none" sz="2800">
                <a:solidFill>
                  <a:schemeClr val="bg1"/>
                </a:solidFill>
                <a:latin typeface="Times New Roman" panose="02020603050405020304" pitchFamily="18" charset="0"/>
                <a:cs typeface="Times New Roman" panose="02020603050405020304" pitchFamily="18" charset="0"/>
              </a:rPr>
              <a:t>câu hỏi</a:t>
            </a:r>
            <a:endParaRPr lang="x-none" sz="2800" dirty="0">
              <a:solidFill>
                <a:schemeClr val="bg1"/>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xmlns="" id="{5DA5CA03-8030-D341-A191-F59FE496EB9E}"/>
              </a:ext>
            </a:extLst>
          </p:cNvPr>
          <p:cNvCxnSpPr>
            <a:cxnSpLocks/>
            <a:endCxn id="25" idx="0"/>
          </p:cNvCxnSpPr>
          <p:nvPr/>
        </p:nvCxnSpPr>
        <p:spPr>
          <a:xfrm flipH="1">
            <a:off x="1538041" y="3781684"/>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xmlns="" id="{CD168005-1D06-654C-9B5D-746A56DA638B}"/>
              </a:ext>
            </a:extLst>
          </p:cNvPr>
          <p:cNvCxnSpPr>
            <a:cxnSpLocks/>
            <a:stCxn id="22" idx="6"/>
            <a:endCxn id="12" idx="0"/>
          </p:cNvCxnSpPr>
          <p:nvPr/>
        </p:nvCxnSpPr>
        <p:spPr>
          <a:xfrm>
            <a:off x="5811239" y="3904015"/>
            <a:ext cx="4076546" cy="6531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xmlns=""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xmlns=""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2" name="Oval 21">
            <a:extLst>
              <a:ext uri="{FF2B5EF4-FFF2-40B4-BE49-F238E27FC236}">
                <a16:creationId xmlns:a16="http://schemas.microsoft.com/office/drawing/2014/main" xmlns=""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3" name="Oval 22">
            <a:extLst>
              <a:ext uri="{FF2B5EF4-FFF2-40B4-BE49-F238E27FC236}">
                <a16:creationId xmlns:a16="http://schemas.microsoft.com/office/drawing/2014/main" xmlns=""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4" name="Oval 23">
            <a:extLst>
              <a:ext uri="{FF2B5EF4-FFF2-40B4-BE49-F238E27FC236}">
                <a16:creationId xmlns:a16="http://schemas.microsoft.com/office/drawing/2014/main" xmlns=""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5" name="Oval 24">
            <a:extLst>
              <a:ext uri="{FF2B5EF4-FFF2-40B4-BE49-F238E27FC236}">
                <a16:creationId xmlns:a16="http://schemas.microsoft.com/office/drawing/2014/main" xmlns="" id="{A9DF871A-C37C-4046-B9DF-F137F02135AD}"/>
              </a:ext>
            </a:extLst>
          </p:cNvPr>
          <p:cNvSpPr/>
          <p:nvPr/>
        </p:nvSpPr>
        <p:spPr>
          <a:xfrm>
            <a:off x="1292355" y="422889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26" name="Oval 25">
            <a:extLst>
              <a:ext uri="{FF2B5EF4-FFF2-40B4-BE49-F238E27FC236}">
                <a16:creationId xmlns:a16="http://schemas.microsoft.com/office/drawing/2014/main" xmlns=""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pic>
        <p:nvPicPr>
          <p:cNvPr id="2" name="Picture 1"/>
          <p:cNvPicPr>
            <a:picLocks noChangeAspect="1"/>
          </p:cNvPicPr>
          <p:nvPr/>
        </p:nvPicPr>
        <p:blipFill>
          <a:blip r:embed="rId2"/>
          <a:stretch>
            <a:fillRect/>
          </a:stretch>
        </p:blipFill>
        <p:spPr>
          <a:xfrm>
            <a:off x="39803" y="1393952"/>
            <a:ext cx="3504183" cy="2219781"/>
          </a:xfrm>
          <a:prstGeom prst="rect">
            <a:avLst/>
          </a:prstGeom>
        </p:spPr>
      </p:pic>
      <p:pic>
        <p:nvPicPr>
          <p:cNvPr id="3" name="Picture 2"/>
          <p:cNvPicPr>
            <a:picLocks noChangeAspect="1"/>
          </p:cNvPicPr>
          <p:nvPr/>
        </p:nvPicPr>
        <p:blipFill>
          <a:blip r:embed="rId3"/>
          <a:stretch>
            <a:fillRect/>
          </a:stretch>
        </p:blipFill>
        <p:spPr>
          <a:xfrm>
            <a:off x="4137524" y="1403760"/>
            <a:ext cx="3439693" cy="2194041"/>
          </a:xfrm>
          <a:prstGeom prst="rect">
            <a:avLst/>
          </a:prstGeom>
        </p:spPr>
      </p:pic>
      <p:pic>
        <p:nvPicPr>
          <p:cNvPr id="4" name="Picture 3"/>
          <p:cNvPicPr>
            <a:picLocks noChangeAspect="1"/>
          </p:cNvPicPr>
          <p:nvPr/>
        </p:nvPicPr>
        <p:blipFill>
          <a:blip r:embed="rId4"/>
          <a:stretch>
            <a:fillRect/>
          </a:stretch>
        </p:blipFill>
        <p:spPr>
          <a:xfrm>
            <a:off x="7896117" y="1698037"/>
            <a:ext cx="3908434" cy="1403217"/>
          </a:xfrm>
          <a:prstGeom prst="rect">
            <a:avLst/>
          </a:prstGeom>
        </p:spPr>
      </p:pic>
      <p:sp>
        <p:nvSpPr>
          <p:cNvPr id="5" name="Rectangle 3">
            <a:extLst>
              <a:ext uri="{FF2B5EF4-FFF2-40B4-BE49-F238E27FC236}">
                <a16:creationId xmlns:a16="http://schemas.microsoft.com/office/drawing/2014/main" xmlns="" id="{9713AB6C-2D29-9CC1-C075-751BA923D716}"/>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7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9AEC097-335C-7249-AB03-27A0439E06B5}"/>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x-none" sz="2800" b="1" dirty="0">
                <a:solidFill>
                  <a:srgbClr val="FFFF00"/>
                </a:solidFill>
                <a:latin typeface="Times New Roman" panose="02020603050405020304" pitchFamily="18" charset="0"/>
                <a:cs typeface="Times New Roman" panose="02020603050405020304" pitchFamily="18" charset="0"/>
              </a:rPr>
              <a:t>của người nguyên thủy</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9AEC097-335C-7249-AB03-27A0439E06B5}"/>
              </a:ext>
            </a:extLst>
          </p:cNvPr>
          <p:cNvSpPr/>
          <p:nvPr/>
        </p:nvSpPr>
        <p:spPr>
          <a:xfrm>
            <a:off x="99887" y="647853"/>
            <a:ext cx="497928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x-none"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linh</a:t>
            </a:r>
            <a:r>
              <a:rPr lang="en-US" sz="2800" b="1" dirty="0">
                <a:solidFill>
                  <a:srgbClr val="FFFF00"/>
                </a:solidFill>
                <a:latin typeface="Times New Roman" panose="02020603050405020304" pitchFamily="18" charset="0"/>
                <a:cs typeface="Times New Roman" panose="02020603050405020304" pitchFamily="18" charset="0"/>
              </a:rPr>
              <a:t>:</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19AEC097-335C-7249-AB03-27A0439E06B5}"/>
              </a:ext>
            </a:extLst>
          </p:cNvPr>
          <p:cNvSpPr/>
          <p:nvPr/>
        </p:nvSpPr>
        <p:spPr>
          <a:xfrm>
            <a:off x="97600" y="2926581"/>
            <a:ext cx="5113722"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x-none" sz="2800" b="1" dirty="0">
                <a:solidFill>
                  <a:srgbClr val="FFFF00"/>
                </a:solidFill>
                <a:latin typeface="Times New Roman" panose="02020603050405020304" pitchFamily="18" charset="0"/>
                <a:cs typeface="Times New Roman" panose="02020603050405020304" pitchFamily="18" charset="0"/>
              </a:rPr>
              <a:t> Đời sống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nghệ</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thuật</a:t>
            </a:r>
            <a:r>
              <a:rPr lang="en-US" sz="2800" b="1" dirty="0">
                <a:solidFill>
                  <a:srgbClr val="FFFF00"/>
                </a:solidFill>
                <a:latin typeface="Times New Roman" panose="02020603050405020304" pitchFamily="18" charset="0"/>
                <a:cs typeface="Times New Roman" panose="02020603050405020304" pitchFamily="18" charset="0"/>
              </a:rPr>
              <a:t>:</a:t>
            </a:r>
            <a:endParaRPr lang="x-none" sz="28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1277273"/>
            <a:ext cx="5554726" cy="1031051"/>
          </a:xfrm>
          <a:prstGeom prst="rect">
            <a:avLst/>
          </a:prstGeom>
        </p:spPr>
        <p:txBody>
          <a:bodyPr wrap="none">
            <a:spAutoFit/>
          </a:bodyPr>
          <a:lstStyle/>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niệm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mọi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hồn</a:t>
            </a:r>
            <a:r>
              <a:rPr lang="fr-FR" sz="2800" dirty="0">
                <a:solidFill>
                  <a:schemeClr val="bg1"/>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bái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tổ</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3" name="Rectangle 2"/>
          <p:cNvSpPr/>
          <p:nvPr/>
        </p:nvSpPr>
        <p:spPr>
          <a:xfrm>
            <a:off x="-110026" y="2338694"/>
            <a:ext cx="4137351" cy="523220"/>
          </a:xfrm>
          <a:prstGeom prst="rect">
            <a:avLst/>
          </a:prstGeom>
        </p:spPr>
        <p:txBody>
          <a:bodyPr wrap="non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Biết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chôn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cất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người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chết</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xmlns="" id="{5554E22E-9382-9BAD-5E29-78984A4811FC}"/>
              </a:ext>
            </a:extLst>
          </p:cNvPr>
          <p:cNvSpPr txBox="1"/>
          <p:nvPr/>
        </p:nvSpPr>
        <p:spPr>
          <a:xfrm>
            <a:off x="97600" y="3514468"/>
            <a:ext cx="6161314" cy="523220"/>
          </a:xfrm>
          <a:prstGeom prst="rect">
            <a:avLst/>
          </a:prstGeom>
          <a:noFill/>
        </p:spPr>
        <p:txBody>
          <a:bodyPr wrap="square">
            <a:spAutoFit/>
          </a:bodyPr>
          <a:lstStyle/>
          <a:p>
            <a:r>
              <a:rPr lang="fr-FR" sz="2800">
                <a:solidFill>
                  <a:schemeClr val="bg1"/>
                </a:solidFill>
                <a:latin typeface="Times New Roman" panose="02020603050405020304" pitchFamily="18" charset="0"/>
                <a:cs typeface="Times New Roman" panose="02020603050405020304" pitchFamily="18" charset="0"/>
              </a:rPr>
              <a:t>Vẽ, làm đồ trang sức, sáng tạo nhạc cụ.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82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47536" y="561474"/>
            <a:ext cx="10170696" cy="3513221"/>
          </a:xfrm>
          <a:prstGeom prst="cloudCallout">
            <a:avLst>
              <a:gd name="adj1" fmla="val -41381"/>
              <a:gd name="adj2" fmla="val 7498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video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6" name="Content Placeholder 4">
            <a:extLst>
              <a:ext uri="{FF2B5EF4-FFF2-40B4-BE49-F238E27FC236}">
                <a16:creationId xmlns:a16="http://schemas.microsoft.com/office/drawing/2014/main" xmlns=""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7" y="4913766"/>
            <a:ext cx="2221774" cy="1824409"/>
          </a:xfrm>
          <a:prstGeom prst="rect">
            <a:avLst/>
          </a:prstGeom>
        </p:spPr>
      </p:pic>
    </p:spTree>
    <p:extLst>
      <p:ext uri="{BB962C8B-B14F-4D97-AF65-F5344CB8AC3E}">
        <p14:creationId xmlns:p14="http://schemas.microsoft.com/office/powerpoint/2010/main" val="40438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4001B67-2B94-844B-8F88-142F74A80013}"/>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x-none"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x-none" sz="2400" dirty="0">
              <a:solidFill>
                <a:srgbClr val="FFFF00"/>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xmlns=""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137516" y="813482"/>
            <a:ext cx="5014173" cy="5927558"/>
          </a:xfrm>
          <a:prstGeom prst="rect">
            <a:avLst/>
          </a:prstGeom>
        </p:spPr>
      </p:pic>
      <p:sp>
        <p:nvSpPr>
          <p:cNvPr id="21" name="Triangle 20">
            <a:extLst>
              <a:ext uri="{FF2B5EF4-FFF2-40B4-BE49-F238E27FC236}">
                <a16:creationId xmlns:a16="http://schemas.microsoft.com/office/drawing/2014/main" xmlns="" id="{3ACA7ECF-388C-FD44-8B3D-9FE183EF9D6E}"/>
              </a:ext>
            </a:extLst>
          </p:cNvPr>
          <p:cNvSpPr/>
          <p:nvPr/>
        </p:nvSpPr>
        <p:spPr>
          <a:xfrm>
            <a:off x="1935126" y="1130817"/>
            <a:ext cx="138224" cy="3024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Straight Arrow Connector 4">
            <a:extLst>
              <a:ext uri="{FF2B5EF4-FFF2-40B4-BE49-F238E27FC236}">
                <a16:creationId xmlns:a16="http://schemas.microsoft.com/office/drawing/2014/main" xmlns="" id="{C9DABB26-C2CC-4D4E-B8A5-1E5E510DB3CF}"/>
              </a:ext>
            </a:extLst>
          </p:cNvPr>
          <p:cNvCxnSpPr>
            <a:cxnSpLocks/>
            <a:stCxn id="21" idx="4"/>
          </p:cNvCxnSpPr>
          <p:nvPr/>
        </p:nvCxnSpPr>
        <p:spPr>
          <a:xfrm>
            <a:off x="2073350" y="1433307"/>
            <a:ext cx="3583171" cy="175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AFF5B717-EA79-BB42-B254-EA8A3926C19A}"/>
              </a:ext>
            </a:extLst>
          </p:cNvPr>
          <p:cNvSpPr/>
          <p:nvPr/>
        </p:nvSpPr>
        <p:spPr>
          <a:xfrm>
            <a:off x="5642007" y="2190901"/>
            <a:ext cx="3803192" cy="1474176"/>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xmlns="" id="{4624369F-20C8-6547-B802-6383D326085F}"/>
              </a:ext>
            </a:extLst>
          </p:cNvPr>
          <p:cNvSpPr/>
          <p:nvPr/>
        </p:nvSpPr>
        <p:spPr>
          <a:xfrm>
            <a:off x="1647079" y="1687747"/>
            <a:ext cx="198847" cy="2132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riangle 27">
            <a:extLst>
              <a:ext uri="{FF2B5EF4-FFF2-40B4-BE49-F238E27FC236}">
                <a16:creationId xmlns:a16="http://schemas.microsoft.com/office/drawing/2014/main" xmlns="" id="{495E36A7-DAB8-664E-B1BB-833100FFB19A}"/>
              </a:ext>
            </a:extLst>
          </p:cNvPr>
          <p:cNvSpPr/>
          <p:nvPr/>
        </p:nvSpPr>
        <p:spPr>
          <a:xfrm>
            <a:off x="3168502" y="4035797"/>
            <a:ext cx="316005" cy="1750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Triangle 28">
            <a:extLst>
              <a:ext uri="{FF2B5EF4-FFF2-40B4-BE49-F238E27FC236}">
                <a16:creationId xmlns:a16="http://schemas.microsoft.com/office/drawing/2014/main" xmlns="" id="{F58C64DA-A9CF-3041-8E50-94A485D2A5D9}"/>
              </a:ext>
            </a:extLst>
          </p:cNvPr>
          <p:cNvSpPr/>
          <p:nvPr/>
        </p:nvSpPr>
        <p:spPr>
          <a:xfrm>
            <a:off x="2165081" y="5153984"/>
            <a:ext cx="287640" cy="2036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xmlns="" id="{678E5025-4753-764C-A431-302BB65B576C}"/>
              </a:ext>
            </a:extLst>
          </p:cNvPr>
          <p:cNvSpPr/>
          <p:nvPr/>
        </p:nvSpPr>
        <p:spPr>
          <a:xfrm>
            <a:off x="5607485" y="557052"/>
            <a:ext cx="3803193"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xmlns="" id="{F3D9B840-07D2-8B4C-8EFC-F63B14862F3B}"/>
              </a:ext>
            </a:extLst>
          </p:cNvPr>
          <p:cNvCxnSpPr>
            <a:cxnSpLocks/>
            <a:stCxn id="27" idx="4"/>
          </p:cNvCxnSpPr>
          <p:nvPr/>
        </p:nvCxnSpPr>
        <p:spPr>
          <a:xfrm>
            <a:off x="1845926" y="1901029"/>
            <a:ext cx="3712524" cy="8884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BD05A936-FEDE-234A-A898-3EED7CD8B28B}"/>
              </a:ext>
            </a:extLst>
          </p:cNvPr>
          <p:cNvSpPr/>
          <p:nvPr/>
        </p:nvSpPr>
        <p:spPr>
          <a:xfrm>
            <a:off x="5613161" y="3768228"/>
            <a:ext cx="3832037" cy="1213299"/>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An Khê (Gia Lai) Phát hiện công cụ đá ghè đẽo thô sơ (khoảng 800000 năm trước</a:t>
            </a:r>
          </a:p>
        </p:txBody>
      </p:sp>
      <p:sp>
        <p:nvSpPr>
          <p:cNvPr id="33" name="Rectangle 32">
            <a:extLst>
              <a:ext uri="{FF2B5EF4-FFF2-40B4-BE49-F238E27FC236}">
                <a16:creationId xmlns:a16="http://schemas.microsoft.com/office/drawing/2014/main" xmlns="" id="{6799E3C1-CEE0-434E-BE53-91ABC7D158FA}"/>
              </a:ext>
            </a:extLst>
          </p:cNvPr>
          <p:cNvSpPr/>
          <p:nvPr/>
        </p:nvSpPr>
        <p:spPr>
          <a:xfrm>
            <a:off x="5541546" y="5255829"/>
            <a:ext cx="3903651" cy="1462697"/>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Xuân Lộc(Đồng Nai) phát hiện công cụ đá ghè đẽo thô sơ (Khoảng 40000-&gt;30000 năm trước) </a:t>
            </a:r>
          </a:p>
        </p:txBody>
      </p:sp>
      <p:cxnSp>
        <p:nvCxnSpPr>
          <p:cNvPr id="34" name="Straight Arrow Connector 33">
            <a:extLst>
              <a:ext uri="{FF2B5EF4-FFF2-40B4-BE49-F238E27FC236}">
                <a16:creationId xmlns:a16="http://schemas.microsoft.com/office/drawing/2014/main" xmlns="" id="{45BCE582-8C37-0747-887B-0037654787E0}"/>
              </a:ext>
            </a:extLst>
          </p:cNvPr>
          <p:cNvCxnSpPr>
            <a:cxnSpLocks/>
          </p:cNvCxnSpPr>
          <p:nvPr/>
        </p:nvCxnSpPr>
        <p:spPr>
          <a:xfrm>
            <a:off x="2925832" y="4210858"/>
            <a:ext cx="2466358" cy="135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181809F-1CE2-1E45-A847-BDE75583029F}"/>
              </a:ext>
            </a:extLst>
          </p:cNvPr>
          <p:cNvCxnSpPr>
            <a:cxnSpLocks/>
            <a:stCxn id="29" idx="3"/>
          </p:cNvCxnSpPr>
          <p:nvPr/>
        </p:nvCxnSpPr>
        <p:spPr>
          <a:xfrm>
            <a:off x="2308901" y="5357675"/>
            <a:ext cx="3209397" cy="196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xmlns="" id="{5ADF24E4-2710-2D48-8829-3FE29BEA9239}"/>
              </a:ext>
            </a:extLst>
          </p:cNvPr>
          <p:cNvSpPr/>
          <p:nvPr/>
        </p:nvSpPr>
        <p:spPr>
          <a:xfrm>
            <a:off x="9557785" y="985674"/>
            <a:ext cx="835075" cy="511390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24" name="Rounded Rectangle 23"/>
          <p:cNvSpPr/>
          <p:nvPr/>
        </p:nvSpPr>
        <p:spPr>
          <a:xfrm>
            <a:off x="10505446" y="2075902"/>
            <a:ext cx="1669312" cy="29334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thủy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3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xmlns="" id="{08051B0A-33A6-8249-B655-F2004B9E0199}"/>
              </a:ext>
            </a:extLst>
          </p:cNvPr>
          <p:cNvSpPr/>
          <p:nvPr/>
        </p:nvSpPr>
        <p:spPr>
          <a:xfrm>
            <a:off x="6879223" y="623191"/>
            <a:ext cx="5139671"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x-none" sz="28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xmlns="" id="{4C579706-4873-3C4D-A37B-D68F38CFFA97}"/>
              </a:ext>
            </a:extLst>
          </p:cNvPr>
          <p:cNvPicPr>
            <a:picLocks noChangeAspect="1"/>
          </p:cNvPicPr>
          <p:nvPr/>
        </p:nvPicPr>
        <p:blipFill>
          <a:blip r:embed="rId2"/>
          <a:stretch>
            <a:fillRect/>
          </a:stretch>
        </p:blipFill>
        <p:spPr>
          <a:xfrm>
            <a:off x="173106" y="623191"/>
            <a:ext cx="6430893" cy="6210835"/>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xmlns="" id="{3B4E92B6-6AE3-114D-8CE9-2D3DFC18F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sp>
        <p:nvSpPr>
          <p:cNvPr id="2" name="Rectangle 3">
            <a:extLst>
              <a:ext uri="{FF2B5EF4-FFF2-40B4-BE49-F238E27FC236}">
                <a16:creationId xmlns:a16="http://schemas.microsoft.com/office/drawing/2014/main" xmlns="" id="{9D0E602E-20AA-500A-C9A7-5BE68470E71B}"/>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x-none"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x-none" sz="2400"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73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880836586"/>
              </p:ext>
            </p:extLst>
          </p:nvPr>
        </p:nvGraphicFramePr>
        <p:xfrm>
          <a:off x="333829" y="870857"/>
          <a:ext cx="11383156" cy="4106681"/>
        </p:xfrm>
        <a:graphic>
          <a:graphicData uri="http://schemas.openxmlformats.org/drawingml/2006/table">
            <a:tbl>
              <a:tblPr firstRow="1" firstCol="1" bandRow="1">
                <a:tableStyleId>{5C22544A-7EE6-4342-B048-85BDC9FD1C3A}</a:tableStyleId>
              </a:tblPr>
              <a:tblGrid>
                <a:gridCol w="2540229">
                  <a:extLst>
                    <a:ext uri="{9D8B030D-6E8A-4147-A177-3AD203B41FA5}">
                      <a16:colId xmlns:a16="http://schemas.microsoft.com/office/drawing/2014/main" xmlns="" val="3266092166"/>
                    </a:ext>
                  </a:extLst>
                </a:gridCol>
                <a:gridCol w="8842927">
                  <a:extLst>
                    <a:ext uri="{9D8B030D-6E8A-4147-A177-3AD203B41FA5}">
                      <a16:colId xmlns:a16="http://schemas.microsoft.com/office/drawing/2014/main" xmlns="" val="1083977226"/>
                    </a:ext>
                  </a:extLst>
                </a:gridCol>
              </a:tblGrid>
              <a:tr h="627783">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Phương diện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lgn="ctr">
                        <a:spcAft>
                          <a:spcPts val="600"/>
                        </a:spcAft>
                      </a:pPr>
                      <a:r>
                        <a:rPr lang="nl-NL" sz="2800" dirty="0">
                          <a:effectLst/>
                          <a:latin typeface="Times New Roman" panose="02020603050405020304" pitchFamily="18" charset="0"/>
                          <a:cs typeface="Times New Roman" panose="02020603050405020304" pitchFamily="18" charset="0"/>
                        </a:rPr>
                        <a:t>Những nét 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xmlns="" val="1821847554"/>
                  </a:ext>
                </a:extLst>
              </a:tr>
              <a:tr h="2321718">
                <a:tc>
                  <a:txBody>
                    <a:bodyPr/>
                    <a:lstStyle/>
                    <a:p>
                      <a:pPr>
                        <a:spcAft>
                          <a:spcPts val="600"/>
                        </a:spcAft>
                      </a:pPr>
                      <a:endParaRPr lang="nl-NL" sz="2800" dirty="0">
                        <a:effectLst/>
                        <a:latin typeface="Times New Roman" panose="02020603050405020304" pitchFamily="18" charset="0"/>
                        <a:cs typeface="Times New Roman" panose="02020603050405020304" pitchFamily="18" charset="0"/>
                      </a:endParaRPr>
                    </a:p>
                    <a:p>
                      <a:pPr>
                        <a:spcAft>
                          <a:spcPts val="600"/>
                        </a:spcAft>
                      </a:pPr>
                      <a:r>
                        <a:rPr lang="nl-NL" sz="2800" dirty="0">
                          <a:effectLst/>
                          <a:latin typeface="Times New Roman" panose="02020603050405020304" pitchFamily="18" charset="0"/>
                          <a:ea typeface="+mn-ea"/>
                          <a:cs typeface="Times New Roman" panose="02020603050405020304" pitchFamily="18" charset="0"/>
                        </a:rPr>
                        <a:t>Đời</a:t>
                      </a:r>
                      <a:r>
                        <a:rPr lang="nl-NL" sz="2800" baseline="0" dirty="0">
                          <a:effectLst/>
                          <a:latin typeface="Times New Roman" panose="02020603050405020304" pitchFamily="18" charset="0"/>
                          <a:ea typeface="+mn-ea"/>
                          <a:cs typeface="Times New Roman" panose="02020603050405020304" pitchFamily="18" charset="0"/>
                        </a:rPr>
                        <a:t> sống vật chất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xmlns="" val="930496514"/>
                  </a:ext>
                </a:extLst>
              </a:tr>
              <a:tr h="1157180">
                <a:tc>
                  <a:txBody>
                    <a:bodyPr/>
                    <a:lstStyle/>
                    <a:p>
                      <a:pPr>
                        <a:spcAft>
                          <a:spcPts val="600"/>
                        </a:spcAft>
                      </a:pPr>
                      <a:r>
                        <a:rPr lang="nl-NL" sz="2800" dirty="0">
                          <a:effectLst/>
                          <a:latin typeface="Times New Roman" panose="02020603050405020304" pitchFamily="18" charset="0"/>
                          <a:ea typeface="+mn-ea"/>
                          <a:cs typeface="Times New Roman" panose="02020603050405020304" pitchFamily="18" charset="0"/>
                        </a:rPr>
                        <a:t>Đời</a:t>
                      </a:r>
                      <a:r>
                        <a:rPr lang="nl-NL" sz="2800" baseline="0" dirty="0">
                          <a:effectLst/>
                          <a:latin typeface="Times New Roman" panose="02020603050405020304" pitchFamily="18" charset="0"/>
                          <a:ea typeface="+mn-ea"/>
                          <a:cs typeface="Times New Roman" panose="02020603050405020304" pitchFamily="18" charset="0"/>
                        </a:rPr>
                        <a:t> sống tinh thần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xmlns="" val="3956635355"/>
                  </a:ext>
                </a:extLst>
              </a:tr>
            </a:tbl>
          </a:graphicData>
        </a:graphic>
      </p:graphicFrame>
      <p:sp>
        <p:nvSpPr>
          <p:cNvPr id="2" name="TextBox 1"/>
          <p:cNvSpPr txBox="1"/>
          <p:nvPr/>
        </p:nvSpPr>
        <p:spPr>
          <a:xfrm>
            <a:off x="3004457" y="1553029"/>
            <a:ext cx="8491485" cy="1815882"/>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thêm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mới</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nuôi</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lạc</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3004457" y="3875315"/>
            <a:ext cx="8403253"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điệp</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vách</a:t>
            </a:r>
            <a:r>
              <a:rPr lang="en-US" sz="2800" dirty="0">
                <a:solidFill>
                  <a:schemeClr val="bg1"/>
                </a:solidFill>
                <a:latin typeface="Times New Roman" panose="02020603050405020304" pitchFamily="18" charset="0"/>
                <a:cs typeface="Times New Roman" panose="02020603050405020304" pitchFamily="18" charset="0"/>
              </a:rPr>
              <a:t> hang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BFF95D13-E809-C554-1500-1AA44A2761AA}"/>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x-none"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x-none" sz="2400"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1525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a:extLst>
              <a:ext uri="{FF2B5EF4-FFF2-40B4-BE49-F238E27FC236}">
                <a16:creationId xmlns:a16="http://schemas.microsoft.com/office/drawing/2014/main" xmlns="" id="{64F529DF-1DA0-0345-B315-5F9A84556C99}"/>
              </a:ext>
            </a:extLst>
          </p:cNvPr>
          <p:cNvSpPr/>
          <p:nvPr/>
        </p:nvSpPr>
        <p:spPr>
          <a:xfrm>
            <a:off x="5399313" y="1240883"/>
            <a:ext cx="6498353" cy="1518519"/>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000" i="1" dirty="0" err="1">
                <a:solidFill>
                  <a:schemeClr val="tx1"/>
                </a:solidFill>
                <a:latin typeface="Times New Roman" panose="02020603050405020304" pitchFamily="18" charset="0"/>
                <a:cs typeface="Times New Roman" panose="02020603050405020304" pitchFamily="18" charset="0"/>
              </a:rPr>
              <a:t>Nhiệm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vụ</a:t>
            </a:r>
            <a:r>
              <a:rPr lang="en-US" sz="2000" i="1" dirty="0">
                <a:solidFill>
                  <a:schemeClr val="tx1"/>
                </a:solidFill>
                <a:latin typeface="Times New Roman" panose="02020603050405020304" pitchFamily="18" charset="0"/>
                <a:cs typeface="Times New Roman" panose="02020603050405020304" pitchFamily="18" charset="0"/>
              </a:rPr>
              <a:t> 1: </a:t>
            </a:r>
            <a:r>
              <a:rPr lang="en-US" sz="2000" dirty="0" err="1">
                <a:solidFill>
                  <a:schemeClr val="tx1"/>
                </a:solidFill>
                <a:latin typeface="Times New Roman" panose="02020603050405020304" pitchFamily="18" charset="0"/>
                <a:cs typeface="Times New Roman" panose="02020603050405020304" pitchFamily="18" charset="0"/>
              </a:rPr>
              <a:t>Hãy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thủy</a:t>
            </a:r>
            <a:r>
              <a:rPr lang="en-US" sz="2000" dirty="0">
                <a:solidFill>
                  <a:schemeClr val="tx1"/>
                </a:solidFill>
                <a:latin typeface="Times New Roman" panose="02020603050405020304" pitchFamily="18" charset="0"/>
                <a:cs typeface="Times New Roman" panose="02020603050405020304" pitchFamily="18" charset="0"/>
              </a:rPr>
              <a:t>?</a:t>
            </a:r>
          </a:p>
        </p:txBody>
      </p:sp>
      <p:sp>
        <p:nvSpPr>
          <p:cNvPr id="8" name="Wave 7">
            <a:extLst>
              <a:ext uri="{FF2B5EF4-FFF2-40B4-BE49-F238E27FC236}">
                <a16:creationId xmlns:a16="http://schemas.microsoft.com/office/drawing/2014/main" xmlns="" id="{EB627AB4-78FB-8347-8844-813470973E17}"/>
              </a:ext>
            </a:extLst>
          </p:cNvPr>
          <p:cNvSpPr/>
          <p:nvPr/>
        </p:nvSpPr>
        <p:spPr>
          <a:xfrm>
            <a:off x="5235913" y="2481132"/>
            <a:ext cx="6723748" cy="1358539"/>
          </a:xfrm>
          <a:prstGeom prst="wave">
            <a:avLst>
              <a:gd name="adj1" fmla="val 12500"/>
              <a:gd name="adj2" fmla="val -103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i="1" dirty="0" err="1">
                <a:latin typeface="Times New Roman" panose="02020603050405020304" pitchFamily="18" charset="0"/>
                <a:ea typeface="Times New Roman" panose="02020603050405020304" pitchFamily="18" charset="0"/>
              </a:rPr>
              <a:t>Nhiệm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vụ</a:t>
            </a:r>
            <a:r>
              <a:rPr lang="en-US" sz="2000" i="1" dirty="0">
                <a:latin typeface="Times New Roman" panose="02020603050405020304" pitchFamily="18" charset="0"/>
                <a:ea typeface="Times New Roman" panose="02020603050405020304" pitchFamily="18" charset="0"/>
              </a:rPr>
              <a:t> 2: </a:t>
            </a:r>
            <a:r>
              <a:rPr lang="en-US" sz="2000" dirty="0">
                <a:latin typeface="Times New Roman" panose="02020603050405020304" pitchFamily="18" charset="0"/>
                <a:ea typeface="Times New Roman" panose="02020603050405020304" pitchFamily="18" charset="0"/>
              </a:rPr>
              <a:t>P</a:t>
            </a:r>
            <a:r>
              <a:rPr lang="x-none" sz="2000" dirty="0">
                <a:latin typeface="Times New Roman" panose="02020603050405020304" pitchFamily="18" charset="0"/>
                <a:ea typeface="Times New Roman" panose="02020603050405020304" pitchFamily="18" charset="0"/>
              </a:rPr>
              <a:t>hát biểu cảm nhận của em về vai trò của lao động đối với bản thân, gia đình và xã hội ngày nay?</a:t>
            </a:r>
            <a:endParaRPr lang="x-none" dirty="0">
              <a:latin typeface="Times New Roman" panose="02020603050405020304" pitchFamily="18" charset="0"/>
              <a:ea typeface="Times New Roman" panose="02020603050405020304" pitchFamily="18" charset="0"/>
            </a:endParaRPr>
          </a:p>
        </p:txBody>
      </p:sp>
      <p:sp>
        <p:nvSpPr>
          <p:cNvPr id="2" name="TextBox 1"/>
          <p:cNvSpPr txBox="1"/>
          <p:nvPr/>
        </p:nvSpPr>
        <p:spPr>
          <a:xfrm>
            <a:off x="4253024" y="90658"/>
            <a:ext cx="344494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pic>
        <p:nvPicPr>
          <p:cNvPr id="1026" name="Picture 2" descr="Giải bài tập Lịch sử 6 trang 21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6" y="2268625"/>
            <a:ext cx="4736284" cy="3670621"/>
          </a:xfrm>
          <a:prstGeom prst="rect">
            <a:avLst/>
          </a:prstGeom>
          <a:noFill/>
          <a:extLst>
            <a:ext uri="{909E8E84-426E-40DD-AFC4-6F175D3DCCD1}">
              <a14:hiddenFill xmlns:a14="http://schemas.microsoft.com/office/drawing/2010/main">
                <a:solidFill>
                  <a:srgbClr val="FFFFFF"/>
                </a:solidFill>
              </a14:hiddenFill>
            </a:ext>
          </a:extLst>
        </p:spPr>
      </p:pic>
      <p:sp>
        <p:nvSpPr>
          <p:cNvPr id="6" name="Wave 5">
            <a:extLst>
              <a:ext uri="{FF2B5EF4-FFF2-40B4-BE49-F238E27FC236}">
                <a16:creationId xmlns:a16="http://schemas.microsoft.com/office/drawing/2014/main" xmlns="" id="{EB627AB4-78FB-8347-8844-813470973E17}"/>
              </a:ext>
            </a:extLst>
          </p:cNvPr>
          <p:cNvSpPr/>
          <p:nvPr/>
        </p:nvSpPr>
        <p:spPr>
          <a:xfrm>
            <a:off x="5047116" y="3653326"/>
            <a:ext cx="6690838" cy="2285920"/>
          </a:xfrm>
          <a:prstGeom prst="wave">
            <a:avLst>
              <a:gd name="adj1" fmla="val 12500"/>
              <a:gd name="adj2" fmla="val -1037"/>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i="1" dirty="0" err="1">
                <a:solidFill>
                  <a:schemeClr val="tx1"/>
                </a:solidFill>
                <a:latin typeface="Times New Roman" panose="02020603050405020304" pitchFamily="18" charset="0"/>
                <a:cs typeface="Times New Roman" panose="02020603050405020304" pitchFamily="18" charset="0"/>
              </a:rPr>
              <a:t>Nhiệm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vụ</a:t>
            </a:r>
            <a:r>
              <a:rPr lang="en-US" sz="2000" i="1" dirty="0">
                <a:solidFill>
                  <a:schemeClr val="tx1"/>
                </a:solidFill>
                <a:latin typeface="Times New Roman" panose="02020603050405020304" pitchFamily="18" charset="0"/>
                <a:cs typeface="Times New Roman" panose="02020603050405020304" pitchFamily="18" charset="0"/>
              </a:rPr>
              <a:t> 3: </a:t>
            </a:r>
            <a:r>
              <a:rPr lang="vi-VN" sz="2000" dirty="0">
                <a:solidFill>
                  <a:schemeClr val="tx1"/>
                </a:solidFill>
                <a:latin typeface="+mj-lt"/>
              </a:rPr>
              <a:t>Em hãy đóng vai một nhà nghiên cứu lịch sử "nhí" giới thiệu cho người thân và bạn bè nội dung sau: đặc điểm về công cụ lao động, cách kiếm sống, nhà ở và trang phục của con người nguyên thủy</a:t>
            </a:r>
            <a:endParaRPr lang="en-US" sz="2000" dirty="0">
              <a:solidFill>
                <a:schemeClr val="tx1"/>
              </a:solidFill>
              <a:latin typeface="+mj-lt"/>
            </a:endParaRPr>
          </a:p>
        </p:txBody>
      </p:sp>
      <p:sp>
        <p:nvSpPr>
          <p:cNvPr id="4" name="TextBox 3"/>
          <p:cNvSpPr txBox="1"/>
          <p:nvPr/>
        </p:nvSpPr>
        <p:spPr>
          <a:xfrm>
            <a:off x="603010" y="1064941"/>
            <a:ext cx="3796937" cy="954107"/>
          </a:xfrm>
          <a:prstGeom prst="rect">
            <a:avLst/>
          </a:prstGeom>
          <a:noFill/>
        </p:spPr>
        <p:txBody>
          <a:bodyPr wrap="square" rtlCol="0">
            <a:spAutoFit/>
          </a:bodyPr>
          <a:lstStyle/>
          <a:p>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Hãy</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thực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hiện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một</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trong</a:t>
            </a:r>
            <a:r>
              <a:rPr lang="en-US" sz="2800" b="1" i="1" dirty="0">
                <a:solidFill>
                  <a:srgbClr val="FFFF00"/>
                </a:solidFill>
                <a:latin typeface="Times New Roman" panose="02020603050405020304" pitchFamily="18" charset="0"/>
                <a:cs typeface="Times New Roman" panose="02020603050405020304" pitchFamily="18" charset="0"/>
              </a:rPr>
              <a:t> 3 </a:t>
            </a:r>
            <a:r>
              <a:rPr lang="en-US" sz="2800" b="1" i="1" dirty="0" err="1">
                <a:solidFill>
                  <a:srgbClr val="FFFF00"/>
                </a:solidFill>
                <a:latin typeface="Times New Roman" panose="02020603050405020304" pitchFamily="18" charset="0"/>
                <a:cs typeface="Times New Roman" panose="02020603050405020304" pitchFamily="18" charset="0"/>
              </a:rPr>
              <a:t>nhiệm</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vụ</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sau</a:t>
            </a:r>
            <a:r>
              <a:rPr lang="en-US" sz="2800" b="1"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43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933" y="897793"/>
            <a:ext cx="4184865" cy="2260716"/>
          </a:xfrm>
          <a:prstGeom prst="rect">
            <a:avLst/>
          </a:prstGeom>
        </p:spPr>
      </p:pic>
      <p:sp>
        <p:nvSpPr>
          <p:cNvPr id="3" name="TextBox 2"/>
          <p:cNvSpPr txBox="1"/>
          <p:nvPr/>
        </p:nvSpPr>
        <p:spPr>
          <a:xfrm>
            <a:off x="1883885" y="374573"/>
            <a:ext cx="919908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ĐỒ TRANG SỨC CỦA NGƯỜI NGUYÊN THỦY</a:t>
            </a:r>
          </a:p>
        </p:txBody>
      </p:sp>
      <p:pic>
        <p:nvPicPr>
          <p:cNvPr id="1026" name="Picture 2" descr="Image result for ancient prehistoric jewelries from shel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54" y="3408177"/>
            <a:ext cx="5602842" cy="275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strich Shell Be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748" y="857690"/>
            <a:ext cx="5429250" cy="453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73677" y="5596569"/>
            <a:ext cx="5023692" cy="830997"/>
          </a:xfrm>
          <a:prstGeom prst="rect">
            <a:avLst/>
          </a:prstGeom>
          <a:noFill/>
        </p:spPr>
        <p:txBody>
          <a:bodyPr wrap="square" rtlCol="0">
            <a:spAutoFit/>
          </a:bodyPr>
          <a:lstStyle/>
          <a:p>
            <a:r>
              <a:rPr lang="en-US" sz="2400" dirty="0" err="1">
                <a:solidFill>
                  <a:schemeClr val="bg1"/>
                </a:solidFill>
              </a:rPr>
              <a:t>Dây</a:t>
            </a:r>
            <a:r>
              <a:rPr lang="en-US" sz="2400" dirty="0">
                <a:solidFill>
                  <a:schemeClr val="bg1"/>
                </a:solidFill>
              </a:rPr>
              <a:t> </a:t>
            </a:r>
            <a:r>
              <a:rPr lang="en-US" sz="2400" dirty="0" err="1">
                <a:solidFill>
                  <a:schemeClr val="bg1"/>
                </a:solidFill>
              </a:rPr>
              <a:t>truyền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vỏ</a:t>
            </a:r>
            <a:r>
              <a:rPr lang="en-US" sz="2400" dirty="0">
                <a:solidFill>
                  <a:schemeClr val="bg1"/>
                </a:solidFill>
              </a:rPr>
              <a:t> </a:t>
            </a:r>
            <a:r>
              <a:rPr lang="en-US" sz="2400" dirty="0" err="1">
                <a:solidFill>
                  <a:schemeClr val="bg1"/>
                </a:solidFill>
              </a:rPr>
              <a:t>trứng</a:t>
            </a:r>
            <a:r>
              <a:rPr lang="en-US" sz="2400" dirty="0">
                <a:solidFill>
                  <a:schemeClr val="bg1"/>
                </a:solidFill>
              </a:rPr>
              <a:t> </a:t>
            </a:r>
            <a:r>
              <a:rPr lang="en-US" sz="2400" dirty="0" err="1">
                <a:solidFill>
                  <a:schemeClr val="bg1"/>
                </a:solidFill>
              </a:rPr>
              <a:t>đà</a:t>
            </a:r>
            <a:r>
              <a:rPr lang="en-US" sz="2400" dirty="0">
                <a:solidFill>
                  <a:schemeClr val="bg1"/>
                </a:solidFill>
              </a:rPr>
              <a:t> </a:t>
            </a:r>
            <a:r>
              <a:rPr lang="en-US" sz="2400" dirty="0" err="1">
                <a:solidFill>
                  <a:schemeClr val="bg1"/>
                </a:solidFill>
              </a:rPr>
              <a:t>điểu</a:t>
            </a:r>
            <a:r>
              <a:rPr lang="en-US" sz="2400" dirty="0">
                <a:solidFill>
                  <a:schemeClr val="bg1"/>
                </a:solidFill>
              </a:rPr>
              <a:t> (</a:t>
            </a:r>
            <a:r>
              <a:rPr lang="en-US" sz="2400" dirty="0" err="1">
                <a:solidFill>
                  <a:schemeClr val="bg1"/>
                </a:solidFill>
              </a:rPr>
              <a:t>nghiền</a:t>
            </a:r>
            <a:r>
              <a:rPr lang="en-US" sz="2400" dirty="0">
                <a:solidFill>
                  <a:schemeClr val="bg1"/>
                </a:solidFill>
              </a:rPr>
              <a:t> </a:t>
            </a:r>
            <a:r>
              <a:rPr lang="en-US" sz="2400" dirty="0" err="1">
                <a:solidFill>
                  <a:schemeClr val="bg1"/>
                </a:solidFill>
              </a:rPr>
              <a:t>vỡ</a:t>
            </a:r>
            <a:r>
              <a:rPr lang="en-US" sz="2400" dirty="0">
                <a:solidFill>
                  <a:schemeClr val="bg1"/>
                </a:solidFill>
              </a:rPr>
              <a:t>, </a:t>
            </a:r>
            <a:r>
              <a:rPr lang="en-US" sz="2400" dirty="0" err="1">
                <a:solidFill>
                  <a:schemeClr val="bg1"/>
                </a:solidFill>
              </a:rPr>
              <a:t>đục</a:t>
            </a:r>
            <a:r>
              <a:rPr lang="en-US" sz="2400" dirty="0">
                <a:solidFill>
                  <a:schemeClr val="bg1"/>
                </a:solidFill>
              </a:rPr>
              <a:t> </a:t>
            </a:r>
            <a:r>
              <a:rPr lang="en-US" sz="2400" dirty="0" err="1">
                <a:solidFill>
                  <a:schemeClr val="bg1"/>
                </a:solidFill>
              </a:rPr>
              <a:t>lỗ</a:t>
            </a:r>
            <a:r>
              <a:rPr lang="en-US" sz="2400" dirty="0">
                <a:solidFill>
                  <a:schemeClr val="bg1"/>
                </a:solidFill>
              </a:rPr>
              <a:t>)</a:t>
            </a:r>
          </a:p>
        </p:txBody>
      </p:sp>
    </p:spTree>
    <p:extLst>
      <p:ext uri="{BB962C8B-B14F-4D97-AF65-F5344CB8AC3E}">
        <p14:creationId xmlns:p14="http://schemas.microsoft.com/office/powerpoint/2010/main" val="3391947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411" y="1358215"/>
            <a:ext cx="4013406" cy="2819545"/>
          </a:xfrm>
          <a:prstGeom prst="rect">
            <a:avLst/>
          </a:prstGeom>
        </p:spPr>
      </p:pic>
      <p:sp>
        <p:nvSpPr>
          <p:cNvPr id="3" name="TextBox 2"/>
          <p:cNvSpPr txBox="1"/>
          <p:nvPr/>
        </p:nvSpPr>
        <p:spPr>
          <a:xfrm>
            <a:off x="561860" y="4461831"/>
            <a:ext cx="3062689" cy="1200329"/>
          </a:xfrm>
          <a:prstGeom prst="rect">
            <a:avLst/>
          </a:prstGeom>
          <a:noFill/>
        </p:spPr>
        <p:txBody>
          <a:bodyPr wrap="square" rtlCol="0">
            <a:spAutoFit/>
          </a:bodyPr>
          <a:lstStyle/>
          <a:p>
            <a:r>
              <a:rPr lang="vi-VN" dirty="0">
                <a:solidFill>
                  <a:schemeClr val="bg1"/>
                </a:solidFill>
              </a:rPr>
              <a:t>các hạt tròn trang sức được làm từ vỏ trứng đà điểu nghiền và đục lỗ có niên đại hơn 40.000 năm.</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4849508" y="1583651"/>
            <a:ext cx="2184512" cy="2368672"/>
          </a:xfrm>
          <a:prstGeom prst="rect">
            <a:avLst/>
          </a:prstGeom>
        </p:spPr>
      </p:pic>
      <p:sp>
        <p:nvSpPr>
          <p:cNvPr id="5" name="Rectangle 4"/>
          <p:cNvSpPr/>
          <p:nvPr/>
        </p:nvSpPr>
        <p:spPr>
          <a:xfrm>
            <a:off x="4336974" y="4600330"/>
            <a:ext cx="6096000" cy="2308324"/>
          </a:xfrm>
          <a:prstGeom prst="rect">
            <a:avLst/>
          </a:prstGeom>
        </p:spPr>
        <p:txBody>
          <a:bodyPr>
            <a:spAutoFit/>
          </a:bodyPr>
          <a:lstStyle/>
          <a:p>
            <a:r>
              <a:rPr lang="vi-VN" dirty="0">
                <a:solidFill>
                  <a:schemeClr val="bg1"/>
                </a:solidFill>
                <a:latin typeface="Lato"/>
              </a:rPr>
              <a:t>do con người sống phụ thuộc vào thiên nhiên nên họ rất sùng bái các thế lực siêu nhiên. Các vật thể được dùng làm trang sức cũng mang các đặc tính huyền bí.</a:t>
            </a:r>
            <a:endParaRPr lang="en-US" dirty="0">
              <a:solidFill>
                <a:schemeClr val="bg1"/>
              </a:solidFill>
              <a:latin typeface="Lato"/>
            </a:endParaRPr>
          </a:p>
          <a:p>
            <a:r>
              <a:rPr lang="vi-VN" dirty="0">
                <a:solidFill>
                  <a:schemeClr val="bg1"/>
                </a:solidFill>
              </a:rPr>
              <a:t>Ví dụ, vỏ sò được coi là quan hệ biểu tượng với phái nữ, được dùng để bảo đảm sự duy trì nòi giống và tiếp tục sự sống. Lí do là, từ lúc vượn người tiến hóa và biết đứng bằng hai chân, việc sinh nở cũng khó khăn hơn nhiều và tiềm ẩn nhiều nguy cơ cho cả người mẹ lẫn đứa trẻ.</a:t>
            </a:r>
            <a:endParaRPr lang="en-US" dirty="0">
              <a:solidFill>
                <a:schemeClr val="bg1"/>
              </a:solidFill>
            </a:endParaRPr>
          </a:p>
        </p:txBody>
      </p:sp>
    </p:spTree>
    <p:extLst>
      <p:ext uri="{BB962C8B-B14F-4D97-AF65-F5344CB8AC3E}">
        <p14:creationId xmlns:p14="http://schemas.microsoft.com/office/powerpoint/2010/main" val="1089329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9515" y="3022938"/>
            <a:ext cx="6096000" cy="3416320"/>
          </a:xfrm>
          <a:prstGeom prst="rect">
            <a:avLst/>
          </a:prstGeom>
        </p:spPr>
        <p:txBody>
          <a:bodyPr>
            <a:spAutoFit/>
          </a:bodyPr>
          <a:lstStyle/>
          <a:p>
            <a:r>
              <a:rPr lang="vi-VN" sz="2400" dirty="0">
                <a:solidFill>
                  <a:schemeClr val="bg1"/>
                </a:solidFill>
                <a:latin typeface="Barlow Condensed"/>
              </a:rPr>
              <a:t>Vỏ dày (lên đến nửa centimet) và mạnh mẽ, nó có thể chịu được tải trọng lên tới 120 kg. Nhân tiện, để xuyên qua một cái lỗ trên tường của ngôi nhà đầu tiên của anh ta và thoát ra, phải mất khoảng một giờ cho một con đà điểu nhỏ. Và để mở một quả trứng ở nhà, thường nên sử dụng (với tất cả các biện pháp phòng ngừa cần thiết) một cái đục, đục hoặc khoan nhỏ.</a:t>
            </a:r>
            <a:endParaRPr lang="en-US" sz="2400" dirty="0">
              <a:solidFill>
                <a:schemeClr val="bg1"/>
              </a:solidFill>
            </a:endParaRPr>
          </a:p>
        </p:txBody>
      </p:sp>
      <p:sp>
        <p:nvSpPr>
          <p:cNvPr id="3" name="Rectangle 2"/>
          <p:cNvSpPr/>
          <p:nvPr/>
        </p:nvSpPr>
        <p:spPr>
          <a:xfrm>
            <a:off x="5309936" y="457941"/>
            <a:ext cx="6096000" cy="1938992"/>
          </a:xfrm>
          <a:prstGeom prst="rect">
            <a:avLst/>
          </a:prstGeom>
        </p:spPr>
        <p:txBody>
          <a:bodyPr>
            <a:spAutoFit/>
          </a:bodyPr>
          <a:lstStyle/>
          <a:p>
            <a:r>
              <a:rPr lang="vi-VN" sz="2400" dirty="0">
                <a:solidFill>
                  <a:schemeClr val="bg1"/>
                </a:solidFill>
                <a:latin typeface="Barlow Condensed"/>
              </a:rPr>
              <a:t>Chiều dài của trứng (tùy theo tuổi của chim) là từ 15 đến 21 cm. Kích thước trung bình trong phạm vi bảo hiểm là khoảng 15 cm. Trọng lượng tối đa là 2 kg,, trọng lượng trung bình 1, 3 kg</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1" y="215868"/>
            <a:ext cx="4636169" cy="3156112"/>
          </a:xfrm>
          <a:prstGeom prst="rect">
            <a:avLst/>
          </a:prstGeom>
        </p:spPr>
      </p:pic>
      <p:pic>
        <p:nvPicPr>
          <p:cNvPr id="5" name="Picture 4"/>
          <p:cNvPicPr>
            <a:picLocks noChangeAspect="1"/>
          </p:cNvPicPr>
          <p:nvPr/>
        </p:nvPicPr>
        <p:blipFill>
          <a:blip r:embed="rId3"/>
          <a:stretch>
            <a:fillRect/>
          </a:stretch>
        </p:blipFill>
        <p:spPr>
          <a:xfrm>
            <a:off x="1" y="3371980"/>
            <a:ext cx="4636168" cy="3492679"/>
          </a:xfrm>
          <a:prstGeom prst="rect">
            <a:avLst/>
          </a:prstGeom>
        </p:spPr>
      </p:pic>
    </p:spTree>
    <p:extLst>
      <p:ext uri="{BB962C8B-B14F-4D97-AF65-F5344CB8AC3E}">
        <p14:creationId xmlns:p14="http://schemas.microsoft.com/office/powerpoint/2010/main" val="10066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3315" y="343984"/>
            <a:ext cx="2529153" cy="2778740"/>
          </a:xfrm>
          <a:prstGeom prst="rect">
            <a:avLst/>
          </a:prstGeom>
        </p:spPr>
      </p:pic>
      <p:pic>
        <p:nvPicPr>
          <p:cNvPr id="3" name="Picture 2"/>
          <p:cNvPicPr>
            <a:picLocks noChangeAspect="1"/>
          </p:cNvPicPr>
          <p:nvPr/>
        </p:nvPicPr>
        <p:blipFill>
          <a:blip r:embed="rId3"/>
          <a:stretch>
            <a:fillRect/>
          </a:stretch>
        </p:blipFill>
        <p:spPr>
          <a:xfrm>
            <a:off x="893316" y="3051721"/>
            <a:ext cx="2529610" cy="3653880"/>
          </a:xfrm>
          <a:prstGeom prst="rect">
            <a:avLst/>
          </a:prstGeom>
        </p:spPr>
      </p:pic>
      <p:pic>
        <p:nvPicPr>
          <p:cNvPr id="4" name="Picture 3"/>
          <p:cNvPicPr>
            <a:picLocks noChangeAspect="1"/>
          </p:cNvPicPr>
          <p:nvPr/>
        </p:nvPicPr>
        <p:blipFill>
          <a:blip r:embed="rId4"/>
          <a:stretch>
            <a:fillRect/>
          </a:stretch>
        </p:blipFill>
        <p:spPr>
          <a:xfrm>
            <a:off x="5164721" y="143687"/>
            <a:ext cx="4375602" cy="3505350"/>
          </a:xfrm>
          <a:prstGeom prst="rect">
            <a:avLst/>
          </a:prstGeom>
        </p:spPr>
      </p:pic>
      <p:pic>
        <p:nvPicPr>
          <p:cNvPr id="5" name="Picture 4"/>
          <p:cNvPicPr>
            <a:picLocks noChangeAspect="1"/>
          </p:cNvPicPr>
          <p:nvPr/>
        </p:nvPicPr>
        <p:blipFill>
          <a:blip r:embed="rId5"/>
          <a:stretch>
            <a:fillRect/>
          </a:stretch>
        </p:blipFill>
        <p:spPr>
          <a:xfrm>
            <a:off x="5164721" y="3649037"/>
            <a:ext cx="4375602" cy="3156112"/>
          </a:xfrm>
          <a:prstGeom prst="rect">
            <a:avLst/>
          </a:prstGeom>
        </p:spPr>
      </p:pic>
    </p:spTree>
    <p:extLst>
      <p:ext uri="{BB962C8B-B14F-4D97-AF65-F5344CB8AC3E}">
        <p14:creationId xmlns:p14="http://schemas.microsoft.com/office/powerpoint/2010/main" val="127804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Cube 6"/>
          <p:cNvSpPr/>
          <p:nvPr/>
        </p:nvSpPr>
        <p:spPr>
          <a:xfrm>
            <a:off x="2269436" y="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618673" y="614124"/>
            <a:ext cx="2954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pic>
        <p:nvPicPr>
          <p:cNvPr id="1026" name="Picture 2" descr="Sửa tivi mất tiếng chuyên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857" y="1809750"/>
            <a:ext cx="8166287" cy="5048250"/>
          </a:xfrm>
          <a:prstGeom prst="rect">
            <a:avLst/>
          </a:prstGeom>
          <a:noFill/>
          <a:extLst>
            <a:ext uri="{909E8E84-426E-40DD-AFC4-6F175D3DCCD1}">
              <a14:hiddenFill xmlns:a14="http://schemas.microsoft.com/office/drawing/2010/main">
                <a:solidFill>
                  <a:srgbClr val="FFFFFF"/>
                </a:solidFill>
              </a14:hiddenFill>
            </a:ext>
          </a:extLst>
        </p:spPr>
      </p:pic>
      <p:pic>
        <p:nvPicPr>
          <p:cNvPr id="2"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79274" y="1937550"/>
            <a:ext cx="7430610" cy="4140645"/>
          </a:xfrm>
          <a:prstGeom prst="rect">
            <a:avLst/>
          </a:prstGeom>
        </p:spPr>
      </p:pic>
      <p:pic>
        <p:nvPicPr>
          <p:cNvPr id="5" name="Picture 4"/>
          <p:cNvPicPr>
            <a:picLocks noChangeAspect="1"/>
          </p:cNvPicPr>
          <p:nvPr/>
        </p:nvPicPr>
        <p:blipFill rotWithShape="1">
          <a:blip r:embed="rId8"/>
          <a:srcRect l="8670" r="16150" b="2450"/>
          <a:stretch>
            <a:fillRect/>
          </a:stretch>
        </p:blipFill>
        <p:spPr>
          <a:xfrm>
            <a:off x="10581013" y="73240"/>
            <a:ext cx="1365340" cy="1864310"/>
          </a:xfrm>
          <a:prstGeom prst="rect">
            <a:avLst/>
          </a:prstGeom>
        </p:spPr>
      </p:pic>
      <p:sp>
        <p:nvSpPr>
          <p:cNvPr id="6" name="Rectangle 5"/>
          <p:cNvSpPr/>
          <p:nvPr/>
        </p:nvSpPr>
        <p:spPr>
          <a:xfrm>
            <a:off x="31223" y="2405717"/>
            <a:ext cx="198163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Nếu</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có</a:t>
            </a:r>
            <a:endPar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thì</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9987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53"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870064" y="11556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ounded Rectangle 1"/>
          <p:cNvSpPr/>
          <p:nvPr/>
        </p:nvSpPr>
        <p:spPr>
          <a:xfrm>
            <a:off x="94210" y="1589103"/>
            <a:ext cx="1551709" cy="46518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NỘI DUNG BÀI HỌC</a:t>
            </a:r>
          </a:p>
        </p:txBody>
      </p:sp>
      <p:grpSp>
        <p:nvGrpSpPr>
          <p:cNvPr id="4" name="Group 3"/>
          <p:cNvGrpSpPr/>
          <p:nvPr/>
        </p:nvGrpSpPr>
        <p:grpSpPr>
          <a:xfrm>
            <a:off x="1956067" y="1309399"/>
            <a:ext cx="7832368" cy="5133600"/>
            <a:chOff x="2438400" y="1072048"/>
            <a:chExt cx="7832368" cy="5133600"/>
          </a:xfrm>
        </p:grpSpPr>
        <p:sp>
          <p:nvSpPr>
            <p:cNvPr id="6" name="Freeform 5"/>
            <p:cNvSpPr/>
            <p:nvPr/>
          </p:nvSpPr>
          <p:spPr>
            <a:xfrm>
              <a:off x="2438400" y="1072048"/>
              <a:ext cx="6936532" cy="915120"/>
            </a:xfrm>
            <a:custGeom>
              <a:avLst/>
              <a:gdLst>
                <a:gd name="connsiteX0" fmla="*/ 0 w 6936532"/>
                <a:gd name="connsiteY0" fmla="*/ 152523 h 915120"/>
                <a:gd name="connsiteX1" fmla="*/ 152523 w 6936532"/>
                <a:gd name="connsiteY1" fmla="*/ 0 h 915120"/>
                <a:gd name="connsiteX2" fmla="*/ 6784009 w 6936532"/>
                <a:gd name="connsiteY2" fmla="*/ 0 h 915120"/>
                <a:gd name="connsiteX3" fmla="*/ 6936532 w 6936532"/>
                <a:gd name="connsiteY3" fmla="*/ 152523 h 915120"/>
                <a:gd name="connsiteX4" fmla="*/ 6936532 w 6936532"/>
                <a:gd name="connsiteY4" fmla="*/ 762597 h 915120"/>
                <a:gd name="connsiteX5" fmla="*/ 6784009 w 6936532"/>
                <a:gd name="connsiteY5" fmla="*/ 915120 h 915120"/>
                <a:gd name="connsiteX6" fmla="*/ 152523 w 6936532"/>
                <a:gd name="connsiteY6" fmla="*/ 915120 h 915120"/>
                <a:gd name="connsiteX7" fmla="*/ 0 w 6936532"/>
                <a:gd name="connsiteY7" fmla="*/ 762597 h 915120"/>
                <a:gd name="connsiteX8" fmla="*/ 0 w 6936532"/>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532" h="915120">
                  <a:moveTo>
                    <a:pt x="0" y="152523"/>
                  </a:moveTo>
                  <a:cubicBezTo>
                    <a:pt x="0" y="68287"/>
                    <a:pt x="68287" y="0"/>
                    <a:pt x="152523" y="0"/>
                  </a:cubicBezTo>
                  <a:lnTo>
                    <a:pt x="6784009" y="0"/>
                  </a:lnTo>
                  <a:cubicBezTo>
                    <a:pt x="6868245" y="0"/>
                    <a:pt x="6936532" y="68287"/>
                    <a:pt x="6936532" y="152523"/>
                  </a:cubicBezTo>
                  <a:lnTo>
                    <a:pt x="6936532" y="762597"/>
                  </a:lnTo>
                  <a:cubicBezTo>
                    <a:pt x="6936532" y="846833"/>
                    <a:pt x="6868245" y="915120"/>
                    <a:pt x="6784009"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42240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1. </a:t>
              </a:r>
              <a:r>
                <a:rPr lang="en-US" sz="2800" b="1" kern="1200" dirty="0" err="1">
                  <a:solidFill>
                    <a:schemeClr val="tx1"/>
                  </a:solidFill>
                  <a:latin typeface="Times New Roman" panose="02020603050405020304" pitchFamily="18" charset="0"/>
                  <a:cs typeface="Times New Roman" panose="02020603050405020304" pitchFamily="18" charset="0"/>
                </a:rPr>
                <a:t>Tổ</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chức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xã</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hội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9" name="Freeform 8"/>
            <p:cNvSpPr/>
            <p:nvPr/>
          </p:nvSpPr>
          <p:spPr>
            <a:xfrm>
              <a:off x="2438400" y="2478208"/>
              <a:ext cx="7762700" cy="915120"/>
            </a:xfrm>
            <a:custGeom>
              <a:avLst/>
              <a:gdLst>
                <a:gd name="connsiteX0" fmla="*/ 0 w 5689600"/>
                <a:gd name="connsiteY0" fmla="*/ 152523 h 915120"/>
                <a:gd name="connsiteX1" fmla="*/ 152523 w 5689600"/>
                <a:gd name="connsiteY1" fmla="*/ 0 h 915120"/>
                <a:gd name="connsiteX2" fmla="*/ 5537077 w 5689600"/>
                <a:gd name="connsiteY2" fmla="*/ 0 h 915120"/>
                <a:gd name="connsiteX3" fmla="*/ 5689600 w 5689600"/>
                <a:gd name="connsiteY3" fmla="*/ 152523 h 915120"/>
                <a:gd name="connsiteX4" fmla="*/ 5689600 w 5689600"/>
                <a:gd name="connsiteY4" fmla="*/ 762597 h 915120"/>
                <a:gd name="connsiteX5" fmla="*/ 5537077 w 5689600"/>
                <a:gd name="connsiteY5" fmla="*/ 915120 h 915120"/>
                <a:gd name="connsiteX6" fmla="*/ 152523 w 5689600"/>
                <a:gd name="connsiteY6" fmla="*/ 915120 h 915120"/>
                <a:gd name="connsiteX7" fmla="*/ 0 w 5689600"/>
                <a:gd name="connsiteY7" fmla="*/ 762597 h 915120"/>
                <a:gd name="connsiteX8" fmla="*/ 0 w 56896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915120">
                  <a:moveTo>
                    <a:pt x="0" y="152523"/>
                  </a:moveTo>
                  <a:cubicBezTo>
                    <a:pt x="0" y="68287"/>
                    <a:pt x="68287" y="0"/>
                    <a:pt x="152523" y="0"/>
                  </a:cubicBezTo>
                  <a:lnTo>
                    <a:pt x="5537077" y="0"/>
                  </a:lnTo>
                  <a:cubicBezTo>
                    <a:pt x="5621313" y="0"/>
                    <a:pt x="5689600" y="68287"/>
                    <a:pt x="5689600" y="152523"/>
                  </a:cubicBezTo>
                  <a:lnTo>
                    <a:pt x="5689600" y="762597"/>
                  </a:lnTo>
                  <a:cubicBezTo>
                    <a:pt x="5689600" y="846833"/>
                    <a:pt x="5621313" y="915120"/>
                    <a:pt x="55370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2.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chất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 </a:t>
              </a:r>
            </a:p>
          </p:txBody>
        </p:sp>
        <p:sp>
          <p:nvSpPr>
            <p:cNvPr id="11" name="Freeform 10"/>
            <p:cNvSpPr/>
            <p:nvPr/>
          </p:nvSpPr>
          <p:spPr>
            <a:xfrm>
              <a:off x="2438400" y="3884368"/>
              <a:ext cx="7762699" cy="915120"/>
            </a:xfrm>
            <a:custGeom>
              <a:avLst/>
              <a:gdLst>
                <a:gd name="connsiteX0" fmla="*/ 0 w 5310900"/>
                <a:gd name="connsiteY0" fmla="*/ 152523 h 915120"/>
                <a:gd name="connsiteX1" fmla="*/ 152523 w 5310900"/>
                <a:gd name="connsiteY1" fmla="*/ 0 h 915120"/>
                <a:gd name="connsiteX2" fmla="*/ 5158377 w 5310900"/>
                <a:gd name="connsiteY2" fmla="*/ 0 h 915120"/>
                <a:gd name="connsiteX3" fmla="*/ 5310900 w 5310900"/>
                <a:gd name="connsiteY3" fmla="*/ 152523 h 915120"/>
                <a:gd name="connsiteX4" fmla="*/ 5310900 w 5310900"/>
                <a:gd name="connsiteY4" fmla="*/ 762597 h 915120"/>
                <a:gd name="connsiteX5" fmla="*/ 5158377 w 5310900"/>
                <a:gd name="connsiteY5" fmla="*/ 915120 h 915120"/>
                <a:gd name="connsiteX6" fmla="*/ 152523 w 5310900"/>
                <a:gd name="connsiteY6" fmla="*/ 915120 h 915120"/>
                <a:gd name="connsiteX7" fmla="*/ 0 w 5310900"/>
                <a:gd name="connsiteY7" fmla="*/ 762597 h 915120"/>
                <a:gd name="connsiteX8" fmla="*/ 0 w 53109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0900" h="915120">
                  <a:moveTo>
                    <a:pt x="0" y="152523"/>
                  </a:moveTo>
                  <a:cubicBezTo>
                    <a:pt x="0" y="68287"/>
                    <a:pt x="68287" y="0"/>
                    <a:pt x="152523" y="0"/>
                  </a:cubicBezTo>
                  <a:lnTo>
                    <a:pt x="5158377" y="0"/>
                  </a:lnTo>
                  <a:cubicBezTo>
                    <a:pt x="5242613" y="0"/>
                    <a:pt x="5310900" y="68287"/>
                    <a:pt x="5310900" y="152523"/>
                  </a:cubicBezTo>
                  <a:lnTo>
                    <a:pt x="5310900" y="762597"/>
                  </a:lnTo>
                  <a:cubicBezTo>
                    <a:pt x="5310900" y="846833"/>
                    <a:pt x="5242613" y="915120"/>
                    <a:pt x="51583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3.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tinh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thần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a:t>
              </a:r>
            </a:p>
          </p:txBody>
        </p:sp>
        <p:sp>
          <p:nvSpPr>
            <p:cNvPr id="13" name="Freeform 12"/>
            <p:cNvSpPr/>
            <p:nvPr/>
          </p:nvSpPr>
          <p:spPr>
            <a:xfrm>
              <a:off x="2438400" y="5290528"/>
              <a:ext cx="7832368" cy="915120"/>
            </a:xfrm>
            <a:custGeom>
              <a:avLst/>
              <a:gdLst>
                <a:gd name="connsiteX0" fmla="*/ 0 w 5689600"/>
                <a:gd name="connsiteY0" fmla="*/ 152523 h 915120"/>
                <a:gd name="connsiteX1" fmla="*/ 152523 w 5689600"/>
                <a:gd name="connsiteY1" fmla="*/ 0 h 915120"/>
                <a:gd name="connsiteX2" fmla="*/ 5537077 w 5689600"/>
                <a:gd name="connsiteY2" fmla="*/ 0 h 915120"/>
                <a:gd name="connsiteX3" fmla="*/ 5689600 w 5689600"/>
                <a:gd name="connsiteY3" fmla="*/ 152523 h 915120"/>
                <a:gd name="connsiteX4" fmla="*/ 5689600 w 5689600"/>
                <a:gd name="connsiteY4" fmla="*/ 762597 h 915120"/>
                <a:gd name="connsiteX5" fmla="*/ 5537077 w 5689600"/>
                <a:gd name="connsiteY5" fmla="*/ 915120 h 915120"/>
                <a:gd name="connsiteX6" fmla="*/ 152523 w 5689600"/>
                <a:gd name="connsiteY6" fmla="*/ 915120 h 915120"/>
                <a:gd name="connsiteX7" fmla="*/ 0 w 5689600"/>
                <a:gd name="connsiteY7" fmla="*/ 762597 h 915120"/>
                <a:gd name="connsiteX8" fmla="*/ 0 w 56896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915120">
                  <a:moveTo>
                    <a:pt x="0" y="152523"/>
                  </a:moveTo>
                  <a:cubicBezTo>
                    <a:pt x="0" y="68287"/>
                    <a:pt x="68287" y="0"/>
                    <a:pt x="152523" y="0"/>
                  </a:cubicBezTo>
                  <a:lnTo>
                    <a:pt x="5537077" y="0"/>
                  </a:lnTo>
                  <a:cubicBezTo>
                    <a:pt x="5621313" y="0"/>
                    <a:pt x="5689600" y="68287"/>
                    <a:pt x="5689600" y="152523"/>
                  </a:cubicBezTo>
                  <a:lnTo>
                    <a:pt x="5689600" y="762597"/>
                  </a:lnTo>
                  <a:cubicBezTo>
                    <a:pt x="5689600" y="846833"/>
                    <a:pt x="5621313" y="915120"/>
                    <a:pt x="55370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4.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 ở </a:t>
              </a:r>
              <a:r>
                <a:rPr lang="en-US" sz="2800" b="1" kern="1200" dirty="0" err="1">
                  <a:solidFill>
                    <a:schemeClr val="tx1"/>
                  </a:solidFill>
                  <a:latin typeface="Times New Roman" panose="02020603050405020304" pitchFamily="18" charset="0"/>
                  <a:cs typeface="Times New Roman" panose="02020603050405020304" pitchFamily="18" charset="0"/>
                </a:rPr>
                <a:t>Việt</a:t>
              </a:r>
              <a:r>
                <a:rPr lang="en-US" sz="2800" b="1" kern="1200" dirty="0">
                  <a:solidFill>
                    <a:schemeClr val="tx1"/>
                  </a:solidFill>
                  <a:latin typeface="Times New Roman" panose="02020603050405020304" pitchFamily="18" charset="0"/>
                  <a:cs typeface="Times New Roman" panose="02020603050405020304" pitchFamily="18" charset="0"/>
                </a:rPr>
                <a:t> Nam.</a:t>
              </a:r>
            </a:p>
          </p:txBody>
        </p:sp>
      </p:grpSp>
      <p:sp>
        <p:nvSpPr>
          <p:cNvPr id="3" name="Right Brace 2"/>
          <p:cNvSpPr/>
          <p:nvPr/>
        </p:nvSpPr>
        <p:spPr>
          <a:xfrm>
            <a:off x="9905874" y="1694331"/>
            <a:ext cx="205339" cy="1558834"/>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0166788" y="2242915"/>
            <a:ext cx="1130507" cy="461665"/>
          </a:xfrm>
          <a:prstGeom prst="rect">
            <a:avLst/>
          </a:prstGeom>
          <a:noFill/>
        </p:spPr>
        <p:txBody>
          <a:bodyPr wrap="square" rtlCol="0">
            <a:spAutoFit/>
          </a:bodyPr>
          <a:lstStyle/>
          <a:p>
            <a:r>
              <a:rPr lang="en-US" sz="2400" b="1" err="1">
                <a:solidFill>
                  <a:schemeClr val="bg1"/>
                </a:solidFill>
                <a:latin typeface="Times New Roman" panose="02020603050405020304" pitchFamily="18" charset="0"/>
                <a:cs typeface="Times New Roman" panose="02020603050405020304" pitchFamily="18" charset="0"/>
              </a:rPr>
              <a:t>Tiết</a:t>
            </a:r>
            <a:r>
              <a:rPr lang="en-US" sz="2400" b="1">
                <a:solidFill>
                  <a:schemeClr val="bg1"/>
                </a:solidFill>
                <a:latin typeface="Times New Roman" panose="02020603050405020304" pitchFamily="18" charset="0"/>
                <a:cs typeface="Times New Roman" panose="02020603050405020304" pitchFamily="18" charset="0"/>
              </a:rPr>
              <a:t> 6</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Right Brace 11"/>
          <p:cNvSpPr/>
          <p:nvPr/>
        </p:nvSpPr>
        <p:spPr>
          <a:xfrm>
            <a:off x="10028914" y="4517630"/>
            <a:ext cx="205339" cy="1558834"/>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0289828" y="5066214"/>
            <a:ext cx="1130507" cy="461665"/>
          </a:xfrm>
          <a:prstGeom prst="rect">
            <a:avLst/>
          </a:prstGeom>
          <a:noFill/>
        </p:spPr>
        <p:txBody>
          <a:bodyPr wrap="square" rtlCol="0">
            <a:spAutoFit/>
          </a:bodyPr>
          <a:lstStyle/>
          <a:p>
            <a:r>
              <a:rPr lang="en-US" sz="2400" b="1" err="1">
                <a:solidFill>
                  <a:schemeClr val="bg1"/>
                </a:solidFill>
                <a:latin typeface="Times New Roman" panose="02020603050405020304" pitchFamily="18" charset="0"/>
                <a:cs typeface="Times New Roman" panose="02020603050405020304" pitchFamily="18" charset="0"/>
              </a:rPr>
              <a:t>Tiết</a:t>
            </a:r>
            <a:r>
              <a:rPr lang="en-US" sz="2400" b="1">
                <a:solidFill>
                  <a:schemeClr val="bg1"/>
                </a:solidFill>
                <a:latin typeface="Times New Roman" panose="02020603050405020304" pitchFamily="18" charset="0"/>
                <a:cs typeface="Times New Roman" panose="02020603050405020304" pitchFamily="18" charset="0"/>
              </a:rPr>
              <a:t> 7</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7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p:cNvSpPr/>
          <p:nvPr/>
        </p:nvSpPr>
        <p:spPr>
          <a:xfrm>
            <a:off x="135132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1084" y="1901094"/>
            <a:ext cx="5930817" cy="4453573"/>
          </a:xfrm>
          <a:prstGeom prst="rect">
            <a:avLst/>
          </a:prstGeom>
        </p:spPr>
      </p:pic>
      <p:pic>
        <p:nvPicPr>
          <p:cNvPr id="5" name="Picture 4"/>
          <p:cNvPicPr>
            <a:picLocks noChangeAspect="1"/>
          </p:cNvPicPr>
          <p:nvPr/>
        </p:nvPicPr>
        <p:blipFill>
          <a:blip r:embed="rId3"/>
          <a:stretch>
            <a:fillRect/>
          </a:stretch>
        </p:blipFill>
        <p:spPr>
          <a:xfrm>
            <a:off x="6283385" y="1873734"/>
            <a:ext cx="5753313" cy="4480933"/>
          </a:xfrm>
          <a:prstGeom prst="rect">
            <a:avLst/>
          </a:prstGeom>
        </p:spPr>
      </p:pic>
      <p:sp>
        <p:nvSpPr>
          <p:cNvPr id="2" name="TextBox 1"/>
          <p:cNvSpPr txBox="1"/>
          <p:nvPr/>
        </p:nvSpPr>
        <p:spPr>
          <a:xfrm>
            <a:off x="336885" y="888583"/>
            <a:ext cx="5127892" cy="523220"/>
          </a:xfrm>
          <a:prstGeom prst="rect">
            <a:avLst/>
          </a:prstGeom>
          <a:noFill/>
        </p:spPr>
        <p:txBody>
          <a:bodyPr wrap="square" rtlCol="0">
            <a:spAutoFit/>
          </a:bodyPr>
          <a:lstStyle/>
          <a:p>
            <a:r>
              <a:rPr lang="en-US" sz="2800" b="1" dirty="0">
                <a:solidFill>
                  <a:srgbClr val="FFFF00"/>
                </a:solidFill>
              </a:rPr>
              <a:t>1. </a:t>
            </a:r>
            <a:r>
              <a:rPr lang="en-US" sz="2800" b="1" dirty="0" err="1">
                <a:solidFill>
                  <a:srgbClr val="FFFF00"/>
                </a:solidFill>
              </a:rPr>
              <a:t>Tổ</a:t>
            </a:r>
            <a:r>
              <a:rPr lang="en-US" sz="2800" b="1" dirty="0">
                <a:solidFill>
                  <a:srgbClr val="FFFF00"/>
                </a:solidFill>
              </a:rPr>
              <a:t> </a:t>
            </a:r>
            <a:r>
              <a:rPr lang="en-US" sz="2800" b="1" dirty="0" err="1">
                <a:solidFill>
                  <a:srgbClr val="FFFF00"/>
                </a:solidFill>
              </a:rPr>
              <a:t>chức</a:t>
            </a:r>
            <a:r>
              <a:rPr lang="en-US" sz="2800" b="1" dirty="0">
                <a:solidFill>
                  <a:srgbClr val="FFFF00"/>
                </a:solidFill>
              </a:rPr>
              <a:t> </a:t>
            </a:r>
            <a:r>
              <a:rPr lang="en-US" sz="2800" b="1" dirty="0" err="1">
                <a:solidFill>
                  <a:srgbClr val="FFFF00"/>
                </a:solidFill>
              </a:rPr>
              <a:t>xã</a:t>
            </a:r>
            <a:r>
              <a:rPr lang="en-US" sz="2800" b="1" dirty="0">
                <a:solidFill>
                  <a:srgbClr val="FFFF00"/>
                </a:solidFill>
              </a:rPr>
              <a:t> </a:t>
            </a:r>
            <a:r>
              <a:rPr lang="en-US" sz="2800" b="1" dirty="0" err="1">
                <a:solidFill>
                  <a:srgbClr val="FFFF00"/>
                </a:solidFill>
              </a:rPr>
              <a:t>hội</a:t>
            </a:r>
            <a:r>
              <a:rPr lang="en-US" sz="2800" b="1" dirty="0">
                <a:solidFill>
                  <a:srgbClr val="FFFF00"/>
                </a:solidFill>
              </a:rPr>
              <a:t> </a:t>
            </a:r>
            <a:r>
              <a:rPr lang="en-US" sz="2800" b="1" dirty="0" err="1">
                <a:solidFill>
                  <a:srgbClr val="FFFF00"/>
                </a:solidFill>
              </a:rPr>
              <a:t>nguyên</a:t>
            </a:r>
            <a:r>
              <a:rPr lang="en-US" sz="2800" b="1" dirty="0">
                <a:solidFill>
                  <a:srgbClr val="FFFF00"/>
                </a:solidFill>
              </a:rPr>
              <a:t> </a:t>
            </a:r>
            <a:r>
              <a:rPr lang="en-US" sz="2800" b="1" dirty="0" err="1">
                <a:solidFill>
                  <a:srgbClr val="FFFF00"/>
                </a:solidFill>
              </a:rPr>
              <a:t>thủy</a:t>
            </a:r>
            <a:endParaRPr lang="en-US" sz="2800" b="1" dirty="0">
              <a:solidFill>
                <a:srgbClr val="FFFF00"/>
              </a:solidFill>
            </a:endParaRPr>
          </a:p>
        </p:txBody>
      </p:sp>
      <p:sp>
        <p:nvSpPr>
          <p:cNvPr id="7" name="TextBox 6"/>
          <p:cNvSpPr txBox="1"/>
          <p:nvPr/>
        </p:nvSpPr>
        <p:spPr>
          <a:xfrm>
            <a:off x="6283385" y="856499"/>
            <a:ext cx="6591606" cy="954107"/>
          </a:xfrm>
          <a:prstGeom prst="rect">
            <a:avLst/>
          </a:prstGeom>
          <a:noFill/>
        </p:spPr>
        <p:txBody>
          <a:bodyPr wrap="square" rtlCol="0">
            <a:spAutoFit/>
          </a:bodyPr>
          <a:lstStyle/>
          <a:p>
            <a:r>
              <a:rPr lang="en-US" sz="2800" b="1" dirty="0">
                <a:solidFill>
                  <a:srgbClr val="FFFF00"/>
                </a:solidFill>
              </a:rPr>
              <a:t>2. </a:t>
            </a:r>
            <a:r>
              <a:rPr lang="en-US" sz="2800" b="1" dirty="0" err="1">
                <a:solidFill>
                  <a:srgbClr val="FFFF00"/>
                </a:solidFill>
              </a:rPr>
              <a:t>Đời</a:t>
            </a:r>
            <a:r>
              <a:rPr lang="en-US" sz="2800" b="1" dirty="0">
                <a:solidFill>
                  <a:srgbClr val="FFFF00"/>
                </a:solidFill>
              </a:rPr>
              <a:t> </a:t>
            </a:r>
            <a:r>
              <a:rPr lang="en-US" sz="2800" b="1" dirty="0" err="1">
                <a:solidFill>
                  <a:srgbClr val="FFFF00"/>
                </a:solidFill>
              </a:rPr>
              <a:t>sống</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chất</a:t>
            </a:r>
            <a:r>
              <a:rPr lang="en-US" sz="2800" b="1" dirty="0">
                <a:solidFill>
                  <a:srgbClr val="FFFF00"/>
                </a:solidFill>
              </a:rPr>
              <a:t> </a:t>
            </a:r>
            <a:r>
              <a:rPr lang="en-US" sz="2800" b="1" dirty="0" err="1">
                <a:solidFill>
                  <a:srgbClr val="FFFF00"/>
                </a:solidFill>
              </a:rPr>
              <a:t>của</a:t>
            </a:r>
            <a:r>
              <a:rPr lang="en-US" sz="2800" b="1" dirty="0">
                <a:solidFill>
                  <a:srgbClr val="FFFF00"/>
                </a:solidFill>
              </a:rPr>
              <a:t> </a:t>
            </a:r>
            <a:r>
              <a:rPr lang="en-US" sz="2800" b="1" dirty="0" err="1">
                <a:solidFill>
                  <a:srgbClr val="FFFF00"/>
                </a:solidFill>
              </a:rPr>
              <a:t>người</a:t>
            </a:r>
            <a:r>
              <a:rPr lang="en-US" sz="2800" b="1" dirty="0">
                <a:solidFill>
                  <a:srgbClr val="FFFF00"/>
                </a:solidFill>
              </a:rPr>
              <a:t> </a:t>
            </a:r>
            <a:r>
              <a:rPr lang="en-US" sz="2800" b="1" dirty="0" err="1">
                <a:solidFill>
                  <a:srgbClr val="FFFF00"/>
                </a:solidFill>
              </a:rPr>
              <a:t>nguyên</a:t>
            </a:r>
            <a:r>
              <a:rPr lang="en-US" sz="2800" b="1" dirty="0">
                <a:solidFill>
                  <a:srgbClr val="FFFF00"/>
                </a:solidFill>
              </a:rPr>
              <a:t> </a:t>
            </a:r>
            <a:r>
              <a:rPr lang="en-US" sz="2800" b="1" dirty="0" err="1">
                <a:solidFill>
                  <a:srgbClr val="FFFF00"/>
                </a:solidFill>
              </a:rPr>
              <a:t>thủy</a:t>
            </a:r>
            <a:endParaRPr lang="en-US" sz="2800" b="1" dirty="0">
              <a:solidFill>
                <a:srgbClr val="FFFF00"/>
              </a:solidFill>
            </a:endParaRPr>
          </a:p>
        </p:txBody>
      </p:sp>
      <p:cxnSp>
        <p:nvCxnSpPr>
          <p:cNvPr id="8" name="Straight Connector 7"/>
          <p:cNvCxnSpPr/>
          <p:nvPr/>
        </p:nvCxnSpPr>
        <p:spPr>
          <a:xfrm>
            <a:off x="6112042" y="1074821"/>
            <a:ext cx="48126" cy="57831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11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p:cNvSpPr/>
          <p:nvPr/>
        </p:nvSpPr>
        <p:spPr>
          <a:xfrm>
            <a:off x="1298961" y="12195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76118" y="1471186"/>
            <a:ext cx="11405065" cy="5264860"/>
          </a:xfrm>
          <a:prstGeom prst="rect">
            <a:avLst/>
          </a:prstGeom>
        </p:spPr>
      </p:pic>
      <p:sp>
        <p:nvSpPr>
          <p:cNvPr id="5" name="Rectangle 4">
            <a:extLst>
              <a:ext uri="{FF2B5EF4-FFF2-40B4-BE49-F238E27FC236}">
                <a16:creationId xmlns:a16="http://schemas.microsoft.com/office/drawing/2014/main" xmlns="" id="{A36044A8-0A70-A843-82BF-1A2E94FEF696}"/>
              </a:ext>
            </a:extLst>
          </p:cNvPr>
          <p:cNvSpPr/>
          <p:nvPr/>
        </p:nvSpPr>
        <p:spPr>
          <a:xfrm>
            <a:off x="0" y="832167"/>
            <a:ext cx="8534400" cy="548099"/>
          </a:xfrm>
          <a:prstGeom prst="rect">
            <a:avLst/>
          </a:prstGeom>
        </p:spPr>
        <p:txBody>
          <a:bodyPr wrap="square">
            <a:spAutoFit/>
          </a:bodyPr>
          <a:lstStyle/>
          <a:p>
            <a:pPr algn="just">
              <a:lnSpc>
                <a:spcPct val="115000"/>
              </a:lnSpc>
            </a:pPr>
            <a:r>
              <a:rPr lang="x-none"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x-none" sz="2800" b="1" dirty="0">
                <a:solidFill>
                  <a:srgbClr val="FFFF00"/>
                </a:solidFill>
                <a:latin typeface="Times New Roman" panose="02020603050405020304" pitchFamily="18" charset="0"/>
                <a:ea typeface="Times New Roman" panose="02020603050405020304" pitchFamily="18" charset="0"/>
              </a:rPr>
              <a:t>xã hội nguyên thuỷ </a:t>
            </a:r>
            <a:endParaRPr lang="x-none" sz="28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351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8"/>
          <p:cNvPicPr>
            <a:picLocks noGrp="1"/>
          </p:cNvPicPr>
          <p:nvPr>
            <p:ph idx="1"/>
          </p:nvPr>
        </p:nvPicPr>
        <p:blipFill>
          <a:blip r:embed="rId2" cstate="print"/>
          <a:stretch>
            <a:fillRect/>
          </a:stretch>
        </p:blipFill>
        <p:spPr>
          <a:xfrm>
            <a:off x="838200" y="365125"/>
            <a:ext cx="10515600" cy="3172763"/>
          </a:xfrm>
          <a:prstGeom prst="rect">
            <a:avLst/>
          </a:prstGeom>
        </p:spPr>
      </p:pic>
      <p:sp>
        <p:nvSpPr>
          <p:cNvPr id="7" name="Left Brace 6"/>
          <p:cNvSpPr/>
          <p:nvPr/>
        </p:nvSpPr>
        <p:spPr>
          <a:xfrm rot="5400000">
            <a:off x="5462930" y="1692123"/>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423582" y="5331959"/>
            <a:ext cx="9667782" cy="319614"/>
            <a:chOff x="1411550" y="4634126"/>
            <a:chExt cx="9667782" cy="319614"/>
          </a:xfrm>
        </p:grpSpPr>
        <p:cxnSp>
          <p:nvCxnSpPr>
            <p:cNvPr id="9" name="Straight Arrow Connector 8"/>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81665" y="5740739"/>
            <a:ext cx="312665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7433187" y="5740739"/>
            <a:ext cx="3539613"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658972" y="4003400"/>
            <a:ext cx="2178331"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202934" y="1092977"/>
            <a:ext cx="5641753" cy="1174027"/>
          </a:xfrm>
          <a:prstGeom prst="rect">
            <a:avLst/>
          </a:prstGeom>
          <a:solidFill>
            <a:schemeClr val="bg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khoảng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6732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736106" y="290771"/>
            <a:ext cx="6358766" cy="3976321"/>
          </a:xfrm>
          <a:prstGeom prst="rect">
            <a:avLst/>
          </a:prstGeom>
          <a:solidFill>
            <a:schemeClr val="bg1">
              <a:lumMod val="65000"/>
            </a:schemeClr>
          </a:solidFill>
          <a:ln>
            <a:solidFill>
              <a:schemeClr val="bg1">
                <a:lumMod val="65000"/>
              </a:schemeClr>
            </a:solidFill>
          </a:ln>
        </p:spPr>
      </p:pic>
      <p:sp>
        <p:nvSpPr>
          <p:cNvPr id="21" name="TextBox 20"/>
          <p:cNvSpPr txBox="1"/>
          <p:nvPr/>
        </p:nvSpPr>
        <p:spPr>
          <a:xfrm>
            <a:off x="324982" y="365147"/>
            <a:ext cx="514537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Quan sát hình 4.2 và sắp xếp các cụm từ sau để hoàn thành trục thời gian:</a:t>
            </a:r>
            <a:endPar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3" name="Left Brace 22"/>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1411550" y="5447904"/>
            <a:ext cx="9667782" cy="350658"/>
            <a:chOff x="1411550" y="4603082"/>
            <a:chExt cx="9667782" cy="350658"/>
          </a:xfrm>
        </p:grpSpPr>
        <p:cxnSp>
          <p:nvCxnSpPr>
            <p:cNvPr id="25" name="Straight Arrow Connector 24"/>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789351" y="4306555"/>
            <a:ext cx="3415225"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3091070" y="5178286"/>
            <a:ext cx="2166752"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6391922" y="5131293"/>
            <a:ext cx="2176890"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3333789" y="5761722"/>
            <a:ext cx="2473788"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6245441" y="5761722"/>
            <a:ext cx="942980"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7766756" y="5761722"/>
            <a:ext cx="942980"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0" y="5171090"/>
            <a:ext cx="2133600"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377159" y="5817001"/>
            <a:ext cx="2166752"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3091070" y="2525603"/>
            <a:ext cx="2166752"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2919880" y="1692803"/>
            <a:ext cx="2577084"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1158075" y="3283460"/>
            <a:ext cx="3622821"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468570" y="1762225"/>
            <a:ext cx="1983930"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Thị tộc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670124" y="2518468"/>
            <a:ext cx="1441436"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Bộ lạc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9799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846</TotalTime>
  <Words>1984</Words>
  <Application>Microsoft Office PowerPoint</Application>
  <PresentationFormat>Custom</PresentationFormat>
  <Paragraphs>205</Paragraphs>
  <Slides>37</Slides>
  <Notes>3</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PowerPoint Presentation</vt:lpstr>
      <vt:lpstr>2. Đời sống  vật chất  của người nguyên thủy</vt:lpstr>
      <vt:lpstr>PowerPoint Presentation</vt:lpstr>
      <vt:lpstr>PowerPoint Presentation</vt:lpstr>
      <vt:lpstr>PowerPoint Presentation</vt:lpstr>
      <vt:lpstr>PowerPoint Presentation</vt:lpstr>
      <vt:lpstr>2. Đời sống  vật chất  của người nguyên thủy</vt:lpstr>
      <vt:lpstr>2. Đời sống  vật chất  của người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55</cp:revision>
  <dcterms:created xsi:type="dcterms:W3CDTF">2021-09-26T09:54:49Z</dcterms:created>
  <dcterms:modified xsi:type="dcterms:W3CDTF">2023-10-14T14:45:40Z</dcterms:modified>
</cp:coreProperties>
</file>