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6"/>
  </p:notesMasterIdLst>
  <p:sldIdLst>
    <p:sldId id="614" r:id="rId2"/>
    <p:sldId id="616" r:id="rId3"/>
    <p:sldId id="613" r:id="rId4"/>
    <p:sldId id="615" r:id="rId5"/>
    <p:sldId id="497" r:id="rId6"/>
    <p:sldId id="598" r:id="rId7"/>
    <p:sldId id="623" r:id="rId8"/>
    <p:sldId id="599" r:id="rId9"/>
    <p:sldId id="600" r:id="rId10"/>
    <p:sldId id="456" r:id="rId11"/>
    <p:sldId id="601" r:id="rId12"/>
    <p:sldId id="602" r:id="rId13"/>
    <p:sldId id="625" r:id="rId14"/>
    <p:sldId id="624" r:id="rId15"/>
    <p:sldId id="626" r:id="rId16"/>
    <p:sldId id="604" r:id="rId17"/>
    <p:sldId id="605" r:id="rId18"/>
    <p:sldId id="627" r:id="rId19"/>
    <p:sldId id="628" r:id="rId20"/>
    <p:sldId id="630" r:id="rId21"/>
    <p:sldId id="638" r:id="rId22"/>
    <p:sldId id="639" r:id="rId23"/>
    <p:sldId id="640" r:id="rId24"/>
    <p:sldId id="641" r:id="rId25"/>
    <p:sldId id="637" r:id="rId26"/>
    <p:sldId id="629" r:id="rId27"/>
    <p:sldId id="636" r:id="rId28"/>
    <p:sldId id="631" r:id="rId29"/>
    <p:sldId id="606" r:id="rId30"/>
    <p:sldId id="607" r:id="rId31"/>
    <p:sldId id="608" r:id="rId32"/>
    <p:sldId id="298" r:id="rId33"/>
    <p:sldId id="611" r:id="rId34"/>
    <p:sldId id="610" r:id="rId35"/>
    <p:sldId id="612" r:id="rId36"/>
    <p:sldId id="314" r:id="rId37"/>
    <p:sldId id="330" r:id="rId38"/>
    <p:sldId id="644" r:id="rId39"/>
    <p:sldId id="617" r:id="rId40"/>
    <p:sldId id="618" r:id="rId41"/>
    <p:sldId id="619" r:id="rId42"/>
    <p:sldId id="620" r:id="rId43"/>
    <p:sldId id="621" r:id="rId44"/>
    <p:sldId id="622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0" userDrawn="1">
          <p15:clr>
            <a:srgbClr val="A4A3A4"/>
          </p15:clr>
        </p15:guide>
        <p15:guide id="2" pos="3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6C2"/>
    <a:srgbClr val="3366FF"/>
    <a:srgbClr val="FF5050"/>
    <a:srgbClr val="F7C8E0"/>
    <a:srgbClr val="DFFFD8"/>
    <a:srgbClr val="FFAACF"/>
    <a:srgbClr val="EA8FEA"/>
    <a:srgbClr val="B9F3E4"/>
    <a:srgbClr val="9E9FA5"/>
    <a:srgbClr val="C4C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220" y="40"/>
      </p:cViewPr>
      <p:guideLst>
        <p:guide orient="horz" pos="22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4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54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99DFB8-C703-432B-A5E1-9A92BA2E5E6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9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2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36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01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24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1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8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30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039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81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68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40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C1678-985F-4029-B3B7-4A533A57D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63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1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13" Type="http://schemas.openxmlformats.org/officeDocument/2006/relationships/slide" Target="slide26.xml"/><Relationship Id="rId3" Type="http://schemas.openxmlformats.org/officeDocument/2006/relationships/image" Target="../media/image10.png"/><Relationship Id="rId7" Type="http://schemas.openxmlformats.org/officeDocument/2006/relationships/slide" Target="slide22.xml"/><Relationship Id="rId12" Type="http://schemas.openxmlformats.org/officeDocument/2006/relationships/slide" Target="slide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slide" Target="slide21.xml"/><Relationship Id="rId5" Type="http://schemas.openxmlformats.org/officeDocument/2006/relationships/image" Target="../media/image11.gif"/><Relationship Id="rId10" Type="http://schemas.openxmlformats.org/officeDocument/2006/relationships/slide" Target="slide20.xml"/><Relationship Id="rId4" Type="http://schemas.openxmlformats.org/officeDocument/2006/relationships/slide" Target="slide28.xml"/><Relationship Id="rId9" Type="http://schemas.openxmlformats.org/officeDocument/2006/relationships/slide" Target="slide24.xml"/><Relationship Id="rId1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9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image" Target="../media/image16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3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6850" y="2384227"/>
            <a:ext cx="8415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accent5"/>
                </a:solidFill>
                <a:latin typeface="Berlin Sans FB" panose="020E0602020502020306" pitchFamily="34" charset="0"/>
              </a:rPr>
              <a:t>Hello everyone !!!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286899" y="63341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64079" y="1251464"/>
            <a:ext cx="4906296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6"/>
                </a:solidFill>
                <a:latin typeface="Cooper Black" panose="0208090404030B020404" pitchFamily="18" charset="0"/>
              </a:rPr>
              <a:t>ENGLISH </a:t>
            </a:r>
            <a:r>
              <a:rPr lang="en-US" sz="6000" b="1" dirty="0" smtClean="0">
                <a:solidFill>
                  <a:schemeClr val="accent6"/>
                </a:solidFill>
                <a:latin typeface="Cooper Black" panose="0208090404030B020404" pitchFamily="18" charset="0"/>
              </a:rPr>
              <a:t>9</a:t>
            </a:r>
            <a:endParaRPr lang="en-US" sz="6000" b="1" dirty="0">
              <a:solidFill>
                <a:schemeClr val="accent6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82712" y="715236"/>
            <a:ext cx="11016516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96145" y="749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8930" y="646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14655" y="117952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love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spicy food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in this city.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hottest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food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 I like it.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469900" y="3217873"/>
            <a:ext cx="117221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got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stuck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a traffic jam yesterday. The more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congested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road,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tired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became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9692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1221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538460" y="226092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1915160" y="43094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9192260" y="4385638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283970" y="5553403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1" name="Multiply 20"/>
          <p:cNvSpPr/>
          <p:nvPr/>
        </p:nvSpPr>
        <p:spPr>
          <a:xfrm>
            <a:off x="6704647" y="1743273"/>
            <a:ext cx="1524953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Text Box 22"/>
          <p:cNvSpPr txBox="1"/>
          <p:nvPr/>
        </p:nvSpPr>
        <p:spPr>
          <a:xfrm>
            <a:off x="6490970" y="1169363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4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hotter</a:t>
            </a:r>
          </a:p>
        </p:txBody>
      </p:sp>
      <p:sp>
        <p:nvSpPr>
          <p:cNvPr id="24" name="Multiply 23"/>
          <p:cNvSpPr/>
          <p:nvPr/>
        </p:nvSpPr>
        <p:spPr>
          <a:xfrm>
            <a:off x="800100" y="5020003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972820" y="4612968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tired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FB1788DE-3042-E077-EC9C-05B5051392B4}"/>
              </a:ext>
            </a:extLst>
          </p:cNvPr>
          <p:cNvSpPr txBox="1"/>
          <p:nvPr/>
        </p:nvSpPr>
        <p:spPr>
          <a:xfrm>
            <a:off x="9571355" y="2246745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50D9433-937F-3812-2F84-AF3A1FC4AAF9}"/>
              </a:ext>
            </a:extLst>
          </p:cNvPr>
          <p:cNvSpPr txBox="1"/>
          <p:nvPr/>
        </p:nvSpPr>
        <p:spPr>
          <a:xfrm>
            <a:off x="2729230" y="5546696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8382" y="97979"/>
            <a:ext cx="5245100" cy="5539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000" b="1" dirty="0">
                <a:sym typeface="+mn-ea"/>
              </a:rPr>
              <a:t>DOUBLE COMPARATIVES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83508" y="681384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741" y="769225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26" y="66658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53590" y="1756922"/>
            <a:ext cx="11722100" cy="11240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modern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library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the more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attractive it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to teenagers.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12315" y="301993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streets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getting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dirtier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crowded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this city is, </a:t>
            </a:r>
          </a:p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polluted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it becomes.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19195" y="27710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559015" y="275831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650195" y="27532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4624295" y="408102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7385275" y="409943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1046223" y="544309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1317215" y="236779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370555" y="1712034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modern</a:t>
            </a:r>
          </a:p>
        </p:txBody>
      </p:sp>
      <p:sp>
        <p:nvSpPr>
          <p:cNvPr id="24" name="Multiply 23"/>
          <p:cNvSpPr/>
          <p:nvPr/>
        </p:nvSpPr>
        <p:spPr>
          <a:xfrm>
            <a:off x="253590" y="4791587"/>
            <a:ext cx="2880995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Box 24"/>
          <p:cNvSpPr txBox="1"/>
          <p:nvPr/>
        </p:nvSpPr>
        <p:spPr>
          <a:xfrm>
            <a:off x="355441" y="4371166"/>
            <a:ext cx="26092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polluted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15AF4BFB-0C27-D074-8380-6E2CF955B102}"/>
              </a:ext>
            </a:extLst>
          </p:cNvPr>
          <p:cNvSpPr txBox="1"/>
          <p:nvPr/>
        </p:nvSpPr>
        <p:spPr>
          <a:xfrm>
            <a:off x="4562065" y="2732030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6" name="Text Box 17">
            <a:extLst>
              <a:ext uri="{FF2B5EF4-FFF2-40B4-BE49-F238E27FC236}">
                <a16:creationId xmlns:a16="http://schemas.microsoft.com/office/drawing/2014/main" id="{077FA3CB-8CB4-94B9-6E72-A7298A956D9E}"/>
              </a:ext>
            </a:extLst>
          </p:cNvPr>
          <p:cNvSpPr txBox="1"/>
          <p:nvPr/>
        </p:nvSpPr>
        <p:spPr>
          <a:xfrm>
            <a:off x="2649762" y="398770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  <p:bldP spid="24" grpId="0" bldLvl="0" animBg="1"/>
      <p:bldP spid="24" grpId="1" animBg="1"/>
      <p:bldP spid="25" grpId="0"/>
      <p:bldP spid="2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0379" y="835557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Find a mistake in the underlined parts in each sentence below and correct it.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9612" y="92339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397" y="820758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81409" y="1973477"/>
            <a:ext cx="11722100" cy="23551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denser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buildings are, the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ugly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the city becomes. It’ll soon 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like a</a:t>
            </a:r>
            <a:r>
              <a:rPr lang="en-US" sz="3200" b="1" u="sng" dirty="0">
                <a:latin typeface="Calibri" panose="020F0502020204030204" pitchFamily="34" charset="0"/>
                <a:cs typeface="Calibri" panose="020F0502020204030204" pitchFamily="34" charset="0"/>
              </a:rPr>
              <a:t> concrete jungle.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856514" y="31399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058434" y="305107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3952014" y="4341392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21" name="Multiply 20"/>
          <p:cNvSpPr/>
          <p:nvPr/>
        </p:nvSpPr>
        <p:spPr>
          <a:xfrm>
            <a:off x="6551704" y="2511322"/>
            <a:ext cx="1598930" cy="7112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6714899" y="1912517"/>
            <a:ext cx="173291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uglier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E6F34608-527D-8937-DDA9-3F8A393D28F3}"/>
              </a:ext>
            </a:extLst>
          </p:cNvPr>
          <p:cNvSpPr txBox="1"/>
          <p:nvPr/>
        </p:nvSpPr>
        <p:spPr>
          <a:xfrm>
            <a:off x="1540919" y="4306467"/>
            <a:ext cx="63119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1" grpId="0" bldLvl="0" animBg="1"/>
      <p:bldP spid="21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71719532"/>
              </p:ext>
            </p:extLst>
          </p:nvPr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200" b="1" dirty="0" smtClean="0">
                          <a:solidFill>
                            <a:srgbClr val="FF0000"/>
                          </a:solidFill>
                        </a:rPr>
                        <a:t>Keys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06831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1247" y="143070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76284" y="1697277"/>
            <a:ext cx="7315200" cy="2554545"/>
          </a:xfrm>
          <a:prstGeom prst="rect">
            <a:avLst/>
          </a:prstGeom>
          <a:solidFill>
            <a:srgbClr val="F6E6C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/>
              <a:t> </a:t>
            </a:r>
            <a:r>
              <a:rPr lang="vi-VN" sz="3200" dirty="0" smtClean="0"/>
              <a:t>get </a:t>
            </a:r>
            <a:r>
              <a:rPr lang="vi-VN" sz="3200" dirty="0"/>
              <a:t>around: đi vòng </a:t>
            </a:r>
            <a:r>
              <a:rPr lang="vi-VN" sz="3200" dirty="0" smtClean="0"/>
              <a:t>quanh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carry </a:t>
            </a:r>
            <a:r>
              <a:rPr lang="vi-VN" sz="3200" dirty="0"/>
              <a:t>out: thực </a:t>
            </a:r>
            <a:r>
              <a:rPr lang="vi-VN" sz="3200" dirty="0" smtClean="0"/>
              <a:t>hiện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come </a:t>
            </a:r>
            <a:r>
              <a:rPr lang="vi-VN" sz="3200" dirty="0"/>
              <a:t>down with: bị/mắc bệnh </a:t>
            </a:r>
            <a:r>
              <a:rPr lang="vi-VN" sz="3200" dirty="0" smtClean="0"/>
              <a:t>gì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hang </a:t>
            </a:r>
            <a:r>
              <a:rPr lang="vi-VN" sz="3200" dirty="0"/>
              <a:t>out with: đi chơi </a:t>
            </a:r>
            <a:r>
              <a:rPr lang="vi-VN" sz="3200" dirty="0" smtClean="0"/>
              <a:t>với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3200" dirty="0" smtClean="0"/>
              <a:t>cut </a:t>
            </a:r>
            <a:r>
              <a:rPr lang="vi-VN" sz="3200" dirty="0"/>
              <a:t>down on: cắt </a:t>
            </a:r>
            <a:r>
              <a:rPr lang="vi-VN" sz="3200" dirty="0" smtClean="0"/>
              <a:t>giảm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4516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69260" y="811239"/>
            <a:ext cx="10888345" cy="10763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a phrasal verb in column A with a suitable word / phrase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79780" y="91387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565" y="81123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69363" y="59055"/>
            <a:ext cx="477319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/>
        </p:nvGraphicFramePr>
        <p:xfrm>
          <a:off x="1477645" y="2381250"/>
          <a:ext cx="8442325" cy="364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0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1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 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a. noise pollution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1.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8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b. friends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c. a project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d. the city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97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e. the flu</a:t>
                      </a:r>
                    </a:p>
                  </a:txBody>
                  <a:tcPr>
                    <a:solidFill>
                      <a:srgbClr val="C4C1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</a:t>
                      </a:r>
                    </a:p>
                  </a:txBody>
                  <a:tcPr>
                    <a:solidFill>
                      <a:srgbClr val="9E9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Text Box 22"/>
          <p:cNvSpPr txBox="1"/>
          <p:nvPr/>
        </p:nvSpPr>
        <p:spPr>
          <a:xfrm>
            <a:off x="8817609" y="2920119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883650" y="354012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883650" y="40798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817610" y="4678680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19" name="Text Box 18"/>
          <p:cNvSpPr txBox="1"/>
          <p:nvPr/>
        </p:nvSpPr>
        <p:spPr>
          <a:xfrm>
            <a:off x="8872855" y="5260975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6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600447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8" grpId="0"/>
      <p:bldP spid="8" grpId="1"/>
      <p:bldP spid="10" grpId="0"/>
      <p:bldP spid="10" grpId="1"/>
      <p:bldP spid="18" grpId="0"/>
      <p:bldP spid="18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13092" y="25083"/>
            <a:ext cx="4132696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89368686"/>
              </p:ext>
            </p:extLst>
          </p:nvPr>
        </p:nvGraphicFramePr>
        <p:xfrm>
          <a:off x="991316" y="1099288"/>
          <a:ext cx="9900920" cy="4444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8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28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643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PHRASAL VERBS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chemeClr val="tx1"/>
                          </a:solidFill>
                        </a:rPr>
                        <a:t>MEANING</a:t>
                      </a:r>
                    </a:p>
                  </a:txBody>
                  <a:tcPr>
                    <a:solidFill>
                      <a:srgbClr val="FFC6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/>
                        <a:t>get around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carry out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come down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8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hang out with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5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cut down on</a:t>
                      </a:r>
                    </a:p>
                  </a:txBody>
                  <a:tcPr>
                    <a:solidFill>
                      <a:srgbClr val="FFF6D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C4C1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 Box 2"/>
          <p:cNvSpPr txBox="1"/>
          <p:nvPr/>
        </p:nvSpPr>
        <p:spPr>
          <a:xfrm>
            <a:off x="5542996" y="2047343"/>
            <a:ext cx="91884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algn="just"/>
            <a:endParaRPr lang="en-US" sz="3200" b="1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078811" y="1756513"/>
            <a:ext cx="552386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move from place to place </a:t>
            </a:r>
            <a:endParaRPr lang="en-US" sz="3200" b="1" dirty="0">
              <a:ln>
                <a:noFill/>
              </a:ln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b="1" dirty="0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/ go to a lot of different places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991181" y="2832838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conduct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055951" y="3486253"/>
            <a:ext cx="55238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catch (a disease)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991181" y="407807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spend time a lot of time with sb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866721" y="4798163"/>
            <a:ext cx="590169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 b="1">
                <a:ln>
                  <a:noFill/>
                </a:ln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reduce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6" y="1223649"/>
            <a:ext cx="1132359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I’m </a:t>
            </a:r>
            <a:r>
              <a:rPr lang="en-US" sz="3200" u="sng" dirty="0"/>
              <a:t>			</a:t>
            </a:r>
            <a:r>
              <a:rPr lang="en-US" sz="3200" dirty="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53487" y="188906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2.</a:t>
            </a:r>
            <a:r>
              <a:rPr lang="en-US" sz="3200"/>
              <a:t> We all need to </a:t>
            </a:r>
            <a:r>
              <a:rPr lang="en-US" sz="3200" u="sng"/>
              <a:t> 			 </a:t>
            </a:r>
            <a:r>
              <a:rPr lang="en-US" sz="320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3487" y="2981896"/>
            <a:ext cx="11323596" cy="5835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3.</a:t>
            </a:r>
            <a:r>
              <a:rPr lang="en-US" sz="3200"/>
              <a:t> When I was in town, I chose to </a:t>
            </a:r>
            <a:r>
              <a:rPr lang="en-US" sz="3200" u="sng"/>
              <a:t>			</a:t>
            </a:r>
            <a:r>
              <a:rPr lang="en-US" sz="320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3487" y="35819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4.</a:t>
            </a:r>
            <a:r>
              <a:rPr lang="en-US" sz="3200"/>
              <a:t> Where do teenagers in your neighbourhood often </a:t>
            </a:r>
            <a:r>
              <a:rPr lang="en-US" sz="3200" u="sng"/>
              <a:t>				</a:t>
            </a:r>
            <a:r>
              <a:rPr lang="en-US" sz="320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3487" y="4648771"/>
            <a:ext cx="11323596" cy="107632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5.</a:t>
            </a:r>
            <a:r>
              <a:rPr lang="en-US" sz="3200"/>
              <a:t> The authority is </a:t>
            </a:r>
            <a:r>
              <a:rPr lang="en-US" sz="3200" u="sng"/>
              <a:t>				</a:t>
            </a:r>
            <a:r>
              <a:rPr lang="en-US" sz="3200"/>
              <a:t> a plan to solve traffic congestion in the downtown area.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957050" y="626807"/>
            <a:ext cx="6629401" cy="1336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UTM Bell" pitchFamily="18" charset="0"/>
                <a:cs typeface="Times New Roman"/>
              </a:rPr>
              <a:t> Lucky Star Game</a:t>
            </a:r>
          </a:p>
        </p:txBody>
      </p:sp>
      <p:pic>
        <p:nvPicPr>
          <p:cNvPr id="9" name="Picture 2" descr="Bộ môn Dược lý - Trường Đại học Y Dược Thái B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31" y="5161936"/>
            <a:ext cx="10841327" cy="16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" y="2091358"/>
            <a:ext cx="1009067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uyển tập 5350 ảnh động PowerPoin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271" y="1963538"/>
            <a:ext cx="762000" cy="257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21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2312" y="12329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flowersrig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25712" y="5750050"/>
            <a:ext cx="9429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rrow: Right 4">
            <a:hlinkClick r:id="rId4" action="ppaction://hlinksldjump"/>
            <a:extLst>
              <a:ext uri="{FF2B5EF4-FFF2-40B4-BE49-F238E27FC236}">
                <a16:creationId xmlns:a16="http://schemas.microsoft.com/office/drawing/2014/main" id="{BEC44B04-3228-40EA-A0A9-E5937FB710F2}"/>
              </a:ext>
            </a:extLst>
          </p:cNvPr>
          <p:cNvSpPr/>
          <p:nvPr/>
        </p:nvSpPr>
        <p:spPr>
          <a:xfrm>
            <a:off x="11006191" y="6340667"/>
            <a:ext cx="762000" cy="4572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-4473766" y="5769167"/>
            <a:ext cx="6019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3810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Lucky Star Game</a:t>
            </a:r>
          </a:p>
        </p:txBody>
      </p:sp>
      <p:pic>
        <p:nvPicPr>
          <p:cNvPr id="1026" name="Picture 2" descr="Hình ảnh động dây ngang PowerPoint đẹ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430" y="-13772"/>
            <a:ext cx="7429197" cy="131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>
            <a:hlinkClick r:id="rId6" action="ppaction://hlinksldjump"/>
          </p:cNvPr>
          <p:cNvSpPr/>
          <p:nvPr/>
        </p:nvSpPr>
        <p:spPr>
          <a:xfrm>
            <a:off x="1571626" y="1571626"/>
            <a:ext cx="1447800" cy="14478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5-Point Star 16">
            <a:hlinkClick r:id="rId7" action="ppaction://hlinksldjump"/>
          </p:cNvPr>
          <p:cNvSpPr/>
          <p:nvPr/>
        </p:nvSpPr>
        <p:spPr>
          <a:xfrm>
            <a:off x="2638426" y="1952626"/>
            <a:ext cx="1447800" cy="14478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5-Point Star 17">
            <a:hlinkClick r:id="rId8" action="ppaction://hlinksldjump"/>
          </p:cNvPr>
          <p:cNvSpPr/>
          <p:nvPr/>
        </p:nvSpPr>
        <p:spPr>
          <a:xfrm>
            <a:off x="3705226" y="2317560"/>
            <a:ext cx="1447800" cy="14478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</a:t>
            </a:r>
          </a:p>
        </p:txBody>
      </p:sp>
      <p:sp>
        <p:nvSpPr>
          <p:cNvPr id="19" name="5-Point Star 18">
            <a:hlinkClick r:id="rId9" action="ppaction://hlinksldjump"/>
          </p:cNvPr>
          <p:cNvSpPr/>
          <p:nvPr/>
        </p:nvSpPr>
        <p:spPr>
          <a:xfrm>
            <a:off x="4772026" y="2682494"/>
            <a:ext cx="1447800" cy="14478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5-Point Star 19">
            <a:hlinkClick r:id="rId10" action="ppaction://hlinksldjump"/>
          </p:cNvPr>
          <p:cNvSpPr/>
          <p:nvPr/>
        </p:nvSpPr>
        <p:spPr>
          <a:xfrm>
            <a:off x="5870039" y="3053396"/>
            <a:ext cx="1447800" cy="144780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5-Point Star 20">
            <a:hlinkClick r:id="rId11" action="ppaction://hlinksldjump"/>
          </p:cNvPr>
          <p:cNvSpPr/>
          <p:nvPr/>
        </p:nvSpPr>
        <p:spPr>
          <a:xfrm>
            <a:off x="6947856" y="3429347"/>
            <a:ext cx="1447800" cy="1447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5-Point Star 21">
            <a:hlinkClick r:id="rId12" action="ppaction://hlinksldjump"/>
          </p:cNvPr>
          <p:cNvSpPr/>
          <p:nvPr/>
        </p:nvSpPr>
        <p:spPr>
          <a:xfrm>
            <a:off x="8046788" y="3805298"/>
            <a:ext cx="1447800" cy="1447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5-Point Star 22">
            <a:hlinkClick r:id="rId13" action="ppaction://hlinksldjump"/>
          </p:cNvPr>
          <p:cNvSpPr/>
          <p:nvPr/>
        </p:nvSpPr>
        <p:spPr>
          <a:xfrm>
            <a:off x="9118179" y="4238626"/>
            <a:ext cx="1447800" cy="1447800"/>
          </a:xfrm>
          <a:prstGeom prst="star5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15" name="Picture 14" descr="duck4[1]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87" y="-86016"/>
            <a:ext cx="10858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4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151784" y="2780930"/>
            <a:ext cx="3886474" cy="2795659"/>
            <a:chOff x="2294917" y="2751433"/>
            <a:chExt cx="3886474" cy="2795659"/>
          </a:xfrm>
          <a:solidFill>
            <a:srgbClr val="00B050"/>
          </a:solidFill>
        </p:grpSpPr>
        <p:cxnSp>
          <p:nvCxnSpPr>
            <p:cNvPr id="33" name="Straight Arrow Connector 32"/>
            <p:cNvCxnSpPr/>
            <p:nvPr/>
          </p:nvCxnSpPr>
          <p:spPr>
            <a:xfrm flipV="1">
              <a:off x="4887205" y="3188126"/>
              <a:ext cx="940020" cy="36731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</p:cNvCxnSpPr>
            <p:nvPr/>
          </p:nvCxnSpPr>
          <p:spPr>
            <a:xfrm>
              <a:off x="5337768" y="4106932"/>
              <a:ext cx="843623" cy="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2755916" y="4551007"/>
              <a:ext cx="820400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 flipV="1">
              <a:off x="2294917" y="4323216"/>
              <a:ext cx="691382" cy="5124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 flipV="1">
              <a:off x="2640608" y="3543520"/>
              <a:ext cx="663201" cy="271871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4314912" y="4701609"/>
              <a:ext cx="0" cy="845483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120769" y="4551007"/>
              <a:ext cx="706456" cy="648697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" idx="6"/>
            </p:cNvCxnSpPr>
            <p:nvPr/>
          </p:nvCxnSpPr>
          <p:spPr>
            <a:xfrm flipV="1">
              <a:off x="4314912" y="2796097"/>
              <a:ext cx="83781" cy="392029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 flipV="1">
              <a:off x="3118094" y="2751433"/>
              <a:ext cx="616983" cy="804010"/>
            </a:xfrm>
            <a:prstGeom prst="straightConnector1">
              <a:avLst/>
            </a:prstGeom>
            <a:grpFill/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7-Point Star 1"/>
            <p:cNvSpPr/>
            <p:nvPr/>
          </p:nvSpPr>
          <p:spPr>
            <a:xfrm>
              <a:off x="2905696" y="3188126"/>
              <a:ext cx="2818432" cy="1854546"/>
            </a:xfrm>
            <a:prstGeom prst="star7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0" rtlCol="0" anchor="ctr"/>
            <a:lstStyle/>
            <a:p>
              <a:pPr algn="ctr"/>
              <a:r>
                <a:rPr lang="en-US" sz="2800" b="1" dirty="0">
                  <a:ln w="127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Adjectives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307828" y="1693428"/>
            <a:ext cx="2376264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modern</a:t>
            </a:r>
            <a:endParaRPr lang="en-US" sz="2800" dirty="0"/>
          </a:p>
        </p:txBody>
      </p:sp>
      <p:sp>
        <p:nvSpPr>
          <p:cNvPr id="26" name="Oval 25"/>
          <p:cNvSpPr/>
          <p:nvPr/>
        </p:nvSpPr>
        <p:spPr>
          <a:xfrm>
            <a:off x="7615711" y="2334709"/>
            <a:ext cx="2372348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busy</a:t>
            </a:r>
            <a:endParaRPr lang="en-US" sz="2800" dirty="0"/>
          </a:p>
        </p:txBody>
      </p:sp>
      <p:sp>
        <p:nvSpPr>
          <p:cNvPr id="36" name="Oval 35"/>
          <p:cNvSpPr/>
          <p:nvPr/>
        </p:nvSpPr>
        <p:spPr>
          <a:xfrm>
            <a:off x="8172604" y="3573017"/>
            <a:ext cx="2674465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fashionable</a:t>
            </a:r>
            <a:endParaRPr lang="en-US" sz="2600" dirty="0"/>
          </a:p>
        </p:txBody>
      </p:sp>
      <p:sp>
        <p:nvSpPr>
          <p:cNvPr id="37" name="Oval 36"/>
          <p:cNvSpPr/>
          <p:nvPr/>
        </p:nvSpPr>
        <p:spPr>
          <a:xfrm>
            <a:off x="7751908" y="5123141"/>
            <a:ext cx="2747856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8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2800" spc="-180" dirty="0"/>
          </a:p>
        </p:txBody>
      </p:sp>
      <p:sp>
        <p:nvSpPr>
          <p:cNvPr id="38" name="Oval 37"/>
          <p:cNvSpPr/>
          <p:nvPr/>
        </p:nvSpPr>
        <p:spPr>
          <a:xfrm>
            <a:off x="4804453" y="5661353"/>
            <a:ext cx="2818432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6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exciting</a:t>
            </a:r>
            <a:endParaRPr lang="en-US" sz="2800" spc="-160" dirty="0"/>
          </a:p>
        </p:txBody>
      </p:sp>
      <p:sp>
        <p:nvSpPr>
          <p:cNvPr id="40" name="Oval 39"/>
          <p:cNvSpPr/>
          <p:nvPr/>
        </p:nvSpPr>
        <p:spPr>
          <a:xfrm>
            <a:off x="1956089" y="2682938"/>
            <a:ext cx="2484016" cy="1080120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historical</a:t>
            </a:r>
            <a:endParaRPr lang="en-US" sz="2800" spc="-100" dirty="0"/>
          </a:p>
        </p:txBody>
      </p:sp>
      <p:sp>
        <p:nvSpPr>
          <p:cNvPr id="41" name="Oval 40"/>
          <p:cNvSpPr/>
          <p:nvPr/>
        </p:nvSpPr>
        <p:spPr>
          <a:xfrm>
            <a:off x="2287072" y="5213038"/>
            <a:ext cx="2343607" cy="1126825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5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expensive</a:t>
            </a:r>
            <a:endParaRPr lang="en-US" sz="2800" spc="-150" dirty="0"/>
          </a:p>
        </p:txBody>
      </p:sp>
      <p:sp>
        <p:nvSpPr>
          <p:cNvPr id="42" name="Oval 41"/>
          <p:cNvSpPr/>
          <p:nvPr/>
        </p:nvSpPr>
        <p:spPr>
          <a:xfrm>
            <a:off x="1727681" y="3932986"/>
            <a:ext cx="2546369" cy="111756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convenient</a:t>
            </a:r>
            <a:endParaRPr lang="en-US" sz="2600" dirty="0"/>
          </a:p>
        </p:txBody>
      </p:sp>
      <p:sp>
        <p:nvSpPr>
          <p:cNvPr id="49" name="Rectangle 48"/>
          <p:cNvSpPr/>
          <p:nvPr/>
        </p:nvSpPr>
        <p:spPr>
          <a:xfrm>
            <a:off x="1022674" y="810667"/>
            <a:ext cx="10298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Adjectives related the cities and city life: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1" name="Oval 50"/>
          <p:cNvSpPr/>
          <p:nvPr/>
        </p:nvSpPr>
        <p:spPr>
          <a:xfrm>
            <a:off x="3583439" y="1933858"/>
            <a:ext cx="1592002" cy="792088"/>
          </a:xfrm>
          <a:prstGeom prst="ellipse">
            <a:avLst/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spc="-1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2800" spc="-100" dirty="0"/>
          </a:p>
        </p:txBody>
      </p:sp>
      <p:sp>
        <p:nvSpPr>
          <p:cNvPr id="3" name="TextBox 2"/>
          <p:cNvSpPr txBox="1"/>
          <p:nvPr/>
        </p:nvSpPr>
        <p:spPr>
          <a:xfrm>
            <a:off x="4948097" y="27869"/>
            <a:ext cx="244736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</a:rPr>
              <a:t>* WARM </a:t>
            </a:r>
            <a:r>
              <a:rPr lang="en-US" sz="3200" b="1" dirty="0">
                <a:solidFill>
                  <a:srgbClr val="7030A0"/>
                </a:solidFill>
              </a:rPr>
              <a:t>-UP</a:t>
            </a:r>
          </a:p>
        </p:txBody>
      </p:sp>
    </p:spTree>
    <p:extLst>
      <p:ext uri="{BB962C8B-B14F-4D97-AF65-F5344CB8AC3E}">
        <p14:creationId xmlns:p14="http://schemas.microsoft.com/office/powerpoint/2010/main" val="18141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53487" y="3271822"/>
            <a:ext cx="11081430" cy="1138773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1.</a:t>
            </a:r>
            <a:r>
              <a:rPr lang="en-US" sz="3400" dirty="0"/>
              <a:t> I’m </a:t>
            </a:r>
            <a:r>
              <a:rPr lang="en-US" sz="3400" u="sng" dirty="0"/>
              <a:t>			</a:t>
            </a:r>
            <a:r>
              <a:rPr lang="en-US" sz="3400" u="sng" dirty="0" smtClean="0"/>
              <a:t>      </a:t>
            </a:r>
            <a:r>
              <a:rPr lang="en-US" sz="3400" dirty="0" smtClean="0"/>
              <a:t> </a:t>
            </a:r>
            <a:r>
              <a:rPr lang="en-US" sz="3400" dirty="0"/>
              <a:t>a cold. I have a runny nose and a sore throat.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447663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43890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3.7037E-6 L 0.01484 0.22592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13" grpId="1"/>
      <p:bldP spid="13" grpId="2"/>
      <p:bldP spid="14" grpId="1"/>
      <p:bldP spid="20" grpId="1"/>
      <p:bldP spid="21" grpId="1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3486" y="2811319"/>
            <a:ext cx="11301364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</a:rPr>
              <a:t>2.</a:t>
            </a:r>
            <a:r>
              <a:rPr lang="en-US" sz="3200" dirty="0">
                <a:solidFill>
                  <a:prstClr val="black"/>
                </a:solidFill>
              </a:rPr>
              <a:t> We all need to </a:t>
            </a:r>
            <a:r>
              <a:rPr lang="en-US" sz="3200" u="sng" dirty="0">
                <a:solidFill>
                  <a:prstClr val="black"/>
                </a:solidFill>
              </a:rPr>
              <a:t> 			 </a:t>
            </a:r>
            <a:r>
              <a:rPr lang="en-US" sz="3200" dirty="0">
                <a:solidFill>
                  <a:prstClr val="black"/>
                </a:solidFill>
              </a:rPr>
              <a:t>using our cars and ride our bikes more to reduce air pollution.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586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8" name="Action Button: Home 17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043315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18724 0.237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  <p:bldP spid="14" grpId="2"/>
      <p:bldP spid="20" grpId="1"/>
      <p:bldP spid="21" grpId="1"/>
      <p:bldP spid="2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8"/>
          <p:cNvSpPr txBox="1"/>
          <p:nvPr/>
        </p:nvSpPr>
        <p:spPr>
          <a:xfrm>
            <a:off x="552003" y="3025379"/>
            <a:ext cx="10281376" cy="583565"/>
          </a:xfrm>
          <a:prstGeom prst="rect">
            <a:avLst/>
          </a:prstGeom>
          <a:solidFill>
            <a:srgbClr val="F7C8E0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</a:t>
            </a:r>
            <a:r>
              <a:rPr lang="en-US" sz="3200" u="sng" dirty="0" smtClean="0"/>
              <a:t>  </a:t>
            </a:r>
            <a:r>
              <a:rPr lang="en-US" sz="3200" dirty="0" smtClean="0"/>
              <a:t>by </a:t>
            </a:r>
            <a:r>
              <a:rPr lang="en-US" sz="3200" dirty="0"/>
              <a:t>bus.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7171947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0.15391 0.268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0" grpId="2"/>
      <p:bldP spid="21" grpId="1"/>
      <p:bldP spid="2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"/>
          <p:cNvSpPr txBox="1"/>
          <p:nvPr/>
        </p:nvSpPr>
        <p:spPr>
          <a:xfrm>
            <a:off x="209644" y="3581971"/>
            <a:ext cx="11402254" cy="1076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</a:t>
            </a:r>
            <a:r>
              <a:rPr lang="en-US" sz="3200" u="sng" dirty="0" smtClean="0"/>
              <a:t>      </a:t>
            </a:r>
            <a:r>
              <a:rPr lang="en-US" sz="3200" dirty="0" smtClean="0"/>
              <a:t>each </a:t>
            </a:r>
            <a:r>
              <a:rPr lang="en-US" sz="3200" dirty="0"/>
              <a:t>other?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937651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14323 0.35393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1" grpId="2"/>
      <p:bldP spid="2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4"/>
          <p:cNvSpPr txBox="1"/>
          <p:nvPr/>
        </p:nvSpPr>
        <p:spPr>
          <a:xfrm>
            <a:off x="353486" y="3113548"/>
            <a:ext cx="11453495" cy="1076325"/>
          </a:xfrm>
          <a:prstGeom prst="rect">
            <a:avLst/>
          </a:prstGeom>
          <a:solidFill>
            <a:srgbClr val="DFFFD8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</a:t>
            </a:r>
            <a:r>
              <a:rPr lang="en-US" sz="3200" dirty="0" smtClean="0"/>
              <a:t> </a:t>
            </a:r>
            <a:r>
              <a:rPr lang="en-US" sz="3200" dirty="0"/>
              <a:t>a plan to solve traffic congestion in the downtown area.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3307" y="1090772"/>
            <a:ext cx="9460576" cy="13158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301318" y="1761996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1117081" y="1164612"/>
            <a:ext cx="2362680" cy="534431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4287519" y="1121009"/>
            <a:ext cx="2135660" cy="627667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7230937" y="1152359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5561418" y="1739809"/>
            <a:ext cx="2103997" cy="617966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  <p:sp>
        <p:nvSpPr>
          <p:cNvPr id="19" name="Action Button: Home 18">
            <a:hlinkClick r:id="rId4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593655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16094 0.2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47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13" grpId="1"/>
      <p:bldP spid="14" grpId="1"/>
      <p:bldP spid="20" grpId="1"/>
      <p:bldP spid="21" grpId="1"/>
      <p:bldP spid="22" grpId="1"/>
      <p:bldP spid="22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uyển chọn 500+ hình ảnh icon buồn hot nhất hiện nay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153" y="1542477"/>
            <a:ext cx="4838955" cy="410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62632" y="133817"/>
            <a:ext cx="5781369" cy="7848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500" b="1" i="1" dirty="0">
                <a:solidFill>
                  <a:schemeClr val="tx1"/>
                </a:solidFill>
              </a:rPr>
              <a:t>UNLUCKY NUMBER </a:t>
            </a:r>
          </a:p>
        </p:txBody>
      </p:sp>
      <p:pic>
        <p:nvPicPr>
          <p:cNvPr id="5" name="Tieng-bao-sai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42186" y="4"/>
            <a:ext cx="649817" cy="649817"/>
          </a:xfrm>
          <a:prstGeom prst="rect">
            <a:avLst/>
          </a:prstGeom>
        </p:spPr>
      </p:pic>
      <p:sp>
        <p:nvSpPr>
          <p:cNvPr id="9" name="Action Button: Home 8">
            <a:hlinkClick r:id="rId6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12733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</a:t>
            </a:r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5" name="Action Button: Home 14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1646962"/>
      </p:ext>
    </p:extLst>
  </p:cSld>
  <p:clrMapOvr>
    <a:masterClrMapping/>
  </p:clrMapOvr>
  <p:transition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65945" y="3668277"/>
            <a:ext cx="3498236" cy="680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Congratulation ! </a:t>
            </a:r>
          </a:p>
          <a:p>
            <a:pPr marL="609600" indent="-609600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1104845" y="216310"/>
            <a:ext cx="5562600" cy="1600200"/>
          </a:xfrm>
          <a:prstGeom prst="cloudCallout">
            <a:avLst>
              <a:gd name="adj1" fmla="val -32361"/>
              <a:gd name="adj2" fmla="val 79861"/>
            </a:avLst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en-US">
              <a:latin typeface="Comic Sans MS" pitchFamily="66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160" y="2826482"/>
            <a:ext cx="3712191" cy="236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angela_looking_at_world_h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1" y="2423359"/>
            <a:ext cx="2511927" cy="21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14227" y="629060"/>
            <a:ext cx="3835968" cy="7747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Lucky </a:t>
            </a:r>
            <a:r>
              <a:rPr lang="en-US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number</a:t>
            </a:r>
            <a:endParaRPr lang="en-US" dirty="0">
              <a:solidFill>
                <a:srgbClr val="FF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Action Button: Home 8">
            <a:hlinkClick r:id="rId5" action="ppaction://hlinksldjump" highlightClick="1"/>
          </p:cNvPr>
          <p:cNvSpPr/>
          <p:nvPr/>
        </p:nvSpPr>
        <p:spPr>
          <a:xfrm>
            <a:off x="11490621" y="6195027"/>
            <a:ext cx="604684" cy="575187"/>
          </a:xfrm>
          <a:prstGeom prst="actionButtonHome">
            <a:avLst/>
          </a:prstGeom>
          <a:ln>
            <a:solidFill>
              <a:srgbClr val="FFFF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056705184"/>
      </p:ext>
    </p:extLst>
  </p:cSld>
  <p:clrMapOvr>
    <a:masterClrMapping/>
  </p:clrMapOvr>
  <p:transition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6">
                <a:lumMod val="40000"/>
                <a:lumOff val="60000"/>
              </a:schemeClr>
            </a:gs>
            <a:gs pos="89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7000">
              <a:schemeClr val="accent1">
                <a:lumMod val="30000"/>
                <a:lumOff val="7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6092" y="105346"/>
            <a:ext cx="108883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Complete each sentence with a phrasal verb in </a:t>
            </a:r>
            <a:r>
              <a:rPr lang="en-US" sz="30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3</a:t>
            </a:r>
            <a:r>
              <a:rPr lang="en-US" sz="30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. You can change the form of the verb when necessary.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701" y="2668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486" y="164207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62983" y="1289621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/>
              <a:t>1.</a:t>
            </a:r>
            <a:r>
              <a:rPr lang="en-US" sz="3200"/>
              <a:t> I’m </a:t>
            </a:r>
            <a:r>
              <a:rPr lang="en-US" sz="3200" u="sng"/>
              <a:t>			</a:t>
            </a:r>
            <a:r>
              <a:rPr lang="en-US" sz="3200"/>
              <a:t> a cold. I have a runny nose and a sore throat.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09643" y="188906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We all need to </a:t>
            </a:r>
            <a:r>
              <a:rPr lang="en-US" sz="3200" u="sng" dirty="0"/>
              <a:t> 			 </a:t>
            </a:r>
            <a:r>
              <a:rPr lang="en-US" sz="3200" dirty="0"/>
              <a:t>using our cars and ride our bikes more to reduce air pollution.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209643" y="2981896"/>
            <a:ext cx="1145349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When I was in town, I chose to </a:t>
            </a:r>
            <a:r>
              <a:rPr lang="en-US" sz="3200" u="sng" dirty="0"/>
              <a:t>			</a:t>
            </a:r>
            <a:r>
              <a:rPr lang="en-US" sz="3200" dirty="0"/>
              <a:t>by bus.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9643" y="35819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4.</a:t>
            </a:r>
            <a:r>
              <a:rPr lang="en-US" sz="3200" dirty="0"/>
              <a:t> Where do teenagers in your </a:t>
            </a:r>
            <a:r>
              <a:rPr lang="en-US" sz="3200" dirty="0" err="1"/>
              <a:t>neighbourhood</a:t>
            </a:r>
            <a:r>
              <a:rPr lang="en-US" sz="3200" dirty="0"/>
              <a:t> often </a:t>
            </a:r>
            <a:r>
              <a:rPr lang="en-US" sz="3200" u="sng" dirty="0"/>
              <a:t>				</a:t>
            </a:r>
            <a:r>
              <a:rPr lang="en-US" sz="3200" dirty="0"/>
              <a:t>each other?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209643" y="4648771"/>
            <a:ext cx="1145349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5.</a:t>
            </a:r>
            <a:r>
              <a:rPr lang="en-US" sz="3200" dirty="0"/>
              <a:t> The authority is </a:t>
            </a:r>
            <a:r>
              <a:rPr lang="en-US" sz="3200" u="sng" dirty="0"/>
              <a:t>				</a:t>
            </a:r>
            <a:r>
              <a:rPr lang="en-US" sz="3200" dirty="0"/>
              <a:t> a plan to solve traffic congestion in the downtown area.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253217" y="1289621"/>
            <a:ext cx="3923665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coming down with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3535089" y="1907794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cut down on</a:t>
            </a:r>
          </a:p>
        </p:txBody>
      </p:sp>
      <p:sp>
        <p:nvSpPr>
          <p:cNvPr id="20" name="Text Box 19"/>
          <p:cNvSpPr txBox="1"/>
          <p:nvPr/>
        </p:nvSpPr>
        <p:spPr>
          <a:xfrm>
            <a:off x="6108755" y="294623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 around</a:t>
            </a:r>
          </a:p>
        </p:txBody>
      </p:sp>
      <p:sp>
        <p:nvSpPr>
          <p:cNvPr id="21" name="Text Box 20"/>
          <p:cNvSpPr txBox="1"/>
          <p:nvPr/>
        </p:nvSpPr>
        <p:spPr>
          <a:xfrm>
            <a:off x="9162875" y="3640085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hang out with</a:t>
            </a:r>
          </a:p>
        </p:txBody>
      </p:sp>
      <p:sp>
        <p:nvSpPr>
          <p:cNvPr id="22" name="Text Box 21"/>
          <p:cNvSpPr txBox="1"/>
          <p:nvPr/>
        </p:nvSpPr>
        <p:spPr>
          <a:xfrm>
            <a:off x="3828838" y="4626546"/>
            <a:ext cx="2932430" cy="7105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3000" b="1" dirty="0">
                <a:ln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carrying out</a:t>
            </a:r>
          </a:p>
        </p:txBody>
      </p:sp>
      <p:pic>
        <p:nvPicPr>
          <p:cNvPr id="29" name="Content Placeholder 28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614170" y="6049645"/>
            <a:ext cx="1172210" cy="1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66287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/>
      <p:bldP spid="9" grpId="1"/>
      <p:bldP spid="4" grpId="0"/>
      <p:bldP spid="4" grpId="1"/>
      <p:bldP spid="5" grpId="0"/>
      <p:bldP spid="5" grpId="1"/>
      <p:bldP spid="13" grpId="0"/>
      <p:bldP spid="13" grpId="1"/>
      <p:bldP spid="14" grpId="0"/>
      <p:bldP spid="14" grpId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286885" y="3054350"/>
            <a:ext cx="6214745" cy="583565"/>
          </a:xfrm>
          <a:prstGeom prst="rect">
            <a:avLst/>
          </a:prstGeom>
          <a:solidFill>
            <a:srgbClr val="FFFF00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“FIND SOMEONE WHO............”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8430" y="1906905"/>
            <a:ext cx="2878455" cy="2878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104167 0.0518519 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16616" y="88294"/>
            <a:ext cx="251177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* </a:t>
            </a:r>
            <a:r>
              <a:rPr lang="en-US" sz="3000" b="1" u="sng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ahnschrift SemiBold" panose="020B0502040204020203" pitchFamily="34" charset="0"/>
                <a:cs typeface="Arial" panose="020B0604020202020204" pitchFamily="34" charset="0"/>
              </a:rPr>
              <a:t>WARM-UP</a:t>
            </a:r>
            <a:endParaRPr lang="en-US" sz="3000" b="1" u="sng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ahnschrift SemiBol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4438" y="1012410"/>
            <a:ext cx="9736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Do you like living in the city or in the countryside? Why?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9200" y="1769807"/>
            <a:ext cx="10343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</a:rPr>
              <a:t>I like living in the…………………………. Because ……………………………………..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80516" y="4320798"/>
            <a:ext cx="86410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/>
              <a:t>( </a:t>
            </a:r>
            <a:r>
              <a:rPr lang="en-US" sz="2800" i="1" dirty="0" err="1" smtClean="0"/>
              <a:t>Thành</a:t>
            </a:r>
            <a:r>
              <a:rPr lang="en-US" sz="2800" i="1" dirty="0" smtClean="0"/>
              <a:t> </a:t>
            </a:r>
            <a:r>
              <a:rPr lang="en-US" sz="2800" i="1" dirty="0" err="1"/>
              <a:t>phố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phát</a:t>
            </a:r>
            <a:r>
              <a:rPr lang="en-US" sz="2800" i="1" dirty="0"/>
              <a:t> </a:t>
            </a:r>
            <a:r>
              <a:rPr lang="en-US" sz="2800" i="1" dirty="0" err="1"/>
              <a:t>triển</a:t>
            </a:r>
            <a:r>
              <a:rPr lang="en-US" sz="2800" i="1" dirty="0"/>
              <a:t> </a:t>
            </a:r>
            <a:r>
              <a:rPr lang="en-US" sz="2800" i="1" dirty="0" err="1"/>
              <a:t>thì</a:t>
            </a:r>
            <a:r>
              <a:rPr lang="en-US" sz="2800" i="1" dirty="0"/>
              <a:t> </a:t>
            </a:r>
            <a:r>
              <a:rPr lang="en-US" sz="2800" i="1" dirty="0" err="1"/>
              <a:t>càng</a:t>
            </a:r>
            <a:r>
              <a:rPr lang="en-US" sz="2800" i="1" dirty="0"/>
              <a:t> </a:t>
            </a:r>
            <a:r>
              <a:rPr lang="en-US" sz="2800" i="1" dirty="0" err="1"/>
              <a:t>đông</a:t>
            </a:r>
            <a:r>
              <a:rPr lang="en-US" sz="2800" i="1" dirty="0"/>
              <a:t> </a:t>
            </a:r>
            <a:r>
              <a:rPr lang="en-US" sz="2800" i="1" dirty="0" err="1"/>
              <a:t>đúc</a:t>
            </a:r>
            <a:r>
              <a:rPr lang="en-US" sz="2800" i="1" dirty="0" smtClean="0"/>
              <a:t>.)</a:t>
            </a:r>
            <a:endParaRPr lang="en-US" sz="2800" i="1" dirty="0"/>
          </a:p>
        </p:txBody>
      </p:sp>
      <p:sp>
        <p:nvSpPr>
          <p:cNvPr id="15" name="Rectangle 14"/>
          <p:cNvSpPr/>
          <p:nvPr/>
        </p:nvSpPr>
        <p:spPr>
          <a:xfrm>
            <a:off x="345910" y="3546297"/>
            <a:ext cx="11710220" cy="6155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400" dirty="0">
                <a:solidFill>
                  <a:prstClr val="black"/>
                </a:solidFill>
              </a:rPr>
              <a:t>The more developed the city is, the more crowded </a:t>
            </a:r>
            <a:r>
              <a:rPr lang="en-US" sz="3400" dirty="0" smtClean="0">
                <a:solidFill>
                  <a:prstClr val="black"/>
                </a:solidFill>
              </a:rPr>
              <a:t>it </a:t>
            </a:r>
            <a:r>
              <a:rPr lang="en-US" sz="3400" dirty="0"/>
              <a:t>becomes</a:t>
            </a:r>
            <a:r>
              <a:rPr lang="en-US" sz="3400" dirty="0" smtClean="0"/>
              <a:t>.</a:t>
            </a:r>
            <a:r>
              <a:rPr lang="en-US" sz="3400" dirty="0" smtClean="0">
                <a:solidFill>
                  <a:prstClr val="black"/>
                </a:solidFill>
              </a:rPr>
              <a:t> </a:t>
            </a:r>
            <a:endParaRPr lang="en-US" sz="3400" dirty="0"/>
          </a:p>
        </p:txBody>
      </p:sp>
      <p:sp>
        <p:nvSpPr>
          <p:cNvPr id="16" name="Rectangle 15"/>
          <p:cNvSpPr/>
          <p:nvPr/>
        </p:nvSpPr>
        <p:spPr>
          <a:xfrm>
            <a:off x="2145030" y="5248771"/>
            <a:ext cx="6484620" cy="584775"/>
          </a:xfrm>
          <a:prstGeom prst="rect">
            <a:avLst/>
          </a:prstGeom>
          <a:solidFill>
            <a:srgbClr val="F7C8E0"/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Double comparatives (So </a:t>
            </a:r>
            <a:r>
              <a:rPr lang="en-US" sz="3200" dirty="0" err="1"/>
              <a:t>sánh</a:t>
            </a:r>
            <a:r>
              <a:rPr lang="en-US" sz="3200" dirty="0"/>
              <a:t> </a:t>
            </a:r>
            <a:r>
              <a:rPr lang="en-US" sz="3200" dirty="0" err="1"/>
              <a:t>kép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90801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2" descr="recruiter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430" y="2682240"/>
            <a:ext cx="2433955" cy="2433955"/>
          </a:xfrm>
          <a:prstGeom prst="rect">
            <a:avLst/>
          </a:prstGeom>
        </p:spPr>
      </p:pic>
      <p:sp>
        <p:nvSpPr>
          <p:cNvPr id="100" name="Text Box 99"/>
          <p:cNvSpPr txBox="1"/>
          <p:nvPr/>
        </p:nvSpPr>
        <p:spPr>
          <a:xfrm>
            <a:off x="3568700" y="1540510"/>
            <a:ext cx="686332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Copy the table into notebooks.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568700" y="221551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- Ask  your classmates to find at least one person who says  “Yes” to each statement.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568700" y="4104005"/>
            <a:ext cx="827849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- The person who finishes table first will say Bingo and become the winner of the game.</a:t>
            </a:r>
          </a:p>
        </p:txBody>
      </p:sp>
      <p:graphicFrame>
        <p:nvGraphicFramePr>
          <p:cNvPr id="8" name="Table 7"/>
          <p:cNvGraphicFramePr/>
          <p:nvPr/>
        </p:nvGraphicFramePr>
        <p:xfrm>
          <a:off x="4502150" y="912939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4" grpId="0"/>
      <p:bldP spid="4" grpId="1"/>
      <p:bldP spid="5" grpId="0"/>
      <p:bldP spid="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19685"/>
            <a:ext cx="12330430" cy="1083310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PHRASAL VERBS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0"/>
          <p:cNvSpPr txBox="1"/>
          <p:nvPr/>
        </p:nvSpPr>
        <p:spPr>
          <a:xfrm>
            <a:off x="7714002" y="194965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ACTIVITY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/>
          <p:nvPr/>
        </p:nvGraphicFramePr>
        <p:xfrm>
          <a:off x="249555" y="1235075"/>
          <a:ext cx="11711940" cy="5406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5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Find someone who…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More information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200"/>
                        <a:t>1. likes getting around by public transport.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2. carried out a project last week.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9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3. came down with a flu or a cold last year.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4. often hangs out with friends in their free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331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/>
                        <a:t>5. wants to cut down on the amount of water they are using each day.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0127" y="786691"/>
            <a:ext cx="10338245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Tell each other whether you agree or disagree with the following ideas.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62122" y="9497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4907" y="829490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542925" y="2326640"/>
            <a:ext cx="11342370" cy="1322070"/>
          </a:xfrm>
          <a:prstGeom prst="rect">
            <a:avLst/>
          </a:prstGeom>
          <a:solidFill>
            <a:srgbClr val="B9F3E4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 dirty="0">
                <a:latin typeface="Calibri" panose="020F0502020204030204" pitchFamily="34" charset="0"/>
                <a:cs typeface="Calibri" panose="020F0502020204030204" pitchFamily="34" charset="0"/>
              </a:rPr>
              <a:t>1. The busier the city is, the more unhappy its people are.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20065" y="3525520"/>
            <a:ext cx="11365865" cy="1322070"/>
          </a:xfrm>
          <a:prstGeom prst="rect">
            <a:avLst/>
          </a:prstGeom>
          <a:solidFill>
            <a:srgbClr val="FFAACF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2. The older the city becomes, the less attractive it is to immigrants.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11810" y="4855845"/>
            <a:ext cx="11374120" cy="1322070"/>
          </a:xfrm>
          <a:prstGeom prst="rect">
            <a:avLst/>
          </a:prstGeom>
          <a:solidFill>
            <a:srgbClr val="F6E6C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 algn="just"/>
            <a:r>
              <a:rPr lang="en-US" sz="4000" b="0">
                <a:latin typeface="Calibri" panose="020F0502020204030204" pitchFamily="34" charset="0"/>
                <a:cs typeface="Calibri" panose="020F0502020204030204" pitchFamily="34" charset="0"/>
              </a:rPr>
              <a:t>3. Your home town should cut down on noise pollution.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/>
      <p:bldP spid="7" grpId="0" bldLvl="0" animBg="1"/>
      <p:bldP spid="7" grpId="1"/>
      <p:bldP spid="8" grpId="0" bldLvl="0" animBg="1"/>
      <p:bldP spid="8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060412687"/>
              </p:ext>
            </p:extLst>
          </p:nvPr>
        </p:nvGraphicFramePr>
        <p:xfrm>
          <a:off x="213114" y="1599237"/>
          <a:ext cx="1173099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2. The older the city becomes, the less attractive it is to tourists.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not many entertainment facilities, lack of public amenities, inconvenient public transportation.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Old cities: lots of cultural places, historical value, quiet and safe.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565796675"/>
              </p:ext>
            </p:extLst>
          </p:nvPr>
        </p:nvGraphicFramePr>
        <p:xfrm>
          <a:off x="281940" y="1579573"/>
          <a:ext cx="11730990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2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42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1. The busier the city is, the more unhappy its people are.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Busy cities: high living costs, congested roads, long travelling time,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 dirty="0"/>
                        <a:t>Busy cities: lots of entertainment facilities, parks, playgrounds, etc.</a:t>
                      </a:r>
                    </a:p>
                  </a:txBody>
                  <a:tcPr>
                    <a:solidFill>
                      <a:srgbClr val="B9F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74539" y="72185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399" y="5149091"/>
            <a:ext cx="9684776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I disagree. Although the city is very busy, it offers various opportunities and </a:t>
            </a:r>
            <a:r>
              <a:rPr lang="en-US" sz="2800" i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it has </a:t>
            </a:r>
            <a:r>
              <a:rPr lang="en-US" sz="2800" i="1" dirty="0"/>
              <a:t>lots of entertainment facilities, parks, playgrounds, </a:t>
            </a:r>
            <a:r>
              <a:rPr lang="en-US" sz="2800" i="1" dirty="0" err="1" smtClean="0"/>
              <a:t>etc</a:t>
            </a:r>
            <a:r>
              <a:rPr lang="en-US" sz="2800" i="1" dirty="0" smtClean="0"/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Open Sans" panose="020B0606030504020204" pitchFamily="34" charset="0"/>
              </a:rPr>
              <a:t>that </a:t>
            </a:r>
            <a:r>
              <a:rPr lang="en-US" sz="2800" i="1" dirty="0">
                <a:solidFill>
                  <a:srgbClr val="000000"/>
                </a:solidFill>
                <a:latin typeface="Open Sans" panose="020B0606030504020204" pitchFamily="34" charset="0"/>
              </a:rPr>
              <a:t>can contribute to people's happiness.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63794" y="4748981"/>
            <a:ext cx="1366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3366FF"/>
                </a:solidFill>
              </a:rPr>
              <a:t>* Example: </a:t>
            </a:r>
            <a:endParaRPr lang="en-US" sz="2000" b="1" i="1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602050917"/>
              </p:ext>
            </p:extLst>
          </p:nvPr>
        </p:nvGraphicFramePr>
        <p:xfrm>
          <a:off x="281940" y="1703705"/>
          <a:ext cx="11730990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3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3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 dirty="0">
                          <a:solidFill>
                            <a:srgbClr val="FF0000"/>
                          </a:solidFill>
                        </a:rPr>
                        <a:t>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b="1">
                          <a:solidFill>
                            <a:srgbClr val="FF0000"/>
                          </a:solidFill>
                        </a:rPr>
                        <a:t>Disagree</a:t>
                      </a:r>
                    </a:p>
                  </a:txBody>
                  <a:tcPr>
                    <a:solidFill>
                      <a:srgbClr val="F6E6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5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3. Your home town should cut down on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lots of trucks and heavy lorries running on roads, construction sites everywhere, people playing music very loud at night.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200" dirty="0"/>
                        <a:t>My home town: a small and peaceful town, people mostly riding bikes, no big events happening in the town       no noise pollution.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200" y="786691"/>
            <a:ext cx="10338245" cy="55308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b="1" i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Some suggested ideas: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74539" y="99106"/>
            <a:ext cx="3696313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282318" y="191569"/>
            <a:ext cx="4724030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8912" y="1390852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082" y="608014"/>
            <a:ext cx="2806607" cy="188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4037" y="2326647"/>
            <a:ext cx="104539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prstClr val="black"/>
                </a:solidFill>
                <a:sym typeface="+mn-ea"/>
              </a:rPr>
              <a:t>Recognise</a:t>
            </a:r>
            <a:r>
              <a:rPr lang="en-US" sz="3600" dirty="0">
                <a:solidFill>
                  <a:prstClr val="black"/>
                </a:solidFill>
                <a:sym typeface="+mn-ea"/>
              </a:rPr>
              <a:t> and use comparison of adjectives and some phrasal verbs.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824748" y="122964"/>
            <a:ext cx="473915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5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045" y="1080770"/>
            <a:ext cx="1118425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- Do exercises in the workbook.</a:t>
            </a:r>
          </a:p>
          <a:p>
            <a:pPr algn="just">
              <a:lnSpc>
                <a:spcPct val="150000"/>
              </a:lnSpc>
            </a:pPr>
            <a:r>
              <a:rPr lang="en-US" sz="3600" dirty="0"/>
              <a:t>- Make 5 sentences by using double comparatives and phrasal verbs that you have learnt.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211" y="4063181"/>
            <a:ext cx="2112010" cy="2112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61at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0835"/>
            <a:ext cx="12192000" cy="6968836"/>
          </a:xfrm>
          <a:prstGeom prst="rect">
            <a:avLst/>
          </a:prstGeom>
          <a:solidFill>
            <a:srgbClr val="FFCC66"/>
          </a:solidFill>
        </p:spPr>
      </p:pic>
      <p:sp>
        <p:nvSpPr>
          <p:cNvPr id="3" name="Rectangle 2"/>
          <p:cNvSpPr/>
          <p:nvPr/>
        </p:nvSpPr>
        <p:spPr>
          <a:xfrm>
            <a:off x="2874943" y="2698218"/>
            <a:ext cx="6490012" cy="2339086"/>
          </a:xfrm>
          <a:prstGeom prst="rect">
            <a:avLst/>
          </a:prstGeom>
          <a:noFill/>
        </p:spPr>
        <p:txBody>
          <a:bodyPr wrap="none" lIns="121903" tIns="60952" rIns="121903" bIns="60952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</a:p>
        </p:txBody>
      </p:sp>
      <p:sp>
        <p:nvSpPr>
          <p:cNvPr id="4" name="Rectangle 3"/>
          <p:cNvSpPr/>
          <p:nvPr/>
        </p:nvSpPr>
        <p:spPr>
          <a:xfrm>
            <a:off x="2244980" y="667459"/>
            <a:ext cx="8118221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5333" b="1" spc="533" dirty="0">
                <a:ln w="28575">
                  <a:solidFill>
                    <a:schemeClr val="bg1"/>
                  </a:solidFill>
                </a:ln>
                <a:solidFill>
                  <a:srgbClr val="008000"/>
                </a:solidFill>
                <a:latin typeface=".VnAvantH" pitchFamily="34" charset="0"/>
              </a:rPr>
              <a:t>See you again</a:t>
            </a:r>
            <a:endParaRPr lang="en-US" sz="5333" dirty="0"/>
          </a:p>
        </p:txBody>
      </p:sp>
    </p:spTree>
    <p:extLst>
      <p:ext uri="{BB962C8B-B14F-4D97-AF65-F5344CB8AC3E}">
        <p14:creationId xmlns:p14="http://schemas.microsoft.com/office/powerpoint/2010/main" val="37045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15845" y="2232660"/>
            <a:ext cx="2952115" cy="61785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DOUBLE COMPARATIVES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51017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PHRASAL VERBS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599233" y="5024299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635" y="1163320"/>
            <a:ext cx="6311900" cy="617855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Option 1: Think!</a:t>
            </a:r>
          </a:p>
          <a:p>
            <a:r>
              <a:rPr lang="en-GB" dirty="0">
                <a:solidFill>
                  <a:schemeClr val="tx1"/>
                </a:solidFill>
              </a:rPr>
              <a:t>Option 2: Comparative Chain game.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0855" y="1854835"/>
            <a:ext cx="6329680" cy="137414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Grammar explanation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1: Choose the correct option to complete each</a:t>
            </a:r>
            <a:r>
              <a:rPr lang="en-US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 </a:t>
            </a: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sentence.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+mn-ea"/>
              </a:rPr>
              <a:t>Task 2: Find a mistake in the underlined parts in each sentence below and correct it.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4665" y="3300730"/>
            <a:ext cx="6327775" cy="160655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Match a phrasal verb in column A with a suitable word / phrase in column B.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sz="18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4: Complete each sentence with a phrasal verb in 3. You can change the form of the verb when necessary.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6095" y="5079365"/>
            <a:ext cx="6315075" cy="562610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indent="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Work in pairs. Tell each other whether you agree or disagree with the following ideas.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065"/>
            <a:ext cx="1287145" cy="82359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500" y="2541905"/>
            <a:ext cx="728345" cy="100901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51910"/>
            <a:ext cx="1012190" cy="1172210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1" y="5926304"/>
            <a:ext cx="1835914" cy="604154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500" y="5325110"/>
            <a:ext cx="1011555" cy="601345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635" y="5863590"/>
            <a:ext cx="6311900" cy="685165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2" name="Group 1"/>
          <p:cNvGrpSpPr>
            <a:grpSpLocks noGrp="1" noUngrp="1" noRot="1" noChangeAspect="1" noMove="1" noResize="1"/>
          </p:cNvGrpSpPr>
          <p:nvPr/>
        </p:nvGrpSpPr>
        <p:grpSpPr>
          <a:xfrm>
            <a:off x="-52705" y="8991600"/>
            <a:ext cx="485775" cy="421005"/>
            <a:chOff x="-19221" y="197691"/>
            <a:chExt cx="5378624" cy="6402614"/>
          </a:xfrm>
        </p:grpSpPr>
        <p:sp>
          <p:nvSpPr>
            <p:cNvPr id="3" name="Freeform: Shape 22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Freeform: Shape 23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" name="Freeform: Shape 24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" name="Freeform: Shape 2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26"/>
            <p:cNvSpPr/>
            <p:nvPr/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018211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4168" y="1102200"/>
            <a:ext cx="9144000" cy="2387600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12123174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128951" y="1"/>
            <a:ext cx="712319" cy="709214"/>
            <a:chOff x="2180974" y="148629"/>
            <a:chExt cx="712319" cy="709214"/>
          </a:xfrm>
        </p:grpSpPr>
        <p:sp>
          <p:nvSpPr>
            <p:cNvPr id="7" name="Oval 6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Chord 7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859345" y="3390"/>
            <a:ext cx="652110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CITY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28951" y="2460"/>
            <a:ext cx="73039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159" y="181704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vi-VN" sz="3600" b="1" dirty="0" err="1">
                <a:solidFill>
                  <a:srgbClr val="FF0000"/>
                </a:solidFill>
              </a:rPr>
              <a:t>How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is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your</a:t>
            </a:r>
            <a:r>
              <a:rPr lang="vi-VN" sz="3600" b="1" dirty="0">
                <a:solidFill>
                  <a:srgbClr val="FF0000"/>
                </a:solidFill>
              </a:rPr>
              <a:t> </a:t>
            </a:r>
            <a:r>
              <a:rPr lang="vi-VN" sz="3600" b="1" dirty="0" err="1">
                <a:solidFill>
                  <a:srgbClr val="FF0000"/>
                </a:solidFill>
              </a:rPr>
              <a:t>city</a:t>
            </a:r>
            <a:r>
              <a:rPr lang="vi-VN" sz="3600" b="1" dirty="0">
                <a:solidFill>
                  <a:srgbClr val="FF0000"/>
                </a:solidFill>
              </a:rPr>
              <a:t>?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853640" y="927395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79198" y="962938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1: GETTING STARTED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309172" y="775756"/>
            <a:ext cx="990895" cy="941618"/>
            <a:chOff x="2766630" y="1746890"/>
            <a:chExt cx="990895" cy="94161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290048" y="2460"/>
            <a:ext cx="20891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</p:spTree>
    <p:extLst>
      <p:ext uri="{BB962C8B-B14F-4D97-AF65-F5344CB8AC3E}">
        <p14:creationId xmlns:p14="http://schemas.microsoft.com/office/powerpoint/2010/main" val="288533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 animBg="1"/>
      <p:bldP spid="14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804545" y="659130"/>
            <a:ext cx="7990205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Look at two bowls of spicy noodles.</a:t>
            </a:r>
          </a:p>
        </p:txBody>
      </p:sp>
      <p:pic>
        <p:nvPicPr>
          <p:cNvPr id="18" name="Content Placeholder 17" descr="Chili-Garlic-Noodles-8-1440x2160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11893" r="1620" b="20196"/>
          <a:stretch>
            <a:fillRect/>
          </a:stretch>
        </p:blipFill>
        <p:spPr>
          <a:xfrm>
            <a:off x="4273550" y="1757045"/>
            <a:ext cx="3348355" cy="3467735"/>
          </a:xfrm>
          <a:prstGeom prst="roundRect">
            <a:avLst/>
          </a:prstGeom>
        </p:spPr>
      </p:pic>
      <p:pic>
        <p:nvPicPr>
          <p:cNvPr id="20" name="Content Placeholder 19" descr="Chilli-Garlic-Noodles-2-1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3371" t="27273" r="1182" b="11732"/>
          <a:stretch>
            <a:fillRect/>
          </a:stretch>
        </p:blipFill>
        <p:spPr>
          <a:xfrm>
            <a:off x="399415" y="1852295"/>
            <a:ext cx="3417570" cy="3276600"/>
          </a:xfrm>
          <a:prstGeom prst="roundRect">
            <a:avLst/>
          </a:prstGeom>
        </p:spPr>
      </p:pic>
      <p:sp>
        <p:nvSpPr>
          <p:cNvPr id="22" name="TextBox 20"/>
          <p:cNvSpPr txBox="1"/>
          <p:nvPr/>
        </p:nvSpPr>
        <p:spPr>
          <a:xfrm>
            <a:off x="7723505" y="1579245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FF0000"/>
                </a:solidFill>
              </a:rPr>
              <a:t>- Which bowl of noodles do you prefer? 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27505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532638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153150" y="5344160"/>
            <a:ext cx="961390" cy="105346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sz="7200" b="1">
                <a:ln>
                  <a:noFill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</a:p>
        </p:txBody>
      </p:sp>
      <p:sp>
        <p:nvSpPr>
          <p:cNvPr id="6" name="TextBox 20"/>
          <p:cNvSpPr txBox="1"/>
          <p:nvPr/>
        </p:nvSpPr>
        <p:spPr>
          <a:xfrm>
            <a:off x="7621270" y="4377690"/>
            <a:ext cx="439166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rgbClr val="00B050"/>
                </a:solidFill>
              </a:rPr>
              <a:t>=&gt; I like the second bowl more than the first bowl.</a:t>
            </a:r>
          </a:p>
        </p:txBody>
      </p:sp>
    </p:spTree>
    <p:extLst>
      <p:ext uri="{BB962C8B-B14F-4D97-AF65-F5344CB8AC3E}">
        <p14:creationId xmlns:p14="http://schemas.microsoft.com/office/powerpoint/2010/main" val="404004921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2120265" y="1718945"/>
            <a:ext cx="810006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/>
            <a:r>
              <a:rPr lang="en-US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Comparative Chain game.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6072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4935220" y="822960"/>
            <a:ext cx="68853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3000" b="1" dirty="0"/>
              <a:t>- </a:t>
            </a:r>
            <a:r>
              <a:rPr lang="en-US" sz="3000" dirty="0"/>
              <a:t>Work in teams.</a:t>
            </a:r>
          </a:p>
          <a:p>
            <a:pPr>
              <a:lnSpc>
                <a:spcPct val="200000"/>
              </a:lnSpc>
            </a:pPr>
            <a:r>
              <a:rPr lang="en-US" sz="3000" dirty="0"/>
              <a:t>- Teacher chooses a category such as “transportation”.</a:t>
            </a:r>
          </a:p>
          <a:p>
            <a:pPr algn="just">
              <a:lnSpc>
                <a:spcPct val="200000"/>
              </a:lnSpc>
            </a:pPr>
            <a:r>
              <a:rPr lang="en-US" sz="3000" dirty="0"/>
              <a:t>- The first team names something related to the category, such as </a:t>
            </a:r>
            <a:r>
              <a:rPr lang="en-US" sz="3000" b="1" dirty="0"/>
              <a:t>“underground train.”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49720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406439470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s 3"/>
          <p:cNvSpPr/>
          <p:nvPr/>
        </p:nvSpPr>
        <p:spPr>
          <a:xfrm>
            <a:off x="18415" y="855345"/>
            <a:ext cx="12141200" cy="6141720"/>
          </a:xfrm>
          <a:prstGeom prst="rect">
            <a:avLst/>
          </a:prstGeom>
          <a:gradFill flip="none">
            <a:gsLst>
              <a:gs pos="0">
                <a:srgbClr val="B6FFFA"/>
              </a:gs>
              <a:gs pos="41000">
                <a:srgbClr val="98E4FF"/>
              </a:gs>
              <a:gs pos="75000">
                <a:srgbClr val="7FB3FF"/>
              </a:gs>
              <a:gs pos="100000">
                <a:srgbClr val="687EFF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632200" y="755650"/>
            <a:ext cx="851979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The next team must name something that is comparative to the previous item, such as “bus” or “taxi.” Then you use comparative to form a statement.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E.g. The bus is slower than the underground train.</a:t>
            </a:r>
          </a:p>
        </p:txBody>
      </p:sp>
      <p:sp>
        <p:nvSpPr>
          <p:cNvPr id="7" name="TextBox 20"/>
          <p:cNvSpPr txBox="1"/>
          <p:nvPr/>
        </p:nvSpPr>
        <p:spPr>
          <a:xfrm>
            <a:off x="174625" y="2698750"/>
            <a:ext cx="3256915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</a:rPr>
              <a:t>HOW TO PLAY</a:t>
            </a:r>
          </a:p>
        </p:txBody>
      </p:sp>
      <p:sp>
        <p:nvSpPr>
          <p:cNvPr id="3" name="TextBox 20"/>
          <p:cNvSpPr txBox="1"/>
          <p:nvPr/>
        </p:nvSpPr>
        <p:spPr>
          <a:xfrm>
            <a:off x="3533140" y="4030980"/>
            <a:ext cx="8358505" cy="3512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800" dirty="0"/>
              <a:t>- If a team cannot think of anything, they are out of the game.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- The last team remaining wins.</a:t>
            </a:r>
          </a:p>
        </p:txBody>
      </p:sp>
    </p:spTree>
    <p:extLst>
      <p:ext uri="{BB962C8B-B14F-4D97-AF65-F5344CB8AC3E}">
        <p14:creationId xmlns:p14="http://schemas.microsoft.com/office/powerpoint/2010/main" val="415892910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2" name="TextBox 20"/>
          <p:cNvSpPr txBox="1"/>
          <p:nvPr/>
        </p:nvSpPr>
        <p:spPr>
          <a:xfrm>
            <a:off x="3143885" y="1686560"/>
            <a:ext cx="6457950" cy="23444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8800" b="1" dirty="0">
                <a:solidFill>
                  <a:srgbClr val="FF0000"/>
                </a:solidFill>
              </a:rPr>
              <a:t>LET’S PLAY</a:t>
            </a:r>
          </a:p>
        </p:txBody>
      </p:sp>
    </p:spTree>
    <p:extLst>
      <p:ext uri="{BB962C8B-B14F-4D97-AF65-F5344CB8AC3E}">
        <p14:creationId xmlns:p14="http://schemas.microsoft.com/office/powerpoint/2010/main" val="335600890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514350" indent="-51435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1315" y="867945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Look at the sentence: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650240" y="1769745"/>
            <a:ext cx="1098232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1270" indent="-1270"/>
            <a:r>
              <a:rPr lang="en-US" sz="3200" b="0" dirty="0">
                <a:latin typeface="Comic Sans MS" panose="030F0702030302020204" charset="0"/>
                <a:cs typeface="Comic Sans MS" panose="030F0702030302020204" charset="0"/>
              </a:rPr>
              <a:t>The more expensive the rent in the city is, the fewer people can afford to live there.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41375" y="2310130"/>
            <a:ext cx="3709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035845" y="2310130"/>
            <a:ext cx="18681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650240" y="3023235"/>
            <a:ext cx="11125200" cy="1076325"/>
          </a:xfrm>
          <a:prstGeom prst="rect">
            <a:avLst/>
          </a:prstGeom>
          <a:solidFill>
            <a:srgbClr val="B4E4FF"/>
          </a:solidFill>
        </p:spPr>
        <p:txBody>
          <a:bodyPr wrap="square" rtlCol="0" anchor="t">
            <a:spAutoFit/>
          </a:bodyPr>
          <a:lstStyle/>
          <a:p>
            <a:pPr marL="635" indent="-635" algn="just"/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You can use </a:t>
            </a:r>
            <a:r>
              <a:rPr lang="en-US" sz="3200" b="1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“the”</a:t>
            </a: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with comparative adjectives to emphasize that one thing depends on another.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91440" y="4884420"/>
            <a:ext cx="1016635" cy="573405"/>
          </a:xfrm>
          <a:prstGeom prst="rightArrow">
            <a:avLst/>
          </a:prstGeom>
          <a:solidFill>
            <a:srgbClr val="95BDFF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Box 22"/>
          <p:cNvSpPr txBox="1"/>
          <p:nvPr/>
        </p:nvSpPr>
        <p:spPr>
          <a:xfrm>
            <a:off x="1120775" y="4725035"/>
            <a:ext cx="10654030" cy="1076325"/>
          </a:xfrm>
          <a:prstGeom prst="rect">
            <a:avLst/>
          </a:prstGeom>
          <a:solidFill>
            <a:srgbClr val="F7C8E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 i="1">
                <a:latin typeface="Calibri" panose="020F0502020204030204" pitchFamily="34" charset="0"/>
                <a:cs typeface="Calibri" panose="020F0502020204030204" pitchFamily="34" charset="0"/>
              </a:rPr>
              <a:t>The + comparative adj 1 + clause 1, the + comparative adj 2 + clause 2</a:t>
            </a:r>
            <a:r>
              <a:rPr lang="en-US" sz="3200" b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2" grpId="0" bldLvl="0" animBg="1"/>
      <p:bldP spid="12" grpId="1"/>
      <p:bldP spid="17" grpId="0" animBg="1"/>
      <p:bldP spid="17" grpId="1" animBg="1"/>
      <p:bldP spid="23" grpId="0" animBg="1"/>
      <p:bldP spid="2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8340" y="72073"/>
            <a:ext cx="52451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64540" y="717233"/>
            <a:ext cx="5734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Look at Remember! box (p. 21):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1592580"/>
            <a:ext cx="8919210" cy="5099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2610" y="79058"/>
            <a:ext cx="52451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1045" y="640834"/>
            <a:ext cx="202670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i="1" dirty="0" smtClean="0">
                <a:solidFill>
                  <a:srgbClr val="C00000"/>
                </a:solidFill>
              </a:rPr>
              <a:t>(So </a:t>
            </a:r>
            <a:r>
              <a:rPr lang="en-US" sz="2600" b="1" i="1" dirty="0" err="1">
                <a:solidFill>
                  <a:srgbClr val="C00000"/>
                </a:solidFill>
              </a:rPr>
              <a:t>sánh</a:t>
            </a:r>
            <a:r>
              <a:rPr lang="en-US" sz="2600" b="1" i="1" dirty="0">
                <a:solidFill>
                  <a:srgbClr val="C00000"/>
                </a:solidFill>
              </a:rPr>
              <a:t> </a:t>
            </a:r>
            <a:r>
              <a:rPr lang="en-US" sz="2600" b="1" i="1" dirty="0" err="1">
                <a:solidFill>
                  <a:srgbClr val="C00000"/>
                </a:solidFill>
              </a:rPr>
              <a:t>kép</a:t>
            </a:r>
            <a:r>
              <a:rPr lang="en-US" sz="2600" b="1" i="1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934038" y="1652045"/>
            <a:ext cx="102059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i="1" dirty="0"/>
              <a:t>Chúng ta sử dụng </a:t>
            </a:r>
            <a:r>
              <a:rPr lang="vi-VN" sz="2400" b="1" i="1" dirty="0">
                <a:solidFill>
                  <a:srgbClr val="C00000"/>
                </a:solidFill>
              </a:rPr>
              <a:t>the</a:t>
            </a:r>
            <a:r>
              <a:rPr lang="vi-VN" sz="2400" i="1" dirty="0"/>
              <a:t> với </a:t>
            </a:r>
            <a:r>
              <a:rPr lang="vi-VN" sz="2400" b="1" i="1" dirty="0"/>
              <a:t>tính từ so sánh hơn </a:t>
            </a:r>
            <a:r>
              <a:rPr lang="vi-VN" sz="2400" i="1" dirty="0"/>
              <a:t>để chỉ ra rằng một sự việc hoặc tình huống này phụ thuộc vào một sự việc hoặc tình huống khác</a:t>
            </a:r>
            <a:r>
              <a:rPr lang="vi-VN" sz="2400" i="1" dirty="0" smtClean="0"/>
              <a:t>.</a:t>
            </a:r>
            <a:endParaRPr lang="en-US" sz="2400" i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73" r="53001" b="80522"/>
          <a:stretch/>
        </p:blipFill>
        <p:spPr>
          <a:xfrm>
            <a:off x="300417" y="779274"/>
            <a:ext cx="2802193" cy="75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976284" y="2740200"/>
            <a:ext cx="862354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The </a:t>
            </a:r>
            <a:r>
              <a:rPr lang="en-US" sz="2800" b="1" dirty="0">
                <a:solidFill>
                  <a:srgbClr val="C00000"/>
                </a:solidFill>
              </a:rPr>
              <a:t>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+ V, t</a:t>
            </a:r>
            <a:r>
              <a:rPr lang="en-US" sz="2800" b="1" dirty="0" smtClean="0">
                <a:solidFill>
                  <a:srgbClr val="C00000"/>
                </a:solidFill>
              </a:rPr>
              <a:t>he </a:t>
            </a:r>
            <a:r>
              <a:rPr lang="en-US" sz="2800" b="1" dirty="0">
                <a:solidFill>
                  <a:srgbClr val="C00000"/>
                </a:solidFill>
              </a:rPr>
              <a:t>+ so </a:t>
            </a:r>
            <a:r>
              <a:rPr lang="en-US" sz="2800" b="1" dirty="0" err="1">
                <a:solidFill>
                  <a:srgbClr val="C00000"/>
                </a:solidFill>
              </a:rPr>
              <a:t>sánh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hơn</a:t>
            </a:r>
            <a:r>
              <a:rPr lang="en-US" sz="2800" b="1" dirty="0">
                <a:solidFill>
                  <a:srgbClr val="C00000"/>
                </a:solidFill>
              </a:rPr>
              <a:t> + S </a:t>
            </a:r>
            <a:r>
              <a:rPr lang="en-US" sz="2800" b="1" dirty="0" smtClean="0">
                <a:solidFill>
                  <a:srgbClr val="C00000"/>
                </a:solidFill>
              </a:rPr>
              <a:t>+ V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            </a:t>
            </a:r>
            <a:r>
              <a:rPr lang="en-US" sz="2800" b="1" i="1" dirty="0" smtClean="0">
                <a:solidFill>
                  <a:srgbClr val="0070C0"/>
                </a:solidFill>
              </a:rPr>
              <a:t>(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càng</a:t>
            </a:r>
            <a:r>
              <a:rPr lang="en-US" sz="2800" b="1" i="1" dirty="0" smtClean="0">
                <a:solidFill>
                  <a:srgbClr val="0070C0"/>
                </a:solidFill>
              </a:rPr>
              <a:t> ………,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thì</a:t>
            </a:r>
            <a:r>
              <a:rPr lang="en-US" sz="2800" b="1" i="1" dirty="0" smtClean="0">
                <a:solidFill>
                  <a:srgbClr val="0070C0"/>
                </a:solidFill>
              </a:rPr>
              <a:t>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càng</a:t>
            </a:r>
            <a:r>
              <a:rPr lang="en-US" sz="2800" b="1" i="1" dirty="0" smtClean="0">
                <a:solidFill>
                  <a:srgbClr val="0070C0"/>
                </a:solidFill>
              </a:rPr>
              <a:t> ……………)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87767" y="4006164"/>
            <a:ext cx="105107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>
                <a:solidFill>
                  <a:srgbClr val="7030A0"/>
                </a:solidFill>
              </a:rPr>
              <a:t>The more developed the city is, the more crowded it becomes</a:t>
            </a:r>
            <a:r>
              <a:rPr lang="vi-VN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</a:t>
            </a:r>
            <a:r>
              <a:rPr lang="vi-VN" sz="2400" i="1" dirty="0" smtClean="0"/>
              <a:t>(</a:t>
            </a:r>
            <a:r>
              <a:rPr lang="vi-VN" sz="2400" i="1" dirty="0"/>
              <a:t>Thành phố càng phát triển thì càng đông đúc</a:t>
            </a:r>
            <a:r>
              <a:rPr lang="vi-VN" sz="2400" i="1" dirty="0" smtClean="0"/>
              <a:t>.)</a:t>
            </a:r>
            <a:endParaRPr lang="en-US" sz="2400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7030A0"/>
                </a:solidFill>
              </a:rPr>
              <a:t>The </a:t>
            </a:r>
            <a:r>
              <a:rPr lang="vi-VN" sz="2400" b="1" dirty="0">
                <a:solidFill>
                  <a:srgbClr val="7030A0"/>
                </a:solidFill>
              </a:rPr>
              <a:t>nearer we got to the suburb, the less busy the road was</a:t>
            </a:r>
            <a:r>
              <a:rPr lang="vi-VN" sz="2400" b="1" dirty="0" smtClean="0">
                <a:solidFill>
                  <a:srgbClr val="7030A0"/>
                </a:solidFill>
              </a:rPr>
              <a:t>.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i="1" dirty="0" smtClean="0"/>
              <a:t>(</a:t>
            </a:r>
            <a:r>
              <a:rPr lang="vi-VN" sz="2400" i="1" dirty="0"/>
              <a:t>Càng đến gần vùng ngoại ô, con đường càng bớt nhộn nhịp</a:t>
            </a:r>
            <a:r>
              <a:rPr lang="vi-VN" sz="2400" i="1" dirty="0" smtClean="0"/>
              <a:t>.)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0839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1844" y="882158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88377" y="914119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1162" y="811479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50660" y="1708293"/>
            <a:ext cx="1126462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1.</a:t>
            </a:r>
            <a:r>
              <a:rPr lang="en-US" sz="3200" dirty="0"/>
              <a:t> Lan isn’t home yet. The </a:t>
            </a:r>
            <a:r>
              <a:rPr lang="en-US" sz="3200" b="1" dirty="0">
                <a:solidFill>
                  <a:schemeClr val="accent2"/>
                </a:solidFill>
              </a:rPr>
              <a:t>later / more late</a:t>
            </a:r>
            <a:r>
              <a:rPr lang="en-US" sz="3200" dirty="0"/>
              <a:t> it gets, the more worried I get about her.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550659" y="3038618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2.</a:t>
            </a:r>
            <a:r>
              <a:rPr lang="en-US" sz="3200" dirty="0"/>
              <a:t> He wants a new house. The larger the house is, the </a:t>
            </a:r>
            <a:r>
              <a:rPr lang="en-US" sz="3200" b="1" dirty="0">
                <a:solidFill>
                  <a:schemeClr val="accent2"/>
                </a:solidFill>
              </a:rPr>
              <a:t>comfortable / more comfortable</a:t>
            </a:r>
            <a:r>
              <a:rPr lang="en-US" sz="3200" dirty="0"/>
              <a:t> he feels.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50659" y="4351163"/>
            <a:ext cx="1126462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200" b="1" dirty="0"/>
              <a:t>3.</a:t>
            </a:r>
            <a:r>
              <a:rPr lang="en-US" sz="3200" dirty="0"/>
              <a:t> She thinks the bigger the city is, </a:t>
            </a:r>
            <a:r>
              <a:rPr lang="en-US" sz="3200" b="1" dirty="0">
                <a:solidFill>
                  <a:schemeClr val="accent2"/>
                </a:solidFill>
              </a:rPr>
              <a:t>higher / the higher</a:t>
            </a:r>
            <a:r>
              <a:rPr lang="en-US" sz="3200" dirty="0"/>
              <a:t> the cost of living gets.</a:t>
            </a:r>
          </a:p>
        </p:txBody>
      </p:sp>
      <p:sp>
        <p:nvSpPr>
          <p:cNvPr id="11" name="Oval 10"/>
          <p:cNvSpPr/>
          <p:nvPr/>
        </p:nvSpPr>
        <p:spPr>
          <a:xfrm>
            <a:off x="5397039" y="1757291"/>
            <a:ext cx="1106784" cy="52357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9679" y="3543786"/>
            <a:ext cx="3250779" cy="65707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5200" y="4271331"/>
            <a:ext cx="1937992" cy="75374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1449" y="4702318"/>
            <a:ext cx="3103245" cy="1774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4" grpId="0" bldLvl="0" animBg="1"/>
      <p:bldP spid="14" grpId="1" animBg="1"/>
      <p:bldP spid="15" grpId="0" bldLvl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5596" y="704625"/>
            <a:ext cx="10888345" cy="5835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32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option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7365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63394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91949" y="3308051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5.</a:t>
            </a:r>
            <a:r>
              <a:rPr lang="en-US" sz="3400" dirty="0"/>
              <a:t> The larger population the town has, </a:t>
            </a:r>
            <a:r>
              <a:rPr lang="en-US" sz="3400" b="1" dirty="0">
                <a:solidFill>
                  <a:schemeClr val="accent2"/>
                </a:solidFill>
              </a:rPr>
              <a:t>more difficult </a:t>
            </a:r>
            <a:r>
              <a:rPr lang="en-US" sz="3400" b="1" dirty="0" smtClean="0">
                <a:solidFill>
                  <a:schemeClr val="accent2"/>
                </a:solidFill>
              </a:rPr>
              <a:t> / </a:t>
            </a:r>
            <a:r>
              <a:rPr lang="en-US" sz="3400" b="1" dirty="0">
                <a:solidFill>
                  <a:schemeClr val="accent2"/>
                </a:solidFill>
              </a:rPr>
              <a:t>the more difficult</a:t>
            </a:r>
            <a:r>
              <a:rPr lang="en-US" sz="3400" dirty="0"/>
              <a:t> it is to find a job.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91949" y="1940326"/>
            <a:ext cx="10222054" cy="1138773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just"/>
            <a:r>
              <a:rPr lang="en-US" sz="3400" b="1" dirty="0"/>
              <a:t>4.</a:t>
            </a:r>
            <a:r>
              <a:rPr lang="en-US" sz="3400" dirty="0"/>
              <a:t> The </a:t>
            </a:r>
            <a:r>
              <a:rPr lang="en-US" sz="3400" b="1" dirty="0" err="1">
                <a:solidFill>
                  <a:schemeClr val="accent2"/>
                </a:solidFill>
              </a:rPr>
              <a:t>famouser</a:t>
            </a:r>
            <a:r>
              <a:rPr lang="en-US" sz="3400" b="1" dirty="0">
                <a:solidFill>
                  <a:schemeClr val="accent2"/>
                </a:solidFill>
              </a:rPr>
              <a:t> / more famous</a:t>
            </a:r>
            <a:r>
              <a:rPr lang="en-US" sz="3400" dirty="0"/>
              <a:t> the city is, the higher number of tourists it can attract.</a:t>
            </a:r>
          </a:p>
        </p:txBody>
      </p:sp>
      <p:sp>
        <p:nvSpPr>
          <p:cNvPr id="11" name="Oval 10"/>
          <p:cNvSpPr/>
          <p:nvPr/>
        </p:nvSpPr>
        <p:spPr>
          <a:xfrm>
            <a:off x="4359283" y="1925168"/>
            <a:ext cx="2672653" cy="756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91948" y="3798700"/>
            <a:ext cx="3368970" cy="751206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18552" y="120158"/>
            <a:ext cx="4961034" cy="584775"/>
          </a:xfrm>
          <a:prstGeom prst="rect">
            <a:avLst/>
          </a:prstGeom>
          <a:solidFill>
            <a:srgbClr val="FFC000"/>
          </a:solidFill>
          <a:effectLst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sym typeface="+mn-ea"/>
              </a:rPr>
              <a:t>DOUBLE COMPARATIVES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bldLvl="0" animBg="1"/>
      <p:bldP spid="11" grpId="1" animBg="1"/>
      <p:bldP spid="2" grpId="0" bldLvl="0" animBg="1"/>
      <p:bldP spid="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2030</Words>
  <Application>Microsoft Office PowerPoint</Application>
  <PresentationFormat>Widescreen</PresentationFormat>
  <Paragraphs>377</Paragraphs>
  <Slides>44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0" baseType="lpstr">
      <vt:lpstr>.VnAvantH</vt:lpstr>
      <vt:lpstr>Adobe Gothic Std B</vt:lpstr>
      <vt:lpstr>Algerian</vt:lpstr>
      <vt:lpstr>Arial</vt:lpstr>
      <vt:lpstr>Bahnschrift SemiBold</vt:lpstr>
      <vt:lpstr>Berlin Sans FB</vt:lpstr>
      <vt:lpstr>Calibri</vt:lpstr>
      <vt:lpstr>Calibri Light</vt:lpstr>
      <vt:lpstr>Comic Sans MS</vt:lpstr>
      <vt:lpstr>Cooper Black</vt:lpstr>
      <vt:lpstr>Myriad Pro</vt:lpstr>
      <vt:lpstr>Open Sans</vt:lpstr>
      <vt:lpstr>Times New Roman</vt:lpstr>
      <vt:lpstr>UTM Bell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Lucky number</vt:lpstr>
      <vt:lpstr>Lucky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293</cp:revision>
  <dcterms:created xsi:type="dcterms:W3CDTF">2020-12-09T02:04:00Z</dcterms:created>
  <dcterms:modified xsi:type="dcterms:W3CDTF">2024-06-19T08:07:11Z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823C590716E34869B370A41AA84A4474_13</vt:lpwstr>
  </property>
  <property fmtid="{D5CDD505-2E9C-101B-9397-08002B2CF9AE}" pid="3" name="KSOProductBuildVer">
    <vt:lpwstr>1033-12.2.0.13266</vt:lpwstr>
  </property>
</Properties>
</file>