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71" r:id="rId2"/>
    <p:sldId id="272" r:id="rId3"/>
    <p:sldId id="273" r:id="rId4"/>
    <p:sldId id="274" r:id="rId5"/>
    <p:sldId id="275" r:id="rId6"/>
    <p:sldId id="277" r:id="rId7"/>
    <p:sldId id="279" r:id="rId8"/>
    <p:sldId id="280" r:id="rId9"/>
    <p:sldId id="281" r:id="rId10"/>
    <p:sldId id="282" r:id="rId11"/>
    <p:sldId id="283" r:id="rId12"/>
    <p:sldId id="284" r:id="rId13"/>
    <p:sldId id="304" r:id="rId14"/>
    <p:sldId id="305" r:id="rId15"/>
    <p:sldId id="306" r:id="rId16"/>
    <p:sldId id="307" r:id="rId17"/>
    <p:sldId id="308" r:id="rId18"/>
    <p:sldId id="309" r:id="rId19"/>
    <p:sldId id="257" r:id="rId20"/>
    <p:sldId id="310" r:id="rId21"/>
    <p:sldId id="313" r:id="rId22"/>
    <p:sldId id="311" r:id="rId23"/>
  </p:sldIdLst>
  <p:sldSz cx="18288000" cy="10287000"/>
  <p:notesSz cx="6858000" cy="9144000"/>
  <p:embeddedFontLst>
    <p:embeddedFont>
      <p:font typeface="#9Slide04 Rokkitt SemiBold" panose="020B0604020202020204" charset="0"/>
      <p:bold r:id="rId25"/>
    </p:embeddedFont>
    <p:embeddedFont>
      <p:font typeface="#9Slide05 FS Blonde Script" panose="020B0604020202020204" charset="0"/>
      <p:italic r:id="rId26"/>
    </p:embeddedFont>
    <p:embeddedFont>
      <p:font typeface="#9Slide05 MetroScript" panose="020B0604020202020204" charset="0"/>
      <p:regular r:id="rId27"/>
    </p:embeddedFont>
    <p:embeddedFont>
      <p:font typeface="#9Slide07 Cadena" panose="020B0604020202020204" charset="0"/>
      <p:bold r:id="rId28"/>
    </p:embeddedFont>
    <p:embeddedFont>
      <p:font typeface="#9Slide07 IcielCrocante"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72"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6655C-7AA2-4E60-9431-D60157DBC06F}"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37DBE-D6CE-456D-8D68-B8F5CBBEBA34}" type="slidenum">
              <a:rPr lang="en-US" smtClean="0"/>
              <a:t>‹#›</a:t>
            </a:fld>
            <a:endParaRPr lang="en-US"/>
          </a:p>
        </p:txBody>
      </p:sp>
    </p:spTree>
    <p:extLst>
      <p:ext uri="{BB962C8B-B14F-4D97-AF65-F5344CB8AC3E}">
        <p14:creationId xmlns:p14="http://schemas.microsoft.com/office/powerpoint/2010/main" val="2221649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baseline="0" dirty="0"/>
              <a:t> </a:t>
            </a:r>
            <a:r>
              <a:rPr lang="en-US" baseline="0" dirty="0" err="1"/>
              <a:t>tự</a:t>
            </a:r>
            <a:r>
              <a:rPr lang="en-US" baseline="0" dirty="0"/>
              <a:t> do, </a:t>
            </a:r>
            <a:r>
              <a:rPr lang="en-US" baseline="0" dirty="0" err="1"/>
              <a:t>thơ</a:t>
            </a:r>
            <a:r>
              <a:rPr lang="en-US" baseline="0" dirty="0"/>
              <a:t> </a:t>
            </a:r>
            <a:r>
              <a:rPr lang="en-US" baseline="0" dirty="0" err="1"/>
              <a:t>thất</a:t>
            </a:r>
            <a:r>
              <a:rPr lang="en-US" baseline="0" dirty="0"/>
              <a:t> </a:t>
            </a:r>
            <a:r>
              <a:rPr lang="en-US" baseline="0" dirty="0" err="1"/>
              <a:t>ngôn</a:t>
            </a:r>
            <a:r>
              <a:rPr lang="en-US" baseline="0" dirty="0"/>
              <a:t> </a:t>
            </a:r>
            <a:r>
              <a:rPr lang="en-US" baseline="0" dirty="0" err="1"/>
              <a:t>tứ</a:t>
            </a:r>
            <a:r>
              <a:rPr lang="en-US" baseline="0" dirty="0"/>
              <a:t> </a:t>
            </a:r>
            <a:r>
              <a:rPr lang="en-US" baseline="0" dirty="0" err="1"/>
              <a:t>tuyệt</a:t>
            </a:r>
            <a:r>
              <a:rPr lang="en-US" baseline="0" dirty="0"/>
              <a:t>, </a:t>
            </a:r>
            <a:r>
              <a:rPr lang="en-US" baseline="0" dirty="0" err="1"/>
              <a:t>thất</a:t>
            </a:r>
            <a:r>
              <a:rPr lang="en-US" baseline="0" dirty="0"/>
              <a:t> </a:t>
            </a:r>
            <a:r>
              <a:rPr lang="en-US" baseline="0" dirty="0" err="1"/>
              <a:t>ngôn</a:t>
            </a:r>
            <a:r>
              <a:rPr lang="en-US" baseline="0" dirty="0"/>
              <a:t> </a:t>
            </a:r>
            <a:r>
              <a:rPr lang="en-US" baseline="0" dirty="0" err="1"/>
              <a:t>bát</a:t>
            </a:r>
            <a:r>
              <a:rPr lang="en-US" baseline="0" dirty="0"/>
              <a:t> </a:t>
            </a:r>
            <a:r>
              <a:rPr lang="en-US" baseline="0" dirty="0" err="1"/>
              <a:t>cú</a:t>
            </a:r>
            <a:r>
              <a:rPr lang="en-US" baseline="0" dirty="0"/>
              <a:t>, song </a:t>
            </a:r>
            <a:r>
              <a:rPr lang="en-US" baseline="0" dirty="0" err="1"/>
              <a:t>thất</a:t>
            </a:r>
            <a:r>
              <a:rPr lang="en-US" baseline="0" dirty="0"/>
              <a:t> </a:t>
            </a:r>
            <a:r>
              <a:rPr lang="en-US" baseline="0" dirty="0" err="1"/>
              <a:t>lục</a:t>
            </a:r>
            <a:r>
              <a:rPr lang="en-US" baseline="0" dirty="0"/>
              <a:t> </a:t>
            </a:r>
            <a:r>
              <a:rPr lang="en-US" baseline="0" dirty="0" err="1"/>
              <a:t>bát</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3F637DBE-D6CE-456D-8D68-B8F5CBBEBA34}" type="slidenum">
              <a:rPr lang="en-US" smtClean="0"/>
              <a:t>1</a:t>
            </a:fld>
            <a:endParaRPr lang="en-US"/>
          </a:p>
        </p:txBody>
      </p:sp>
    </p:spTree>
    <p:extLst>
      <p:ext uri="{BB962C8B-B14F-4D97-AF65-F5344CB8AC3E}">
        <p14:creationId xmlns:p14="http://schemas.microsoft.com/office/powerpoint/2010/main" val="211757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37DBE-D6CE-456D-8D68-B8F5CBBEBA34}" type="slidenum">
              <a:rPr lang="en-US" smtClean="0"/>
              <a:t>5</a:t>
            </a:fld>
            <a:endParaRPr lang="en-US"/>
          </a:p>
        </p:txBody>
      </p:sp>
    </p:spTree>
    <p:extLst>
      <p:ext uri="{BB962C8B-B14F-4D97-AF65-F5344CB8AC3E}">
        <p14:creationId xmlns:p14="http://schemas.microsoft.com/office/powerpoint/2010/main" val="21199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r>
              <a:rPr lang="en-US" dirty="0"/>
              <a:t>: </a:t>
            </a:r>
            <a:r>
              <a:rPr lang="en-US" dirty="0" err="1"/>
              <a:t>người</a:t>
            </a:r>
            <a:r>
              <a:rPr lang="en-US" dirty="0"/>
              <a:t> </a:t>
            </a:r>
            <a:r>
              <a:rPr lang="en-US" dirty="0" err="1"/>
              <a:t>chinh</a:t>
            </a:r>
            <a:r>
              <a:rPr lang="en-US" dirty="0"/>
              <a:t> </a:t>
            </a:r>
            <a:r>
              <a:rPr lang="en-US" dirty="0" err="1"/>
              <a:t>phụ</a:t>
            </a:r>
            <a:r>
              <a:rPr lang="en-US" dirty="0"/>
              <a:t> </a:t>
            </a:r>
            <a:r>
              <a:rPr lang="en-US" dirty="0" err="1"/>
              <a:t>chốn</a:t>
            </a:r>
            <a:r>
              <a:rPr lang="en-US" dirty="0"/>
              <a:t> </a:t>
            </a:r>
            <a:r>
              <a:rPr lang="en-US" dirty="0" err="1"/>
              <a:t>phòng</a:t>
            </a:r>
            <a:r>
              <a:rPr lang="en-US" dirty="0"/>
              <a:t> the </a:t>
            </a:r>
            <a:r>
              <a:rPr lang="en-US" dirty="0" err="1"/>
              <a:t>trong</a:t>
            </a:r>
            <a:r>
              <a:rPr lang="en-US" dirty="0"/>
              <a:t> “Chinh </a:t>
            </a:r>
            <a:r>
              <a:rPr lang="en-US" dirty="0" err="1"/>
              <a:t>phụ</a:t>
            </a:r>
            <a:r>
              <a:rPr lang="en-US" dirty="0"/>
              <a:t> </a:t>
            </a:r>
            <a:r>
              <a:rPr lang="en-US" dirty="0" err="1"/>
              <a:t>ngâm</a:t>
            </a:r>
            <a:r>
              <a:rPr lang="en-US" dirty="0"/>
              <a:t>” hay </a:t>
            </a:r>
            <a:r>
              <a:rPr lang="en-US" dirty="0" err="1"/>
              <a:t>Nguyễn</a:t>
            </a:r>
            <a:r>
              <a:rPr lang="en-US" dirty="0"/>
              <a:t> </a:t>
            </a:r>
            <a:r>
              <a:rPr lang="en-US" dirty="0" err="1"/>
              <a:t>Khuyến</a:t>
            </a:r>
            <a:r>
              <a:rPr lang="en-US" dirty="0"/>
              <a:t> </a:t>
            </a:r>
            <a:r>
              <a:rPr lang="en-US" dirty="0" err="1"/>
              <a:t>với</a:t>
            </a:r>
            <a:r>
              <a:rPr lang="en-US" dirty="0"/>
              <a:t> </a:t>
            </a:r>
            <a:r>
              <a:rPr lang="en-US" dirty="0" err="1"/>
              <a:t>nỗi</a:t>
            </a:r>
            <a:r>
              <a:rPr lang="en-US" dirty="0"/>
              <a:t> </a:t>
            </a:r>
            <a:r>
              <a:rPr lang="en-US" dirty="0" err="1"/>
              <a:t>cô</a:t>
            </a:r>
            <a:r>
              <a:rPr lang="en-US" dirty="0"/>
              <a:t> </a:t>
            </a:r>
            <a:r>
              <a:rPr lang="en-US" dirty="0" err="1"/>
              <a:t>đơn</a:t>
            </a:r>
            <a:r>
              <a:rPr lang="en-US" dirty="0"/>
              <a:t> </a:t>
            </a:r>
            <a:r>
              <a:rPr lang="en-US" dirty="0" err="1"/>
              <a:t>khi</a:t>
            </a:r>
            <a:r>
              <a:rPr lang="en-US" dirty="0"/>
              <a:t> </a:t>
            </a:r>
            <a:r>
              <a:rPr lang="en-US" dirty="0" err="1"/>
              <a:t>nhớ</a:t>
            </a:r>
            <a:r>
              <a:rPr lang="en-US" dirty="0"/>
              <a:t> </a:t>
            </a:r>
            <a:r>
              <a:rPr lang="en-US" dirty="0" err="1"/>
              <a:t>về</a:t>
            </a:r>
            <a:r>
              <a:rPr lang="en-US" dirty="0"/>
              <a:t> </a:t>
            </a:r>
            <a:r>
              <a:rPr lang="en-US" dirty="0" err="1"/>
              <a:t>người</a:t>
            </a:r>
            <a:r>
              <a:rPr lang="en-US" dirty="0"/>
              <a:t> </a:t>
            </a:r>
            <a:r>
              <a:rPr lang="en-US" dirty="0" err="1"/>
              <a:t>bạn</a:t>
            </a:r>
            <a:r>
              <a:rPr lang="en-US" dirty="0"/>
              <a:t> </a:t>
            </a:r>
            <a:r>
              <a:rPr lang="en-US" dirty="0" err="1"/>
              <a:t>đã</a:t>
            </a:r>
            <a:r>
              <a:rPr lang="en-US" dirty="0"/>
              <a:t> </a:t>
            </a:r>
            <a:r>
              <a:rPr lang="en-US" dirty="0" err="1"/>
              <a:t>mất</a:t>
            </a:r>
            <a:r>
              <a:rPr lang="en-US" dirty="0"/>
              <a:t> </a:t>
            </a:r>
            <a:r>
              <a:rPr lang="en-US" dirty="0" err="1"/>
              <a:t>trong</a:t>
            </a:r>
            <a:r>
              <a:rPr lang="en-US" dirty="0"/>
              <a:t> “</a:t>
            </a:r>
            <a:r>
              <a:rPr lang="en-US" dirty="0" err="1"/>
              <a:t>Khóc</a:t>
            </a:r>
            <a:r>
              <a:rPr lang="en-US" dirty="0"/>
              <a:t> </a:t>
            </a:r>
            <a:r>
              <a:rPr lang="en-US" dirty="0" err="1"/>
              <a:t>Dương</a:t>
            </a:r>
            <a:r>
              <a:rPr lang="en-US" dirty="0"/>
              <a:t> </a:t>
            </a:r>
            <a:r>
              <a:rPr lang="en-US" dirty="0" err="1"/>
              <a:t>Khuê</a:t>
            </a:r>
            <a:r>
              <a:rPr lang="en-US" dirty="0"/>
              <a:t>”)</a:t>
            </a:r>
          </a:p>
        </p:txBody>
      </p:sp>
      <p:sp>
        <p:nvSpPr>
          <p:cNvPr id="4" name="Slide Number Placeholder 3"/>
          <p:cNvSpPr>
            <a:spLocks noGrp="1"/>
          </p:cNvSpPr>
          <p:nvPr>
            <p:ph type="sldNum" sz="quarter" idx="5"/>
          </p:nvPr>
        </p:nvSpPr>
        <p:spPr/>
        <p:txBody>
          <a:bodyPr/>
          <a:lstStyle/>
          <a:p>
            <a:fld id="{3F637DBE-D6CE-456D-8D68-B8F5CBBEBA34}" type="slidenum">
              <a:rPr lang="en-US" smtClean="0"/>
              <a:t>7</a:t>
            </a:fld>
            <a:endParaRPr lang="en-US"/>
          </a:p>
        </p:txBody>
      </p:sp>
    </p:spTree>
    <p:extLst>
      <p:ext uri="{BB962C8B-B14F-4D97-AF65-F5344CB8AC3E}">
        <p14:creationId xmlns:p14="http://schemas.microsoft.com/office/powerpoint/2010/main" val="137948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Thảo</a:t>
            </a:r>
            <a:r>
              <a:rPr lang="en-US" baseline="0" dirty="0"/>
              <a:t> </a:t>
            </a:r>
            <a:r>
              <a:rPr lang="en-US" baseline="0" dirty="0" err="1"/>
              <a:t>luận</a:t>
            </a:r>
            <a:r>
              <a:rPr lang="en-US" baseline="0" dirty="0"/>
              <a:t> </a:t>
            </a:r>
            <a:r>
              <a:rPr lang="en-US" baseline="0" dirty="0" err="1"/>
              <a:t>nhóm</a:t>
            </a:r>
            <a:r>
              <a:rPr lang="en-US" baseline="0" dirty="0"/>
              <a:t> </a:t>
            </a:r>
            <a:r>
              <a:rPr lang="en-US" baseline="0" dirty="0" err="1"/>
              <a:t>theo</a:t>
            </a:r>
            <a:r>
              <a:rPr lang="en-US" baseline="0" dirty="0"/>
              <a:t> </a:t>
            </a:r>
            <a:r>
              <a:rPr lang="en-US" baseline="0" dirty="0" err="1"/>
              <a:t>bàn</a:t>
            </a:r>
            <a:endParaRPr lang="en-US" dirty="0"/>
          </a:p>
          <a:p>
            <a:endParaRPr lang="en-US" dirty="0"/>
          </a:p>
        </p:txBody>
      </p:sp>
      <p:sp>
        <p:nvSpPr>
          <p:cNvPr id="4" name="Slide Number Placeholder 3"/>
          <p:cNvSpPr>
            <a:spLocks noGrp="1"/>
          </p:cNvSpPr>
          <p:nvPr>
            <p:ph type="sldNum" sz="quarter" idx="5"/>
          </p:nvPr>
        </p:nvSpPr>
        <p:spPr/>
        <p:txBody>
          <a:bodyPr/>
          <a:lstStyle/>
          <a:p>
            <a:fld id="{3F637DBE-D6CE-456D-8D68-B8F5CBBEBA34}" type="slidenum">
              <a:rPr lang="en-US" smtClean="0"/>
              <a:t>11</a:t>
            </a:fld>
            <a:endParaRPr lang="en-US"/>
          </a:p>
        </p:txBody>
      </p:sp>
    </p:spTree>
    <p:extLst>
      <p:ext uri="{BB962C8B-B14F-4D97-AF65-F5344CB8AC3E}">
        <p14:creationId xmlns:p14="http://schemas.microsoft.com/office/powerpoint/2010/main" val="291074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EDFA3FD-ACD8-499E-BFE3-7E39A917FAAB}" type="slidenum">
              <a:rPr lang="en-US" smtClean="0"/>
              <a:t>12</a:t>
            </a:fld>
            <a:endParaRPr lang="en-US"/>
          </a:p>
        </p:txBody>
      </p:sp>
    </p:spTree>
    <p:extLst>
      <p:ext uri="{BB962C8B-B14F-4D97-AF65-F5344CB8AC3E}">
        <p14:creationId xmlns:p14="http://schemas.microsoft.com/office/powerpoint/2010/main" val="187638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FA3FD-ACD8-499E-BFE3-7E39A917FA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23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DFA3FD-ACD8-499E-BFE3-7E39A917FA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13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B83E7E72-F336-0B22-32C4-51650B6F778D}"/>
              </a:ext>
            </a:extLst>
          </p:cNvPr>
          <p:cNvSpPr/>
          <p:nvPr/>
        </p:nvSpPr>
        <p:spPr>
          <a:xfrm rot="-635392">
            <a:off x="-1925466" y="-1045495"/>
            <a:ext cx="7632932" cy="3801731"/>
          </a:xfrm>
          <a:custGeom>
            <a:avLst/>
            <a:gdLst/>
            <a:ahLst/>
            <a:cxnLst/>
            <a:rect l="l" t="t" r="r" b="b"/>
            <a:pathLst>
              <a:path w="7632932" h="3801731">
                <a:moveTo>
                  <a:pt x="0" y="0"/>
                </a:moveTo>
                <a:lnTo>
                  <a:pt x="7632932" y="0"/>
                </a:lnTo>
                <a:lnTo>
                  <a:pt x="7632932" y="3801731"/>
                </a:lnTo>
                <a:lnTo>
                  <a:pt x="0" y="3801731"/>
                </a:lnTo>
                <a:lnTo>
                  <a:pt x="0" y="0"/>
                </a:lnTo>
                <a:close/>
              </a:path>
            </a:pathLst>
          </a:custGeom>
          <a:blipFill>
            <a:blip r:embed="rId3"/>
            <a:stretch>
              <a:fillRect/>
            </a:stretch>
          </a:blipFill>
        </p:spPr>
      </p:sp>
      <p:sp>
        <p:nvSpPr>
          <p:cNvPr id="3" name="Freeform 4">
            <a:extLst>
              <a:ext uri="{FF2B5EF4-FFF2-40B4-BE49-F238E27FC236}">
                <a16:creationId xmlns:a16="http://schemas.microsoft.com/office/drawing/2014/main" id="{FDAB40ED-1C52-7FC5-7A1E-E7E56569279B}"/>
              </a:ext>
            </a:extLst>
          </p:cNvPr>
          <p:cNvSpPr/>
          <p:nvPr/>
        </p:nvSpPr>
        <p:spPr>
          <a:xfrm>
            <a:off x="5973540" y="9258300"/>
            <a:ext cx="13503866" cy="1879288"/>
          </a:xfrm>
          <a:custGeom>
            <a:avLst/>
            <a:gdLst/>
            <a:ahLst/>
            <a:cxnLst/>
            <a:rect l="l" t="t" r="r" b="b"/>
            <a:pathLst>
              <a:path w="13503866" h="1879288">
                <a:moveTo>
                  <a:pt x="0" y="0"/>
                </a:moveTo>
                <a:lnTo>
                  <a:pt x="13503865" y="0"/>
                </a:lnTo>
                <a:lnTo>
                  <a:pt x="13503865" y="1879288"/>
                </a:lnTo>
                <a:lnTo>
                  <a:pt x="0" y="1879288"/>
                </a:lnTo>
                <a:lnTo>
                  <a:pt x="0" y="0"/>
                </a:lnTo>
                <a:close/>
              </a:path>
            </a:pathLst>
          </a:custGeom>
          <a:blipFill>
            <a:blip r:embed="rId4"/>
            <a:stretch>
              <a:fillRect/>
            </a:stretch>
          </a:blipFill>
        </p:spPr>
      </p:sp>
      <p:sp>
        <p:nvSpPr>
          <p:cNvPr id="4" name="Freeform 7">
            <a:extLst>
              <a:ext uri="{FF2B5EF4-FFF2-40B4-BE49-F238E27FC236}">
                <a16:creationId xmlns:a16="http://schemas.microsoft.com/office/drawing/2014/main" id="{CA36F099-3A01-F628-99D1-B51F3E6A0F58}"/>
              </a:ext>
            </a:extLst>
          </p:cNvPr>
          <p:cNvSpPr/>
          <p:nvPr/>
        </p:nvSpPr>
        <p:spPr>
          <a:xfrm rot="642864">
            <a:off x="-2002997" y="9656524"/>
            <a:ext cx="10258202" cy="2517534"/>
          </a:xfrm>
          <a:custGeom>
            <a:avLst/>
            <a:gdLst/>
            <a:ahLst/>
            <a:cxnLst/>
            <a:rect l="l" t="t" r="r" b="b"/>
            <a:pathLst>
              <a:path w="10258202" h="2517534">
                <a:moveTo>
                  <a:pt x="0" y="0"/>
                </a:moveTo>
                <a:lnTo>
                  <a:pt x="10258202" y="0"/>
                </a:lnTo>
                <a:lnTo>
                  <a:pt x="10258202" y="2517534"/>
                </a:lnTo>
                <a:lnTo>
                  <a:pt x="0" y="2517534"/>
                </a:lnTo>
                <a:lnTo>
                  <a:pt x="0" y="0"/>
                </a:lnTo>
                <a:close/>
              </a:path>
            </a:pathLst>
          </a:custGeom>
          <a:blipFill>
            <a:blip r:embed="rId5"/>
            <a:stretch>
              <a:fillRect/>
            </a:stretch>
          </a:blipFill>
        </p:spPr>
      </p:sp>
      <p:sp>
        <p:nvSpPr>
          <p:cNvPr id="6" name="TextBox 10">
            <a:extLst>
              <a:ext uri="{FF2B5EF4-FFF2-40B4-BE49-F238E27FC236}">
                <a16:creationId xmlns:a16="http://schemas.microsoft.com/office/drawing/2014/main" id="{9FEC56CB-A945-8668-51A6-B37D98A91D95}"/>
              </a:ext>
            </a:extLst>
          </p:cNvPr>
          <p:cNvSpPr txBox="1"/>
          <p:nvPr/>
        </p:nvSpPr>
        <p:spPr>
          <a:xfrm>
            <a:off x="7696200" y="4152900"/>
            <a:ext cx="9209000" cy="788677"/>
          </a:xfrm>
          <a:prstGeom prst="rect">
            <a:avLst/>
          </a:prstGeom>
        </p:spPr>
        <p:txBody>
          <a:bodyPr wrap="square" lIns="0" tIns="0" rIns="0" bIns="0" rtlCol="0" anchor="t">
            <a:spAutoFit/>
          </a:bodyPr>
          <a:lstStyle/>
          <a:p>
            <a:pPr algn="ctr">
              <a:lnSpc>
                <a:spcPts val="6660"/>
              </a:lnSpc>
            </a:pPr>
            <a:r>
              <a:rPr lang="vi-VN" sz="4800" b="1" dirty="0">
                <a:latin typeface="Times New Roman" panose="02020603050405020304" pitchFamily="18" charset="0"/>
                <a:cs typeface="Times New Roman" panose="02020603050405020304" pitchFamily="18" charset="0"/>
              </a:rPr>
              <a:t>Kể tên các thể loại thơ mà em biết</a:t>
            </a:r>
          </a:p>
        </p:txBody>
      </p:sp>
      <p:sp>
        <p:nvSpPr>
          <p:cNvPr id="8" name="Freeform 2">
            <a:extLst>
              <a:ext uri="{FF2B5EF4-FFF2-40B4-BE49-F238E27FC236}">
                <a16:creationId xmlns:a16="http://schemas.microsoft.com/office/drawing/2014/main" id="{D6D5F668-A74A-AD66-187A-F3441FC5388B}"/>
              </a:ext>
            </a:extLst>
          </p:cNvPr>
          <p:cNvSpPr/>
          <p:nvPr/>
        </p:nvSpPr>
        <p:spPr>
          <a:xfrm>
            <a:off x="685800" y="2085579"/>
            <a:ext cx="6514878" cy="6115841"/>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48880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2A34D292-9105-614B-3730-09E9022585E1}"/>
              </a:ext>
            </a:extLst>
          </p:cNvPr>
          <p:cNvSpPr txBox="1"/>
          <p:nvPr/>
        </p:nvSpPr>
        <p:spPr>
          <a:xfrm>
            <a:off x="7772400" y="4000500"/>
            <a:ext cx="8824098" cy="2462213"/>
          </a:xfrm>
          <a:prstGeom prst="rect">
            <a:avLst/>
          </a:prstGeom>
        </p:spPr>
        <p:txBody>
          <a:bodyPr wrap="square" lIns="0" tIns="0" rIns="0" bIns="0" rtlCol="0" anchor="t">
            <a:spAutoFit/>
          </a:bodyPr>
          <a:lstStyle/>
          <a:p>
            <a:pPr algn="ctr"/>
            <a:r>
              <a:rPr lang="en-US" sz="8000" dirty="0" err="1">
                <a:solidFill>
                  <a:srgbClr val="C00000"/>
                </a:solidFill>
                <a:latin typeface="#9Slide05 FS Blonde Script" panose="03000503000000000000" pitchFamily="65" charset="0"/>
                <a:cs typeface="Times New Roman" panose="02020603050405020304" pitchFamily="18" charset="0"/>
              </a:rPr>
              <a:t>Một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số</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hiểu</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biết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về</a:t>
            </a:r>
            <a:r>
              <a:rPr lang="en-US" sz="8000" dirty="0">
                <a:solidFill>
                  <a:srgbClr val="C00000"/>
                </a:solidFill>
                <a:latin typeface="#9Slide05 FS Blonde Script" panose="03000503000000000000" pitchFamily="65" charset="0"/>
                <a:cs typeface="Times New Roman" panose="02020603050405020304" pitchFamily="18" charset="0"/>
              </a:rPr>
              <a:t> </a:t>
            </a:r>
          </a:p>
          <a:p>
            <a:pPr algn="ctr"/>
            <a:r>
              <a:rPr lang="en-US" sz="8000" dirty="0" err="1">
                <a:solidFill>
                  <a:srgbClr val="C00000"/>
                </a:solidFill>
                <a:latin typeface="#9Slide05 FS Blonde Script" panose="03000503000000000000" pitchFamily="65" charset="0"/>
                <a:cs typeface="Times New Roman" panose="02020603050405020304" pitchFamily="18" charset="0"/>
              </a:rPr>
              <a:t>chữ</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Nôm</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và</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chữ</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Quốc</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ngữ</a:t>
            </a:r>
            <a:endParaRPr lang="en-US" sz="8000" dirty="0">
              <a:solidFill>
                <a:srgbClr val="C00000"/>
              </a:solidFill>
              <a:latin typeface="#9Slide05 FS Blonde Script" panose="03000503000000000000" pitchFamily="65" charset="0"/>
              <a:cs typeface="Times New Roman" panose="02020603050405020304" pitchFamily="18" charset="0"/>
            </a:endParaRPr>
          </a:p>
        </p:txBody>
      </p:sp>
      <p:sp>
        <p:nvSpPr>
          <p:cNvPr id="3" name="Freeform 9">
            <a:extLst>
              <a:ext uri="{FF2B5EF4-FFF2-40B4-BE49-F238E27FC236}">
                <a16:creationId xmlns:a16="http://schemas.microsoft.com/office/drawing/2014/main" id="{E706C455-6177-CFBE-D7AC-8CB8C8FDB7A9}"/>
              </a:ext>
            </a:extLst>
          </p:cNvPr>
          <p:cNvSpPr/>
          <p:nvPr/>
        </p:nvSpPr>
        <p:spPr>
          <a:xfrm>
            <a:off x="2139728" y="-3464"/>
            <a:ext cx="5649990" cy="7231986"/>
          </a:xfrm>
          <a:custGeom>
            <a:avLst/>
            <a:gdLst/>
            <a:ahLst/>
            <a:cxnLst/>
            <a:rect l="l" t="t" r="r" b="b"/>
            <a:pathLst>
              <a:path w="3214688" h="4114800">
                <a:moveTo>
                  <a:pt x="0" y="0"/>
                </a:moveTo>
                <a:lnTo>
                  <a:pt x="3214687" y="0"/>
                </a:lnTo>
                <a:lnTo>
                  <a:pt x="321468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13">
            <a:extLst>
              <a:ext uri="{FF2B5EF4-FFF2-40B4-BE49-F238E27FC236}">
                <a16:creationId xmlns:a16="http://schemas.microsoft.com/office/drawing/2014/main" id="{273BA40B-88C8-7FEC-E0AA-ED8274EC4C2A}"/>
              </a:ext>
            </a:extLst>
          </p:cNvPr>
          <p:cNvSpPr txBox="1"/>
          <p:nvPr/>
        </p:nvSpPr>
        <p:spPr>
          <a:xfrm>
            <a:off x="3435128" y="3044536"/>
            <a:ext cx="3048000" cy="1477328"/>
          </a:xfrm>
          <a:prstGeom prst="rect">
            <a:avLst/>
          </a:prstGeom>
        </p:spPr>
        <p:txBody>
          <a:bodyPr wrap="square" lIns="0" tIns="0" rIns="0" bIns="0" rtlCol="0" anchor="t">
            <a:spAutoFit/>
          </a:bodyPr>
          <a:lstStyle/>
          <a:p>
            <a:pPr algn="ctr"/>
            <a:r>
              <a:rPr lang="en-US" sz="9600" dirty="0">
                <a:latin typeface="#9Slide05 FS Blonde Script" panose="03000503000000000000" pitchFamily="65" charset="0"/>
                <a:cs typeface="Times New Roman" panose="02020603050405020304" pitchFamily="18" charset="0"/>
              </a:rPr>
              <a:t>II.</a:t>
            </a:r>
          </a:p>
        </p:txBody>
      </p:sp>
      <p:sp>
        <p:nvSpPr>
          <p:cNvPr id="5" name="Freeform 2">
            <a:extLst>
              <a:ext uri="{FF2B5EF4-FFF2-40B4-BE49-F238E27FC236}">
                <a16:creationId xmlns:a16="http://schemas.microsoft.com/office/drawing/2014/main" id="{CB7D0C1B-705D-A62A-96CF-BA68CEDAB258}"/>
              </a:ext>
            </a:extLst>
          </p:cNvPr>
          <p:cNvSpPr/>
          <p:nvPr/>
        </p:nvSpPr>
        <p:spPr>
          <a:xfrm>
            <a:off x="-76498" y="6462713"/>
            <a:ext cx="4420195" cy="4114800"/>
          </a:xfrm>
          <a:custGeom>
            <a:avLst/>
            <a:gdLst/>
            <a:ahLst/>
            <a:cxnLst/>
            <a:rect l="l" t="t" r="r" b="b"/>
            <a:pathLst>
              <a:path w="4420195" h="4114800">
                <a:moveTo>
                  <a:pt x="0" y="0"/>
                </a:moveTo>
                <a:lnTo>
                  <a:pt x="4420195" y="0"/>
                </a:lnTo>
                <a:lnTo>
                  <a:pt x="44201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00831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0BA90-8F26-D30C-C3C1-D5823F928739}"/>
              </a:ext>
            </a:extLst>
          </p:cNvPr>
          <p:cNvPicPr>
            <a:picLocks noChangeAspect="1"/>
          </p:cNvPicPr>
          <p:nvPr/>
        </p:nvPicPr>
        <p:blipFill>
          <a:blip r:embed="rId3"/>
          <a:stretch>
            <a:fillRect/>
          </a:stretch>
        </p:blipFill>
        <p:spPr>
          <a:xfrm>
            <a:off x="8915400" y="-3464"/>
            <a:ext cx="7214598" cy="10287000"/>
          </a:xfrm>
          <a:prstGeom prst="rect">
            <a:avLst/>
          </a:prstGeom>
        </p:spPr>
      </p:pic>
      <p:sp>
        <p:nvSpPr>
          <p:cNvPr id="4" name="TextBox 13">
            <a:extLst>
              <a:ext uri="{FF2B5EF4-FFF2-40B4-BE49-F238E27FC236}">
                <a16:creationId xmlns:a16="http://schemas.microsoft.com/office/drawing/2014/main" id="{CDF20DA9-FE5E-BD32-02AD-1142C53EE473}"/>
              </a:ext>
            </a:extLst>
          </p:cNvPr>
          <p:cNvSpPr txBox="1"/>
          <p:nvPr/>
        </p:nvSpPr>
        <p:spPr>
          <a:xfrm>
            <a:off x="457200" y="2282904"/>
            <a:ext cx="8851807" cy="1107996"/>
          </a:xfrm>
          <a:prstGeom prst="rect">
            <a:avLst/>
          </a:prstGeom>
        </p:spPr>
        <p:txBody>
          <a:bodyPr wrap="square" lIns="0" tIns="0" rIns="0" bIns="0" rtlCol="0" anchor="t">
            <a:spAutoFit/>
          </a:bodyPr>
          <a:lstStyle/>
          <a:p>
            <a:pPr algn="ctr"/>
            <a:r>
              <a:rPr lang="en-US" sz="7200" b="1" dirty="0" err="1">
                <a:solidFill>
                  <a:srgbClr val="FF0000"/>
                </a:solidFill>
                <a:latin typeface="#9Slide07 Cadena" panose="02000503000000020004" pitchFamily="2" charset="0"/>
                <a:cs typeface="Times New Roman" panose="02020603050405020304" pitchFamily="18" charset="0"/>
              </a:rPr>
              <a:t>Hoạt</a:t>
            </a:r>
            <a:r>
              <a:rPr lang="en-US" sz="7200" b="1" dirty="0">
                <a:solidFill>
                  <a:srgbClr val="FF0000"/>
                </a:solidFill>
                <a:latin typeface="#9Slide07 Cadena" panose="02000503000000020004" pitchFamily="2" charset="0"/>
                <a:cs typeface="Times New Roman" panose="02020603050405020304" pitchFamily="18" charset="0"/>
              </a:rPr>
              <a:t> </a:t>
            </a:r>
            <a:r>
              <a:rPr lang="en-US" sz="7200" b="1" dirty="0" err="1">
                <a:solidFill>
                  <a:srgbClr val="FF0000"/>
                </a:solidFill>
                <a:latin typeface="#9Slide07 Cadena" panose="02000503000000020004" pitchFamily="2" charset="0"/>
                <a:cs typeface="Times New Roman" panose="02020603050405020304" pitchFamily="18" charset="0"/>
              </a:rPr>
              <a:t>động</a:t>
            </a:r>
            <a:r>
              <a:rPr lang="en-US" sz="7200" b="1" dirty="0">
                <a:solidFill>
                  <a:srgbClr val="FF0000"/>
                </a:solidFill>
                <a:latin typeface="#9Slide07 Cadena" panose="02000503000000020004" pitchFamily="2" charset="0"/>
                <a:cs typeface="Times New Roman" panose="02020603050405020304" pitchFamily="18" charset="0"/>
              </a:rPr>
              <a:t> </a:t>
            </a:r>
            <a:r>
              <a:rPr lang="en-US" sz="7200" b="1" dirty="0" err="1">
                <a:solidFill>
                  <a:srgbClr val="FF0000"/>
                </a:solidFill>
                <a:latin typeface="#9Slide07 Cadena" panose="02000503000000020004" pitchFamily="2" charset="0"/>
                <a:cs typeface="Times New Roman" panose="02020603050405020304" pitchFamily="18" charset="0"/>
              </a:rPr>
              <a:t>nhóm</a:t>
            </a:r>
            <a:endParaRPr lang="en-US" sz="7200" dirty="0">
              <a:solidFill>
                <a:srgbClr val="FF0000"/>
              </a:solidFill>
              <a:latin typeface="#9Slide07 Cadena" panose="02000503000000020004" pitchFamily="2" charset="0"/>
              <a:cs typeface="Times New Roman" panose="02020603050405020304" pitchFamily="18" charset="0"/>
            </a:endParaRPr>
          </a:p>
        </p:txBody>
      </p:sp>
      <p:sp>
        <p:nvSpPr>
          <p:cNvPr id="5" name="Rectangle 4">
            <a:extLst>
              <a:ext uri="{FF2B5EF4-FFF2-40B4-BE49-F238E27FC236}">
                <a16:creationId xmlns:a16="http://schemas.microsoft.com/office/drawing/2014/main" id="{88E1F332-92DB-EEDB-B975-6F067D8ADD32}"/>
              </a:ext>
            </a:extLst>
          </p:cNvPr>
          <p:cNvSpPr/>
          <p:nvPr/>
        </p:nvSpPr>
        <p:spPr>
          <a:xfrm>
            <a:off x="685800" y="4152900"/>
            <a:ext cx="7391400" cy="1446550"/>
          </a:xfrm>
          <a:prstGeom prst="rect">
            <a:avLst/>
          </a:prstGeom>
        </p:spPr>
        <p:txBody>
          <a:bodyPr wrap="square">
            <a:spAutoFit/>
          </a:bodyPr>
          <a:lstStyle/>
          <a:p>
            <a:pPr lvl="0" algn="ctr"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So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sánh</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chữ</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Nôm</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p>
          <a:p>
            <a:pPr lvl="0" algn="ctr"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chữ</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Quốc</a:t>
            </a:r>
            <a:r>
              <a:rPr lang="en-US"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44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64329487"/>
              </p:ext>
            </p:extLst>
          </p:nvPr>
        </p:nvGraphicFramePr>
        <p:xfrm>
          <a:off x="304800" y="266700"/>
          <a:ext cx="17830801" cy="9753599"/>
        </p:xfrm>
        <a:graphic>
          <a:graphicData uri="http://schemas.openxmlformats.org/drawingml/2006/table">
            <a:tbl>
              <a:tblPr firstRow="1" bandRow="1">
                <a:tableStyleId>{5940675A-B579-460E-94D1-54222C63F5DA}</a:tableStyleId>
              </a:tblPr>
              <a:tblGrid>
                <a:gridCol w="1530541">
                  <a:extLst>
                    <a:ext uri="{9D8B030D-6E8A-4147-A177-3AD203B41FA5}">
                      <a16:colId xmlns:a16="http://schemas.microsoft.com/office/drawing/2014/main" val="16956892"/>
                    </a:ext>
                  </a:extLst>
                </a:gridCol>
                <a:gridCol w="1683595">
                  <a:extLst>
                    <a:ext uri="{9D8B030D-6E8A-4147-A177-3AD203B41FA5}">
                      <a16:colId xmlns:a16="http://schemas.microsoft.com/office/drawing/2014/main" val="13168954"/>
                    </a:ext>
                  </a:extLst>
                </a:gridCol>
                <a:gridCol w="7423123">
                  <a:extLst>
                    <a:ext uri="{9D8B030D-6E8A-4147-A177-3AD203B41FA5}">
                      <a16:colId xmlns:a16="http://schemas.microsoft.com/office/drawing/2014/main" val="3914334327"/>
                    </a:ext>
                  </a:extLst>
                </a:gridCol>
                <a:gridCol w="7193542">
                  <a:extLst>
                    <a:ext uri="{9D8B030D-6E8A-4147-A177-3AD203B41FA5}">
                      <a16:colId xmlns:a16="http://schemas.microsoft.com/office/drawing/2014/main" val="24686893"/>
                    </a:ext>
                  </a:extLst>
                </a:gridCol>
              </a:tblGrid>
              <a:tr h="792975">
                <a:tc>
                  <a:txBody>
                    <a:bodyPr/>
                    <a:lstStyle/>
                    <a:p>
                      <a:pPr algn="ct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Nôm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3990431121"/>
                  </a:ext>
                </a:extLst>
              </a:tr>
              <a:tr h="1348059">
                <a:tc>
                  <a:txBody>
                    <a:bodyPr/>
                    <a:lstStyle/>
                    <a:p>
                      <a:pPr algn="ct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Giống</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gridSpan="3">
                  <a:txBody>
                    <a:bodyPr/>
                    <a:lstStyle/>
                    <a:p>
                      <a:pPr algn="just"/>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Đều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tựu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đóng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góp</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xây</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dựng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nền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hoá</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sz="3200"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3085048504"/>
                  </a:ext>
                </a:extLst>
              </a:tr>
              <a:tr h="4662696">
                <a:tc rowSpan="2">
                  <a:txBody>
                    <a:bodyPr/>
                    <a:lstStyle/>
                    <a:p>
                      <a:pPr algn="ct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đời</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indent="0" algn="just">
                        <a:buFontTx/>
                        <a:buNone/>
                      </a:pP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Do bị phong kiến Trung Hoa đô hộ ngay từ trước Công nguyên với chính sách đồng hoá rất khốc liệt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dùng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6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người Việt Nam đã liên tục đứng lên đấu tranh giành quyền độc lập không chỉ về chính trị, kinh tế mà cả về văn hoá</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chữ</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Nôm</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ra</a:t>
                      </a:r>
                      <a:r>
                        <a:rPr lang="en-US"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36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đời</a:t>
                      </a:r>
                      <a:endParaRPr lang="en-US" sz="36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nhu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cầu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đạo</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chúa</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sĩ</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Tây</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La-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ghi</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âm</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tiếng</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87233560"/>
                  </a:ext>
                </a:extLst>
              </a:tr>
              <a:tr h="2949869">
                <a:tc vMerge="1">
                  <a:txBody>
                    <a:bodyPr/>
                    <a:lstStyle/>
                    <a:p>
                      <a:pPr algn="just"/>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Quá</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thiện</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hữ Nôm manh nha ở Việt Nam vào khoảng từ thế kỉ VIII đến thế kỉ IX, hình thành và hoàn thiện vào khoảng từ cuối thế kỉ X đến thế kỉ XII</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hế tác từ thế kỉ XVII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được tu chỉnh qua nhiều giai đoạn, được người Việt tích cực tiếp nhận, truyền bá rộng rãi để đạt đến sự hoàn thiện, ổn định và vị thế như hiện nay. </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21404389"/>
                  </a:ext>
                </a:extLst>
              </a:tr>
            </a:tbl>
          </a:graphicData>
        </a:graphic>
      </p:graphicFrame>
    </p:spTree>
    <p:extLst>
      <p:ext uri="{BB962C8B-B14F-4D97-AF65-F5344CB8AC3E}">
        <p14:creationId xmlns:p14="http://schemas.microsoft.com/office/powerpoint/2010/main" val="318249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80892167"/>
              </p:ext>
            </p:extLst>
          </p:nvPr>
        </p:nvGraphicFramePr>
        <p:xfrm>
          <a:off x="304800" y="342900"/>
          <a:ext cx="17830800" cy="9753601"/>
        </p:xfrm>
        <a:graphic>
          <a:graphicData uri="http://schemas.openxmlformats.org/drawingml/2006/table">
            <a:tbl>
              <a:tblPr firstRow="1" bandRow="1">
                <a:tableStyleId>{5940675A-B579-460E-94D1-54222C63F5DA}</a:tableStyleId>
              </a:tblPr>
              <a:tblGrid>
                <a:gridCol w="1530541">
                  <a:extLst>
                    <a:ext uri="{9D8B030D-6E8A-4147-A177-3AD203B41FA5}">
                      <a16:colId xmlns:a16="http://schemas.microsoft.com/office/drawing/2014/main" val="16956892"/>
                    </a:ext>
                  </a:extLst>
                </a:gridCol>
                <a:gridCol w="1683595">
                  <a:extLst>
                    <a:ext uri="{9D8B030D-6E8A-4147-A177-3AD203B41FA5}">
                      <a16:colId xmlns:a16="http://schemas.microsoft.com/office/drawing/2014/main" val="13168954"/>
                    </a:ext>
                  </a:extLst>
                </a:gridCol>
                <a:gridCol w="6198690">
                  <a:extLst>
                    <a:ext uri="{9D8B030D-6E8A-4147-A177-3AD203B41FA5}">
                      <a16:colId xmlns:a16="http://schemas.microsoft.com/office/drawing/2014/main" val="3914334327"/>
                    </a:ext>
                  </a:extLst>
                </a:gridCol>
                <a:gridCol w="8417974">
                  <a:extLst>
                    <a:ext uri="{9D8B030D-6E8A-4147-A177-3AD203B41FA5}">
                      <a16:colId xmlns:a16="http://schemas.microsoft.com/office/drawing/2014/main" val="24686893"/>
                    </a:ext>
                  </a:extLst>
                </a:gridCol>
              </a:tblGrid>
              <a:tr h="810100">
                <a:tc>
                  <a:txBody>
                    <a:bodyPr/>
                    <a:lstStyle/>
                    <a:p>
                      <a:pPr algn="ct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Nôm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3990431121"/>
                  </a:ext>
                </a:extLst>
              </a:tr>
              <a:tr h="3596843">
                <a:tc rowSpan="2">
                  <a:txBody>
                    <a:bodyPr/>
                    <a:lstStyle/>
                    <a:p>
                      <a:pPr algn="ct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tạo</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Chữ Nôm là chữ viết cổ của tiếng Việt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C</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hữ Nôm gồm một số chữ mượn y nguyên chữ Hán nhưng phần lớn là những chữ do người Việt tạo ra trên cơ sở chữ Hán</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Chữ Quốc ngữ là chữ viết ghi âm của tiếng Việt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it-IT" sz="36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it-IT" sz="36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D</a:t>
                      </a:r>
                      <a:r>
                        <a:rPr lang="it-IT" sz="36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ựa trên hệ chữ cái La-tinh (Latin).</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92095850"/>
                  </a:ext>
                </a:extLst>
              </a:tr>
              <a:tr h="5346658">
                <a:tc vMerge="1">
                  <a:txBody>
                    <a:bodyPr/>
                    <a:lstStyle/>
                    <a:p>
                      <a:pPr algn="ct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Hạn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chế</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K</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hó học vì phải biết chữ Hán mới học được</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Dùng nhiều chữ cái khác nhau để biểu thị một âm. Ví dụ, âm /k/ được biểu thị bằng ba chữ cái c, k, g;</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Dùng một chữ cái để biểu thị nhiều âm khác nhau. Ví dụ, dùng chữ a vừa để ghi âm //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ta, tai...),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vừa để ghi âm /ã/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cau, tay...); </a:t>
                      </a:r>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Dùng nhiều dấu phụ (như ở các chữ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ă, â, ô, ơ...</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hoặc ghép nhiều chữ cái để biểu thị một âm (như ở các chữ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ch, kh, ng...). </a:t>
                      </a:r>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924423743"/>
                  </a:ext>
                </a:extLst>
              </a:tr>
            </a:tbl>
          </a:graphicData>
        </a:graphic>
      </p:graphicFrame>
    </p:spTree>
    <p:extLst>
      <p:ext uri="{BB962C8B-B14F-4D97-AF65-F5344CB8AC3E}">
        <p14:creationId xmlns:p14="http://schemas.microsoft.com/office/powerpoint/2010/main" val="433942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56609037"/>
              </p:ext>
            </p:extLst>
          </p:nvPr>
        </p:nvGraphicFramePr>
        <p:xfrm>
          <a:off x="304800" y="342900"/>
          <a:ext cx="17830801" cy="9601200"/>
        </p:xfrm>
        <a:graphic>
          <a:graphicData uri="http://schemas.openxmlformats.org/drawingml/2006/table">
            <a:tbl>
              <a:tblPr firstRow="1" bandRow="1">
                <a:tableStyleId>{5940675A-B579-460E-94D1-54222C63F5DA}</a:tableStyleId>
              </a:tblPr>
              <a:tblGrid>
                <a:gridCol w="1530541">
                  <a:extLst>
                    <a:ext uri="{9D8B030D-6E8A-4147-A177-3AD203B41FA5}">
                      <a16:colId xmlns:a16="http://schemas.microsoft.com/office/drawing/2014/main" val="16956892"/>
                    </a:ext>
                  </a:extLst>
                </a:gridCol>
                <a:gridCol w="1683595">
                  <a:extLst>
                    <a:ext uri="{9D8B030D-6E8A-4147-A177-3AD203B41FA5}">
                      <a16:colId xmlns:a16="http://schemas.microsoft.com/office/drawing/2014/main" val="13168954"/>
                    </a:ext>
                  </a:extLst>
                </a:gridCol>
                <a:gridCol w="7423123">
                  <a:extLst>
                    <a:ext uri="{9D8B030D-6E8A-4147-A177-3AD203B41FA5}">
                      <a16:colId xmlns:a16="http://schemas.microsoft.com/office/drawing/2014/main" val="3914334327"/>
                    </a:ext>
                  </a:extLst>
                </a:gridCol>
                <a:gridCol w="7193542">
                  <a:extLst>
                    <a:ext uri="{9D8B030D-6E8A-4147-A177-3AD203B41FA5}">
                      <a16:colId xmlns:a16="http://schemas.microsoft.com/office/drawing/2014/main" val="24686893"/>
                    </a:ext>
                  </a:extLst>
                </a:gridCol>
              </a:tblGrid>
              <a:tr h="1153990">
                <a:tc>
                  <a:txBody>
                    <a:bodyPr/>
                    <a:lstStyle/>
                    <a:p>
                      <a:pPr algn="ct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Nôm</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3990431121"/>
                  </a:ext>
                </a:extLst>
              </a:tr>
              <a:tr h="844721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3600" b="1"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1" baseline="0" dirty="0" err="1">
                          <a:solidFill>
                            <a:schemeClr val="tx1">
                              <a:lumMod val="95000"/>
                              <a:lumOff val="5000"/>
                            </a:schemeClr>
                          </a:solidFill>
                          <a:latin typeface="Times New Roman" panose="02020603050405020304" pitchFamily="18" charset="0"/>
                          <a:cs typeface="Times New Roman" panose="02020603050405020304" pitchFamily="18" charset="0"/>
                        </a:rPr>
                        <a:t>nhau</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just"/>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Ư</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u</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điểm</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à một thành tựu quan trọng về ngôn ngữ – văn hoá, thể hiện ý chí độc lập, tự chủ, tự cường của dân tộc. </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Được dùng làm phương tiện sáng tác văn học</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Quốc âm thi tập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(Nguyễn Trãi)</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Hồng Đức Quốc âm thi tập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(Lê Thánh Tông và Hội Tao Đàn)</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Truyện Kiều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(Nguyễn Du)</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i="1"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hơ Hồ Xuân Hương</a:t>
                      </a:r>
                      <a:endParaRPr lang="en-US" sz="3600" i="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Đơn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giản</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aseline="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3600" baseline="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Bằng chứng là trong phong trào Bình dân học vụ sau Cách mạng tháng Tám năm 1945 nhằm xoá nạn mù chữ, diệt “giặc dốt", nhờ chữ Quốc ngữ dễ học mà chỉ sau ba tháng, nhiều người dân thất học đã biết đọc, biết viết.</a:t>
                      </a:r>
                      <a:endParaRPr lang="vi-VN" sz="36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457200" marR="0" indent="-457200" algn="just" defTabSz="914400" rtl="0" eaLnBrk="1" fontAlgn="auto" latinLnBrk="0" hangingPunct="1">
                        <a:lnSpc>
                          <a:spcPct val="100000"/>
                        </a:lnSpc>
                        <a:spcBef>
                          <a:spcPts val="0"/>
                        </a:spcBef>
                        <a:spcAft>
                          <a:spcPts val="0"/>
                        </a:spcAft>
                        <a:buClrTx/>
                        <a:buSzTx/>
                        <a:buFontTx/>
                        <a:buChar char="-"/>
                        <a:tabLst/>
                        <a:defRPr/>
                      </a:pP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8870599"/>
                  </a:ext>
                </a:extLst>
              </a:tr>
            </a:tbl>
          </a:graphicData>
        </a:graphic>
      </p:graphicFrame>
    </p:spTree>
    <p:extLst>
      <p:ext uri="{BB962C8B-B14F-4D97-AF65-F5344CB8AC3E}">
        <p14:creationId xmlns:p14="http://schemas.microsoft.com/office/powerpoint/2010/main" val="174166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985A1-77E3-7B3C-0DC3-7E1F53A6BAD0}"/>
              </a:ext>
            </a:extLst>
          </p:cNvPr>
          <p:cNvPicPr>
            <a:picLocks noChangeAspect="1"/>
          </p:cNvPicPr>
          <p:nvPr/>
        </p:nvPicPr>
        <p:blipFill rotWithShape="1">
          <a:blip r:embed="rId2"/>
          <a:srcRect l="6076" t="29166" r="26574" b="39583"/>
          <a:stretch/>
        </p:blipFill>
        <p:spPr>
          <a:xfrm>
            <a:off x="221673" y="1790700"/>
            <a:ext cx="17602200" cy="4591878"/>
          </a:xfrm>
          <a:prstGeom prst="rect">
            <a:avLst/>
          </a:prstGeom>
        </p:spPr>
      </p:pic>
      <p:sp>
        <p:nvSpPr>
          <p:cNvPr id="3" name="Rectangle 2">
            <a:extLst>
              <a:ext uri="{FF2B5EF4-FFF2-40B4-BE49-F238E27FC236}">
                <a16:creationId xmlns:a16="http://schemas.microsoft.com/office/drawing/2014/main" id="{2CBF17B3-6EB3-CE31-2715-79906D1EDADB}"/>
              </a:ext>
            </a:extLst>
          </p:cNvPr>
          <p:cNvSpPr/>
          <p:nvPr/>
        </p:nvSpPr>
        <p:spPr>
          <a:xfrm>
            <a:off x="252845" y="6591300"/>
            <a:ext cx="17602200" cy="3477875"/>
          </a:xfrm>
          <a:prstGeom prst="rect">
            <a:avLst/>
          </a:prstGeom>
        </p:spPr>
        <p:txBody>
          <a:bodyPr wrap="square">
            <a:spAutoFit/>
          </a:bodyPr>
          <a:lstStyle/>
          <a:p>
            <a:pPr algn="just"/>
            <a:r>
              <a:rPr lang="vi-VN" sz="4400" dirty="0">
                <a:latin typeface="+mj-lt"/>
              </a:rPr>
              <a:t>Mỗi một chữ cái trong bảng đều có hai hình thức viết lớn và nhỏ. Kiểu chữ lớn là chữ viết Hoa, còn chữ nhỏ gọi là chữ thường. Chữ Quốc ngữ có 11 kiểu ghép biểu thị phụ âm là: </a:t>
            </a:r>
          </a:p>
          <a:p>
            <a:r>
              <a:rPr lang="en-US" sz="4400" dirty="0">
                <a:latin typeface="+mj-lt"/>
              </a:rPr>
              <a:t>- </a:t>
            </a:r>
            <a:r>
              <a:rPr lang="vi-VN" sz="4400" dirty="0">
                <a:latin typeface="+mj-lt"/>
              </a:rPr>
              <a:t>1 chữ ghép ba: ngh</a:t>
            </a:r>
          </a:p>
          <a:p>
            <a:r>
              <a:rPr lang="en-US" sz="4400" dirty="0">
                <a:latin typeface="+mj-lt"/>
              </a:rPr>
              <a:t>- </a:t>
            </a:r>
            <a:r>
              <a:rPr lang="vi-VN" sz="4400" dirty="0">
                <a:latin typeface="+mj-lt"/>
              </a:rPr>
              <a:t>10 chữ ghép đôi: ch, gh, gi, kh, ng, nh, ph, qu, th, tr</a:t>
            </a:r>
          </a:p>
        </p:txBody>
      </p:sp>
      <p:sp>
        <p:nvSpPr>
          <p:cNvPr id="4" name="Rectangle 3">
            <a:extLst>
              <a:ext uri="{FF2B5EF4-FFF2-40B4-BE49-F238E27FC236}">
                <a16:creationId xmlns:a16="http://schemas.microsoft.com/office/drawing/2014/main" id="{BCF25589-0F98-8EB3-7AAC-9CAB75C981C2}"/>
              </a:ext>
            </a:extLst>
          </p:cNvPr>
          <p:cNvSpPr/>
          <p:nvPr/>
        </p:nvSpPr>
        <p:spPr>
          <a:xfrm>
            <a:off x="228600" y="271349"/>
            <a:ext cx="17602200" cy="1446550"/>
          </a:xfrm>
          <a:prstGeom prst="rect">
            <a:avLst/>
          </a:prstGeom>
        </p:spPr>
        <p:txBody>
          <a:bodyPr wrap="square">
            <a:spAutoFit/>
          </a:bodyPr>
          <a:lstStyle/>
          <a:p>
            <a:pPr algn="ctr"/>
            <a:r>
              <a:rPr lang="vi-VN" sz="4400" b="1" dirty="0">
                <a:solidFill>
                  <a:srgbClr val="FF0000"/>
                </a:solidFill>
                <a:latin typeface="+mj-lt"/>
              </a:rPr>
              <a:t>Chữ quốc ngữ Việt Nam là dạng chữ Latinh, được tạo bởi hệ thống bảng chữ cái hiện tại: </a:t>
            </a:r>
            <a:endParaRPr lang="en-US" sz="4400" b="1" dirty="0">
              <a:solidFill>
                <a:srgbClr val="FF0000"/>
              </a:solidFill>
              <a:latin typeface="+mj-lt"/>
            </a:endParaRPr>
          </a:p>
        </p:txBody>
      </p:sp>
    </p:spTree>
    <p:extLst>
      <p:ext uri="{BB962C8B-B14F-4D97-AF65-F5344CB8AC3E}">
        <p14:creationId xmlns:p14="http://schemas.microsoft.com/office/powerpoint/2010/main" val="101955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C01E1-9B0F-ECA8-E807-FC0469D61E59}"/>
              </a:ext>
            </a:extLst>
          </p:cNvPr>
          <p:cNvPicPr>
            <a:picLocks noChangeAspect="1"/>
          </p:cNvPicPr>
          <p:nvPr/>
        </p:nvPicPr>
        <p:blipFill>
          <a:blip r:embed="rId2"/>
          <a:stretch>
            <a:fillRect/>
          </a:stretch>
        </p:blipFill>
        <p:spPr>
          <a:xfrm>
            <a:off x="609600" y="1085850"/>
            <a:ext cx="8401050" cy="8401050"/>
          </a:xfrm>
          <a:prstGeom prst="rect">
            <a:avLst/>
          </a:prstGeom>
        </p:spPr>
      </p:pic>
      <p:pic>
        <p:nvPicPr>
          <p:cNvPr id="3" name="Picture 2">
            <a:extLst>
              <a:ext uri="{FF2B5EF4-FFF2-40B4-BE49-F238E27FC236}">
                <a16:creationId xmlns:a16="http://schemas.microsoft.com/office/drawing/2014/main" id="{4D151E96-FF11-98B2-CBC2-DB9F6885D8CA}"/>
              </a:ext>
            </a:extLst>
          </p:cNvPr>
          <p:cNvPicPr>
            <a:picLocks noChangeAspect="1"/>
          </p:cNvPicPr>
          <p:nvPr/>
        </p:nvPicPr>
        <p:blipFill>
          <a:blip r:embed="rId3"/>
          <a:stretch>
            <a:fillRect/>
          </a:stretch>
        </p:blipFill>
        <p:spPr>
          <a:xfrm>
            <a:off x="9296400" y="1085850"/>
            <a:ext cx="8382000" cy="8382000"/>
          </a:xfrm>
          <a:prstGeom prst="rect">
            <a:avLst/>
          </a:prstGeom>
        </p:spPr>
      </p:pic>
    </p:spTree>
    <p:extLst>
      <p:ext uri="{BB962C8B-B14F-4D97-AF65-F5344CB8AC3E}">
        <p14:creationId xmlns:p14="http://schemas.microsoft.com/office/powerpoint/2010/main" val="229892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F733B326-6835-B777-6198-179D2296ADF8}"/>
              </a:ext>
            </a:extLst>
          </p:cNvPr>
          <p:cNvSpPr/>
          <p:nvPr/>
        </p:nvSpPr>
        <p:spPr>
          <a:xfrm rot="-5470623">
            <a:off x="6155758" y="-3312455"/>
            <a:ext cx="5698884" cy="15770755"/>
          </a:xfrm>
          <a:custGeom>
            <a:avLst/>
            <a:gdLst/>
            <a:ahLst/>
            <a:cxnLst/>
            <a:rect l="l" t="t" r="r" b="b"/>
            <a:pathLst>
              <a:path w="5698884" h="15770755">
                <a:moveTo>
                  <a:pt x="0" y="0"/>
                </a:moveTo>
                <a:lnTo>
                  <a:pt x="5698884" y="0"/>
                </a:lnTo>
                <a:lnTo>
                  <a:pt x="5698884" y="15770755"/>
                </a:lnTo>
                <a:lnTo>
                  <a:pt x="0" y="15770755"/>
                </a:lnTo>
                <a:lnTo>
                  <a:pt x="0" y="0"/>
                </a:lnTo>
                <a:close/>
              </a:path>
            </a:pathLst>
          </a:custGeom>
          <a:blipFill>
            <a:blip r:embed="rId2"/>
            <a:stretch>
              <a:fillRect/>
            </a:stretch>
          </a:blipFill>
        </p:spPr>
      </p:sp>
      <p:sp>
        <p:nvSpPr>
          <p:cNvPr id="2" name="TextBox 1">
            <a:extLst>
              <a:ext uri="{FF2B5EF4-FFF2-40B4-BE49-F238E27FC236}">
                <a16:creationId xmlns:a16="http://schemas.microsoft.com/office/drawing/2014/main" id="{CD6A2E81-B9AA-0637-1E2E-A4DB8416FE83}"/>
              </a:ext>
            </a:extLst>
          </p:cNvPr>
          <p:cNvSpPr txBox="1"/>
          <p:nvPr/>
        </p:nvSpPr>
        <p:spPr>
          <a:xfrm>
            <a:off x="4190999" y="3849647"/>
            <a:ext cx="9906002"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sym typeface="Arial"/>
              </a:rPr>
              <a:t>Sưu</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tầm</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những</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bài</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thơ</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thuộc</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thể</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thơ</a:t>
            </a:r>
            <a:r>
              <a:rPr lang="en-US" sz="4400" b="1" dirty="0">
                <a:latin typeface="Times New Roman" panose="02020603050405020304" pitchFamily="18" charset="0"/>
                <a:cs typeface="Times New Roman" panose="02020603050405020304" pitchFamily="18" charset="0"/>
                <a:sym typeface="Arial"/>
              </a:rPr>
              <a:t> Song </a:t>
            </a:r>
            <a:r>
              <a:rPr lang="en-US" sz="4400" b="1" dirty="0" err="1">
                <a:latin typeface="Times New Roman" panose="02020603050405020304" pitchFamily="18" charset="0"/>
                <a:cs typeface="Times New Roman" panose="02020603050405020304" pitchFamily="18" charset="0"/>
                <a:sym typeface="Arial"/>
              </a:rPr>
              <a:t>thất</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lục</a:t>
            </a:r>
            <a:r>
              <a:rPr lang="en-US" sz="4400" b="1" dirty="0">
                <a:latin typeface="Times New Roman" panose="02020603050405020304" pitchFamily="18" charset="0"/>
                <a:cs typeface="Times New Roman" panose="02020603050405020304" pitchFamily="18" charset="0"/>
                <a:sym typeface="Arial"/>
              </a:rPr>
              <a:t> </a:t>
            </a:r>
            <a:r>
              <a:rPr lang="en-US" sz="4400" b="1" dirty="0" err="1">
                <a:latin typeface="Times New Roman" panose="02020603050405020304" pitchFamily="18" charset="0"/>
                <a:cs typeface="Times New Roman" panose="02020603050405020304" pitchFamily="18" charset="0"/>
                <a:sym typeface="Arial"/>
              </a:rPr>
              <a:t>bát</a:t>
            </a:r>
            <a:endParaRPr lang="en-US" sz="4400" dirty="0">
              <a:latin typeface="Times New Roman" panose="02020603050405020304" pitchFamily="18" charset="0"/>
              <a:cs typeface="Times New Roman" panose="02020603050405020304" pitchFamily="18" charset="0"/>
              <a:sym typeface="Arial"/>
            </a:endParaRPr>
          </a:p>
        </p:txBody>
      </p:sp>
      <p:sp>
        <p:nvSpPr>
          <p:cNvPr id="3" name="Freeform 4">
            <a:extLst>
              <a:ext uri="{FF2B5EF4-FFF2-40B4-BE49-F238E27FC236}">
                <a16:creationId xmlns:a16="http://schemas.microsoft.com/office/drawing/2014/main" id="{79DFF32F-AC51-FC18-C7F8-3BE2509D8BB0}"/>
              </a:ext>
            </a:extLst>
          </p:cNvPr>
          <p:cNvSpPr/>
          <p:nvPr/>
        </p:nvSpPr>
        <p:spPr>
          <a:xfrm>
            <a:off x="-533400" y="342900"/>
            <a:ext cx="7315200" cy="768096"/>
          </a:xfrm>
          <a:custGeom>
            <a:avLst/>
            <a:gdLst/>
            <a:ahLst/>
            <a:cxnLst/>
            <a:rect l="l" t="t" r="r" b="b"/>
            <a:pathLst>
              <a:path w="7315200" h="768096">
                <a:moveTo>
                  <a:pt x="0" y="0"/>
                </a:moveTo>
                <a:lnTo>
                  <a:pt x="7315200" y="0"/>
                </a:lnTo>
                <a:lnTo>
                  <a:pt x="7315200" y="768096"/>
                </a:lnTo>
                <a:lnTo>
                  <a:pt x="0" y="768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F1267EA3-A841-0C2D-F357-9AB951A7FB06}"/>
              </a:ext>
            </a:extLst>
          </p:cNvPr>
          <p:cNvSpPr/>
          <p:nvPr/>
        </p:nvSpPr>
        <p:spPr>
          <a:xfrm>
            <a:off x="1219200" y="6046686"/>
            <a:ext cx="5239188" cy="3372727"/>
          </a:xfrm>
          <a:custGeom>
            <a:avLst/>
            <a:gdLst/>
            <a:ahLst/>
            <a:cxnLst/>
            <a:rect l="l" t="t" r="r" b="b"/>
            <a:pathLst>
              <a:path w="5239188" h="3372727">
                <a:moveTo>
                  <a:pt x="0" y="0"/>
                </a:moveTo>
                <a:lnTo>
                  <a:pt x="5239187" y="0"/>
                </a:lnTo>
                <a:lnTo>
                  <a:pt x="5239187" y="3372727"/>
                </a:lnTo>
                <a:lnTo>
                  <a:pt x="0" y="3372727"/>
                </a:lnTo>
                <a:lnTo>
                  <a:pt x="0" y="0"/>
                </a:lnTo>
                <a:close/>
              </a:path>
            </a:pathLst>
          </a:custGeom>
          <a:blipFill>
            <a:blip r:embed="rId5"/>
            <a:stretch>
              <a:fillRect/>
            </a:stretch>
          </a:blipFill>
        </p:spPr>
      </p:sp>
    </p:spTree>
    <p:extLst>
      <p:ext uri="{BB962C8B-B14F-4D97-AF65-F5344CB8AC3E}">
        <p14:creationId xmlns:p14="http://schemas.microsoft.com/office/powerpoint/2010/main" val="27529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F3B40-9321-31CD-6731-B37B53D47268}"/>
              </a:ext>
            </a:extLst>
          </p:cNvPr>
          <p:cNvSpPr/>
          <p:nvPr/>
        </p:nvSpPr>
        <p:spPr>
          <a:xfrm>
            <a:off x="6019800" y="3543300"/>
            <a:ext cx="10744200" cy="6186309"/>
          </a:xfrm>
          <a:prstGeom prst="rect">
            <a:avLst/>
          </a:prstGeom>
        </p:spPr>
        <p:txBody>
          <a:bodyPr wrap="square">
            <a:spAutoFit/>
          </a:bodyPr>
          <a:lstStyle/>
          <a:p>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Dạo hiên vắng thầm gieo từng bước, </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Ngồi rèm thưa rủ thác đòi phen.</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Ngoài rèm thước chẳng mách tin,</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Trong rèm, dường đã có đèn biết chăng ?</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4400" i="1"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Đèn có biết dường bằng chẳng biết,</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Lòng thiếp riêng bi thiết mà thôi.</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Buồn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rầu nói chẳng nên lời,</a:t>
            </a:r>
            <a:b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b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Hoa đèn kia với bóng người khá thương.</a:t>
            </a:r>
            <a:endParaRPr lang="en-US"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8E6B858-620A-9055-7A21-70FE7F236F4A}"/>
              </a:ext>
            </a:extLst>
          </p:cNvPr>
          <p:cNvSpPr txBox="1"/>
          <p:nvPr/>
        </p:nvSpPr>
        <p:spPr>
          <a:xfrm>
            <a:off x="3848100" y="668482"/>
            <a:ext cx="13563600" cy="1231106"/>
          </a:xfrm>
          <a:prstGeom prst="rect">
            <a:avLst/>
          </a:prstGeom>
          <a:noFill/>
        </p:spPr>
        <p:txBody>
          <a:bodyPr wrap="square" lIns="0" tIns="0" rIns="0" bIns="0" rtlCol="0" anchor="t">
            <a:spAutoFit/>
          </a:bodyPr>
          <a:lstStyle/>
          <a:p>
            <a:pPr algn="ct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Tình</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cảnh</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lẻ</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loi</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của</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người</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chinh</a:t>
            </a:r>
            <a:r>
              <a:rPr lang="en-US" sz="80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8000" dirty="0" err="1">
                <a:solidFill>
                  <a:schemeClr val="tx1">
                    <a:lumMod val="95000"/>
                    <a:lumOff val="5000"/>
                  </a:schemeClr>
                </a:solidFill>
                <a:latin typeface="#9Slide05 MetroScript" panose="03060702040507070403" pitchFamily="66" charset="0"/>
                <a:cs typeface="Times New Roman" panose="02020603050405020304" pitchFamily="18" charset="0"/>
              </a:rPr>
              <a:t>phụ</a:t>
            </a:r>
            <a:endParaRPr lang="en-US" sz="8000" dirty="0">
              <a:solidFill>
                <a:schemeClr val="tx1">
                  <a:lumMod val="95000"/>
                  <a:lumOff val="5000"/>
                </a:schemeClr>
              </a:solidFill>
              <a:latin typeface="#9Slide05 MetroScript" panose="03060702040507070403" pitchFamily="66" charset="0"/>
              <a:cs typeface="Times New Roman" panose="02020603050405020304" pitchFamily="18" charset="0"/>
            </a:endParaRPr>
          </a:p>
        </p:txBody>
      </p:sp>
      <p:sp>
        <p:nvSpPr>
          <p:cNvPr id="4" name="TextBox 3">
            <a:extLst>
              <a:ext uri="{FF2B5EF4-FFF2-40B4-BE49-F238E27FC236}">
                <a16:creationId xmlns:a16="http://schemas.microsoft.com/office/drawing/2014/main" id="{E33A6150-006E-D96A-C27D-8C710489B2EE}"/>
              </a:ext>
            </a:extLst>
          </p:cNvPr>
          <p:cNvSpPr txBox="1"/>
          <p:nvPr/>
        </p:nvSpPr>
        <p:spPr>
          <a:xfrm>
            <a:off x="11658600" y="2171700"/>
            <a:ext cx="5753100" cy="738664"/>
          </a:xfrm>
          <a:prstGeom prst="rect">
            <a:avLst/>
          </a:prstGeom>
          <a:noFill/>
        </p:spPr>
        <p:txBody>
          <a:bodyPr wrap="square" lIns="0" tIns="0" rIns="0" bIns="0" rtlCol="0" anchor="t">
            <a:spAutoFit/>
          </a:bodyPr>
          <a:lstStyle/>
          <a:p>
            <a:pPr algn="ct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Đoàn</a:t>
            </a: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Thị</a:t>
            </a: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Điểm</a:t>
            </a:r>
            <a:r>
              <a:rPr lang="en-US" sz="4800" dirty="0">
                <a:latin typeface="#9Slide05 MetroScript" panose="03060702040507070403" pitchFamily="66" charset="0"/>
                <a:cs typeface="Times New Roman" panose="02020603050405020304" pitchFamily="18" charset="0"/>
              </a:rPr>
              <a:t> -</a:t>
            </a:r>
          </a:p>
        </p:txBody>
      </p:sp>
      <p:grpSp>
        <p:nvGrpSpPr>
          <p:cNvPr id="5" name="Group 5">
            <a:extLst>
              <a:ext uri="{FF2B5EF4-FFF2-40B4-BE49-F238E27FC236}">
                <a16:creationId xmlns:a16="http://schemas.microsoft.com/office/drawing/2014/main" id="{69298159-9332-96E9-F33D-B365954A0544}"/>
              </a:ext>
            </a:extLst>
          </p:cNvPr>
          <p:cNvGrpSpPr/>
          <p:nvPr/>
        </p:nvGrpSpPr>
        <p:grpSpPr>
          <a:xfrm>
            <a:off x="-228600" y="5040630"/>
            <a:ext cx="5193906" cy="5246370"/>
            <a:chOff x="0" y="0"/>
            <a:chExt cx="6286500" cy="6350000"/>
          </a:xfrm>
        </p:grpSpPr>
        <p:sp>
          <p:nvSpPr>
            <p:cNvPr id="6" name="Freeform 6">
              <a:extLst>
                <a:ext uri="{FF2B5EF4-FFF2-40B4-BE49-F238E27FC236}">
                  <a16:creationId xmlns:a16="http://schemas.microsoft.com/office/drawing/2014/main" id="{6F4FB399-97FD-A93D-1069-4A502A2B897B}"/>
                </a:ext>
              </a:extLst>
            </p:cNvPr>
            <p:cNvSpPr/>
            <p:nvPr/>
          </p:nvSpPr>
          <p:spPr>
            <a:xfrm>
              <a:off x="-157480" y="-19050"/>
              <a:ext cx="6493510" cy="6442710"/>
            </a:xfrm>
            <a:custGeom>
              <a:avLst/>
              <a:gdLst/>
              <a:ahLst/>
              <a:cxnLst/>
              <a:rect l="l" t="t" r="r" b="b"/>
              <a:pathLst>
                <a:path w="6493510" h="64427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2"/>
              <a:stretch>
                <a:fillRect l="-18153" r="-61038"/>
              </a:stretch>
            </a:blipFill>
          </p:spPr>
        </p:sp>
      </p:grpSp>
      <p:sp>
        <p:nvSpPr>
          <p:cNvPr id="7" name="Freeform 6">
            <a:extLst>
              <a:ext uri="{FF2B5EF4-FFF2-40B4-BE49-F238E27FC236}">
                <a16:creationId xmlns:a16="http://schemas.microsoft.com/office/drawing/2014/main" id="{0FBAF6AF-B2FB-86C0-A9A7-8D74F13A8C4A}"/>
              </a:ext>
            </a:extLst>
          </p:cNvPr>
          <p:cNvSpPr/>
          <p:nvPr/>
        </p:nvSpPr>
        <p:spPr>
          <a:xfrm>
            <a:off x="1166400" y="22719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3"/>
            <a:stretch>
              <a:fillRect/>
            </a:stretch>
          </a:blipFill>
        </p:spPr>
      </p:sp>
    </p:spTree>
    <p:extLst>
      <p:ext uri="{BB962C8B-B14F-4D97-AF65-F5344CB8AC3E}">
        <p14:creationId xmlns:p14="http://schemas.microsoft.com/office/powerpoint/2010/main" val="1496361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6F9AF7-64DA-5399-CD8B-580A80667C6F}"/>
              </a:ext>
            </a:extLst>
          </p:cNvPr>
          <p:cNvSpPr/>
          <p:nvPr/>
        </p:nvSpPr>
        <p:spPr>
          <a:xfrm>
            <a:off x="2019300" y="3495112"/>
            <a:ext cx="9144000" cy="6863417"/>
          </a:xfrm>
          <a:prstGeom prst="rect">
            <a:avLst/>
          </a:prstGeom>
        </p:spPr>
        <p:txBody>
          <a:bodyPr>
            <a:spAutoFit/>
          </a:bodyPr>
          <a:lstStyle/>
          <a:p>
            <a:r>
              <a:rPr lang="en-US" sz="4400" i="1" dirty="0">
                <a:solidFill>
                  <a:schemeClr val="tx1">
                    <a:lumMod val="95000"/>
                    <a:lumOff val="5000"/>
                  </a:schemeClr>
                </a:solidFill>
                <a:latin typeface="+mj-lt"/>
              </a:rPr>
              <a:t>   </a:t>
            </a:r>
            <a:r>
              <a:rPr lang="vi-VN" sz="4400" i="1" dirty="0">
                <a:solidFill>
                  <a:schemeClr val="tx1">
                    <a:lumMod val="95000"/>
                    <a:lumOff val="5000"/>
                  </a:schemeClr>
                </a:solidFill>
                <a:latin typeface="+mj-lt"/>
              </a:rPr>
              <a:t>Gió </a:t>
            </a:r>
            <a:r>
              <a:rPr lang="vi-VN" sz="4400" i="1" dirty="0">
                <a:solidFill>
                  <a:srgbClr val="222222"/>
                </a:solidFill>
                <a:latin typeface="+mj-lt"/>
              </a:rPr>
              <a:t>hiu hắt phòng tiêu lạnh lẽo</a:t>
            </a:r>
            <a:br>
              <a:rPr lang="vi-VN" sz="4400" i="1" dirty="0">
                <a:solidFill>
                  <a:srgbClr val="222222"/>
                </a:solidFill>
                <a:latin typeface="+mj-lt"/>
              </a:rPr>
            </a:br>
            <a:r>
              <a:rPr lang="en-US" sz="4400" i="1" dirty="0">
                <a:solidFill>
                  <a:srgbClr val="222222"/>
                </a:solidFill>
                <a:latin typeface="+mj-lt"/>
              </a:rPr>
              <a:t>   </a:t>
            </a:r>
            <a:r>
              <a:rPr lang="vi-VN" sz="4400" i="1" dirty="0">
                <a:solidFill>
                  <a:srgbClr val="222222"/>
                </a:solidFill>
                <a:latin typeface="+mj-lt"/>
              </a:rPr>
              <a:t>Trước thềm lan, hoa héo ron ron.</a:t>
            </a:r>
            <a:br>
              <a:rPr lang="vi-VN" sz="4400" i="1" dirty="0">
                <a:solidFill>
                  <a:srgbClr val="222222"/>
                </a:solidFill>
                <a:latin typeface="+mj-lt"/>
              </a:rPr>
            </a:br>
            <a:r>
              <a:rPr lang="en-US" sz="4400" i="1" dirty="0">
                <a:solidFill>
                  <a:srgbClr val="222222"/>
                </a:solidFill>
                <a:latin typeface="+mj-lt"/>
              </a:rPr>
              <a:t>       </a:t>
            </a:r>
            <a:r>
              <a:rPr lang="vi-VN" sz="4400" i="1" dirty="0">
                <a:solidFill>
                  <a:srgbClr val="222222"/>
                </a:solidFill>
                <a:latin typeface="+mj-lt"/>
              </a:rPr>
              <a:t>Cầu Tiên khói tỏa đỉnh non,</a:t>
            </a:r>
            <a:br>
              <a:rPr lang="vi-VN" sz="4400" i="1" dirty="0">
                <a:solidFill>
                  <a:srgbClr val="222222"/>
                </a:solidFill>
                <a:latin typeface="+mj-lt"/>
              </a:rPr>
            </a:br>
            <a:r>
              <a:rPr lang="vi-VN" sz="4400" i="1" dirty="0">
                <a:solidFill>
                  <a:srgbClr val="222222"/>
                </a:solidFill>
                <a:latin typeface="+mj-lt"/>
              </a:rPr>
              <a:t>Xe rồng thăm thẳm, bóng loan dàu dàu.</a:t>
            </a:r>
          </a:p>
          <a:p>
            <a:endParaRPr lang="en-US" sz="4400" i="1" dirty="0">
              <a:solidFill>
                <a:srgbClr val="222222"/>
              </a:solidFill>
              <a:latin typeface="+mj-lt"/>
            </a:endParaRPr>
          </a:p>
          <a:p>
            <a:r>
              <a:rPr lang="en-US" sz="4400" i="1" dirty="0">
                <a:solidFill>
                  <a:srgbClr val="222222"/>
                </a:solidFill>
                <a:latin typeface="+mj-lt"/>
              </a:rPr>
              <a:t>   </a:t>
            </a:r>
            <a:r>
              <a:rPr lang="vi-VN" sz="4400" i="1" dirty="0">
                <a:solidFill>
                  <a:srgbClr val="222222"/>
                </a:solidFill>
                <a:latin typeface="+mj-lt"/>
              </a:rPr>
              <a:t>Nỗi lai lịch dễ hầu than thở</a:t>
            </a:r>
            <a:br>
              <a:rPr lang="vi-VN" sz="4400" i="1" dirty="0">
                <a:solidFill>
                  <a:srgbClr val="222222"/>
                </a:solidFill>
                <a:latin typeface="+mj-lt"/>
              </a:rPr>
            </a:br>
            <a:r>
              <a:rPr lang="en-US" sz="4400" i="1" dirty="0">
                <a:solidFill>
                  <a:srgbClr val="222222"/>
                </a:solidFill>
                <a:latin typeface="+mj-lt"/>
              </a:rPr>
              <a:t>   </a:t>
            </a:r>
            <a:r>
              <a:rPr lang="vi-VN" sz="4400" i="1" dirty="0">
                <a:solidFill>
                  <a:srgbClr val="222222"/>
                </a:solidFill>
                <a:latin typeface="+mj-lt"/>
              </a:rPr>
              <a:t>Trách nhân duyên mờ lỡ cớ sao ?</a:t>
            </a:r>
            <a:br>
              <a:rPr lang="vi-VN" sz="4400" i="1" dirty="0">
                <a:solidFill>
                  <a:srgbClr val="222222"/>
                </a:solidFill>
                <a:latin typeface="+mj-lt"/>
              </a:rPr>
            </a:br>
            <a:r>
              <a:rPr lang="en-US" sz="4400" i="1" dirty="0">
                <a:solidFill>
                  <a:srgbClr val="222222"/>
                </a:solidFill>
                <a:latin typeface="+mj-lt"/>
              </a:rPr>
              <a:t>       </a:t>
            </a:r>
            <a:r>
              <a:rPr lang="vi-VN" sz="4400" i="1" dirty="0">
                <a:solidFill>
                  <a:srgbClr val="222222"/>
                </a:solidFill>
                <a:latin typeface="+mj-lt"/>
              </a:rPr>
              <a:t>Sầu sầu, thảm thảm xiết bao...</a:t>
            </a:r>
            <a:br>
              <a:rPr lang="vi-VN" sz="4400" i="1" dirty="0">
                <a:solidFill>
                  <a:srgbClr val="222222"/>
                </a:solidFill>
                <a:latin typeface="+mj-lt"/>
              </a:rPr>
            </a:br>
            <a:r>
              <a:rPr lang="vi-VN" sz="4400" i="1" dirty="0">
                <a:solidFill>
                  <a:srgbClr val="222222"/>
                </a:solidFill>
                <a:latin typeface="+mj-lt"/>
              </a:rPr>
              <a:t>Sầu đầy giạt bể, thảm cao ngất trời !</a:t>
            </a:r>
            <a:endParaRPr lang="en-US" sz="4400" i="1" dirty="0">
              <a:solidFill>
                <a:srgbClr val="222222"/>
              </a:solidFill>
              <a:latin typeface="+mj-lt"/>
            </a:endParaRPr>
          </a:p>
          <a:p>
            <a:r>
              <a:rPr lang="en-US" sz="4400" i="1" dirty="0">
                <a:solidFill>
                  <a:srgbClr val="222222"/>
                </a:solidFill>
                <a:latin typeface="+mj-lt"/>
              </a:rPr>
              <a:t>...</a:t>
            </a:r>
            <a:endParaRPr lang="vi-VN" sz="4400" i="1" dirty="0">
              <a:solidFill>
                <a:srgbClr val="222222"/>
              </a:solidFill>
              <a:latin typeface="+mj-lt"/>
            </a:endParaRPr>
          </a:p>
        </p:txBody>
      </p:sp>
      <p:sp>
        <p:nvSpPr>
          <p:cNvPr id="3" name="TextBox 2">
            <a:extLst>
              <a:ext uri="{FF2B5EF4-FFF2-40B4-BE49-F238E27FC236}">
                <a16:creationId xmlns:a16="http://schemas.microsoft.com/office/drawing/2014/main" id="{8E2D1D49-1D14-71A4-B416-5C7E1B8BFDB0}"/>
              </a:ext>
            </a:extLst>
          </p:cNvPr>
          <p:cNvSpPr txBox="1"/>
          <p:nvPr/>
        </p:nvSpPr>
        <p:spPr>
          <a:xfrm>
            <a:off x="-914400" y="495300"/>
            <a:ext cx="13563600" cy="1477328"/>
          </a:xfrm>
          <a:prstGeom prst="rect">
            <a:avLst/>
          </a:prstGeom>
          <a:noFill/>
        </p:spPr>
        <p:txBody>
          <a:bodyPr wrap="square" lIns="0" tIns="0" rIns="0" bIns="0" rtlCol="0" anchor="t">
            <a:spAutoFit/>
          </a:bodyPr>
          <a:lstStyle/>
          <a:p>
            <a:pPr algn="ctr"/>
            <a:r>
              <a:rPr lang="en-US" sz="9600" dirty="0">
                <a:solidFill>
                  <a:schemeClr val="tx1">
                    <a:lumMod val="95000"/>
                    <a:lumOff val="5000"/>
                  </a:schemeClr>
                </a:solidFill>
                <a:latin typeface="#9Slide05 MetroScript" panose="03060702040507070403" pitchFamily="66" charset="0"/>
                <a:cs typeface="Times New Roman" panose="02020603050405020304" pitchFamily="18" charset="0"/>
              </a:rPr>
              <a:t>Ai </a:t>
            </a:r>
            <a:r>
              <a:rPr lang="en-US" sz="9600" dirty="0" err="1">
                <a:solidFill>
                  <a:schemeClr val="tx1">
                    <a:lumMod val="95000"/>
                    <a:lumOff val="5000"/>
                  </a:schemeClr>
                </a:solidFill>
                <a:latin typeface="#9Slide05 MetroScript" panose="03060702040507070403" pitchFamily="66" charset="0"/>
                <a:cs typeface="Times New Roman" panose="02020603050405020304" pitchFamily="18" charset="0"/>
              </a:rPr>
              <a:t>tư</a:t>
            </a:r>
            <a:r>
              <a:rPr lang="en-US" sz="9600" dirty="0">
                <a:solidFill>
                  <a:schemeClr val="tx1">
                    <a:lumMod val="95000"/>
                    <a:lumOff val="5000"/>
                  </a:schemeClr>
                </a:solidFill>
                <a:latin typeface="#9Slide05 MetroScript" panose="03060702040507070403" pitchFamily="66" charset="0"/>
                <a:cs typeface="Times New Roman" panose="02020603050405020304" pitchFamily="18" charset="0"/>
              </a:rPr>
              <a:t> </a:t>
            </a:r>
            <a:r>
              <a:rPr lang="en-US" sz="9600" dirty="0" err="1">
                <a:solidFill>
                  <a:schemeClr val="tx1">
                    <a:lumMod val="95000"/>
                    <a:lumOff val="5000"/>
                  </a:schemeClr>
                </a:solidFill>
                <a:latin typeface="#9Slide05 MetroScript" panose="03060702040507070403" pitchFamily="66" charset="0"/>
                <a:cs typeface="Times New Roman" panose="02020603050405020304" pitchFamily="18" charset="0"/>
              </a:rPr>
              <a:t>vãn</a:t>
            </a:r>
            <a:endParaRPr lang="en-US" sz="9600" dirty="0">
              <a:solidFill>
                <a:schemeClr val="tx1">
                  <a:lumMod val="95000"/>
                  <a:lumOff val="5000"/>
                </a:schemeClr>
              </a:solidFill>
              <a:latin typeface="#9Slide05 MetroScript" panose="03060702040507070403" pitchFamily="66" charset="0"/>
              <a:cs typeface="Times New Roman" panose="02020603050405020304" pitchFamily="18" charset="0"/>
            </a:endParaRPr>
          </a:p>
        </p:txBody>
      </p:sp>
      <p:sp>
        <p:nvSpPr>
          <p:cNvPr id="5" name="TextBox 4">
            <a:extLst>
              <a:ext uri="{FF2B5EF4-FFF2-40B4-BE49-F238E27FC236}">
                <a16:creationId xmlns:a16="http://schemas.microsoft.com/office/drawing/2014/main" id="{33F8FE4D-EE0E-090A-1026-C8AA6767950C}"/>
              </a:ext>
            </a:extLst>
          </p:cNvPr>
          <p:cNvSpPr txBox="1"/>
          <p:nvPr/>
        </p:nvSpPr>
        <p:spPr>
          <a:xfrm>
            <a:off x="3276600" y="2095500"/>
            <a:ext cx="10291420" cy="738664"/>
          </a:xfrm>
          <a:prstGeom prst="rect">
            <a:avLst/>
          </a:prstGeom>
          <a:noFill/>
        </p:spPr>
        <p:txBody>
          <a:bodyPr wrap="square" lIns="0" tIns="0" rIns="0" bIns="0" rtlCol="0" anchor="t">
            <a:spAutoFit/>
          </a:bodyPr>
          <a:lstStyle/>
          <a:p>
            <a:pPr algn="ct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Lê</a:t>
            </a: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Ngọc</a:t>
            </a:r>
            <a:r>
              <a:rPr lang="en-US" sz="4800" dirty="0">
                <a:latin typeface="#9Slide05 MetroScript" panose="03060702040507070403" pitchFamily="66" charset="0"/>
                <a:cs typeface="Times New Roman" panose="02020603050405020304" pitchFamily="18" charset="0"/>
              </a:rPr>
              <a:t> </a:t>
            </a:r>
            <a:r>
              <a:rPr lang="en-US" sz="4800" dirty="0" err="1">
                <a:latin typeface="#9Slide05 MetroScript" panose="03060702040507070403" pitchFamily="66" charset="0"/>
                <a:cs typeface="Times New Roman" panose="02020603050405020304" pitchFamily="18" charset="0"/>
              </a:rPr>
              <a:t>Hân</a:t>
            </a:r>
            <a:r>
              <a:rPr lang="en-US" sz="4800" dirty="0">
                <a:latin typeface="#9Slide05 MetroScript" panose="03060702040507070403" pitchFamily="66" charset="0"/>
                <a:cs typeface="Times New Roman" panose="02020603050405020304" pitchFamily="18" charset="0"/>
              </a:rPr>
              <a:t> -</a:t>
            </a:r>
          </a:p>
        </p:txBody>
      </p:sp>
      <p:grpSp>
        <p:nvGrpSpPr>
          <p:cNvPr id="7" name="Group 7">
            <a:extLst>
              <a:ext uri="{FF2B5EF4-FFF2-40B4-BE49-F238E27FC236}">
                <a16:creationId xmlns:a16="http://schemas.microsoft.com/office/drawing/2014/main" id="{FF7736AA-2B4E-1E0E-3E87-EB429E0524B3}"/>
              </a:ext>
            </a:extLst>
          </p:cNvPr>
          <p:cNvGrpSpPr/>
          <p:nvPr/>
        </p:nvGrpSpPr>
        <p:grpSpPr>
          <a:xfrm>
            <a:off x="12725400" y="5040630"/>
            <a:ext cx="5370678" cy="5246370"/>
            <a:chOff x="0" y="0"/>
            <a:chExt cx="4828540" cy="4716780"/>
          </a:xfrm>
        </p:grpSpPr>
        <p:sp>
          <p:nvSpPr>
            <p:cNvPr id="8" name="Freeform 8">
              <a:extLst>
                <a:ext uri="{FF2B5EF4-FFF2-40B4-BE49-F238E27FC236}">
                  <a16:creationId xmlns:a16="http://schemas.microsoft.com/office/drawing/2014/main" id="{E735EEA0-6F24-9AFB-BA3C-76C75E69AADE}"/>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2"/>
              <a:stretch>
                <a:fillRect t="-6332" b="-6332"/>
              </a:stretch>
            </a:blipFill>
          </p:spPr>
        </p:sp>
      </p:grpSp>
      <p:sp>
        <p:nvSpPr>
          <p:cNvPr id="9" name="Freeform 5">
            <a:extLst>
              <a:ext uri="{FF2B5EF4-FFF2-40B4-BE49-F238E27FC236}">
                <a16:creationId xmlns:a16="http://schemas.microsoft.com/office/drawing/2014/main" id="{23CFEB66-377A-391B-0A6F-93F643B9C271}"/>
              </a:ext>
            </a:extLst>
          </p:cNvPr>
          <p:cNvSpPr/>
          <p:nvPr/>
        </p:nvSpPr>
        <p:spPr>
          <a:xfrm rot="-585913" flipV="1">
            <a:off x="9527786" y="-2451876"/>
            <a:ext cx="10891296" cy="5455855"/>
          </a:xfrm>
          <a:custGeom>
            <a:avLst/>
            <a:gdLst/>
            <a:ahLst/>
            <a:cxnLst/>
            <a:rect l="l" t="t" r="r" b="b"/>
            <a:pathLst>
              <a:path w="10891296" h="5455855">
                <a:moveTo>
                  <a:pt x="0" y="5455856"/>
                </a:moveTo>
                <a:lnTo>
                  <a:pt x="10891296" y="5455856"/>
                </a:lnTo>
                <a:lnTo>
                  <a:pt x="10891296" y="0"/>
                </a:lnTo>
                <a:lnTo>
                  <a:pt x="0" y="0"/>
                </a:lnTo>
                <a:lnTo>
                  <a:pt x="0" y="5455856"/>
                </a:lnTo>
                <a:close/>
              </a:path>
            </a:pathLst>
          </a:custGeom>
          <a:blipFill>
            <a:blip r:embed="rId3"/>
            <a:stretch>
              <a:fillRect/>
            </a:stretch>
          </a:blipFill>
        </p:spPr>
      </p:sp>
      <p:sp>
        <p:nvSpPr>
          <p:cNvPr id="10" name="Freeform 5">
            <a:extLst>
              <a:ext uri="{FF2B5EF4-FFF2-40B4-BE49-F238E27FC236}">
                <a16:creationId xmlns:a16="http://schemas.microsoft.com/office/drawing/2014/main" id="{64D8AEB9-C588-5B59-9F3E-EEC5CDCBD0C9}"/>
              </a:ext>
            </a:extLst>
          </p:cNvPr>
          <p:cNvSpPr/>
          <p:nvPr/>
        </p:nvSpPr>
        <p:spPr>
          <a:xfrm>
            <a:off x="-533400" y="5164282"/>
            <a:ext cx="1772793" cy="5101563"/>
          </a:xfrm>
          <a:custGeom>
            <a:avLst/>
            <a:gdLst/>
            <a:ahLst/>
            <a:cxnLst/>
            <a:rect l="l" t="t" r="r" b="b"/>
            <a:pathLst>
              <a:path w="2859786" h="8229600">
                <a:moveTo>
                  <a:pt x="0" y="0"/>
                </a:moveTo>
                <a:lnTo>
                  <a:pt x="2859786" y="0"/>
                </a:lnTo>
                <a:lnTo>
                  <a:pt x="2859786"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87B5FB8D-8FAB-FCDA-03E8-6393B5D6C087}"/>
              </a:ext>
            </a:extLst>
          </p:cNvPr>
          <p:cNvSpPr/>
          <p:nvPr/>
        </p:nvSpPr>
        <p:spPr>
          <a:xfrm>
            <a:off x="8839200" y="2946688"/>
            <a:ext cx="9448800" cy="7381875"/>
          </a:xfrm>
          <a:custGeom>
            <a:avLst/>
            <a:gdLst/>
            <a:ahLst/>
            <a:cxnLst/>
            <a:rect l="l" t="t" r="r" b="b"/>
            <a:pathLst>
              <a:path w="10204224" h="7972050">
                <a:moveTo>
                  <a:pt x="0" y="0"/>
                </a:moveTo>
                <a:lnTo>
                  <a:pt x="10204224" y="0"/>
                </a:lnTo>
                <a:lnTo>
                  <a:pt x="10204224" y="7972050"/>
                </a:lnTo>
                <a:lnTo>
                  <a:pt x="0" y="7972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13">
            <a:extLst>
              <a:ext uri="{FF2B5EF4-FFF2-40B4-BE49-F238E27FC236}">
                <a16:creationId xmlns:a16="http://schemas.microsoft.com/office/drawing/2014/main" id="{F1FF9DC0-D699-10F7-115E-4F3F9A8A1170}"/>
              </a:ext>
            </a:extLst>
          </p:cNvPr>
          <p:cNvSpPr txBox="1"/>
          <p:nvPr/>
        </p:nvSpPr>
        <p:spPr>
          <a:xfrm>
            <a:off x="1676400" y="3983385"/>
            <a:ext cx="15087600" cy="1769715"/>
          </a:xfrm>
          <a:prstGeom prst="rect">
            <a:avLst/>
          </a:prstGeom>
          <a:noFill/>
        </p:spPr>
        <p:txBody>
          <a:bodyPr wrap="square" lIns="0" tIns="0" rIns="0" bIns="0" rtlCol="0" anchor="t">
            <a:spAutoFit/>
          </a:bodyPr>
          <a:lstStyle/>
          <a:p>
            <a:pPr algn="ctr"/>
            <a:r>
              <a:rPr lang="en-US" sz="11500" dirty="0" err="1">
                <a:solidFill>
                  <a:srgbClr val="FF0000"/>
                </a:solidFill>
                <a:latin typeface="#9Slide07 IcielCrocante" panose="02000000000000000000" pitchFamily="2" charset="0"/>
                <a:cs typeface="Times New Roman" panose="02020603050405020304" pitchFamily="18" charset="0"/>
              </a:rPr>
              <a:t>Kiến</a:t>
            </a:r>
            <a:r>
              <a:rPr lang="en-US" sz="11500" dirty="0">
                <a:solidFill>
                  <a:srgbClr val="FF0000"/>
                </a:solidFill>
                <a:latin typeface="#9Slide07 IcielCrocante" panose="02000000000000000000" pitchFamily="2" charset="0"/>
                <a:cs typeface="Times New Roman" panose="02020603050405020304" pitchFamily="18" charset="0"/>
              </a:rPr>
              <a:t> </a:t>
            </a:r>
            <a:r>
              <a:rPr lang="en-US" sz="11500" dirty="0" err="1">
                <a:solidFill>
                  <a:srgbClr val="FF0000"/>
                </a:solidFill>
                <a:latin typeface="#9Slide07 IcielCrocante" panose="02000000000000000000" pitchFamily="2" charset="0"/>
                <a:cs typeface="Times New Roman" panose="02020603050405020304" pitchFamily="18" charset="0"/>
              </a:rPr>
              <a:t>thức</a:t>
            </a:r>
            <a:r>
              <a:rPr lang="en-US" sz="11500" dirty="0">
                <a:solidFill>
                  <a:srgbClr val="FF0000"/>
                </a:solidFill>
                <a:latin typeface="#9Slide07 IcielCrocante" panose="02000000000000000000" pitchFamily="2" charset="0"/>
                <a:cs typeface="Times New Roman" panose="02020603050405020304" pitchFamily="18" charset="0"/>
              </a:rPr>
              <a:t> </a:t>
            </a:r>
            <a:r>
              <a:rPr lang="en-US" sz="11500" dirty="0" err="1">
                <a:solidFill>
                  <a:srgbClr val="FF0000"/>
                </a:solidFill>
                <a:latin typeface="#9Slide07 IcielCrocante" panose="02000000000000000000" pitchFamily="2" charset="0"/>
                <a:cs typeface="Times New Roman" panose="02020603050405020304" pitchFamily="18" charset="0"/>
              </a:rPr>
              <a:t>ngữ</a:t>
            </a:r>
            <a:r>
              <a:rPr lang="en-US" sz="11500" dirty="0">
                <a:solidFill>
                  <a:srgbClr val="FF0000"/>
                </a:solidFill>
                <a:latin typeface="#9Slide07 IcielCrocante" panose="02000000000000000000" pitchFamily="2" charset="0"/>
                <a:cs typeface="Times New Roman" panose="02020603050405020304" pitchFamily="18" charset="0"/>
              </a:rPr>
              <a:t> </a:t>
            </a:r>
            <a:r>
              <a:rPr lang="en-US" sz="11500" dirty="0" err="1">
                <a:solidFill>
                  <a:srgbClr val="FF0000"/>
                </a:solidFill>
                <a:latin typeface="#9Slide07 IcielCrocante" panose="02000000000000000000" pitchFamily="2" charset="0"/>
                <a:cs typeface="Times New Roman" panose="02020603050405020304" pitchFamily="18" charset="0"/>
              </a:rPr>
              <a:t>văn</a:t>
            </a:r>
            <a:endParaRPr lang="en-US" sz="11500" dirty="0">
              <a:solidFill>
                <a:srgbClr val="FF0000"/>
              </a:solidFill>
              <a:latin typeface="#9Slide07 IcielCrocante"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9CAE7A0E-F843-9905-0A0B-4371B96354AB}"/>
              </a:ext>
            </a:extLst>
          </p:cNvPr>
          <p:cNvSpPr txBox="1"/>
          <p:nvPr/>
        </p:nvSpPr>
        <p:spPr>
          <a:xfrm>
            <a:off x="4074490" y="1027341"/>
            <a:ext cx="10291420" cy="1846659"/>
          </a:xfrm>
          <a:prstGeom prst="rect">
            <a:avLst/>
          </a:prstGeom>
          <a:noFill/>
        </p:spPr>
        <p:txBody>
          <a:bodyPr wrap="square" lIns="0" tIns="0" rIns="0" bIns="0" rtlCol="0" anchor="t">
            <a:spAutoFit/>
          </a:bodyPr>
          <a:lstStyle/>
          <a:p>
            <a:pPr algn="ctr"/>
            <a:r>
              <a:rPr lang="en-US" sz="6000" dirty="0" err="1">
                <a:latin typeface="#9Slide04 Rokkitt SemiBold" panose="00000700000000000000" pitchFamily="2" charset="0"/>
                <a:cs typeface="Times New Roman" panose="02020603050405020304" pitchFamily="18" charset="0"/>
              </a:rPr>
              <a:t>Bài</a:t>
            </a:r>
            <a:r>
              <a:rPr lang="en-US" sz="6000" dirty="0">
                <a:latin typeface="#9Slide04 Rokkitt SemiBold" panose="00000700000000000000" pitchFamily="2" charset="0"/>
                <a:cs typeface="Times New Roman" panose="02020603050405020304" pitchFamily="18" charset="0"/>
              </a:rPr>
              <a:t> 1. </a:t>
            </a:r>
          </a:p>
          <a:p>
            <a:pPr algn="ctr"/>
            <a:r>
              <a:rPr lang="en-US" sz="6000" dirty="0" err="1">
                <a:latin typeface="#9Slide04 Rokkitt SemiBold" panose="00000700000000000000" pitchFamily="2" charset="0"/>
                <a:cs typeface="Times New Roman" panose="02020603050405020304" pitchFamily="18" charset="0"/>
              </a:rPr>
              <a:t>Thơ</a:t>
            </a:r>
            <a:r>
              <a:rPr lang="en-US" sz="6000" dirty="0">
                <a:latin typeface="#9Slide04 Rokkitt SemiBold" panose="00000700000000000000" pitchFamily="2" charset="0"/>
                <a:cs typeface="Times New Roman" panose="02020603050405020304" pitchFamily="18" charset="0"/>
              </a:rPr>
              <a:t> </a:t>
            </a:r>
            <a:r>
              <a:rPr lang="en-US" sz="6000" dirty="0" err="1">
                <a:latin typeface="#9Slide04 Rokkitt SemiBold" panose="00000700000000000000" pitchFamily="2" charset="0"/>
                <a:cs typeface="Times New Roman" panose="02020603050405020304" pitchFamily="18" charset="0"/>
              </a:rPr>
              <a:t>và</a:t>
            </a:r>
            <a:r>
              <a:rPr lang="en-US" sz="6000" dirty="0">
                <a:latin typeface="#9Slide04 Rokkitt SemiBold" panose="00000700000000000000" pitchFamily="2" charset="0"/>
                <a:cs typeface="Times New Roman" panose="02020603050405020304" pitchFamily="18" charset="0"/>
              </a:rPr>
              <a:t> </a:t>
            </a:r>
            <a:r>
              <a:rPr lang="en-US" sz="6000" dirty="0" err="1">
                <a:latin typeface="#9Slide04 Rokkitt SemiBold" panose="00000700000000000000" pitchFamily="2" charset="0"/>
                <a:cs typeface="Times New Roman" panose="02020603050405020304" pitchFamily="18" charset="0"/>
              </a:rPr>
              <a:t>thơ</a:t>
            </a:r>
            <a:r>
              <a:rPr lang="en-US" sz="6000" dirty="0">
                <a:latin typeface="#9Slide04 Rokkitt SemiBold" panose="00000700000000000000" pitchFamily="2" charset="0"/>
                <a:cs typeface="Times New Roman" panose="02020603050405020304" pitchFamily="18" charset="0"/>
              </a:rPr>
              <a:t> song </a:t>
            </a:r>
            <a:r>
              <a:rPr lang="en-US" sz="6000" dirty="0" err="1">
                <a:latin typeface="#9Slide04 Rokkitt SemiBold" panose="00000700000000000000" pitchFamily="2" charset="0"/>
                <a:cs typeface="Times New Roman" panose="02020603050405020304" pitchFamily="18" charset="0"/>
              </a:rPr>
              <a:t>thất</a:t>
            </a:r>
            <a:r>
              <a:rPr lang="en-US" sz="6000" dirty="0">
                <a:latin typeface="#9Slide04 Rokkitt SemiBold" panose="00000700000000000000" pitchFamily="2" charset="0"/>
                <a:cs typeface="Times New Roman" panose="02020603050405020304" pitchFamily="18" charset="0"/>
              </a:rPr>
              <a:t> </a:t>
            </a:r>
            <a:r>
              <a:rPr lang="en-US" sz="6000" dirty="0" err="1">
                <a:latin typeface="#9Slide04 Rokkitt SemiBold" panose="00000700000000000000" pitchFamily="2" charset="0"/>
                <a:cs typeface="Times New Roman" panose="02020603050405020304" pitchFamily="18" charset="0"/>
              </a:rPr>
              <a:t>lục</a:t>
            </a:r>
            <a:r>
              <a:rPr lang="en-US" sz="6000" dirty="0">
                <a:latin typeface="#9Slide04 Rokkitt SemiBold" panose="00000700000000000000" pitchFamily="2" charset="0"/>
                <a:cs typeface="Times New Roman" panose="02020603050405020304" pitchFamily="18" charset="0"/>
              </a:rPr>
              <a:t> </a:t>
            </a:r>
            <a:r>
              <a:rPr lang="en-US" sz="6000" dirty="0" err="1">
                <a:latin typeface="#9Slide04 Rokkitt SemiBold" panose="00000700000000000000" pitchFamily="2" charset="0"/>
                <a:cs typeface="Times New Roman" panose="02020603050405020304" pitchFamily="18" charset="0"/>
              </a:rPr>
              <a:t>bát</a:t>
            </a:r>
            <a:endParaRPr lang="en-US" sz="6000" dirty="0">
              <a:latin typeface="#9Slide04 Rokkitt SemiBold" panose="00000700000000000000" pitchFamily="2" charset="0"/>
              <a:cs typeface="Times New Roman" panose="02020603050405020304" pitchFamily="18" charset="0"/>
            </a:endParaRPr>
          </a:p>
        </p:txBody>
      </p:sp>
      <p:sp>
        <p:nvSpPr>
          <p:cNvPr id="4" name="Freeform 6">
            <a:extLst>
              <a:ext uri="{FF2B5EF4-FFF2-40B4-BE49-F238E27FC236}">
                <a16:creationId xmlns:a16="http://schemas.microsoft.com/office/drawing/2014/main" id="{7182861D-6527-838F-5BAF-107AD0D1E400}"/>
              </a:ext>
            </a:extLst>
          </p:cNvPr>
          <p:cNvSpPr/>
          <p:nvPr/>
        </p:nvSpPr>
        <p:spPr>
          <a:xfrm>
            <a:off x="1143000" y="27709"/>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4"/>
            <a:stretch>
              <a:fillRect/>
            </a:stretch>
          </a:blipFill>
        </p:spPr>
      </p:sp>
      <p:pic>
        <p:nvPicPr>
          <p:cNvPr id="6" name="Picture 5">
            <a:extLst>
              <a:ext uri="{FF2B5EF4-FFF2-40B4-BE49-F238E27FC236}">
                <a16:creationId xmlns:a16="http://schemas.microsoft.com/office/drawing/2014/main" id="{C2F8EBFE-8109-CF5F-E013-B4E112C0267E}"/>
              </a:ext>
            </a:extLst>
          </p:cNvPr>
          <p:cNvPicPr>
            <a:picLocks noChangeAspect="1"/>
          </p:cNvPicPr>
          <p:nvPr/>
        </p:nvPicPr>
        <p:blipFill>
          <a:blip r:embed="rId5">
            <a:duotone>
              <a:schemeClr val="bg2">
                <a:shade val="45000"/>
                <a:satMod val="135000"/>
              </a:schemeClr>
              <a:prstClr val="white"/>
            </a:duotone>
          </a:blip>
          <a:stretch>
            <a:fillRect/>
          </a:stretch>
        </p:blipFill>
        <p:spPr>
          <a:xfrm rot="10800000">
            <a:off x="457200" y="5753100"/>
            <a:ext cx="5127180" cy="4115157"/>
          </a:xfrm>
          <a:prstGeom prst="rect">
            <a:avLst/>
          </a:prstGeom>
        </p:spPr>
      </p:pic>
    </p:spTree>
    <p:extLst>
      <p:ext uri="{BB962C8B-B14F-4D97-AF65-F5344CB8AC3E}">
        <p14:creationId xmlns:p14="http://schemas.microsoft.com/office/powerpoint/2010/main" val="30142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A8B1B04-B6E9-5FA8-460A-312B8068E9D2}"/>
              </a:ext>
            </a:extLst>
          </p:cNvPr>
          <p:cNvSpPr/>
          <p:nvPr/>
        </p:nvSpPr>
        <p:spPr>
          <a:xfrm rot="-308987" flipH="1">
            <a:off x="2922113" y="9074219"/>
            <a:ext cx="19888015" cy="4880850"/>
          </a:xfrm>
          <a:custGeom>
            <a:avLst/>
            <a:gdLst/>
            <a:ahLst/>
            <a:cxnLst/>
            <a:rect l="l" t="t" r="r" b="b"/>
            <a:pathLst>
              <a:path w="19888015" h="4880850">
                <a:moveTo>
                  <a:pt x="19888015" y="0"/>
                </a:moveTo>
                <a:lnTo>
                  <a:pt x="0" y="0"/>
                </a:lnTo>
                <a:lnTo>
                  <a:pt x="0" y="4880850"/>
                </a:lnTo>
                <a:lnTo>
                  <a:pt x="19888015" y="4880850"/>
                </a:lnTo>
                <a:lnTo>
                  <a:pt x="19888015" y="0"/>
                </a:lnTo>
                <a:close/>
              </a:path>
            </a:pathLst>
          </a:custGeom>
          <a:blipFill>
            <a:blip r:embed="rId2"/>
            <a:stretch>
              <a:fillRect/>
            </a:stretch>
          </a:blipFill>
        </p:spPr>
      </p:sp>
      <p:sp>
        <p:nvSpPr>
          <p:cNvPr id="2" name="Rectangle 1">
            <a:extLst>
              <a:ext uri="{FF2B5EF4-FFF2-40B4-BE49-F238E27FC236}">
                <a16:creationId xmlns:a16="http://schemas.microsoft.com/office/drawing/2014/main" id="{44951470-6CAC-9FF2-3969-B90377FAB548}"/>
              </a:ext>
            </a:extLst>
          </p:cNvPr>
          <p:cNvSpPr/>
          <p:nvPr/>
        </p:nvSpPr>
        <p:spPr>
          <a:xfrm>
            <a:off x="4186580" y="2759516"/>
            <a:ext cx="9144000" cy="686341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Vâng, anh sẽ yêu em mãi mãi;</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Mãi mãi là trong những phút giây.</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Sắc hồng mãi mãi hôm nay,</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Hoa sim nở rộ cuồng say một đồi;</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i="1" dirty="0">
                <a:solidFill>
                  <a:prstClr val="black">
                    <a:lumMod val="95000"/>
                    <a:lumOff val="5000"/>
                  </a:prstClr>
                </a:solidFill>
                <a:latin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Em nói nhỏ: “hỡi người yêu dấu,</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Hãy yêu em mãi mãi nghe anh?”</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Say xưa anh cũng dặn tình:</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“Yêu anh mãi mãi nghe! Mình yêu anh.</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i="1" dirty="0">
                <a:solidFill>
                  <a:prstClr val="black">
                    <a:lumMod val="95000"/>
                    <a:lumOff val="5000"/>
                  </a:prstClr>
                </a:solidFill>
                <a:latin typeface="Times New Roman" panose="02020603050405020304" pitchFamily="18" charset="0"/>
              </a:rPr>
              <a:t>...</a:t>
            </a:r>
            <a:endParaRPr kumimoji="0" lang="en-US" sz="4400" b="0" i="1"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A4176FF-74E8-55B7-8ED4-FDCABD3863FA}"/>
              </a:ext>
            </a:extLst>
          </p:cNvPr>
          <p:cNvSpPr txBox="1"/>
          <p:nvPr/>
        </p:nvSpPr>
        <p:spPr>
          <a:xfrm>
            <a:off x="1595780" y="314558"/>
            <a:ext cx="13563600" cy="176971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Mãi</a:t>
            </a:r>
            <a:r>
              <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 </a:t>
            </a: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mãi</a:t>
            </a:r>
            <a:endPar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endParaRPr>
          </a:p>
        </p:txBody>
      </p:sp>
      <p:sp>
        <p:nvSpPr>
          <p:cNvPr id="4" name="TextBox 3">
            <a:extLst>
              <a:ext uri="{FF2B5EF4-FFF2-40B4-BE49-F238E27FC236}">
                <a16:creationId xmlns:a16="http://schemas.microsoft.com/office/drawing/2014/main" id="{D45F808D-2C0D-FC90-B278-3DCACDE561A7}"/>
              </a:ext>
            </a:extLst>
          </p:cNvPr>
          <p:cNvSpPr txBox="1"/>
          <p:nvPr/>
        </p:nvSpPr>
        <p:spPr>
          <a:xfrm>
            <a:off x="6472580" y="1866900"/>
            <a:ext cx="10291420"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9Slide05 MetroScript" panose="03060702040507070403"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MetroScript" panose="03060702040507070403" pitchFamily="66" charset="0"/>
                <a:cs typeface="Times New Roman" panose="02020603050405020304" pitchFamily="18" charset="0"/>
              </a:rPr>
              <a:t>Xuân</a:t>
            </a:r>
            <a:r>
              <a:rPr kumimoji="0" lang="en-US" sz="5400" b="0" i="0" u="none" strike="noStrike" kern="1200" cap="none" spc="0" normalizeH="0" baseline="0" noProof="0" dirty="0">
                <a:ln>
                  <a:noFill/>
                </a:ln>
                <a:solidFill>
                  <a:prstClr val="black"/>
                </a:solidFill>
                <a:effectLst/>
                <a:uLnTx/>
                <a:uFillTx/>
                <a:latin typeface="#9Slide05 MetroScript" panose="03060702040507070403" pitchFamily="66"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9Slide05 MetroScript" panose="03060702040507070403" pitchFamily="66" charset="0"/>
                <a:cs typeface="Times New Roman" panose="02020603050405020304" pitchFamily="18" charset="0"/>
              </a:rPr>
              <a:t>Diệu</a:t>
            </a:r>
            <a:r>
              <a:rPr kumimoji="0" lang="en-US" sz="5400" b="0" i="0" u="none" strike="noStrike" kern="1200" cap="none" spc="0" normalizeH="0" baseline="0" noProof="0" dirty="0">
                <a:ln>
                  <a:noFill/>
                </a:ln>
                <a:solidFill>
                  <a:prstClr val="black"/>
                </a:solidFill>
                <a:effectLst/>
                <a:uLnTx/>
                <a:uFillTx/>
                <a:latin typeface="#9Slide05 MetroScript" panose="03060702040507070403" pitchFamily="66" charset="0"/>
                <a:cs typeface="Times New Roman" panose="02020603050405020304" pitchFamily="18" charset="0"/>
              </a:rPr>
              <a:t> -</a:t>
            </a:r>
          </a:p>
        </p:txBody>
      </p:sp>
      <p:sp>
        <p:nvSpPr>
          <p:cNvPr id="5" name="Freeform 9">
            <a:extLst>
              <a:ext uri="{FF2B5EF4-FFF2-40B4-BE49-F238E27FC236}">
                <a16:creationId xmlns:a16="http://schemas.microsoft.com/office/drawing/2014/main" id="{ADFDDE7C-2FAB-5415-992B-32A9C00D58D1}"/>
              </a:ext>
            </a:extLst>
          </p:cNvPr>
          <p:cNvSpPr/>
          <p:nvPr/>
        </p:nvSpPr>
        <p:spPr>
          <a:xfrm>
            <a:off x="16764000" y="-647700"/>
            <a:ext cx="2590800" cy="2351151"/>
          </a:xfrm>
          <a:custGeom>
            <a:avLst/>
            <a:gdLst/>
            <a:ahLst/>
            <a:cxnLst/>
            <a:rect l="l" t="t" r="r" b="b"/>
            <a:pathLst>
              <a:path w="4255121" h="3861522">
                <a:moveTo>
                  <a:pt x="0" y="0"/>
                </a:moveTo>
                <a:lnTo>
                  <a:pt x="4255121" y="0"/>
                </a:lnTo>
                <a:lnTo>
                  <a:pt x="4255121" y="3861522"/>
                </a:lnTo>
                <a:lnTo>
                  <a:pt x="0" y="3861522"/>
                </a:lnTo>
                <a:lnTo>
                  <a:pt x="0" y="0"/>
                </a:lnTo>
                <a:close/>
              </a:path>
            </a:pathLst>
          </a:custGeom>
          <a:blipFill>
            <a:blip r:embed="rId3"/>
            <a:stretch>
              <a:fillRect/>
            </a:stretch>
          </a:blipFill>
        </p:spPr>
      </p:sp>
      <p:sp>
        <p:nvSpPr>
          <p:cNvPr id="7" name="Freeform 3">
            <a:extLst>
              <a:ext uri="{FF2B5EF4-FFF2-40B4-BE49-F238E27FC236}">
                <a16:creationId xmlns:a16="http://schemas.microsoft.com/office/drawing/2014/main" id="{41F2AE0B-E158-7E56-B768-A1F8F0E47956}"/>
              </a:ext>
            </a:extLst>
          </p:cNvPr>
          <p:cNvSpPr/>
          <p:nvPr/>
        </p:nvSpPr>
        <p:spPr>
          <a:xfrm>
            <a:off x="-2519020" y="688842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4850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A8B1B04-B6E9-5FA8-460A-312B8068E9D2}"/>
              </a:ext>
            </a:extLst>
          </p:cNvPr>
          <p:cNvSpPr/>
          <p:nvPr/>
        </p:nvSpPr>
        <p:spPr>
          <a:xfrm rot="-308987" flipH="1">
            <a:off x="2922113" y="9074219"/>
            <a:ext cx="19888015" cy="4880850"/>
          </a:xfrm>
          <a:custGeom>
            <a:avLst/>
            <a:gdLst/>
            <a:ahLst/>
            <a:cxnLst/>
            <a:rect l="l" t="t" r="r" b="b"/>
            <a:pathLst>
              <a:path w="19888015" h="4880850">
                <a:moveTo>
                  <a:pt x="19888015" y="0"/>
                </a:moveTo>
                <a:lnTo>
                  <a:pt x="0" y="0"/>
                </a:lnTo>
                <a:lnTo>
                  <a:pt x="0" y="4880850"/>
                </a:lnTo>
                <a:lnTo>
                  <a:pt x="19888015" y="4880850"/>
                </a:lnTo>
                <a:lnTo>
                  <a:pt x="19888015" y="0"/>
                </a:lnTo>
                <a:close/>
              </a:path>
            </a:pathLst>
          </a:custGeom>
          <a:blipFill>
            <a:blip r:embed="rId2"/>
            <a:stretch>
              <a:fillRect/>
            </a:stretch>
          </a:blipFill>
        </p:spPr>
      </p:sp>
      <p:sp>
        <p:nvSpPr>
          <p:cNvPr id="2" name="Rectangle 1">
            <a:extLst>
              <a:ext uri="{FF2B5EF4-FFF2-40B4-BE49-F238E27FC236}">
                <a16:creationId xmlns:a16="http://schemas.microsoft.com/office/drawing/2014/main" id="{44951470-6CAC-9FF2-3969-B90377FAB548}"/>
              </a:ext>
            </a:extLst>
          </p:cNvPr>
          <p:cNvSpPr/>
          <p:nvPr/>
        </p:nvSpPr>
        <p:spPr>
          <a:xfrm>
            <a:off x="4186580" y="2759516"/>
            <a:ext cx="9144000" cy="686341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Trong trần thế cảnh nghèo là khổ</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Nỗi sinh nhai khốn khó qua ngày</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Quanh năm gạo chịu tiền vay</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Vợ chồng lo tính hôm rày, hôm mai</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Áo lành rách vá may đắp điếm</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Nhà ở thuê chật hẹp quanh co</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Tạm yên, đủ ấm, vừa no</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Cái buồn khôn xiết, cái lo khôn cùng</a:t>
            </a:r>
            <a:b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b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id="{6A4176FF-74E8-55B7-8ED4-FDCABD3863FA}"/>
              </a:ext>
            </a:extLst>
          </p:cNvPr>
          <p:cNvSpPr txBox="1"/>
          <p:nvPr/>
        </p:nvSpPr>
        <p:spPr>
          <a:xfrm>
            <a:off x="1595780" y="314558"/>
            <a:ext cx="13563600" cy="176971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Cảnh</a:t>
            </a:r>
            <a:r>
              <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 </a:t>
            </a: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vui</a:t>
            </a:r>
            <a:r>
              <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 </a:t>
            </a: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của</a:t>
            </a:r>
            <a:r>
              <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 </a:t>
            </a: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nhà</a:t>
            </a:r>
            <a:r>
              <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 </a:t>
            </a:r>
            <a:r>
              <a:rPr kumimoji="0" lang="en-US" sz="11500" b="0" i="0" u="none" strike="noStrike" kern="1200" cap="none" spc="0" normalizeH="0" baseline="0" noProof="0" dirty="0" err="1">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rPr>
              <a:t>nghèo</a:t>
            </a:r>
            <a:endParaRPr kumimoji="0" lang="en-US" sz="11500" b="0" i="0" u="none" strike="noStrike" kern="1200" cap="none" spc="0" normalizeH="0" baseline="0" noProof="0" dirty="0">
              <a:ln>
                <a:noFill/>
              </a:ln>
              <a:solidFill>
                <a:prstClr val="black">
                  <a:lumMod val="95000"/>
                  <a:lumOff val="5000"/>
                </a:prstClr>
              </a:solidFill>
              <a:effectLst/>
              <a:uLnTx/>
              <a:uFillTx/>
              <a:latin typeface="#9Slide05 MetroScript" panose="03060702040507070403" pitchFamily="66" charset="0"/>
              <a:cs typeface="Times New Roman" panose="02020603050405020304" pitchFamily="18" charset="0"/>
            </a:endParaRPr>
          </a:p>
        </p:txBody>
      </p:sp>
      <p:sp>
        <p:nvSpPr>
          <p:cNvPr id="4" name="TextBox 3">
            <a:extLst>
              <a:ext uri="{FF2B5EF4-FFF2-40B4-BE49-F238E27FC236}">
                <a16:creationId xmlns:a16="http://schemas.microsoft.com/office/drawing/2014/main" id="{D45F808D-2C0D-FC90-B278-3DCACDE561A7}"/>
              </a:ext>
            </a:extLst>
          </p:cNvPr>
          <p:cNvSpPr txBox="1"/>
          <p:nvPr/>
        </p:nvSpPr>
        <p:spPr>
          <a:xfrm>
            <a:off x="7868391" y="1928519"/>
            <a:ext cx="10291420"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prstClr val="black"/>
                </a:solidFill>
                <a:latin typeface="#9Slide05 MetroScript" panose="03060702040507070403" pitchFamily="66" charset="0"/>
                <a:cs typeface="Times New Roman" panose="02020603050405020304" pitchFamily="18" charset="0"/>
              </a:rPr>
              <a:t>- </a:t>
            </a:r>
            <a:r>
              <a:rPr lang="en-US" sz="5400" dirty="0" err="1">
                <a:solidFill>
                  <a:prstClr val="black"/>
                </a:solidFill>
                <a:latin typeface="#9Slide05 MetroScript" panose="03060702040507070403" pitchFamily="66" charset="0"/>
                <a:cs typeface="Times New Roman" panose="02020603050405020304" pitchFamily="18" charset="0"/>
              </a:rPr>
              <a:t>Tản</a:t>
            </a:r>
            <a:r>
              <a:rPr lang="en-US" sz="5400" dirty="0">
                <a:solidFill>
                  <a:prstClr val="black"/>
                </a:solidFill>
                <a:latin typeface="#9Slide05 MetroScript" panose="03060702040507070403" pitchFamily="66" charset="0"/>
                <a:cs typeface="Times New Roman" panose="02020603050405020304" pitchFamily="18" charset="0"/>
              </a:rPr>
              <a:t> </a:t>
            </a:r>
            <a:r>
              <a:rPr lang="en-US" sz="5400" dirty="0" err="1">
                <a:solidFill>
                  <a:prstClr val="black"/>
                </a:solidFill>
                <a:latin typeface="#9Slide05 MetroScript" panose="03060702040507070403" pitchFamily="66" charset="0"/>
                <a:cs typeface="Times New Roman" panose="02020603050405020304" pitchFamily="18" charset="0"/>
              </a:rPr>
              <a:t>Đà</a:t>
            </a:r>
            <a:r>
              <a:rPr lang="en-US" sz="5400" dirty="0">
                <a:solidFill>
                  <a:prstClr val="black"/>
                </a:solidFill>
                <a:latin typeface="#9Slide05 MetroScript" panose="03060702040507070403" pitchFamily="66" charset="0"/>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9Slide05 MetroScript" panose="03060702040507070403" pitchFamily="66" charset="0"/>
              <a:cs typeface="Times New Roman" panose="02020603050405020304" pitchFamily="18" charset="0"/>
            </a:endParaRPr>
          </a:p>
        </p:txBody>
      </p:sp>
    </p:spTree>
    <p:extLst>
      <p:ext uri="{BB962C8B-B14F-4D97-AF65-F5344CB8AC3E}">
        <p14:creationId xmlns:p14="http://schemas.microsoft.com/office/powerpoint/2010/main" val="2018157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D066AB27-EC34-C6F9-3DE3-0497E38F4F1C}"/>
              </a:ext>
            </a:extLst>
          </p:cNvPr>
          <p:cNvSpPr/>
          <p:nvPr/>
        </p:nvSpPr>
        <p:spPr>
          <a:xfrm rot="-5470623">
            <a:off x="6155758" y="-3312455"/>
            <a:ext cx="5698884" cy="15770755"/>
          </a:xfrm>
          <a:custGeom>
            <a:avLst/>
            <a:gdLst/>
            <a:ahLst/>
            <a:cxnLst/>
            <a:rect l="l" t="t" r="r" b="b"/>
            <a:pathLst>
              <a:path w="5698884" h="15770755">
                <a:moveTo>
                  <a:pt x="0" y="0"/>
                </a:moveTo>
                <a:lnTo>
                  <a:pt x="5698884" y="0"/>
                </a:lnTo>
                <a:lnTo>
                  <a:pt x="5698884" y="15770755"/>
                </a:lnTo>
                <a:lnTo>
                  <a:pt x="0" y="15770755"/>
                </a:lnTo>
                <a:lnTo>
                  <a:pt x="0" y="0"/>
                </a:lnTo>
                <a:close/>
              </a:path>
            </a:pathLst>
          </a:custGeom>
          <a:blipFill>
            <a:blip r:embed="rId2"/>
            <a:stretch>
              <a:fillRect/>
            </a:stretch>
          </a:blipFill>
        </p:spPr>
      </p:sp>
      <p:sp>
        <p:nvSpPr>
          <p:cNvPr id="4" name="Freeform 4">
            <a:extLst>
              <a:ext uri="{FF2B5EF4-FFF2-40B4-BE49-F238E27FC236}">
                <a16:creationId xmlns:a16="http://schemas.microsoft.com/office/drawing/2014/main" id="{25F8A158-3439-517B-1D1B-8292A0DECA1B}"/>
              </a:ext>
            </a:extLst>
          </p:cNvPr>
          <p:cNvSpPr/>
          <p:nvPr/>
        </p:nvSpPr>
        <p:spPr>
          <a:xfrm>
            <a:off x="-533400" y="342900"/>
            <a:ext cx="7315200" cy="768096"/>
          </a:xfrm>
          <a:custGeom>
            <a:avLst/>
            <a:gdLst/>
            <a:ahLst/>
            <a:cxnLst/>
            <a:rect l="l" t="t" r="r" b="b"/>
            <a:pathLst>
              <a:path w="7315200" h="768096">
                <a:moveTo>
                  <a:pt x="0" y="0"/>
                </a:moveTo>
                <a:lnTo>
                  <a:pt x="7315200" y="0"/>
                </a:lnTo>
                <a:lnTo>
                  <a:pt x="7315200" y="768096"/>
                </a:lnTo>
                <a:lnTo>
                  <a:pt x="0" y="768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id="{5068EE52-ECDA-12EC-BB48-50066C7175DA}"/>
              </a:ext>
            </a:extLst>
          </p:cNvPr>
          <p:cNvSpPr txBox="1"/>
          <p:nvPr/>
        </p:nvSpPr>
        <p:spPr>
          <a:xfrm>
            <a:off x="3415398" y="3697476"/>
            <a:ext cx="11457203"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Times New Roman" panose="02020603050405020304" pitchFamily="18" charset="0"/>
                <a:cs typeface="Times New Roman" panose="02020603050405020304" pitchFamily="18" charset="0"/>
                <a:sym typeface="Arial"/>
              </a:rPr>
              <a:t>Lựa</a:t>
            </a:r>
            <a:r>
              <a:rPr lang="en-US" sz="4400" b="1" dirty="0">
                <a:solidFill>
                  <a:prstClr val="black"/>
                </a:solidFill>
                <a:latin typeface="Times New Roman" panose="02020603050405020304" pitchFamily="18" charset="0"/>
                <a:cs typeface="Times New Roman" panose="02020603050405020304" pitchFamily="18" charset="0"/>
                <a:sym typeface="Arial"/>
              </a:rPr>
              <a:t> </a:t>
            </a:r>
            <a:r>
              <a:rPr lang="en-US" sz="4400" b="1" dirty="0" err="1">
                <a:solidFill>
                  <a:prstClr val="black"/>
                </a:solidFill>
                <a:latin typeface="Times New Roman" panose="02020603050405020304" pitchFamily="18" charset="0"/>
                <a:cs typeface="Times New Roman" panose="02020603050405020304" pitchFamily="18" charset="0"/>
                <a:sym typeface="Arial"/>
              </a:rPr>
              <a:t>chọn</a:t>
            </a:r>
            <a:r>
              <a:rPr lang="en-US" sz="4400" b="1" dirty="0">
                <a:solidFill>
                  <a:prstClr val="black"/>
                </a:solidFill>
                <a:latin typeface="Times New Roman" panose="02020603050405020304" pitchFamily="18" charset="0"/>
                <a:cs typeface="Times New Roman" panose="02020603050405020304" pitchFamily="18" charset="0"/>
                <a:sym typeface="Arial"/>
              </a:rPr>
              <a:t> </a:t>
            </a:r>
            <a:r>
              <a:rPr lang="en-US" sz="4400" b="1" dirty="0" err="1">
                <a:solidFill>
                  <a:prstClr val="black"/>
                </a:solidFill>
                <a:latin typeface="Times New Roman" panose="02020603050405020304" pitchFamily="18" charset="0"/>
                <a:cs typeface="Times New Roman" panose="02020603050405020304" pitchFamily="18" charset="0"/>
                <a:sym typeface="Arial"/>
              </a:rPr>
              <a:t>một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thuộc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lang="en-US" sz="4400" b="1" dirty="0" err="1">
                <a:solidFill>
                  <a:prstClr val="black"/>
                </a:solidFill>
                <a:latin typeface="Times New Roman" panose="02020603050405020304" pitchFamily="18" charset="0"/>
                <a:cs typeface="Times New Roman" panose="02020603050405020304" pitchFamily="18" charset="0"/>
                <a:sym typeface="Arial"/>
              </a:rPr>
              <a:t>thơ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Song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tích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yếu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đó</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Freeform 8">
            <a:extLst>
              <a:ext uri="{FF2B5EF4-FFF2-40B4-BE49-F238E27FC236}">
                <a16:creationId xmlns:a16="http://schemas.microsoft.com/office/drawing/2014/main" id="{107F644D-BE37-D8D0-BC2E-2D14C102CE25}"/>
              </a:ext>
            </a:extLst>
          </p:cNvPr>
          <p:cNvSpPr/>
          <p:nvPr/>
        </p:nvSpPr>
        <p:spPr>
          <a:xfrm>
            <a:off x="556740" y="5676900"/>
            <a:ext cx="5717315" cy="3516148"/>
          </a:xfrm>
          <a:custGeom>
            <a:avLst/>
            <a:gdLst/>
            <a:ahLst/>
            <a:cxnLst/>
            <a:rect l="l" t="t" r="r" b="b"/>
            <a:pathLst>
              <a:path w="4042446" h="2486104">
                <a:moveTo>
                  <a:pt x="0" y="0"/>
                </a:moveTo>
                <a:lnTo>
                  <a:pt x="4042446" y="0"/>
                </a:lnTo>
                <a:lnTo>
                  <a:pt x="4042446" y="2486104"/>
                </a:lnTo>
                <a:lnTo>
                  <a:pt x="0" y="2486104"/>
                </a:lnTo>
                <a:lnTo>
                  <a:pt x="0" y="0"/>
                </a:lnTo>
                <a:close/>
              </a:path>
            </a:pathLst>
          </a:custGeom>
          <a:blipFill>
            <a:blip r:embed="rId5"/>
            <a:stretch>
              <a:fillRect/>
            </a:stretch>
          </a:blipFill>
        </p:spPr>
      </p:sp>
    </p:spTree>
    <p:extLst>
      <p:ext uri="{BB962C8B-B14F-4D97-AF65-F5344CB8AC3E}">
        <p14:creationId xmlns:p14="http://schemas.microsoft.com/office/powerpoint/2010/main" val="41821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2A34D292-9105-614B-3730-09E9022585E1}"/>
              </a:ext>
            </a:extLst>
          </p:cNvPr>
          <p:cNvSpPr txBox="1"/>
          <p:nvPr/>
        </p:nvSpPr>
        <p:spPr>
          <a:xfrm>
            <a:off x="7772400" y="4000500"/>
            <a:ext cx="8824098" cy="2462213"/>
          </a:xfrm>
          <a:prstGeom prst="rect">
            <a:avLst/>
          </a:prstGeom>
        </p:spPr>
        <p:txBody>
          <a:bodyPr wrap="square" lIns="0" tIns="0" rIns="0" bIns="0" rtlCol="0" anchor="t">
            <a:spAutoFit/>
          </a:bodyPr>
          <a:lstStyle/>
          <a:p>
            <a:pPr algn="ctr"/>
            <a:r>
              <a:rPr lang="en-US" sz="8000" dirty="0" err="1">
                <a:solidFill>
                  <a:srgbClr val="C00000"/>
                </a:solidFill>
                <a:latin typeface="#9Slide05 FS Blonde Script" panose="03000503000000000000" pitchFamily="65" charset="0"/>
                <a:cs typeface="Times New Roman" panose="02020603050405020304" pitchFamily="18" charset="0"/>
              </a:rPr>
              <a:t>Một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số</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yếu</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tố</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thi</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luật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của</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thể</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thơ</a:t>
            </a:r>
            <a:r>
              <a:rPr lang="en-US" sz="8000" dirty="0">
                <a:solidFill>
                  <a:srgbClr val="C00000"/>
                </a:solidFill>
                <a:latin typeface="#9Slide05 FS Blonde Script" panose="03000503000000000000" pitchFamily="65" charset="0"/>
                <a:cs typeface="Times New Roman" panose="02020603050405020304" pitchFamily="18" charset="0"/>
              </a:rPr>
              <a:t> song </a:t>
            </a:r>
            <a:r>
              <a:rPr lang="en-US" sz="8000" dirty="0" err="1">
                <a:solidFill>
                  <a:srgbClr val="C00000"/>
                </a:solidFill>
                <a:latin typeface="#9Slide05 FS Blonde Script" panose="03000503000000000000" pitchFamily="65" charset="0"/>
                <a:cs typeface="Times New Roman" panose="02020603050405020304" pitchFamily="18" charset="0"/>
              </a:rPr>
              <a:t>thất</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lục</a:t>
            </a:r>
            <a:r>
              <a:rPr lang="en-US" sz="8000" dirty="0">
                <a:solidFill>
                  <a:srgbClr val="C00000"/>
                </a:solidFill>
                <a:latin typeface="#9Slide05 FS Blonde Script" panose="03000503000000000000" pitchFamily="65" charset="0"/>
                <a:cs typeface="Times New Roman" panose="02020603050405020304" pitchFamily="18" charset="0"/>
              </a:rPr>
              <a:t> </a:t>
            </a:r>
            <a:r>
              <a:rPr lang="en-US" sz="8000" dirty="0" err="1">
                <a:solidFill>
                  <a:srgbClr val="C00000"/>
                </a:solidFill>
                <a:latin typeface="#9Slide05 FS Blonde Script" panose="03000503000000000000" pitchFamily="65" charset="0"/>
                <a:cs typeface="Times New Roman" panose="02020603050405020304" pitchFamily="18" charset="0"/>
              </a:rPr>
              <a:t>bát</a:t>
            </a:r>
            <a:endParaRPr lang="en-US" sz="8000" dirty="0">
              <a:solidFill>
                <a:srgbClr val="C00000"/>
              </a:solidFill>
              <a:latin typeface="#9Slide05 FS Blonde Script" panose="03000503000000000000" pitchFamily="65" charset="0"/>
              <a:cs typeface="Times New Roman" panose="02020603050405020304" pitchFamily="18" charset="0"/>
            </a:endParaRPr>
          </a:p>
        </p:txBody>
      </p:sp>
      <p:sp>
        <p:nvSpPr>
          <p:cNvPr id="3" name="Freeform 9">
            <a:extLst>
              <a:ext uri="{FF2B5EF4-FFF2-40B4-BE49-F238E27FC236}">
                <a16:creationId xmlns:a16="http://schemas.microsoft.com/office/drawing/2014/main" id="{E706C455-6177-CFBE-D7AC-8CB8C8FDB7A9}"/>
              </a:ext>
            </a:extLst>
          </p:cNvPr>
          <p:cNvSpPr/>
          <p:nvPr/>
        </p:nvSpPr>
        <p:spPr>
          <a:xfrm>
            <a:off x="2139728" y="-3464"/>
            <a:ext cx="5649990" cy="7231986"/>
          </a:xfrm>
          <a:custGeom>
            <a:avLst/>
            <a:gdLst/>
            <a:ahLst/>
            <a:cxnLst/>
            <a:rect l="l" t="t" r="r" b="b"/>
            <a:pathLst>
              <a:path w="3214688" h="4114800">
                <a:moveTo>
                  <a:pt x="0" y="0"/>
                </a:moveTo>
                <a:lnTo>
                  <a:pt x="3214687" y="0"/>
                </a:lnTo>
                <a:lnTo>
                  <a:pt x="321468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13">
            <a:extLst>
              <a:ext uri="{FF2B5EF4-FFF2-40B4-BE49-F238E27FC236}">
                <a16:creationId xmlns:a16="http://schemas.microsoft.com/office/drawing/2014/main" id="{273BA40B-88C8-7FEC-E0AA-ED8274EC4C2A}"/>
              </a:ext>
            </a:extLst>
          </p:cNvPr>
          <p:cNvSpPr txBox="1"/>
          <p:nvPr/>
        </p:nvSpPr>
        <p:spPr>
          <a:xfrm>
            <a:off x="3435128" y="3044536"/>
            <a:ext cx="3048000" cy="1477328"/>
          </a:xfrm>
          <a:prstGeom prst="rect">
            <a:avLst/>
          </a:prstGeom>
        </p:spPr>
        <p:txBody>
          <a:bodyPr wrap="square" lIns="0" tIns="0" rIns="0" bIns="0" rtlCol="0" anchor="t">
            <a:spAutoFit/>
          </a:bodyPr>
          <a:lstStyle/>
          <a:p>
            <a:pPr algn="ctr"/>
            <a:r>
              <a:rPr lang="en-US" sz="9600" dirty="0">
                <a:latin typeface="#9Slide05 FS Blonde Script" panose="03000503000000000000" pitchFamily="65" charset="0"/>
                <a:cs typeface="Times New Roman" panose="02020603050405020304" pitchFamily="18" charset="0"/>
              </a:rPr>
              <a:t>I.</a:t>
            </a:r>
          </a:p>
        </p:txBody>
      </p:sp>
      <p:sp>
        <p:nvSpPr>
          <p:cNvPr id="5" name="Freeform 2">
            <a:extLst>
              <a:ext uri="{FF2B5EF4-FFF2-40B4-BE49-F238E27FC236}">
                <a16:creationId xmlns:a16="http://schemas.microsoft.com/office/drawing/2014/main" id="{CB7D0C1B-705D-A62A-96CF-BA68CEDAB258}"/>
              </a:ext>
            </a:extLst>
          </p:cNvPr>
          <p:cNvSpPr/>
          <p:nvPr/>
        </p:nvSpPr>
        <p:spPr>
          <a:xfrm>
            <a:off x="-76498" y="6462713"/>
            <a:ext cx="4420195" cy="4114800"/>
          </a:xfrm>
          <a:custGeom>
            <a:avLst/>
            <a:gdLst/>
            <a:ahLst/>
            <a:cxnLst/>
            <a:rect l="l" t="t" r="r" b="b"/>
            <a:pathLst>
              <a:path w="4420195" h="4114800">
                <a:moveTo>
                  <a:pt x="0" y="0"/>
                </a:moveTo>
                <a:lnTo>
                  <a:pt x="4420195" y="0"/>
                </a:lnTo>
                <a:lnTo>
                  <a:pt x="44201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794227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64ADA41D-B3AC-2424-90ED-5CBE9CA2D47C}"/>
              </a:ext>
            </a:extLst>
          </p:cNvPr>
          <p:cNvSpPr txBox="1"/>
          <p:nvPr/>
        </p:nvSpPr>
        <p:spPr>
          <a:xfrm>
            <a:off x="4495800" y="3619500"/>
            <a:ext cx="12626340" cy="2708434"/>
          </a:xfrm>
          <a:prstGeom prst="rect">
            <a:avLst/>
          </a:prstGeom>
        </p:spPr>
        <p:txBody>
          <a:bodyPr wrap="square" lIns="0" tIns="0" rIns="0" bIns="0" rtlCol="0" anchor="t">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Song </a:t>
            </a:r>
            <a:r>
              <a:rPr lang="en-US" altLang="en-US" sz="4400" dirty="0" err="1">
                <a:solidFill>
                  <a:srgbClr val="000000"/>
                </a:solidFill>
                <a:latin typeface="Times New Roman" panose="02020603050405020304" pitchFamily="18" charset="0"/>
                <a:cs typeface="Times New Roman" panose="02020603050405020304" pitchFamily="18" charset="0"/>
              </a:rPr>
              <a:t>thất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kết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hợp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giữa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ngôn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gồm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bốn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dòng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cặp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ngôn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cặp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tạo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thành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kết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cấu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trọn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vẹn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ý </a:t>
            </a:r>
            <a:r>
              <a:rPr lang="en-US" altLang="en-US" sz="4400" dirty="0" err="1">
                <a:solidFill>
                  <a:srgbClr val="000000"/>
                </a:solidFill>
                <a:latin typeface="Times New Roman" panose="02020603050405020304" pitchFamily="18" charset="0"/>
                <a:cs typeface="Times New Roman" panose="02020603050405020304" pitchFamily="18" charset="0"/>
              </a:rPr>
              <a:t>cũng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như</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âm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thanh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điệu</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sp>
        <p:nvSpPr>
          <p:cNvPr id="4" name="Freeform 10">
            <a:extLst>
              <a:ext uri="{FF2B5EF4-FFF2-40B4-BE49-F238E27FC236}">
                <a16:creationId xmlns:a16="http://schemas.microsoft.com/office/drawing/2014/main" id="{E806834E-3DB7-162C-36C4-DB111469F12C}"/>
              </a:ext>
            </a:extLst>
          </p:cNvPr>
          <p:cNvSpPr/>
          <p:nvPr/>
        </p:nvSpPr>
        <p:spPr>
          <a:xfrm>
            <a:off x="15240000" y="7658100"/>
            <a:ext cx="4805054" cy="2828976"/>
          </a:xfrm>
          <a:custGeom>
            <a:avLst/>
            <a:gdLst/>
            <a:ahLst/>
            <a:cxnLst/>
            <a:rect l="l" t="t" r="r" b="b"/>
            <a:pathLst>
              <a:path w="3348830" h="1971624">
                <a:moveTo>
                  <a:pt x="0" y="0"/>
                </a:moveTo>
                <a:lnTo>
                  <a:pt x="3348831" y="0"/>
                </a:lnTo>
                <a:lnTo>
                  <a:pt x="3348831" y="1971624"/>
                </a:lnTo>
                <a:lnTo>
                  <a:pt x="0" y="19716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7">
            <a:extLst>
              <a:ext uri="{FF2B5EF4-FFF2-40B4-BE49-F238E27FC236}">
                <a16:creationId xmlns:a16="http://schemas.microsoft.com/office/drawing/2014/main" id="{FCFEA57B-3B04-2E99-B088-F768C58B0CDB}"/>
              </a:ext>
            </a:extLst>
          </p:cNvPr>
          <p:cNvSpPr/>
          <p:nvPr/>
        </p:nvSpPr>
        <p:spPr>
          <a:xfrm>
            <a:off x="0" y="2409240"/>
            <a:ext cx="4038547" cy="2564477"/>
          </a:xfrm>
          <a:custGeom>
            <a:avLst/>
            <a:gdLst/>
            <a:ahLst/>
            <a:cxnLst/>
            <a:rect l="l" t="t" r="r" b="b"/>
            <a:pathLst>
              <a:path w="4038547" h="2564477">
                <a:moveTo>
                  <a:pt x="0" y="0"/>
                </a:moveTo>
                <a:lnTo>
                  <a:pt x="4038547" y="0"/>
                </a:lnTo>
                <a:lnTo>
                  <a:pt x="4038547" y="2564478"/>
                </a:lnTo>
                <a:lnTo>
                  <a:pt x="0" y="2564478"/>
                </a:lnTo>
                <a:lnTo>
                  <a:pt x="0" y="0"/>
                </a:lnTo>
                <a:close/>
              </a:path>
            </a:pathLst>
          </a:custGeom>
          <a:blipFill>
            <a:blip r:embed="rId4"/>
            <a:stretch>
              <a:fillRect/>
            </a:stretch>
          </a:blipFill>
        </p:spPr>
      </p:sp>
      <p:sp>
        <p:nvSpPr>
          <p:cNvPr id="7" name="TextBox 13">
            <a:extLst>
              <a:ext uri="{FF2B5EF4-FFF2-40B4-BE49-F238E27FC236}">
                <a16:creationId xmlns:a16="http://schemas.microsoft.com/office/drawing/2014/main" id="{E9EA428A-5AC7-DA24-8EDF-963CC1F53F3E}"/>
              </a:ext>
            </a:extLst>
          </p:cNvPr>
          <p:cNvSpPr txBox="1"/>
          <p:nvPr/>
        </p:nvSpPr>
        <p:spPr>
          <a:xfrm>
            <a:off x="724534" y="338680"/>
            <a:ext cx="3276600" cy="677108"/>
          </a:xfrm>
          <a:prstGeom prst="rect">
            <a:avLst/>
          </a:prstGeom>
          <a:noFill/>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dirty="0">
              <a:latin typeface="Times New Roman" panose="020206030504050203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F6F1C431-EB0C-69B4-37AA-5E5C8FD701D3}"/>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379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F82209-8367-F14A-E2ED-1984025E09BF}"/>
              </a:ext>
            </a:extLst>
          </p:cNvPr>
          <p:cNvSpPr/>
          <p:nvPr/>
        </p:nvSpPr>
        <p:spPr>
          <a:xfrm>
            <a:off x="1010793" y="2377738"/>
            <a:ext cx="5867400" cy="3477875"/>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81EE35-9AFB-DC89-FE19-F894EA7C2D5E}"/>
              </a:ext>
            </a:extLst>
          </p:cNvPr>
          <p:cNvSpPr/>
          <p:nvPr/>
        </p:nvSpPr>
        <p:spPr>
          <a:xfrm>
            <a:off x="11353800" y="5200828"/>
            <a:ext cx="5949661" cy="2800767"/>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5959B62B-7A97-5CF7-12DB-A6C079FF57EB}"/>
              </a:ext>
            </a:extLst>
          </p:cNvPr>
          <p:cNvGrpSpPr/>
          <p:nvPr/>
        </p:nvGrpSpPr>
        <p:grpSpPr>
          <a:xfrm>
            <a:off x="5486400" y="3959450"/>
            <a:ext cx="7315200" cy="3076858"/>
            <a:chOff x="5486400" y="3959450"/>
            <a:chExt cx="7315200" cy="3076858"/>
          </a:xfrm>
        </p:grpSpPr>
        <p:sp>
          <p:nvSpPr>
            <p:cNvPr id="5" name="Freeform 3">
              <a:extLst>
                <a:ext uri="{FF2B5EF4-FFF2-40B4-BE49-F238E27FC236}">
                  <a16:creationId xmlns:a16="http://schemas.microsoft.com/office/drawing/2014/main" id="{93628C57-2CF7-CC55-55BF-4FF8A35F9425}"/>
                </a:ext>
              </a:extLst>
            </p:cNvPr>
            <p:cNvSpPr/>
            <p:nvPr/>
          </p:nvSpPr>
          <p:spPr>
            <a:xfrm>
              <a:off x="5486400" y="4000500"/>
              <a:ext cx="7315200" cy="3035808"/>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id="{009A1347-658A-D1CE-2CAA-C078552F26CE}"/>
                </a:ext>
              </a:extLst>
            </p:cNvPr>
            <p:cNvSpPr/>
            <p:nvPr/>
          </p:nvSpPr>
          <p:spPr>
            <a:xfrm>
              <a:off x="6236277" y="6170324"/>
              <a:ext cx="2538845" cy="769441"/>
            </a:xfrm>
            <a:prstGeom prst="rect">
              <a:avLst/>
            </a:prstGeom>
          </p:spPr>
          <p:txBody>
            <a:bodyPr wrap="square">
              <a:spAutoFit/>
            </a:bodyPr>
            <a:lstStyle/>
            <a:p>
              <a:pPr lvl="0" algn="just"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Gieo</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vần</a:t>
              </a:r>
              <a:endParaRPr lang="en-US" altLang="en-US"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3CBE9CA-0272-4705-1A38-F954B2DC0892}"/>
                </a:ext>
              </a:extLst>
            </p:cNvPr>
            <p:cNvSpPr/>
            <p:nvPr/>
          </p:nvSpPr>
          <p:spPr>
            <a:xfrm>
              <a:off x="9525000" y="3959450"/>
              <a:ext cx="2971800" cy="769441"/>
            </a:xfrm>
            <a:prstGeom prst="rect">
              <a:avLst/>
            </a:prstGeom>
          </p:spPr>
          <p:txBody>
            <a:bodyPr wrap="square">
              <a:spAutoFit/>
            </a:bodyPr>
            <a:lstStyle/>
            <a:p>
              <a:pPr lvl="0" algn="just"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Ngắt</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nhịp</a:t>
              </a:r>
              <a:endParaRPr lang="en-US" altLang="en-US" sz="4400" dirty="0">
                <a:latin typeface="Times New Roman" panose="02020603050405020304" pitchFamily="18" charset="0"/>
                <a:cs typeface="Times New Roman" panose="02020603050405020304" pitchFamily="18" charset="0"/>
              </a:endParaRPr>
            </a:p>
          </p:txBody>
        </p:sp>
      </p:grpSp>
      <p:sp>
        <p:nvSpPr>
          <p:cNvPr id="9" name="Freeform 8">
            <a:extLst>
              <a:ext uri="{FF2B5EF4-FFF2-40B4-BE49-F238E27FC236}">
                <a16:creationId xmlns:a16="http://schemas.microsoft.com/office/drawing/2014/main" id="{27605698-D0A9-5874-C0D9-D83FE108A2BC}"/>
              </a:ext>
            </a:extLst>
          </p:cNvPr>
          <p:cNvSpPr/>
          <p:nvPr/>
        </p:nvSpPr>
        <p:spPr>
          <a:xfrm>
            <a:off x="16002000" y="-41563"/>
            <a:ext cx="1777251" cy="3180763"/>
          </a:xfrm>
          <a:custGeom>
            <a:avLst/>
            <a:gdLst/>
            <a:ahLst/>
            <a:cxnLst/>
            <a:rect l="l" t="t" r="r" b="b"/>
            <a:pathLst>
              <a:path w="2767851" h="4953649">
                <a:moveTo>
                  <a:pt x="0" y="0"/>
                </a:moveTo>
                <a:lnTo>
                  <a:pt x="2767851" y="0"/>
                </a:lnTo>
                <a:lnTo>
                  <a:pt x="2767851" y="4953649"/>
                </a:lnTo>
                <a:lnTo>
                  <a:pt x="0" y="4953649"/>
                </a:lnTo>
                <a:lnTo>
                  <a:pt x="0" y="0"/>
                </a:lnTo>
                <a:close/>
              </a:path>
            </a:pathLst>
          </a:custGeom>
          <a:blipFill>
            <a:blip r:embed="rId5">
              <a:duotone>
                <a:schemeClr val="bg2">
                  <a:shade val="45000"/>
                  <a:satMod val="135000"/>
                </a:schemeClr>
                <a:prstClr val="white"/>
              </a:duotone>
            </a:blip>
            <a:stretch>
              <a:fillRect/>
            </a:stretch>
          </a:blipFill>
        </p:spPr>
      </p:sp>
      <p:sp>
        <p:nvSpPr>
          <p:cNvPr id="10" name="Freeform 7">
            <a:extLst>
              <a:ext uri="{FF2B5EF4-FFF2-40B4-BE49-F238E27FC236}">
                <a16:creationId xmlns:a16="http://schemas.microsoft.com/office/drawing/2014/main" id="{75EE3949-FFE8-36F6-9268-18A65018E5DB}"/>
              </a:ext>
            </a:extLst>
          </p:cNvPr>
          <p:cNvSpPr/>
          <p:nvPr/>
        </p:nvSpPr>
        <p:spPr>
          <a:xfrm>
            <a:off x="17315307" y="0"/>
            <a:ext cx="705994" cy="6346013"/>
          </a:xfrm>
          <a:custGeom>
            <a:avLst/>
            <a:gdLst/>
            <a:ahLst/>
            <a:cxnLst/>
            <a:rect l="l" t="t" r="r" b="b"/>
            <a:pathLst>
              <a:path w="915543" h="8229600">
                <a:moveTo>
                  <a:pt x="0" y="0"/>
                </a:moveTo>
                <a:lnTo>
                  <a:pt x="915543" y="0"/>
                </a:lnTo>
                <a:lnTo>
                  <a:pt x="915543" y="8229600"/>
                </a:lnTo>
                <a:lnTo>
                  <a:pt x="0" y="8229600"/>
                </a:lnTo>
                <a:lnTo>
                  <a:pt x="0" y="0"/>
                </a:lnTo>
                <a:close/>
              </a:path>
            </a:pathLst>
          </a:custGeom>
          <a:blipFill>
            <a:blip r:embed="rId6"/>
            <a:stretch>
              <a:fillRect/>
            </a:stretch>
          </a:blipFill>
        </p:spPr>
      </p:sp>
      <p:sp>
        <p:nvSpPr>
          <p:cNvPr id="11" name="TextBox 13">
            <a:extLst>
              <a:ext uri="{FF2B5EF4-FFF2-40B4-BE49-F238E27FC236}">
                <a16:creationId xmlns:a16="http://schemas.microsoft.com/office/drawing/2014/main" id="{C15B9EA9-2826-B329-533F-029B2F88BED7}"/>
              </a:ext>
            </a:extLst>
          </p:cNvPr>
          <p:cNvSpPr txBox="1"/>
          <p:nvPr/>
        </p:nvSpPr>
        <p:spPr>
          <a:xfrm>
            <a:off x="724534" y="338680"/>
            <a:ext cx="3276600" cy="677108"/>
          </a:xfrm>
          <a:prstGeom prst="rect">
            <a:avLst/>
          </a:prstGeom>
          <a:noFill/>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p:txBody>
      </p:sp>
      <p:sp>
        <p:nvSpPr>
          <p:cNvPr id="12" name="Freeform 8">
            <a:extLst>
              <a:ext uri="{FF2B5EF4-FFF2-40B4-BE49-F238E27FC236}">
                <a16:creationId xmlns:a16="http://schemas.microsoft.com/office/drawing/2014/main" id="{61D46EC3-27A7-7E23-167E-1650F08EF897}"/>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04775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67B3559-FB32-B010-E658-39F2EFE07D47}"/>
              </a:ext>
            </a:extLst>
          </p:cNvPr>
          <p:cNvSpPr/>
          <p:nvPr/>
        </p:nvSpPr>
        <p:spPr>
          <a:xfrm rot="16200000">
            <a:off x="4768044" y="-4665987"/>
            <a:ext cx="5503357" cy="14830959"/>
          </a:xfrm>
          <a:custGeom>
            <a:avLst/>
            <a:gdLst/>
            <a:ahLst/>
            <a:cxnLst/>
            <a:rect l="l" t="t" r="r" b="b"/>
            <a:pathLst>
              <a:path w="5488217" h="15187770">
                <a:moveTo>
                  <a:pt x="0" y="0"/>
                </a:moveTo>
                <a:lnTo>
                  <a:pt x="5488218" y="0"/>
                </a:lnTo>
                <a:lnTo>
                  <a:pt x="5488218" y="15187770"/>
                </a:lnTo>
                <a:lnTo>
                  <a:pt x="0" y="15187770"/>
                </a:lnTo>
                <a:lnTo>
                  <a:pt x="0" y="0"/>
                </a:lnTo>
                <a:close/>
              </a:path>
            </a:pathLst>
          </a:custGeom>
          <a:solidFill>
            <a:schemeClr val="bg1"/>
          </a:solidFill>
        </p:spPr>
      </p:sp>
      <p:sp>
        <p:nvSpPr>
          <p:cNvPr id="3" name="Rectangle 2">
            <a:extLst>
              <a:ext uri="{FF2B5EF4-FFF2-40B4-BE49-F238E27FC236}">
                <a16:creationId xmlns:a16="http://schemas.microsoft.com/office/drawing/2014/main" id="{BBCD1DF4-A8BE-6A61-FFAA-488751E4180A}"/>
              </a:ext>
            </a:extLst>
          </p:cNvPr>
          <p:cNvSpPr/>
          <p:nvPr/>
        </p:nvSpPr>
        <p:spPr>
          <a:xfrm>
            <a:off x="15033868" y="6819900"/>
            <a:ext cx="2822624" cy="1938992"/>
          </a:xfrm>
          <a:prstGeom prst="rect">
            <a:avLst/>
          </a:prstGeom>
        </p:spPr>
        <p:txBody>
          <a:bodyPr wrap="square">
            <a:spAutoFit/>
          </a:bodyPr>
          <a:lstStyle/>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2F9D55-C5FB-C16A-C701-9C57C580A83F}"/>
              </a:ext>
            </a:extLst>
          </p:cNvPr>
          <p:cNvSpPr/>
          <p:nvPr/>
        </p:nvSpPr>
        <p:spPr>
          <a:xfrm>
            <a:off x="431508" y="5649340"/>
            <a:ext cx="14656092" cy="2554545"/>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trắc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5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bằng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trắc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2,3,4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bằng</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Dòng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chỉ</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dòng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còn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lưng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3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câu</a:t>
            </a:r>
            <a:r>
              <a:rPr lang="en-US" altLang="en-US" sz="4000" dirty="0">
                <a:solidFill>
                  <a:srgbClr val="000000"/>
                </a:solidFill>
                <a:latin typeface="Times New Roman" panose="02020603050405020304" pitchFamily="18" charset="0"/>
                <a:cs typeface="Times New Roman" panose="02020603050405020304" pitchFamily="18" charset="0"/>
              </a:rPr>
              <a:t> 1,2,4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lưng</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6BF04F1-8648-42A2-7B7E-27F1239AAA41}"/>
              </a:ext>
            </a:extLst>
          </p:cNvPr>
          <p:cNvSpPr/>
          <p:nvPr/>
        </p:nvSpPr>
        <p:spPr>
          <a:xfrm>
            <a:off x="431508" y="419100"/>
            <a:ext cx="10668000" cy="5016758"/>
          </a:xfrm>
          <a:prstGeom prst="rect">
            <a:avLst/>
          </a:prstGeom>
        </p:spPr>
        <p:txBody>
          <a:bodyPr wrap="square">
            <a:spAutoFit/>
          </a:bodyPr>
          <a:lstStyle/>
          <a:p>
            <a:pPr lvl="0" algn="ctr"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Trời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thăm</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thẳm</a:t>
            </a:r>
            <a:r>
              <a:rPr lang="en-US" altLang="en-US" sz="4000" dirty="0">
                <a:solidFill>
                  <a:srgbClr val="000000"/>
                </a:solidFill>
                <a:latin typeface="Times New Roman" panose="02020603050405020304" pitchFamily="18" charset="0"/>
                <a:cs typeface="Times New Roman" panose="02020603050405020304" pitchFamily="18" charset="0"/>
              </a:rPr>
              <a:t> / </a:t>
            </a:r>
            <a:r>
              <a:rPr lang="en-US" altLang="en-US" sz="4000" dirty="0" err="1">
                <a:solidFill>
                  <a:srgbClr val="000000"/>
                </a:solidFill>
                <a:latin typeface="Times New Roman" panose="02020603050405020304" pitchFamily="18" charset="0"/>
                <a:cs typeface="Times New Roman" panose="02020603050405020304" pitchFamily="18" charset="0"/>
              </a:rPr>
              <a:t>xa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vời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khôn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th</a:t>
            </a:r>
            <a:r>
              <a:rPr lang="en-US" altLang="en-US" sz="4000" b="1" dirty="0" err="1">
                <a:solidFill>
                  <a:srgbClr val="0070C0"/>
                </a:solidFill>
                <a:latin typeface="Times New Roman" panose="02020603050405020304" pitchFamily="18" charset="0"/>
                <a:cs typeface="Times New Roman" panose="02020603050405020304" pitchFamily="18" charset="0"/>
              </a:rPr>
              <a:t>ấu</a:t>
            </a:r>
            <a:r>
              <a:rPr lang="en-US" altLang="en-US" sz="4000" dirty="0">
                <a:solidFill>
                  <a:srgbClr val="000000"/>
                </a:solidFill>
                <a:latin typeface="Times New Roman" panose="02020603050405020304" pitchFamily="18" charset="0"/>
                <a:cs typeface="Times New Roman" panose="02020603050405020304" pitchFamily="18" charset="0"/>
              </a:rPr>
              <a:t>,</a:t>
            </a:r>
          </a:p>
          <a:p>
            <a:pPr lvl="0" algn="just"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                                                B             T</a:t>
            </a:r>
          </a:p>
          <a:p>
            <a:pPr lvl="0" algn="ctr"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Nỗi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nhớ</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chàng</a:t>
            </a:r>
            <a:r>
              <a:rPr lang="en-US" altLang="en-US" sz="4000" dirty="0">
                <a:solidFill>
                  <a:srgbClr val="000000"/>
                </a:solidFill>
                <a:latin typeface="Times New Roman" panose="02020603050405020304" pitchFamily="18" charset="0"/>
                <a:cs typeface="Times New Roman" panose="02020603050405020304" pitchFamily="18" charset="0"/>
              </a:rPr>
              <a:t> / </a:t>
            </a:r>
            <a:r>
              <a:rPr lang="en-US" altLang="en-US" sz="4000" dirty="0" err="1">
                <a:solidFill>
                  <a:srgbClr val="000000"/>
                </a:solidFill>
                <a:latin typeface="Times New Roman" panose="02020603050405020304" pitchFamily="18" charset="0"/>
                <a:cs typeface="Times New Roman" panose="02020603050405020304" pitchFamily="18" charset="0"/>
              </a:rPr>
              <a:t>đau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đ</a:t>
            </a:r>
            <a:r>
              <a:rPr lang="en-US" altLang="en-US" sz="4000" b="1" dirty="0" err="1">
                <a:solidFill>
                  <a:srgbClr val="0070C0"/>
                </a:solidFill>
                <a:latin typeface="Times New Roman" panose="02020603050405020304" pitchFamily="18" charset="0"/>
                <a:cs typeface="Times New Roman" panose="02020603050405020304" pitchFamily="18" charset="0"/>
              </a:rPr>
              <a:t>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nào</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x</a:t>
            </a:r>
            <a:r>
              <a:rPr lang="en-US" altLang="en-US" sz="4000" b="1" dirty="0" err="1">
                <a:solidFill>
                  <a:srgbClr val="0070C0"/>
                </a:solidFill>
                <a:latin typeface="Times New Roman" panose="02020603050405020304" pitchFamily="18" charset="0"/>
                <a:cs typeface="Times New Roman" panose="02020603050405020304" pitchFamily="18" charset="0"/>
              </a:rPr>
              <a:t>ong</a:t>
            </a:r>
            <a:r>
              <a:rPr lang="en-US" altLang="en-US" sz="4000" dirty="0">
                <a:solidFill>
                  <a:srgbClr val="000000"/>
                </a:solidFill>
                <a:latin typeface="Times New Roman" panose="02020603050405020304" pitchFamily="18" charset="0"/>
                <a:cs typeface="Times New Roman" panose="02020603050405020304" pitchFamily="18" charset="0"/>
              </a:rPr>
              <a:t>.</a:t>
            </a:r>
          </a:p>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                                T               B</a:t>
            </a:r>
          </a:p>
          <a:p>
            <a:pPr lvl="0" algn="ctr"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Cảnh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buồn</a:t>
            </a:r>
            <a:r>
              <a:rPr lang="en-US" altLang="en-US" sz="4000" dirty="0">
                <a:solidFill>
                  <a:srgbClr val="000000"/>
                </a:solidFill>
                <a:latin typeface="Times New Roman" panose="02020603050405020304" pitchFamily="18" charset="0"/>
                <a:cs typeface="Times New Roman" panose="02020603050405020304" pitchFamily="18" charset="0"/>
              </a:rPr>
              <a:t> / </a:t>
            </a:r>
            <a:r>
              <a:rPr lang="en-US" altLang="en-US" sz="4000" dirty="0" err="1">
                <a:solidFill>
                  <a:srgbClr val="000000"/>
                </a:solidFill>
                <a:latin typeface="Times New Roman" panose="02020603050405020304" pitchFamily="18" charset="0"/>
                <a:cs typeface="Times New Roman" panose="02020603050405020304" pitchFamily="18" charset="0"/>
              </a:rPr>
              <a:t>người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a:t>
            </a:r>
            <a:r>
              <a:rPr lang="en-US" altLang="en-US" sz="4000" b="1" dirty="0" err="1">
                <a:solidFill>
                  <a:srgbClr val="0070C0"/>
                </a:solidFill>
                <a:latin typeface="Times New Roman" panose="02020603050405020304" pitchFamily="18" charset="0"/>
                <a:cs typeface="Times New Roman" panose="02020603050405020304" pitchFamily="18" charset="0"/>
              </a:rPr>
              <a:t>òng</a:t>
            </a:r>
            <a:r>
              <a:rPr lang="en-US" altLang="en-US" sz="4000" dirty="0">
                <a:solidFill>
                  <a:srgbClr val="000000"/>
                </a:solidFill>
                <a:latin typeface="Times New Roman" panose="02020603050405020304" pitchFamily="18" charset="0"/>
                <a:cs typeface="Times New Roman" panose="02020603050405020304" pitchFamily="18" charset="0"/>
              </a:rPr>
              <a:t>,</a:t>
            </a:r>
          </a:p>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                                           	 B</a:t>
            </a:r>
          </a:p>
          <a:p>
            <a:pPr lvl="0" algn="ctr"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Cành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cây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đượm</a:t>
            </a:r>
            <a:r>
              <a:rPr lang="en-US" altLang="en-US" sz="4000" dirty="0">
                <a:solidFill>
                  <a:srgbClr val="000000"/>
                </a:solidFill>
                <a:latin typeface="Times New Roman" panose="02020603050405020304" pitchFamily="18" charset="0"/>
                <a:cs typeface="Times New Roman" panose="02020603050405020304" pitchFamily="18" charset="0"/>
              </a:rPr>
              <a:t> / </a:t>
            </a:r>
            <a:r>
              <a:rPr lang="en-US" altLang="en-US" sz="4000" dirty="0" err="1">
                <a:solidFill>
                  <a:srgbClr val="000000"/>
                </a:solidFill>
                <a:latin typeface="Times New Roman" panose="02020603050405020304" pitchFamily="18" charset="0"/>
                <a:cs typeface="Times New Roman" panose="02020603050405020304" pitchFamily="18" charset="0"/>
              </a:rPr>
              <a:t>tiếng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a:t>
            </a:r>
            <a:r>
              <a:rPr lang="en-US" altLang="en-US" sz="4000" b="1" dirty="0" err="1">
                <a:solidFill>
                  <a:srgbClr val="0070C0"/>
                </a:solidFill>
                <a:latin typeface="Times New Roman" panose="02020603050405020304" pitchFamily="18" charset="0"/>
                <a:cs typeface="Times New Roman" panose="02020603050405020304" pitchFamily="18" charset="0"/>
              </a:rPr>
              <a:t>ùng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mưa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phun</a:t>
            </a:r>
            <a:r>
              <a:rPr lang="en-US" altLang="en-US" sz="4000" b="1" dirty="0">
                <a:solidFill>
                  <a:srgbClr val="000000"/>
                </a:solidFill>
                <a:latin typeface="Times New Roman" panose="02020603050405020304" pitchFamily="18" charset="0"/>
                <a:cs typeface="Times New Roman" panose="02020603050405020304" pitchFamily="18" charset="0"/>
              </a:rPr>
              <a:t>.</a:t>
            </a:r>
          </a:p>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rPr>
              <a:t>                                               B                 </a:t>
            </a:r>
            <a:r>
              <a:rPr lang="en-US" altLang="en-US" sz="4000" b="1" dirty="0" err="1">
                <a:solidFill>
                  <a:srgbClr val="FF0000"/>
                </a:solidFill>
                <a:latin typeface="Times New Roman" panose="02020603050405020304" pitchFamily="18" charset="0"/>
                <a:cs typeface="Times New Roman" panose="02020603050405020304" pitchFamily="18" charset="0"/>
              </a:rPr>
              <a:t>B</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8" name="Right Brace 7">
            <a:extLst>
              <a:ext uri="{FF2B5EF4-FFF2-40B4-BE49-F238E27FC236}">
                <a16:creationId xmlns:a16="http://schemas.microsoft.com/office/drawing/2014/main" id="{F8E03748-392D-4299-1B1D-EF1CFE7A7346}"/>
              </a:ext>
            </a:extLst>
          </p:cNvPr>
          <p:cNvSpPr/>
          <p:nvPr/>
        </p:nvSpPr>
        <p:spPr>
          <a:xfrm>
            <a:off x="11100955" y="330458"/>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E7074616-471B-BC66-BA28-1CABD69EC8FA}"/>
              </a:ext>
            </a:extLst>
          </p:cNvPr>
          <p:cNvSpPr/>
          <p:nvPr/>
        </p:nvSpPr>
        <p:spPr>
          <a:xfrm>
            <a:off x="11097491" y="2760379"/>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7D1FA0E-759A-E34F-BFA7-4FCC4FC6FEDF}"/>
              </a:ext>
            </a:extLst>
          </p:cNvPr>
          <p:cNvSpPr/>
          <p:nvPr/>
        </p:nvSpPr>
        <p:spPr>
          <a:xfrm>
            <a:off x="11682241" y="967115"/>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9760E5-A6D7-221E-1B86-D377C123FF11}"/>
              </a:ext>
            </a:extLst>
          </p:cNvPr>
          <p:cNvSpPr/>
          <p:nvPr/>
        </p:nvSpPr>
        <p:spPr>
          <a:xfrm>
            <a:off x="11682241" y="3239586"/>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bát</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B6B5405-A2E1-3B36-DF14-2C5149CC920C}"/>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7114309" y="760128"/>
            <a:ext cx="1333500" cy="13335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0249748-0C27-BA61-E140-518A2896A176}"/>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7771269" flipH="1">
            <a:off x="8382000" y="1944892"/>
            <a:ext cx="1333500" cy="133350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78927478-ED83-6082-C2A6-6FAD935FDDA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283304" y="3159560"/>
            <a:ext cx="1333500" cy="1333500"/>
          </a:xfrm>
          <a:prstGeom prst="rect">
            <a:avLst/>
          </a:prstGeom>
        </p:spPr>
      </p:pic>
      <p:sp>
        <p:nvSpPr>
          <p:cNvPr id="16" name="Rectangle 15">
            <a:extLst>
              <a:ext uri="{FF2B5EF4-FFF2-40B4-BE49-F238E27FC236}">
                <a16:creationId xmlns:a16="http://schemas.microsoft.com/office/drawing/2014/main" id="{7AAED88D-05F7-EB80-18BA-58566890FCF0}"/>
              </a:ext>
            </a:extLst>
          </p:cNvPr>
          <p:cNvSpPr/>
          <p:nvPr/>
        </p:nvSpPr>
        <p:spPr>
          <a:xfrm>
            <a:off x="431508" y="8146518"/>
            <a:ext cx="15037092" cy="1938992"/>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Nhịp</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3/4</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2/4; 4/4 </a:t>
            </a:r>
            <a:endParaRPr lang="en-US" sz="40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56D94BF8-0187-8109-7ECF-F15AD41546C7}"/>
              </a:ext>
            </a:extLst>
          </p:cNvPr>
          <p:cNvSpPr/>
          <p:nvPr/>
        </p:nvSpPr>
        <p:spPr>
          <a:xfrm>
            <a:off x="16044464" y="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3"/>
            <a:stretch>
              <a:fillRect/>
            </a:stretch>
          </a:blipFill>
        </p:spPr>
      </p:sp>
    </p:spTree>
    <p:extLst>
      <p:ext uri="{BB962C8B-B14F-4D97-AF65-F5344CB8AC3E}">
        <p14:creationId xmlns:p14="http://schemas.microsoft.com/office/powerpoint/2010/main" val="21767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barn(inVertical)">
                                      <p:cBhvr>
                                        <p:cTn id="4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A4B13-ED0F-49A8-18C0-9F4A2FB335B1}"/>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4229100"/>
            <a:ext cx="7315834" cy="2060627"/>
          </a:xfrm>
          <a:prstGeom prst="rect">
            <a:avLst/>
          </a:prstGeom>
        </p:spPr>
      </p:pic>
      <p:sp>
        <p:nvSpPr>
          <p:cNvPr id="7" name="TextBox 13">
            <a:extLst>
              <a:ext uri="{FF2B5EF4-FFF2-40B4-BE49-F238E27FC236}">
                <a16:creationId xmlns:a16="http://schemas.microsoft.com/office/drawing/2014/main" id="{E0863699-679B-FA57-26FE-FDD8101E6E5B}"/>
              </a:ext>
            </a:extLst>
          </p:cNvPr>
          <p:cNvSpPr txBox="1"/>
          <p:nvPr/>
        </p:nvSpPr>
        <p:spPr>
          <a:xfrm>
            <a:off x="724534" y="338680"/>
            <a:ext cx="3276600" cy="677108"/>
          </a:xfrm>
          <a:prstGeom prst="rect">
            <a:avLst/>
          </a:prstGeom>
          <a:noFill/>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a16="http://schemas.microsoft.com/office/drawing/2014/main" id="{4534ACAE-3B37-8673-9624-5A04E693DCE7}"/>
              </a:ext>
            </a:extLst>
          </p:cNvPr>
          <p:cNvSpPr txBox="1"/>
          <p:nvPr/>
        </p:nvSpPr>
        <p:spPr>
          <a:xfrm>
            <a:off x="2362834" y="4229100"/>
            <a:ext cx="3276600" cy="677108"/>
          </a:xfrm>
          <a:prstGeom prst="rect">
            <a:avLst/>
          </a:prstGeom>
          <a:noFill/>
        </p:spPr>
        <p:txBody>
          <a:bodyPr wrap="square" lIns="0" tIns="0" rIns="0" bIns="0" rtlCol="0" anchor="t">
            <a:spAutoFit/>
          </a:bodyPr>
          <a:lstStyle/>
          <a:p>
            <a:pPr algn="just"/>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B4D995C-A309-E71C-F585-7A3E98AD5F65}"/>
              </a:ext>
            </a:extLst>
          </p:cNvPr>
          <p:cNvSpPr/>
          <p:nvPr/>
        </p:nvSpPr>
        <p:spPr>
          <a:xfrm>
            <a:off x="6019800" y="2151608"/>
            <a:ext cx="11811000" cy="2123658"/>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Tạo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thiên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thán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giãi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thường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vật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khung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không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hạn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hẹp</a:t>
            </a:r>
            <a:endParaRPr lang="en-US" altLang="en-US" sz="4400" dirty="0">
              <a:solidFill>
                <a:srgbClr val="000000"/>
              </a:solidFill>
              <a:latin typeface="Times New Roman" panose="02020603050405020304" pitchFamily="18" charset="0"/>
              <a:cs typeface="Times New Roman" panose="02020603050405020304" pitchFamily="18" charset="0"/>
            </a:endParaRPr>
          </a:p>
        </p:txBody>
      </p:sp>
      <p:sp>
        <p:nvSpPr>
          <p:cNvPr id="2" name="Freeform 8">
            <a:extLst>
              <a:ext uri="{FF2B5EF4-FFF2-40B4-BE49-F238E27FC236}">
                <a16:creationId xmlns:a16="http://schemas.microsoft.com/office/drawing/2014/main" id="{2BCB2ADB-3A66-BAE2-6E1F-A4B2BF5B3DC4}"/>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 name="Picture 2">
            <a:extLst>
              <a:ext uri="{FF2B5EF4-FFF2-40B4-BE49-F238E27FC236}">
                <a16:creationId xmlns:a16="http://schemas.microsoft.com/office/drawing/2014/main" id="{7ED5BE03-701E-EF18-E360-EB4C5884A5DE}"/>
              </a:ext>
            </a:extLst>
          </p:cNvPr>
          <p:cNvPicPr>
            <a:picLocks noChangeAspect="1"/>
          </p:cNvPicPr>
          <p:nvPr/>
        </p:nvPicPr>
        <p:blipFill>
          <a:blip r:embed="rId7"/>
          <a:stretch>
            <a:fillRect/>
          </a:stretch>
        </p:blipFill>
        <p:spPr>
          <a:xfrm>
            <a:off x="6477000" y="5600700"/>
            <a:ext cx="4953000" cy="3581400"/>
          </a:xfrm>
          <a:prstGeom prst="rect">
            <a:avLst/>
          </a:prstGeom>
        </p:spPr>
      </p:pic>
      <p:pic>
        <p:nvPicPr>
          <p:cNvPr id="4" name="Picture 3">
            <a:extLst>
              <a:ext uri="{FF2B5EF4-FFF2-40B4-BE49-F238E27FC236}">
                <a16:creationId xmlns:a16="http://schemas.microsoft.com/office/drawing/2014/main" id="{D0208B42-2BE5-F4DF-7EA8-84A2F955F7E1}"/>
              </a:ext>
            </a:extLst>
          </p:cNvPr>
          <p:cNvPicPr>
            <a:picLocks noChangeAspect="1"/>
          </p:cNvPicPr>
          <p:nvPr/>
        </p:nvPicPr>
        <p:blipFill>
          <a:blip r:embed="rId8"/>
          <a:stretch>
            <a:fillRect/>
          </a:stretch>
        </p:blipFill>
        <p:spPr>
          <a:xfrm>
            <a:off x="12229466" y="5600659"/>
            <a:ext cx="4839334" cy="3581400"/>
          </a:xfrm>
          <a:prstGeom prst="rect">
            <a:avLst/>
          </a:prstGeom>
        </p:spPr>
      </p:pic>
      <p:sp>
        <p:nvSpPr>
          <p:cNvPr id="5" name="Freeform 6">
            <a:extLst>
              <a:ext uri="{FF2B5EF4-FFF2-40B4-BE49-F238E27FC236}">
                <a16:creationId xmlns:a16="http://schemas.microsoft.com/office/drawing/2014/main" id="{03C627BD-D468-3F2C-EA44-3ACF497DF86A}"/>
              </a:ext>
            </a:extLst>
          </p:cNvPr>
          <p:cNvSpPr/>
          <p:nvPr/>
        </p:nvSpPr>
        <p:spPr>
          <a:xfrm>
            <a:off x="-1143000" y="8574352"/>
            <a:ext cx="2971800" cy="1857375"/>
          </a:xfrm>
          <a:custGeom>
            <a:avLst/>
            <a:gdLst/>
            <a:ahLst/>
            <a:cxnLst/>
            <a:rect l="l" t="t" r="r" b="b"/>
            <a:pathLst>
              <a:path w="5497512" h="3435945">
                <a:moveTo>
                  <a:pt x="0" y="0"/>
                </a:moveTo>
                <a:lnTo>
                  <a:pt x="5497512" y="0"/>
                </a:lnTo>
                <a:lnTo>
                  <a:pt x="5497512" y="3435945"/>
                </a:lnTo>
                <a:lnTo>
                  <a:pt x="0" y="3435945"/>
                </a:lnTo>
                <a:lnTo>
                  <a:pt x="0" y="0"/>
                </a:lnTo>
                <a:close/>
              </a:path>
            </a:pathLst>
          </a:custGeom>
          <a:blipFill>
            <a:blip r:embed="rId9"/>
            <a:stretch>
              <a:fillRect/>
            </a:stretch>
          </a:blipFill>
        </p:spPr>
      </p:sp>
    </p:spTree>
    <p:extLst>
      <p:ext uri="{BB962C8B-B14F-4D97-AF65-F5344CB8AC3E}">
        <p14:creationId xmlns:p14="http://schemas.microsoft.com/office/powerpoint/2010/main" val="2995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A4B13-ED0F-49A8-18C0-9F4A2FB335B1}"/>
              </a:ext>
            </a:extLst>
          </p:cNvPr>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ackgroundRemoval t="9763" b="89941" l="2417" r="90000">
                        <a14:foregroundMark x1="2417" y1="52959" x2="7667" y2="55917"/>
                        <a14:backgroundMark x1="24583" y1="18639" x2="38333" y2="41124"/>
                        <a14:backgroundMark x1="38333" y1="41124" x2="47250" y2="27219"/>
                        <a14:backgroundMark x1="47250" y1="27219" x2="31333" y2="21893"/>
                        <a14:backgroundMark x1="31333" y1="21893" x2="30250" y2="23669"/>
                        <a14:backgroundMark x1="96333" y1="7101" x2="99833" y2="592"/>
                        <a14:backgroundMark x1="22583" y1="30473" x2="49417" y2="18639"/>
                        <a14:backgroundMark x1="51250" y1="11243" x2="44917" y2="36095"/>
                        <a14:backgroundMark x1="44917" y1="36095" x2="38083" y2="45562"/>
                        <a14:backgroundMark x1="38083" y1="45562" x2="28583" y2="34911"/>
                        <a14:backgroundMark x1="28583" y1="34911" x2="22583" y2="6509"/>
                        <a14:backgroundMark x1="22583" y1="6509" x2="22167" y2="1183"/>
                        <a14:backgroundMark x1="25583" y1="31953" x2="34500" y2="31953"/>
                        <a14:backgroundMark x1="34500" y1="31953" x2="44583" y2="30769"/>
                        <a14:backgroundMark x1="44583" y1="30769" x2="49417" y2="8284"/>
                        <a14:backgroundMark x1="49417" y1="8284" x2="45750" y2="28994"/>
                        <a14:backgroundMark x1="45750" y1="28994" x2="36333" y2="40828"/>
                        <a14:backgroundMark x1="36333" y1="40828" x2="27333" y2="34911"/>
                        <a14:backgroundMark x1="27333" y1="34911" x2="23833" y2="3550"/>
                        <a14:backgroundMark x1="46000" y1="6213" x2="44917" y2="17751"/>
                        <a14:backgroundMark x1="48417" y1="6213" x2="45417" y2="34024"/>
                        <a14:backgroundMark x1="45417" y1="34024" x2="34750" y2="40533"/>
                        <a14:backgroundMark x1="34750" y1="40533" x2="24333" y2="4142"/>
                        <a14:backgroundMark x1="32917" y1="45858" x2="42417" y2="44970"/>
                        <a14:backgroundMark x1="42417" y1="44970" x2="41583" y2="29290"/>
                        <a14:backgroundMark x1="29083" y1="42899" x2="43917" y2="36391"/>
                        <a14:backgroundMark x1="42333" y1="42012" x2="32250" y2="41124"/>
                        <a14:backgroundMark x1="32250" y1="41124" x2="29417" y2="37278"/>
                      </a14:backgroundRemoval>
                    </a14:imgEffect>
                  </a14:imgLayer>
                </a14:imgProps>
              </a:ext>
            </a:extLst>
          </a:blip>
          <a:stretch>
            <a:fillRect/>
          </a:stretch>
        </p:blipFill>
        <p:spPr>
          <a:xfrm rot="10800000">
            <a:off x="-1676400" y="4229100"/>
            <a:ext cx="7315834" cy="2060627"/>
          </a:xfrm>
          <a:prstGeom prst="rect">
            <a:avLst/>
          </a:prstGeom>
        </p:spPr>
      </p:pic>
      <p:sp>
        <p:nvSpPr>
          <p:cNvPr id="7" name="TextBox 13">
            <a:extLst>
              <a:ext uri="{FF2B5EF4-FFF2-40B4-BE49-F238E27FC236}">
                <a16:creationId xmlns:a16="http://schemas.microsoft.com/office/drawing/2014/main" id="{E0863699-679B-FA57-26FE-FDD8101E6E5B}"/>
              </a:ext>
            </a:extLst>
          </p:cNvPr>
          <p:cNvSpPr txBox="1"/>
          <p:nvPr/>
        </p:nvSpPr>
        <p:spPr>
          <a:xfrm>
            <a:off x="724534" y="338680"/>
            <a:ext cx="3276600" cy="677108"/>
          </a:xfrm>
          <a:prstGeom prst="rect">
            <a:avLst/>
          </a:prstGeom>
          <a:noFill/>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a16="http://schemas.microsoft.com/office/drawing/2014/main" id="{4534ACAE-3B37-8673-9624-5A04E693DCE7}"/>
              </a:ext>
            </a:extLst>
          </p:cNvPr>
          <p:cNvSpPr txBox="1"/>
          <p:nvPr/>
        </p:nvSpPr>
        <p:spPr>
          <a:xfrm>
            <a:off x="2362834" y="4229100"/>
            <a:ext cx="3276600" cy="677108"/>
          </a:xfrm>
          <a:prstGeom prst="rect">
            <a:avLst/>
          </a:prstGeom>
          <a:noFill/>
        </p:spPr>
        <p:txBody>
          <a:bodyPr wrap="square" lIns="0" tIns="0" rIns="0" bIns="0" rtlCol="0" anchor="t">
            <a:spAutoFit/>
          </a:bodyPr>
          <a:lstStyle/>
          <a:p>
            <a:pPr algn="just"/>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B4D995C-A309-E71C-F585-7A3E98AD5F65}"/>
              </a:ext>
            </a:extLst>
          </p:cNvPr>
          <p:cNvSpPr/>
          <p:nvPr/>
        </p:nvSpPr>
        <p:spPr>
          <a:xfrm>
            <a:off x="6019800" y="2151608"/>
            <a:ext cx="11811000" cy="5509200"/>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Tạo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thiên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thán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giãi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bày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thường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vật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khung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không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hạn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hẹp</a:t>
            </a:r>
            <a:r>
              <a:rPr lang="en-US" altLang="en-US" sz="4400" dirty="0">
                <a:solidFill>
                  <a:srgbClr val="000000"/>
                </a:solidFill>
                <a:latin typeface="Times New Roman" panose="02020603050405020304" pitchFamily="18" charset="0"/>
                <a:cs typeface="Times New Roman" panose="02020603050405020304" pitchFamily="18" charset="0"/>
              </a:rPr>
              <a:t> </a:t>
            </a:r>
          </a:p>
          <a:p>
            <a:pPr lvl="0" algn="just" eaLnBrk="0" fontAlgn="base" hangingPunct="0">
              <a:spcBef>
                <a:spcPct val="0"/>
              </a:spcBef>
              <a:spcAft>
                <a:spcPct val="0"/>
              </a:spcAft>
            </a:pPr>
            <a:endParaRPr lang="en-US" altLang="en-US" sz="4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Diễn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sống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nội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tâm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vật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với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hứng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tình</a:t>
            </a:r>
            <a:r>
              <a:rPr lang="en-US" altLang="en-US" sz="4400" dirty="0">
                <a:solidFill>
                  <a:srgbClr val="000000"/>
                </a:solidFill>
                <a:latin typeface="Times New Roman" panose="02020603050405020304" pitchFamily="18" charset="0"/>
                <a:cs typeface="Times New Roman" panose="02020603050405020304" pitchFamily="18" charset="0"/>
              </a:rPr>
              <a:t> bi </a:t>
            </a:r>
            <a:r>
              <a:rPr lang="en-US" altLang="en-US" sz="4400" dirty="0" err="1">
                <a:solidFill>
                  <a:srgbClr val="000000"/>
                </a:solidFill>
                <a:latin typeface="Times New Roman" panose="02020603050405020304" pitchFamily="18" charset="0"/>
                <a:cs typeface="Times New Roman" panose="02020603050405020304" pitchFamily="18" charset="0"/>
              </a:rPr>
              <a:t>thương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biểu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lộ</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tế</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dòng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suy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dồn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nén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với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tâm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trạng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nhớ</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tiếc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đợi</a:t>
            </a:r>
            <a:r>
              <a:rPr lang="en-US" altLang="en-US" sz="4400" dirty="0">
                <a:solidFill>
                  <a:srgbClr val="000000"/>
                </a:solidFill>
                <a:latin typeface="Times New Roman" panose="02020603050405020304" pitchFamily="18" charset="0"/>
                <a:cs typeface="Times New Roman" panose="02020603050405020304" pitchFamily="18" charset="0"/>
              </a:rPr>
              <a:t>. </a:t>
            </a:r>
          </a:p>
        </p:txBody>
      </p:sp>
      <p:sp>
        <p:nvSpPr>
          <p:cNvPr id="2" name="Freeform 8">
            <a:extLst>
              <a:ext uri="{FF2B5EF4-FFF2-40B4-BE49-F238E27FC236}">
                <a16:creationId xmlns:a16="http://schemas.microsoft.com/office/drawing/2014/main" id="{2BCB2ADB-3A66-BAE2-6E1F-A4B2BF5B3DC4}"/>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6">
            <a:extLst>
              <a:ext uri="{FF2B5EF4-FFF2-40B4-BE49-F238E27FC236}">
                <a16:creationId xmlns:a16="http://schemas.microsoft.com/office/drawing/2014/main" id="{6BA12FBB-0CCF-B80F-2E87-8F8078BFE68A}"/>
              </a:ext>
            </a:extLst>
          </p:cNvPr>
          <p:cNvSpPr/>
          <p:nvPr/>
        </p:nvSpPr>
        <p:spPr>
          <a:xfrm>
            <a:off x="-1143000" y="8574352"/>
            <a:ext cx="2971800" cy="1857375"/>
          </a:xfrm>
          <a:custGeom>
            <a:avLst/>
            <a:gdLst/>
            <a:ahLst/>
            <a:cxnLst/>
            <a:rect l="l" t="t" r="r" b="b"/>
            <a:pathLst>
              <a:path w="5497512" h="3435945">
                <a:moveTo>
                  <a:pt x="0" y="0"/>
                </a:moveTo>
                <a:lnTo>
                  <a:pt x="5497512" y="0"/>
                </a:lnTo>
                <a:lnTo>
                  <a:pt x="5497512" y="3435945"/>
                </a:lnTo>
                <a:lnTo>
                  <a:pt x="0" y="3435945"/>
                </a:lnTo>
                <a:lnTo>
                  <a:pt x="0" y="0"/>
                </a:lnTo>
                <a:close/>
              </a:path>
            </a:pathLst>
          </a:custGeom>
          <a:blipFill>
            <a:blip r:embed="rId6"/>
            <a:stretch>
              <a:fillRect/>
            </a:stretch>
          </a:blipFill>
        </p:spPr>
      </p:sp>
    </p:spTree>
    <p:extLst>
      <p:ext uri="{BB962C8B-B14F-4D97-AF65-F5344CB8AC3E}">
        <p14:creationId xmlns:p14="http://schemas.microsoft.com/office/powerpoint/2010/main" val="39411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id="{E0863699-679B-FA57-26FE-FDD8101E6E5B}"/>
              </a:ext>
            </a:extLst>
          </p:cNvPr>
          <p:cNvSpPr txBox="1"/>
          <p:nvPr/>
        </p:nvSpPr>
        <p:spPr>
          <a:xfrm>
            <a:off x="724534" y="338680"/>
            <a:ext cx="3276600" cy="677108"/>
          </a:xfrm>
          <a:prstGeom prst="rect">
            <a:avLst/>
          </a:prstGeom>
          <a:noFill/>
        </p:spPr>
        <p:txBody>
          <a:bodyPr wrap="square" lIns="0" tIns="0" rIns="0" bIns="0" rtlCol="0" anchor="t">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p:txBody>
      </p:sp>
      <p:sp>
        <p:nvSpPr>
          <p:cNvPr id="2" name="Freeform 8">
            <a:extLst>
              <a:ext uri="{FF2B5EF4-FFF2-40B4-BE49-F238E27FC236}">
                <a16:creationId xmlns:a16="http://schemas.microsoft.com/office/drawing/2014/main" id="{2BCB2ADB-3A66-BAE2-6E1F-A4B2BF5B3DC4}"/>
              </a:ext>
            </a:extLst>
          </p:cNvPr>
          <p:cNvSpPr/>
          <p:nvPr/>
        </p:nvSpPr>
        <p:spPr>
          <a:xfrm>
            <a:off x="-152400" y="1097316"/>
            <a:ext cx="3733800" cy="196873"/>
          </a:xfrm>
          <a:custGeom>
            <a:avLst/>
            <a:gdLst/>
            <a:ahLst/>
            <a:cxnLst/>
            <a:rect l="l" t="t" r="r" b="b"/>
            <a:pathLst>
              <a:path w="7315200" h="385711">
                <a:moveTo>
                  <a:pt x="0" y="0"/>
                </a:moveTo>
                <a:lnTo>
                  <a:pt x="7315200" y="0"/>
                </a:lnTo>
                <a:lnTo>
                  <a:pt x="7315200" y="385710"/>
                </a:lnTo>
                <a:lnTo>
                  <a:pt x="0" y="3857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5">
            <a:extLst>
              <a:ext uri="{FF2B5EF4-FFF2-40B4-BE49-F238E27FC236}">
                <a16:creationId xmlns:a16="http://schemas.microsoft.com/office/drawing/2014/main" id="{A36CA90B-0F6F-44D9-8B38-2A5C5F4B225D}"/>
              </a:ext>
            </a:extLst>
          </p:cNvPr>
          <p:cNvSpPr/>
          <p:nvPr/>
        </p:nvSpPr>
        <p:spPr>
          <a:xfrm>
            <a:off x="6858000" y="3380311"/>
            <a:ext cx="5239188" cy="3372727"/>
          </a:xfrm>
          <a:custGeom>
            <a:avLst/>
            <a:gdLst/>
            <a:ahLst/>
            <a:cxnLst/>
            <a:rect l="l" t="t" r="r" b="b"/>
            <a:pathLst>
              <a:path w="5239188" h="3372727">
                <a:moveTo>
                  <a:pt x="0" y="0"/>
                </a:moveTo>
                <a:lnTo>
                  <a:pt x="5239187" y="0"/>
                </a:lnTo>
                <a:lnTo>
                  <a:pt x="5239187" y="3372727"/>
                </a:lnTo>
                <a:lnTo>
                  <a:pt x="0" y="3372727"/>
                </a:lnTo>
                <a:lnTo>
                  <a:pt x="0" y="0"/>
                </a:lnTo>
                <a:close/>
              </a:path>
            </a:pathLst>
          </a:custGeom>
          <a:blipFill>
            <a:blip r:embed="rId4"/>
            <a:stretch>
              <a:fillRect/>
            </a:stretch>
          </a:blipFill>
        </p:spPr>
      </p:sp>
      <p:sp>
        <p:nvSpPr>
          <p:cNvPr id="5" name="Rectangle 4">
            <a:extLst>
              <a:ext uri="{FF2B5EF4-FFF2-40B4-BE49-F238E27FC236}">
                <a16:creationId xmlns:a16="http://schemas.microsoft.com/office/drawing/2014/main" id="{19396AFF-29C3-8F08-7144-6B5A856E92E2}"/>
              </a:ext>
            </a:extLst>
          </p:cNvPr>
          <p:cNvSpPr/>
          <p:nvPr/>
        </p:nvSpPr>
        <p:spPr>
          <a:xfrm>
            <a:off x="12385964" y="2857500"/>
            <a:ext cx="5486400" cy="4154984"/>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tộc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xuất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từ</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được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triển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đến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đỉnh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cao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nghệ</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thuật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viết</a:t>
            </a:r>
            <a:r>
              <a:rPr lang="en-US" altLang="en-US" sz="4400" dirty="0">
                <a:solidFill>
                  <a:srgbClr val="00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BD5DA4EC-F682-1951-2488-F14FDF069C2A}"/>
              </a:ext>
            </a:extLst>
          </p:cNvPr>
          <p:cNvSpPr/>
          <p:nvPr/>
        </p:nvSpPr>
        <p:spPr>
          <a:xfrm>
            <a:off x="436418" y="2989183"/>
            <a:ext cx="6421582" cy="4154984"/>
          </a:xfrm>
          <a:prstGeom prst="rect">
            <a:avLst/>
          </a:prstGeom>
        </p:spPr>
        <p:txBody>
          <a:bodyPr wrap="square">
            <a:spAutoFit/>
          </a:bodyPr>
          <a:lstStyle/>
          <a:p>
            <a:pPr lvl="0" algn="just" eaLnBrk="0" fontAlgn="base" hangingPunct="0">
              <a:spcBef>
                <a:spcPct val="0"/>
              </a:spcBef>
              <a:spcAft>
                <a:spcPct val="0"/>
              </a:spcAft>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kết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hợp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nhiều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phẩm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thẩm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mĩ</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tiếng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dồi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dào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điệu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nổi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bật</a:t>
            </a:r>
            <a:r>
              <a:rPr lang="en-US" altLang="en-US" sz="4400" dirty="0">
                <a:solidFill>
                  <a:srgbClr val="000000"/>
                </a:solidFill>
                <a:latin typeface="Times New Roman" panose="02020603050405020304" pitchFamily="18" charset="0"/>
                <a:cs typeface="Times New Roman" panose="02020603050405020304" pitchFamily="18" charset="0"/>
              </a:rPr>
              <a:t> ở </a:t>
            </a:r>
            <a:r>
              <a:rPr lang="en-US" altLang="en-US" sz="4400" dirty="0" err="1">
                <a:solidFill>
                  <a:srgbClr val="000000"/>
                </a:solidFill>
                <a:latin typeface="Times New Roman" panose="02020603050405020304" pitchFamily="18" charset="0"/>
                <a:cs typeface="Times New Roman" panose="02020603050405020304" pitchFamily="18" charset="0"/>
              </a:rPr>
              <a:t>âm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điệu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buồn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thương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triền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miên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phù</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hợp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ngâm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ngợi</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A142F6A-3C16-23FD-C0D4-6C9549F26C80}"/>
              </a:ext>
            </a:extLst>
          </p:cNvPr>
          <p:cNvPicPr>
            <a:picLocks noChangeAspect="1"/>
          </p:cNvPicPr>
          <p:nvPr/>
        </p:nvPicPr>
        <p:blipFill>
          <a:blip r:embed="rId5">
            <a:duotone>
              <a:schemeClr val="accent6">
                <a:shade val="45000"/>
                <a:satMod val="135000"/>
              </a:schemeClr>
              <a:prstClr val="white"/>
            </a:duotone>
          </a:blip>
          <a:stretch>
            <a:fillRect/>
          </a:stretch>
        </p:blipFill>
        <p:spPr>
          <a:xfrm>
            <a:off x="11003339" y="9029700"/>
            <a:ext cx="7315834" cy="1176630"/>
          </a:xfrm>
          <a:prstGeom prst="rect">
            <a:avLst/>
          </a:prstGeom>
        </p:spPr>
      </p:pic>
    </p:spTree>
    <p:extLst>
      <p:ext uri="{BB962C8B-B14F-4D97-AF65-F5344CB8AC3E}">
        <p14:creationId xmlns:p14="http://schemas.microsoft.com/office/powerpoint/2010/main" val="40403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1635</Words>
  <Application>Microsoft Office PowerPoint</Application>
  <PresentationFormat>Custom</PresentationFormat>
  <Paragraphs>120</Paragraphs>
  <Slides>22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#9Slide05 FS Blonde Script</vt:lpstr>
      <vt:lpstr>Arial</vt:lpstr>
      <vt:lpstr>#9Slide07 IcielCrocante</vt:lpstr>
      <vt:lpstr>Calibri</vt:lpstr>
      <vt:lpstr>Times New Roman</vt:lpstr>
      <vt:lpstr>#9Slide04 Rokkitt SemiBold</vt:lpstr>
      <vt:lpstr>#9Slide07 Cadena</vt:lpstr>
      <vt:lpstr>#9Slide05 MetroScript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Vintage Abstract Ripped Paper Sunday Sermon Church Presentation</dc:title>
  <dc:creator>admin</dc:creator>
  <cp:lastModifiedBy>admin</cp:lastModifiedBy>
  <cp:revision>22</cp:revision>
  <dcterms:created xsi:type="dcterms:W3CDTF">2006-08-16T00:00:00Z</dcterms:created>
  <dcterms:modified xsi:type="dcterms:W3CDTF">2024-09-08T23:36:50Z</dcterms:modified>
  <dc:identifier>DAGIGUYZu1s</dc:identifier>
</cp:coreProperties>
</file>