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32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1"/>
          <p:cNvSpPr>
            <a:spLocks noChangeArrowheads="1"/>
          </p:cNvSpPr>
          <p:nvPr/>
        </p:nvSpPr>
        <p:spPr bwMode="auto">
          <a:xfrm>
            <a:off x="1524000" y="0"/>
            <a:ext cx="574285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sz="2000" b="1" i="0" u="none" strike="noStrike" cap="none" normalizeH="0" baseline="0" dirty="0">
                <a:ln>
                  <a:noFill/>
                </a:ln>
                <a:effectLst/>
                <a:latin typeface="+mj-lt"/>
                <a:ea typeface="Calibri" pitchFamily="34" charset="0"/>
                <a:cs typeface="Times New Roman" pitchFamily="18" charset="0"/>
              </a:rPr>
              <a:t>Tiết 1: BÀI MỞ ĐẦU</a:t>
            </a:r>
            <a:endParaRPr kumimoji="0" lang="en-US" sz="2000" b="1" i="0" u="none" strike="noStrike" cap="none" normalizeH="0" baseline="0" dirty="0">
              <a:ln>
                <a:noFill/>
              </a:ln>
              <a:effectLst/>
              <a:latin typeface="+mj-lt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sz="2000" b="1" i="0" u="none" strike="noStrike" cap="none" normalizeH="0" baseline="0" dirty="0">
                <a:ln>
                  <a:noFill/>
                </a:ln>
                <a:effectLst/>
                <a:latin typeface="+mj-lt"/>
                <a:ea typeface="Calibri" pitchFamily="34" charset="0"/>
                <a:cs typeface="Times New Roman" pitchFamily="18" charset="0"/>
              </a:rPr>
              <a:t>(NỘI DUNG VÀ CẤU TRÚC SÁCH NGỮ VĂN </a:t>
            </a:r>
            <a:r>
              <a:rPr kumimoji="0" lang="en-US" sz="2000" b="1" i="0" u="none" strike="noStrike" cap="none" normalizeH="0" baseline="0" dirty="0">
                <a:ln>
                  <a:noFill/>
                </a:ln>
                <a:effectLst/>
                <a:latin typeface="+mj-lt"/>
                <a:ea typeface="Calibri" pitchFamily="34" charset="0"/>
                <a:cs typeface="Times New Roman" pitchFamily="18" charset="0"/>
              </a:rPr>
              <a:t>8</a:t>
            </a:r>
            <a:r>
              <a:rPr kumimoji="0" lang="vi-VN" sz="2000" b="1" i="0" u="none" strike="noStrike" cap="none" normalizeH="0" baseline="0" dirty="0">
                <a:ln>
                  <a:noFill/>
                </a:ln>
                <a:effectLst/>
                <a:latin typeface="+mj-lt"/>
                <a:ea typeface="Calibri" pitchFamily="34" charset="0"/>
                <a:cs typeface="Times New Roman" pitchFamily="18" charset="0"/>
              </a:rPr>
              <a:t>)</a:t>
            </a:r>
            <a:endParaRPr kumimoji="0" lang="vi-VN" sz="2000" b="1" i="0" u="none" strike="noStrike" cap="none" normalizeH="0" baseline="0" dirty="0">
              <a:ln>
                <a:noFill/>
              </a:ln>
              <a:effectLst/>
              <a:latin typeface="+mj-lt"/>
              <a:cs typeface="Arial" pitchFamily="34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304800" y="990600"/>
          <a:ext cx="8382000" cy="856090"/>
        </p:xfrm>
        <a:graphic>
          <a:graphicData uri="http://schemas.openxmlformats.org/drawingml/2006/table">
            <a:tbl>
              <a:tblPr/>
              <a:tblGrid>
                <a:gridCol w="68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5609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Tiểu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loại</a:t>
                      </a:r>
                      <a:endParaRPr lang="en-US" sz="24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3688" marR="43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Truyện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ngắn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,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truyện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vừa</a:t>
                      </a:r>
                      <a:endParaRPr lang="en-US" sz="24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3688" marR="43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Tiểu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thuyết</a:t>
                      </a:r>
                      <a:endParaRPr lang="en-US" sz="24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3688" marR="43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latin typeface="Times New Roman"/>
                          <a:ea typeface="SimSun"/>
                          <a:cs typeface="Times New Roman"/>
                        </a:rPr>
                        <a:t>Truyện lịch sử</a:t>
                      </a:r>
                      <a:endParaRPr lang="en-US" sz="2400" b="1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3688" marR="43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Truyện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cười</a:t>
                      </a:r>
                      <a:endParaRPr lang="en-US" sz="24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3688" marR="43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0" y="609600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sz="2400" b="1" i="0" u="none" strike="noStrike" cap="none" normalizeH="0" baseline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I. Đọc hiểu văn bản truyện : Thống kê văn bản truyện theo kiểu loại:</a:t>
            </a:r>
            <a:r>
              <a:rPr kumimoji="0" lang="vi-VN" sz="2400" b="1" i="0" u="none" strike="noStrike" cap="none" normalizeH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 </a:t>
            </a:r>
            <a:endParaRPr kumimoji="0" lang="en-US" sz="2400" b="1" i="0" u="none" strike="noStrike" cap="none" normalizeH="0" baseline="0" dirty="0">
              <a:ln>
                <a:noFill/>
              </a:ln>
              <a:effectLst/>
              <a:latin typeface="+mj-lt"/>
              <a:cs typeface="Arial" pitchFamily="34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304800" y="1905000"/>
          <a:ext cx="8382000" cy="4725618"/>
        </p:xfrm>
        <a:graphic>
          <a:graphicData uri="http://schemas.openxmlformats.org/drawingml/2006/table">
            <a:tbl>
              <a:tblPr/>
              <a:tblGrid>
                <a:gridCol w="68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725618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Một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số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văn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bản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trong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sách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Ngữ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văn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8</a:t>
                      </a:r>
                      <a:endParaRPr lang="en-US" sz="24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3688" marR="43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-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Tôi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đi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học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(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Thanh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Tịnh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)</a:t>
                      </a:r>
                      <a:endParaRPr lang="en-US" sz="2400" b="1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-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Gió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lạnh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đầu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mùa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(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Thạch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Lam)</a:t>
                      </a:r>
                      <a:endParaRPr lang="en-US" sz="2400" b="1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-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Người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mẹ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vườn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cau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(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Nguyễn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Ngọc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Tư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)</a:t>
                      </a:r>
                      <a:endParaRPr lang="en-US" sz="2400" b="1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-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Chuỗi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hạt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cườm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màu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xám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(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Đỗ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Bích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Thúy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)</a:t>
                      </a:r>
                      <a:endParaRPr lang="en-US" sz="2400" b="1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-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Lão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Hạc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(Nam Cao)</a:t>
                      </a:r>
                      <a:endParaRPr lang="en-US" sz="2400" b="1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-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Người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thầy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đầu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tiên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(Ai-ma-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tốp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)</a:t>
                      </a:r>
                      <a:endParaRPr lang="en-US" sz="2400" b="1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-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Cố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hương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(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Lỗ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Tấn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)</a:t>
                      </a:r>
                      <a:endParaRPr lang="en-US" sz="24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3688" marR="43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-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Đánh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nhau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với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chiếc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cối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xay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gió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(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Xéc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-van-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téc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)</a:t>
                      </a:r>
                      <a:endParaRPr lang="en-US" sz="2400" b="1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-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Trong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mắt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trẻ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(Ê-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xu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-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pe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-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ri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)</a:t>
                      </a:r>
                      <a:endParaRPr lang="en-US" sz="2400" b="1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-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Tức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nước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vỡ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bờ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(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Ngô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Tất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Tố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)</a:t>
                      </a:r>
                      <a:endParaRPr lang="en-US" sz="24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3688" marR="43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-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Hoàng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Lê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nhất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thống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chí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(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Ngô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gia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văn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phái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)</a:t>
                      </a:r>
                      <a:endParaRPr lang="en-US" sz="2400" b="1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-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Bên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bờ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Thiên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Mạc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(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Hà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Ân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)</a:t>
                      </a:r>
                      <a:endParaRPr lang="en-US" sz="24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3688" marR="43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-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Cái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kính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(A-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dít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Nê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-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xin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)</a:t>
                      </a:r>
                      <a:endParaRPr lang="en-US" sz="2400" b="1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-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Hai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truyện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cười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dân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gian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Việt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Nam: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Thi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nói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khoác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, Treo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biển</a:t>
                      </a:r>
                      <a:endParaRPr lang="en-US" sz="24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3688" marR="43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5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05000" y="152400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vi-VN" b="1" dirty="0">
                <a:ea typeface="Calibri" pitchFamily="34" charset="0"/>
                <a:cs typeface="Times New Roman" pitchFamily="18" charset="0"/>
              </a:rPr>
              <a:t>Tiết 1: BÀI MỞ ĐẦU</a:t>
            </a:r>
            <a:endParaRPr lang="en-US" b="1" dirty="0"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b="1" dirty="0">
                <a:ea typeface="Calibri" pitchFamily="34" charset="0"/>
                <a:cs typeface="Times New Roman" pitchFamily="18" charset="0"/>
              </a:rPr>
              <a:t>(NỘI DUNG VÀ CẤU TRÚC SÁCH NGỮ VĂN </a:t>
            </a:r>
            <a:r>
              <a:rPr lang="en-US" b="1" dirty="0">
                <a:ea typeface="Calibri" pitchFamily="34" charset="0"/>
                <a:cs typeface="Times New Roman" pitchFamily="18" charset="0"/>
              </a:rPr>
              <a:t>8</a:t>
            </a:r>
            <a:r>
              <a:rPr lang="vi-VN" b="1" dirty="0">
                <a:ea typeface="Calibri" pitchFamily="34" charset="0"/>
                <a:cs typeface="Times New Roman" pitchFamily="18" charset="0"/>
              </a:rPr>
              <a:t>)</a:t>
            </a:r>
            <a:endParaRPr lang="vi-VN" b="1" dirty="0"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04800" y="685800"/>
            <a:ext cx="5943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vi-VN" b="1" dirty="0">
                <a:ea typeface="Calibri" pitchFamily="34" charset="0"/>
                <a:cs typeface="Times New Roman" pitchFamily="18" charset="0"/>
              </a:rPr>
              <a:t>III. Luyện tập</a:t>
            </a:r>
            <a:endParaRPr lang="vi-VN" b="1" dirty="0"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1000" y="914400"/>
            <a:ext cx="8534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b="1" dirty="0">
                <a:latin typeface="+mj-lt"/>
              </a:rPr>
              <a:t>Bài 7: </a:t>
            </a:r>
            <a:r>
              <a:rPr lang="en-US" sz="2400" b="1" dirty="0" err="1">
                <a:latin typeface="+mj-lt"/>
              </a:rPr>
              <a:t>Cần</a:t>
            </a:r>
            <a:r>
              <a:rPr lang="en-US" sz="2400" b="1" dirty="0">
                <a:latin typeface="+mj-lt"/>
              </a:rPr>
              <a:t> </a:t>
            </a:r>
            <a:r>
              <a:rPr lang="en-US" sz="2400" b="1" dirty="0" err="1">
                <a:latin typeface="+mj-lt"/>
              </a:rPr>
              <a:t>lưu</a:t>
            </a:r>
            <a:r>
              <a:rPr lang="en-US" sz="2400" b="1" dirty="0">
                <a:latin typeface="+mj-lt"/>
              </a:rPr>
              <a:t> ý </a:t>
            </a:r>
            <a:r>
              <a:rPr lang="en-US" sz="2400" b="1" dirty="0" err="1">
                <a:latin typeface="+mj-lt"/>
              </a:rPr>
              <a:t>những</a:t>
            </a:r>
            <a:r>
              <a:rPr lang="en-US" sz="2400" b="1" dirty="0">
                <a:latin typeface="+mj-lt"/>
              </a:rPr>
              <a:t> </a:t>
            </a:r>
            <a:r>
              <a:rPr lang="en-US" sz="2400" b="1" dirty="0" err="1">
                <a:latin typeface="+mj-lt"/>
              </a:rPr>
              <a:t>gì</a:t>
            </a:r>
            <a:r>
              <a:rPr lang="en-US" sz="2400" b="1" dirty="0">
                <a:latin typeface="+mj-lt"/>
              </a:rPr>
              <a:t> </a:t>
            </a:r>
            <a:r>
              <a:rPr lang="en-US" sz="2400" b="1" dirty="0" err="1">
                <a:latin typeface="+mj-lt"/>
              </a:rPr>
              <a:t>về</a:t>
            </a:r>
            <a:r>
              <a:rPr lang="en-US" sz="2400" b="1" dirty="0">
                <a:latin typeface="+mj-lt"/>
              </a:rPr>
              <a:t> </a:t>
            </a:r>
            <a:r>
              <a:rPr lang="en-US" sz="2400" b="1" dirty="0" err="1">
                <a:latin typeface="+mj-lt"/>
              </a:rPr>
              <a:t>yêu</a:t>
            </a:r>
            <a:r>
              <a:rPr lang="en-US" sz="2400" b="1" dirty="0">
                <a:latin typeface="+mj-lt"/>
              </a:rPr>
              <a:t> </a:t>
            </a:r>
            <a:r>
              <a:rPr lang="en-US" sz="2400" b="1" dirty="0" err="1">
                <a:latin typeface="+mj-lt"/>
              </a:rPr>
              <a:t>cầu</a:t>
            </a:r>
            <a:r>
              <a:rPr lang="en-US" sz="2400" b="1" dirty="0">
                <a:latin typeface="+mj-lt"/>
              </a:rPr>
              <a:t> </a:t>
            </a:r>
            <a:r>
              <a:rPr lang="en-US" sz="2400" b="1" dirty="0" err="1">
                <a:latin typeface="+mj-lt"/>
              </a:rPr>
              <a:t>đọc</a:t>
            </a:r>
            <a:r>
              <a:rPr lang="en-US" sz="2400" b="1" dirty="0">
                <a:latin typeface="+mj-lt"/>
              </a:rPr>
              <a:t> </a:t>
            </a:r>
            <a:r>
              <a:rPr lang="en-US" sz="2400" b="1" dirty="0" err="1">
                <a:latin typeface="+mj-lt"/>
              </a:rPr>
              <a:t>hiểu</a:t>
            </a:r>
            <a:r>
              <a:rPr lang="en-US" sz="2400" b="1" dirty="0">
                <a:latin typeface="+mj-lt"/>
              </a:rPr>
              <a:t> </a:t>
            </a:r>
            <a:r>
              <a:rPr lang="vi-VN" sz="2400" b="1" dirty="0">
                <a:latin typeface="+mj-lt"/>
              </a:rPr>
              <a:t> các loại </a:t>
            </a:r>
            <a:r>
              <a:rPr lang="en-US" sz="2400" b="1" dirty="0" err="1">
                <a:latin typeface="+mj-lt"/>
              </a:rPr>
              <a:t>văn</a:t>
            </a:r>
            <a:r>
              <a:rPr lang="en-US" sz="2400" b="1" dirty="0">
                <a:latin typeface="+mj-lt"/>
              </a:rPr>
              <a:t> </a:t>
            </a:r>
            <a:r>
              <a:rPr lang="en-US" sz="2400" b="1" dirty="0" err="1">
                <a:latin typeface="+mj-lt"/>
              </a:rPr>
              <a:t>bản</a:t>
            </a:r>
            <a:r>
              <a:rPr lang="en-US" sz="2400" b="1" dirty="0">
                <a:latin typeface="+mj-lt"/>
              </a:rPr>
              <a:t> </a:t>
            </a:r>
            <a:r>
              <a:rPr lang="en-US" sz="2400" b="1" dirty="0" err="1">
                <a:latin typeface="+mj-lt"/>
              </a:rPr>
              <a:t>thông</a:t>
            </a:r>
            <a:r>
              <a:rPr lang="en-US" sz="2400" b="1" dirty="0">
                <a:latin typeface="+mj-lt"/>
              </a:rPr>
              <a:t> tin</a:t>
            </a:r>
            <a:r>
              <a:rPr lang="vi-VN" sz="2400" b="1" dirty="0">
                <a:latin typeface="+mj-lt"/>
              </a:rPr>
              <a:t>? </a:t>
            </a:r>
            <a:endParaRPr lang="en-US" sz="2400" b="1" dirty="0">
              <a:latin typeface="+mj-lt"/>
            </a:endParaRPr>
          </a:p>
        </p:txBody>
      </p:sp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228600" y="1676400"/>
            <a:ext cx="8534400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Khi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đọc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hiểu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văn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bản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thông</a:t>
            </a:r>
            <a:r>
              <a:rPr kumimoji="0" lang="vi-VN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tin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cần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chú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ý:</a:t>
            </a:r>
            <a:endParaRPr kumimoji="0" lang="en-US" sz="2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+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Nhận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biết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và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phân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tích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được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đặc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điểm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của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kiểu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văn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bản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giải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thích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một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hiện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tượng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tự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nhiên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hoặc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giới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thiệu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một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cuốn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sách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hoặc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bộ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phim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đã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xem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chỉ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ra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được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mối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quan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hệ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giữa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đặc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điểm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văn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bản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với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mục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đích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của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nó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en-US" sz="2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+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Nhận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biết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và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phân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tích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được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cách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trình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bày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thông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tin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trong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văn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bản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như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trật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tự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thời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gian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quan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hệ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nguyên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nhân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kết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quả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mức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độ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quan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trọng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của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đối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tượng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hoặc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so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sánh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và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đối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chiếu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en-US" sz="2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+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Phân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tích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được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thông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tin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cơ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bản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của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văn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bản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vai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trò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của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các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chi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tiết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trong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việc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thể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hiện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tông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tin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cơ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bản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của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văn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bản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en-US" sz="2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+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Đánh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giá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được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hiệu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quả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biểu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đạt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của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một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kiểu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phương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tiện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phi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ngôn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ngữ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trong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một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văn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bản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cụ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thể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en-US" sz="22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+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Liên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hệ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được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thông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tin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trong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văn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bản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với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những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vấn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đề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của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xã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hội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đương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đại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58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58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58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58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58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584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90800" y="15240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vi-VN" b="1" dirty="0">
                <a:ea typeface="Calibri" pitchFamily="34" charset="0"/>
                <a:cs typeface="Times New Roman" pitchFamily="18" charset="0"/>
              </a:rPr>
              <a:t>Tiết 1: BÀI MỞ ĐẦU</a:t>
            </a:r>
            <a:endParaRPr lang="en-US" b="1" dirty="0"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b="1" dirty="0">
                <a:ea typeface="Calibri" pitchFamily="34" charset="0"/>
                <a:cs typeface="Times New Roman" pitchFamily="18" charset="0"/>
              </a:rPr>
              <a:t>(NỘI DUNG VÀ CẤU TRÚC SÁCH NGỮ VĂN </a:t>
            </a:r>
            <a:r>
              <a:rPr lang="en-US" b="1" dirty="0">
                <a:ea typeface="Calibri" pitchFamily="34" charset="0"/>
                <a:cs typeface="Times New Roman" pitchFamily="18" charset="0"/>
              </a:rPr>
              <a:t>8</a:t>
            </a:r>
            <a:r>
              <a:rPr lang="vi-VN" b="1" dirty="0">
                <a:ea typeface="Calibri" pitchFamily="34" charset="0"/>
                <a:cs typeface="Times New Roman" pitchFamily="18" charset="0"/>
              </a:rPr>
              <a:t>)</a:t>
            </a:r>
            <a:endParaRPr lang="vi-VN" b="1" dirty="0">
              <a:cs typeface="Arial" pitchFamily="34" charset="0"/>
            </a:endParaRPr>
          </a:p>
        </p:txBody>
      </p:sp>
      <p:sp>
        <p:nvSpPr>
          <p:cNvPr id="34817" name="Rectangle 1"/>
          <p:cNvSpPr>
            <a:spLocks noChangeArrowheads="1"/>
          </p:cNvSpPr>
          <p:nvPr/>
        </p:nvSpPr>
        <p:spPr bwMode="auto">
          <a:xfrm>
            <a:off x="609600" y="1066800"/>
            <a:ext cx="79248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11775" algn="l"/>
              </a:tabLst>
            </a:pPr>
            <a:r>
              <a:rPr kumimoji="0" lang="vi-VN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HDVN:5’ </a:t>
            </a:r>
            <a:endParaRPr kumimoji="0" lang="en-US" sz="2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11775" algn="l"/>
              </a:tabLst>
            </a:pPr>
            <a:r>
              <a:rPr kumimoji="0" lang="vi-VN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- Hệ thống lại kiến thức phần I. Học đọc: phương pháp đọc hiểu các kiểu loại văn bản khác nhau. </a:t>
            </a:r>
            <a:endParaRPr kumimoji="0" lang="en-US" sz="2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11775" algn="l"/>
              </a:tabLst>
            </a:pPr>
            <a:r>
              <a:rPr kumimoji="0" lang="vi-VN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- Soạn nội dung  phần II. Học viết. ( Bám sát câu hỏi SGK) </a:t>
            </a:r>
            <a:endParaRPr kumimoji="0" lang="vi-VN" sz="2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48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48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48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43200" y="22860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vi-VN" b="1" dirty="0">
                <a:ea typeface="Calibri" pitchFamily="34" charset="0"/>
                <a:cs typeface="Times New Roman" pitchFamily="18" charset="0"/>
              </a:rPr>
              <a:t>BÀI MỞ ĐẦU</a:t>
            </a:r>
            <a:endParaRPr lang="en-US" b="1" dirty="0"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b="1" dirty="0">
                <a:ea typeface="Calibri" pitchFamily="34" charset="0"/>
                <a:cs typeface="Times New Roman" pitchFamily="18" charset="0"/>
              </a:rPr>
              <a:t>(NỘI DUNG VÀ CẤU TRÚC SÁCH NGỮ VĂN </a:t>
            </a:r>
            <a:r>
              <a:rPr lang="en-US" b="1" dirty="0">
                <a:ea typeface="Calibri" pitchFamily="34" charset="0"/>
                <a:cs typeface="Times New Roman" pitchFamily="18" charset="0"/>
              </a:rPr>
              <a:t>8</a:t>
            </a:r>
            <a:r>
              <a:rPr lang="vi-VN" b="1" dirty="0">
                <a:ea typeface="Calibri" pitchFamily="34" charset="0"/>
                <a:cs typeface="Times New Roman" pitchFamily="18" charset="0"/>
              </a:rPr>
              <a:t>)</a:t>
            </a:r>
            <a:endParaRPr lang="vi-VN" b="1" dirty="0"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19400" y="22860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vi-VN" b="1" dirty="0">
                <a:ea typeface="Calibri" pitchFamily="34" charset="0"/>
                <a:cs typeface="Times New Roman" pitchFamily="18" charset="0"/>
              </a:rPr>
              <a:t>BÀI MỞ ĐẦU</a:t>
            </a:r>
            <a:endParaRPr lang="en-US" b="1" dirty="0"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b="1" dirty="0">
                <a:ea typeface="Calibri" pitchFamily="34" charset="0"/>
                <a:cs typeface="Times New Roman" pitchFamily="18" charset="0"/>
              </a:rPr>
              <a:t>(NỘI DUNG VÀ CẤU TRÚC SÁCH NGỮ VĂN </a:t>
            </a:r>
            <a:r>
              <a:rPr lang="en-US" b="1" dirty="0">
                <a:ea typeface="Calibri" pitchFamily="34" charset="0"/>
                <a:cs typeface="Times New Roman" pitchFamily="18" charset="0"/>
              </a:rPr>
              <a:t>8</a:t>
            </a:r>
            <a:r>
              <a:rPr lang="vi-VN" b="1" dirty="0">
                <a:ea typeface="Calibri" pitchFamily="34" charset="0"/>
                <a:cs typeface="Times New Roman" pitchFamily="18" charset="0"/>
              </a:rPr>
              <a:t>)</a:t>
            </a:r>
            <a:endParaRPr lang="vi-VN" b="1" dirty="0"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67000" y="22860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vi-VN" b="1" dirty="0">
                <a:ea typeface="Calibri" pitchFamily="34" charset="0"/>
                <a:cs typeface="Times New Roman" pitchFamily="18" charset="0"/>
              </a:rPr>
              <a:t>BÀI MỞ ĐẦU</a:t>
            </a:r>
            <a:endParaRPr lang="en-US" b="1" dirty="0"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b="1" dirty="0">
                <a:ea typeface="Calibri" pitchFamily="34" charset="0"/>
                <a:cs typeface="Times New Roman" pitchFamily="18" charset="0"/>
              </a:rPr>
              <a:t>(NỘI DUNG VÀ CẤU TRÚC SÁCH NGỮ VĂN </a:t>
            </a:r>
            <a:r>
              <a:rPr lang="en-US" b="1" dirty="0">
                <a:ea typeface="Calibri" pitchFamily="34" charset="0"/>
                <a:cs typeface="Times New Roman" pitchFamily="18" charset="0"/>
              </a:rPr>
              <a:t>8</a:t>
            </a:r>
            <a:r>
              <a:rPr lang="vi-VN" b="1" dirty="0">
                <a:ea typeface="Calibri" pitchFamily="34" charset="0"/>
                <a:cs typeface="Times New Roman" pitchFamily="18" charset="0"/>
              </a:rPr>
              <a:t>)</a:t>
            </a:r>
            <a:endParaRPr lang="vi-VN" b="1" dirty="0"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22860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vi-VN" b="1" dirty="0">
                <a:ea typeface="Calibri" pitchFamily="34" charset="0"/>
                <a:cs typeface="Times New Roman" pitchFamily="18" charset="0"/>
              </a:rPr>
              <a:t>BÀI MỞ ĐẦU</a:t>
            </a:r>
            <a:endParaRPr lang="en-US" b="1" dirty="0"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b="1" dirty="0">
                <a:ea typeface="Calibri" pitchFamily="34" charset="0"/>
                <a:cs typeface="Times New Roman" pitchFamily="18" charset="0"/>
              </a:rPr>
              <a:t>(NỘI DUNG VÀ CẤU TRÚC SÁCH NGỮ VĂN </a:t>
            </a:r>
            <a:r>
              <a:rPr lang="en-US" b="1" dirty="0">
                <a:ea typeface="Calibri" pitchFamily="34" charset="0"/>
                <a:cs typeface="Times New Roman" pitchFamily="18" charset="0"/>
              </a:rPr>
              <a:t>8</a:t>
            </a:r>
            <a:r>
              <a:rPr lang="vi-VN" b="1" dirty="0">
                <a:ea typeface="Calibri" pitchFamily="34" charset="0"/>
                <a:cs typeface="Times New Roman" pitchFamily="18" charset="0"/>
              </a:rPr>
              <a:t>)</a:t>
            </a:r>
            <a:endParaRPr lang="vi-VN" b="1" dirty="0"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90800" y="15240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vi-VN" b="1" dirty="0">
                <a:ea typeface="Calibri" pitchFamily="34" charset="0"/>
                <a:cs typeface="Times New Roman" pitchFamily="18" charset="0"/>
              </a:rPr>
              <a:t>BÀI MỞ ĐẦU</a:t>
            </a:r>
            <a:endParaRPr lang="en-US" b="1" dirty="0"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b="1" dirty="0">
                <a:ea typeface="Calibri" pitchFamily="34" charset="0"/>
                <a:cs typeface="Times New Roman" pitchFamily="18" charset="0"/>
              </a:rPr>
              <a:t>(NỘI DUNG VÀ CẤU TRÚC SÁCH NGỮ VĂN </a:t>
            </a:r>
            <a:r>
              <a:rPr lang="en-US" b="1" dirty="0">
                <a:ea typeface="Calibri" pitchFamily="34" charset="0"/>
                <a:cs typeface="Times New Roman" pitchFamily="18" charset="0"/>
              </a:rPr>
              <a:t>8</a:t>
            </a:r>
            <a:r>
              <a:rPr lang="vi-VN" b="1" dirty="0">
                <a:ea typeface="Calibri" pitchFamily="34" charset="0"/>
                <a:cs typeface="Times New Roman" pitchFamily="18" charset="0"/>
              </a:rPr>
              <a:t>)</a:t>
            </a:r>
            <a:endParaRPr lang="vi-VN" b="1" dirty="0"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19400" y="15240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vi-VN" b="1" dirty="0">
                <a:ea typeface="Calibri" pitchFamily="34" charset="0"/>
                <a:cs typeface="Times New Roman" pitchFamily="18" charset="0"/>
              </a:rPr>
              <a:t>BÀI MỞ ĐẦU</a:t>
            </a:r>
            <a:endParaRPr lang="en-US" b="1" dirty="0"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b="1" dirty="0">
                <a:ea typeface="Calibri" pitchFamily="34" charset="0"/>
                <a:cs typeface="Times New Roman" pitchFamily="18" charset="0"/>
              </a:rPr>
              <a:t>(NỘI DUNG VÀ CẤU TRÚC SÁCH NGỮ VĂN </a:t>
            </a:r>
            <a:r>
              <a:rPr lang="en-US" b="1" dirty="0">
                <a:ea typeface="Calibri" pitchFamily="34" charset="0"/>
                <a:cs typeface="Times New Roman" pitchFamily="18" charset="0"/>
              </a:rPr>
              <a:t>8</a:t>
            </a:r>
            <a:r>
              <a:rPr lang="vi-VN" b="1" dirty="0">
                <a:ea typeface="Calibri" pitchFamily="34" charset="0"/>
                <a:cs typeface="Times New Roman" pitchFamily="18" charset="0"/>
              </a:rPr>
              <a:t>)</a:t>
            </a:r>
            <a:endParaRPr lang="vi-VN" b="1" dirty="0"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62200" y="22860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vi-VN" b="1" dirty="0">
                <a:ea typeface="Calibri" pitchFamily="34" charset="0"/>
                <a:cs typeface="Times New Roman" pitchFamily="18" charset="0"/>
              </a:rPr>
              <a:t>BÀI MỞ ĐẦU</a:t>
            </a:r>
            <a:endParaRPr lang="en-US" b="1" dirty="0"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b="1" dirty="0">
                <a:ea typeface="Calibri" pitchFamily="34" charset="0"/>
                <a:cs typeface="Times New Roman" pitchFamily="18" charset="0"/>
              </a:rPr>
              <a:t>(NỘI DUNG VÀ CẤU TRÚC SÁCH NGỮ VĂN </a:t>
            </a:r>
            <a:r>
              <a:rPr lang="en-US" b="1" dirty="0">
                <a:ea typeface="Calibri" pitchFamily="34" charset="0"/>
                <a:cs typeface="Times New Roman" pitchFamily="18" charset="0"/>
              </a:rPr>
              <a:t>8</a:t>
            </a:r>
            <a:r>
              <a:rPr lang="vi-VN" b="1" dirty="0">
                <a:ea typeface="Calibri" pitchFamily="34" charset="0"/>
                <a:cs typeface="Times New Roman" pitchFamily="18" charset="0"/>
              </a:rPr>
              <a:t>)</a:t>
            </a:r>
            <a:endParaRPr lang="vi-VN" b="1" dirty="0"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4600" y="15240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vi-VN" b="1" dirty="0">
                <a:ea typeface="Calibri" pitchFamily="34" charset="0"/>
                <a:cs typeface="Times New Roman" pitchFamily="18" charset="0"/>
              </a:rPr>
              <a:t>BÀI MỞ ĐẦU</a:t>
            </a:r>
            <a:endParaRPr lang="en-US" b="1" dirty="0"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b="1" dirty="0">
                <a:ea typeface="Calibri" pitchFamily="34" charset="0"/>
                <a:cs typeface="Times New Roman" pitchFamily="18" charset="0"/>
              </a:rPr>
              <a:t>(NỘI DUNG VÀ CẤU TRÚC SÁCH NGỮ VĂN </a:t>
            </a:r>
            <a:r>
              <a:rPr lang="en-US" b="1" dirty="0">
                <a:ea typeface="Calibri" pitchFamily="34" charset="0"/>
                <a:cs typeface="Times New Roman" pitchFamily="18" charset="0"/>
              </a:rPr>
              <a:t>8</a:t>
            </a:r>
            <a:r>
              <a:rPr lang="vi-VN" b="1" dirty="0">
                <a:ea typeface="Calibri" pitchFamily="34" charset="0"/>
                <a:cs typeface="Times New Roman" pitchFamily="18" charset="0"/>
              </a:rPr>
              <a:t>)</a:t>
            </a:r>
            <a:endParaRPr lang="vi-VN" b="1" dirty="0"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 noChangeArrowheads="1"/>
          </p:cNvSpPr>
          <p:nvPr/>
        </p:nvSpPr>
        <p:spPr bwMode="auto">
          <a:xfrm>
            <a:off x="199692" y="609600"/>
            <a:ext cx="894430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vi-VN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II.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Đọc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hiểu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văn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bản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thơ</a:t>
            </a:r>
            <a:r>
              <a:rPr kumimoji="0" lang="vi-VN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Thống kê các văn bản thơ theo kiểu loại </a:t>
            </a:r>
            <a:endParaRPr kumimoji="0" 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43000" y="0"/>
            <a:ext cx="7391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vi-VN" b="1" dirty="0">
                <a:ea typeface="Calibri" pitchFamily="34" charset="0"/>
                <a:cs typeface="Times New Roman" pitchFamily="18" charset="0"/>
              </a:rPr>
              <a:t>Tiết 1: BÀI MỞ ĐẦU</a:t>
            </a:r>
            <a:endParaRPr lang="en-US" b="1" dirty="0"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b="1" dirty="0">
                <a:ea typeface="Calibri" pitchFamily="34" charset="0"/>
                <a:cs typeface="Times New Roman" pitchFamily="18" charset="0"/>
              </a:rPr>
              <a:t>(NỘI DUNG VÀ CẤU TRÚC SÁCH NGỮ VĂN </a:t>
            </a:r>
            <a:r>
              <a:rPr lang="en-US" b="1" dirty="0">
                <a:ea typeface="Calibri" pitchFamily="34" charset="0"/>
                <a:cs typeface="Times New Roman" pitchFamily="18" charset="0"/>
              </a:rPr>
              <a:t>8</a:t>
            </a:r>
            <a:r>
              <a:rPr lang="vi-VN" b="1" dirty="0">
                <a:ea typeface="Calibri" pitchFamily="34" charset="0"/>
                <a:cs typeface="Times New Roman" pitchFamily="18" charset="0"/>
              </a:rPr>
              <a:t>)</a:t>
            </a:r>
            <a:endParaRPr lang="vi-VN" b="1" dirty="0">
              <a:cs typeface="Arial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09600" y="1143000"/>
          <a:ext cx="8229600" cy="386906"/>
        </p:xfrm>
        <a:graphic>
          <a:graphicData uri="http://schemas.openxmlformats.org/drawingml/2006/table">
            <a:tbl>
              <a:tblPr/>
              <a:tblGrid>
                <a:gridCol w="1645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921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915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Tiểu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loại</a:t>
                      </a:r>
                      <a:endParaRPr lang="en-US" sz="24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Thơ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sáu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chữ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,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bảy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chữ</a:t>
                      </a:r>
                      <a:endParaRPr lang="en-US" sz="24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Thơ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Đường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luật</a:t>
                      </a:r>
                      <a:endParaRPr lang="en-US" sz="24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09600" y="1524000"/>
          <a:ext cx="8229600" cy="4693920"/>
        </p:xfrm>
        <a:graphic>
          <a:graphicData uri="http://schemas.openxmlformats.org/drawingml/2006/table">
            <a:tbl>
              <a:tblPr/>
              <a:tblGrid>
                <a:gridCol w="1645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92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915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 err="1">
                          <a:latin typeface="Times New Roman"/>
                          <a:ea typeface="SimSun"/>
                          <a:cs typeface="Times New Roman"/>
                        </a:rPr>
                        <a:t>Một</a:t>
                      </a:r>
                      <a:r>
                        <a:rPr lang="en-US" sz="28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800" b="1" dirty="0" err="1">
                          <a:latin typeface="Times New Roman"/>
                          <a:ea typeface="SimSun"/>
                          <a:cs typeface="Times New Roman"/>
                        </a:rPr>
                        <a:t>số</a:t>
                      </a:r>
                      <a:r>
                        <a:rPr lang="en-US" sz="28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800" b="1" dirty="0" err="1">
                          <a:latin typeface="Times New Roman"/>
                          <a:ea typeface="SimSun"/>
                          <a:cs typeface="Times New Roman"/>
                        </a:rPr>
                        <a:t>văn</a:t>
                      </a:r>
                      <a:r>
                        <a:rPr lang="en-US" sz="28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800" b="1" dirty="0" err="1">
                          <a:latin typeface="Times New Roman"/>
                          <a:ea typeface="SimSun"/>
                          <a:cs typeface="Times New Roman"/>
                        </a:rPr>
                        <a:t>bản</a:t>
                      </a:r>
                      <a:r>
                        <a:rPr lang="en-US" sz="28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800" b="1" dirty="0" err="1">
                          <a:latin typeface="Times New Roman"/>
                          <a:ea typeface="SimSun"/>
                          <a:cs typeface="Times New Roman"/>
                        </a:rPr>
                        <a:t>trong</a:t>
                      </a:r>
                      <a:r>
                        <a:rPr lang="en-US" sz="28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800" b="1" dirty="0" err="1">
                          <a:latin typeface="Times New Roman"/>
                          <a:ea typeface="SimSun"/>
                          <a:cs typeface="Times New Roman"/>
                        </a:rPr>
                        <a:t>sách</a:t>
                      </a:r>
                      <a:r>
                        <a:rPr lang="en-US" sz="28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800" b="1" dirty="0" err="1">
                          <a:latin typeface="Times New Roman"/>
                          <a:ea typeface="SimSun"/>
                          <a:cs typeface="Times New Roman"/>
                        </a:rPr>
                        <a:t>Ngữ</a:t>
                      </a:r>
                      <a:r>
                        <a:rPr lang="en-US" sz="28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800" b="1" dirty="0" err="1">
                          <a:latin typeface="Times New Roman"/>
                          <a:ea typeface="SimSun"/>
                          <a:cs typeface="Times New Roman"/>
                        </a:rPr>
                        <a:t>văn</a:t>
                      </a:r>
                      <a:r>
                        <a:rPr lang="en-US" sz="2800" b="1" dirty="0">
                          <a:latin typeface="Times New Roman"/>
                          <a:ea typeface="SimSun"/>
                          <a:cs typeface="Times New Roman"/>
                        </a:rPr>
                        <a:t> 8</a:t>
                      </a:r>
                      <a:endParaRPr lang="en-US" sz="28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latin typeface="Times New Roman"/>
                          <a:ea typeface="SimSun"/>
                          <a:cs typeface="Times New Roman"/>
                        </a:rPr>
                        <a:t>- </a:t>
                      </a:r>
                      <a:r>
                        <a:rPr lang="en-US" sz="2800" b="1" dirty="0" err="1">
                          <a:latin typeface="Times New Roman"/>
                          <a:ea typeface="SimSun"/>
                          <a:cs typeface="Times New Roman"/>
                        </a:rPr>
                        <a:t>Nắng</a:t>
                      </a:r>
                      <a:r>
                        <a:rPr lang="en-US" sz="28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800" b="1" dirty="0" err="1">
                          <a:latin typeface="Times New Roman"/>
                          <a:ea typeface="SimSun"/>
                          <a:cs typeface="Times New Roman"/>
                        </a:rPr>
                        <a:t>mới</a:t>
                      </a:r>
                      <a:r>
                        <a:rPr lang="en-US" sz="2800" b="1" dirty="0">
                          <a:latin typeface="Times New Roman"/>
                          <a:ea typeface="SimSun"/>
                          <a:cs typeface="Times New Roman"/>
                        </a:rPr>
                        <a:t> (</a:t>
                      </a:r>
                      <a:r>
                        <a:rPr lang="en-US" sz="2800" b="1" dirty="0" err="1">
                          <a:latin typeface="Times New Roman"/>
                          <a:ea typeface="SimSun"/>
                          <a:cs typeface="Times New Roman"/>
                        </a:rPr>
                        <a:t>Lưu</a:t>
                      </a:r>
                      <a:r>
                        <a:rPr lang="en-US" sz="28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800" b="1" dirty="0" err="1">
                          <a:latin typeface="Times New Roman"/>
                          <a:ea typeface="SimSun"/>
                          <a:cs typeface="Times New Roman"/>
                        </a:rPr>
                        <a:t>Trọng</a:t>
                      </a:r>
                      <a:r>
                        <a:rPr lang="en-US" sz="28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800" b="1" dirty="0" err="1">
                          <a:latin typeface="Times New Roman"/>
                          <a:ea typeface="SimSun"/>
                          <a:cs typeface="Times New Roman"/>
                        </a:rPr>
                        <a:t>Lư</a:t>
                      </a:r>
                      <a:r>
                        <a:rPr lang="en-US" sz="2800" b="1" dirty="0">
                          <a:latin typeface="Times New Roman"/>
                          <a:ea typeface="SimSun"/>
                          <a:cs typeface="Times New Roman"/>
                        </a:rPr>
                        <a:t>)</a:t>
                      </a:r>
                      <a:endParaRPr lang="en-US" sz="2800" b="1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latin typeface="Times New Roman"/>
                          <a:ea typeface="SimSun"/>
                          <a:cs typeface="Times New Roman"/>
                        </a:rPr>
                        <a:t>- </a:t>
                      </a:r>
                      <a:r>
                        <a:rPr lang="en-US" sz="2800" b="1" dirty="0" err="1">
                          <a:latin typeface="Times New Roman"/>
                          <a:ea typeface="SimSun"/>
                          <a:cs typeface="Times New Roman"/>
                        </a:rPr>
                        <a:t>Nếu</a:t>
                      </a:r>
                      <a:r>
                        <a:rPr lang="en-US" sz="28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800" b="1" dirty="0" err="1">
                          <a:latin typeface="Times New Roman"/>
                          <a:ea typeface="SimSun"/>
                          <a:cs typeface="Times New Roman"/>
                        </a:rPr>
                        <a:t>mai</a:t>
                      </a:r>
                      <a:r>
                        <a:rPr lang="en-US" sz="28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800" b="1" dirty="0" err="1">
                          <a:latin typeface="Times New Roman"/>
                          <a:ea typeface="SimSun"/>
                          <a:cs typeface="Times New Roman"/>
                        </a:rPr>
                        <a:t>em</a:t>
                      </a:r>
                      <a:r>
                        <a:rPr lang="en-US" sz="28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800" b="1" dirty="0" err="1">
                          <a:latin typeface="Times New Roman"/>
                          <a:ea typeface="SimSun"/>
                          <a:cs typeface="Times New Roman"/>
                        </a:rPr>
                        <a:t>về</a:t>
                      </a:r>
                      <a:r>
                        <a:rPr lang="en-US" sz="28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800" b="1" dirty="0" err="1">
                          <a:latin typeface="Times New Roman"/>
                          <a:ea typeface="SimSun"/>
                          <a:cs typeface="Times New Roman"/>
                        </a:rPr>
                        <a:t>Chiêm</a:t>
                      </a:r>
                      <a:r>
                        <a:rPr lang="en-US" sz="28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800" b="1" dirty="0" err="1">
                          <a:latin typeface="Times New Roman"/>
                          <a:ea typeface="SimSun"/>
                          <a:cs typeface="Times New Roman"/>
                        </a:rPr>
                        <a:t>Hóa</a:t>
                      </a:r>
                      <a:r>
                        <a:rPr lang="en-US" sz="2800" b="1" dirty="0">
                          <a:latin typeface="Times New Roman"/>
                          <a:ea typeface="SimSun"/>
                          <a:cs typeface="Times New Roman"/>
                        </a:rPr>
                        <a:t> (Mai </a:t>
                      </a:r>
                      <a:r>
                        <a:rPr lang="en-US" sz="2800" b="1" dirty="0" err="1">
                          <a:latin typeface="Times New Roman"/>
                          <a:ea typeface="SimSun"/>
                          <a:cs typeface="Times New Roman"/>
                        </a:rPr>
                        <a:t>Liễu</a:t>
                      </a:r>
                      <a:r>
                        <a:rPr lang="en-US" sz="2800" b="1" dirty="0">
                          <a:latin typeface="Times New Roman"/>
                          <a:ea typeface="SimSun"/>
                          <a:cs typeface="Times New Roman"/>
                        </a:rPr>
                        <a:t>)</a:t>
                      </a:r>
                      <a:endParaRPr lang="en-US" sz="2800" b="1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latin typeface="Times New Roman"/>
                          <a:ea typeface="SimSun"/>
                          <a:cs typeface="Times New Roman"/>
                        </a:rPr>
                        <a:t>- </a:t>
                      </a:r>
                      <a:r>
                        <a:rPr lang="en-US" sz="2800" b="1" dirty="0" err="1">
                          <a:latin typeface="Times New Roman"/>
                          <a:ea typeface="SimSun"/>
                          <a:cs typeface="Times New Roman"/>
                        </a:rPr>
                        <a:t>Đường</a:t>
                      </a:r>
                      <a:r>
                        <a:rPr lang="en-US" sz="28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800" b="1" dirty="0" err="1">
                          <a:latin typeface="Times New Roman"/>
                          <a:ea typeface="SimSun"/>
                          <a:cs typeface="Times New Roman"/>
                        </a:rPr>
                        <a:t>về</a:t>
                      </a:r>
                      <a:r>
                        <a:rPr lang="en-US" sz="28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800" b="1" dirty="0" err="1">
                          <a:latin typeface="Times New Roman"/>
                          <a:ea typeface="SimSun"/>
                          <a:cs typeface="Times New Roman"/>
                        </a:rPr>
                        <a:t>quê</a:t>
                      </a:r>
                      <a:r>
                        <a:rPr lang="en-US" sz="28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800" b="1" dirty="0" err="1">
                          <a:latin typeface="Times New Roman"/>
                          <a:ea typeface="SimSun"/>
                          <a:cs typeface="Times New Roman"/>
                        </a:rPr>
                        <a:t>mẹ</a:t>
                      </a:r>
                      <a:r>
                        <a:rPr lang="en-US" sz="2800" b="1" dirty="0">
                          <a:latin typeface="Times New Roman"/>
                          <a:ea typeface="SimSun"/>
                          <a:cs typeface="Times New Roman"/>
                        </a:rPr>
                        <a:t> (</a:t>
                      </a:r>
                      <a:r>
                        <a:rPr lang="en-US" sz="2800" b="1" dirty="0" err="1">
                          <a:latin typeface="Times New Roman"/>
                          <a:ea typeface="SimSun"/>
                          <a:cs typeface="Times New Roman"/>
                        </a:rPr>
                        <a:t>Đoàn</a:t>
                      </a:r>
                      <a:r>
                        <a:rPr lang="en-US" sz="28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800" b="1" dirty="0" err="1">
                          <a:latin typeface="Times New Roman"/>
                          <a:ea typeface="SimSun"/>
                          <a:cs typeface="Times New Roman"/>
                        </a:rPr>
                        <a:t>Văn</a:t>
                      </a:r>
                      <a:r>
                        <a:rPr lang="en-US" sz="28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800" b="1" dirty="0" err="1">
                          <a:latin typeface="Times New Roman"/>
                          <a:ea typeface="SimSun"/>
                          <a:cs typeface="Times New Roman"/>
                        </a:rPr>
                        <a:t>Cừ</a:t>
                      </a:r>
                      <a:r>
                        <a:rPr lang="en-US" sz="2800" b="1" dirty="0">
                          <a:latin typeface="Times New Roman"/>
                          <a:ea typeface="SimSun"/>
                          <a:cs typeface="Times New Roman"/>
                        </a:rPr>
                        <a:t>)</a:t>
                      </a:r>
                      <a:endParaRPr lang="en-US" sz="2800" b="1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latin typeface="Times New Roman"/>
                          <a:ea typeface="SimSun"/>
                          <a:cs typeface="Times New Roman"/>
                        </a:rPr>
                        <a:t>- </a:t>
                      </a:r>
                      <a:r>
                        <a:rPr lang="en-US" sz="2800" b="1" dirty="0" err="1">
                          <a:latin typeface="Times New Roman"/>
                          <a:ea typeface="SimSun"/>
                          <a:cs typeface="Times New Roman"/>
                        </a:rPr>
                        <a:t>Quê</a:t>
                      </a:r>
                      <a:r>
                        <a:rPr lang="en-US" sz="28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800" b="1" dirty="0" err="1">
                          <a:latin typeface="Times New Roman"/>
                          <a:ea typeface="SimSun"/>
                          <a:cs typeface="Times New Roman"/>
                        </a:rPr>
                        <a:t>người</a:t>
                      </a:r>
                      <a:r>
                        <a:rPr lang="en-US" sz="2800" b="1" dirty="0">
                          <a:latin typeface="Times New Roman"/>
                          <a:ea typeface="SimSun"/>
                          <a:cs typeface="Times New Roman"/>
                        </a:rPr>
                        <a:t> (</a:t>
                      </a:r>
                      <a:r>
                        <a:rPr lang="en-US" sz="2800" b="1" dirty="0" err="1">
                          <a:latin typeface="Times New Roman"/>
                          <a:ea typeface="SimSun"/>
                          <a:cs typeface="Times New Roman"/>
                        </a:rPr>
                        <a:t>Vũ</a:t>
                      </a:r>
                      <a:r>
                        <a:rPr lang="en-US" sz="28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800" b="1" dirty="0" err="1">
                          <a:latin typeface="Times New Roman"/>
                          <a:ea typeface="SimSun"/>
                          <a:cs typeface="Times New Roman"/>
                        </a:rPr>
                        <a:t>Quần</a:t>
                      </a:r>
                      <a:r>
                        <a:rPr lang="en-US" sz="28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800" b="1" dirty="0" err="1">
                          <a:latin typeface="Times New Roman"/>
                          <a:ea typeface="SimSun"/>
                          <a:cs typeface="Times New Roman"/>
                        </a:rPr>
                        <a:t>Phương</a:t>
                      </a:r>
                      <a:r>
                        <a:rPr lang="en-US" sz="2800" b="1" dirty="0">
                          <a:latin typeface="Times New Roman"/>
                          <a:ea typeface="SimSun"/>
                          <a:cs typeface="Times New Roman"/>
                        </a:rPr>
                        <a:t>)</a:t>
                      </a:r>
                      <a:endParaRPr lang="en-US" sz="28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latin typeface="Times New Roman"/>
                          <a:ea typeface="SimSun"/>
                          <a:cs typeface="Times New Roman"/>
                        </a:rPr>
                        <a:t>- </a:t>
                      </a:r>
                      <a:r>
                        <a:rPr lang="en-US" sz="2800" b="1" dirty="0" err="1">
                          <a:latin typeface="Times New Roman"/>
                          <a:ea typeface="SimSun"/>
                          <a:cs typeface="Times New Roman"/>
                        </a:rPr>
                        <a:t>Mời</a:t>
                      </a:r>
                      <a:r>
                        <a:rPr lang="en-US" sz="28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800" b="1" dirty="0" err="1">
                          <a:latin typeface="Times New Roman"/>
                          <a:ea typeface="SimSun"/>
                          <a:cs typeface="Times New Roman"/>
                        </a:rPr>
                        <a:t>trầu</a:t>
                      </a:r>
                      <a:r>
                        <a:rPr lang="en-US" sz="2800" b="1" dirty="0">
                          <a:latin typeface="Times New Roman"/>
                          <a:ea typeface="SimSun"/>
                          <a:cs typeface="Times New Roman"/>
                        </a:rPr>
                        <a:t> (</a:t>
                      </a:r>
                      <a:r>
                        <a:rPr lang="en-US" sz="2800" b="1" dirty="0" err="1">
                          <a:latin typeface="Times New Roman"/>
                          <a:ea typeface="SimSun"/>
                          <a:cs typeface="Times New Roman"/>
                        </a:rPr>
                        <a:t>Hồ</a:t>
                      </a:r>
                      <a:r>
                        <a:rPr lang="en-US" sz="28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800" b="1" dirty="0" err="1">
                          <a:latin typeface="Times New Roman"/>
                          <a:ea typeface="SimSun"/>
                          <a:cs typeface="Times New Roman"/>
                        </a:rPr>
                        <a:t>Xuân</a:t>
                      </a:r>
                      <a:r>
                        <a:rPr lang="en-US" sz="28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800" b="1" dirty="0" err="1">
                          <a:latin typeface="Times New Roman"/>
                          <a:ea typeface="SimSun"/>
                          <a:cs typeface="Times New Roman"/>
                        </a:rPr>
                        <a:t>Hương</a:t>
                      </a:r>
                      <a:r>
                        <a:rPr lang="en-US" sz="2800" b="1" dirty="0">
                          <a:latin typeface="Times New Roman"/>
                          <a:ea typeface="SimSun"/>
                          <a:cs typeface="Times New Roman"/>
                        </a:rPr>
                        <a:t>)</a:t>
                      </a:r>
                      <a:endParaRPr lang="en-US" sz="2800" b="1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latin typeface="Times New Roman"/>
                          <a:ea typeface="SimSun"/>
                          <a:cs typeface="Times New Roman"/>
                        </a:rPr>
                        <a:t>- </a:t>
                      </a:r>
                      <a:r>
                        <a:rPr lang="en-US" sz="2800" b="1" dirty="0" err="1">
                          <a:latin typeface="Times New Roman"/>
                          <a:ea typeface="SimSun"/>
                          <a:cs typeface="Times New Roman"/>
                        </a:rPr>
                        <a:t>Cảnh</a:t>
                      </a:r>
                      <a:r>
                        <a:rPr lang="en-US" sz="28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800" b="1" dirty="0" err="1">
                          <a:latin typeface="Times New Roman"/>
                          <a:ea typeface="SimSun"/>
                          <a:cs typeface="Times New Roman"/>
                        </a:rPr>
                        <a:t>khuya</a:t>
                      </a:r>
                      <a:r>
                        <a:rPr lang="en-US" sz="2800" b="1" dirty="0">
                          <a:latin typeface="Times New Roman"/>
                          <a:ea typeface="SimSun"/>
                          <a:cs typeface="Times New Roman"/>
                        </a:rPr>
                        <a:t> (</a:t>
                      </a:r>
                      <a:r>
                        <a:rPr lang="en-US" sz="2800" b="1" dirty="0" err="1">
                          <a:latin typeface="Times New Roman"/>
                          <a:ea typeface="SimSun"/>
                          <a:cs typeface="Times New Roman"/>
                        </a:rPr>
                        <a:t>Hồ</a:t>
                      </a:r>
                      <a:r>
                        <a:rPr lang="en-US" sz="28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800" b="1" dirty="0" err="1">
                          <a:latin typeface="Times New Roman"/>
                          <a:ea typeface="SimSun"/>
                          <a:cs typeface="Times New Roman"/>
                        </a:rPr>
                        <a:t>Chí</a:t>
                      </a:r>
                      <a:r>
                        <a:rPr lang="en-US" sz="2800" b="1" dirty="0">
                          <a:latin typeface="Times New Roman"/>
                          <a:ea typeface="SimSun"/>
                          <a:cs typeface="Times New Roman"/>
                        </a:rPr>
                        <a:t> Minh)</a:t>
                      </a:r>
                      <a:endParaRPr lang="en-US" sz="2800" b="1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latin typeface="Times New Roman"/>
                          <a:ea typeface="SimSun"/>
                          <a:cs typeface="Times New Roman"/>
                        </a:rPr>
                        <a:t>- </a:t>
                      </a:r>
                      <a:r>
                        <a:rPr lang="en-US" sz="2800" b="1" dirty="0" err="1">
                          <a:latin typeface="Times New Roman"/>
                          <a:ea typeface="SimSun"/>
                          <a:cs typeface="Times New Roman"/>
                        </a:rPr>
                        <a:t>Xa</a:t>
                      </a:r>
                      <a:r>
                        <a:rPr lang="en-US" sz="28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800" b="1" dirty="0" err="1">
                          <a:latin typeface="Times New Roman"/>
                          <a:ea typeface="SimSun"/>
                          <a:cs typeface="Times New Roman"/>
                        </a:rPr>
                        <a:t>ngắm</a:t>
                      </a:r>
                      <a:r>
                        <a:rPr lang="en-US" sz="28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800" b="1" dirty="0" err="1">
                          <a:latin typeface="Times New Roman"/>
                          <a:ea typeface="SimSun"/>
                          <a:cs typeface="Times New Roman"/>
                        </a:rPr>
                        <a:t>thác</a:t>
                      </a:r>
                      <a:r>
                        <a:rPr lang="en-US" sz="28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800" b="1" dirty="0" err="1">
                          <a:latin typeface="Times New Roman"/>
                          <a:ea typeface="SimSun"/>
                          <a:cs typeface="Times New Roman"/>
                        </a:rPr>
                        <a:t>núi</a:t>
                      </a:r>
                      <a:r>
                        <a:rPr lang="en-US" sz="28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800" b="1" dirty="0" err="1">
                          <a:latin typeface="Times New Roman"/>
                          <a:ea typeface="SimSun"/>
                          <a:cs typeface="Times New Roman"/>
                        </a:rPr>
                        <a:t>Lư</a:t>
                      </a:r>
                      <a:r>
                        <a:rPr lang="en-US" sz="2800" b="1" dirty="0">
                          <a:latin typeface="Times New Roman"/>
                          <a:ea typeface="SimSun"/>
                          <a:cs typeface="Times New Roman"/>
                        </a:rPr>
                        <a:t> (</a:t>
                      </a:r>
                      <a:r>
                        <a:rPr lang="en-US" sz="2800" b="1" dirty="0" err="1">
                          <a:latin typeface="Times New Roman"/>
                          <a:ea typeface="SimSun"/>
                          <a:cs typeface="Times New Roman"/>
                        </a:rPr>
                        <a:t>Lý</a:t>
                      </a:r>
                      <a:r>
                        <a:rPr lang="en-US" sz="28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800" b="1" dirty="0" err="1">
                          <a:latin typeface="Times New Roman"/>
                          <a:ea typeface="SimSun"/>
                          <a:cs typeface="Times New Roman"/>
                        </a:rPr>
                        <a:t>Bạch</a:t>
                      </a:r>
                      <a:r>
                        <a:rPr lang="en-US" sz="2800" b="1" dirty="0">
                          <a:latin typeface="Times New Roman"/>
                          <a:ea typeface="SimSun"/>
                          <a:cs typeface="Times New Roman"/>
                        </a:rPr>
                        <a:t>)</a:t>
                      </a:r>
                      <a:endParaRPr lang="en-US" sz="2800" b="1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latin typeface="Times New Roman"/>
                          <a:ea typeface="SimSun"/>
                          <a:cs typeface="Times New Roman"/>
                        </a:rPr>
                        <a:t>- </a:t>
                      </a:r>
                      <a:r>
                        <a:rPr lang="en-US" sz="2800" b="1" dirty="0" err="1">
                          <a:latin typeface="Times New Roman"/>
                          <a:ea typeface="SimSun"/>
                          <a:cs typeface="Times New Roman"/>
                        </a:rPr>
                        <a:t>Vịnh</a:t>
                      </a:r>
                      <a:r>
                        <a:rPr lang="en-US" sz="28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800" b="1" dirty="0" err="1">
                          <a:latin typeface="Times New Roman"/>
                          <a:ea typeface="SimSun"/>
                          <a:cs typeface="Times New Roman"/>
                        </a:rPr>
                        <a:t>khoa</a:t>
                      </a:r>
                      <a:r>
                        <a:rPr lang="en-US" sz="28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800" b="1" dirty="0" err="1">
                          <a:latin typeface="Times New Roman"/>
                          <a:ea typeface="SimSun"/>
                          <a:cs typeface="Times New Roman"/>
                        </a:rPr>
                        <a:t>thi</a:t>
                      </a:r>
                      <a:r>
                        <a:rPr lang="en-US" sz="28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800" b="1" dirty="0" err="1">
                          <a:latin typeface="Times New Roman"/>
                          <a:ea typeface="SimSun"/>
                          <a:cs typeface="Times New Roman"/>
                        </a:rPr>
                        <a:t>Hương</a:t>
                      </a:r>
                      <a:r>
                        <a:rPr lang="en-US" sz="2800" b="1" dirty="0">
                          <a:latin typeface="Times New Roman"/>
                          <a:ea typeface="SimSun"/>
                          <a:cs typeface="Times New Roman"/>
                        </a:rPr>
                        <a:t> (</a:t>
                      </a:r>
                      <a:r>
                        <a:rPr lang="en-US" sz="2800" b="1" dirty="0" err="1">
                          <a:latin typeface="Times New Roman"/>
                          <a:ea typeface="SimSun"/>
                          <a:cs typeface="Times New Roman"/>
                        </a:rPr>
                        <a:t>Trần</a:t>
                      </a:r>
                      <a:r>
                        <a:rPr lang="en-US" sz="28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800" b="1" dirty="0" err="1">
                          <a:latin typeface="Times New Roman"/>
                          <a:ea typeface="SimSun"/>
                          <a:cs typeface="Times New Roman"/>
                        </a:rPr>
                        <a:t>Tế</a:t>
                      </a:r>
                      <a:r>
                        <a:rPr lang="en-US" sz="28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800" b="1" dirty="0" err="1">
                          <a:latin typeface="Times New Roman"/>
                          <a:ea typeface="SimSun"/>
                          <a:cs typeface="Times New Roman"/>
                        </a:rPr>
                        <a:t>Xương</a:t>
                      </a:r>
                      <a:r>
                        <a:rPr lang="en-US" sz="2800" b="1" dirty="0">
                          <a:latin typeface="Times New Roman"/>
                          <a:ea typeface="SimSun"/>
                          <a:cs typeface="Times New Roman"/>
                        </a:rPr>
                        <a:t>)</a:t>
                      </a:r>
                      <a:endParaRPr lang="en-US" sz="2800" b="1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latin typeface="Times New Roman"/>
                          <a:ea typeface="SimSun"/>
                          <a:cs typeface="Times New Roman"/>
                        </a:rPr>
                        <a:t>- Qua </a:t>
                      </a:r>
                      <a:r>
                        <a:rPr lang="en-US" sz="2800" b="1" dirty="0" err="1">
                          <a:latin typeface="Times New Roman"/>
                          <a:ea typeface="SimSun"/>
                          <a:cs typeface="Times New Roman"/>
                        </a:rPr>
                        <a:t>đèo</a:t>
                      </a:r>
                      <a:r>
                        <a:rPr lang="en-US" sz="28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800" b="1" dirty="0" err="1">
                          <a:latin typeface="Times New Roman"/>
                          <a:ea typeface="SimSun"/>
                          <a:cs typeface="Times New Roman"/>
                        </a:rPr>
                        <a:t>ngang</a:t>
                      </a:r>
                      <a:r>
                        <a:rPr lang="en-US" sz="2800" b="1" dirty="0">
                          <a:latin typeface="Times New Roman"/>
                          <a:ea typeface="SimSun"/>
                          <a:cs typeface="Times New Roman"/>
                        </a:rPr>
                        <a:t> (</a:t>
                      </a:r>
                      <a:r>
                        <a:rPr lang="en-US" sz="2800" b="1" dirty="0" err="1">
                          <a:latin typeface="Times New Roman"/>
                          <a:ea typeface="SimSun"/>
                          <a:cs typeface="Times New Roman"/>
                        </a:rPr>
                        <a:t>Bà</a:t>
                      </a:r>
                      <a:r>
                        <a:rPr lang="en-US" sz="28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800" b="1" dirty="0" err="1">
                          <a:latin typeface="Times New Roman"/>
                          <a:ea typeface="SimSun"/>
                          <a:cs typeface="Times New Roman"/>
                        </a:rPr>
                        <a:t>huyện</a:t>
                      </a:r>
                      <a:r>
                        <a:rPr lang="en-US" sz="28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800" b="1" dirty="0" err="1">
                          <a:latin typeface="Times New Roman"/>
                          <a:ea typeface="SimSun"/>
                          <a:cs typeface="Times New Roman"/>
                        </a:rPr>
                        <a:t>Thanh</a:t>
                      </a:r>
                      <a:r>
                        <a:rPr lang="en-US" sz="28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800" b="1" dirty="0" err="1">
                          <a:latin typeface="Times New Roman"/>
                          <a:ea typeface="SimSun"/>
                          <a:cs typeface="Times New Roman"/>
                        </a:rPr>
                        <a:t>Quan</a:t>
                      </a:r>
                      <a:r>
                        <a:rPr lang="en-US" sz="2800" b="1" dirty="0">
                          <a:latin typeface="Times New Roman"/>
                          <a:ea typeface="SimSun"/>
                          <a:cs typeface="Times New Roman"/>
                        </a:rPr>
                        <a:t>)</a:t>
                      </a:r>
                      <a:endParaRPr lang="en-US" sz="28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40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90800" y="15240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vi-VN" b="1" dirty="0">
                <a:ea typeface="Calibri" pitchFamily="34" charset="0"/>
                <a:cs typeface="Times New Roman" pitchFamily="18" charset="0"/>
              </a:rPr>
              <a:t>BÀI MỞ ĐẦU</a:t>
            </a:r>
            <a:endParaRPr lang="en-US" b="1" dirty="0"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b="1" dirty="0">
                <a:ea typeface="Calibri" pitchFamily="34" charset="0"/>
                <a:cs typeface="Times New Roman" pitchFamily="18" charset="0"/>
              </a:rPr>
              <a:t>(NỘI DUNG VÀ CẤU TRÚC SÁCH NGỮ VĂN </a:t>
            </a:r>
            <a:r>
              <a:rPr lang="en-US" b="1" dirty="0">
                <a:ea typeface="Calibri" pitchFamily="34" charset="0"/>
                <a:cs typeface="Times New Roman" pitchFamily="18" charset="0"/>
              </a:rPr>
              <a:t>8</a:t>
            </a:r>
            <a:r>
              <a:rPr lang="vi-VN" b="1" dirty="0">
                <a:ea typeface="Calibri" pitchFamily="34" charset="0"/>
                <a:cs typeface="Times New Roman" pitchFamily="18" charset="0"/>
              </a:rPr>
              <a:t>)</a:t>
            </a:r>
            <a:endParaRPr lang="vi-VN" b="1" dirty="0"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4600" y="15240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vi-VN" b="1" dirty="0">
                <a:ea typeface="Calibri" pitchFamily="34" charset="0"/>
                <a:cs typeface="Times New Roman" pitchFamily="18" charset="0"/>
              </a:rPr>
              <a:t>BÀI MỞ ĐẦU</a:t>
            </a:r>
            <a:endParaRPr lang="en-US" b="1" dirty="0"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b="1" dirty="0">
                <a:ea typeface="Calibri" pitchFamily="34" charset="0"/>
                <a:cs typeface="Times New Roman" pitchFamily="18" charset="0"/>
              </a:rPr>
              <a:t>(NỘI DUNG VÀ CẤU TRÚC SÁCH NGỮ VĂN </a:t>
            </a:r>
            <a:r>
              <a:rPr lang="en-US" b="1" dirty="0">
                <a:ea typeface="Calibri" pitchFamily="34" charset="0"/>
                <a:cs typeface="Times New Roman" pitchFamily="18" charset="0"/>
              </a:rPr>
              <a:t>8</a:t>
            </a:r>
            <a:r>
              <a:rPr lang="vi-VN" b="1" dirty="0">
                <a:ea typeface="Calibri" pitchFamily="34" charset="0"/>
                <a:cs typeface="Times New Roman" pitchFamily="18" charset="0"/>
              </a:rPr>
              <a:t>)</a:t>
            </a:r>
            <a:endParaRPr lang="vi-VN" b="1" dirty="0"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67000" y="22860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vi-VN" b="1" dirty="0">
                <a:ea typeface="Calibri" pitchFamily="34" charset="0"/>
                <a:cs typeface="Times New Roman" pitchFamily="18" charset="0"/>
              </a:rPr>
              <a:t>BÀI MỞ ĐẦU</a:t>
            </a:r>
            <a:endParaRPr lang="en-US" b="1" dirty="0"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b="1" dirty="0">
                <a:ea typeface="Calibri" pitchFamily="34" charset="0"/>
                <a:cs typeface="Times New Roman" pitchFamily="18" charset="0"/>
              </a:rPr>
              <a:t>(NỘI DUNG VÀ CẤU TRÚC SÁCH NGỮ VĂN </a:t>
            </a:r>
            <a:r>
              <a:rPr lang="en-US" b="1" dirty="0">
                <a:ea typeface="Calibri" pitchFamily="34" charset="0"/>
                <a:cs typeface="Times New Roman" pitchFamily="18" charset="0"/>
              </a:rPr>
              <a:t>8</a:t>
            </a:r>
            <a:r>
              <a:rPr lang="vi-VN" b="1" dirty="0">
                <a:ea typeface="Calibri" pitchFamily="34" charset="0"/>
                <a:cs typeface="Times New Roman" pitchFamily="18" charset="0"/>
              </a:rPr>
              <a:t>)</a:t>
            </a:r>
            <a:endParaRPr lang="vi-VN" b="1" dirty="0"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00200" y="0"/>
            <a:ext cx="6096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vi-VN" b="1" dirty="0">
                <a:ea typeface="Calibri" pitchFamily="34" charset="0"/>
                <a:cs typeface="Times New Roman" pitchFamily="18" charset="0"/>
              </a:rPr>
              <a:t>Tiết 1: BÀI MỞ ĐẦU</a:t>
            </a:r>
            <a:endParaRPr lang="en-US" b="1" dirty="0"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b="1" dirty="0">
                <a:ea typeface="Calibri" pitchFamily="34" charset="0"/>
                <a:cs typeface="Times New Roman" pitchFamily="18" charset="0"/>
              </a:rPr>
              <a:t>(NỘI DUNG VÀ CẤU TRÚC SÁCH NGỮ VĂN </a:t>
            </a:r>
            <a:r>
              <a:rPr lang="en-US" b="1" dirty="0">
                <a:ea typeface="Calibri" pitchFamily="34" charset="0"/>
                <a:cs typeface="Times New Roman" pitchFamily="18" charset="0"/>
              </a:rPr>
              <a:t>8</a:t>
            </a:r>
            <a:r>
              <a:rPr lang="vi-VN" b="1" dirty="0">
                <a:ea typeface="Calibri" pitchFamily="34" charset="0"/>
                <a:cs typeface="Times New Roman" pitchFamily="18" charset="0"/>
              </a:rPr>
              <a:t>)</a:t>
            </a:r>
            <a:endParaRPr lang="vi-VN" b="1" dirty="0"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33400" y="609600"/>
            <a:ext cx="8229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b="1" dirty="0">
                <a:latin typeface="+mj-lt"/>
              </a:rPr>
              <a:t>3. </a:t>
            </a:r>
            <a:r>
              <a:rPr lang="en-US" sz="2400" b="1" dirty="0" err="1">
                <a:latin typeface="+mj-lt"/>
              </a:rPr>
              <a:t>Đọc</a:t>
            </a:r>
            <a:r>
              <a:rPr lang="en-US" sz="2400" b="1" dirty="0">
                <a:latin typeface="+mj-lt"/>
              </a:rPr>
              <a:t> </a:t>
            </a:r>
            <a:r>
              <a:rPr lang="en-US" sz="2400" b="1" dirty="0" err="1">
                <a:latin typeface="+mj-lt"/>
              </a:rPr>
              <a:t>hiểu</a:t>
            </a:r>
            <a:r>
              <a:rPr lang="en-US" sz="2400" b="1" dirty="0">
                <a:latin typeface="+mj-lt"/>
              </a:rPr>
              <a:t> </a:t>
            </a:r>
            <a:r>
              <a:rPr lang="en-US" sz="2400" b="1" dirty="0" err="1">
                <a:latin typeface="+mj-lt"/>
              </a:rPr>
              <a:t>văn</a:t>
            </a:r>
            <a:r>
              <a:rPr lang="en-US" sz="2400" b="1" dirty="0">
                <a:latin typeface="+mj-lt"/>
              </a:rPr>
              <a:t> </a:t>
            </a:r>
            <a:r>
              <a:rPr lang="en-US" sz="2400" b="1" dirty="0" err="1">
                <a:latin typeface="+mj-lt"/>
              </a:rPr>
              <a:t>hài</a:t>
            </a:r>
            <a:r>
              <a:rPr lang="en-US" sz="2400" b="1" dirty="0">
                <a:latin typeface="+mj-lt"/>
              </a:rPr>
              <a:t> </a:t>
            </a:r>
            <a:r>
              <a:rPr lang="en-US" sz="2400" b="1" dirty="0" err="1">
                <a:latin typeface="+mj-lt"/>
              </a:rPr>
              <a:t>kịch</a:t>
            </a:r>
            <a:r>
              <a:rPr lang="vi-VN" sz="2400" b="1" dirty="0">
                <a:latin typeface="+mj-lt"/>
              </a:rPr>
              <a:t>: Kể tên các văn bản kịch sẽ học</a:t>
            </a:r>
            <a:endParaRPr lang="en-US" sz="2400" b="1" dirty="0">
              <a:latin typeface="+mj-lt"/>
            </a:endParaRPr>
          </a:p>
        </p:txBody>
      </p:sp>
      <p:sp>
        <p:nvSpPr>
          <p:cNvPr id="43009" name="Rectangle 1"/>
          <p:cNvSpPr>
            <a:spLocks noChangeArrowheads="1"/>
          </p:cNvSpPr>
          <p:nvPr/>
        </p:nvSpPr>
        <p:spPr bwMode="auto">
          <a:xfrm>
            <a:off x="228600" y="914400"/>
            <a:ext cx="8001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Đổi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tên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cho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xã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</a:t>
            </a:r>
            <a:r>
              <a:rPr kumimoji="0" lang="vi-VN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Lưu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Quang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Vũ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</a:t>
            </a:r>
            <a:endParaRPr kumimoji="0" 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Ông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Giuốc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đanh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mặc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lễ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phục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Mô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li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-e)</a:t>
            </a:r>
            <a:endParaRPr kumimoji="0" 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8600" y="1676400"/>
            <a:ext cx="74230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b="1" dirty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nghị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vi-VN" sz="2400" b="1" dirty="0">
                <a:latin typeface="Times New Roman" pitchFamily="18" charset="0"/>
                <a:cs typeface="Times New Roman" pitchFamily="18" charset="0"/>
              </a:rPr>
              <a:t>: Thống kê theo kiểu loại 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381000" y="2133600"/>
          <a:ext cx="8305800" cy="420624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86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Tiểu</a:t>
                      </a:r>
                      <a:r>
                        <a:rPr lang="en-US" sz="24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loại</a:t>
                      </a:r>
                      <a:endParaRPr lang="en-US" sz="2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Nghị</a:t>
                      </a:r>
                      <a:r>
                        <a:rPr lang="en-US" sz="24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luận</a:t>
                      </a:r>
                      <a:r>
                        <a:rPr lang="en-US" sz="24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xã</a:t>
                      </a:r>
                      <a:r>
                        <a:rPr lang="en-US" sz="24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hội</a:t>
                      </a:r>
                      <a:endParaRPr lang="en-US" sz="2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Nghị</a:t>
                      </a:r>
                      <a:r>
                        <a:rPr lang="en-US" sz="24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luận</a:t>
                      </a:r>
                      <a:r>
                        <a:rPr lang="en-US" sz="24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văn</a:t>
                      </a:r>
                      <a:r>
                        <a:rPr lang="en-US" sz="24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học</a:t>
                      </a:r>
                      <a:endParaRPr lang="en-US" sz="2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381000" y="2590800"/>
          <a:ext cx="8305800" cy="4023360"/>
        </p:xfrm>
        <a:graphic>
          <a:graphicData uri="http://schemas.openxmlformats.org/drawingml/2006/table">
            <a:tbl>
              <a:tblPr/>
              <a:tblGrid>
                <a:gridCol w="129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62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2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Một</a:t>
                      </a: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 </a:t>
                      </a:r>
                      <a:r>
                        <a:rPr lang="en-US" sz="22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số</a:t>
                      </a: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 </a:t>
                      </a:r>
                      <a:r>
                        <a:rPr lang="en-US" sz="22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văn</a:t>
                      </a: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 </a:t>
                      </a:r>
                      <a:r>
                        <a:rPr lang="en-US" sz="22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bản</a:t>
                      </a: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 </a:t>
                      </a:r>
                      <a:r>
                        <a:rPr lang="en-US" sz="22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trong</a:t>
                      </a: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 </a:t>
                      </a:r>
                      <a:r>
                        <a:rPr lang="en-US" sz="22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sách</a:t>
                      </a: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 </a:t>
                      </a:r>
                      <a:r>
                        <a:rPr lang="en-US" sz="22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Ngữ</a:t>
                      </a: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 </a:t>
                      </a:r>
                      <a:r>
                        <a:rPr lang="en-US" sz="22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văn</a:t>
                      </a: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 8</a:t>
                      </a:r>
                      <a:endParaRPr lang="en-US" sz="2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- NLXH </a:t>
                      </a:r>
                      <a:r>
                        <a:rPr lang="en-US" sz="22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Trung</a:t>
                      </a: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 </a:t>
                      </a:r>
                      <a:r>
                        <a:rPr lang="en-US" sz="22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đại</a:t>
                      </a:r>
                      <a:endParaRPr lang="en-US" sz="2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+ </a:t>
                      </a:r>
                      <a:r>
                        <a:rPr lang="en-US" sz="22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Hịch</a:t>
                      </a: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 </a:t>
                      </a:r>
                      <a:r>
                        <a:rPr lang="en-US" sz="22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tướng</a:t>
                      </a: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 </a:t>
                      </a:r>
                      <a:r>
                        <a:rPr lang="en-US" sz="22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sĩ</a:t>
                      </a: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 (</a:t>
                      </a:r>
                      <a:r>
                        <a:rPr lang="en-US" sz="22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Trần</a:t>
                      </a: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 </a:t>
                      </a:r>
                      <a:r>
                        <a:rPr lang="en-US" sz="22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Quốc</a:t>
                      </a: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 </a:t>
                      </a:r>
                      <a:r>
                        <a:rPr lang="en-US" sz="22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Tuấn</a:t>
                      </a: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)</a:t>
                      </a:r>
                      <a:endParaRPr lang="en-US" sz="2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+ </a:t>
                      </a:r>
                      <a:r>
                        <a:rPr lang="en-US" sz="22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Nước</a:t>
                      </a: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 </a:t>
                      </a:r>
                      <a:r>
                        <a:rPr lang="en-US" sz="22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Đại</a:t>
                      </a: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 </a:t>
                      </a:r>
                      <a:r>
                        <a:rPr lang="en-US" sz="22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Việt</a:t>
                      </a: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 </a:t>
                      </a:r>
                      <a:r>
                        <a:rPr lang="en-US" sz="22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ta</a:t>
                      </a: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 (</a:t>
                      </a:r>
                      <a:r>
                        <a:rPr lang="en-US" sz="22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Nguyễn</a:t>
                      </a: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 </a:t>
                      </a:r>
                      <a:r>
                        <a:rPr lang="en-US" sz="22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TraĨ</a:t>
                      </a: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)</a:t>
                      </a:r>
                      <a:endParaRPr lang="en-US" sz="2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+ </a:t>
                      </a:r>
                      <a:r>
                        <a:rPr lang="en-US" sz="22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Chiếu</a:t>
                      </a: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 </a:t>
                      </a:r>
                      <a:r>
                        <a:rPr lang="en-US" sz="22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dời</a:t>
                      </a: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 </a:t>
                      </a:r>
                      <a:r>
                        <a:rPr lang="en-US" sz="22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đô</a:t>
                      </a: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 (</a:t>
                      </a:r>
                      <a:r>
                        <a:rPr lang="en-US" sz="22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Lý</a:t>
                      </a: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 </a:t>
                      </a:r>
                      <a:r>
                        <a:rPr lang="en-US" sz="22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Công</a:t>
                      </a: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 </a:t>
                      </a:r>
                      <a:r>
                        <a:rPr lang="en-US" sz="22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Uẩn</a:t>
                      </a: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)</a:t>
                      </a:r>
                      <a:endParaRPr lang="en-US" sz="2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- NLXH </a:t>
                      </a:r>
                      <a:r>
                        <a:rPr lang="en-US" sz="22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Hiện</a:t>
                      </a: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 </a:t>
                      </a:r>
                      <a:r>
                        <a:rPr lang="en-US" sz="22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đại</a:t>
                      </a:r>
                      <a:endParaRPr lang="en-US" sz="2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+ </a:t>
                      </a:r>
                      <a:r>
                        <a:rPr lang="en-US" sz="22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Nước</a:t>
                      </a: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 </a:t>
                      </a:r>
                      <a:r>
                        <a:rPr lang="en-US" sz="22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Việt</a:t>
                      </a: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 Nam </a:t>
                      </a:r>
                      <a:r>
                        <a:rPr lang="en-US" sz="22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ta</a:t>
                      </a: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 </a:t>
                      </a:r>
                      <a:r>
                        <a:rPr lang="en-US" sz="22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nhỏ</a:t>
                      </a: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 hay </a:t>
                      </a:r>
                      <a:r>
                        <a:rPr lang="en-US" sz="22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không</a:t>
                      </a: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 </a:t>
                      </a:r>
                      <a:r>
                        <a:rPr lang="en-US" sz="22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nhỏ</a:t>
                      </a: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 (</a:t>
                      </a:r>
                      <a:r>
                        <a:rPr lang="en-US" sz="22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Dương</a:t>
                      </a: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 </a:t>
                      </a:r>
                      <a:r>
                        <a:rPr lang="en-US" sz="22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Trung</a:t>
                      </a: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 </a:t>
                      </a:r>
                      <a:r>
                        <a:rPr lang="en-US" sz="22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Quốc</a:t>
                      </a: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)</a:t>
                      </a:r>
                      <a:endParaRPr lang="en-US" sz="2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+ </a:t>
                      </a:r>
                      <a:r>
                        <a:rPr lang="en-US" sz="22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Chuẩn</a:t>
                      </a: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 </a:t>
                      </a:r>
                      <a:r>
                        <a:rPr lang="en-US" sz="22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bị</a:t>
                      </a: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 </a:t>
                      </a:r>
                      <a:r>
                        <a:rPr lang="en-US" sz="22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hành</a:t>
                      </a: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 </a:t>
                      </a:r>
                      <a:r>
                        <a:rPr lang="en-US" sz="22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trang</a:t>
                      </a: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 </a:t>
                      </a:r>
                      <a:r>
                        <a:rPr lang="en-US" sz="22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vào</a:t>
                      </a: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 </a:t>
                      </a:r>
                      <a:r>
                        <a:rPr lang="en-US" sz="22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thế</a:t>
                      </a: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 </a:t>
                      </a:r>
                      <a:r>
                        <a:rPr lang="en-US" sz="22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kỉ</a:t>
                      </a: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 </a:t>
                      </a:r>
                      <a:r>
                        <a:rPr lang="en-US" sz="22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mới</a:t>
                      </a: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 (</a:t>
                      </a:r>
                      <a:r>
                        <a:rPr lang="en-US" sz="22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Vũ</a:t>
                      </a: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 </a:t>
                      </a:r>
                      <a:r>
                        <a:rPr lang="en-US" sz="22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Khoan</a:t>
                      </a: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)</a:t>
                      </a:r>
                      <a:endParaRPr lang="en-US" sz="2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- </a:t>
                      </a:r>
                      <a:r>
                        <a:rPr lang="en-US" sz="22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Vẻ</a:t>
                      </a: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 </a:t>
                      </a:r>
                      <a:r>
                        <a:rPr lang="en-US" sz="22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đẹp</a:t>
                      </a: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 </a:t>
                      </a:r>
                      <a:r>
                        <a:rPr lang="en-US" sz="22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của</a:t>
                      </a: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 </a:t>
                      </a:r>
                      <a:r>
                        <a:rPr lang="en-US" sz="22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bài</a:t>
                      </a: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 </a:t>
                      </a:r>
                      <a:r>
                        <a:rPr lang="en-US" sz="22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thơ</a:t>
                      </a: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 “</a:t>
                      </a:r>
                      <a:r>
                        <a:rPr lang="en-US" sz="22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Cảnh</a:t>
                      </a: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 </a:t>
                      </a:r>
                      <a:r>
                        <a:rPr lang="en-US" sz="22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khuya</a:t>
                      </a: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” (</a:t>
                      </a:r>
                      <a:r>
                        <a:rPr lang="en-US" sz="22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Lê</a:t>
                      </a: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 </a:t>
                      </a:r>
                      <a:r>
                        <a:rPr lang="en-US" sz="22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Trí</a:t>
                      </a: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 </a:t>
                      </a:r>
                      <a:r>
                        <a:rPr lang="en-US" sz="22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Vĩ</a:t>
                      </a: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)</a:t>
                      </a:r>
                      <a:endParaRPr lang="en-US" sz="2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- </a:t>
                      </a:r>
                      <a:r>
                        <a:rPr lang="en-US" sz="22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Chiều</a:t>
                      </a: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 </a:t>
                      </a:r>
                      <a:r>
                        <a:rPr lang="en-US" sz="22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sâu</a:t>
                      </a: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 </a:t>
                      </a:r>
                      <a:r>
                        <a:rPr lang="en-US" sz="22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của</a:t>
                      </a: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 </a:t>
                      </a:r>
                      <a:r>
                        <a:rPr lang="en-US" sz="22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truyện</a:t>
                      </a: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 “</a:t>
                      </a:r>
                      <a:r>
                        <a:rPr lang="en-US" sz="22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Lão</a:t>
                      </a: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 </a:t>
                      </a:r>
                      <a:r>
                        <a:rPr lang="en-US" sz="22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Hạc</a:t>
                      </a: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” (</a:t>
                      </a:r>
                      <a:r>
                        <a:rPr lang="en-US" sz="22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Văn</a:t>
                      </a: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 </a:t>
                      </a:r>
                      <a:r>
                        <a:rPr lang="en-US" sz="22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Giá</a:t>
                      </a: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)</a:t>
                      </a:r>
                      <a:endParaRPr lang="en-US" sz="2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- </a:t>
                      </a:r>
                      <a:r>
                        <a:rPr lang="en-US" sz="22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Nắng</a:t>
                      </a: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 </a:t>
                      </a:r>
                      <a:r>
                        <a:rPr lang="en-US" sz="22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mới</a:t>
                      </a: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, </a:t>
                      </a:r>
                      <a:r>
                        <a:rPr lang="en-US" sz="22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áo</a:t>
                      </a: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 </a:t>
                      </a:r>
                      <a:r>
                        <a:rPr lang="en-US" sz="22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đỏ</a:t>
                      </a: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 </a:t>
                      </a:r>
                      <a:r>
                        <a:rPr lang="en-US" sz="22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và</a:t>
                      </a: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 </a:t>
                      </a:r>
                      <a:r>
                        <a:rPr lang="en-US" sz="22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nét</a:t>
                      </a: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 </a:t>
                      </a:r>
                      <a:r>
                        <a:rPr lang="en-US" sz="22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cười</a:t>
                      </a: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 </a:t>
                      </a:r>
                      <a:r>
                        <a:rPr lang="en-US" sz="22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đen</a:t>
                      </a: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 </a:t>
                      </a:r>
                      <a:r>
                        <a:rPr lang="en-US" sz="22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nhánh</a:t>
                      </a: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 ( </a:t>
                      </a:r>
                      <a:r>
                        <a:rPr lang="en-US" sz="22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về</a:t>
                      </a: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 </a:t>
                      </a:r>
                      <a:r>
                        <a:rPr lang="en-US" sz="22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bài</a:t>
                      </a: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 </a:t>
                      </a:r>
                      <a:r>
                        <a:rPr lang="en-US" sz="22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thơ</a:t>
                      </a: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 “</a:t>
                      </a:r>
                      <a:r>
                        <a:rPr lang="en-US" sz="22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Nắng</a:t>
                      </a: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 </a:t>
                      </a:r>
                      <a:r>
                        <a:rPr lang="en-US" sz="22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mới</a:t>
                      </a: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” </a:t>
                      </a:r>
                      <a:r>
                        <a:rPr lang="en-US" sz="22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của</a:t>
                      </a: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 </a:t>
                      </a:r>
                      <a:r>
                        <a:rPr lang="en-US" sz="22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Lưu</a:t>
                      </a: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 </a:t>
                      </a:r>
                      <a:r>
                        <a:rPr lang="en-US" sz="22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Trọng</a:t>
                      </a: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 </a:t>
                      </a:r>
                      <a:r>
                        <a:rPr lang="en-US" sz="22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Lư</a:t>
                      </a: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)</a:t>
                      </a:r>
                      <a:endParaRPr lang="en-US" sz="2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- “</a:t>
                      </a:r>
                      <a:r>
                        <a:rPr lang="en-US" sz="22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Hoàng</a:t>
                      </a: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 </a:t>
                      </a:r>
                      <a:r>
                        <a:rPr lang="en-US" sz="22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tử</a:t>
                      </a: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 </a:t>
                      </a:r>
                      <a:r>
                        <a:rPr lang="en-US" sz="22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bé</a:t>
                      </a: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”- </a:t>
                      </a:r>
                      <a:r>
                        <a:rPr lang="en-US" sz="22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Một</a:t>
                      </a: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 </a:t>
                      </a:r>
                      <a:r>
                        <a:rPr lang="en-US" sz="22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cuốn</a:t>
                      </a: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 </a:t>
                      </a:r>
                      <a:r>
                        <a:rPr lang="en-US" sz="22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sách</a:t>
                      </a: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 </a:t>
                      </a:r>
                      <a:r>
                        <a:rPr lang="en-US" sz="22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diệu</a:t>
                      </a: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 </a:t>
                      </a:r>
                      <a:r>
                        <a:rPr lang="en-US" sz="22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kì</a:t>
                      </a: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 (</a:t>
                      </a:r>
                      <a:r>
                        <a:rPr lang="en-US" sz="2200" b="1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theo</a:t>
                      </a:r>
                      <a:r>
                        <a:rPr lang="en-US" sz="22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 reviewsach.net)</a:t>
                      </a:r>
                      <a:endParaRPr lang="en-US" sz="2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30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30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05000" y="152400"/>
            <a:ext cx="6324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vi-VN" b="1" dirty="0">
                <a:ea typeface="Calibri" pitchFamily="34" charset="0"/>
                <a:cs typeface="Times New Roman" pitchFamily="18" charset="0"/>
              </a:rPr>
              <a:t>Tiết 1: BÀI MỞ ĐẦU</a:t>
            </a:r>
            <a:endParaRPr lang="en-US" b="1" dirty="0"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b="1" dirty="0">
                <a:ea typeface="Calibri" pitchFamily="34" charset="0"/>
                <a:cs typeface="Times New Roman" pitchFamily="18" charset="0"/>
              </a:rPr>
              <a:t>(NỘI DUNG VÀ CẤU TRÚC SÁCH NGỮ VĂN </a:t>
            </a:r>
            <a:r>
              <a:rPr lang="en-US" b="1" dirty="0">
                <a:ea typeface="Calibri" pitchFamily="34" charset="0"/>
                <a:cs typeface="Times New Roman" pitchFamily="18" charset="0"/>
              </a:rPr>
              <a:t>8</a:t>
            </a:r>
            <a:r>
              <a:rPr lang="vi-VN" b="1" dirty="0">
                <a:ea typeface="Calibri" pitchFamily="34" charset="0"/>
                <a:cs typeface="Times New Roman" pitchFamily="18" charset="0"/>
              </a:rPr>
              <a:t>)</a:t>
            </a:r>
            <a:endParaRPr lang="vi-VN" b="1" dirty="0"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04800" y="838200"/>
            <a:ext cx="40430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b="1" dirty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tin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57200" y="1295400"/>
          <a:ext cx="8229601" cy="841248"/>
        </p:xfrm>
        <a:graphic>
          <a:graphicData uri="http://schemas.openxmlformats.org/drawingml/2006/table">
            <a:tbl>
              <a:tblPr/>
              <a:tblGrid>
                <a:gridCol w="1066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81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814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Tiểu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loại</a:t>
                      </a:r>
                      <a:endParaRPr lang="en-US" sz="24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VBTT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giải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thích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một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hiện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tượng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tự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nhiên</a:t>
                      </a:r>
                      <a:endParaRPr lang="en-US" sz="24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VBTT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giới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thiệu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một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cuốn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sách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hoặc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một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bộ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phim</a:t>
                      </a:r>
                      <a:endParaRPr lang="en-US" sz="24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57200" y="2202180"/>
          <a:ext cx="8229600" cy="3331274"/>
        </p:xfrm>
        <a:graphic>
          <a:graphicData uri="http://schemas.openxmlformats.org/drawingml/2006/table">
            <a:tbl>
              <a:tblPr/>
              <a:tblGrid>
                <a:gridCol w="1066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Một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số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văn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bản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trong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sách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Ngữ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văn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8</a:t>
                      </a:r>
                      <a:endParaRPr lang="en-US" sz="24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- Sao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băng</a:t>
                      </a:r>
                      <a:endParaRPr lang="en-US" sz="2400" b="1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-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Nước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biển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dâng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: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Bài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toán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khó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cần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giải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trong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thế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kỉ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XXI</a:t>
                      </a:r>
                      <a:endParaRPr lang="en-US" sz="2400" b="1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-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Lũ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lụt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là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gì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?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Nguyên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nhân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và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tác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hại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.</a:t>
                      </a:r>
                      <a:endParaRPr lang="en-US" sz="2400" b="1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-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Vì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sao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chim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bồ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câu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không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bị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lạc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đường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?</a:t>
                      </a:r>
                      <a:endParaRPr lang="en-US" sz="24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-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Bài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giới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thiệu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về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truyện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“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Lá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cờ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thêu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sáu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chữ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vàng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”</a:t>
                      </a:r>
                      <a:endParaRPr lang="en-US" sz="2400" b="1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-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Về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bộ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phim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“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Người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cha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và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con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gái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”</a:t>
                      </a:r>
                      <a:endParaRPr lang="en-US" sz="2400" b="1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-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Cuốn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sách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“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Chìa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khóa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vũ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trụ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của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Giooc-nơ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”</a:t>
                      </a:r>
                      <a:endParaRPr lang="en-US" sz="2400" b="1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-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Tập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truyện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“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Quê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Mẹ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”</a:t>
                      </a:r>
                      <a:endParaRPr lang="en-US" sz="24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343400" y="838200"/>
            <a:ext cx="449116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b="1" dirty="0">
                <a:latin typeface="Times New Roman" pitchFamily="18" charset="0"/>
                <a:cs typeface="Times New Roman" pitchFamily="18" charset="0"/>
              </a:rPr>
              <a:t>Thống kê VB t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hông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tin</a:t>
            </a:r>
            <a:r>
              <a:rPr lang="vi-VN" sz="2400" b="1" dirty="0">
                <a:latin typeface="Times New Roman" pitchFamily="18" charset="0"/>
                <a:cs typeface="Times New Roman" pitchFamily="18" charset="0"/>
              </a:rPr>
              <a:t> theo mẫu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28800" y="0"/>
            <a:ext cx="6096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vi-VN" b="1" dirty="0">
                <a:ea typeface="Calibri" pitchFamily="34" charset="0"/>
                <a:cs typeface="Times New Roman" pitchFamily="18" charset="0"/>
              </a:rPr>
              <a:t>Tiết 1: BÀI MỞ ĐẦU</a:t>
            </a:r>
            <a:endParaRPr lang="en-US" b="1" dirty="0"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b="1" dirty="0">
                <a:ea typeface="Calibri" pitchFamily="34" charset="0"/>
                <a:cs typeface="Times New Roman" pitchFamily="18" charset="0"/>
              </a:rPr>
              <a:t>(NỘI DUNG VÀ CẤU TRÚC SÁCH NGỮ VĂN </a:t>
            </a:r>
            <a:r>
              <a:rPr lang="en-US" b="1" dirty="0">
                <a:ea typeface="Calibri" pitchFamily="34" charset="0"/>
                <a:cs typeface="Times New Roman" pitchFamily="18" charset="0"/>
              </a:rPr>
              <a:t>8</a:t>
            </a:r>
            <a:r>
              <a:rPr lang="vi-VN" b="1" dirty="0">
                <a:ea typeface="Calibri" pitchFamily="34" charset="0"/>
                <a:cs typeface="Times New Roman" pitchFamily="18" charset="0"/>
              </a:rPr>
              <a:t>)</a:t>
            </a:r>
            <a:endParaRPr lang="vi-VN" b="1" dirty="0"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04800" y="609600"/>
            <a:ext cx="315932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b="1" dirty="0">
                <a:latin typeface="+mj-lt"/>
              </a:rPr>
              <a:t>6. </a:t>
            </a:r>
            <a:r>
              <a:rPr lang="en-US" sz="2400" b="1" dirty="0" err="1">
                <a:latin typeface="+mj-lt"/>
              </a:rPr>
              <a:t>Thực</a:t>
            </a:r>
            <a:r>
              <a:rPr lang="en-US" sz="2400" b="1" dirty="0">
                <a:latin typeface="+mj-lt"/>
              </a:rPr>
              <a:t> </a:t>
            </a:r>
            <a:r>
              <a:rPr lang="en-US" sz="2400" b="1" dirty="0" err="1">
                <a:latin typeface="+mj-lt"/>
              </a:rPr>
              <a:t>hành</a:t>
            </a:r>
            <a:r>
              <a:rPr lang="en-US" sz="2400" b="1" dirty="0">
                <a:latin typeface="+mj-lt"/>
              </a:rPr>
              <a:t> </a:t>
            </a:r>
            <a:r>
              <a:rPr lang="en-US" sz="2400" b="1" dirty="0" err="1">
                <a:latin typeface="+mj-lt"/>
              </a:rPr>
              <a:t>tiếng</a:t>
            </a:r>
            <a:r>
              <a:rPr lang="en-US" sz="2400" b="1" dirty="0">
                <a:latin typeface="+mj-lt"/>
              </a:rPr>
              <a:t> </a:t>
            </a:r>
            <a:r>
              <a:rPr lang="en-US" sz="2400" b="1" dirty="0" err="1">
                <a:latin typeface="+mj-lt"/>
              </a:rPr>
              <a:t>Việt</a:t>
            </a:r>
            <a:endParaRPr lang="en-US" sz="2400" b="1" dirty="0">
              <a:latin typeface="+mj-lt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81000" y="1295400"/>
          <a:ext cx="8534400" cy="420624"/>
        </p:xfrm>
        <a:graphic>
          <a:graphicData uri="http://schemas.openxmlformats.org/drawingml/2006/table">
            <a:tbl>
              <a:tblPr/>
              <a:tblGrid>
                <a:gridCol w="2209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24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Nộidung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lớn</a:t>
                      </a:r>
                      <a:endParaRPr lang="en-US" sz="24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Nội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dung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cụ</a:t>
                      </a:r>
                      <a:r>
                        <a:rPr lang="en-US" sz="24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Times New Roman"/>
                          <a:ea typeface="SimSun"/>
                          <a:cs typeface="Times New Roman"/>
                        </a:rPr>
                        <a:t>thể</a:t>
                      </a:r>
                      <a:endParaRPr lang="en-US" sz="24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228600" y="914400"/>
            <a:ext cx="873008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b="1" dirty="0">
                <a:latin typeface="+mj-lt"/>
              </a:rPr>
              <a:t>Việt, mỗi phần mục ấy triển khai những nội dung cụ thể nào?  </a:t>
            </a:r>
            <a:endParaRPr lang="en-US" sz="2400" b="1" dirty="0">
              <a:latin typeface="+mj-lt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81000" y="1776985"/>
          <a:ext cx="8534400" cy="4794760"/>
        </p:xfrm>
        <a:graphic>
          <a:graphicData uri="http://schemas.openxmlformats.org/drawingml/2006/table">
            <a:tbl>
              <a:tblPr/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15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6621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1.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Từ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ngữ</a:t>
                      </a:r>
                      <a:endParaRPr lang="en-US" sz="20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3688" marR="43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-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Nghĩa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của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một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số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thành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ngữ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và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tục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ngữ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tương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đối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thông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dụng</a:t>
                      </a:r>
                      <a:r>
                        <a:rPr lang="vi-VN" sz="2000" b="1" dirty="0">
                          <a:latin typeface="Times New Roman"/>
                          <a:ea typeface="SimSun"/>
                          <a:cs typeface="Times New Roman"/>
                        </a:rPr>
                        <a:t>;</a:t>
                      </a:r>
                      <a:r>
                        <a:rPr lang="vi-VN" sz="2000" b="1" baseline="0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Sắc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thái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nghĩa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của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từ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ngữ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và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việc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lựa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chọn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từ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ngữ</a:t>
                      </a:r>
                      <a:r>
                        <a:rPr lang="vi-VN" sz="2000" b="1" dirty="0">
                          <a:latin typeface="Times New Roman"/>
                          <a:ea typeface="SimSun"/>
                          <a:cs typeface="Times New Roman"/>
                        </a:rPr>
                        <a:t>;</a:t>
                      </a:r>
                      <a:r>
                        <a:rPr lang="vi-VN" sz="2000" b="1" baseline="0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Từ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tượng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hình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và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từ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tượng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thanh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: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đặc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điểm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và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tác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dụng</a:t>
                      </a:r>
                      <a:r>
                        <a:rPr lang="vi-VN" sz="2000" b="1" dirty="0">
                          <a:latin typeface="Times New Roman"/>
                          <a:ea typeface="SimSun"/>
                          <a:cs typeface="Times New Roman"/>
                        </a:rPr>
                        <a:t>;</a:t>
                      </a:r>
                      <a:r>
                        <a:rPr lang="vi-VN" sz="2000" b="1" baseline="0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Nghĩa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của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một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số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yếu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tố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Hán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Việt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thông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dụng</a:t>
                      </a:r>
                      <a:endParaRPr lang="en-US" sz="20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3688" marR="43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/>
                          <a:ea typeface="SimSun"/>
                          <a:cs typeface="Times New Roman"/>
                        </a:rPr>
                        <a:t>2. Ngữ pháp</a:t>
                      </a:r>
                      <a:endParaRPr lang="en-US" sz="2000" b="1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3688" marR="43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-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Trợ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từ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và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thán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từ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: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đặc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điểm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và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chức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năng</a:t>
                      </a:r>
                      <a:r>
                        <a:rPr lang="vi-VN" sz="2000" b="1" dirty="0">
                          <a:latin typeface="Times New Roman"/>
                          <a:ea typeface="SimSun"/>
                          <a:cs typeface="Times New Roman"/>
                        </a:rPr>
                        <a:t>;</a:t>
                      </a:r>
                      <a:r>
                        <a:rPr lang="vi-VN" sz="2000" b="1" baseline="0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Thành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phần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biệt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lập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trong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câu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: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đặc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điểm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và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chức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năng</a:t>
                      </a:r>
                      <a:r>
                        <a:rPr lang="vi-VN" sz="2000" b="1" dirty="0">
                          <a:latin typeface="Times New Roman"/>
                          <a:ea typeface="SimSun"/>
                          <a:cs typeface="Times New Roman"/>
                        </a:rPr>
                        <a:t>;</a:t>
                      </a:r>
                      <a:r>
                        <a:rPr lang="vi-VN" sz="2000" b="1" baseline="0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Đặc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điểm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và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chức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năng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của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câu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kể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,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câu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hỏi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,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câu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khiến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,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câu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cảm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,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câu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khẳng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định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,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câu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phủ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định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.</a:t>
                      </a:r>
                      <a:endParaRPr lang="en-US" sz="20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3688" marR="43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/>
                          <a:ea typeface="SimSun"/>
                          <a:cs typeface="Times New Roman"/>
                        </a:rPr>
                        <a:t>3. Hoạt động giao tiếp</a:t>
                      </a:r>
                      <a:endParaRPr lang="en-US" sz="2000" b="1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3688" marR="43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-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Biện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pháp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tu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từ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đảo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ngữ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,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câu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hỏi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tu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từ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: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đặc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điểm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và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tác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dụng</a:t>
                      </a:r>
                      <a:r>
                        <a:rPr lang="vi-VN" sz="2000" b="1" dirty="0">
                          <a:latin typeface="Times New Roman"/>
                          <a:ea typeface="SimSun"/>
                          <a:cs typeface="Times New Roman"/>
                        </a:rPr>
                        <a:t>;</a:t>
                      </a:r>
                      <a:r>
                        <a:rPr lang="vi-VN" sz="2000" b="1" baseline="0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Nghĩa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tường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minh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và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nghĩa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hàm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ẩn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của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câu</a:t>
                      </a:r>
                      <a:r>
                        <a:rPr lang="vi-VN" sz="2000" b="1" dirty="0">
                          <a:latin typeface="Times New Roman"/>
                          <a:ea typeface="SimSun"/>
                          <a:cs typeface="Times New Roman"/>
                        </a:rPr>
                        <a:t>;</a:t>
                      </a:r>
                      <a:r>
                        <a:rPr lang="vi-VN" sz="2000" b="1" baseline="0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Các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đoạn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văn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diễn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dịch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,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quy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nạp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, song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song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,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phối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hợp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: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đặc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điểm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và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chức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năng</a:t>
                      </a:r>
                      <a:r>
                        <a:rPr lang="vi-VN" sz="2000" b="1" dirty="0">
                          <a:latin typeface="Times New Roman"/>
                          <a:ea typeface="SimSun"/>
                          <a:cs typeface="Times New Roman"/>
                        </a:rPr>
                        <a:t>;</a:t>
                      </a:r>
                      <a:r>
                        <a:rPr lang="vi-VN" sz="2000" b="1" baseline="0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Kiểu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văn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bản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và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thể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loại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.</a:t>
                      </a:r>
                      <a:endParaRPr lang="en-US" sz="20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3688" marR="43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4.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Sự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phát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triển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của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ngôn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ngữ</a:t>
                      </a:r>
                      <a:endParaRPr lang="en-US" sz="20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3688" marR="43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-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Từ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ngữ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toàn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dân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và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từ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ngữ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địa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phương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: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chức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năng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và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giá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trị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.</a:t>
                      </a:r>
                      <a:endParaRPr lang="en-US" sz="2000" b="1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-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Biệt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ngữ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xã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hội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: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chức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năng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và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giá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trị</a:t>
                      </a:r>
                      <a:endParaRPr lang="en-US" sz="2000" b="1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-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Phương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tiện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giao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tiếp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phi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ngôn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ngữ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: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hình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ảnh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,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số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liệu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,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biểu</a:t>
                      </a:r>
                      <a:r>
                        <a:rPr lang="en-US" sz="2000" b="1" dirty="0"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SimSun"/>
                          <a:cs typeface="Times New Roman"/>
                        </a:rPr>
                        <a:t>đồ</a:t>
                      </a:r>
                      <a:endParaRPr lang="en-US" sz="20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3688" marR="43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3352800" y="609600"/>
            <a:ext cx="554754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b="1" dirty="0">
                <a:latin typeface="+mj-lt"/>
              </a:rPr>
              <a:t>Kể tên các nội dung lớn trong phần tiếng</a:t>
            </a:r>
            <a:endParaRPr lang="en-US" sz="2400" b="1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19400" y="15240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vi-VN" b="1" dirty="0">
                <a:ea typeface="Calibri" pitchFamily="34" charset="0"/>
                <a:cs typeface="Times New Roman" pitchFamily="18" charset="0"/>
              </a:rPr>
              <a:t>Tiết 1: BÀI MỞ ĐẦU</a:t>
            </a:r>
            <a:endParaRPr lang="en-US" b="1" dirty="0"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b="1" dirty="0">
                <a:ea typeface="Calibri" pitchFamily="34" charset="0"/>
                <a:cs typeface="Times New Roman" pitchFamily="18" charset="0"/>
              </a:rPr>
              <a:t>(NỘI DUNG VÀ CẤU TRÚC SÁCH NGỮ VĂN </a:t>
            </a:r>
            <a:r>
              <a:rPr lang="en-US" b="1" dirty="0">
                <a:ea typeface="Calibri" pitchFamily="34" charset="0"/>
                <a:cs typeface="Times New Roman" pitchFamily="18" charset="0"/>
              </a:rPr>
              <a:t>8</a:t>
            </a:r>
            <a:r>
              <a:rPr lang="vi-VN" b="1" dirty="0">
                <a:ea typeface="Calibri" pitchFamily="34" charset="0"/>
                <a:cs typeface="Times New Roman" pitchFamily="18" charset="0"/>
              </a:rPr>
              <a:t>)</a:t>
            </a:r>
            <a:endParaRPr lang="vi-VN" b="1" dirty="0">
              <a:cs typeface="Arial" pitchFamily="34" charset="0"/>
            </a:endParaRPr>
          </a:p>
        </p:txBody>
      </p:sp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228600" y="1066800"/>
            <a:ext cx="7239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+mn-ea"/>
                <a:cs typeface="Arial" pitchFamily="34" charset="0"/>
              </a:rPr>
              <a:t>6.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+mn-ea"/>
                <a:cs typeface="Arial" pitchFamily="34" charset="0"/>
              </a:rPr>
              <a:t>Hệ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+mn-ea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+mn-ea"/>
                <a:cs typeface="Arial" pitchFamily="34" charset="0"/>
              </a:rPr>
              <a:t>thống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+mn-ea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+mn-ea"/>
                <a:cs typeface="Arial" pitchFamily="34" charset="0"/>
              </a:rPr>
              <a:t>bài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+mn-ea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+mn-ea"/>
                <a:cs typeface="Arial" pitchFamily="34" charset="0"/>
              </a:rPr>
              <a:t>tập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+mn-ea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+mn-ea"/>
                <a:cs typeface="Arial" pitchFamily="34" charset="0"/>
              </a:rPr>
              <a:t>tiếng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+mn-ea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+mn-ea"/>
                <a:cs typeface="Arial" pitchFamily="34" charset="0"/>
              </a:rPr>
              <a:t>Việt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+mn-ea"/>
                <a:cs typeface="Arial" pitchFamily="34" charset="0"/>
              </a:rPr>
              <a:t>: </a:t>
            </a:r>
            <a:endParaRPr kumimoji="0" 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381000" y="1524000"/>
            <a:ext cx="8153400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a/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Bài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tập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nhận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biết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các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hiện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tượng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và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đơn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vị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tiếng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Việt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. </a:t>
            </a:r>
            <a:endParaRPr kumimoji="0" 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Ví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dụ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: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bài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tập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nhận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biết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từ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loại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: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trợ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từ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,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thán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từ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.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Bài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tập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nhận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biết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các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kiểu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câu:câu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kể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,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câu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hỏi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,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câu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khiến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,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câu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khẳng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định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,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phủ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định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…</a:t>
            </a:r>
            <a:endParaRPr kumimoji="0" 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b/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Bài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tập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phân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tích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tác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dụng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của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các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hiện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tượng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và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đơn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vị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tiếng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Việt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. </a:t>
            </a:r>
            <a:endParaRPr kumimoji="0" 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Ví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dụ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: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Bài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tập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phân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tích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tác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dụng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của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các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biện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pháp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tu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từ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đảo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ngữ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,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câu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hỏi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tu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từ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 ,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từ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tượng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hình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,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tượng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thanh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. </a:t>
            </a:r>
            <a:endParaRPr kumimoji="0" 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c/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Bài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tập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tạo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lập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đơn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vị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tiếng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Việt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Ví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dụ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: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Bài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tập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viết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đoạn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văn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: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diễn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dịch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,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quy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nạp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, song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song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,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phối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hợp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 </a:t>
            </a:r>
            <a:endParaRPr kumimoji="0" 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99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99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99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99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99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99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99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09800" y="152400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vi-VN" b="1" dirty="0">
                <a:ea typeface="Calibri" pitchFamily="34" charset="0"/>
                <a:cs typeface="Times New Roman" pitchFamily="18" charset="0"/>
              </a:rPr>
              <a:t>Tiết 1: BÀI MỞ ĐẦU</a:t>
            </a:r>
            <a:endParaRPr lang="en-US" b="1" dirty="0"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b="1" dirty="0">
                <a:ea typeface="Calibri" pitchFamily="34" charset="0"/>
                <a:cs typeface="Times New Roman" pitchFamily="18" charset="0"/>
              </a:rPr>
              <a:t>(NỘI DUNG VÀ CẤU TRÚC SÁCH NGỮ VĂN </a:t>
            </a:r>
            <a:r>
              <a:rPr lang="en-US" b="1" dirty="0">
                <a:ea typeface="Calibri" pitchFamily="34" charset="0"/>
                <a:cs typeface="Times New Roman" pitchFamily="18" charset="0"/>
              </a:rPr>
              <a:t>8</a:t>
            </a:r>
            <a:r>
              <a:rPr lang="vi-VN" b="1" dirty="0">
                <a:ea typeface="Calibri" pitchFamily="34" charset="0"/>
                <a:cs typeface="Times New Roman" pitchFamily="18" charset="0"/>
              </a:rPr>
              <a:t>)</a:t>
            </a:r>
            <a:endParaRPr lang="vi-VN" b="1" dirty="0"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1000" y="914400"/>
            <a:ext cx="5943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vi-VN" b="1" dirty="0">
                <a:ea typeface="Calibri" pitchFamily="34" charset="0"/>
                <a:cs typeface="Times New Roman" pitchFamily="18" charset="0"/>
              </a:rPr>
              <a:t>III. Luyện tập</a:t>
            </a:r>
            <a:endParaRPr lang="vi-VN" b="1" dirty="0"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8600" y="1219200"/>
            <a:ext cx="8382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b="1" dirty="0">
                <a:latin typeface="Times New Roman" pitchFamily="18" charset="0"/>
                <a:cs typeface="Times New Roman" pitchFamily="18" charset="0"/>
              </a:rPr>
              <a:t>Bài 1: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8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? So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6,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7,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8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6" name="Rectangle 5"/>
          <p:cNvSpPr/>
          <p:nvPr/>
        </p:nvSpPr>
        <p:spPr>
          <a:xfrm>
            <a:off x="381000" y="2438400"/>
            <a:ext cx="80010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8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truyện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ngắn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tiểu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thuyết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truyện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cười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sáu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bảy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luật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hài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kịch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nghị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tin. So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6,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7,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8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truyện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cười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sáu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bảy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luật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hài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kịch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mới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0"/>
            <a:ext cx="8534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vi-VN" b="1" dirty="0">
                <a:latin typeface="+mj-lt"/>
                <a:ea typeface="Calibri" pitchFamily="34" charset="0"/>
                <a:cs typeface="Times New Roman" pitchFamily="18" charset="0"/>
              </a:rPr>
              <a:t>Tiết 1: BÀI MỞ ĐẦU</a:t>
            </a:r>
            <a:endParaRPr lang="en-US" b="1" dirty="0"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b="1" dirty="0">
                <a:latin typeface="+mj-lt"/>
                <a:ea typeface="Calibri" pitchFamily="34" charset="0"/>
                <a:cs typeface="Times New Roman" pitchFamily="18" charset="0"/>
              </a:rPr>
              <a:t>(NỘI DUNG VÀ CẤU TRÚC SÁCH NGỮ VĂN </a:t>
            </a:r>
            <a:r>
              <a:rPr lang="en-US" b="1" dirty="0">
                <a:latin typeface="+mj-lt"/>
                <a:ea typeface="Calibri" pitchFamily="34" charset="0"/>
                <a:cs typeface="Times New Roman" pitchFamily="18" charset="0"/>
              </a:rPr>
              <a:t>8</a:t>
            </a:r>
            <a:r>
              <a:rPr lang="vi-VN" b="1" dirty="0">
                <a:latin typeface="+mj-lt"/>
                <a:ea typeface="Calibri" pitchFamily="34" charset="0"/>
                <a:cs typeface="Times New Roman" pitchFamily="18" charset="0"/>
              </a:rPr>
              <a:t>)</a:t>
            </a:r>
            <a:endParaRPr lang="vi-VN" b="1" dirty="0">
              <a:latin typeface="+mj-lt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04800" y="609600"/>
            <a:ext cx="5943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vi-VN" b="1" dirty="0">
                <a:ea typeface="Calibri" pitchFamily="34" charset="0"/>
                <a:cs typeface="Times New Roman" pitchFamily="18" charset="0"/>
              </a:rPr>
              <a:t>III. Luyện tập</a:t>
            </a:r>
            <a:endParaRPr lang="vi-VN" b="1" dirty="0">
              <a:cs typeface="Arial" pitchFamily="34" charset="0"/>
            </a:endParaRPr>
          </a:p>
        </p:txBody>
      </p:sp>
      <p:sp>
        <p:nvSpPr>
          <p:cNvPr id="37889" name="Rectangle 1"/>
          <p:cNvSpPr>
            <a:spLocks noChangeArrowheads="1"/>
          </p:cNvSpPr>
          <p:nvPr/>
        </p:nvSpPr>
        <p:spPr bwMode="auto">
          <a:xfrm>
            <a:off x="228600" y="838200"/>
            <a:ext cx="86868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Bài 2: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Bài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Mở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đầu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nêu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những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lưu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ý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về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yêu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cầu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đọc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hiểu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mỗi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thể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loại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văn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học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nhằm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mục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đích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gì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?</a:t>
            </a:r>
            <a:endParaRPr kumimoji="0" 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8600" y="1600200"/>
            <a:ext cx="8686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nhằm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đích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nắm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trưng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ý ở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vi-VN" sz="2400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228600" y="2667000"/>
            <a:ext cx="89154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Bài 3: 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Theo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em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điểm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giống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nhau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và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khác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nhau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của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các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văn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bản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nghị</a:t>
            </a:r>
            <a:r>
              <a:rPr kumimoji="0" lang="vi-VN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 luận được đề cập trong chương trình Ngữ văn 8 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là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gì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?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Khi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đọc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văn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bản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nghị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luận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cần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chú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 ý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những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gì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?</a:t>
            </a:r>
            <a:endParaRPr kumimoji="0" 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228600" y="3886200"/>
            <a:ext cx="86868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Điểm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giống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và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khác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nhau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của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các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văn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bản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này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endParaRPr kumimoji="0" 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+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Giống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nhau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đều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nghị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luận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về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một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vấn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đề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được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nêu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trong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tác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phẩm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+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Khác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nhau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văn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bản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nghị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luận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xã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hội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nghị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luận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về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các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vấn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đề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liên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quan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đến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tư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tưởng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đạo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lí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còn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văn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bản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nghị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luận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văn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học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nghị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luận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về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các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vấn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đề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trong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tác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phẩm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văn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học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và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chúng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ta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phải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dựa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vào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tác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phẩm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để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làm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sáng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tỏ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vấn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đề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đó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78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78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33600" y="0"/>
            <a:ext cx="6324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vi-VN" b="1" dirty="0">
                <a:ea typeface="Calibri" pitchFamily="34" charset="0"/>
                <a:cs typeface="Times New Roman" pitchFamily="18" charset="0"/>
              </a:rPr>
              <a:t>Tiết 1: BÀI MỞ ĐẦU</a:t>
            </a:r>
            <a:endParaRPr lang="en-US" b="1" dirty="0"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b="1" dirty="0">
                <a:ea typeface="Calibri" pitchFamily="34" charset="0"/>
                <a:cs typeface="Times New Roman" pitchFamily="18" charset="0"/>
              </a:rPr>
              <a:t>(NỘI DUNG VÀ CẤU TRÚC SÁCH NGỮ VĂN </a:t>
            </a:r>
            <a:r>
              <a:rPr lang="en-US" b="1" dirty="0">
                <a:ea typeface="Calibri" pitchFamily="34" charset="0"/>
                <a:cs typeface="Times New Roman" pitchFamily="18" charset="0"/>
              </a:rPr>
              <a:t>8</a:t>
            </a:r>
            <a:r>
              <a:rPr lang="vi-VN" b="1" dirty="0">
                <a:ea typeface="Calibri" pitchFamily="34" charset="0"/>
                <a:cs typeface="Times New Roman" pitchFamily="18" charset="0"/>
              </a:rPr>
              <a:t>)</a:t>
            </a:r>
            <a:endParaRPr lang="vi-VN" b="1" dirty="0"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04800" y="609600"/>
            <a:ext cx="5943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vi-VN" b="1" dirty="0">
                <a:ea typeface="Calibri" pitchFamily="34" charset="0"/>
                <a:cs typeface="Times New Roman" pitchFamily="18" charset="0"/>
              </a:rPr>
              <a:t>III. Luyện tập</a:t>
            </a:r>
            <a:endParaRPr lang="vi-VN" b="1" dirty="0">
              <a:cs typeface="Arial" pitchFamily="34" charset="0"/>
            </a:endParaRPr>
          </a:p>
        </p:txBody>
      </p:sp>
      <p:sp>
        <p:nvSpPr>
          <p:cNvPr id="36865" name="Rectangle 1"/>
          <p:cNvSpPr>
            <a:spLocks noChangeArrowheads="1"/>
          </p:cNvSpPr>
          <p:nvPr/>
        </p:nvSpPr>
        <p:spPr bwMode="auto">
          <a:xfrm>
            <a:off x="228600" y="914400"/>
            <a:ext cx="7772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Bài 4: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Khi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đọc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văn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bản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nghị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luận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cần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chú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ý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những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gì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?</a:t>
            </a:r>
            <a:endParaRPr kumimoji="0" 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228600" y="1371600"/>
            <a:ext cx="8153400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Khi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đọc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văn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bản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nghị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luận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cần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chú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ý:</a:t>
            </a:r>
            <a:endParaRPr kumimoji="0" lang="en-US" sz="2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+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Nhận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biết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được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luận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đề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luận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điểm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lí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lẽ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và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bằng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chứng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dẫn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chứng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tiêu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biểu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trong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văn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bản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en-US" sz="2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+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Phân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tích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được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mối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quan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hệ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giữa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luận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đề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luận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điểm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lí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lẽ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và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bằng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chứng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vai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trò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của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luận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điểm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lí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lẽ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và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bằng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chứng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trong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việc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thể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hiện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luận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đề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en-US" sz="2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+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Phân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tích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được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lí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lẽ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bằng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chứng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khác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quan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có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thể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kiểm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chứng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được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với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ý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kiến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đánh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giá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chủ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quan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của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người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viết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en-US" sz="28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+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Liên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hệ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được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nội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dung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nêu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trong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văn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bản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với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những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vấn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đề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của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xã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hội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đương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đại</a:t>
            </a:r>
            <a:r>
              <a:rPr kumimoji="0" lang="vi-VN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endParaRPr kumimoji="0" lang="vi-VN" sz="2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68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68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68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68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68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68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2100</Words>
  <Application>Microsoft Office PowerPoint</Application>
  <PresentationFormat>On-screen Show (4:3)</PresentationFormat>
  <Paragraphs>162</Paragraphs>
  <Slides>44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8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admin</cp:lastModifiedBy>
  <cp:revision>19</cp:revision>
  <dcterms:created xsi:type="dcterms:W3CDTF">2006-08-16T00:00:00Z</dcterms:created>
  <dcterms:modified xsi:type="dcterms:W3CDTF">2024-09-05T10:38:34Z</dcterms:modified>
</cp:coreProperties>
</file>