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1" r:id="rId2"/>
    <p:sldMasterId id="2147483788" r:id="rId3"/>
  </p:sldMasterIdLst>
  <p:notesMasterIdLst>
    <p:notesMasterId r:id="rId52"/>
  </p:notesMasterIdLst>
  <p:sldIdLst>
    <p:sldId id="295" r:id="rId4"/>
    <p:sldId id="360" r:id="rId5"/>
    <p:sldId id="256" r:id="rId6"/>
    <p:sldId id="296" r:id="rId7"/>
    <p:sldId id="306" r:id="rId8"/>
    <p:sldId id="374" r:id="rId9"/>
    <p:sldId id="375" r:id="rId10"/>
    <p:sldId id="376" r:id="rId11"/>
    <p:sldId id="377" r:id="rId12"/>
    <p:sldId id="378" r:id="rId13"/>
    <p:sldId id="379" r:id="rId14"/>
    <p:sldId id="380" r:id="rId15"/>
    <p:sldId id="304" r:id="rId16"/>
    <p:sldId id="1369" r:id="rId17"/>
    <p:sldId id="313" r:id="rId18"/>
    <p:sldId id="297" r:id="rId19"/>
    <p:sldId id="382" r:id="rId20"/>
    <p:sldId id="1370" r:id="rId21"/>
    <p:sldId id="1371" r:id="rId22"/>
    <p:sldId id="383" r:id="rId23"/>
    <p:sldId id="384" r:id="rId24"/>
    <p:sldId id="385" r:id="rId25"/>
    <p:sldId id="386" r:id="rId26"/>
    <p:sldId id="387" r:id="rId27"/>
    <p:sldId id="388" r:id="rId28"/>
    <p:sldId id="389" r:id="rId29"/>
    <p:sldId id="390" r:id="rId30"/>
    <p:sldId id="391" r:id="rId31"/>
    <p:sldId id="392" r:id="rId32"/>
    <p:sldId id="368" r:id="rId33"/>
    <p:sldId id="366" r:id="rId34"/>
    <p:sldId id="342" r:id="rId35"/>
    <p:sldId id="393" r:id="rId36"/>
    <p:sldId id="394" r:id="rId37"/>
    <p:sldId id="396" r:id="rId38"/>
    <p:sldId id="346" r:id="rId39"/>
    <p:sldId id="347" r:id="rId40"/>
    <p:sldId id="348" r:id="rId41"/>
    <p:sldId id="349" r:id="rId42"/>
    <p:sldId id="350" r:id="rId43"/>
    <p:sldId id="351" r:id="rId44"/>
    <p:sldId id="352" r:id="rId45"/>
    <p:sldId id="353" r:id="rId46"/>
    <p:sldId id="354" r:id="rId47"/>
    <p:sldId id="355" r:id="rId48"/>
    <p:sldId id="345" r:id="rId49"/>
    <p:sldId id="338" r:id="rId50"/>
    <p:sldId id="1368" r:id="rId51"/>
  </p:sldIdLst>
  <p:sldSz cx="18288000" cy="10287000"/>
  <p:notesSz cx="6858000" cy="9144000"/>
  <p:embeddedFontLst>
    <p:embeddedFont>
      <p:font typeface="Calibri Light" panose="020F0302020204030204" pitchFamily="34" charset="0"/>
      <p:regular r:id="rId53"/>
      <p:italic r:id="rId54"/>
    </p:embeddedFont>
    <p:embeddedFont>
      <p:font typeface="Calibri" panose="020F0502020204030204" pitchFamily="34" charset="0"/>
      <p:regular r:id="rId55"/>
      <p:bold r:id="rId56"/>
      <p:italic r:id="rId57"/>
      <p:boldItalic r:id="rId58"/>
    </p:embeddedFont>
    <p:embeddedFont>
      <p:font typeface="Garamond" panose="02020404030301010803" pitchFamily="18" charset="0"/>
      <p:regular r:id="rId59"/>
      <p:bold r:id="rId60"/>
      <p:italic r:id="rId61"/>
    </p:embeddedFont>
    <p:embeddedFont>
      <p:font typeface="微软雅黑" panose="020B0503020204020204" pitchFamily="34" charset="-122"/>
      <p:regular r:id="rId62"/>
      <p:bold r:id="rId63"/>
    </p:embeddedFont>
    <p:embeddedFont>
      <p:font typeface=".VnTime" panose="020B7200000000000000"/>
      <p:regular r:id="rId64"/>
      <p:bold r:id="rId65"/>
      <p:italic r:id="rId66"/>
      <p:boldItalic r:id="rId67"/>
    </p:embeddedFont>
    <p:embeddedFont>
      <p:font typeface="Tahoma" panose="020B0604030504040204" pitchFamily="34" charset="0"/>
      <p:regular r:id="rId68"/>
      <p:bold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76086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268357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326890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2157198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2634952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750435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124748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2120801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246362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2242674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4030944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2178014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212969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3088596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33</a:t>
            </a:fld>
            <a:endParaRPr lang="en-US"/>
          </a:p>
        </p:txBody>
      </p:sp>
    </p:spTree>
    <p:extLst>
      <p:ext uri="{BB962C8B-B14F-4D97-AF65-F5344CB8AC3E}">
        <p14:creationId xmlns:p14="http://schemas.microsoft.com/office/powerpoint/2010/main" val="509650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34</a:t>
            </a:fld>
            <a:endParaRPr lang="en-US"/>
          </a:p>
        </p:txBody>
      </p:sp>
    </p:spTree>
    <p:extLst>
      <p:ext uri="{BB962C8B-B14F-4D97-AF65-F5344CB8AC3E}">
        <p14:creationId xmlns:p14="http://schemas.microsoft.com/office/powerpoint/2010/main" val="3004996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46</a:t>
            </a:fld>
            <a:endParaRPr lang="en-US"/>
          </a:p>
        </p:txBody>
      </p:sp>
    </p:spTree>
    <p:extLst>
      <p:ext uri="{BB962C8B-B14F-4D97-AF65-F5344CB8AC3E}">
        <p14:creationId xmlns:p14="http://schemas.microsoft.com/office/powerpoint/2010/main" val="219746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47</a:t>
            </a:fld>
            <a:endParaRPr lang="en-US"/>
          </a:p>
        </p:txBody>
      </p:sp>
    </p:spTree>
    <p:extLst>
      <p:ext uri="{BB962C8B-B14F-4D97-AF65-F5344CB8AC3E}">
        <p14:creationId xmlns:p14="http://schemas.microsoft.com/office/powerpoint/2010/main" val="93390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748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3568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40762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23920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55788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9/4/2024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0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3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1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4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37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79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5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08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96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4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09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53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2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0D838988-15A6-4647-86D7-062E8698D868}"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029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7.jpeg"/><Relationship Id="rId11" Type="http://schemas.openxmlformats.org/officeDocument/2006/relationships/image" Target="../media/image23.png"/><Relationship Id="rId5" Type="http://schemas.openxmlformats.org/officeDocument/2006/relationships/audio" Target="../media/audio3.wav"/><Relationship Id="rId15" Type="http://schemas.openxmlformats.org/officeDocument/2006/relationships/image" Target="../media/image26.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gif"/><Relationship Id="rId11" Type="http://schemas.openxmlformats.org/officeDocument/2006/relationships/image" Target="../media/image45.png"/><Relationship Id="rId5" Type="http://schemas.openxmlformats.org/officeDocument/2006/relationships/image" Target="../media/image39.gif"/><Relationship Id="rId10" Type="http://schemas.openxmlformats.org/officeDocument/2006/relationships/image" Target="../media/image44.png"/><Relationship Id="rId4" Type="http://schemas.openxmlformats.org/officeDocument/2006/relationships/image" Target="../media/image38.gif"/><Relationship Id="rId9" Type="http://schemas.openxmlformats.org/officeDocument/2006/relationships/image" Target="../media/image43.png"/><Relationship Id="rId1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52.gif"/><Relationship Id="rId18" Type="http://schemas.openxmlformats.org/officeDocument/2006/relationships/slide" Target="slide46.xml"/><Relationship Id="rId3" Type="http://schemas.openxmlformats.org/officeDocument/2006/relationships/image" Target="../media/image49.gif"/><Relationship Id="rId7" Type="http://schemas.openxmlformats.org/officeDocument/2006/relationships/image" Target="../media/image51.gif"/><Relationship Id="rId12" Type="http://schemas.openxmlformats.org/officeDocument/2006/relationships/slide" Target="slide43.xml"/><Relationship Id="rId17" Type="http://schemas.openxmlformats.org/officeDocument/2006/relationships/image" Target="../media/image39.gif"/><Relationship Id="rId2" Type="http://schemas.openxmlformats.org/officeDocument/2006/relationships/slide" Target="slide41.xml"/><Relationship Id="rId16" Type="http://schemas.openxmlformats.org/officeDocument/2006/relationships/slide" Target="slide45.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image" Target="../media/image38.gif"/><Relationship Id="rId5" Type="http://schemas.openxmlformats.org/officeDocument/2006/relationships/image" Target="../media/image50.gif"/><Relationship Id="rId15" Type="http://schemas.openxmlformats.org/officeDocument/2006/relationships/image" Target="../media/image53.gif"/><Relationship Id="rId10" Type="http://schemas.openxmlformats.org/officeDocument/2006/relationships/slide" Target="slide38.xml"/><Relationship Id="rId19" Type="http://schemas.openxmlformats.org/officeDocument/2006/relationships/image" Target="../media/image27.png"/><Relationship Id="rId4" Type="http://schemas.openxmlformats.org/officeDocument/2006/relationships/slide" Target="slide42.xml"/><Relationship Id="rId9" Type="http://schemas.openxmlformats.org/officeDocument/2006/relationships/image" Target="../media/image41.gif"/><Relationship Id="rId14" Type="http://schemas.openxmlformats.org/officeDocument/2006/relationships/slide" Target="slide39.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38.gif"/></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53.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41.gif"/></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50.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51.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52.gif"/></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51.gif"/></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39.gif"/></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11.svg"/></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8059399" cy="10286999"/>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graphicFrame>
        <p:nvGraphicFramePr>
          <p:cNvPr id="3" name="Table 2">
            <a:extLst>
              <a:ext uri="{FF2B5EF4-FFF2-40B4-BE49-F238E27FC236}">
                <a16:creationId xmlns:a16="http://schemas.microsoft.com/office/drawing/2014/main" id="{D5E61106-F8F8-C256-D5F4-4C82F240F7D8}"/>
              </a:ext>
            </a:extLst>
          </p:cNvPr>
          <p:cNvGraphicFramePr>
            <a:graphicFrameLocks noGrp="1"/>
          </p:cNvGraphicFramePr>
          <p:nvPr>
            <p:extLst>
              <p:ext uri="{D42A27DB-BD31-4B8C-83A1-F6EECF244321}">
                <p14:modId xmlns:p14="http://schemas.microsoft.com/office/powerpoint/2010/main" val="231681210"/>
              </p:ext>
            </p:extLst>
          </p:nvPr>
        </p:nvGraphicFramePr>
        <p:xfrm>
          <a:off x="1264956" y="1625756"/>
          <a:ext cx="16055890" cy="7813040"/>
        </p:xfrm>
        <a:graphic>
          <a:graphicData uri="http://schemas.openxmlformats.org/drawingml/2006/table">
            <a:tbl>
              <a:tblPr firstRow="1" firstCol="1" bandRow="1">
                <a:tableStyleId>{5C22544A-7EE6-4342-B048-85BDC9FD1C3A}</a:tableStyleId>
              </a:tblPr>
              <a:tblGrid>
                <a:gridCol w="10157808">
                  <a:extLst>
                    <a:ext uri="{9D8B030D-6E8A-4147-A177-3AD203B41FA5}">
                      <a16:colId xmlns:a16="http://schemas.microsoft.com/office/drawing/2014/main" val="900611377"/>
                    </a:ext>
                  </a:extLst>
                </a:gridCol>
                <a:gridCol w="5898082">
                  <a:extLst>
                    <a:ext uri="{9D8B030D-6E8A-4147-A177-3AD203B41FA5}">
                      <a16:colId xmlns:a16="http://schemas.microsoft.com/office/drawing/2014/main" val="777484560"/>
                    </a:ext>
                  </a:extLst>
                </a:gridCol>
              </a:tblGrid>
              <a:tr h="383518">
                <a:tc gridSpan="2">
                  <a:txBody>
                    <a:bodyPr/>
                    <a:lstStyle/>
                    <a:p>
                      <a:pPr marL="0" marR="0" algn="ctr">
                        <a:spcBef>
                          <a:spcPts val="0"/>
                        </a:spcBef>
                        <a:spcAft>
                          <a:spcPts val="0"/>
                        </a:spcAft>
                      </a:pPr>
                      <a:r>
                        <a:rPr lang="en-US" sz="3600" b="1">
                          <a:solidFill>
                            <a:srgbClr val="FF0000"/>
                          </a:solidFill>
                          <a:effectLst/>
                          <a:latin typeface="Times New Roman" panose="02020603050405020304" pitchFamily="18" charset="0"/>
                          <a:cs typeface="Times New Roman" panose="02020603050405020304" pitchFamily="18" charset="0"/>
                        </a:rPr>
                        <a:t>PHIẾU HỌC TẬP SỐ 1</a:t>
                      </a: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4149402467"/>
                  </a:ext>
                </a:extLst>
              </a:tr>
              <a:tr h="2382520">
                <a:tc>
                  <a:txBody>
                    <a:bodyPr/>
                    <a:lstStyle/>
                    <a:p>
                      <a:pPr marL="0" marR="0">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Thể loại truyện ngắn: </a:t>
                      </a: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Quy mô: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Bối cảnh: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Nhân vật: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Sự kiện: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Chi tiết: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Cốt truyện:....</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39288055"/>
                  </a:ext>
                </a:extLst>
              </a:tr>
              <a:tr h="680720">
                <a:tc>
                  <a:txBody>
                    <a:bodyPr/>
                    <a:lstStyle/>
                    <a:p>
                      <a:pPr marL="0" marR="0" algn="just">
                        <a:spcBef>
                          <a:spcPts val="0"/>
                        </a:spcBef>
                        <a:spcAft>
                          <a:spcPts val="0"/>
                        </a:spcAft>
                      </a:pP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smtClean="0">
                          <a:solidFill>
                            <a:schemeClr val="tx2"/>
                          </a:solidFill>
                          <a:effectLst/>
                          <a:latin typeface="Times New Roman" panose="02020603050405020304" pitchFamily="18" charset="0"/>
                          <a:cs typeface="Times New Roman" panose="02020603050405020304" pitchFamily="18" charset="0"/>
                        </a:rPr>
                        <a:t>Xuất</a:t>
                      </a:r>
                      <a:r>
                        <a:rPr lang="en-US" sz="3600" b="1" dirty="0" smtClean="0">
                          <a:solidFill>
                            <a:schemeClr val="tx2"/>
                          </a:solidFill>
                          <a:effectLst/>
                          <a:latin typeface="Times New Roman" panose="02020603050405020304" pitchFamily="18" charset="0"/>
                          <a:cs typeface="Times New Roman" panose="02020603050405020304" pitchFamily="18" charset="0"/>
                        </a:rPr>
                        <a:t> </a:t>
                      </a:r>
                      <a:r>
                        <a:rPr lang="en-US" sz="3600" b="1" dirty="0" err="1" smtClean="0">
                          <a:solidFill>
                            <a:schemeClr val="tx2"/>
                          </a:solidFill>
                          <a:effectLst/>
                          <a:latin typeface="Times New Roman" panose="02020603050405020304" pitchFamily="18" charset="0"/>
                          <a:cs typeface="Times New Roman" panose="02020603050405020304" pitchFamily="18" charset="0"/>
                        </a:rPr>
                        <a:t>xứ</a:t>
                      </a:r>
                      <a:r>
                        <a:rPr lang="en-US" sz="3600" b="1" dirty="0" smtClean="0">
                          <a:solidFill>
                            <a:schemeClr val="tx2"/>
                          </a:solidFill>
                          <a:effectLst/>
                          <a:latin typeface="Times New Roman" panose="02020603050405020304" pitchFamily="18" charset="0"/>
                          <a:cs typeface="Times New Roman" panose="02020603050405020304" pitchFamily="18" charset="0"/>
                        </a:rPr>
                        <a:t> + </a:t>
                      </a:r>
                      <a:r>
                        <a:rPr lang="en-US" sz="3600" b="1" dirty="0" err="1" smtClean="0">
                          <a:solidFill>
                            <a:schemeClr val="tx2"/>
                          </a:solidFill>
                          <a:effectLst/>
                          <a:latin typeface="Times New Roman" panose="02020603050405020304" pitchFamily="18" charset="0"/>
                          <a:cs typeface="Times New Roman" panose="02020603050405020304" pitchFamily="18" charset="0"/>
                        </a:rPr>
                        <a:t>Phương</a:t>
                      </a:r>
                      <a:r>
                        <a:rPr lang="en-US" sz="3600" b="1" dirty="0" smtClean="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thức</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biểu</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đạt</a:t>
                      </a:r>
                      <a:endParaRPr lang="en-US" sz="36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47072186"/>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Nhân vật </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4830140"/>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Ngôi kể</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20418487"/>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Các sự việc chính</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70231391"/>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Bố cục…</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40382848"/>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Cốt truyện</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6416679"/>
                  </a:ext>
                </a:extLst>
              </a:tr>
            </a:tbl>
          </a:graphicData>
        </a:graphic>
      </p:graphicFrame>
    </p:spTree>
    <p:extLst>
      <p:ext uri="{BB962C8B-B14F-4D97-AF65-F5344CB8AC3E}">
        <p14:creationId xmlns:p14="http://schemas.microsoft.com/office/powerpoint/2010/main" val="23670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TextBox 5">
            <a:extLst>
              <a:ext uri="{FF2B5EF4-FFF2-40B4-BE49-F238E27FC236}">
                <a16:creationId xmlns:a16="http://schemas.microsoft.com/office/drawing/2014/main" id="{BA64D4C3-54FC-5C8E-4740-2E4887A21070}"/>
              </a:ext>
            </a:extLst>
          </p:cNvPr>
          <p:cNvSpPr txBox="1"/>
          <p:nvPr/>
        </p:nvSpPr>
        <p:spPr>
          <a:xfrm>
            <a:off x="1447800" y="1943100"/>
            <a:ext cx="15392400" cy="5632311"/>
          </a:xfrm>
          <a:prstGeom prst="rect">
            <a:avLst/>
          </a:prstGeom>
          <a:noFill/>
        </p:spPr>
        <p:txBody>
          <a:bodyPr wrap="square">
            <a:spAutoFit/>
          </a:bodyPr>
          <a:lstStyle/>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Quy mô: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Bối cảnh: không gian nhỏ, thời gian nhất định</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Nhân vật: thường ít nhân vật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Sự kiện: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phức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tạp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Chi tiết: </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đúc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Cốt truyện đơn giản, nhiều dạng: sự việc khác thường kỳ lạ; sự việc giản dị, đời thường mà giàu chất thơ; có truyện giàu tính, triết lý; lại có truyện ngắn rất giàu chất thơ.</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28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TextBox 5">
            <a:extLst>
              <a:ext uri="{FF2B5EF4-FFF2-40B4-BE49-F238E27FC236}">
                <a16:creationId xmlns:a16="http://schemas.microsoft.com/office/drawing/2014/main" id="{BA64D4C3-54FC-5C8E-4740-2E4887A21070}"/>
              </a:ext>
            </a:extLst>
          </p:cNvPr>
          <p:cNvSpPr txBox="1"/>
          <p:nvPr/>
        </p:nvSpPr>
        <p:spPr>
          <a:xfrm>
            <a:off x="1371600" y="1943100"/>
            <a:ext cx="15392400" cy="5632311"/>
          </a:xfrm>
          <a:prstGeom prst="rect">
            <a:avLst/>
          </a:prstGeom>
          <a:noFill/>
        </p:spPr>
        <p:txBody>
          <a:bodyPr wrap="square">
            <a:spAutoFit/>
          </a:bodyPr>
          <a:lstStyle/>
          <a:p>
            <a:pPr algn="just"/>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ea typeface="Times New Roman" panose="02020603050405020304" pitchFamily="18" charset="0"/>
                <a:cs typeface="Times New Roman" panose="02020603050405020304" pitchFamily="18" charset="0"/>
              </a:rPr>
              <a:t>xứ</a:t>
            </a:r>
            <a:r>
              <a:rPr lang="en-US"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đ</a:t>
            </a:r>
            <a:r>
              <a:rPr lang="vi-VN" sz="4000" dirty="0" smtClean="0">
                <a:latin typeface="Times New Roman" panose="02020603050405020304" pitchFamily="18" charset="0"/>
                <a:ea typeface="Times New Roman" panose="02020603050405020304" pitchFamily="18" charset="0"/>
                <a:cs typeface="Times New Roman" panose="02020603050405020304" pitchFamily="18" charset="0"/>
              </a:rPr>
              <a:t>ượ</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c in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1941</a:t>
            </a:r>
            <a:endPar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t</a:t>
            </a: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1627716" y="5172027"/>
            <a:ext cx="2921264" cy="460447"/>
          </a:xfrm>
          <a:prstGeom prst="rect">
            <a:avLst/>
          </a:prstGeom>
        </p:spPr>
        <p:txBody>
          <a:bodyPr lIns="0" tIns="0" rIns="0" bIns="0" rtlCol="0" anchor="t">
            <a:spAutoFit/>
          </a:bodyPr>
          <a:lstStyle/>
          <a:p>
            <a:pPr algn="ctr">
              <a:lnSpc>
                <a:spcPts val="3119"/>
              </a:lnSpc>
            </a:pPr>
            <a:r>
              <a:rPr lang="en-US" sz="5400" b="1" dirty="0" err="1">
                <a:solidFill>
                  <a:srgbClr val="5E3023"/>
                </a:solidFill>
                <a:latin typeface="Times New Roman" panose="02020603050405020304" pitchFamily="18" charset="0"/>
                <a:cs typeface="Times New Roman" panose="02020603050405020304" pitchFamily="18" charset="0"/>
              </a:rPr>
              <a:t>Bố</a:t>
            </a:r>
            <a:r>
              <a:rPr lang="en-US" sz="5400" b="1" dirty="0">
                <a:solidFill>
                  <a:srgbClr val="5E3023"/>
                </a:solidFill>
                <a:latin typeface="Times New Roman" panose="02020603050405020304" pitchFamily="18" charset="0"/>
                <a:cs typeface="Times New Roman" panose="02020603050405020304" pitchFamily="18" charset="0"/>
              </a:rPr>
              <a:t> </a:t>
            </a:r>
            <a:r>
              <a:rPr lang="en-US" sz="5400" b="1" dirty="0" err="1">
                <a:solidFill>
                  <a:srgbClr val="5E3023"/>
                </a:solidFill>
                <a:latin typeface="Times New Roman" panose="02020603050405020304" pitchFamily="18" charset="0"/>
                <a:cs typeface="Times New Roman" panose="02020603050405020304" pitchFamily="18" charset="0"/>
              </a:rPr>
              <a:t>cục</a:t>
            </a:r>
            <a:endParaRPr lang="en-US" sz="54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13643" y="5478007"/>
            <a:ext cx="4291747" cy="1189493"/>
          </a:xfrm>
          <a:prstGeom prst="rect">
            <a:avLst/>
          </a:prstGeom>
        </p:spPr>
        <p:txBody>
          <a:bodyPr wrap="square">
            <a:spAutoFit/>
          </a:bodyPr>
          <a:lstStyle/>
          <a:p>
            <a:pPr algn="ctr">
              <a:lnSpc>
                <a:spcPct val="150000"/>
              </a:lnSpc>
              <a:spcAft>
                <a:spcPts val="1067"/>
              </a:spcAft>
              <a:tabLst>
                <a:tab pos="2997125" algn="l"/>
              </a:tabLst>
            </a:pPr>
            <a:r>
              <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5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4341341" y="2382666"/>
            <a:ext cx="13107647"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4548980" y="4988716"/>
            <a:ext cx="12902067"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4548980" y="7144616"/>
            <a:ext cx="12902067"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36607" y="8126277"/>
            <a:ext cx="1561361" cy="2449426"/>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 name="Canh Dieu">
            <a:extLst>
              <a:ext uri="{FF2B5EF4-FFF2-40B4-BE49-F238E27FC236}">
                <a16:creationId xmlns:a16="http://schemas.microsoft.com/office/drawing/2014/main" id="{FD1B431A-92FB-354F-399F-9B1E6D50155B}"/>
              </a:ext>
            </a:extLst>
          </p:cNvPr>
          <p:cNvPicPr>
            <a:picLocks noChangeAspect="1"/>
          </p:cNvPicPr>
          <p:nvPr/>
        </p:nvPicPr>
        <p:blipFill>
          <a:blip r:embed="rId5"/>
          <a:stretch>
            <a:fillRect/>
          </a:stretch>
        </p:blipFill>
        <p:spPr>
          <a:xfrm>
            <a:off x="85059" y="91398"/>
            <a:ext cx="1156451" cy="1394502"/>
          </a:xfrm>
          <a:prstGeom prst="rect">
            <a:avLst/>
          </a:prstGeom>
        </p:spPr>
      </p:pic>
      <p:grpSp>
        <p:nvGrpSpPr>
          <p:cNvPr id="5" name="Group 4">
            <a:extLst>
              <a:ext uri="{FF2B5EF4-FFF2-40B4-BE49-F238E27FC236}">
                <a16:creationId xmlns:a16="http://schemas.microsoft.com/office/drawing/2014/main" id="{8EAF2319-5D50-0A3C-AE3C-48BAF806AE4B}"/>
              </a:ext>
            </a:extLst>
          </p:cNvPr>
          <p:cNvGrpSpPr/>
          <p:nvPr/>
        </p:nvGrpSpPr>
        <p:grpSpPr>
          <a:xfrm>
            <a:off x="6588369" y="73892"/>
            <a:ext cx="6822831" cy="1412008"/>
            <a:chOff x="691661" y="2895600"/>
            <a:chExt cx="3317654" cy="1277815"/>
          </a:xfrm>
        </p:grpSpPr>
        <p:sp>
          <p:nvSpPr>
            <p:cNvPr id="6" name="!!!Rectangle: Rounded Corners 8">
              <a:extLst>
                <a:ext uri="{FF2B5EF4-FFF2-40B4-BE49-F238E27FC236}">
                  <a16:creationId xmlns:a16="http://schemas.microsoft.com/office/drawing/2014/main" id="{58BC8FD0-E5DB-DDE6-A2E0-628F7392AB2F}"/>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7" name="Canh Dieu">
              <a:extLst>
                <a:ext uri="{FF2B5EF4-FFF2-40B4-BE49-F238E27FC236}">
                  <a16:creationId xmlns:a16="http://schemas.microsoft.com/office/drawing/2014/main" id="{C494540F-5058-CBB4-378B-B327449BE2E0}"/>
                </a:ext>
              </a:extLst>
            </p:cNvPr>
            <p:cNvPicPr>
              <a:picLocks noChangeAspect="1"/>
            </p:cNvPicPr>
            <p:nvPr/>
          </p:nvPicPr>
          <p:blipFill>
            <a:blip r:embed="rId5"/>
            <a:stretch>
              <a:fillRect/>
            </a:stretch>
          </p:blipFill>
          <p:spPr>
            <a:xfrm>
              <a:off x="764812" y="3030121"/>
              <a:ext cx="569612" cy="919311"/>
            </a:xfrm>
            <a:prstGeom prst="rect">
              <a:avLst/>
            </a:prstGeom>
          </p:spPr>
        </p:pic>
      </p:gr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CHUNG</a:t>
            </a:r>
          </a:p>
          <a:p>
            <a:pPr algn="just">
              <a:spcBef>
                <a:spcPct val="0"/>
              </a:spcBef>
            </a:pP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Canh Dieu">
            <a:extLst>
              <a:ext uri="{FF2B5EF4-FFF2-40B4-BE49-F238E27FC236}">
                <a16:creationId xmlns:a16="http://schemas.microsoft.com/office/drawing/2014/main" id="{50CA34B7-DBD1-DD03-DA13-11C58ADCCE75}"/>
              </a:ext>
            </a:extLst>
          </p:cNvPr>
          <p:cNvPicPr>
            <a:picLocks noChangeAspect="1"/>
          </p:cNvPicPr>
          <p:nvPr/>
        </p:nvPicPr>
        <p:blipFill>
          <a:blip r:embed="rId2"/>
          <a:stretch>
            <a:fillRect/>
          </a:stretch>
        </p:blipFill>
        <p:spPr>
          <a:xfrm>
            <a:off x="85059" y="91398"/>
            <a:ext cx="1156451" cy="1394502"/>
          </a:xfrm>
          <a:prstGeom prst="rect">
            <a:avLst/>
          </a:prstGeom>
        </p:spPr>
      </p:pic>
      <p:grpSp>
        <p:nvGrpSpPr>
          <p:cNvPr id="4" name="Group 3">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5"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6" name="Canh Dieu">
              <a:extLst>
                <a:ext uri="{FF2B5EF4-FFF2-40B4-BE49-F238E27FC236}">
                  <a16:creationId xmlns:a16="http://schemas.microsoft.com/office/drawing/2014/main" id="{FB65C876-3578-CC92-1FED-7BD62FB62DE5}"/>
                </a:ext>
              </a:extLst>
            </p:cNvPr>
            <p:cNvPicPr>
              <a:picLocks noChangeAspect="1"/>
            </p:cNvPicPr>
            <p:nvPr/>
          </p:nvPicPr>
          <p:blipFill>
            <a:blip r:embed="rId2"/>
            <a:stretch>
              <a:fillRect/>
            </a:stretch>
          </p:blipFill>
          <p:spPr>
            <a:xfrm>
              <a:off x="764812" y="3030121"/>
              <a:ext cx="569612" cy="919311"/>
            </a:xfrm>
            <a:prstGeom prst="rect">
              <a:avLst/>
            </a:prstGeom>
          </p:spPr>
        </p:pic>
      </p:grpSp>
      <p:sp>
        <p:nvSpPr>
          <p:cNvPr id="8" name="Rectangle 7"/>
          <p:cNvSpPr/>
          <p:nvPr/>
        </p:nvSpPr>
        <p:spPr>
          <a:xfrm>
            <a:off x="1216572" y="2698435"/>
            <a:ext cx="14706600" cy="3170099"/>
          </a:xfrm>
          <a:prstGeom prst="rect">
            <a:avLst/>
          </a:prstGeom>
        </p:spPr>
        <p:txBody>
          <a:bodyPr wrap="square">
            <a:spAutoFit/>
          </a:bodyPr>
          <a:lstStyle/>
          <a:p>
            <a:pPr algn="just"/>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xứ</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đ</a:t>
            </a:r>
            <a:r>
              <a:rPr lang="vi-VN" sz="4000" dirty="0">
                <a:ea typeface="Times New Roman" panose="02020603050405020304" pitchFamily="18" charset="0"/>
                <a:cs typeface="Times New Roman" panose="02020603050405020304" pitchFamily="18" charset="0"/>
              </a:rPr>
              <a:t>ượ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c in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1941</a:t>
            </a:r>
          </a:p>
          <a:p>
            <a:pPr algn="just"/>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b.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đạt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d.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Ngôi</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Ngôi</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e.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3 </a:t>
            </a:r>
            <a:r>
              <a:rPr lang="en-US" sz="4000" dirty="0" err="1" smtClean="0">
                <a:latin typeface="Times New Roman" panose="02020603050405020304" pitchFamily="18" charset="0"/>
                <a:cs typeface="Times New Roman" panose="02020603050405020304" pitchFamily="18" charset="0"/>
              </a:rPr>
              <a:t>phần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0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2"/>
                                        </p:tgtEl>
                                        <p:attrNameLst>
                                          <p:attrName>fillcolor</p:attrName>
                                        </p:attrNameLst>
                                      </p:cBhvr>
                                      <p:to>
                                        <a:srgbClr val="FFF2CC"/>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250" fill="hold"/>
                                        <p:tgtEl>
                                          <p:spTgt spid="28"/>
                                        </p:tgtEl>
                                        <p:attrNameLst>
                                          <p:attrName>ppt_w</p:attrName>
                                        </p:attrNameLst>
                                      </p:cBhvr>
                                      <p:tavLst>
                                        <p:tav tm="0">
                                          <p:val>
                                            <p:strVal val="4*#ppt_w"/>
                                          </p:val>
                                        </p:tav>
                                        <p:tav tm="100000">
                                          <p:val>
                                            <p:strVal val="#ppt_w"/>
                                          </p:val>
                                        </p:tav>
                                      </p:tavLst>
                                    </p:anim>
                                    <p:anim calcmode="lin" valueType="num">
                                      <p:cBhvr>
                                        <p:cTn id="4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22"/>
                                        </p:tgtEl>
                                        <p:attrNameLst>
                                          <p:attrName>fillcolor</p:attrName>
                                        </p:attrNameLst>
                                      </p:cBhvr>
                                      <p:to>
                                        <a:srgbClr val="FFFF00"/>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5"/>
                                        </p:tgtEl>
                                        <p:attrNameLst>
                                          <p:attrName>fillcolor</p:attrName>
                                        </p:attrNameLst>
                                      </p:cBhvr>
                                      <p:to>
                                        <a:srgbClr val="FFF2CC"/>
                                      </p:to>
                                    </p:animClr>
                                    <p:set>
                                      <p:cBhvr>
                                        <p:cTn id="56" dur="250" fill="hold"/>
                                        <p:tgtEl>
                                          <p:spTgt spid="25"/>
                                        </p:tgtEl>
                                        <p:attrNameLst>
                                          <p:attrName>fill.type</p:attrName>
                                        </p:attrNameLst>
                                      </p:cBhvr>
                                      <p:to>
                                        <p:strVal val="solid"/>
                                      </p:to>
                                    </p:set>
                                    <p:set>
                                      <p:cBhvr>
                                        <p:cTn id="57" dur="250" fill="hold"/>
                                        <p:tgtEl>
                                          <p:spTgt spid="2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50" fill="hold"/>
                                        <p:tgtEl>
                                          <p:spTgt spid="31"/>
                                        </p:tgtEl>
                                        <p:attrNameLst>
                                          <p:attrName>ppt_w</p:attrName>
                                        </p:attrNameLst>
                                      </p:cBhvr>
                                      <p:tavLst>
                                        <p:tav tm="0">
                                          <p:val>
                                            <p:strVal val="4*#ppt_w"/>
                                          </p:val>
                                        </p:tav>
                                        <p:tav tm="100000">
                                          <p:val>
                                            <p:strVal val="#ppt_w"/>
                                          </p:val>
                                        </p:tav>
                                      </p:tavLst>
                                    </p:anim>
                                    <p:anim calcmode="lin" valueType="num">
                                      <p:cBhvr>
                                        <p:cTn id="61"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25"/>
                                        </p:tgtEl>
                                        <p:attrNameLst>
                                          <p:attrName>fillcolor</p:attrName>
                                        </p:attrNameLst>
                                      </p:cBhvr>
                                      <p:to>
                                        <a:srgbClr val="00B050"/>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6"/>
                                        </p:tgtEl>
                                        <p:attrNameLst>
                                          <p:attrName>fillcolor</p:attrName>
                                        </p:attrNameLst>
                                      </p:cBhvr>
                                      <p:to>
                                        <a:srgbClr val="FFF2CC"/>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p:cTn id="75" dur="250" fill="hold"/>
                                        <p:tgtEl>
                                          <p:spTgt spid="29"/>
                                        </p:tgtEl>
                                        <p:attrNameLst>
                                          <p:attrName>ppt_w</p:attrName>
                                        </p:attrNameLst>
                                      </p:cBhvr>
                                      <p:tavLst>
                                        <p:tav tm="0">
                                          <p:val>
                                            <p:strVal val="4*#ppt_w"/>
                                          </p:val>
                                        </p:tav>
                                        <p:tav tm="100000">
                                          <p:val>
                                            <p:strVal val="#ppt_w"/>
                                          </p:val>
                                        </p:tav>
                                      </p:tavLst>
                                    </p:anim>
                                    <p:anim calcmode="lin" valueType="num">
                                      <p:cBhvr>
                                        <p:cTn id="7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6"/>
                                        </p:tgtEl>
                                        <p:attrNameLst>
                                          <p:attrName>fillcolor</p:attrName>
                                        </p:attrNameLst>
                                      </p:cBhvr>
                                      <p:to>
                                        <a:srgbClr val="FFFF00"/>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2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7"/>
                                        </p:tgtEl>
                                        <p:attrNameLst>
                                          <p:attrName>fillcolor</p:attrName>
                                        </p:attrNameLst>
                                      </p:cBhvr>
                                      <p:to>
                                        <a:srgbClr val="FFF2CC"/>
                                      </p:to>
                                    </p:animClr>
                                    <p:set>
                                      <p:cBhvr>
                                        <p:cTn id="86" dur="250" fill="hold"/>
                                        <p:tgtEl>
                                          <p:spTgt spid="27"/>
                                        </p:tgtEl>
                                        <p:attrNameLst>
                                          <p:attrName>fill.type</p:attrName>
                                        </p:attrNameLst>
                                      </p:cBhvr>
                                      <p:to>
                                        <p:strVal val="solid"/>
                                      </p:to>
                                    </p:set>
                                    <p:set>
                                      <p:cBhvr>
                                        <p:cTn id="87" dur="250" fill="hold"/>
                                        <p:tgtEl>
                                          <p:spTgt spid="2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strVal val="4*#ppt_w"/>
                                          </p:val>
                                        </p:tav>
                                        <p:tav tm="100000">
                                          <p:val>
                                            <p:strVal val="#ppt_w"/>
                                          </p:val>
                                        </p:tav>
                                      </p:tavLst>
                                    </p:anim>
                                    <p:anim calcmode="lin" valueType="num">
                                      <p:cBhvr>
                                        <p:cTn id="9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7"/>
                                        </p:tgtEl>
                                        <p:attrNameLst>
                                          <p:attrName>fillcolor</p:attrName>
                                        </p:attrNameLst>
                                      </p:cBhvr>
                                      <p:to>
                                        <a:srgbClr val="FFFF00"/>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304568" y="-399749"/>
            <a:ext cx="3595979" cy="3529050"/>
          </a:xfrm>
          <a:prstGeom prst="rect">
            <a:avLst/>
          </a:prstGeom>
        </p:spPr>
      </p:pic>
      <p:pic>
        <p:nvPicPr>
          <p:cNvPr id="13" name="Picture 13"/>
          <p:cNvPicPr>
            <a:picLocks noChangeAspect="1"/>
          </p:cNvPicPr>
          <p:nvPr/>
        </p:nvPicPr>
        <p:blipFill>
          <a:blip r:embed="rId4"/>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5"/>
          <a:stretch>
            <a:fillRect/>
          </a:stretch>
        </p:blipFill>
        <p:spPr>
          <a:xfrm rot="21359116">
            <a:off x="4365998" y="4042845"/>
            <a:ext cx="8570325" cy="5362575"/>
          </a:xfrm>
          <a:prstGeom prst="rect">
            <a:avLst/>
          </a:prstGeom>
        </p:spPr>
      </p:pic>
      <p:sp>
        <p:nvSpPr>
          <p:cNvPr id="15" name="Freeform 8"/>
          <p:cNvSpPr/>
          <p:nvPr/>
        </p:nvSpPr>
        <p:spPr>
          <a:xfrm>
            <a:off x="4333934" y="3360571"/>
            <a:ext cx="9366318" cy="6338287"/>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sp>
        <p:nvSpPr>
          <p:cNvPr id="8" name="Rectangle 7">
            <a:extLst>
              <a:ext uri="{FF2B5EF4-FFF2-40B4-BE49-F238E27FC236}">
                <a16:creationId xmlns:a16="http://schemas.microsoft.com/office/drawing/2014/main" id="{098EFF58-AF55-F800-B12F-259AC51CE92A}"/>
              </a:ext>
            </a:extLst>
          </p:cNvPr>
          <p:cNvSpPr/>
          <p:nvPr/>
        </p:nvSpPr>
        <p:spPr>
          <a:xfrm>
            <a:off x="4495799" y="1647644"/>
            <a:ext cx="6553201" cy="1015663"/>
          </a:xfrm>
          <a:prstGeom prst="rect">
            <a:avLst/>
          </a:prstGeom>
        </p:spPr>
        <p:txBody>
          <a:bodyPr wrap="square">
            <a:spAutoFit/>
          </a:bodyPr>
          <a:lstStyle/>
          <a:p>
            <a:pPr algn="just">
              <a:lnSpc>
                <a:spcPct val="150000"/>
              </a:lnSpc>
              <a:spcAft>
                <a:spcPts val="1067"/>
              </a:spcAft>
              <a:tabLst>
                <a:tab pos="2997125" algn="l"/>
              </a:tabLst>
            </a:pPr>
            <a:r>
              <a:rPr lang="en-US" sz="4000" b="1" dirty="0" smtClean="0">
                <a:latin typeface="Times New Roman" panose="02020603050405020304" pitchFamily="18" charset="0"/>
                <a:cs typeface="Times New Roman" panose="02020603050405020304" pitchFamily="18" charset="0"/>
              </a:rPr>
              <a:t>II</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1510" y="1486593"/>
            <a:ext cx="15827290" cy="2695610"/>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BẢN</a:t>
            </a:r>
            <a:endParaRPr lang="en-US" sz="4000" b="1" dirty="0" smtClean="0">
              <a:latin typeface="Times New Roman" panose="02020603050405020304" pitchFamily="18" charset="0"/>
              <a:cs typeface="Times New Roman" panose="02020603050405020304" pitchFamily="18" charset="0"/>
            </a:endParaRPr>
          </a:p>
          <a:p>
            <a:pPr marL="91440" algn="just">
              <a:tabLst>
                <a:tab pos="2997125" algn="l"/>
              </a:tabLst>
            </a:pPr>
            <a:r>
              <a:rPr lang="en-US" sz="4000" b="1" dirty="0" smtClean="0">
                <a:latin typeface="Times New Roman" panose="02020603050405020304" pitchFamily="18" charset="0"/>
                <a:cs typeface="Times New Roman" panose="02020603050405020304" pitchFamily="18" charset="0"/>
              </a:rPr>
              <a:t>1</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Bối</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vật</a:t>
            </a:r>
            <a:endParaRPr lang="en-US" sz="4000" b="1" dirty="0" smtClean="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24000" y="3236254"/>
            <a:ext cx="11289957" cy="707886"/>
          </a:xfrm>
          <a:prstGeom prst="rect">
            <a:avLst/>
          </a:prstGeom>
          <a:noFill/>
        </p:spPr>
        <p:txBody>
          <a:bodyPr wrap="square">
            <a:spAutoFit/>
          </a:bodyPr>
          <a:lstStyle/>
          <a:p>
            <a:r>
              <a:rPr lang="en-US" sz="4000" b="1" dirty="0">
                <a:latin typeface="Times New Roman" panose="02020603050405020304" pitchFamily="18" charset="0"/>
                <a:ea typeface="Times New Roman" panose="02020603050405020304" pitchFamily="18" charset="0"/>
              </a:rPr>
              <a:t>a</a:t>
            </a:r>
            <a:r>
              <a:rPr lang="en-US" sz="4000" b="1" dirty="0" smtClean="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Bối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cảnh</a:t>
            </a:r>
            <a:r>
              <a:rPr lang="en-US" sz="4000" b="1" dirty="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kh</a:t>
            </a:r>
            <a:r>
              <a:rPr lang="vi-VN" sz="4000" b="1" dirty="0" smtClean="0">
                <a:ea typeface="Times New Roman" panose="02020603050405020304" pitchFamily="18" charset="0"/>
              </a:rPr>
              <a:t>ơ</a:t>
            </a:r>
            <a:r>
              <a:rPr lang="en-US" sz="4000" b="1" dirty="0" err="1" smtClean="0">
                <a:ea typeface="Times New Roman" panose="02020603050405020304" pitchFamily="18" charset="0"/>
              </a:rPr>
              <a:t>i</a:t>
            </a:r>
            <a:r>
              <a:rPr lang="en-US" sz="4000" b="1" dirty="0">
                <a:ea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nguồn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xúc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71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596" r="30751"/>
          <a:stretch/>
        </p:blipFill>
        <p:spPr>
          <a:xfrm>
            <a:off x="914400" y="981594"/>
            <a:ext cx="5486400" cy="8429106"/>
          </a:xfrm>
          <a:prstGeom prst="rect">
            <a:avLst/>
          </a:prstGeom>
        </p:spPr>
      </p:pic>
      <p:pic>
        <p:nvPicPr>
          <p:cNvPr id="3" name="Picture 2"/>
          <p:cNvPicPr>
            <a:picLocks noChangeAspect="1"/>
          </p:cNvPicPr>
          <p:nvPr/>
        </p:nvPicPr>
        <p:blipFill rotWithShape="1">
          <a:blip r:embed="rId3"/>
          <a:srcRect l="30454" r="30893"/>
          <a:stretch/>
        </p:blipFill>
        <p:spPr>
          <a:xfrm>
            <a:off x="5943600" y="952500"/>
            <a:ext cx="6248400" cy="8305799"/>
          </a:xfrm>
          <a:prstGeom prst="rect">
            <a:avLst/>
          </a:prstGeom>
        </p:spPr>
      </p:pic>
      <p:sp>
        <p:nvSpPr>
          <p:cNvPr id="4" name="TextBox 18"/>
          <p:cNvSpPr txBox="1"/>
          <p:nvPr/>
        </p:nvSpPr>
        <p:spPr>
          <a:xfrm>
            <a:off x="10820399" y="952500"/>
            <a:ext cx="7137137" cy="745397"/>
          </a:xfrm>
          <a:prstGeom prst="rect">
            <a:avLst/>
          </a:prstGeom>
        </p:spPr>
        <p:txBody>
          <a:bodyPr wrap="square" lIns="0" tIns="0" rIns="0" bIns="0" rtlCol="0" anchor="t">
            <a:spAutoFit/>
          </a:bodyPr>
          <a:lstStyle/>
          <a:p>
            <a:pPr algn="ctr">
              <a:lnSpc>
                <a:spcPts val="6547"/>
              </a:lnSpc>
              <a:spcBef>
                <a:spcPct val="0"/>
              </a:spcBef>
            </a:pPr>
            <a:r>
              <a:rPr lang="en-US" sz="4000" b="1" dirty="0" err="1" smtClean="0">
                <a:solidFill>
                  <a:srgbClr val="163943"/>
                </a:solidFill>
                <a:latin typeface="Times New Roman" panose="02020603050405020304" pitchFamily="18" charset="0"/>
                <a:cs typeface="Times New Roman" panose="02020603050405020304" pitchFamily="18" charset="0"/>
              </a:rPr>
              <a:t>Hoạt</a:t>
            </a:r>
            <a:r>
              <a:rPr lang="en-US" sz="4000" b="1" dirty="0" smtClean="0">
                <a:solidFill>
                  <a:srgbClr val="163943"/>
                </a:solidFill>
                <a:latin typeface="Times New Roman" panose="02020603050405020304" pitchFamily="18" charset="0"/>
                <a:cs typeface="Times New Roman" panose="02020603050405020304" pitchFamily="18" charset="0"/>
              </a:rPr>
              <a:t> </a:t>
            </a:r>
            <a:r>
              <a:rPr lang="en-US" sz="4000" b="1" dirty="0" err="1" smtClean="0">
                <a:solidFill>
                  <a:srgbClr val="163943"/>
                </a:solidFill>
                <a:latin typeface="Times New Roman" panose="02020603050405020304" pitchFamily="18" charset="0"/>
                <a:cs typeface="Times New Roman" panose="02020603050405020304" pitchFamily="18" charset="0"/>
              </a:rPr>
              <a:t>động</a:t>
            </a:r>
            <a:r>
              <a:rPr lang="en-US" sz="4000" b="1" dirty="0" smtClean="0">
                <a:solidFill>
                  <a:srgbClr val="163943"/>
                </a:solidFill>
                <a:latin typeface="Times New Roman" panose="02020603050405020304" pitchFamily="18" charset="0"/>
                <a:cs typeface="Times New Roman" panose="02020603050405020304" pitchFamily="18" charset="0"/>
              </a:rPr>
              <a:t> </a:t>
            </a:r>
            <a:r>
              <a:rPr lang="en-US" sz="4000" b="1" dirty="0" err="1" smtClean="0">
                <a:solidFill>
                  <a:srgbClr val="163943"/>
                </a:solidFill>
                <a:latin typeface="Times New Roman" panose="02020603050405020304" pitchFamily="18" charset="0"/>
                <a:cs typeface="Times New Roman" panose="02020603050405020304" pitchFamily="18" charset="0"/>
              </a:rPr>
              <a:t>nhóm</a:t>
            </a:r>
            <a:endParaRPr lang="en-US" sz="4000" b="1" dirty="0">
              <a:solidFill>
                <a:srgbClr val="163943"/>
              </a:solidFill>
              <a:latin typeface="Times New Roman" panose="02020603050405020304" pitchFamily="18" charset="0"/>
              <a:cs typeface="Times New Roman" panose="02020603050405020304" pitchFamily="18" charset="0"/>
            </a:endParaRPr>
          </a:p>
        </p:txBody>
      </p:sp>
      <p:sp>
        <p:nvSpPr>
          <p:cNvPr id="5" name="TextBox 18"/>
          <p:cNvSpPr txBox="1"/>
          <p:nvPr/>
        </p:nvSpPr>
        <p:spPr>
          <a:xfrm>
            <a:off x="12420600" y="1706902"/>
            <a:ext cx="4267201" cy="5834931"/>
          </a:xfrm>
          <a:prstGeom prst="rect">
            <a:avLst/>
          </a:prstGeom>
        </p:spPr>
        <p:txBody>
          <a:bodyPr wrap="square" lIns="0" tIns="0" rIns="0" bIns="0" rtlCol="0" anchor="t">
            <a:spAutoFit/>
          </a:bodyPr>
          <a:lstStyle/>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Hoạt</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động</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theo</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cặp</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bàn</a:t>
            </a:r>
            <a:endParaRPr lang="en-US" sz="4000" dirty="0" smtClean="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Tìm</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hiểu</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về</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bối</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cảnh</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và</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nhân</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vật</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trong</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văn</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bản</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Tôi</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đi</a:t>
            </a: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163943"/>
                </a:solidFill>
                <a:latin typeface="Times New Roman" panose="02020603050405020304" pitchFamily="18" charset="0"/>
                <a:cs typeface="Times New Roman" panose="02020603050405020304" pitchFamily="18" charset="0"/>
              </a:rPr>
              <a:t>học</a:t>
            </a:r>
            <a:r>
              <a:rPr lang="en-US" sz="4000" dirty="0" smtClean="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000" dirty="0" smtClean="0">
                <a:solidFill>
                  <a:srgbClr val="163943"/>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Thời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gian</a:t>
            </a:r>
            <a:r>
              <a:rPr lang="en-US" sz="4000" dirty="0" smtClean="0">
                <a:solidFill>
                  <a:srgbClr val="FF0000"/>
                </a:solidFill>
                <a:latin typeface="Times New Roman" panose="02020603050405020304" pitchFamily="18" charset="0"/>
                <a:cs typeface="Times New Roman" panose="02020603050405020304" pitchFamily="18" charset="0"/>
              </a:rPr>
              <a:t>: 10 </a:t>
            </a:r>
            <a:r>
              <a:rPr lang="en-US" sz="4000" dirty="0" err="1" smtClean="0">
                <a:solidFill>
                  <a:srgbClr val="FF0000"/>
                </a:solidFill>
                <a:latin typeface="Times New Roman" panose="02020603050405020304" pitchFamily="18" charset="0"/>
                <a:cs typeface="Times New Roman" panose="02020603050405020304" pitchFamily="18" charset="0"/>
              </a:rPr>
              <a:t>phút</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46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1047467" y="2336234"/>
            <a:ext cx="16021333" cy="705321"/>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a:ea typeface="Times New Roman"/>
              <a:cs typeface="Times New Roman"/>
            </a:endParaRPr>
          </a:p>
        </p:txBody>
      </p:sp>
      <p:sp>
        <p:nvSpPr>
          <p:cNvPr id="3" name="TextBox 5"/>
          <p:cNvSpPr txBox="1"/>
          <p:nvPr/>
        </p:nvSpPr>
        <p:spPr>
          <a:xfrm>
            <a:off x="1049239" y="4000594"/>
            <a:ext cx="16021333" cy="705321"/>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b="1"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hẹp</a:t>
            </a:r>
            <a:endParaRPr lang="en-US" sz="4800" dirty="0">
              <a:solidFill>
                <a:schemeClr val="tx1">
                  <a:lumMod val="95000"/>
                  <a:lumOff val="5000"/>
                </a:schemeClr>
              </a:solidFill>
              <a:latin typeface="Times New Roman"/>
              <a:ea typeface="Times New Roman"/>
              <a:cs typeface="Times New Roman"/>
            </a:endParaRPr>
          </a:p>
        </p:txBody>
      </p:sp>
      <p:sp>
        <p:nvSpPr>
          <p:cNvPr id="4" name="TextBox 5"/>
          <p:cNvSpPr txBox="1"/>
          <p:nvPr/>
        </p:nvSpPr>
        <p:spPr>
          <a:xfrm>
            <a:off x="1047467" y="5745447"/>
            <a:ext cx="16021333" cy="1785104"/>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dirty="0" err="1" smtClean="0">
                <a:solidFill>
                  <a:schemeClr val="tx1">
                    <a:lumMod val="95000"/>
                    <a:lumOff val="5000"/>
                  </a:schemeClr>
                </a:solidFill>
                <a:latin typeface="Times New Roman"/>
                <a:ea typeface="Times New Roman"/>
              </a:rPr>
              <a:t>Thời</a:t>
            </a:r>
            <a:r>
              <a:rPr lang="en-US" sz="4800" dirty="0" smtClean="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điểm</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nơi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chốn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quen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thuộc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gắn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liền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với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tuổi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thơ</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tác</a:t>
            </a:r>
            <a:r>
              <a:rPr lang="en-US" sz="4800" dirty="0">
                <a:solidFill>
                  <a:schemeClr val="tx1">
                    <a:lumMod val="95000"/>
                    <a:lumOff val="5000"/>
                  </a:schemeClr>
                </a:solidFill>
                <a:latin typeface="Times New Roman"/>
                <a:ea typeface="Times New Roman"/>
              </a:rPr>
              <a:t> </a:t>
            </a:r>
            <a:r>
              <a:rPr lang="en-US" sz="4800" dirty="0" err="1" smtClean="0">
                <a:solidFill>
                  <a:schemeClr val="tx1">
                    <a:lumMod val="95000"/>
                    <a:lumOff val="5000"/>
                  </a:schemeClr>
                </a:solidFill>
                <a:latin typeface="Times New Roman"/>
                <a:ea typeface="Times New Roman"/>
              </a:rPr>
              <a:t>giả</a:t>
            </a:r>
            <a:endParaRPr lang="en-US" sz="4800" dirty="0" smtClean="0">
              <a:solidFill>
                <a:schemeClr val="tx1">
                  <a:lumMod val="95000"/>
                  <a:lumOff val="5000"/>
                </a:schemeClr>
              </a:solidFill>
              <a:latin typeface="Times New Roman"/>
              <a:ea typeface="Times New Roman"/>
            </a:endParaRPr>
          </a:p>
          <a:p>
            <a:pPr marL="685800" indent="-685800" algn="just">
              <a:spcBef>
                <a:spcPts val="1200"/>
              </a:spcBef>
              <a:spcAft>
                <a:spcPts val="1200"/>
              </a:spcAft>
              <a:buFont typeface="Wingdings" panose="05000000000000000000" pitchFamily="2" charset="2"/>
              <a:buChar char="à"/>
            </a:pPr>
            <a:r>
              <a:rPr lang="en-US" sz="4800" dirty="0" err="1" smtClean="0">
                <a:solidFill>
                  <a:schemeClr val="tx1">
                    <a:lumMod val="95000"/>
                    <a:lumOff val="5000"/>
                  </a:schemeClr>
                </a:solidFill>
                <a:latin typeface="Times New Roman"/>
                <a:ea typeface="Times New Roman"/>
                <a:cs typeface="Times New Roman"/>
              </a:rPr>
              <a:t>Rút</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ngắn</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khoảng</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cách</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giữa</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quá</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khứ</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và</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hiện</a:t>
            </a:r>
            <a:r>
              <a:rPr lang="en-US" sz="4800" dirty="0" smtClean="0">
                <a:solidFill>
                  <a:schemeClr val="tx1">
                    <a:lumMod val="95000"/>
                    <a:lumOff val="5000"/>
                  </a:schemeClr>
                </a:solidFill>
                <a:latin typeface="Times New Roman"/>
                <a:ea typeface="Times New Roman"/>
                <a:cs typeface="Times New Roman"/>
              </a:rPr>
              <a:t> </a:t>
            </a:r>
            <a:r>
              <a:rPr lang="en-US" sz="4800" dirty="0" err="1" smtClean="0">
                <a:solidFill>
                  <a:schemeClr val="tx1">
                    <a:lumMod val="95000"/>
                    <a:lumOff val="5000"/>
                  </a:schemeClr>
                </a:solidFill>
                <a:latin typeface="Times New Roman"/>
                <a:ea typeface="Times New Roman"/>
                <a:cs typeface="Times New Roman"/>
              </a:rPr>
              <a:t>tại</a:t>
            </a:r>
            <a:endParaRPr lang="en-US" sz="4800" dirty="0">
              <a:solidFill>
                <a:schemeClr val="tx1">
                  <a:lumMod val="95000"/>
                  <a:lumOff val="5000"/>
                </a:schemeClr>
              </a:solidFill>
              <a:latin typeface="Times New Roman"/>
              <a:ea typeface="Times New Roman"/>
              <a:cs typeface="Times New Roman"/>
            </a:endParaRPr>
          </a:p>
        </p:txBody>
      </p:sp>
    </p:spTree>
    <p:extLst>
      <p:ext uri="{BB962C8B-B14F-4D97-AF65-F5344CB8AC3E}">
        <p14:creationId xmlns:p14="http://schemas.microsoft.com/office/powerpoint/2010/main" val="166160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circle(in)">
                                      <p:cBhvr>
                                        <p:cTn id="24"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a:solidFill>
                  <a:schemeClr val="tx1">
                    <a:lumMod val="95000"/>
                    <a:lumOff val="5000"/>
                  </a:schemeClr>
                </a:solidFill>
                <a:latin typeface="Times New Roman" panose="02020603050405020304" pitchFamily="18" charset="0"/>
                <a:cs typeface="Times New Roman" panose="02020603050405020304" pitchFamily="18" charset="0"/>
              </a:rPr>
              <a:t> gì?</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Canh Dieu">
            <a:extLst>
              <a:ext uri="{FF2B5EF4-FFF2-40B4-BE49-F238E27FC236}">
                <a16:creationId xmlns:a16="http://schemas.microsoft.com/office/drawing/2014/main" id="{DB03E12A-2C18-8403-7396-9175DAAB00BB}"/>
              </a:ext>
            </a:extLst>
          </p:cNvPr>
          <p:cNvPicPr>
            <a:picLocks noChangeAspect="1"/>
          </p:cNvPicPr>
          <p:nvPr/>
        </p:nvPicPr>
        <p:blipFill>
          <a:blip r:embed="rId5"/>
          <a:stretch>
            <a:fillRect/>
          </a:stretch>
        </p:blipFill>
        <p:spPr>
          <a:xfrm>
            <a:off x="85060" y="91398"/>
            <a:ext cx="1438940" cy="1735140"/>
          </a:xfrm>
          <a:prstGeom prst="rect">
            <a:avLst/>
          </a:prstGeom>
        </p:spPr>
      </p:pic>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graphicFrame>
        <p:nvGraphicFramePr>
          <p:cNvPr id="6" name="Table 5">
            <a:extLst>
              <a:ext uri="{FF2B5EF4-FFF2-40B4-BE49-F238E27FC236}">
                <a16:creationId xmlns:a16="http://schemas.microsoft.com/office/drawing/2014/main" id="{95107F01-B228-36F9-D5EE-E8ADBEB4E4BB}"/>
              </a:ext>
            </a:extLst>
          </p:cNvPr>
          <p:cNvGraphicFramePr>
            <a:graphicFrameLocks noGrp="1"/>
          </p:cNvGraphicFramePr>
          <p:nvPr>
            <p:extLst>
              <p:ext uri="{D42A27DB-BD31-4B8C-83A1-F6EECF244321}">
                <p14:modId xmlns:p14="http://schemas.microsoft.com/office/powerpoint/2010/main" val="3525623814"/>
              </p:ext>
            </p:extLst>
          </p:nvPr>
        </p:nvGraphicFramePr>
        <p:xfrm>
          <a:off x="1295400" y="2327780"/>
          <a:ext cx="14401800" cy="7159120"/>
        </p:xfrm>
        <a:graphic>
          <a:graphicData uri="http://schemas.openxmlformats.org/drawingml/2006/table">
            <a:tbl>
              <a:tblPr firstRow="1" firstCol="1" bandRow="1">
                <a:tableStyleId>{5C22544A-7EE6-4342-B048-85BDC9FD1C3A}</a:tableStyleId>
              </a:tblPr>
              <a:tblGrid>
                <a:gridCol w="7197530">
                  <a:extLst>
                    <a:ext uri="{9D8B030D-6E8A-4147-A177-3AD203B41FA5}">
                      <a16:colId xmlns:a16="http://schemas.microsoft.com/office/drawing/2014/main" val="1669210310"/>
                    </a:ext>
                  </a:extLst>
                </a:gridCol>
                <a:gridCol w="7204270">
                  <a:extLst>
                    <a:ext uri="{9D8B030D-6E8A-4147-A177-3AD203B41FA5}">
                      <a16:colId xmlns:a16="http://schemas.microsoft.com/office/drawing/2014/main" val="3011184835"/>
                    </a:ext>
                  </a:extLst>
                </a:gridCol>
              </a:tblGrid>
              <a:tr h="659067">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Thiên nhiên</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Con người</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7630695"/>
                  </a:ext>
                </a:extLst>
              </a:tr>
              <a:tr h="3756853">
                <a:tc>
                  <a:txBody>
                    <a:bodyPr/>
                    <a:lstStyle/>
                    <a:p>
                      <a:pPr marL="0" marR="0">
                        <a:spcBef>
                          <a:spcPts val="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một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buổi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mai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đầy</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sương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và</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gió</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lạnh</a:t>
                      </a:r>
                      <a:r>
                        <a:rPr lang="en-US" sz="3600" b="0" dirty="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 con </a:t>
                      </a:r>
                      <a:r>
                        <a:rPr lang="en-US" sz="3600" b="0" dirty="0" err="1">
                          <a:solidFill>
                            <a:schemeClr val="tx1"/>
                          </a:solidFill>
                          <a:effectLst/>
                          <a:latin typeface="Times New Roman" panose="02020603050405020304" pitchFamily="18" charset="0"/>
                          <a:cs typeface="Times New Roman" panose="02020603050405020304" pitchFamily="18" charset="0"/>
                        </a:rPr>
                        <a:t>đường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làng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dài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và</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hẹp</a:t>
                      </a:r>
                      <a:r>
                        <a:rPr lang="en-US" sz="3600" b="0" dirty="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cảnh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vật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xung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quanh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đều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thay</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đổi</a:t>
                      </a:r>
                      <a:r>
                        <a:rPr lang="en-US" sz="3600" b="0" dirty="0">
                          <a:solidFill>
                            <a:schemeClr val="tx1"/>
                          </a:solidFill>
                          <a:effectLst/>
                          <a:latin typeface="Times New Roman" panose="02020603050405020304" pitchFamily="18" charset="0"/>
                          <a:cs typeface="Times New Roman" panose="02020603050405020304" pitchFamily="18" charset="0"/>
                        </a:rPr>
                        <a:t>.</a:t>
                      </a:r>
                      <a:endParaRPr lang="en-US" sz="3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+Mẹ tôi âu yếm nắm tay tôi dẫn đi,</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nhỏ trạc bằng tuổi tôi áo quần tươm tất, nhí nhảnh gọi tên nhau hay trao sách vở cho nhau xem...</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đi trước ôm sách vở nhiều lại kèm cả bút thước nữa.</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9622211"/>
                  </a:ext>
                </a:extLst>
              </a:tr>
              <a:tr h="1854874">
                <a:tc gridSpan="2">
                  <a:txBody>
                    <a:bodyPr/>
                    <a:lstStyle/>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949945851"/>
                  </a:ext>
                </a:extLst>
              </a:tr>
            </a:tbl>
          </a:graphicData>
        </a:graphic>
      </p:graphicFrame>
      <p:pic>
        <p:nvPicPr>
          <p:cNvPr id="9" name="Picture 16">
            <a:extLst>
              <a:ext uri="{FF2B5EF4-FFF2-40B4-BE49-F238E27FC236}">
                <a16:creationId xmlns:a16="http://schemas.microsoft.com/office/drawing/2014/main" id="{D7A8BB78-A665-F999-5F3C-843BE850EF1B}"/>
              </a:ext>
            </a:extLst>
          </p:cNvPr>
          <p:cNvPicPr>
            <a:picLocks noChangeAspect="1"/>
          </p:cNvPicPr>
          <p:nvPr/>
        </p:nvPicPr>
        <p:blipFill rotWithShape="1">
          <a:blip r:embed="rId4"/>
          <a:srcRect l="18872" t="8587" r="56595" b="14747"/>
          <a:stretch/>
        </p:blipFill>
        <p:spPr>
          <a:xfrm>
            <a:off x="15697200" y="5372100"/>
            <a:ext cx="2074718" cy="3989842"/>
          </a:xfrm>
          <a:prstGeom prst="rect">
            <a:avLst/>
          </a:prstGeom>
        </p:spPr>
      </p:pic>
      <p:sp>
        <p:nvSpPr>
          <p:cNvPr id="2" name="TextBox 1">
            <a:extLst>
              <a:ext uri="{FF2B5EF4-FFF2-40B4-BE49-F238E27FC236}">
                <a16:creationId xmlns:a16="http://schemas.microsoft.com/office/drawing/2014/main" id="{1B61357E-2C05-CF69-B129-C791496A5B0F}"/>
              </a:ext>
            </a:extLst>
          </p:cNvPr>
          <p:cNvSpPr txBox="1"/>
          <p:nvPr/>
        </p:nvSpPr>
        <p:spPr>
          <a:xfrm>
            <a:off x="1384459" y="6681947"/>
            <a:ext cx="14401800" cy="2554545"/>
          </a:xfrm>
          <a:prstGeom prst="rect">
            <a:avLst/>
          </a:prstGeom>
          <a:noFill/>
        </p:spPr>
        <p:txBody>
          <a:bodyPr wrap="square">
            <a:spAutoFit/>
          </a:bodyPr>
          <a:lstStyle/>
          <a:p>
            <a:pPr marL="0" marR="0" algn="just">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b="1">
                <a:solidFill>
                  <a:srgbClr val="FF0000"/>
                </a:solidFill>
                <a:effectLst/>
                <a:latin typeface="Times New Roman" panose="02020603050405020304" pitchFamily="18" charset="0"/>
                <a:cs typeface="Times New Roman" panose="02020603050405020304" pitchFamily="18" charset="0"/>
              </a:rPr>
              <a:t> NT: Miêu tả, tưởng tượng,..</a:t>
            </a:r>
          </a:p>
          <a:p>
            <a:pPr marL="0" marR="0">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rPr>
              <a:t>=&gt; Người đọc như nhập vào cảnh sắc, hòa cùng tâm trạng nao nức của nhà văn. Rút ngắn khoảng cách giữa quá khứ và hiện tại.</a:t>
            </a:r>
            <a:endPar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337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66391"/>
            <a:ext cx="15827290" cy="2418291"/>
          </a:xfrm>
          <a:prstGeom prst="rect">
            <a:avLst/>
          </a:prstGeom>
        </p:spPr>
        <p:txBody>
          <a:bodyPr wrap="square">
            <a:spAutoFit/>
          </a:bodyPr>
          <a:lstStyle/>
          <a:p>
            <a:pPr algn="just">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BẢN</a:t>
            </a:r>
            <a:endParaRPr lang="en-US" sz="4000" b="1" dirty="0" smtClean="0">
              <a:latin typeface="Times New Roman" panose="02020603050405020304" pitchFamily="18" charset="0"/>
              <a:cs typeface="Times New Roman" panose="02020603050405020304" pitchFamily="18" charset="0"/>
            </a:endParaRPr>
          </a:p>
          <a:p>
            <a:pPr algn="just">
              <a:spcAft>
                <a:spcPts val="1067"/>
              </a:spcAft>
              <a:tabLst>
                <a:tab pos="2997125" algn="l"/>
              </a:tabLst>
            </a:pPr>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Bối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endParaRPr lang="en-US" sz="4000" b="1"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2117087" y="5980380"/>
            <a:ext cx="11289957" cy="707886"/>
          </a:xfrm>
          <a:prstGeom prst="rect">
            <a:avLst/>
          </a:prstGeom>
          <a:noFill/>
        </p:spPr>
        <p:txBody>
          <a:bodyPr wrap="square">
            <a:spAutoFit/>
          </a:bodyPr>
          <a:lstStyle/>
          <a:p>
            <a:r>
              <a:rPr lang="en-US" sz="4000" b="1" dirty="0" smtClean="0">
                <a:latin typeface="Times New Roman" panose="02020603050405020304" pitchFamily="18" charset="0"/>
                <a:ea typeface="Times New Roman" panose="02020603050405020304" pitchFamily="18" charset="0"/>
              </a:rPr>
              <a:t>b</a:t>
            </a:r>
            <a:r>
              <a:rPr lang="en-US" sz="4000" b="1" dirty="0" smtClean="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Cách</a:t>
            </a:r>
            <a:r>
              <a:rPr lang="en-US" sz="4000" b="1" dirty="0" smtClean="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xây</a:t>
            </a:r>
            <a:r>
              <a:rPr lang="en-US" sz="4000" b="1" dirty="0" smtClean="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dựng</a:t>
            </a:r>
            <a:r>
              <a:rPr lang="en-US" sz="4000" b="1" dirty="0" smtClean="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nhân</a:t>
            </a:r>
            <a:r>
              <a:rPr lang="en-US" sz="4000" b="1" dirty="0" smtClean="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vật</a:t>
            </a:r>
            <a:r>
              <a:rPr lang="en-US" sz="4000" b="1" dirty="0" smtClean="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trong</a:t>
            </a:r>
            <a:r>
              <a:rPr lang="en-US" sz="4000" b="1" dirty="0" smtClean="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truyện</a:t>
            </a:r>
            <a:endParaRPr lang="en-US" sz="4000" dirty="0"/>
          </a:p>
        </p:txBody>
      </p:sp>
      <p:sp>
        <p:nvSpPr>
          <p:cNvPr id="9" name="TextBox 8">
            <a:extLst>
              <a:ext uri="{FF2B5EF4-FFF2-40B4-BE49-F238E27FC236}">
                <a16:creationId xmlns:a16="http://schemas.microsoft.com/office/drawing/2014/main" id="{B15FD3B2-D324-38E7-61CE-FD66370706AC}"/>
              </a:ext>
            </a:extLst>
          </p:cNvPr>
          <p:cNvSpPr txBox="1"/>
          <p:nvPr/>
        </p:nvSpPr>
        <p:spPr>
          <a:xfrm>
            <a:off x="1981200" y="3390900"/>
            <a:ext cx="11289957" cy="707886"/>
          </a:xfrm>
          <a:prstGeom prst="rect">
            <a:avLst/>
          </a:prstGeom>
          <a:noFill/>
        </p:spPr>
        <p:txBody>
          <a:bodyPr wrap="square">
            <a:spAutoFit/>
          </a:bodyPr>
          <a:lstStyle/>
          <a:p>
            <a:r>
              <a:rPr lang="en-US" sz="4000" b="1" dirty="0">
                <a:latin typeface="Times New Roman" panose="02020603050405020304" pitchFamily="18" charset="0"/>
                <a:ea typeface="Times New Roman" panose="02020603050405020304" pitchFamily="18" charset="0"/>
              </a:rPr>
              <a:t>a</a:t>
            </a:r>
            <a:r>
              <a:rPr lang="en-US" sz="4000" b="1" dirty="0" smtClean="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Bối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cảnh</a:t>
            </a:r>
            <a:r>
              <a:rPr lang="en-US" sz="4000" b="1" dirty="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kh</a:t>
            </a:r>
            <a:r>
              <a:rPr lang="vi-VN" sz="4000" b="1" dirty="0" smtClean="0">
                <a:ea typeface="Times New Roman" panose="02020603050405020304" pitchFamily="18" charset="0"/>
              </a:rPr>
              <a:t>ơ</a:t>
            </a:r>
            <a:r>
              <a:rPr lang="en-US" sz="4000" b="1" dirty="0" err="1" smtClean="0">
                <a:ea typeface="Times New Roman" panose="02020603050405020304" pitchFamily="18" charset="0"/>
              </a:rPr>
              <a:t>i</a:t>
            </a:r>
            <a:r>
              <a:rPr lang="en-US" sz="4000" b="1" dirty="0">
                <a:ea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nguồn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xúc</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15FD3B2-D324-38E7-61CE-FD66370706AC}"/>
              </a:ext>
            </a:extLst>
          </p:cNvPr>
          <p:cNvSpPr txBox="1"/>
          <p:nvPr/>
        </p:nvSpPr>
        <p:spPr>
          <a:xfrm>
            <a:off x="2514600" y="4097318"/>
            <a:ext cx="14478000" cy="1938992"/>
          </a:xfrm>
          <a:prstGeom prst="rect">
            <a:avLst/>
          </a:prstGeom>
          <a:noFill/>
        </p:spPr>
        <p:txBody>
          <a:bodyPr wrap="square">
            <a:spAutoFit/>
          </a:bodyPr>
          <a:lstStyle/>
          <a:p>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Bối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gần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gũi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đẽ</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gắn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liền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khai</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4000" dirty="0" smtClean="0">
                <a:latin typeface="Times New Roman" panose="02020603050405020304" pitchFamily="18" charset="0"/>
                <a:ea typeface="Times New Roman" panose="02020603050405020304" pitchFamily="18" charset="0"/>
                <a:cs typeface="Times New Roman" panose="02020603050405020304" pitchFamily="18" charset="0"/>
              </a:rPr>
              <a:t>ườ</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ng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hối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trôi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niệ</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x</a:t>
            </a:r>
            <a:r>
              <a:rPr lang="vi-VN" sz="4000" dirty="0" smtClean="0">
                <a:latin typeface="Times New Roman" panose="02020603050405020304" pitchFamily="18" charset="0"/>
                <a:ea typeface="Times New Roman" panose="02020603050405020304" pitchFamily="18" charset="0"/>
                <a:cs typeface="Times New Roman" panose="02020603050405020304" pitchFamily="18" charset="0"/>
              </a:rPr>
              <a:t>ư</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2667000" y="6742728"/>
            <a:ext cx="3919663" cy="707886"/>
          </a:xfrm>
          <a:prstGeom prst="rect">
            <a:avLst/>
          </a:prstGeom>
        </p:spPr>
        <p:txBody>
          <a:bodyPr wrap="none">
            <a:spAutoFit/>
          </a:bodyPr>
          <a:lstStyle/>
          <a:p>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901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89569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32672" y="2881848"/>
            <a:ext cx="11289957" cy="3785652"/>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rPr>
              <a:t>Cách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xây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endParaRPr lang="en-US" sz="40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Xin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niu</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3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77196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50257" y="2857500"/>
            <a:ext cx="15827290" cy="5016758"/>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rPr>
              <a:t>Cách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xây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endParaRPr lang="en-US" sz="40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bỡ</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ngỡ</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rụt</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rè</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lúng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túng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vụng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giật</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GB"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7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73703" y="150641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03011" y="2628900"/>
            <a:ext cx="15827290" cy="5632311"/>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rPr>
              <a:t>Cách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xây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endParaRPr lang="en-US" sz="40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GB"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GB" sz="4000" b="1" i="1"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GB"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GB" sz="40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mỉm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đẽ</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e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nớt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89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anim calcmode="lin" valueType="num">
                                      <p:cBhvr>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94692" y="2688252"/>
            <a:ext cx="15827290" cy="4401205"/>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rPr>
              <a:t>Cách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xây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endParaRPr lang="en-US" sz="40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dirty="0">
                <a:effectLst/>
                <a:latin typeface="Times New Roman" panose="02020603050405020304" pitchFamily="18" charset="0"/>
                <a:ea typeface="Times New Roman" panose="02020603050405020304" pitchFamily="18" charset="0"/>
              </a:rPr>
              <a:t>=&gt; </a:t>
            </a:r>
            <a:r>
              <a:rPr lang="en-US" sz="4000" b="1" dirty="0" err="1">
                <a:solidFill>
                  <a:srgbClr val="FF0000"/>
                </a:solidFill>
                <a:effectLst/>
                <a:latin typeface="Times New Roman" panose="02020603050405020304" pitchFamily="18" charset="0"/>
                <a:ea typeface="Times New Roman" panose="02020603050405020304" pitchFamily="18" charset="0"/>
              </a:rPr>
              <a:t>Nhân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vật</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tôi</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là</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cậu</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bé</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hồn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nhiên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sáng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nhưng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cũng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rất</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nhạy</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cảm</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và</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đã</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bắt</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đầu</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có</a:t>
            </a:r>
            <a:r>
              <a:rPr lang="en-US" sz="4000" b="1" dirty="0">
                <a:solidFill>
                  <a:srgbClr val="FF0000"/>
                </a:solidFill>
                <a:effectLst/>
                <a:latin typeface="Times New Roman" panose="02020603050405020304" pitchFamily="18" charset="0"/>
                <a:ea typeface="Times New Roman" panose="02020603050405020304" pitchFamily="18" charset="0"/>
              </a:rPr>
              <a:t> ý </a:t>
            </a:r>
            <a:r>
              <a:rPr lang="en-US" sz="4000" b="1" dirty="0" err="1">
                <a:solidFill>
                  <a:srgbClr val="FF0000"/>
                </a:solidFill>
                <a:effectLst/>
                <a:latin typeface="Times New Roman" panose="02020603050405020304" pitchFamily="18" charset="0"/>
                <a:ea typeface="Times New Roman" panose="02020603050405020304" pitchFamily="18" charset="0"/>
              </a:rPr>
              <a:t>thức</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về</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sự</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trưởng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thành</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ngay</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ngày</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đầu</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tiên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đi</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học</a:t>
            </a:r>
            <a:r>
              <a:rPr lang="en-US" sz="4000" b="1" dirty="0">
                <a:solidFill>
                  <a:srgbClr val="FF0000"/>
                </a:solidFill>
                <a:effectLst/>
                <a:latin typeface="Times New Roman" panose="02020603050405020304" pitchFamily="18" charset="0"/>
                <a:ea typeface="Times New Roman" panose="02020603050405020304" pitchFamily="18" charset="0"/>
              </a:rPr>
              <a:t>.</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5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98629"/>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8138" y="3009900"/>
            <a:ext cx="15827290" cy="193899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742950" marR="0" indent="-742950">
              <a:spcBef>
                <a:spcPts val="0"/>
              </a:spcBef>
              <a:spcAft>
                <a:spcPts val="0"/>
              </a:spcAft>
              <a:buAutoNum type="alphaLcPeriod"/>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742950" marR="0" indent="-742950">
              <a:spcBef>
                <a:spcPts val="0"/>
              </a:spcBef>
              <a:spcAft>
                <a:spcPts val="0"/>
              </a:spcAf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Các nhân vật khác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13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5016758"/>
          </a:xfrm>
          <a:prstGeom prst="rect">
            <a:avLst/>
          </a:prstGeom>
          <a:noFill/>
        </p:spPr>
        <p:txBody>
          <a:bodyPr wrap="square">
            <a:spAutoFit/>
          </a:bodyPr>
          <a:lstStyle/>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sướng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đừng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Đốc</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24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3170099"/>
          </a:xfrm>
          <a:prstGeom prst="rect">
            <a:avLst/>
          </a:prstGeom>
          <a:noFill/>
        </p:spPr>
        <p:txBody>
          <a:bodyPr wrap="square">
            <a:spAutoFit/>
          </a:bodyPr>
          <a:lstStyle/>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huynh</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nhẫn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en-US" sz="4000" dirty="0">
              <a:effectLst/>
              <a:latin typeface=".VnTime" panose="020B7200000000000000"/>
              <a:ea typeface="Times New Roman" panose="02020603050405020304" pitchFamily="18" charset="0"/>
              <a:cs typeface="Times New Roman" panose="02020603050405020304" pitchFamily="18" charset="0"/>
            </a:endParaRPr>
          </a:p>
          <a:p>
            <a:r>
              <a:rPr lang="en-US" sz="4000" b="1" i="1" dirty="0">
                <a:effectLst/>
                <a:latin typeface="Times New Roman" panose="02020603050405020304" pitchFamily="18" charset="0"/>
                <a:ea typeface="Times New Roman" panose="02020603050405020304" pitchFamily="18" charset="0"/>
              </a:rPr>
              <a:t>=&gt; </a:t>
            </a:r>
            <a:r>
              <a:rPr lang="en-US" sz="4000" b="1" i="1" dirty="0" err="1">
                <a:solidFill>
                  <a:srgbClr val="FF0000"/>
                </a:solidFill>
                <a:effectLst/>
                <a:latin typeface="Times New Roman" panose="02020603050405020304" pitchFamily="18" charset="0"/>
                <a:ea typeface="Times New Roman" panose="02020603050405020304" pitchFamily="18" charset="0"/>
              </a:rPr>
              <a:t>Là</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người</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chu</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đáo</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quan</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tâm</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đầy</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tình</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yêu</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thương</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và</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trách</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nhiệm</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21717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err="1" smtClean="0">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A4090D-8AF0-8776-130B-337CEE17D15C}"/>
              </a:ext>
            </a:extLst>
          </p:cNvPr>
          <p:cNvSpPr txBox="1"/>
          <p:nvPr/>
        </p:nvSpPr>
        <p:spPr>
          <a:xfrm>
            <a:off x="1600199" y="3216414"/>
            <a:ext cx="15337543" cy="707886"/>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Đặc điểm truyện ngắn giàu chất trữ tình trong “Tôi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188889" y="269540"/>
            <a:ext cx="3780472" cy="4114800"/>
          </a:xfrm>
          <a:prstGeom prst="rect">
            <a:avLst/>
          </a:prstGeom>
        </p:spPr>
      </p:pic>
      <p:grpSp>
        <p:nvGrpSpPr>
          <p:cNvPr id="9" name="Group 9"/>
          <p:cNvGrpSpPr/>
          <p:nvPr/>
        </p:nvGrpSpPr>
        <p:grpSpPr>
          <a:xfrm>
            <a:off x="457200" y="5896057"/>
            <a:ext cx="6632840" cy="5943600"/>
            <a:chOff x="0" y="0"/>
            <a:chExt cx="10678407" cy="9325196"/>
          </a:xfrm>
        </p:grpSpPr>
        <p:pic>
          <p:nvPicPr>
            <p:cNvPr id="10" name="Picture 10"/>
            <p:cNvPicPr>
              <a:picLocks noChangeAspect="1"/>
            </p:cNvPicPr>
            <p:nvPr/>
          </p:nvPicPr>
          <p:blipFill>
            <a:blip r:embed="rId5"/>
            <a:srcRect/>
            <a:stretch>
              <a:fillRect/>
            </a:stretch>
          </p:blipFill>
          <p:spPr>
            <a:xfrm>
              <a:off x="0" y="0"/>
              <a:ext cx="7401441" cy="5199512"/>
            </a:xfrm>
            <a:prstGeom prst="rect">
              <a:avLst/>
            </a:prstGeom>
          </p:spPr>
        </p:pic>
        <p:pic>
          <p:nvPicPr>
            <p:cNvPr id="11" name="Picture 11"/>
            <p:cNvPicPr>
              <a:picLocks noChangeAspect="1"/>
            </p:cNvPicPr>
            <p:nvPr/>
          </p:nvPicPr>
          <p:blipFill>
            <a:blip r:embed="rId5"/>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6"/>
          <a:srcRect r="54291"/>
          <a:stretch>
            <a:fillRect/>
          </a:stretch>
        </p:blipFill>
        <p:spPr>
          <a:xfrm>
            <a:off x="-1347151" y="347074"/>
            <a:ext cx="7125184" cy="9592852"/>
          </a:xfrm>
          <a:prstGeom prst="rect">
            <a:avLst/>
          </a:prstGeom>
        </p:spPr>
      </p:pic>
      <p:pic>
        <p:nvPicPr>
          <p:cNvPr id="17" name="Picture 16"/>
          <p:cNvPicPr>
            <a:picLocks noChangeAspect="1"/>
          </p:cNvPicPr>
          <p:nvPr/>
        </p:nvPicPr>
        <p:blipFill>
          <a:blip r:embed="rId7"/>
          <a:stretch>
            <a:fillRect/>
          </a:stretch>
        </p:blipFill>
        <p:spPr>
          <a:xfrm>
            <a:off x="4141092" y="1485900"/>
            <a:ext cx="11601694" cy="4525498"/>
          </a:xfrm>
          <a:prstGeom prst="rect">
            <a:avLst/>
          </a:prstGeom>
        </p:spPr>
      </p:pic>
      <p:pic>
        <p:nvPicPr>
          <p:cNvPr id="14" name="Canh Dieu">
            <a:extLst>
              <a:ext uri="{FF2B5EF4-FFF2-40B4-BE49-F238E27FC236}">
                <a16:creationId xmlns:a16="http://schemas.microsoft.com/office/drawing/2014/main" id="{476BD0D6-6322-E30A-CB06-96530D6F81F3}"/>
              </a:ext>
            </a:extLst>
          </p:cNvPr>
          <p:cNvPicPr>
            <a:picLocks noChangeAspect="1"/>
          </p:cNvPicPr>
          <p:nvPr/>
        </p:nvPicPr>
        <p:blipFill>
          <a:blip r:embed="rId8"/>
          <a:stretch>
            <a:fillRect/>
          </a:stretch>
        </p:blipFill>
        <p:spPr>
          <a:xfrm>
            <a:off x="85059" y="91398"/>
            <a:ext cx="1156451" cy="1394502"/>
          </a:xfrm>
          <a:prstGeom prst="rect">
            <a:avLst/>
          </a:prstGeom>
        </p:spPr>
      </p:pic>
      <p:sp>
        <p:nvSpPr>
          <p:cNvPr id="13" name="TextBox 18">
            <a:extLst>
              <a:ext uri="{FF2B5EF4-FFF2-40B4-BE49-F238E27FC236}">
                <a16:creationId xmlns:a16="http://schemas.microsoft.com/office/drawing/2014/main" id="{06C03682-51B0-B32E-DCB7-C90DA76CD208}"/>
              </a:ext>
            </a:extLst>
          </p:cNvPr>
          <p:cNvSpPr txBox="1"/>
          <p:nvPr/>
        </p:nvSpPr>
        <p:spPr>
          <a:xfrm>
            <a:off x="3787895" y="2071319"/>
            <a:ext cx="5297825" cy="615553"/>
          </a:xfrm>
          <a:prstGeom prst="rect">
            <a:avLst/>
          </a:prstGeom>
        </p:spPr>
        <p:txBody>
          <a:bodyPr wrap="square" lIns="0" tIns="0" rIns="0" bIns="0" rtlCol="0" anchor="t">
            <a:spAutoFit/>
          </a:bodyPr>
          <a:lstStyle/>
          <a:p>
            <a:pPr algn="just">
              <a:spcBef>
                <a:spcPct val="0"/>
              </a:spcBef>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Tuần</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3,4</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6235" y="957752"/>
            <a:ext cx="11254965" cy="4033348"/>
          </a:xfrm>
          <a:prstGeom prst="rect">
            <a:avLst/>
          </a:prstGeom>
          <a:noFill/>
          <a:ln>
            <a:noFill/>
            <a:prstDash val="sysDash"/>
          </a:ln>
        </p:spPr>
        <p:txBody>
          <a:bodyPr wrap="square">
            <a:spAutoFit/>
          </a:bodyPr>
          <a:lstStyle/>
          <a:p>
            <a:pPr algn="ctr">
              <a:lnSpc>
                <a:spcPct val="150000"/>
              </a:lnSpc>
            </a:pPr>
            <a:r>
              <a:rPr lang="en-US" sz="4400" b="1">
                <a:solidFill>
                  <a:prstClr val="black"/>
                </a:solidFill>
                <a:latin typeface="Times New Roman" pitchFamily="18" charset="0"/>
                <a:cs typeface="Times New Roman" pitchFamily="18" charset="0"/>
              </a:rPr>
              <a:t>THẢO LUẬN</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a:solidFill>
                  <a:prstClr val="black"/>
                </a:solidFill>
                <a:latin typeface="Times New Roman" pitchFamily="18" charset="0"/>
                <a:cs typeface="Times New Roman" pitchFamily="18" charset="0"/>
              </a:rPr>
              <a:t>Truyện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a:srcRect t="2244"/>
          <a:stretch/>
        </p:blipFill>
        <p:spPr>
          <a:xfrm>
            <a:off x="838200" y="876300"/>
            <a:ext cx="5128035" cy="3473720"/>
          </a:xfrm>
          <a:prstGeom prst="rect">
            <a:avLst/>
          </a:prstGeom>
        </p:spPr>
      </p:pic>
      <p:graphicFrame>
        <p:nvGraphicFramePr>
          <p:cNvPr id="5" name="Table 4">
            <a:extLst>
              <a:ext uri="{FF2B5EF4-FFF2-40B4-BE49-F238E27FC236}">
                <a16:creationId xmlns:a16="http://schemas.microsoft.com/office/drawing/2014/main" id="{B8BD05A0-AA26-41FD-0543-373C3D5A1303}"/>
              </a:ext>
            </a:extLst>
          </p:cNvPr>
          <p:cNvGraphicFramePr>
            <a:graphicFrameLocks noGrp="1"/>
          </p:cNvGraphicFramePr>
          <p:nvPr>
            <p:extLst>
              <p:ext uri="{D42A27DB-BD31-4B8C-83A1-F6EECF244321}">
                <p14:modId xmlns:p14="http://schemas.microsoft.com/office/powerpoint/2010/main" val="567708887"/>
              </p:ext>
            </p:extLst>
          </p:nvPr>
        </p:nvGraphicFramePr>
        <p:xfrm>
          <a:off x="2057400" y="5791199"/>
          <a:ext cx="14020800" cy="2438400"/>
        </p:xfrm>
        <a:graphic>
          <a:graphicData uri="http://schemas.openxmlformats.org/drawingml/2006/table">
            <a:tbl>
              <a:tblPr firstRow="1" firstCol="1" bandRow="1">
                <a:tableStyleId>{5C22544A-7EE6-4342-B048-85BDC9FD1C3A}</a:tableStyleId>
              </a:tblPr>
              <a:tblGrid>
                <a:gridCol w="4671800">
                  <a:extLst>
                    <a:ext uri="{9D8B030D-6E8A-4147-A177-3AD203B41FA5}">
                      <a16:colId xmlns:a16="http://schemas.microsoft.com/office/drawing/2014/main" val="1339436691"/>
                    </a:ext>
                  </a:extLst>
                </a:gridCol>
                <a:gridCol w="4674500">
                  <a:extLst>
                    <a:ext uri="{9D8B030D-6E8A-4147-A177-3AD203B41FA5}">
                      <a16:colId xmlns:a16="http://schemas.microsoft.com/office/drawing/2014/main" val="2644496759"/>
                    </a:ext>
                  </a:extLst>
                </a:gridCol>
                <a:gridCol w="4674500">
                  <a:extLst>
                    <a:ext uri="{9D8B030D-6E8A-4147-A177-3AD203B41FA5}">
                      <a16:colId xmlns:a16="http://schemas.microsoft.com/office/drawing/2014/main" val="1569928111"/>
                    </a:ext>
                  </a:extLst>
                </a:gridCol>
              </a:tblGrid>
              <a:tr h="176915">
                <a:tc gridSpan="3">
                  <a:txBody>
                    <a:bodyPr/>
                    <a:lstStyle/>
                    <a:p>
                      <a:pPr marL="0" marR="0" algn="ctr">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PHIẾU HỌC TẬP SỐ 3</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7425353"/>
                  </a:ext>
                </a:extLst>
              </a:tr>
              <a:tr h="176915">
                <a:tc>
                  <a:txBody>
                    <a:bodyPr/>
                    <a:lstStyle/>
                    <a:p>
                      <a:pPr marL="0" marR="0" algn="ctr">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Về nội dung</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hình thức</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ngôn ngữ</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0398574"/>
                  </a:ext>
                </a:extLst>
              </a:tr>
              <a:tr h="353830">
                <a:tc>
                  <a:txBody>
                    <a:bodyPr/>
                    <a:lstStyle/>
                    <a:p>
                      <a:pPr marL="0" marR="0">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 </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2648654"/>
                  </a:ext>
                </a:extLst>
              </a:tr>
            </a:tbl>
          </a:graphicData>
        </a:graphic>
      </p:graphicFrame>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605465"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1920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srgbClr val="FF0000"/>
                </a:solidFill>
                <a:latin typeface="Times New Roman" pitchFamily="18" charset="0"/>
                <a:cs typeface="Times New Roman" pitchFamily="18" charset="0"/>
              </a:rPr>
              <a:t>Về</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nội</a:t>
            </a:r>
            <a:r>
              <a:rPr lang="en-US" sz="4400" b="1" dirty="0">
                <a:solidFill>
                  <a:srgbClr val="FF0000"/>
                </a:solidFill>
                <a:latin typeface="Times New Roman" pitchFamily="18" charset="0"/>
                <a:cs typeface="Times New Roman" pitchFamily="18" charset="0"/>
              </a:rPr>
              <a:t> dung</a:t>
            </a:r>
            <a:endParaRPr lang="en-US" sz="4400" dirty="0">
              <a:solidFill>
                <a:srgbClr val="FF0000"/>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srgbClr val="FF0000"/>
                </a:solidFill>
                <a:latin typeface="Times New Roman" pitchFamily="18" charset="0"/>
                <a:cs typeface="Times New Roman" pitchFamily="18" charset="0"/>
              </a:rPr>
              <a:t>Về</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hình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thức</a:t>
            </a:r>
            <a:endParaRPr lang="en-US" sz="4400" dirty="0">
              <a:solidFill>
                <a:srgbClr val="FF0000"/>
              </a:solidFill>
              <a:latin typeface="Times New Roman" pitchFamily="18" charset="0"/>
              <a:cs typeface="Times New Roman" pitchFamily="18" charset="0"/>
            </a:endParaRPr>
          </a:p>
        </p:txBody>
      </p:sp>
      <p:sp>
        <p:nvSpPr>
          <p:cNvPr id="14" name="Rectangle 13"/>
          <p:cNvSpPr/>
          <p:nvPr/>
        </p:nvSpPr>
        <p:spPr>
          <a:xfrm>
            <a:off x="1280885" y="1831896"/>
            <a:ext cx="4421943" cy="6247864"/>
          </a:xfrm>
          <a:prstGeom prst="rect">
            <a:avLst/>
          </a:prstGeom>
          <a:noFill/>
          <a:ln>
            <a:noFill/>
            <a:prstDash val="sysDash"/>
          </a:ln>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Tập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trung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miêu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xúc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diễn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tâm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ngàng</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sợ</a:t>
            </a:r>
            <a:r>
              <a:rPr lang="en-US" sz="4000" dirty="0">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vật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tôi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trong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buổi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đầu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a:t>
            </a:r>
          </a:p>
        </p:txBody>
      </p:sp>
      <p:sp>
        <p:nvSpPr>
          <p:cNvPr id="15" name="Rectangle 14"/>
          <p:cNvSpPr/>
          <p:nvPr/>
        </p:nvSpPr>
        <p:spPr>
          <a:xfrm>
            <a:off x="12597362" y="723900"/>
            <a:ext cx="4319038" cy="769441"/>
          </a:xfrm>
          <a:prstGeom prst="rect">
            <a:avLst/>
          </a:prstGeom>
          <a:noFill/>
          <a:ln>
            <a:noFill/>
            <a:prstDash val="sysDash"/>
          </a:ln>
        </p:spPr>
        <p:txBody>
          <a:bodyPr wrap="square">
            <a:spAutoFit/>
          </a:bodyPr>
          <a:lstStyle/>
          <a:p>
            <a:pPr algn="ctr"/>
            <a:r>
              <a:rPr lang="en-US" sz="4400" b="1" dirty="0" err="1">
                <a:solidFill>
                  <a:srgbClr val="FF0000"/>
                </a:solidFill>
                <a:latin typeface="Times New Roman" pitchFamily="18" charset="0"/>
                <a:cs typeface="Times New Roman" pitchFamily="18" charset="0"/>
              </a:rPr>
              <a:t>Về</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ngôn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ngữ</a:t>
            </a:r>
            <a:endParaRPr lang="en-US" sz="4400" dirty="0">
              <a:solidFill>
                <a:srgbClr val="FF0000"/>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Cốt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truyện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giản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nhẹ</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nhàng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huống</a:t>
            </a:r>
            <a:r>
              <a:rPr lang="en-US" sz="4000" dirty="0">
                <a:solidFill>
                  <a:srgbClr val="FF0000"/>
                </a:solidFill>
                <a:latin typeface="Times New Roman" panose="02020603050405020304" pitchFamily="18" charset="0"/>
                <a:cs typeface="Times New Roman" panose="02020603050405020304" pitchFamily="18" charset="0"/>
              </a:rPr>
              <a:t> gay </a:t>
            </a:r>
            <a:r>
              <a:rPr lang="en-US" sz="4000" dirty="0" err="1">
                <a:solidFill>
                  <a:srgbClr val="FF0000"/>
                </a:solidFill>
                <a:latin typeface="Times New Roman" panose="02020603050405020304" pitchFamily="18" charset="0"/>
                <a:cs typeface="Times New Roman" panose="02020603050405020304" pitchFamily="18" charset="0"/>
              </a:rPr>
              <a:t>cấn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nhiều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sự</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kiện</a:t>
            </a:r>
            <a:r>
              <a:rPr lang="en-US" sz="4000" dirty="0">
                <a:solidFill>
                  <a:srgbClr val="FF0000"/>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12210460" y="1439465"/>
            <a:ext cx="4932596" cy="8094524"/>
          </a:xfrm>
          <a:prstGeom prst="rect">
            <a:avLst/>
          </a:prstGeom>
          <a:noFill/>
          <a:ln>
            <a:noFill/>
            <a:prstDash val="sysDash"/>
          </a:ln>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câu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văn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giàu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giọng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điệu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nhẹ</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nhàng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ảnh</a:t>
            </a:r>
            <a:r>
              <a:rPr lang="en-US" sz="4000" dirty="0">
                <a:solidFill>
                  <a:srgbClr val="FF0000"/>
                </a:solidFill>
                <a:latin typeface="Times New Roman" panose="02020603050405020304" pitchFamily="18" charset="0"/>
                <a:cs typeface="Times New Roman" panose="02020603050405020304" pitchFamily="18" charset="0"/>
              </a:rPr>
              <a:t> so </a:t>
            </a:r>
            <a:r>
              <a:rPr lang="en-US" sz="4000" dirty="0" err="1">
                <a:solidFill>
                  <a:srgbClr val="FF0000"/>
                </a:solidFill>
                <a:latin typeface="Times New Roman" panose="02020603050405020304" pitchFamily="18" charset="0"/>
                <a:cs typeface="Times New Roman" panose="02020603050405020304" pitchFamily="18" charset="0"/>
              </a:rPr>
              <a:t>sánh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đáo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rè</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866594" y="231269"/>
            <a:ext cx="3595979" cy="3529050"/>
          </a:xfrm>
          <a:prstGeom prst="rect">
            <a:avLst/>
          </a:prstGeom>
        </p:spPr>
      </p:pic>
      <p:pic>
        <p:nvPicPr>
          <p:cNvPr id="11" name="Picture 11"/>
          <p:cNvPicPr>
            <a:picLocks noChangeAspect="1"/>
          </p:cNvPicPr>
          <p:nvPr/>
        </p:nvPicPr>
        <p:blipFill>
          <a:blip r:embed="rId4"/>
          <a:srcRect t="9228" b="5205"/>
          <a:stretch>
            <a:fillRect/>
          </a:stretch>
        </p:blipFill>
        <p:spPr>
          <a:xfrm rot="1468127">
            <a:off x="-3523189" y="9747072"/>
            <a:ext cx="10033220" cy="3195522"/>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1981200" y="1284026"/>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1. Nghệ thuật</a:t>
            </a:r>
            <a:endParaRPr lang="vi-VN" sz="4400" b="1" dirty="0">
              <a:solidFill>
                <a:schemeClr val="bg1"/>
              </a:solidFill>
              <a:latin typeface="Times New Roman" pitchFamily="18" charset="0"/>
              <a:cs typeface="Times New Roman" pitchFamily="18" charset="0"/>
            </a:endParaRPr>
          </a:p>
        </p:txBody>
      </p:sp>
      <p:sp>
        <p:nvSpPr>
          <p:cNvPr id="7" name="Snip Diagonal Corner Rectangle 20">
            <a:extLst>
              <a:ext uri="{FF2B5EF4-FFF2-40B4-BE49-F238E27FC236}">
                <a16:creationId xmlns:a16="http://schemas.microsoft.com/office/drawing/2014/main" id="{590EC01F-B2DA-D82D-A5E3-828496C5987D}"/>
              </a:ext>
            </a:extLst>
          </p:cNvPr>
          <p:cNvSpPr/>
          <p:nvPr/>
        </p:nvSpPr>
        <p:spPr>
          <a:xfrm>
            <a:off x="10951345" y="1898215"/>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2. Nội dung</a:t>
            </a:r>
            <a:endParaRPr lang="vi-VN" sz="4400" b="1" dirty="0">
              <a:solidFill>
                <a:schemeClr val="bg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C883153-F6AD-C502-D264-D954F9FC415D}"/>
              </a:ext>
            </a:extLst>
          </p:cNvPr>
          <p:cNvSpPr/>
          <p:nvPr/>
        </p:nvSpPr>
        <p:spPr>
          <a:xfrm>
            <a:off x="1350257" y="4696704"/>
            <a:ext cx="6967177" cy="4154984"/>
          </a:xfrm>
          <a:prstGeom prst="rect">
            <a:avLst/>
          </a:prstGeom>
        </p:spPr>
        <p:txBody>
          <a:bodyPr wrap="square">
            <a:spAutoFit/>
          </a:bodyPr>
          <a:lstStyle/>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10" name="Rectangle 9">
            <a:extLst>
              <a:ext uri="{FF2B5EF4-FFF2-40B4-BE49-F238E27FC236}">
                <a16:creationId xmlns:a16="http://schemas.microsoft.com/office/drawing/2014/main" id="{EF33E38A-E39D-30C4-51F2-2A465127EE77}"/>
              </a:ext>
            </a:extLst>
          </p:cNvPr>
          <p:cNvSpPr/>
          <p:nvPr/>
        </p:nvSpPr>
        <p:spPr>
          <a:xfrm>
            <a:off x="9220200" y="4533900"/>
            <a:ext cx="7863258"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933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3. Ý nghĩa</a:t>
            </a:r>
            <a:endParaRPr lang="vi-VN" sz="44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4602123-8001-16D5-F8B7-9A11C069EB38}"/>
              </a:ext>
            </a:extLst>
          </p:cNvPr>
          <p:cNvSpPr txBox="1"/>
          <p:nvPr/>
        </p:nvSpPr>
        <p:spPr>
          <a:xfrm>
            <a:off x="1676400" y="4790632"/>
            <a:ext cx="14859000" cy="2554545"/>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“Tôi đi học” đã thay nhiều người đọc nói lên những nỗi nhớ về những năm tháng một thời cắp sách tới trường. Điều đó khơi dậy trong lòng bao người hình dáng ngày đầu đến trường trong kí ức. Đó là những kỉ niệm đẹp, những khoảnh khắc không thể quên</a:t>
            </a:r>
            <a:r>
              <a:rPr lang="en-US" sz="4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44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Rounded Corners 4"/>
          <p:cNvSpPr/>
          <p:nvPr/>
        </p:nvSpPr>
        <p:spPr>
          <a:xfrm>
            <a:off x="3581400" y="114300"/>
            <a:ext cx="121920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b="1">
                <a:latin typeface="Times New Roman" panose="02020603050405020304" pitchFamily="18" charset="0"/>
                <a:cs typeface="Times New Roman" panose="02020603050405020304" pitchFamily="18" charset="0"/>
              </a:rPr>
              <a:t>4. Kỹ năng đọc hiểu truyện ngắn giàu chất thơ</a:t>
            </a:r>
            <a:endParaRPr lang="en-US" sz="440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47867"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Đọc kĩ truyện.  Tóm tắt được nội dung văn bản</a:t>
            </a:r>
            <a:endParaRPr lang="en-US" sz="4400">
              <a:effectLst/>
              <a:latin typeface=".VnTime" panose="020B7200000000000000"/>
              <a:ea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648200"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Tìm hiểu một số yếu tố cơ bản để thấy rõ đặc điểm của truyện ngắn giàu chất thơ (nội dung, hình thức, ngôn ngữ)</a:t>
            </a:r>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3825340" y="1600200"/>
            <a:ext cx="362778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just">
              <a:spcBef>
                <a:spcPts val="0"/>
              </a:spcBef>
              <a:spcAft>
                <a:spcPts val="0"/>
              </a:spcAft>
            </a:pPr>
            <a:endParaRPr lang="en-US" sz="4400">
              <a:effectLst/>
              <a:latin typeface=".VnTime" panose="020B7200000000000000"/>
              <a:ea typeface="Times New Roman" panose="02020603050405020304" pitchFamily="18" charset="0"/>
              <a:cs typeface="Times New Roman" panose="02020603050405020304" pitchFamily="18" charset="0"/>
            </a:endParaRPr>
          </a:p>
          <a:p>
            <a:pPr algn="ctr"/>
            <a:r>
              <a:rPr lang="en-US" sz="4400">
                <a:effectLst/>
                <a:latin typeface="Times New Roman" panose="02020603050405020304" pitchFamily="18" charset="0"/>
                <a:ea typeface="Times New Roman" panose="02020603050405020304" pitchFamily="18" charset="0"/>
              </a:rPr>
              <a:t> Liên hệ, kết nối với kinh nghiệm của bản thân để hiểu sâu sắc về nội dung tư tưởng của truyện.</a:t>
            </a:r>
            <a:endParaRPr lang="en-US" sz="8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7FAB718-EE5A-4E6D-9A13-E63C36130B1E}"/>
              </a:ext>
            </a:extLst>
          </p:cNvPr>
          <p:cNvSpPr/>
          <p:nvPr/>
        </p:nvSpPr>
        <p:spPr>
          <a:xfrm>
            <a:off x="8763000" y="1600200"/>
            <a:ext cx="422746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Xác định nhân vật chính và phân tích các phương diện mà nhân vật được miêu tả như: lời nói, hành động, MQH với các nhân vật khác, đặc biệt là tâm trạng, cảm xúc</a:t>
            </a:r>
            <a:endParaRPr lang="en-US" sz="44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2"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6"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8"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0"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2"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6"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pic>
        <p:nvPicPr>
          <p:cNvPr id="4" name="Picture 9">
            <a:hlinkClick r:id="rId18" action="ppaction://hlinksldjump"/>
            <a:extLst>
              <a:ext uri="{FF2B5EF4-FFF2-40B4-BE49-F238E27FC236}">
                <a16:creationId xmlns:a16="http://schemas.microsoft.com/office/drawing/2014/main" id="{80CBA9A7-23A2-1E77-BBDB-DD727EA24FD8}"/>
              </a:ext>
            </a:extLst>
          </p:cNvPr>
          <p:cNvPicPr>
            <a:picLocks noChangeAspect="1"/>
          </p:cNvPicPr>
          <p:nvPr/>
        </p:nvPicPr>
        <p:blipFill>
          <a:blip r:embed="rId19"/>
          <a:srcRect t="64637" r="63966"/>
          <a:stretch>
            <a:fillRect/>
          </a:stretch>
        </p:blipFill>
        <p:spPr>
          <a:xfrm rot="3922765" flipH="1">
            <a:off x="15220581" y="7529833"/>
            <a:ext cx="2342052" cy="2298461"/>
          </a:xfrm>
          <a:prstGeom prst="rect">
            <a:avLst/>
          </a:prstGeom>
        </p:spPr>
      </p:pic>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64"/>
                                        </p:tgtEl>
                                        <p:attrNameLst>
                                          <p:attrName>ppt_w</p:attrName>
                                        </p:attrNameLst>
                                      </p:cBhvr>
                                      <p:tavLst>
                                        <p:tav tm="0">
                                          <p:val>
                                            <p:strVal val="ppt_w"/>
                                          </p:val>
                                        </p:tav>
                                        <p:tav tm="100000">
                                          <p:val>
                                            <p:strVal val="ppt_w+.3"/>
                                          </p:val>
                                        </p:tav>
                                      </p:tavLst>
                                    </p:anim>
                                    <p:anim calcmode="lin" valueType="num">
                                      <p:cBhvr>
                                        <p:cTn id="7" dur="1000"/>
                                        <p:tgtEl>
                                          <p:spTgt spid="64"/>
                                        </p:tgtEl>
                                        <p:attrNameLst>
                                          <p:attrName>ppt_h</p:attrName>
                                        </p:attrNameLst>
                                      </p:cBhvr>
                                      <p:tavLst>
                                        <p:tav tm="0">
                                          <p:val>
                                            <p:strVal val="ppt_h"/>
                                          </p:val>
                                        </p:tav>
                                        <p:tav tm="100000">
                                          <p:val>
                                            <p:strVal val="ppt_h"/>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grpId="0" nodeType="clickEffect">
                                  <p:stCondLst>
                                    <p:cond delay="0"/>
                                  </p:stCondLst>
                                  <p:childTnLst>
                                    <p:anim calcmode="lin" valueType="num">
                                      <p:cBhvr>
                                        <p:cTn id="14" dur="1000"/>
                                        <p:tgtEl>
                                          <p:spTgt spid="63"/>
                                        </p:tgtEl>
                                        <p:attrNameLst>
                                          <p:attrName>ppt_w</p:attrName>
                                        </p:attrNameLst>
                                      </p:cBhvr>
                                      <p:tavLst>
                                        <p:tav tm="0">
                                          <p:val>
                                            <p:strVal val="ppt_w"/>
                                          </p:val>
                                        </p:tav>
                                        <p:tav tm="100000">
                                          <p:val>
                                            <p:strVal val="ppt_w+.3"/>
                                          </p:val>
                                        </p:tav>
                                      </p:tavLst>
                                    </p:anim>
                                    <p:anim calcmode="lin" valueType="num">
                                      <p:cBhvr>
                                        <p:cTn id="15" dur="1000"/>
                                        <p:tgtEl>
                                          <p:spTgt spid="63"/>
                                        </p:tgtEl>
                                        <p:attrNameLst>
                                          <p:attrName>ppt_h</p:attrName>
                                        </p:attrNameLst>
                                      </p:cBhvr>
                                      <p:tavLst>
                                        <p:tav tm="0">
                                          <p:val>
                                            <p:strVal val="ppt_h"/>
                                          </p:val>
                                        </p:tav>
                                        <p:tav tm="100000">
                                          <p:val>
                                            <p:strVal val="ppt_h"/>
                                          </p:val>
                                        </p:tav>
                                      </p:tavLst>
                                    </p:anim>
                                    <p:animEffect transition="out" filter="fade">
                                      <p:cBhvr>
                                        <p:cTn id="16" dur="1000"/>
                                        <p:tgtEl>
                                          <p:spTgt spid="63"/>
                                        </p:tgtEl>
                                      </p:cBhvr>
                                    </p:animEffect>
                                    <p:set>
                                      <p:cBhvr>
                                        <p:cTn id="1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grpId="0" nodeType="clickEffect">
                                  <p:stCondLst>
                                    <p:cond delay="0"/>
                                  </p:stCondLst>
                                  <p:childTnLst>
                                    <p:anim calcmode="lin" valueType="num">
                                      <p:cBhvr>
                                        <p:cTn id="22" dur="1000"/>
                                        <p:tgtEl>
                                          <p:spTgt spid="62"/>
                                        </p:tgtEl>
                                        <p:attrNameLst>
                                          <p:attrName>ppt_w</p:attrName>
                                        </p:attrNameLst>
                                      </p:cBhvr>
                                      <p:tavLst>
                                        <p:tav tm="0">
                                          <p:val>
                                            <p:strVal val="ppt_w"/>
                                          </p:val>
                                        </p:tav>
                                        <p:tav tm="100000">
                                          <p:val>
                                            <p:strVal val="ppt_w+.3"/>
                                          </p:val>
                                        </p:tav>
                                      </p:tavLst>
                                    </p:anim>
                                    <p:anim calcmode="lin" valueType="num">
                                      <p:cBhvr>
                                        <p:cTn id="23" dur="1000"/>
                                        <p:tgtEl>
                                          <p:spTgt spid="62"/>
                                        </p:tgtEl>
                                        <p:attrNameLst>
                                          <p:attrName>ppt_h</p:attrName>
                                        </p:attrNameLst>
                                      </p:cBhvr>
                                      <p:tavLst>
                                        <p:tav tm="0">
                                          <p:val>
                                            <p:strVal val="ppt_h"/>
                                          </p:val>
                                        </p:tav>
                                        <p:tav tm="100000">
                                          <p:val>
                                            <p:strVal val="ppt_h"/>
                                          </p:val>
                                        </p:tav>
                                      </p:tavLst>
                                    </p:anim>
                                    <p:animEffect transition="out" filter="fade">
                                      <p:cBhvr>
                                        <p:cTn id="24" dur="1000"/>
                                        <p:tgtEl>
                                          <p:spTgt spid="62"/>
                                        </p:tgtEl>
                                      </p:cBhvr>
                                    </p:animEffect>
                                    <p:set>
                                      <p:cBhvr>
                                        <p:cTn id="25"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5"/>
                                        </p:tgtEl>
                                        <p:attrNameLst>
                                          <p:attrName>ppt_w</p:attrName>
                                        </p:attrNameLst>
                                      </p:cBhvr>
                                      <p:tavLst>
                                        <p:tav tm="0">
                                          <p:val>
                                            <p:strVal val="ppt_w"/>
                                          </p:val>
                                        </p:tav>
                                        <p:tav tm="100000">
                                          <p:val>
                                            <p:strVal val="ppt_w+.3"/>
                                          </p:val>
                                        </p:tav>
                                      </p:tavLst>
                                    </p:anim>
                                    <p:anim calcmode="lin" valueType="num">
                                      <p:cBhvr>
                                        <p:cTn id="31" dur="1000"/>
                                        <p:tgtEl>
                                          <p:spTgt spid="65"/>
                                        </p:tgtEl>
                                        <p:attrNameLst>
                                          <p:attrName>ppt_h</p:attrName>
                                        </p:attrNameLst>
                                      </p:cBhvr>
                                      <p:tavLst>
                                        <p:tav tm="0">
                                          <p:val>
                                            <p:strVal val="ppt_h"/>
                                          </p:val>
                                        </p:tav>
                                        <p:tav tm="100000">
                                          <p:val>
                                            <p:strVal val="ppt_h"/>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0" nodeType="clickEffect">
                                  <p:stCondLst>
                                    <p:cond delay="0"/>
                                  </p:stCondLst>
                                  <p:childTnLst>
                                    <p:anim calcmode="lin" valueType="num">
                                      <p:cBhvr>
                                        <p:cTn id="38" dur="1000"/>
                                        <p:tgtEl>
                                          <p:spTgt spid="66"/>
                                        </p:tgtEl>
                                        <p:attrNameLst>
                                          <p:attrName>ppt_w</p:attrName>
                                        </p:attrNameLst>
                                      </p:cBhvr>
                                      <p:tavLst>
                                        <p:tav tm="0">
                                          <p:val>
                                            <p:strVal val="ppt_w"/>
                                          </p:val>
                                        </p:tav>
                                        <p:tav tm="100000">
                                          <p:val>
                                            <p:strVal val="ppt_w+.3"/>
                                          </p:val>
                                        </p:tav>
                                      </p:tavLst>
                                    </p:anim>
                                    <p:anim calcmode="lin" valueType="num">
                                      <p:cBhvr>
                                        <p:cTn id="39" dur="1000"/>
                                        <p:tgtEl>
                                          <p:spTgt spid="66"/>
                                        </p:tgtEl>
                                        <p:attrNameLst>
                                          <p:attrName>ppt_h</p:attrName>
                                        </p:attrNameLst>
                                      </p:cBhvr>
                                      <p:tavLst>
                                        <p:tav tm="0">
                                          <p:val>
                                            <p:strVal val="ppt_h"/>
                                          </p:val>
                                        </p:tav>
                                        <p:tav tm="100000">
                                          <p:val>
                                            <p:strVal val="ppt_h"/>
                                          </p:val>
                                        </p:tav>
                                      </p:tavLst>
                                    </p:anim>
                                    <p:animEffect transition="out" filter="fade">
                                      <p:cBhvr>
                                        <p:cTn id="40" dur="1000"/>
                                        <p:tgtEl>
                                          <p:spTgt spid="66"/>
                                        </p:tgtEl>
                                      </p:cBhvr>
                                    </p:animEffect>
                                    <p:set>
                                      <p:cBhvr>
                                        <p:cTn id="41"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0" nodeType="clickEffect">
                                  <p:stCondLst>
                                    <p:cond delay="0"/>
                                  </p:stCondLst>
                                  <p:childTnLst>
                                    <p:anim calcmode="lin" valueType="num">
                                      <p:cBhvr>
                                        <p:cTn id="46" dur="1000"/>
                                        <p:tgtEl>
                                          <p:spTgt spid="67"/>
                                        </p:tgtEl>
                                        <p:attrNameLst>
                                          <p:attrName>ppt_w</p:attrName>
                                        </p:attrNameLst>
                                      </p:cBhvr>
                                      <p:tavLst>
                                        <p:tav tm="0">
                                          <p:val>
                                            <p:strVal val="ppt_w"/>
                                          </p:val>
                                        </p:tav>
                                        <p:tav tm="100000">
                                          <p:val>
                                            <p:strVal val="ppt_w+.3"/>
                                          </p:val>
                                        </p:tav>
                                      </p:tavLst>
                                    </p:anim>
                                    <p:anim calcmode="lin" valueType="num">
                                      <p:cBhvr>
                                        <p:cTn id="47" dur="1000"/>
                                        <p:tgtEl>
                                          <p:spTgt spid="67"/>
                                        </p:tgtEl>
                                        <p:attrNameLst>
                                          <p:attrName>ppt_h</p:attrName>
                                        </p:attrNameLst>
                                      </p:cBhvr>
                                      <p:tavLst>
                                        <p:tav tm="0">
                                          <p:val>
                                            <p:strVal val="ppt_h"/>
                                          </p:val>
                                        </p:tav>
                                        <p:tav tm="100000">
                                          <p:val>
                                            <p:strVal val="ppt_h"/>
                                          </p:val>
                                        </p:tav>
                                      </p:tavLst>
                                    </p:anim>
                                    <p:animEffect transition="out" filter="fade">
                                      <p:cBhvr>
                                        <p:cTn id="48" dur="1000"/>
                                        <p:tgtEl>
                                          <p:spTgt spid="67"/>
                                        </p:tgtEl>
                                      </p:cBhvr>
                                    </p:animEffect>
                                    <p:set>
                                      <p:cBhvr>
                                        <p:cTn id="4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61"/>
                                        </p:tgtEl>
                                        <p:attrNameLst>
                                          <p:attrName>ppt_w</p:attrName>
                                        </p:attrNameLst>
                                      </p:cBhvr>
                                      <p:tavLst>
                                        <p:tav tm="0">
                                          <p:val>
                                            <p:strVal val="ppt_w"/>
                                          </p:val>
                                        </p:tav>
                                        <p:tav tm="100000">
                                          <p:val>
                                            <p:strVal val="ppt_w+.3"/>
                                          </p:val>
                                        </p:tav>
                                      </p:tavLst>
                                    </p:anim>
                                    <p:anim calcmode="lin" valueType="num">
                                      <p:cBhvr>
                                        <p:cTn id="55" dur="1000"/>
                                        <p:tgtEl>
                                          <p:spTgt spid="61"/>
                                        </p:tgtEl>
                                        <p:attrNameLst>
                                          <p:attrName>ppt_h</p:attrName>
                                        </p:attrNameLst>
                                      </p:cBhvr>
                                      <p:tavLst>
                                        <p:tav tm="0">
                                          <p:val>
                                            <p:strVal val="ppt_h"/>
                                          </p:val>
                                        </p:tav>
                                        <p:tav tm="100000">
                                          <p:val>
                                            <p:strVal val="ppt_h"/>
                                          </p:val>
                                        </p:tav>
                                      </p:tavLst>
                                    </p:anim>
                                    <p:animEffect transition="out" filter="fade">
                                      <p:cBhvr>
                                        <p:cTn id="56" dur="1000"/>
                                        <p:tgtEl>
                                          <p:spTgt spid="61"/>
                                        </p:tgtEl>
                                      </p:cBhvr>
                                    </p:animEffect>
                                    <p:set>
                                      <p:cBhvr>
                                        <p:cTn id="57"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60"/>
                                        </p:tgtEl>
                                        <p:attrNameLst>
                                          <p:attrName>ppt_w</p:attrName>
                                        </p:attrNameLst>
                                      </p:cBhvr>
                                      <p:tavLst>
                                        <p:tav tm="0">
                                          <p:val>
                                            <p:strVal val="ppt_w"/>
                                          </p:val>
                                        </p:tav>
                                        <p:tav tm="100000">
                                          <p:val>
                                            <p:strVal val="ppt_w+.3"/>
                                          </p:val>
                                        </p:tav>
                                      </p:tavLst>
                                    </p:anim>
                                    <p:anim calcmode="lin" valueType="num">
                                      <p:cBhvr>
                                        <p:cTn id="63" dur="1000"/>
                                        <p:tgtEl>
                                          <p:spTgt spid="60"/>
                                        </p:tgtEl>
                                        <p:attrNameLst>
                                          <p:attrName>ppt_h</p:attrName>
                                        </p:attrNameLst>
                                      </p:cBhvr>
                                      <p:tavLst>
                                        <p:tav tm="0">
                                          <p:val>
                                            <p:strVal val="ppt_h"/>
                                          </p:val>
                                        </p:tav>
                                        <p:tav tm="100000">
                                          <p:val>
                                            <p:strVal val="ppt_h"/>
                                          </p:val>
                                        </p:tav>
                                      </p:tavLst>
                                    </p:anim>
                                    <p:animEffect transition="out" filter="fade">
                                      <p:cBhvr>
                                        <p:cTn id="64" dur="1000"/>
                                        <p:tgtEl>
                                          <p:spTgt spid="60"/>
                                        </p:tgtEl>
                                      </p:cBhvr>
                                    </p:animEffect>
                                    <p:set>
                                      <p:cBhvr>
                                        <p:cTn id="6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4" grpId="0" animBg="1"/>
      <p:bldP spid="63" grpId="0" animBg="1"/>
      <p:bldP spid="66" grpId="0" animBg="1"/>
      <p:bldP spid="62" grpId="0" animBg="1"/>
      <p:bldP spid="60" grpId="0" animBg="1"/>
      <p:bldP spid="65" grpId="0" animBg="1"/>
      <p:bldP spid="61" grpId="0" animBg="1"/>
      <p:bldP spid="6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350434"/>
            <a:ext cx="10591800" cy="1231106"/>
          </a:xfrm>
          <a:prstGeom prst="rect">
            <a:avLst/>
          </a:prstGeom>
        </p:spPr>
        <p:txBody>
          <a:bodyPr wrap="square" lIns="0" tIns="0" rIns="0" bIns="0" rtlCol="0" anchor="t">
            <a:spAutoFit/>
          </a:bodyPr>
          <a:lstStyle/>
          <a:p>
            <a:pPr algn="just">
              <a:spcBef>
                <a:spcPct val="0"/>
              </a:spcBef>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CHUNG</a:t>
            </a:r>
          </a:p>
          <a:p>
            <a:pPr algn="just">
              <a:spcBef>
                <a:spcPct val="0"/>
              </a:spcBef>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16" name="Rectangle 15">
            <a:extLst>
              <a:ext uri="{FF2B5EF4-FFF2-40B4-BE49-F238E27FC236}">
                <a16:creationId xmlns:a16="http://schemas.microsoft.com/office/drawing/2014/main" id="{097D33E7-15F9-A9B8-811B-412BC796C916}"/>
              </a:ext>
            </a:extLst>
          </p:cNvPr>
          <p:cNvSpPr/>
          <p:nvPr/>
        </p:nvSpPr>
        <p:spPr>
          <a:xfrm>
            <a:off x="1762289" y="3562490"/>
            <a:ext cx="16474990" cy="4880503"/>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pic>
        <p:nvPicPr>
          <p:cNvPr id="17" name="Picture 16" descr="Trang thơ Thanh Tịnh - Trần Văn Ninh (21 bài thơ)">
            <a:extLst>
              <a:ext uri="{FF2B5EF4-FFF2-40B4-BE49-F238E27FC236}">
                <a16:creationId xmlns:a16="http://schemas.microsoft.com/office/drawing/2014/main"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2092670"/>
            <a:ext cx="3714750" cy="3891021"/>
          </a:xfrm>
          <a:prstGeom prst="rect">
            <a:avLst/>
          </a:prstGeom>
          <a:noFill/>
          <a:ln>
            <a:noFill/>
          </a:ln>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500"/>
                                        <p:tgtEl>
                                          <p:spTgt spid="16">
                                            <p:txEl>
                                              <p:pRg st="2" end="2"/>
                                            </p:txEl>
                                          </p:spTgt>
                                        </p:tgtEl>
                                      </p:cBhvr>
                                    </p:animEffect>
                                    <p:anim calcmode="lin" valueType="num">
                                      <p:cBhvr>
                                        <p:cTn id="2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anim calcmode="lin" valueType="num">
                                      <p:cBhvr>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anim calcmode="lin" valueType="num">
                                      <p:cBhvr>
                                        <p:cTn id="4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11131" y="3724277"/>
            <a:ext cx="6491419"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3">
            <a:biLevel thresh="75000"/>
          </a:blip>
          <a:stretch>
            <a:fillRect/>
          </a:stretch>
        </p:blipFill>
        <p:spPr>
          <a:xfrm>
            <a:off x="3505200" y="0"/>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spTree>
    <p:extLst>
      <p:ext uri="{BB962C8B-B14F-4D97-AF65-F5344CB8AC3E}">
        <p14:creationId xmlns:p14="http://schemas.microsoft.com/office/powerpoint/2010/main" val="3449680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1040666"/>
            <a:ext cx="98298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C72BABCF-7718-5A20-92FE-0B5CD06018BD}"/>
              </a:ext>
            </a:extLst>
          </p:cNvPr>
          <p:cNvSpPr/>
          <p:nvPr/>
        </p:nvSpPr>
        <p:spPr>
          <a:xfrm>
            <a:off x="8238" y="0"/>
            <a:ext cx="3581400" cy="31242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DD460172-E0AE-46D5-854C-A6B2DCE8B0C8}"/>
              </a:ext>
            </a:extLst>
          </p:cNvPr>
          <p:cNvPicPr>
            <a:picLocks noChangeAspect="1"/>
          </p:cNvPicPr>
          <p:nvPr/>
        </p:nvPicPr>
        <p:blipFill>
          <a:blip r:embed="rId5"/>
          <a:srcRect/>
          <a:stretch>
            <a:fillRect/>
          </a:stretch>
        </p:blipFill>
        <p:spPr>
          <a:xfrm>
            <a:off x="13639800" y="6999624"/>
            <a:ext cx="4648200" cy="3265361"/>
          </a:xfrm>
          <a:prstGeom prst="rect">
            <a:avLst/>
          </a:prstGeom>
        </p:spPr>
      </p:pic>
    </p:spTree>
    <p:extLst>
      <p:ext uri="{BB962C8B-B14F-4D97-AF65-F5344CB8AC3E}">
        <p14:creationId xmlns:p14="http://schemas.microsoft.com/office/powerpoint/2010/main" val="425751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0" name="Content Placeholder 99"/>
          <p:cNvPicPr>
            <a:picLocks noGrp="1"/>
          </p:cNvPicPr>
          <p:nvPr>
            <p:ph idx="1"/>
          </p:nvPr>
        </p:nvPicPr>
        <p:blipFill>
          <a:blip r:embed="rId2"/>
          <a:stretch>
            <a:fillRect/>
          </a:stretch>
        </p:blipFill>
        <p:spPr>
          <a:xfrm>
            <a:off x="1" y="-953"/>
            <a:ext cx="18288953" cy="1028890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5" name="Picture 2" descr="Quê Mẹ by Thanh Tị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133600"/>
            <a:ext cx="12169690" cy="1107996"/>
          </a:xfrm>
          <a:prstGeom prst="rect">
            <a:avLst/>
          </a:prstGeom>
        </p:spPr>
        <p:txBody>
          <a:bodyPr wrap="square" lIns="0" tIns="0" rIns="0" bIns="0" rtlCol="0" anchor="t">
            <a:spAutoFit/>
          </a:bodyPr>
          <a:lstStyle/>
          <a:p>
            <a:pPr algn="just">
              <a:spcBef>
                <a:spcPct val="0"/>
              </a:spcBef>
            </a:pP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CHUNG</a:t>
            </a:r>
          </a:p>
          <a:p>
            <a:pPr algn="just">
              <a:spcBef>
                <a:spcPct val="0"/>
              </a:spcBef>
            </a:pP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Explosion 2 2"/>
          <p:cNvSpPr/>
          <p:nvPr/>
        </p:nvSpPr>
        <p:spPr>
          <a:xfrm>
            <a:off x="4876800" y="1485900"/>
            <a:ext cx="11887200" cy="7696200"/>
          </a:xfrm>
          <a:prstGeom prst="irregularSeal2">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997125" algn="l"/>
              </a:tabLst>
            </a:pP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just">
              <a:tabLst>
                <a:tab pos="2997125" algn="l"/>
              </a:tabLst>
            </a:pP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36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424354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Rectangle 2">
            <a:extLst>
              <a:ext uri="{FF2B5EF4-FFF2-40B4-BE49-F238E27FC236}">
                <a16:creationId xmlns:a16="http://schemas.microsoft.com/office/drawing/2014/main" id="{AECECACA-F9EB-E03F-C412-065BBBA98886}"/>
              </a:ext>
            </a:extLst>
          </p:cNvPr>
          <p:cNvSpPr/>
          <p:nvPr/>
        </p:nvSpPr>
        <p:spPr>
          <a:xfrm>
            <a:off x="8261113" y="2056577"/>
            <a:ext cx="4059943" cy="986360"/>
          </a:xfrm>
          <a:prstGeom prst="rect">
            <a:avLst/>
          </a:prstGeom>
        </p:spPr>
        <p:txBody>
          <a:bodyPr wrap="square">
            <a:spAutoFit/>
          </a:bodyPr>
          <a:lstStyle/>
          <a:p>
            <a:pPr algn="just">
              <a:lnSpc>
                <a:spcPct val="150000"/>
              </a:lnSpc>
              <a:spcAft>
                <a:spcPts val="1067"/>
              </a:spcAft>
              <a:tabLst>
                <a:tab pos="2997125" algn="l"/>
              </a:tabLst>
            </a:pPr>
            <a:r>
              <a:rPr lang="en-US" sz="4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Chú</a:t>
            </a:r>
            <a:r>
              <a:rPr lang="en-US" sz="4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4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B0008037-70F2-CFBC-79EE-3591D8D442D4}"/>
              </a:ext>
            </a:extLst>
          </p:cNvPr>
          <p:cNvSpPr/>
          <p:nvPr/>
        </p:nvSpPr>
        <p:spPr>
          <a:xfrm>
            <a:off x="1370215" y="3337469"/>
            <a:ext cx="6896440" cy="707886"/>
          </a:xfrm>
          <a:prstGeom prst="rect">
            <a:avLst/>
          </a:prstGeom>
        </p:spPr>
        <p:txBody>
          <a:bodyPr wrap="non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43DCFEB-935C-1003-695C-A73E5885DD4F}"/>
              </a:ext>
            </a:extLst>
          </p:cNvPr>
          <p:cNvSpPr/>
          <p:nvPr/>
        </p:nvSpPr>
        <p:spPr>
          <a:xfrm>
            <a:off x="1395838" y="4045355"/>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9" name="Rectangle 8">
            <a:extLst>
              <a:ext uri="{FF2B5EF4-FFF2-40B4-BE49-F238E27FC236}">
                <a16:creationId xmlns:a16="http://schemas.microsoft.com/office/drawing/2014/main" id="{D3B57B00-7279-584F-A9EB-00F02780EC84}"/>
              </a:ext>
            </a:extLst>
          </p:cNvPr>
          <p:cNvSpPr/>
          <p:nvPr/>
        </p:nvSpPr>
        <p:spPr>
          <a:xfrm>
            <a:off x="1373211" y="5462417"/>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6C5EA69-E9E0-5923-3573-4A776414DE30}"/>
              </a:ext>
            </a:extLst>
          </p:cNvPr>
          <p:cNvSpPr/>
          <p:nvPr/>
        </p:nvSpPr>
        <p:spPr>
          <a:xfrm>
            <a:off x="1413849" y="6879479"/>
            <a:ext cx="15678464" cy="707886"/>
          </a:xfrm>
          <a:prstGeom prst="rect">
            <a:avLst/>
          </a:prstGeom>
        </p:spPr>
        <p:txBody>
          <a:bodyPr wrap="squar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Rectangle 2">
            <a:extLst>
              <a:ext uri="{FF2B5EF4-FFF2-40B4-BE49-F238E27FC236}">
                <a16:creationId xmlns:a16="http://schemas.microsoft.com/office/drawing/2014/main" id="{AECECACA-F9EB-E03F-C412-065BBBA98886}"/>
              </a:ext>
            </a:extLst>
          </p:cNvPr>
          <p:cNvSpPr/>
          <p:nvPr/>
        </p:nvSpPr>
        <p:spPr>
          <a:xfrm>
            <a:off x="1828801" y="2698435"/>
            <a:ext cx="15011400" cy="5773375"/>
          </a:xfrm>
          <a:prstGeom prst="rect">
            <a:avLst/>
          </a:prstGeom>
        </p:spPr>
        <p:txBody>
          <a:bodyPr wrap="square">
            <a:spAutoFit/>
          </a:bodyPr>
          <a:lstStyle/>
          <a:p>
            <a:pPr algn="just">
              <a:spcAft>
                <a:spcPts val="1067"/>
              </a:spcAft>
              <a:tabLst>
                <a:tab pos="2997125" algn="l"/>
              </a:tabLst>
            </a:pPr>
            <a:r>
              <a:rPr lang="en-US" sz="4000"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Tóm</a:t>
            </a:r>
            <a:r>
              <a:rPr lang="en-US" sz="4000"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tắt</a:t>
            </a:r>
            <a:r>
              <a:rPr lang="en-US" sz="4000"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1067"/>
              </a:spcAft>
              <a:tabLst>
                <a:tab pos="2997125" algn="l"/>
              </a:tabLst>
            </a:pPr>
            <a:r>
              <a:rPr lang="vi-VN" sz="4000" dirty="0">
                <a:latin typeface="Times New Roman" panose="02020603050405020304" pitchFamily="18" charset="0"/>
                <a:cs typeface="Times New Roman" panose="02020603050405020304" pitchFamily="18" charset="0"/>
              </a:rPr>
              <a:t>Hằng năm, cứ cuối thu là những kỉ niệm của buổi đầu đến trường lại mơn man trong lòng tôi. Con đường đi học vốn rất quen thuộc bỗng trở nên xa lạ. Trong khoảnh khắc cùng mẹ bước đi trên con đường ấy, tôi cảm thấy bản thân đã đổi khác. Khi đến sân trường Mĩ Lí, tôi thấy mình như nhỏ bé và có chút bỡ ngỡ. Đến khi ông đốc gọi tên, tôi lo sợ và nép vào lòng mẹ bật khóc. Những lời an ủi của ông đốc vang lên khiến đám học sinh an tâm hơn, theo thầy giáo bước vào lớp học. Khung cảnh trong lớp dường như quen thuộc, ngay cả người bạn mới. </a:t>
            </a:r>
            <a:endPar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93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4724400" y="2552700"/>
            <a:ext cx="7289175" cy="1015663"/>
          </a:xfrm>
          <a:prstGeom prst="rect">
            <a:avLst/>
          </a:prstGeom>
        </p:spPr>
        <p:txBody>
          <a:bodyPr wrap="square">
            <a:spAutoFit/>
          </a:bodyPr>
          <a:lstStyle/>
          <a:p>
            <a:pPr algn="just">
              <a:lnSpc>
                <a:spcPct val="150000"/>
              </a:lnSpc>
              <a:spcAft>
                <a:spcPts val="1067"/>
              </a:spcAft>
              <a:tabLst>
                <a:tab pos="2997125" algn="l"/>
              </a:tabLst>
            </a:pP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Tìm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hiểu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chung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về</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tác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phẩm</a:t>
            </a:r>
            <a:endParaRPr lang="en-US" sz="4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74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2993</Words>
  <Application>Microsoft Office PowerPoint</Application>
  <PresentationFormat>Custom</PresentationFormat>
  <Paragraphs>332</Paragraphs>
  <Slides>48</Slides>
  <Notes>33</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48</vt:i4>
      </vt:variant>
    </vt:vector>
  </HeadingPairs>
  <TitlesOfParts>
    <vt:vector size="60" baseType="lpstr">
      <vt:lpstr>Times New Roman</vt:lpstr>
      <vt:lpstr>Calibri Light</vt:lpstr>
      <vt:lpstr>Calibri</vt:lpstr>
      <vt:lpstr>Garamond</vt:lpstr>
      <vt:lpstr>微软雅黑</vt:lpstr>
      <vt:lpstr>Arial</vt:lpstr>
      <vt:lpstr>.VnTime</vt:lpstr>
      <vt:lpstr>Tahoma</vt:lpstr>
      <vt:lpstr>Wingdings</vt:lpstr>
      <vt:lpstr>2_Office Theme</vt:lpstr>
      <vt:lpstr>3_Office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dc:creator>Admin</dc:creator>
  <cp:lastModifiedBy>Admin</cp:lastModifiedBy>
  <cp:revision>147</cp:revision>
  <dcterms:created xsi:type="dcterms:W3CDTF">2006-08-16T00:00:00Z</dcterms:created>
  <dcterms:modified xsi:type="dcterms:W3CDTF">2024-09-04T06:55:32Z</dcterms:modified>
  <dc:identifier>DAFf8oO80-M</dc:identifier>
</cp:coreProperties>
</file>