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9"/>
  </p:notesMasterIdLst>
  <p:sldIdLst>
    <p:sldId id="256" r:id="rId2"/>
    <p:sldId id="368" r:id="rId3"/>
    <p:sldId id="258" r:id="rId4"/>
    <p:sldId id="367" r:id="rId5"/>
    <p:sldId id="285" r:id="rId6"/>
    <p:sldId id="290" r:id="rId7"/>
    <p:sldId id="286" r:id="rId8"/>
    <p:sldId id="291" r:id="rId9"/>
    <p:sldId id="287" r:id="rId10"/>
    <p:sldId id="292" r:id="rId11"/>
    <p:sldId id="288" r:id="rId12"/>
    <p:sldId id="329" r:id="rId13"/>
    <p:sldId id="330" r:id="rId14"/>
    <p:sldId id="328" r:id="rId15"/>
    <p:sldId id="331" r:id="rId16"/>
    <p:sldId id="323" r:id="rId17"/>
    <p:sldId id="327" r:id="rId18"/>
    <p:sldId id="370" r:id="rId19"/>
    <p:sldId id="325" r:id="rId20"/>
    <p:sldId id="293" r:id="rId21"/>
    <p:sldId id="333" r:id="rId22"/>
    <p:sldId id="334" r:id="rId23"/>
    <p:sldId id="335" r:id="rId24"/>
    <p:sldId id="296" r:id="rId25"/>
    <p:sldId id="322" r:id="rId26"/>
    <p:sldId id="318" r:id="rId27"/>
    <p:sldId id="319" r:id="rId28"/>
    <p:sldId id="320" r:id="rId29"/>
    <p:sldId id="321" r:id="rId30"/>
    <p:sldId id="260" r:id="rId31"/>
    <p:sldId id="261" r:id="rId32"/>
    <p:sldId id="262" r:id="rId33"/>
    <p:sldId id="336" r:id="rId34"/>
    <p:sldId id="337" r:id="rId35"/>
    <p:sldId id="302" r:id="rId36"/>
    <p:sldId id="263" r:id="rId37"/>
    <p:sldId id="338" r:id="rId38"/>
    <p:sldId id="339" r:id="rId39"/>
    <p:sldId id="303" r:id="rId40"/>
    <p:sldId id="304" r:id="rId41"/>
    <p:sldId id="264" r:id="rId42"/>
    <p:sldId id="265" r:id="rId43"/>
    <p:sldId id="266" r:id="rId44"/>
    <p:sldId id="267" r:id="rId45"/>
    <p:sldId id="306" r:id="rId46"/>
    <p:sldId id="301" r:id="rId47"/>
    <p:sldId id="307" r:id="rId48"/>
    <p:sldId id="365" r:id="rId49"/>
    <p:sldId id="366" r:id="rId50"/>
    <p:sldId id="340" r:id="rId51"/>
    <p:sldId id="308" r:id="rId52"/>
    <p:sldId id="363" r:id="rId53"/>
    <p:sldId id="364" r:id="rId54"/>
    <p:sldId id="341" r:id="rId55"/>
    <p:sldId id="309" r:id="rId56"/>
    <p:sldId id="272" r:id="rId57"/>
    <p:sldId id="310" r:id="rId58"/>
    <p:sldId id="311" r:id="rId59"/>
    <p:sldId id="312" r:id="rId60"/>
    <p:sldId id="313" r:id="rId61"/>
    <p:sldId id="314" r:id="rId62"/>
    <p:sldId id="315" r:id="rId63"/>
    <p:sldId id="342" r:id="rId64"/>
    <p:sldId id="273" r:id="rId65"/>
    <p:sldId id="316" r:id="rId66"/>
    <p:sldId id="317" r:id="rId67"/>
    <p:sldId id="343" r:id="rId68"/>
    <p:sldId id="277" r:id="rId69"/>
    <p:sldId id="345" r:id="rId70"/>
    <p:sldId id="278" r:id="rId71"/>
    <p:sldId id="346" r:id="rId72"/>
    <p:sldId id="347" r:id="rId73"/>
    <p:sldId id="348" r:id="rId74"/>
    <p:sldId id="349" r:id="rId75"/>
    <p:sldId id="350" r:id="rId76"/>
    <p:sldId id="359" r:id="rId77"/>
    <p:sldId id="352" r:id="rId78"/>
    <p:sldId id="351" r:id="rId79"/>
    <p:sldId id="360" r:id="rId80"/>
    <p:sldId id="355" r:id="rId81"/>
    <p:sldId id="354" r:id="rId82"/>
    <p:sldId id="361" r:id="rId83"/>
    <p:sldId id="356" r:id="rId84"/>
    <p:sldId id="353" r:id="rId85"/>
    <p:sldId id="357" r:id="rId86"/>
    <p:sldId id="362" r:id="rId87"/>
    <p:sldId id="358" r:id="rId8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7AF87E-A1FB-4AD7-B68C-0E61F12BBA41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BF061AB-E882-4E41-940B-84D74C618629}">
      <dgm:prSet phldrT="[Text]" custT="1"/>
      <dgm:spPr/>
      <dgm:t>
        <a:bodyPr/>
        <a:lstStyle/>
        <a:p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a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E3DA4C07-36DC-43E1-A866-6021156BEDF3}" type="parTrans" cxnId="{1712DEEA-6DC0-4919-A020-5A933323BF6E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0EC975A5-728D-4399-9840-B1203AAE6078}" type="sibTrans" cxnId="{1712DEEA-6DC0-4919-A020-5A933323BF6E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5184B552-99B6-42A9-A1A9-57E4002AB1BD}">
      <dgm:prSet phldrT="[Text]" custT="1"/>
      <dgm:spPr/>
      <dgm:t>
        <a:bodyPr/>
        <a:lstStyle/>
        <a:p>
          <a:r>
            <a:rPr lang="en-US" sz="4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800" dirty="0" err="1" smtClean="0">
              <a:latin typeface="Times New Roman" pitchFamily="18" charset="0"/>
              <a:cs typeface="Times New Roman" pitchFamily="18" charset="0"/>
            </a:rPr>
            <a:t>Tây</a:t>
          </a:r>
          <a:r>
            <a:rPr lang="en-US" sz="4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800" dirty="0" err="1" smtClean="0">
              <a:latin typeface="Times New Roman" pitchFamily="18" charset="0"/>
              <a:cs typeface="Times New Roman" pitchFamily="18" charset="0"/>
            </a:rPr>
            <a:t>Ninh</a:t>
          </a:r>
          <a:endParaRPr lang="en-US" sz="4800" dirty="0">
            <a:latin typeface="Times New Roman" pitchFamily="18" charset="0"/>
            <a:cs typeface="Times New Roman" pitchFamily="18" charset="0"/>
          </a:endParaRPr>
        </a:p>
      </dgm:t>
    </dgm:pt>
    <dgm:pt modelId="{175AB50F-AAFC-4AEF-BB35-CE995AC19197}" type="parTrans" cxnId="{45F80713-E88A-49EF-8757-8ABCC77F7BA7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3AE8E608-8C95-482A-8256-30656D1EB2B3}" type="sibTrans" cxnId="{45F80713-E88A-49EF-8757-8ABCC77F7BA7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9088411F-42D0-49EE-8524-8D56443EEEF0}">
      <dgm:prSet phldrT="[Text]" custT="1"/>
      <dgm:spPr/>
      <dgm:t>
        <a:bodyPr/>
        <a:lstStyle/>
        <a:p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b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CA84FA95-E8CF-41C2-AC96-F74A2E5E7D0C}" type="parTrans" cxnId="{03E34EA4-D351-4DD3-8C68-B01475E429E6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E4CB3A18-DC51-4F6E-90F7-CF090D8EF333}" type="sibTrans" cxnId="{03E34EA4-D351-4DD3-8C68-B01475E429E6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2EFF78AB-6721-4208-B31F-C76FC37B77C9}">
      <dgm:prSet phldrT="[Text]" custT="1"/>
      <dgm:spPr/>
      <dgm:t>
        <a:bodyPr/>
        <a:lstStyle/>
        <a:p>
          <a:r>
            <a:rPr lang="en-US" sz="4800" dirty="0" err="1" smtClean="0">
              <a:latin typeface="Times New Roman" pitchFamily="18" charset="0"/>
              <a:cs typeface="Times New Roman" pitchFamily="18" charset="0"/>
            </a:rPr>
            <a:t>Thanh</a:t>
          </a:r>
          <a:r>
            <a:rPr lang="en-US" sz="4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800" dirty="0" err="1" smtClean="0">
              <a:latin typeface="Times New Roman" pitchFamily="18" charset="0"/>
              <a:cs typeface="Times New Roman" pitchFamily="18" charset="0"/>
            </a:rPr>
            <a:t>Hóa</a:t>
          </a:r>
          <a:endParaRPr lang="en-US" sz="4800" dirty="0">
            <a:latin typeface="Times New Roman" pitchFamily="18" charset="0"/>
            <a:cs typeface="Times New Roman" pitchFamily="18" charset="0"/>
          </a:endParaRPr>
        </a:p>
      </dgm:t>
    </dgm:pt>
    <dgm:pt modelId="{2DFBAEAF-0897-40BA-81B8-452F9C84F9ED}" type="parTrans" cxnId="{098A37C1-B2C4-4778-8962-FB4A70B35AD9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E00511A3-4013-40B1-BB20-F9A6072233F2}" type="sibTrans" cxnId="{098A37C1-B2C4-4778-8962-FB4A70B35AD9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F4CBECE3-95FD-4224-8752-9068B5983639}">
      <dgm:prSet phldrT="[Text]" custT="1"/>
      <dgm:spPr/>
      <dgm:t>
        <a:bodyPr/>
        <a:lstStyle/>
        <a:p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c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111B0696-170E-45BD-931C-373C44B945F4}" type="parTrans" cxnId="{7DB083C0-6844-4C6C-B389-9FD49CCBEEF6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6521D91A-E29A-4164-A10E-AF372F3EC844}" type="sibTrans" cxnId="{7DB083C0-6844-4C6C-B389-9FD49CCBEEF6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FF62DA9C-980A-4420-962B-96A08D463A43}">
      <dgm:prSet phldrT="[Text]" custT="1"/>
      <dgm:spPr/>
      <dgm:t>
        <a:bodyPr/>
        <a:lstStyle/>
        <a:p>
          <a:r>
            <a:rPr lang="en-US" sz="4800" dirty="0" err="1" smtClean="0">
              <a:latin typeface="Times New Roman" pitchFamily="18" charset="0"/>
              <a:cs typeface="Times New Roman" pitchFamily="18" charset="0"/>
            </a:rPr>
            <a:t>Hà</a:t>
          </a:r>
          <a:r>
            <a:rPr lang="en-US" sz="4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800" dirty="0" err="1" smtClean="0">
              <a:latin typeface="Times New Roman" pitchFamily="18" charset="0"/>
              <a:cs typeface="Times New Roman" pitchFamily="18" charset="0"/>
            </a:rPr>
            <a:t>Nội</a:t>
          </a:r>
          <a:endParaRPr lang="en-US" sz="4800" dirty="0">
            <a:latin typeface="Times New Roman" pitchFamily="18" charset="0"/>
            <a:cs typeface="Times New Roman" pitchFamily="18" charset="0"/>
          </a:endParaRPr>
        </a:p>
      </dgm:t>
    </dgm:pt>
    <dgm:pt modelId="{B70BE885-7404-4697-99AE-6695A20CA3FB}" type="parTrans" cxnId="{2BF1D714-B796-4395-9ED5-A185666B62B1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C5EFD5E8-2F79-4488-830C-4AE00B8CFEC8}" type="sibTrans" cxnId="{2BF1D714-B796-4395-9ED5-A185666B62B1}">
      <dgm:prSet/>
      <dgm:spPr/>
      <dgm:t>
        <a:bodyPr/>
        <a:lstStyle/>
        <a:p>
          <a:endParaRPr lang="en-US" sz="1400">
            <a:latin typeface="Times New Roman" pitchFamily="18" charset="0"/>
            <a:cs typeface="Times New Roman" pitchFamily="18" charset="0"/>
          </a:endParaRPr>
        </a:p>
      </dgm:t>
    </dgm:pt>
    <dgm:pt modelId="{8B9BD10C-81C8-481E-80C0-E6AEA13B08A6}" type="pres">
      <dgm:prSet presAssocID="{557AF87E-A1FB-4AD7-B68C-0E61F12BBA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87BC78-E7B9-4F23-BBF3-5683D203AF24}" type="pres">
      <dgm:prSet presAssocID="{5BF061AB-E882-4E41-940B-84D74C618629}" presName="composite" presStyleCnt="0"/>
      <dgm:spPr/>
    </dgm:pt>
    <dgm:pt modelId="{A63C14E4-B6B1-41D2-88BE-1C6EBE595ED6}" type="pres">
      <dgm:prSet presAssocID="{5BF061AB-E882-4E41-940B-84D74C61862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A8041-D8D0-4A1B-A4CE-CA0837EBE7EF}" type="pres">
      <dgm:prSet presAssocID="{5BF061AB-E882-4E41-940B-84D74C61862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B41D7-178F-415C-86D7-66CBCF8BC09C}" type="pres">
      <dgm:prSet presAssocID="{0EC975A5-728D-4399-9840-B1203AAE6078}" presName="sp" presStyleCnt="0"/>
      <dgm:spPr/>
    </dgm:pt>
    <dgm:pt modelId="{CC6C741C-554E-4957-8A76-6E193B669315}" type="pres">
      <dgm:prSet presAssocID="{9088411F-42D0-49EE-8524-8D56443EEEF0}" presName="composite" presStyleCnt="0"/>
      <dgm:spPr/>
    </dgm:pt>
    <dgm:pt modelId="{26AD53DC-1736-4A58-A9A9-540012E6C649}" type="pres">
      <dgm:prSet presAssocID="{9088411F-42D0-49EE-8524-8D56443EEEF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EFC8F5-6686-4823-A957-D055B6F3AF5D}" type="pres">
      <dgm:prSet presAssocID="{9088411F-42D0-49EE-8524-8D56443EEEF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5F9E55-EBE3-4278-A8EC-909EAB9657D1}" type="pres">
      <dgm:prSet presAssocID="{E4CB3A18-DC51-4F6E-90F7-CF090D8EF333}" presName="sp" presStyleCnt="0"/>
      <dgm:spPr/>
    </dgm:pt>
    <dgm:pt modelId="{8CB6E9DC-44D3-43CE-9D1C-9EFE965577B3}" type="pres">
      <dgm:prSet presAssocID="{F4CBECE3-95FD-4224-8752-9068B5983639}" presName="composite" presStyleCnt="0"/>
      <dgm:spPr/>
    </dgm:pt>
    <dgm:pt modelId="{3A067D7E-93E6-46A6-84E4-7D9685FAC71F}" type="pres">
      <dgm:prSet presAssocID="{F4CBECE3-95FD-4224-8752-9068B598363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63ABE2-6EB8-4E5C-9C85-DCF89752F12A}" type="pres">
      <dgm:prSet presAssocID="{F4CBECE3-95FD-4224-8752-9068B598363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B083C0-6844-4C6C-B389-9FD49CCBEEF6}" srcId="{557AF87E-A1FB-4AD7-B68C-0E61F12BBA41}" destId="{F4CBECE3-95FD-4224-8752-9068B5983639}" srcOrd="2" destOrd="0" parTransId="{111B0696-170E-45BD-931C-373C44B945F4}" sibTransId="{6521D91A-E29A-4164-A10E-AF372F3EC844}"/>
    <dgm:cxn modelId="{098A37C1-B2C4-4778-8962-FB4A70B35AD9}" srcId="{9088411F-42D0-49EE-8524-8D56443EEEF0}" destId="{2EFF78AB-6721-4208-B31F-C76FC37B77C9}" srcOrd="0" destOrd="0" parTransId="{2DFBAEAF-0897-40BA-81B8-452F9C84F9ED}" sibTransId="{E00511A3-4013-40B1-BB20-F9A6072233F2}"/>
    <dgm:cxn modelId="{1712DEEA-6DC0-4919-A020-5A933323BF6E}" srcId="{557AF87E-A1FB-4AD7-B68C-0E61F12BBA41}" destId="{5BF061AB-E882-4E41-940B-84D74C618629}" srcOrd="0" destOrd="0" parTransId="{E3DA4C07-36DC-43E1-A866-6021156BEDF3}" sibTransId="{0EC975A5-728D-4399-9840-B1203AAE6078}"/>
    <dgm:cxn modelId="{BB5A31A5-9927-4226-B511-7DA7C42D71E9}" type="presOf" srcId="{2EFF78AB-6721-4208-B31F-C76FC37B77C9}" destId="{09EFC8F5-6686-4823-A957-D055B6F3AF5D}" srcOrd="0" destOrd="0" presId="urn:microsoft.com/office/officeart/2005/8/layout/chevron2"/>
    <dgm:cxn modelId="{31619596-004C-4DE6-A13C-E632295DAA30}" type="presOf" srcId="{9088411F-42D0-49EE-8524-8D56443EEEF0}" destId="{26AD53DC-1736-4A58-A9A9-540012E6C649}" srcOrd="0" destOrd="0" presId="urn:microsoft.com/office/officeart/2005/8/layout/chevron2"/>
    <dgm:cxn modelId="{53635EB9-3884-4E6D-B2D0-318E0552C2ED}" type="presOf" srcId="{FF62DA9C-980A-4420-962B-96A08D463A43}" destId="{2563ABE2-6EB8-4E5C-9C85-DCF89752F12A}" srcOrd="0" destOrd="0" presId="urn:microsoft.com/office/officeart/2005/8/layout/chevron2"/>
    <dgm:cxn modelId="{13D649FB-8ABC-4710-AEFC-335ABFA34A06}" type="presOf" srcId="{5184B552-99B6-42A9-A1A9-57E4002AB1BD}" destId="{52DA8041-D8D0-4A1B-A4CE-CA0837EBE7EF}" srcOrd="0" destOrd="0" presId="urn:microsoft.com/office/officeart/2005/8/layout/chevron2"/>
    <dgm:cxn modelId="{03E34EA4-D351-4DD3-8C68-B01475E429E6}" srcId="{557AF87E-A1FB-4AD7-B68C-0E61F12BBA41}" destId="{9088411F-42D0-49EE-8524-8D56443EEEF0}" srcOrd="1" destOrd="0" parTransId="{CA84FA95-E8CF-41C2-AC96-F74A2E5E7D0C}" sibTransId="{E4CB3A18-DC51-4F6E-90F7-CF090D8EF333}"/>
    <dgm:cxn modelId="{2BF1D714-B796-4395-9ED5-A185666B62B1}" srcId="{F4CBECE3-95FD-4224-8752-9068B5983639}" destId="{FF62DA9C-980A-4420-962B-96A08D463A43}" srcOrd="0" destOrd="0" parTransId="{B70BE885-7404-4697-99AE-6695A20CA3FB}" sibTransId="{C5EFD5E8-2F79-4488-830C-4AE00B8CFEC8}"/>
    <dgm:cxn modelId="{82C0BC3A-1035-429E-9BCB-597FF660D28D}" type="presOf" srcId="{5BF061AB-E882-4E41-940B-84D74C618629}" destId="{A63C14E4-B6B1-41D2-88BE-1C6EBE595ED6}" srcOrd="0" destOrd="0" presId="urn:microsoft.com/office/officeart/2005/8/layout/chevron2"/>
    <dgm:cxn modelId="{45F80713-E88A-49EF-8757-8ABCC77F7BA7}" srcId="{5BF061AB-E882-4E41-940B-84D74C618629}" destId="{5184B552-99B6-42A9-A1A9-57E4002AB1BD}" srcOrd="0" destOrd="0" parTransId="{175AB50F-AAFC-4AEF-BB35-CE995AC19197}" sibTransId="{3AE8E608-8C95-482A-8256-30656D1EB2B3}"/>
    <dgm:cxn modelId="{CFFAEDBC-4D90-4647-B941-321DBDAA3F08}" type="presOf" srcId="{F4CBECE3-95FD-4224-8752-9068B5983639}" destId="{3A067D7E-93E6-46A6-84E4-7D9685FAC71F}" srcOrd="0" destOrd="0" presId="urn:microsoft.com/office/officeart/2005/8/layout/chevron2"/>
    <dgm:cxn modelId="{B7FBEC8C-6397-4009-96B0-072B2454AD87}" type="presOf" srcId="{557AF87E-A1FB-4AD7-B68C-0E61F12BBA41}" destId="{8B9BD10C-81C8-481E-80C0-E6AEA13B08A6}" srcOrd="0" destOrd="0" presId="urn:microsoft.com/office/officeart/2005/8/layout/chevron2"/>
    <dgm:cxn modelId="{8163391D-CB5F-453A-A4E6-6A4F601D0F3D}" type="presParOf" srcId="{8B9BD10C-81C8-481E-80C0-E6AEA13B08A6}" destId="{4987BC78-E7B9-4F23-BBF3-5683D203AF24}" srcOrd="0" destOrd="0" presId="urn:microsoft.com/office/officeart/2005/8/layout/chevron2"/>
    <dgm:cxn modelId="{35054424-9EC0-44D6-82CA-BA3863BE3CB7}" type="presParOf" srcId="{4987BC78-E7B9-4F23-BBF3-5683D203AF24}" destId="{A63C14E4-B6B1-41D2-88BE-1C6EBE595ED6}" srcOrd="0" destOrd="0" presId="urn:microsoft.com/office/officeart/2005/8/layout/chevron2"/>
    <dgm:cxn modelId="{29AFF25A-E35E-46CF-AC12-080B99A67D85}" type="presParOf" srcId="{4987BC78-E7B9-4F23-BBF3-5683D203AF24}" destId="{52DA8041-D8D0-4A1B-A4CE-CA0837EBE7EF}" srcOrd="1" destOrd="0" presId="urn:microsoft.com/office/officeart/2005/8/layout/chevron2"/>
    <dgm:cxn modelId="{E8BB260F-92FB-4467-AA0F-8C6B360C47F5}" type="presParOf" srcId="{8B9BD10C-81C8-481E-80C0-E6AEA13B08A6}" destId="{874B41D7-178F-415C-86D7-66CBCF8BC09C}" srcOrd="1" destOrd="0" presId="urn:microsoft.com/office/officeart/2005/8/layout/chevron2"/>
    <dgm:cxn modelId="{07DE54F8-F8BC-4110-9F2F-A21478659BA9}" type="presParOf" srcId="{8B9BD10C-81C8-481E-80C0-E6AEA13B08A6}" destId="{CC6C741C-554E-4957-8A76-6E193B669315}" srcOrd="2" destOrd="0" presId="urn:microsoft.com/office/officeart/2005/8/layout/chevron2"/>
    <dgm:cxn modelId="{315B5BF4-FD81-4FD6-926A-A123A7D61772}" type="presParOf" srcId="{CC6C741C-554E-4957-8A76-6E193B669315}" destId="{26AD53DC-1736-4A58-A9A9-540012E6C649}" srcOrd="0" destOrd="0" presId="urn:microsoft.com/office/officeart/2005/8/layout/chevron2"/>
    <dgm:cxn modelId="{3CBF3028-5D7D-4348-B1FC-48E4665BCE63}" type="presParOf" srcId="{CC6C741C-554E-4957-8A76-6E193B669315}" destId="{09EFC8F5-6686-4823-A957-D055B6F3AF5D}" srcOrd="1" destOrd="0" presId="urn:microsoft.com/office/officeart/2005/8/layout/chevron2"/>
    <dgm:cxn modelId="{431E998E-BD2C-47D1-BAFE-2D8411BC903A}" type="presParOf" srcId="{8B9BD10C-81C8-481E-80C0-E6AEA13B08A6}" destId="{DB5F9E55-EBE3-4278-A8EC-909EAB9657D1}" srcOrd="3" destOrd="0" presId="urn:microsoft.com/office/officeart/2005/8/layout/chevron2"/>
    <dgm:cxn modelId="{05AC5973-EC7A-45D8-B384-46BD0D806422}" type="presParOf" srcId="{8B9BD10C-81C8-481E-80C0-E6AEA13B08A6}" destId="{8CB6E9DC-44D3-43CE-9D1C-9EFE965577B3}" srcOrd="4" destOrd="0" presId="urn:microsoft.com/office/officeart/2005/8/layout/chevron2"/>
    <dgm:cxn modelId="{6CC40203-F3C3-442E-A727-9EE8A7E0EE4D}" type="presParOf" srcId="{8CB6E9DC-44D3-43CE-9D1C-9EFE965577B3}" destId="{3A067D7E-93E6-46A6-84E4-7D9685FAC71F}" srcOrd="0" destOrd="0" presId="urn:microsoft.com/office/officeart/2005/8/layout/chevron2"/>
    <dgm:cxn modelId="{8A53F231-7945-46DC-9ABE-CE93FE01D151}" type="presParOf" srcId="{8CB6E9DC-44D3-43CE-9D1C-9EFE965577B3}" destId="{2563ABE2-6EB8-4E5C-9C85-DCF89752F12A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C14E4-B6B1-41D2-88BE-1C6EBE595ED6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a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520688"/>
        <a:ext cx="1039018" cy="445294"/>
      </dsp:txXfrm>
    </dsp:sp>
    <dsp:sp modelId="{52DA8041-D8D0-4A1B-A4CE-CA0837EBE7EF}">
      <dsp:nvSpPr>
        <dsp:cNvPr id="0" name=""/>
        <dsp:cNvSpPr/>
      </dsp:nvSpPr>
      <dsp:spPr>
        <a:xfrm rot="5400000">
          <a:off x="3085107" y="-2044909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800" kern="1200" dirty="0" err="1" smtClean="0">
              <a:latin typeface="Times New Roman" pitchFamily="18" charset="0"/>
              <a:cs typeface="Times New Roman" pitchFamily="18" charset="0"/>
            </a:rPr>
            <a:t>Tây</a:t>
          </a:r>
          <a:r>
            <a:rPr lang="en-US" sz="4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800" kern="1200" dirty="0" err="1" smtClean="0">
              <a:latin typeface="Times New Roman" pitchFamily="18" charset="0"/>
              <a:cs typeface="Times New Roman" pitchFamily="18" charset="0"/>
            </a:rPr>
            <a:t>Ninh</a:t>
          </a:r>
          <a:endParaRPr lang="en-US" sz="4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39018" y="48278"/>
        <a:ext cx="5009883" cy="870607"/>
      </dsp:txXfrm>
    </dsp:sp>
    <dsp:sp modelId="{26AD53DC-1736-4A58-A9A9-540012E6C649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b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809352"/>
        <a:ext cx="1039018" cy="445294"/>
      </dsp:txXfrm>
    </dsp:sp>
    <dsp:sp modelId="{09EFC8F5-6686-4823-A957-D055B6F3AF5D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err="1" smtClean="0">
              <a:latin typeface="Times New Roman" pitchFamily="18" charset="0"/>
              <a:cs typeface="Times New Roman" pitchFamily="18" charset="0"/>
            </a:rPr>
            <a:t>Thanh</a:t>
          </a:r>
          <a:r>
            <a:rPr lang="en-US" sz="4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800" kern="1200" dirty="0" err="1" smtClean="0">
              <a:latin typeface="Times New Roman" pitchFamily="18" charset="0"/>
              <a:cs typeface="Times New Roman" pitchFamily="18" charset="0"/>
            </a:rPr>
            <a:t>Hóa</a:t>
          </a:r>
          <a:endParaRPr lang="en-US" sz="4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39018" y="1336942"/>
        <a:ext cx="5009883" cy="870607"/>
      </dsp:txXfrm>
    </dsp:sp>
    <dsp:sp modelId="{3A067D7E-93E6-46A6-84E4-7D9685FAC71F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c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3098016"/>
        <a:ext cx="1039018" cy="445294"/>
      </dsp:txXfrm>
    </dsp:sp>
    <dsp:sp modelId="{2563ABE2-6EB8-4E5C-9C85-DCF89752F12A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err="1" smtClean="0">
              <a:latin typeface="Times New Roman" pitchFamily="18" charset="0"/>
              <a:cs typeface="Times New Roman" pitchFamily="18" charset="0"/>
            </a:rPr>
            <a:t>Hà</a:t>
          </a:r>
          <a:r>
            <a:rPr lang="en-US" sz="4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4800" kern="1200" dirty="0" err="1" smtClean="0">
              <a:latin typeface="Times New Roman" pitchFamily="18" charset="0"/>
              <a:cs typeface="Times New Roman" pitchFamily="18" charset="0"/>
            </a:rPr>
            <a:t>Nội</a:t>
          </a:r>
          <a:endParaRPr lang="en-US" sz="4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39018" y="2625605"/>
        <a:ext cx="50098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3A821-2307-47E6-9500-1DDC4B0F7017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307FC-D48F-4A6C-98BC-3F490A14F37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58558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07FC-D48F-4A6C-98BC-3F490A14F374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97375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07FC-D48F-4A6C-98BC-3F490A14F374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498718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07FC-D48F-4A6C-98BC-3F490A14F374}" type="slidenum">
              <a:rPr lang="vi-VN" smtClean="0"/>
              <a:pPr/>
              <a:t>32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974716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07FC-D48F-4A6C-98BC-3F490A14F374}" type="slidenum">
              <a:rPr lang="vi-VN" smtClean="0"/>
              <a:pPr/>
              <a:t>41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12365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07FC-D48F-4A6C-98BC-3F490A14F374}" type="slidenum">
              <a:rPr lang="vi-VN" smtClean="0"/>
              <a:pPr/>
              <a:t>49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991882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07FC-D48F-4A6C-98BC-3F490A14F374}" type="slidenum">
              <a:rPr lang="vi-VN" smtClean="0"/>
              <a:pPr/>
              <a:t>53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706253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07FC-D48F-4A6C-98BC-3F490A14F374}" type="slidenum">
              <a:rPr lang="vi-VN" smtClean="0"/>
              <a:pPr/>
              <a:t>68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90621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10540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64403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82121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93223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36856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29001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94264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63361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52150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90382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74935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53B0B-5169-4658-8ED5-344A14CCC540}" type="datetimeFigureOut">
              <a:rPr lang="vi-VN" smtClean="0"/>
              <a:pPr/>
              <a:t>31/03/2022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4E0E-5F2D-4C9A-A07A-C80D0AB49B9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42047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8343900" cy="965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83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r>
              <a:rPr lang="en-US" sz="4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quý thầy </a:t>
            </a:r>
            <a:r>
              <a:rPr lang="en-US" sz="48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 !!</a:t>
            </a:r>
            <a:endParaRPr lang="en-US" sz="48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WordArt 14"/>
          <p:cNvSpPr>
            <a:spLocks noChangeArrowheads="1" noChangeShapeType="1" noTextEdit="1"/>
          </p:cNvSpPr>
          <p:nvPr/>
        </p:nvSpPr>
        <p:spPr bwMode="auto">
          <a:xfrm>
            <a:off x="0" y="914400"/>
            <a:ext cx="91440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4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VN Banh Mi"/>
              </a:rPr>
              <a:t>Đến dự tiết học </a:t>
            </a:r>
            <a:r>
              <a:rPr lang="en-US" sz="4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VN Banh Mi"/>
              </a:rPr>
              <a:t>Ngữ Văn</a:t>
            </a:r>
            <a:r>
              <a:rPr lang="vi-VN" sz="4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VN Banh Mi"/>
              </a:rPr>
              <a:t> </a:t>
            </a:r>
            <a:r>
              <a:rPr lang="vi-VN" sz="4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VN Banh Mi"/>
              </a:rPr>
              <a:t>lớp </a:t>
            </a:r>
            <a:r>
              <a:rPr lang="en-US" sz="48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VN Banh Mi"/>
              </a:rPr>
              <a:t>9</a:t>
            </a:r>
            <a:endParaRPr lang="en-US" sz="48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UVN Banh M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075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026093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Kết quả hình ảnh cho MÙA TH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4" name="Picture 4" descr="Kết quả hình ảnh cho MÙA TH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52400"/>
            <a:ext cx="9082663" cy="7010400"/>
          </a:xfrm>
          <a:prstGeom prst="rect">
            <a:avLst/>
          </a:prstGeom>
          <a:noFill/>
        </p:spPr>
      </p:pic>
      <p:sp>
        <p:nvSpPr>
          <p:cNvPr id="4" name="Oval Callout 3"/>
          <p:cNvSpPr/>
          <p:nvPr/>
        </p:nvSpPr>
        <p:spPr>
          <a:xfrm>
            <a:off x="5791200" y="609600"/>
            <a:ext cx="3352800" cy="4191000"/>
          </a:xfrm>
          <a:prstGeom prst="wedgeEllipseCallout">
            <a:avLst>
              <a:gd name="adj1" fmla="val -69220"/>
              <a:gd name="adj2" fmla="val 2766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8299" y="1905000"/>
            <a:ext cx="3358663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70</a:t>
            </a:r>
            <a:endParaRPr lang="en-US" sz="5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0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Oval Callout 4"/>
          <p:cNvSpPr/>
          <p:nvPr/>
        </p:nvSpPr>
        <p:spPr>
          <a:xfrm>
            <a:off x="683568" y="1412776"/>
            <a:ext cx="7776864" cy="4320480"/>
          </a:xfrm>
          <a:prstGeom prst="wedgeEllipseCallout">
            <a:avLst>
              <a:gd name="adj1" fmla="val -54637"/>
              <a:gd name="adj2" fmla="val 72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5000" dirty="0" err="1" smtClean="0">
                <a:latin typeface="Times New Roman" pitchFamily="18" charset="0"/>
                <a:cs typeface="Times New Roman" pitchFamily="18" charset="0"/>
              </a:rPr>
              <a:t>Khuê</a:t>
            </a:r>
            <a:endParaRPr lang="en-US" sz="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9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683568" y="548680"/>
            <a:ext cx="2550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trá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3796591"/>
            <a:ext cx="212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ôi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1556792"/>
            <a:ext cx="1088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2780928"/>
            <a:ext cx="3166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5229200"/>
            <a:ext cx="3741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918012"/>
            <a:ext cx="27975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ua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3688" y="2965594"/>
            <a:ext cx="3672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ột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8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nhungngoisaoxaxoi\cac-sach-le-minh-kh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8043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9789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6918738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9050" y="260648"/>
            <a:ext cx="9144000" cy="63709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CHUNG</a:t>
            </a:r>
          </a:p>
          <a:p>
            <a:pPr marL="342900" indent="-342900">
              <a:buAutoNum type="arabicPeriod"/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sinh năm 1949, quê Thanh Hóa.</a:t>
            </a:r>
          </a:p>
          <a:p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-  Gia nhập thanh niên xung phong trong thời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chống Mĩ, bắt đầu viết văn vào những năm 70.</a:t>
            </a:r>
          </a:p>
          <a:p>
            <a:pPr marL="285750" indent="-285750">
              <a:buFontTx/>
              <a:buChar char="-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ó sở trường về truyện ngắn.</a:t>
            </a:r>
          </a:p>
        </p:txBody>
      </p:sp>
    </p:spTree>
    <p:extLst>
      <p:ext uri="{BB962C8B-B14F-4D97-AF65-F5344CB8AC3E}">
        <p14:creationId xmlns="" xmlns:p14="http://schemas.microsoft.com/office/powerpoint/2010/main" val="711933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Một số tác phẩm nổi tiếng của Lê Minh Khuê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200"/>
            <a:ext cx="3744416" cy="499715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888432" cy="5040560"/>
          </a:xfrm>
        </p:spPr>
      </p:pic>
    </p:spTree>
    <p:extLst>
      <p:ext uri="{BB962C8B-B14F-4D97-AF65-F5344CB8AC3E}">
        <p14:creationId xmlns="" xmlns:p14="http://schemas.microsoft.com/office/powerpoint/2010/main" val="8009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NHỮNG NGÔI SAO XA XÔI</a:t>
            </a:r>
          </a:p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- </a:t>
            </a:r>
            <a:r>
              <a:rPr lang="en-US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 Minh Khuê -</a:t>
            </a:r>
            <a:endParaRPr lang="vi-VN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2954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ĐỌC VÀ TÌM HIỂU CHUNG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16764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Tác giả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0574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Tác 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15616" y="1412776"/>
            <a:ext cx="6480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2627784" y="3167102"/>
            <a:ext cx="3888432" cy="2422138"/>
          </a:xfrm>
          <a:prstGeom prst="wedgeEllipseCallout">
            <a:avLst>
              <a:gd name="adj1" fmla="val -92361"/>
              <a:gd name="adj2" fmla="val -20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1971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13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NHỮNG NGÔI SAO XA XÔI</a:t>
            </a:r>
          </a:p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- </a:t>
            </a:r>
            <a:r>
              <a:rPr lang="en-US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 Minh Khuê -</a:t>
            </a:r>
            <a:endParaRPr lang="vi-VN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2954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ĐỌC VÀ TÌM HIỂU CHUNG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16764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Tác giả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7778184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فریم گل بوت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1049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79" y="1484784"/>
            <a:ext cx="6120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4937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E:\Hỗ trợ GA\Khung hoa\0236530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2564904"/>
            <a:ext cx="5974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61018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16288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Kết quả hình ảnh cho mây mùa h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2133600" y="4648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457200"/>
            <a:ext cx="4267200" cy="228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800" b="1" dirty="0"/>
          </a:p>
        </p:txBody>
      </p:sp>
    </p:spTree>
    <p:extLst>
      <p:ext uri="{BB962C8B-B14F-4D97-AF65-F5344CB8AC3E}">
        <p14:creationId xmlns="" xmlns:p14="http://schemas.microsoft.com/office/powerpoint/2010/main" val="29204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155563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3131840" y="609600"/>
            <a:ext cx="6012160" cy="4648200"/>
          </a:xfrm>
          <a:prstGeom prst="irregularSeal2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4800" y="381000"/>
            <a:ext cx="2133600" cy="1371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600" y="2133600"/>
            <a:ext cx="2209800" cy="13716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8600" y="4038600"/>
            <a:ext cx="2759224" cy="1371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07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837024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221489" cy="6858000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3491880" y="260648"/>
            <a:ext cx="5652120" cy="3015952"/>
          </a:xfrm>
          <a:prstGeom prst="wedgeEllipseCallout">
            <a:avLst>
              <a:gd name="adj1" fmla="val -68737"/>
              <a:gd name="adj2" fmla="val 7715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4419600"/>
            <a:ext cx="8784976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5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488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6510656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hungngoisaoxaxoi\images691979_Ba_chi_Le_Minh_Khue_nha_van_phunutoday.v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" y="0"/>
            <a:ext cx="5052814" cy="66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4343400" cy="6597352"/>
          </a:xfrm>
        </p:spPr>
      </p:pic>
    </p:spTree>
    <p:extLst>
      <p:ext uri="{BB962C8B-B14F-4D97-AF65-F5344CB8AC3E}">
        <p14:creationId xmlns="" xmlns:p14="http://schemas.microsoft.com/office/powerpoint/2010/main" val="2951178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664"/>
            <a:ext cx="8229600" cy="683468"/>
          </a:xfrm>
        </p:spPr>
        <p:txBody>
          <a:bodyPr>
            <a:normAutofit fontScale="90000"/>
          </a:bodyPr>
          <a:lstStyle/>
          <a:p>
            <a:pPr algn="l"/>
            <a:r>
              <a:rPr lang="vi-VN" dirty="0" smtClean="0">
                <a:solidFill>
                  <a:srgbClr val="FF0000"/>
                </a:solidFill>
              </a:rPr>
              <a:t>2. Tác phẩm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562" y="1573560"/>
            <a:ext cx="8579296" cy="4807768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iết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năm 1971, lúc cuộc kháng chiến chống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đang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diễn ra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ác liệt.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ược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đưa vào tuyển tập 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“Nghệ thuật truyện ngắn thế giới”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 xuất bản ở Mĩ.</a:t>
            </a:r>
          </a:p>
          <a:p>
            <a:pPr marL="0" indent="0">
              <a:buNone/>
            </a:pPr>
            <a:r>
              <a:rPr lang="vi-VN" b="1" u="sng" dirty="0" smtClean="0">
                <a:latin typeface="Times New Roman" pitchFamily="18" charset="0"/>
                <a:cs typeface="Times New Roman" pitchFamily="18" charset="0"/>
              </a:rPr>
              <a:t>b. Đề </a:t>
            </a:r>
            <a:r>
              <a:rPr lang="vi-VN" b="1" u="sng" dirty="0">
                <a:latin typeface="Times New Roman" pitchFamily="18" charset="0"/>
                <a:cs typeface="Times New Roman" pitchFamily="18" charset="0"/>
              </a:rPr>
              <a:t>tài: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Ca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ngợi cuộc sống, chiến đấu của thanh niên xung phong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trên tuyến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đường Trường Sơn.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828600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u="sng" dirty="0">
                <a:latin typeface="Times New Roman" pitchFamily="18" charset="0"/>
                <a:cs typeface="Times New Roman" pitchFamily="18" charset="0"/>
              </a:rPr>
              <a:t>a. Hoàn cảnh sáng tác: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65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600" b="1" u="sng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u="sng" dirty="0" smtClean="0">
                <a:latin typeface="Times New Roman" pitchFamily="18" charset="0"/>
                <a:cs typeface="Times New Roman" pitchFamily="18" charset="0"/>
              </a:rPr>
              <a:t>. Ngôi kể: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Truyện kể theo ngôi thứ nhất.</a:t>
            </a:r>
          </a:p>
          <a:p>
            <a:pPr marL="0" indent="0">
              <a:buNone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Tác dụng:</a:t>
            </a:r>
          </a:p>
          <a:p>
            <a:pPr marL="0" indent="0">
              <a:buNone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+ Tạo một điểm nhìn phù hợp dễ dàng tái hiện hiện thực khốc liệt của chiến tranh.</a:t>
            </a:r>
          </a:p>
          <a:p>
            <a:pPr marL="0" indent="0">
              <a:buNone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+ Khắc họa thế giới tâm hồn, cảm xúc và suy nghĩ của nhân vật một cách chân thực giàu sức thuyết phục.</a:t>
            </a:r>
          </a:p>
          <a:p>
            <a:pPr marL="0" indent="0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Làm hiện lên vẻ đẹp của con người trong chiến tranh.</a:t>
            </a:r>
          </a:p>
          <a:p>
            <a:pPr marL="0" indent="0">
              <a:buNone/>
            </a:pP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05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vi-VN" sz="3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Đọc </a:t>
            </a:r>
            <a:r>
              <a:rPr lang="vi-VN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hiểu </a:t>
            </a:r>
            <a:r>
              <a:rPr lang="vi-VN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bản</a:t>
            </a:r>
            <a:endParaRPr lang="en-US" sz="4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u="sng" dirty="0" smtClean="0">
                <a:latin typeface="Times New Roman" pitchFamily="18" charset="0"/>
                <a:cs typeface="Times New Roman" pitchFamily="18" charset="0"/>
              </a:rPr>
              <a:t>). Hoàn cảnh sống và chiến đấu: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2051720" y="2132856"/>
            <a:ext cx="6552728" cy="3672408"/>
          </a:xfrm>
          <a:prstGeom prst="wedgeEllipseCallout">
            <a:avLst>
              <a:gd name="adj1" fmla="val -80465"/>
              <a:gd name="adj2" fmla="val 9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18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Khung ảnh tím bươm bướm và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3648" y="980728"/>
            <a:ext cx="62646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Ở trong một cái hang dưới chân cao điểm, giữa một vùng trọng điểm trên tuyến đường Trường Sơn.</a:t>
            </a:r>
          </a:p>
          <a:p>
            <a:pPr>
              <a:buFontTx/>
              <a:buChar char="-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Công việc đặc biệt nguy hiểm: ước tính khối lượng đất đá lấp vào hố bom, đếm bom chưa nổ và phá bom. </a:t>
            </a:r>
          </a:p>
        </p:txBody>
      </p:sp>
    </p:spTree>
    <p:extLst>
      <p:ext uri="{BB962C8B-B14F-4D97-AF65-F5344CB8AC3E}">
        <p14:creationId xmlns="" xmlns:p14="http://schemas.microsoft.com/office/powerpoint/2010/main" val="12276701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" y="685800"/>
          <a:ext cx="7543800" cy="579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5950"/>
                <a:gridCol w="1885950"/>
                <a:gridCol w="1885950"/>
                <a:gridCol w="1885950"/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2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6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6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6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7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77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6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77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sư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Explosion 2 3"/>
          <p:cNvSpPr/>
          <p:nvPr/>
        </p:nvSpPr>
        <p:spPr>
          <a:xfrm>
            <a:off x="1115616" y="0"/>
            <a:ext cx="7494984" cy="6597352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5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>
              <a:solidFill>
                <a:srgbClr val="00B0F0"/>
              </a:solidFill>
              <a:latin typeface="+mj-lt"/>
            </a:endParaRPr>
          </a:p>
          <a:p>
            <a:pPr marL="0" indent="0">
              <a:buNone/>
            </a:pPr>
            <a:endParaRPr lang="en-US" sz="3600" dirty="0">
              <a:solidFill>
                <a:srgbClr val="00B0F0"/>
              </a:solidFill>
              <a:latin typeface="+mj-lt"/>
            </a:endParaRPr>
          </a:p>
          <a:p>
            <a:pPr marL="0" indent="0">
              <a:buNone/>
            </a:pPr>
            <a:endParaRPr lang="en-US" sz="3600" dirty="0" smtClean="0">
              <a:solidFill>
                <a:srgbClr val="00B0F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3600" dirty="0" smtClean="0">
                <a:solidFill>
                  <a:srgbClr val="00B0F0"/>
                </a:solidFill>
                <a:latin typeface="+mj-lt"/>
              </a:rPr>
              <a:t>   </a:t>
            </a:r>
            <a:r>
              <a:rPr lang="vi-VN" sz="3600" b="1" dirty="0" smtClean="0">
                <a:solidFill>
                  <a:srgbClr val="00B0F0"/>
                </a:solidFill>
                <a:latin typeface="+mj-lt"/>
              </a:rPr>
              <a:t>=&gt; </a:t>
            </a:r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Hiện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thực </a:t>
            </a:r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đầy mùi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chiến tranh, không có màu xanh của sự sống, chỉ thấy thần chết luôn </a:t>
            </a:r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rình rập.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  </a:t>
            </a:r>
            <a:endParaRPr lang="vi-VN" sz="3600" b="1" dirty="0" smtClean="0">
              <a:solidFill>
                <a:srgbClr val="7030A0"/>
              </a:solidFill>
              <a:latin typeface="+mj-lt"/>
            </a:endParaRPr>
          </a:p>
          <a:p>
            <a:pPr>
              <a:buFontTx/>
              <a:buChar char="-"/>
            </a:pPr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Nhiệm vụ rất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quan </a:t>
            </a:r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trọng, luôn phải đối mặt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với cái chết</a:t>
            </a:r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,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căng thẳng thần </a:t>
            </a:r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kinh, đòi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hỏi sự </a:t>
            </a:r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dũng cảm 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và bình tĩnh hết sức</a:t>
            </a:r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endParaRPr lang="vi-VN" sz="3600" dirty="0" smtClean="0">
              <a:latin typeface="+mj-lt"/>
            </a:endParaRPr>
          </a:p>
          <a:p>
            <a:pPr>
              <a:buFontTx/>
              <a:buChar char="-"/>
            </a:pP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2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" y="685800"/>
          <a:ext cx="7543800" cy="579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5950"/>
                <a:gridCol w="1885950"/>
                <a:gridCol w="1885950"/>
                <a:gridCol w="1885950"/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2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6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6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6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7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77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6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77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Khung ảnh đẹp với cánh hoa trắng tinh kh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1064373">
            <a:off x="2021102" y="2586810"/>
            <a:ext cx="46312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tâm hồn của ba cô gái thanh niên xung phong:</a:t>
            </a:r>
          </a:p>
          <a:p>
            <a:r>
              <a:rPr lang="vi-VN" sz="3600" u="sng" dirty="0">
                <a:latin typeface="Times New Roman" pitchFamily="18" charset="0"/>
                <a:cs typeface="Times New Roman" pitchFamily="18" charset="0"/>
              </a:rPr>
              <a:t>Nét chung: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56143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7" cy="6858000"/>
          </a:xfrm>
        </p:spPr>
      </p:pic>
      <p:sp>
        <p:nvSpPr>
          <p:cNvPr id="5" name="Oval Callout 4"/>
          <p:cNvSpPr/>
          <p:nvPr/>
        </p:nvSpPr>
        <p:spPr>
          <a:xfrm>
            <a:off x="1979712" y="836712"/>
            <a:ext cx="4968552" cy="4680520"/>
          </a:xfrm>
          <a:prstGeom prst="wedgeEllipseCallout">
            <a:avLst>
              <a:gd name="adj1" fmla="val -58287"/>
              <a:gd name="adj2" fmla="val 44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79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781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4811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418962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0" y="685800"/>
          <a:ext cx="7543800" cy="579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5950"/>
                <a:gridCol w="1885950"/>
                <a:gridCol w="1885950"/>
                <a:gridCol w="1885950"/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4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 </a:t>
                      </a:r>
                      <a:r>
                        <a:rPr lang="en-US" sz="4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vi-VN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2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6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6858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6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21336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6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7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77000" y="35814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6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77000" y="5029200"/>
            <a:ext cx="1905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210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nhungngoisaoxaxoi\2978011396104620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" y="0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88" y="6165304"/>
            <a:ext cx="9113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những cô gái còn rất trẻ, tuổi đời mười tám, đôi mươi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87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nhungngoisaoxaxoi\CoGaiMoD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02128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Đều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 tinh thần trách nhiệm cao với công việc, lòng dũng cảm, gan dạ không sợ gian khổ hi sinh.</a:t>
            </a:r>
          </a:p>
        </p:txBody>
      </p:sp>
    </p:spTree>
    <p:extLst>
      <p:ext uri="{BB962C8B-B14F-4D97-AF65-F5344CB8AC3E}">
        <p14:creationId xmlns="" xmlns:p14="http://schemas.microsoft.com/office/powerpoint/2010/main" val="117786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nhungngoisaoxaxoi\1279184170_DSC_08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5589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0800000" flipV="1">
            <a:off x="251520" y="5654134"/>
            <a:ext cx="8100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Có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tình đồng đội gắn bó, thân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22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nhungngoisaoxaxoi\t413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87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5321826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Luôn lạc quan, yêu đời, đời sống nội tâm phong phú.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75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592288"/>
          </a:xfrm>
        </p:spPr>
        <p:txBody>
          <a:bodyPr/>
          <a:lstStyle/>
          <a:p>
            <a:r>
              <a:rPr lang="en-US" dirty="0" smtClean="0"/>
              <a:t>* </a:t>
            </a:r>
            <a:r>
              <a:rPr lang="en-US" dirty="0" err="1" smtClean="0"/>
              <a:t>Nét</a:t>
            </a:r>
            <a:r>
              <a:rPr lang="en-US" dirty="0" smtClean="0"/>
              <a:t> </a:t>
            </a:r>
            <a:r>
              <a:rPr lang="en-US" dirty="0" err="1" smtClean="0"/>
              <a:t>riêng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43608" y="1124744"/>
            <a:ext cx="41793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16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828800"/>
            <a:ext cx="3917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endParaRPr lang="vi-VN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4773825" y="2362200"/>
            <a:ext cx="4370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vi-VN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3635896" y="5638800"/>
            <a:ext cx="4974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endParaRPr lang="vi-VN" sz="3600" b="1" dirty="0"/>
          </a:p>
        </p:txBody>
      </p:sp>
      <p:pic>
        <p:nvPicPr>
          <p:cNvPr id="6146" name="Picture 2" descr="Kết quả hình ảnh cho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57200"/>
            <a:ext cx="1295400" cy="1295400"/>
          </a:xfrm>
          <a:prstGeom prst="rect">
            <a:avLst/>
          </a:prstGeom>
          <a:noFill/>
        </p:spPr>
      </p:pic>
      <p:pic>
        <p:nvPicPr>
          <p:cNvPr id="6148" name="Picture 4" descr="Kết quả hình ảnh cho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914400"/>
            <a:ext cx="1371600" cy="1371600"/>
          </a:xfrm>
          <a:prstGeom prst="rect">
            <a:avLst/>
          </a:prstGeom>
          <a:noFill/>
        </p:spPr>
      </p:pic>
      <p:pic>
        <p:nvPicPr>
          <p:cNvPr id="6150" name="Picture 6" descr="Kết quả hình ảnh cho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343400"/>
            <a:ext cx="1295400" cy="1295400"/>
          </a:xfrm>
          <a:prstGeom prst="rect">
            <a:avLst/>
          </a:prstGeom>
          <a:noFill/>
        </p:spPr>
      </p:pic>
      <p:pic>
        <p:nvPicPr>
          <p:cNvPr id="6152" name="Picture 8" descr="Kết quả hình ảnh cho grou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008218"/>
            <a:ext cx="3962400" cy="3230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9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 rot="20455529">
            <a:off x="2555776" y="2996952"/>
            <a:ext cx="195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47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0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 </a:t>
            </a:r>
            <a:r>
              <a:rPr lang="vi-VN" sz="2800" dirty="0" smtClean="0">
                <a:latin typeface="+mj-lt"/>
              </a:rPr>
              <a:t>* Thao: - 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Tổ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trưởng,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từng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trải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hơn</a:t>
            </a:r>
            <a:r>
              <a:rPr lang="vi-VN" sz="2800" dirty="0" smtClean="0">
                <a:latin typeface="+mj-lt"/>
              </a:rPr>
              <a:t>, dự </a:t>
            </a:r>
            <a:r>
              <a:rPr lang="vi-VN" sz="2800" dirty="0">
                <a:latin typeface="+mj-lt"/>
              </a:rPr>
              <a:t>tính về tương lai có vẻ thiết thực hơn, nhưng cũng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không thiếu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sự nữ tính những khát khao tuổi trẻ</a:t>
            </a:r>
            <a:r>
              <a:rPr lang="vi-VN" sz="2800" dirty="0" smtClean="0">
                <a:latin typeface="+mj-lt"/>
              </a:rPr>
              <a:t>: </a:t>
            </a:r>
            <a:r>
              <a:rPr lang="vi-VN" sz="2800" dirty="0">
                <a:latin typeface="+mj-lt"/>
              </a:rPr>
              <a:t>“Áo lót </a:t>
            </a:r>
            <a:r>
              <a:rPr lang="vi-VN" sz="2800" dirty="0" smtClean="0">
                <a:latin typeface="+mj-lt"/>
              </a:rPr>
              <a:t>cái </a:t>
            </a:r>
            <a:r>
              <a:rPr lang="vi-VN" sz="2800" dirty="0">
                <a:latin typeface="+mj-lt"/>
              </a:rPr>
              <a:t>nào cũng thêu chỉ màu” </a:t>
            </a:r>
            <a:r>
              <a:rPr lang="vi-VN" sz="2800" dirty="0" smtClean="0">
                <a:latin typeface="+mj-lt"/>
              </a:rPr>
              <a:t>Chị lại ‘hay </a:t>
            </a:r>
            <a:r>
              <a:rPr lang="vi-VN" sz="2800" dirty="0">
                <a:latin typeface="+mj-lt"/>
              </a:rPr>
              <a:t>tỉa đôi lông mày của mình, tỉa nhỏ như cái </a:t>
            </a:r>
            <a:r>
              <a:rPr lang="vi-VN" sz="2800" dirty="0" smtClean="0">
                <a:latin typeface="+mj-lt"/>
              </a:rPr>
              <a:t>tăm’’. </a:t>
            </a:r>
          </a:p>
          <a:p>
            <a:r>
              <a:rPr lang="vi-VN" sz="2800" dirty="0" smtClean="0">
                <a:latin typeface="+mj-lt"/>
              </a:rPr>
              <a:t>-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Trong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công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việc, rất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cương quyết, táo bạo</a:t>
            </a:r>
            <a:r>
              <a:rPr lang="vi-VN" sz="2800" dirty="0">
                <a:latin typeface="+mj-lt"/>
              </a:rPr>
              <a:t>. Đặc biệt là sự “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bình tĩnh </a:t>
            </a:r>
            <a:r>
              <a:rPr lang="vi-VN" sz="2800" dirty="0" smtClean="0">
                <a:latin typeface="+mj-lt"/>
              </a:rPr>
              <a:t>đến phát </a:t>
            </a:r>
            <a:r>
              <a:rPr lang="vi-VN" sz="2800" dirty="0">
                <a:latin typeface="+mj-lt"/>
              </a:rPr>
              <a:t>bực” : máy bay địch đến nhưng chị vẫn “móc bánh quy trong túi, </a:t>
            </a:r>
            <a:r>
              <a:rPr lang="vi-VN" sz="2800" dirty="0" smtClean="0">
                <a:latin typeface="+mj-lt"/>
              </a:rPr>
              <a:t>thong thả </a:t>
            </a:r>
            <a:r>
              <a:rPr lang="vi-VN" sz="2800" dirty="0">
                <a:latin typeface="+mj-lt"/>
              </a:rPr>
              <a:t>nhai”. </a:t>
            </a:r>
            <a:endParaRPr lang="vi-VN" sz="2800" dirty="0" smtClean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2800" dirty="0" smtClean="0">
                <a:latin typeface="+mj-lt"/>
              </a:rPr>
              <a:t>Có </a:t>
            </a:r>
            <a:r>
              <a:rPr lang="vi-VN" sz="2800" dirty="0">
                <a:latin typeface="+mj-lt"/>
              </a:rPr>
              <a:t>ai ngờ con người </a:t>
            </a:r>
            <a:r>
              <a:rPr lang="vi-VN" sz="2800" dirty="0" smtClean="0">
                <a:latin typeface="+mj-lt"/>
              </a:rPr>
              <a:t>dày dạn trước </a:t>
            </a:r>
            <a:r>
              <a:rPr lang="vi-VN" sz="2800" dirty="0">
                <a:latin typeface="+mj-lt"/>
              </a:rPr>
              <a:t>sự sống và cái chết như thế lại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sợ máu, sợ vắt</a:t>
            </a:r>
            <a:r>
              <a:rPr lang="vi-VN" sz="2800" dirty="0">
                <a:latin typeface="+mj-lt"/>
              </a:rPr>
              <a:t>: “thấy máu, thấy vắt </a:t>
            </a:r>
            <a:r>
              <a:rPr lang="vi-VN" sz="2800" dirty="0" smtClean="0">
                <a:latin typeface="+mj-lt"/>
              </a:rPr>
              <a:t>là chị </a:t>
            </a:r>
            <a:r>
              <a:rPr lang="vi-VN" sz="2800" dirty="0">
                <a:latin typeface="+mj-lt"/>
              </a:rPr>
              <a:t>nhắm mắt lại, mặt tái mét</a:t>
            </a:r>
            <a:r>
              <a:rPr lang="vi-VN" sz="2800" dirty="0" smtClean="0">
                <a:latin typeface="+mj-lt"/>
              </a:rPr>
              <a:t>”.</a:t>
            </a:r>
          </a:p>
          <a:p>
            <a:pPr marL="285750" indent="-285750">
              <a:buFontTx/>
              <a:buChar char="-"/>
            </a:pPr>
            <a:r>
              <a:rPr lang="vi-VN" sz="2800" dirty="0" smtClean="0">
                <a:latin typeface="+mj-lt"/>
              </a:rPr>
              <a:t>Và </a:t>
            </a:r>
            <a:r>
              <a:rPr lang="vi-VN" sz="2800" dirty="0">
                <a:latin typeface="+mj-lt"/>
              </a:rPr>
              <a:t>không ai có thể quên được chị hát : </a:t>
            </a:r>
            <a:r>
              <a:rPr lang="vi-VN" sz="2800" dirty="0" smtClean="0">
                <a:latin typeface="+mj-lt"/>
              </a:rPr>
              <a:t>nhạc sai </a:t>
            </a:r>
            <a:r>
              <a:rPr lang="vi-VN" sz="2800" dirty="0">
                <a:latin typeface="+mj-lt"/>
              </a:rPr>
              <a:t>bét, giọng thì chua, </a:t>
            </a:r>
            <a:r>
              <a:rPr lang="vi-VN" sz="2800" dirty="0" smtClean="0">
                <a:latin typeface="+mj-lt"/>
              </a:rPr>
              <a:t>chăm chép bài </a:t>
            </a:r>
            <a:r>
              <a:rPr lang="vi-VN" sz="2800" dirty="0">
                <a:latin typeface="+mj-lt"/>
              </a:rPr>
              <a:t>hát dù chẳng thuộc nhạc,  </a:t>
            </a:r>
            <a:r>
              <a:rPr lang="vi-VN" sz="2800" dirty="0" smtClean="0">
                <a:latin typeface="+mj-lt"/>
              </a:rPr>
              <a:t>không hát </a:t>
            </a:r>
            <a:r>
              <a:rPr lang="vi-VN" sz="2800" dirty="0">
                <a:latin typeface="+mj-lt"/>
              </a:rPr>
              <a:t>trôi chảy được </a:t>
            </a:r>
            <a:r>
              <a:rPr lang="vi-VN" sz="2800" dirty="0" smtClean="0">
                <a:latin typeface="+mj-lt"/>
              </a:rPr>
              <a:t>bài nào nhưng </a:t>
            </a:r>
            <a:r>
              <a:rPr lang="vi-VN" sz="2800" dirty="0">
                <a:latin typeface="+mj-lt"/>
              </a:rPr>
              <a:t>lại có ba quyển sổ dày chép bài hát </a:t>
            </a:r>
            <a:r>
              <a:rPr lang="vi-VN" sz="2800" dirty="0" smtClean="0">
                <a:latin typeface="+mj-lt"/>
              </a:rPr>
              <a:t>và rảnh </a:t>
            </a:r>
            <a:r>
              <a:rPr lang="vi-VN" sz="2800" dirty="0">
                <a:latin typeface="+mj-lt"/>
              </a:rPr>
              <a:t>rỗi là chị ngồi </a:t>
            </a:r>
            <a:r>
              <a:rPr lang="vi-VN" sz="2800" dirty="0" smtClean="0">
                <a:latin typeface="+mj-lt"/>
              </a:rPr>
              <a:t>chép.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6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nhungngoisaoxaxoi\080609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5688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530120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Thao tổ</a:t>
            </a:r>
            <a:r>
              <a:rPr lang="vi-VN" sz="3200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trưởng, từng trải, nữ tính, cương quyết, táo bạo và đáng yêu.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52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-34652" y="289198"/>
            <a:ext cx="3352800" cy="2590800"/>
          </a:xfrm>
          <a:prstGeom prst="wedgeEllipseCallout">
            <a:avLst>
              <a:gd name="adj1" fmla="val 107008"/>
              <a:gd name="adj2" fmla="val 4264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4418" y="685800"/>
            <a:ext cx="1595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1949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4032448" cy="453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9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1319057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31840" y="3789040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107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2656"/>
            <a:ext cx="9144000" cy="61247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vi-VN" sz="2800" b="1" u="sng" dirty="0" smtClean="0">
                <a:latin typeface="Times New Roman" pitchFamily="18" charset="0"/>
                <a:cs typeface="Times New Roman" pitchFamily="18" charset="0"/>
              </a:rPr>
              <a:t>Nét </a:t>
            </a: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vi-VN" sz="28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* Nho: -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gái trẻ, xinh xắn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trông nó nhẹ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mát mẻ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như một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que kem trắng”,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có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“cái cổ tròn và những cúc áo nhỏ nhắn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dễ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thương. 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ất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cái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hồn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nhiên trẻ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+  “Vừa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tắm dưới suối lên, cứ quần áo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Nho ngồi, đòi ăn kẹo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+ Khi bị thương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nằm trong hang vẫn nhổm dậy, xòe tay xin mấy viên đá mưa. 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Nhưng trong chiến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đấu thì rất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dũng cảm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hành động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nhanh gọn: “Nho cuộn tròn cái gối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, cất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nhanh vào túi”, “quay lưng lại chúng tôi, chụp cái mũ sắt lên đầu…”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Và trong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lần phá bom,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mặc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dù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bị thương nhưng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cô không rên la, không muốn cho đồng đội phải lo lắng.</a:t>
            </a:r>
          </a:p>
        </p:txBody>
      </p:sp>
    </p:spTree>
    <p:extLst>
      <p:ext uri="{BB962C8B-B14F-4D97-AF65-F5344CB8AC3E}">
        <p14:creationId xmlns="" xmlns:p14="http://schemas.microsoft.com/office/powerpoint/2010/main" val="2460788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nhungngoisaoxaxoi\PhongCachLa-DieuThuy-Huyenthoai1C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5041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560" y="546032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 dễ</a:t>
            </a:r>
            <a:r>
              <a:rPr lang="vi-VN" sz="3600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thương, hồn nhiên, dũng cảm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515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1319057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Oval Callout 6"/>
          <p:cNvSpPr/>
          <p:nvPr/>
        </p:nvSpPr>
        <p:spPr>
          <a:xfrm>
            <a:off x="4139952" y="620688"/>
            <a:ext cx="4248472" cy="2952328"/>
          </a:xfrm>
          <a:prstGeom prst="wedgeEllipseCallout">
            <a:avLst>
              <a:gd name="adj1" fmla="val -78396"/>
              <a:gd name="adj2" fmla="val -5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18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903649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dirty="0" smtClean="0">
              <a:latin typeface="+mj-lt"/>
            </a:endParaRPr>
          </a:p>
          <a:p>
            <a:endParaRPr lang="vi-VN" sz="3200" dirty="0">
              <a:latin typeface="+mj-lt"/>
            </a:endParaRPr>
          </a:p>
          <a:p>
            <a:endParaRPr lang="vi-VN" sz="3200" dirty="0" smtClean="0">
              <a:latin typeface="+mj-lt"/>
            </a:endParaRPr>
          </a:p>
          <a:p>
            <a:endParaRPr lang="vi-VN" sz="3200" dirty="0">
              <a:latin typeface="+mj-lt"/>
            </a:endParaRPr>
          </a:p>
          <a:p>
            <a:endParaRPr lang="vi-VN" sz="3200" dirty="0" smtClean="0">
              <a:latin typeface="+mj-lt"/>
            </a:endParaRPr>
          </a:p>
          <a:p>
            <a:endParaRPr lang="vi-VN" sz="3200" dirty="0">
              <a:latin typeface="+mj-lt"/>
            </a:endParaRPr>
          </a:p>
          <a:p>
            <a:endParaRPr lang="vi-VN" sz="3200" dirty="0" smtClean="0">
              <a:latin typeface="+mj-lt"/>
            </a:endParaRPr>
          </a:p>
          <a:p>
            <a:endParaRPr lang="vi-VN" sz="3200" dirty="0">
              <a:latin typeface="+mj-lt"/>
            </a:endParaRPr>
          </a:p>
          <a:p>
            <a:endParaRPr lang="vi-VN" sz="3200" dirty="0" smtClean="0">
              <a:latin typeface="+mj-lt"/>
            </a:endParaRPr>
          </a:p>
          <a:p>
            <a:endParaRPr lang="vi-VN" sz="3200" dirty="0">
              <a:latin typeface="+mj-lt"/>
            </a:endParaRP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Phương Định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con gái Hà Nội, xinh đẹp, nhạy cảm, hồn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nhiên, thích mơ mộng và hay sống với những kỉ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 của thời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nhungngoisaoxaxoi\550bf2af1ff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2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916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3999" cy="7389440"/>
          </a:xfrm>
        </p:spPr>
      </p:pic>
      <p:sp>
        <p:nvSpPr>
          <p:cNvPr id="8" name="Rectangle 7"/>
          <p:cNvSpPr/>
          <p:nvPr/>
        </p:nvSpPr>
        <p:spPr>
          <a:xfrm>
            <a:off x="0" y="260649"/>
            <a:ext cx="84604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nhiên, yêu đời: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- Là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cô gái trẻ Hà Nội, từng có một thời học sinh hồn nhiên vô tư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2852936"/>
            <a:ext cx="8856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- Hay nhớ về kỷ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Nó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vừa là khao khát, vừa là liều thuốc tinh thần động viên cô nơi tuyến lửa.</a:t>
            </a:r>
          </a:p>
        </p:txBody>
      </p:sp>
    </p:spTree>
    <p:extLst>
      <p:ext uri="{BB962C8B-B14F-4D97-AF65-F5344CB8AC3E}">
        <p14:creationId xmlns="" xmlns:p14="http://schemas.microsoft.com/office/powerpoint/2010/main" val="34553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0" y="58846"/>
            <a:ext cx="9144000" cy="386259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Nhạy </a:t>
            </a:r>
            <a:r>
              <a:rPr lang="vi-VN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cảm, thường quan tâm đến hình thức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(tự đánh giá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mình là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một cô gái khá...); biết mình được nhiều người để ý, thấy tự hào nhưng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không vồn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vã mà tỏ ra kín đáo, tưởng như kiêu kì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048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36496" cy="6741367"/>
          </a:xfrm>
        </p:spPr>
      </p:pic>
      <p:sp>
        <p:nvSpPr>
          <p:cNvPr id="5" name="Rectangle 4"/>
          <p:cNvSpPr/>
          <p:nvPr/>
        </p:nvSpPr>
        <p:spPr>
          <a:xfrm>
            <a:off x="3059832" y="404664"/>
            <a:ext cx="554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Hay mơ mộng, tìm thấy sự thú vị trong cuộc sống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, trong cả công việc đầy nguy hiểm “Việc nào cũng có cái thú vị của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nó…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để rồi lúc vượt qua nó, chiến thắng nó, cô cảm thấy thú vị.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231305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4811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418962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0" y="26064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Thích hát, thuộc rất nhiều bài hát </a:t>
            </a:r>
          </a:p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- Dưới cơn mưa đá, cô “vui thích cuống cuồng”, hồn nhiên như chưa hề nghe thấy tiếng bom rơi đạn nổ.</a:t>
            </a:r>
          </a:p>
        </p:txBody>
      </p:sp>
    </p:spTree>
    <p:extLst>
      <p:ext uri="{BB962C8B-B14F-4D97-AF65-F5344CB8AC3E}">
        <p14:creationId xmlns="" xmlns:p14="http://schemas.microsoft.com/office/powerpoint/2010/main" val="5028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467544" y="260648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vi-VN" sz="40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 chất anh hùng:</a:t>
            </a:r>
            <a:endParaRPr lang="vi-VN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vi-VN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tinh thần trách nhiệm với công việc</a:t>
            </a:r>
            <a:r>
              <a:rPr lang="vi-VN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vi-VN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Dũng </a:t>
            </a:r>
            <a:r>
              <a:rPr lang="vi-VN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cảm, gan dạ, bình tĩnh, tự tin và rất tự trọng.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(Khi phá bom)</a:t>
            </a:r>
          </a:p>
          <a:p>
            <a:pPr marL="571500" indent="-571500">
              <a:buFontTx/>
              <a:buChar char="-"/>
            </a:pPr>
            <a:endParaRPr lang="vi-VN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89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55776" y="404664"/>
            <a:ext cx="64087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Thương yêu những người đồng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đội: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Chăm sóc Nho chu đáo.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Hiểu rõ tâm trạng lo lắng của Thao khi Nho bị thương, mặc dù Thao đã cố che dấu bằng việc bảo cô hát.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Với đại đội trưởng, chỉ tiếp xúc qua điện thoại nhưng biết rõ từ cách ăn nói đến đặc điểm riêng.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Quý trọng và cảm phục tất cả những chiến sĩ mà cô đã gặp trên tuyến đường Trường Sơn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27566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1319057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01730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-&gt; Mỗi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 tính riêng nhưng ở họ đều ngời sáng vẻ đẹp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tuổi trẻ Việt Nam. </a:t>
            </a:r>
            <a:endParaRPr lang="vi-VN" sz="45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Minh Khuê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 mà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miêu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 hết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 cụ thể, chân thực bằng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 ảnh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 đời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thường. </a:t>
            </a:r>
            <a:endParaRPr lang="en-US" sz="45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0" indent="-685800">
              <a:buFont typeface="Symbol"/>
              <a:buChar char="Þ"/>
            </a:pP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 từ cuộc đời bước vào trang sách, trở thành những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 anh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hùng </a:t>
            </a:r>
            <a:r>
              <a:rPr lang="vi-VN" sz="45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những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ngôi sao trên bầu trời Trường Sơn</a:t>
            </a:r>
            <a:r>
              <a:rPr lang="vi-VN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Oval Callout 4"/>
          <p:cNvSpPr/>
          <p:nvPr/>
        </p:nvSpPr>
        <p:spPr>
          <a:xfrm>
            <a:off x="3779912" y="548680"/>
            <a:ext cx="4752528" cy="4968552"/>
          </a:xfrm>
          <a:prstGeom prst="wedgeEllipseCallout">
            <a:avLst>
              <a:gd name="adj1" fmla="val -95389"/>
              <a:gd name="adj2" fmla="val 13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3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1484784"/>
            <a:ext cx="8712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70892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01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1319057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2943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vi-VN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Tổng kết: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vi-VN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</a:t>
            </a:r>
            <a:r>
              <a:rPr lang="vi-VN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vi-VN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vi-VN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làm nổi bật tâm hồn trong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sáng, tinh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thần dũng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cảm; cuộc sống chiến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đấu đầy gian khổ, hi sinh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nhưng rất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hồn nhiên, lạc quan của những cô gái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TNXP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trên tuyến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đường Trường Sơn - hình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ảnh đẹp, tiêu biểu về thế hệ trẻ Việt Nam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trong thời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kì kháng chiến chống Mĩ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vi-VN" sz="3600" i="1" dirty="0">
                <a:latin typeface="Times New Roman" pitchFamily="18" charset="0"/>
                <a:cs typeface="Times New Roman" pitchFamily="18" charset="0"/>
              </a:rPr>
              <a:t>Đêm đêm tâm hồn em tỏa sáng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i="1" dirty="0">
                <a:latin typeface="Times New Roman" pitchFamily="18" charset="0"/>
                <a:cs typeface="Times New Roman" pitchFamily="18" charset="0"/>
              </a:rPr>
              <a:t>Những vì sao ngời chói lung 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linh»</a:t>
            </a:r>
          </a:p>
          <a:p>
            <a:endParaRPr lang="vi-VN" sz="3600" i="1" dirty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04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7664" y="1412776"/>
            <a:ext cx="6192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u="sng" dirty="0">
                <a:latin typeface="Times New Roman" pitchFamily="18" charset="0"/>
                <a:cs typeface="Times New Roman" pitchFamily="18" charset="0"/>
              </a:rPr>
              <a:t>2.Nghệ thuật: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2123728" y="2520772"/>
            <a:ext cx="5616624" cy="2492404"/>
          </a:xfrm>
          <a:prstGeom prst="wedgeEllipseCallout">
            <a:avLst>
              <a:gd name="adj1" fmla="val -65604"/>
              <a:gd name="adj2" fmla="val 53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2907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38200" y="228600"/>
            <a:ext cx="4038600" cy="1828800"/>
          </a:xfrm>
          <a:prstGeom prst="wedgeEllipseCallout">
            <a:avLst>
              <a:gd name="adj1" fmla="val 78441"/>
              <a:gd name="adj2" fmla="val -1015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3530878660"/>
              </p:ext>
            </p:extLst>
          </p:nvPr>
        </p:nvGraphicFramePr>
        <p:xfrm>
          <a:off x="609600" y="2514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val 6"/>
          <p:cNvSpPr/>
          <p:nvPr/>
        </p:nvSpPr>
        <p:spPr>
          <a:xfrm>
            <a:off x="5486400" y="3886200"/>
            <a:ext cx="914400" cy="838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D:\nhungngoisaoxaxoi\images691979_Ba_chi_Le_Minh_Khue_nha_van_phunutoday.vn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0422"/>
            <a:ext cx="2948880" cy="2940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978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0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u="sng" dirty="0" smtClean="0">
                <a:latin typeface="Times New Roman" pitchFamily="18" charset="0"/>
                <a:cs typeface="Times New Roman" pitchFamily="18" charset="0"/>
              </a:rPr>
              <a:t>2.Nghệ thuật: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Lựa chọn ngôi kể phù hợp, cách kể chuyện tự nhiên.</a:t>
            </a: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Nghệ thuật xây dựng nhân vật, nhất là miêu tả tâm lí.</a:t>
            </a: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Ngôn ngữ giản dị, vừa mang tính khẩu ngữ vừa đậm chất trữ tình.</a:t>
            </a:r>
          </a:p>
          <a:p>
            <a:pPr marL="457200" indent="-457200">
              <a:buFontTx/>
              <a:buChar char="-"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Câu văn ngắn, nhịp điệu dồn dập, gợi không khí chiến trường.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046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J02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988840"/>
            <a:ext cx="52333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IV: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8568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568">
            <a:off x="-75945" y="279914"/>
            <a:ext cx="728117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5740"/>
            <a:ext cx="7956376" cy="6446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8550569"/>
      </p:ext>
    </p:extLst>
  </p:cSld>
  <p:clrMapOvr>
    <a:masterClrMapping/>
  </p:clrMapOvr>
  <p:transition spd="med">
    <p:comb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ú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" t="4256" r="5000" b="42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 rot="1226553">
            <a:off x="1259632" y="548680"/>
            <a:ext cx="7416824" cy="4680520"/>
          </a:xfrm>
          <a:prstGeom prst="wedgeEllipseCallout">
            <a:avLst>
              <a:gd name="adj1" fmla="val -40097"/>
              <a:gd name="adj2" fmla="val 65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10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TNXP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12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3810000" cy="336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436">
            <a:off x="1043608" y="476672"/>
            <a:ext cx="7992888" cy="6381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137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18" y="0"/>
            <a:ext cx="504056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34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676095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3.bp.blogspot.com/-cG-TjpXMbjI/T3mwYHFCjUI/AAAAAAAACzU/kIM8qTuQc4g/s1600/PNG_yeudohoa.net_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80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843808" y="1844824"/>
            <a:ext cx="6192688" cy="3312368"/>
          </a:xfrm>
          <a:prstGeom prst="wedgeEllipseCallout">
            <a:avLst>
              <a:gd name="adj1" fmla="val -53748"/>
              <a:gd name="adj2" fmla="val 492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8917" y="1844824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1963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10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6237312"/>
            <a:ext cx="872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44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676095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4811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4134173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Khung ảnh đứng hoa hồng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1749366"/>
            <a:ext cx="5112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KCCM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707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http://direct1.anhso.net/540/15/152879/1212201119588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196752"/>
            <a:ext cx="4248472" cy="54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4320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676095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lh6.googleusercontent.com/-d-WLwb6tm_w/UE7MGYoyBpI/AAAAAAAABIo/UNwo4fr3u2k/s400/khung%2520hinh%2520cho%2520an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970346">
            <a:off x="1403648" y="1628800"/>
            <a:ext cx="5184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TNXP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1751243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14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Khung ảnh trái tim màu xanh độc đ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7" y="2132856"/>
            <a:ext cx="2520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Duật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059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82393" y="3124200"/>
            <a:ext cx="1309687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^^</a:t>
            </a:r>
            <a:endParaRPr lang="en-US" sz="3600" b="1" kern="10" dirty="0">
              <a:ln w="9525">
                <a:solidFill>
                  <a:srgbClr val="0099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3627415">
            <a:off x="7493000" y="4699000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676095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Khung ảnh mang phong cách cổ đ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838684">
            <a:off x="4093620" y="2213238"/>
            <a:ext cx="3739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Good bye! ^^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1246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ết quả hình ảnh cho mùa tH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</p:spPr>
      </p:pic>
      <p:sp>
        <p:nvSpPr>
          <p:cNvPr id="3" name="Oval Callout 2"/>
          <p:cNvSpPr/>
          <p:nvPr/>
        </p:nvSpPr>
        <p:spPr>
          <a:xfrm>
            <a:off x="0" y="0"/>
            <a:ext cx="3352800" cy="4191000"/>
          </a:xfrm>
          <a:prstGeom prst="wedgeEllipseCallout">
            <a:avLst>
              <a:gd name="adj1" fmla="val 91777"/>
              <a:gd name="adj2" fmla="val 1288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4800600"/>
            <a:ext cx="4572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5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57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5495</TotalTime>
  <Words>1519</Words>
  <Application>Microsoft Office PowerPoint</Application>
  <PresentationFormat>On-screen Show (4:3)</PresentationFormat>
  <Paragraphs>277</Paragraphs>
  <Slides>87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Một số tác phẩm nổi tiếng của Lê Minh Khuê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2. Tác phẩm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* Nét riêng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trangpth</dc:creator>
  <cp:lastModifiedBy>ADMIN</cp:lastModifiedBy>
  <cp:revision>69</cp:revision>
  <dcterms:created xsi:type="dcterms:W3CDTF">2015-03-22T01:59:32Z</dcterms:created>
  <dcterms:modified xsi:type="dcterms:W3CDTF">2022-03-30T22:21:18Z</dcterms:modified>
</cp:coreProperties>
</file>