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</p:sldIdLst>
  <p:sldSz cx="10058400" cy="7772400"/>
  <p:notesSz cx="10058400" cy="7772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98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76880" y="1493265"/>
            <a:ext cx="5104638" cy="330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 u="heavy">
                <a:solidFill>
                  <a:srgbClr val="006FC0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01700" y="1199134"/>
            <a:ext cx="8258809" cy="5151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6534" y="882142"/>
            <a:ext cx="20066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u="none" spc="-5" dirty="0">
                <a:solidFill>
                  <a:srgbClr val="FF0000"/>
                </a:solidFill>
              </a:rPr>
              <a:t>NÓI</a:t>
            </a:r>
            <a:r>
              <a:rPr sz="2400" u="none" spc="-30" dirty="0">
                <a:solidFill>
                  <a:srgbClr val="FF0000"/>
                </a:solidFill>
              </a:rPr>
              <a:t> </a:t>
            </a:r>
            <a:r>
              <a:rPr sz="2400" u="none" dirty="0">
                <a:solidFill>
                  <a:srgbClr val="FF0000"/>
                </a:solidFill>
              </a:rPr>
              <a:t>VỚI</a:t>
            </a:r>
            <a:r>
              <a:rPr sz="2400" u="none" spc="-25" dirty="0">
                <a:solidFill>
                  <a:srgbClr val="FF0000"/>
                </a:solidFill>
              </a:rPr>
              <a:t> </a:t>
            </a:r>
            <a:r>
              <a:rPr sz="2400" u="none" spc="-10" dirty="0">
                <a:solidFill>
                  <a:srgbClr val="FF0000"/>
                </a:solidFill>
              </a:rPr>
              <a:t>CON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252086" y="1337817"/>
            <a:ext cx="1554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(Y</a:t>
            </a:r>
            <a:r>
              <a:rPr sz="2400" b="1" spc="-9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400" b="1" dirty="0">
                <a:solidFill>
                  <a:srgbClr val="FF0000"/>
                </a:solidFill>
                <a:latin typeface="Times New Roman"/>
                <a:cs typeface="Times New Roman"/>
              </a:rPr>
              <a:t>Phương)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526" y="2286000"/>
            <a:ext cx="5943600" cy="47625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Sắp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xếp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“cao”,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“xa”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tăng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khăn,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thử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thách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 </a:t>
            </a:r>
            <a:r>
              <a:rPr sz="1800" dirty="0">
                <a:latin typeface="Times New Roman"/>
                <a:cs typeface="Times New Roman"/>
              </a:rPr>
              <a:t>thì ý chí con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</a:t>
            </a:r>
            <a:r>
              <a:rPr sz="1800" spc="-5" dirty="0">
                <a:latin typeface="Times New Roman"/>
                <a:cs typeface="Times New Roman"/>
              </a:rPr>
              <a:t> mẽ.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còn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nỗi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buồn,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bề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thiếu</a:t>
            </a:r>
          </a:p>
          <a:p>
            <a:pPr marL="12700" marR="6985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thốn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song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sẽ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vượt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tất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bởi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nghị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lực,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luôn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tưởng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vào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dân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tộc.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b="1" i="1" dirty="0">
                <a:latin typeface="Times New Roman"/>
                <a:cs typeface="Times New Roman"/>
              </a:rPr>
              <a:t>b. </a:t>
            </a:r>
            <a:r>
              <a:rPr sz="1800" b="1" i="1" spc="-5" dirty="0">
                <a:latin typeface="Times New Roman"/>
                <a:cs typeface="Times New Roman"/>
              </a:rPr>
              <a:t>Người đồng </a:t>
            </a:r>
            <a:r>
              <a:rPr sz="1800" b="1" i="1" dirty="0">
                <a:latin typeface="Times New Roman"/>
                <a:cs typeface="Times New Roman"/>
              </a:rPr>
              <a:t>mình </a:t>
            </a:r>
            <a:r>
              <a:rPr sz="1800" b="1" i="1" spc="-5" dirty="0">
                <a:latin typeface="Times New Roman"/>
                <a:cs typeface="Times New Roman"/>
              </a:rPr>
              <a:t>dù sống trong nghèo khổ, </a:t>
            </a:r>
            <a:r>
              <a:rPr sz="1800" b="1" i="1" dirty="0">
                <a:latin typeface="Times New Roman"/>
                <a:cs typeface="Times New Roman"/>
              </a:rPr>
              <a:t>gian </a:t>
            </a:r>
            <a:r>
              <a:rPr sz="1800" b="1" i="1" spc="-5" dirty="0">
                <a:latin typeface="Times New Roman"/>
                <a:cs typeface="Times New Roman"/>
              </a:rPr>
              <a:t>nan </a:t>
            </a:r>
            <a:r>
              <a:rPr sz="1800" b="1" i="1" dirty="0">
                <a:latin typeface="Times New Roman"/>
                <a:cs typeface="Times New Roman"/>
              </a:rPr>
              <a:t>vẫn </a:t>
            </a:r>
            <a:r>
              <a:rPr sz="1800" b="1" i="1" spc="-5" dirty="0">
                <a:latin typeface="Times New Roman"/>
                <a:cs typeface="Times New Roman"/>
              </a:rPr>
              <a:t>thủy chung gắn </a:t>
            </a:r>
            <a:r>
              <a:rPr sz="1800" b="1" i="1" spc="-10" dirty="0">
                <a:latin typeface="Times New Roman"/>
                <a:cs typeface="Times New Roman"/>
              </a:rPr>
              <a:t>bó </a:t>
            </a:r>
            <a:r>
              <a:rPr sz="1800" b="1" i="1" spc="-5" dirty="0">
                <a:latin typeface="Times New Roman"/>
                <a:cs typeface="Times New Roman"/>
              </a:rPr>
              <a:t>với </a:t>
            </a:r>
            <a:r>
              <a:rPr sz="1800" b="1" i="1" spc="-10" dirty="0">
                <a:latin typeface="Times New Roman"/>
                <a:cs typeface="Times New Roman"/>
              </a:rPr>
              <a:t>quê </a:t>
            </a:r>
            <a:r>
              <a:rPr sz="1800" b="1" i="1" spc="-44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hương,</a:t>
            </a:r>
            <a:r>
              <a:rPr sz="1800" b="1" i="1" dirty="0">
                <a:latin typeface="Times New Roman"/>
                <a:cs typeface="Times New Roman"/>
              </a:rPr>
              <a:t> cội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nguồn.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 đá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không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đá gập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ghềnh</a:t>
            </a:r>
            <a:endParaRPr sz="1800" dirty="0">
              <a:latin typeface="Times New Roman"/>
              <a:cs typeface="Times New Roman"/>
            </a:endParaRPr>
          </a:p>
          <a:p>
            <a:pPr marL="12700" marR="4117340">
              <a:lnSpc>
                <a:spcPts val="2690"/>
              </a:lnSpc>
              <a:spcBef>
                <a:spcPts val="18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nghèo</a:t>
            </a:r>
            <a:r>
              <a:rPr sz="1800" i="1" spc="-5" dirty="0">
                <a:latin typeface="Times New Roman"/>
                <a:cs typeface="Times New Roman"/>
              </a:rPr>
              <a:t> đói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suối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thác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xuống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lo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cực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nhọc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liệt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kê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“đá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gập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ghềnh”,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“thung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nghèo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đói”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-&gt;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đói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nghèo, </a:t>
            </a:r>
            <a:r>
              <a:rPr sz="1800" dirty="0">
                <a:latin typeface="Times New Roman"/>
                <a:cs typeface="Times New Roman"/>
              </a:rPr>
              <a:t>khó khăn, </a:t>
            </a:r>
            <a:r>
              <a:rPr sz="1800" spc="5" dirty="0">
                <a:latin typeface="Times New Roman"/>
                <a:cs typeface="Times New Roman"/>
              </a:rPr>
              <a:t>cực</a:t>
            </a:r>
            <a:r>
              <a:rPr sz="1800" spc="-5" dirty="0">
                <a:latin typeface="Times New Roman"/>
                <a:cs typeface="Times New Roman"/>
              </a:rPr>
              <a:t> nhọc.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Vận</a:t>
            </a:r>
            <a:r>
              <a:rPr sz="1800" dirty="0">
                <a:latin typeface="Times New Roman"/>
                <a:cs typeface="Times New Roman"/>
              </a:rPr>
              <a:t> dụng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dirty="0">
                <a:latin typeface="Times New Roman"/>
                <a:cs typeface="Times New Roman"/>
              </a:rPr>
              <a:t> ngữ dân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ghềnh”, ý thơ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 nỗi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vả, </a:t>
            </a:r>
            <a:r>
              <a:rPr sz="1800" dirty="0">
                <a:latin typeface="Times New Roman"/>
                <a:cs typeface="Times New Roman"/>
              </a:rPr>
              <a:t>lam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lũ.</a:t>
            </a:r>
          </a:p>
          <a:p>
            <a:pPr marL="12700" marR="5080">
              <a:lnSpc>
                <a:spcPts val="2700"/>
              </a:lnSpc>
              <a:spcBef>
                <a:spcPts val="90"/>
              </a:spcBef>
            </a:pPr>
            <a:r>
              <a:rPr sz="1800" spc="-5" dirty="0">
                <a:latin typeface="Wingdings"/>
                <a:cs typeface="Wingdings"/>
              </a:rPr>
              <a:t>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dài</a:t>
            </a:r>
            <a:r>
              <a:rPr sz="1800" spc="-5" dirty="0">
                <a:latin typeface="Times New Roman"/>
                <a:cs typeface="Times New Roman"/>
              </a:rPr>
              <a:t> ngắn,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trắc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tượng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trắc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trở, gian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nghèo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+ Điệp ngữ </a:t>
            </a:r>
            <a:r>
              <a:rPr sz="1800" spc="-5" dirty="0">
                <a:latin typeface="Times New Roman"/>
                <a:cs typeface="Times New Roman"/>
              </a:rPr>
              <a:t>“sống”, </a:t>
            </a:r>
            <a:r>
              <a:rPr sz="1800" dirty="0">
                <a:latin typeface="Times New Roman"/>
                <a:cs typeface="Times New Roman"/>
              </a:rPr>
              <a:t>“không chê” và điệp cấu </a:t>
            </a:r>
            <a:r>
              <a:rPr sz="1800" spc="-5" dirty="0">
                <a:latin typeface="Times New Roman"/>
                <a:cs typeface="Times New Roman"/>
              </a:rPr>
              <a:t>trúc </a:t>
            </a:r>
            <a:r>
              <a:rPr sz="1800" dirty="0">
                <a:latin typeface="Times New Roman"/>
                <a:cs typeface="Times New Roman"/>
              </a:rPr>
              <a:t>câu cùng </a:t>
            </a:r>
            <a:r>
              <a:rPr sz="1800" spc="-5" dirty="0">
                <a:latin typeface="Times New Roman"/>
                <a:cs typeface="Times New Roman"/>
              </a:rPr>
              <a:t>hình </a:t>
            </a:r>
            <a:r>
              <a:rPr sz="1800" dirty="0">
                <a:latin typeface="Times New Roman"/>
                <a:cs typeface="Times New Roman"/>
              </a:rPr>
              <a:t>ảnh đối </a:t>
            </a:r>
            <a:r>
              <a:rPr sz="1800" spc="-5" dirty="0">
                <a:latin typeface="Times New Roman"/>
                <a:cs typeface="Times New Roman"/>
              </a:rPr>
              <a:t>xứng </a:t>
            </a:r>
            <a:r>
              <a:rPr sz="1800" dirty="0">
                <a:latin typeface="Times New Roman"/>
                <a:cs typeface="Times New Roman"/>
              </a:rPr>
              <a:t>đã nhấn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mạnh: </a:t>
            </a:r>
            <a:r>
              <a:rPr sz="1800" spc="-5" dirty="0">
                <a:latin typeface="Times New Roman"/>
                <a:cs typeface="Times New Roman"/>
              </a:rPr>
              <a:t>người đồng </a:t>
            </a:r>
            <a:r>
              <a:rPr sz="1800" dirty="0">
                <a:latin typeface="Times New Roman"/>
                <a:cs typeface="Times New Roman"/>
              </a:rPr>
              <a:t>mình có thể </a:t>
            </a:r>
            <a:r>
              <a:rPr sz="1800" spc="-5" dirty="0">
                <a:latin typeface="Times New Roman"/>
                <a:cs typeface="Times New Roman"/>
              </a:rPr>
              <a:t>nghèo </a:t>
            </a:r>
            <a:r>
              <a:rPr sz="1800" dirty="0">
                <a:latin typeface="Times New Roman"/>
                <a:cs typeface="Times New Roman"/>
              </a:rPr>
              <a:t>nàn, thiếu </a:t>
            </a:r>
            <a:r>
              <a:rPr sz="1800" spc="-5" dirty="0">
                <a:latin typeface="Times New Roman"/>
                <a:cs typeface="Times New Roman"/>
              </a:rPr>
              <a:t>thốn </a:t>
            </a:r>
            <a:r>
              <a:rPr sz="1800" dirty="0">
                <a:latin typeface="Times New Roman"/>
                <a:cs typeface="Times New Roman"/>
              </a:rPr>
              <a:t>về vật chất nhưng họ không thiếu ý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quyết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tâm. Người</a:t>
            </a:r>
            <a:r>
              <a:rPr sz="1800" dirty="0">
                <a:latin typeface="Times New Roman"/>
                <a:cs typeface="Times New Roman"/>
              </a:rPr>
              <a:t> 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thủy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 dẫu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đói nghèo, </a:t>
            </a:r>
            <a:r>
              <a:rPr sz="1800" dirty="0">
                <a:latin typeface="Times New Roman"/>
                <a:cs typeface="Times New Roman"/>
              </a:rPr>
              <a:t>vất </a:t>
            </a:r>
            <a:r>
              <a:rPr sz="1800" spc="-10" dirty="0">
                <a:latin typeface="Times New Roman"/>
                <a:cs typeface="Times New Roman"/>
              </a:rPr>
              <a:t>vả. </a:t>
            </a:r>
            <a:r>
              <a:rPr sz="1800" spc="-5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phải </a:t>
            </a:r>
            <a:r>
              <a:rPr sz="1800" spc="-5" dirty="0">
                <a:latin typeface="Times New Roman"/>
                <a:cs typeface="Times New Roman"/>
              </a:rPr>
              <a:t>chăng, </a:t>
            </a:r>
            <a:r>
              <a:rPr sz="1800" dirty="0">
                <a:latin typeface="Times New Roman"/>
                <a:cs typeface="Times New Roman"/>
              </a:rPr>
              <a:t>chính </a:t>
            </a:r>
            <a:r>
              <a:rPr sz="1800" spc="-5" dirty="0">
                <a:latin typeface="Times New Roman"/>
                <a:cs typeface="Times New Roman"/>
              </a:rPr>
              <a:t>cuộc </a:t>
            </a:r>
            <a:r>
              <a:rPr sz="1800" spc="-10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nhọc </a:t>
            </a:r>
            <a:r>
              <a:rPr sz="1800" spc="-5" dirty="0">
                <a:latin typeface="Times New Roman"/>
                <a:cs typeface="Times New Roman"/>
              </a:rPr>
              <a:t>nhằn, đầy </a:t>
            </a:r>
            <a:r>
              <a:rPr sz="1800" dirty="0">
                <a:latin typeface="Times New Roman"/>
                <a:cs typeface="Times New Roman"/>
              </a:rPr>
              <a:t>vất vả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khổ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đau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tôi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luyện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rồi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sẽ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giúp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vượt</a:t>
            </a:r>
            <a:r>
              <a:rPr sz="1800" dirty="0">
                <a:latin typeface="Times New Roman"/>
                <a:cs typeface="Times New Roman"/>
              </a:rPr>
              <a:t> qua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Phép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sánh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“Sống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suối”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vẻ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của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đồng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mình. </a:t>
            </a:r>
            <a:r>
              <a:rPr sz="1800" spc="-5" dirty="0">
                <a:latin typeface="Times New Roman"/>
                <a:cs typeface="Times New Roman"/>
              </a:rPr>
              <a:t>Gian </a:t>
            </a:r>
            <a:r>
              <a:rPr sz="1800" dirty="0">
                <a:latin typeface="Times New Roman"/>
                <a:cs typeface="Times New Roman"/>
              </a:rPr>
              <a:t>khó là thế, họ vẫn </a:t>
            </a:r>
            <a:r>
              <a:rPr sz="1800" spc="-10" dirty="0">
                <a:latin typeface="Times New Roman"/>
                <a:cs typeface="Times New Roman"/>
              </a:rPr>
              <a:t>tràn </a:t>
            </a:r>
            <a:r>
              <a:rPr sz="1800" dirty="0">
                <a:latin typeface="Times New Roman"/>
                <a:cs typeface="Times New Roman"/>
              </a:rPr>
              <a:t>đầy sinh lực, tâm hồn lãng </a:t>
            </a:r>
            <a:r>
              <a:rPr sz="1800" spc="-5" dirty="0">
                <a:latin typeface="Times New Roman"/>
                <a:cs typeface="Times New Roman"/>
              </a:rPr>
              <a:t>mạn, </a:t>
            </a:r>
            <a:r>
              <a:rPr sz="1800" dirty="0">
                <a:latin typeface="Times New Roman"/>
                <a:cs typeface="Times New Roman"/>
              </a:rPr>
              <a:t>khoáng đạt </a:t>
            </a:r>
            <a:r>
              <a:rPr sz="1800" spc="-5" dirty="0">
                <a:latin typeface="Times New Roman"/>
                <a:cs typeface="Times New Roman"/>
              </a:rPr>
              <a:t>như </a:t>
            </a: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 </a:t>
            </a:r>
            <a:r>
              <a:rPr sz="1800" spc="-5" dirty="0">
                <a:latin typeface="Times New Roman"/>
                <a:cs typeface="Times New Roman"/>
              </a:rPr>
              <a:t>đại ngàn của </a:t>
            </a:r>
            <a:r>
              <a:rPr sz="1800" dirty="0">
                <a:latin typeface="Times New Roman"/>
                <a:cs typeface="Times New Roman"/>
              </a:rPr>
              <a:t>sông </a:t>
            </a:r>
            <a:r>
              <a:rPr sz="1800" spc="-5" dirty="0">
                <a:latin typeface="Times New Roman"/>
                <a:cs typeface="Times New Roman"/>
              </a:rPr>
              <a:t>núi. </a:t>
            </a:r>
            <a:r>
              <a:rPr sz="1800" dirty="0" err="1">
                <a:latin typeface="Times New Roman"/>
                <a:cs typeface="Times New Roman"/>
              </a:rPr>
              <a:t>Tình</a:t>
            </a:r>
            <a:r>
              <a:rPr sz="1800" dirty="0">
                <a:latin typeface="Times New Roman"/>
                <a:cs typeface="Times New Roman"/>
              </a:rPr>
              <a:t> cảm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họ trong </a:t>
            </a:r>
            <a:r>
              <a:rPr sz="1800" spc="-5" dirty="0">
                <a:latin typeface="Times New Roman"/>
                <a:cs typeface="Times New Roman"/>
              </a:rPr>
              <a:t>trẻo, dạt dào </a:t>
            </a:r>
            <a:r>
              <a:rPr sz="1800" dirty="0">
                <a:latin typeface="Times New Roman"/>
                <a:cs typeface="Times New Roman"/>
              </a:rPr>
              <a:t>như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dòng </a:t>
            </a:r>
            <a:r>
              <a:rPr sz="1800" spc="-5" dirty="0">
                <a:latin typeface="Times New Roman"/>
                <a:cs typeface="Times New Roman"/>
              </a:rPr>
              <a:t>suối,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" dirty="0">
                <a:latin typeface="Times New Roman"/>
                <a:cs typeface="Times New Roman"/>
              </a:rPr>
              <a:t> cuộc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b="1" i="1" dirty="0">
                <a:latin typeface="Times New Roman"/>
                <a:cs typeface="Times New Roman"/>
              </a:rPr>
              <a:t>c.</a:t>
            </a:r>
            <a:r>
              <a:rPr sz="1800" b="1" i="1" spc="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Người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đồng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mình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có ý</a:t>
            </a:r>
            <a:r>
              <a:rPr sz="1800" b="1" i="1" spc="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thức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tự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lập,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tự</a:t>
            </a:r>
            <a:r>
              <a:rPr sz="1800" b="1" i="1" spc="-5" dirty="0">
                <a:latin typeface="Times New Roman"/>
                <a:cs typeface="Times New Roman"/>
              </a:rPr>
              <a:t> cường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và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tinh thần</a:t>
            </a:r>
            <a:r>
              <a:rPr sz="1800" b="1" i="1" dirty="0">
                <a:latin typeface="Times New Roman"/>
                <a:cs typeface="Times New Roman"/>
              </a:rPr>
              <a:t> tự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tôn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dân tộc: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ngợi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 </a:t>
            </a:r>
            <a:r>
              <a:rPr sz="1800" spc="-5" dirty="0">
                <a:latin typeface="Times New Roman"/>
                <a:cs typeface="Times New Roman"/>
              </a:rPr>
              <a:t>lập </a:t>
            </a:r>
            <a:r>
              <a:rPr sz="1800" dirty="0">
                <a:latin typeface="Times New Roman"/>
                <a:cs typeface="Times New Roman"/>
              </a:rPr>
              <a:t>tương </a:t>
            </a:r>
            <a:r>
              <a:rPr sz="1800" spc="-5" dirty="0">
                <a:latin typeface="Times New Roman"/>
                <a:cs typeface="Times New Roman"/>
              </a:rPr>
              <a:t>phản </a:t>
            </a:r>
            <a:r>
              <a:rPr sz="1800" dirty="0">
                <a:latin typeface="Times New Roman"/>
                <a:cs typeface="Times New Roman"/>
              </a:rPr>
              <a:t>giữa hình </a:t>
            </a:r>
            <a:r>
              <a:rPr sz="1800" spc="-5" dirty="0">
                <a:latin typeface="Times New Roman"/>
                <a:cs typeface="Times New Roman"/>
              </a:rPr>
              <a:t>thức </a:t>
            </a:r>
            <a:r>
              <a:rPr sz="1800" dirty="0">
                <a:latin typeface="Times New Roman"/>
                <a:cs typeface="Times New Roman"/>
              </a:rPr>
              <a:t>bên ngoài và </a:t>
            </a:r>
            <a:r>
              <a:rPr sz="1800" spc="-5" dirty="0">
                <a:latin typeface="Times New Roman"/>
                <a:cs typeface="Times New Roman"/>
              </a:rPr>
              <a:t>giá </a:t>
            </a:r>
            <a:r>
              <a:rPr sz="1800" dirty="0">
                <a:latin typeface="Times New Roman"/>
                <a:cs typeface="Times New Roman"/>
              </a:rPr>
              <a:t>trị tinh thần </a:t>
            </a:r>
            <a:r>
              <a:rPr sz="1800" spc="-5" dirty="0">
                <a:latin typeface="Times New Roman"/>
                <a:cs typeface="Times New Roman"/>
              </a:rPr>
              <a:t>bên trong, </a:t>
            </a:r>
            <a:r>
              <a:rPr sz="1800" dirty="0">
                <a:latin typeface="Times New Roman"/>
                <a:cs typeface="Times New Roman"/>
              </a:rPr>
              <a:t>nhưng </a:t>
            </a:r>
            <a:r>
              <a:rPr sz="1800" spc="5" dirty="0">
                <a:latin typeface="Times New Roman"/>
                <a:cs typeface="Times New Roman"/>
              </a:rPr>
              <a:t>rất </a:t>
            </a:r>
            <a:r>
              <a:rPr sz="1800" dirty="0">
                <a:latin typeface="Times New Roman"/>
                <a:cs typeface="Times New Roman"/>
              </a:rPr>
              <a:t>đúng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núi:</a:t>
            </a:r>
          </a:p>
          <a:p>
            <a:pPr marL="12700" marR="5365750">
              <a:lnSpc>
                <a:spcPct val="124400"/>
              </a:lnSpc>
              <a:spcBef>
                <a:spcPts val="5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10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thô </a:t>
            </a:r>
            <a:r>
              <a:rPr sz="1800" i="1" spc="-5" dirty="0">
                <a:latin typeface="Times New Roman"/>
                <a:cs typeface="Times New Roman"/>
              </a:rPr>
              <a:t>sơ </a:t>
            </a:r>
            <a:r>
              <a:rPr sz="1800" i="1" dirty="0">
                <a:latin typeface="Times New Roman"/>
                <a:cs typeface="Times New Roman"/>
              </a:rPr>
              <a:t>da thịt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Chẳng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mấy </a:t>
            </a:r>
            <a:r>
              <a:rPr sz="1800" i="1" dirty="0">
                <a:latin typeface="Times New Roman"/>
                <a:cs typeface="Times New Roman"/>
              </a:rPr>
              <a:t>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nhỏ</a:t>
            </a:r>
            <a:r>
              <a:rPr sz="1800" i="1" dirty="0">
                <a:latin typeface="Times New Roman"/>
                <a:cs typeface="Times New Roman"/>
              </a:rPr>
              <a:t> bé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+ Lời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-5" dirty="0">
                <a:latin typeface="Times New Roman"/>
                <a:cs typeface="Times New Roman"/>
              </a:rPr>
              <a:t> mạc, </a:t>
            </a:r>
            <a:r>
              <a:rPr sz="1800" dirty="0">
                <a:latin typeface="Times New Roman"/>
                <a:cs typeface="Times New Roman"/>
              </a:rPr>
              <a:t>giản dị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nhưng </a:t>
            </a:r>
            <a:r>
              <a:rPr sz="1800" dirty="0">
                <a:latin typeface="Times New Roman"/>
                <a:cs typeface="Times New Roman"/>
              </a:rPr>
              <a:t>chứa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Cụm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“thô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thịt”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Tày,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dị,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-5" dirty="0">
                <a:latin typeface="Times New Roman"/>
                <a:cs typeface="Times New Roman"/>
              </a:rPr>
              <a:t> phác,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chịu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chịu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khó.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Cụm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“chẳng </a:t>
            </a:r>
            <a:r>
              <a:rPr sz="1800" dirty="0">
                <a:latin typeface="Times New Roman"/>
                <a:cs typeface="Times New Roman"/>
              </a:rPr>
              <a:t>nhỏ </a:t>
            </a:r>
            <a:r>
              <a:rPr sz="1800" spc="-5" dirty="0">
                <a:latin typeface="Times New Roman"/>
                <a:cs typeface="Times New Roman"/>
              </a:rPr>
              <a:t>bé” </a:t>
            </a:r>
            <a:r>
              <a:rPr sz="1800" dirty="0">
                <a:latin typeface="Times New Roman"/>
                <a:cs typeface="Times New Roman"/>
              </a:rPr>
              <a:t>khẳng định </a:t>
            </a:r>
            <a:r>
              <a:rPr sz="1800" spc="-5" dirty="0">
                <a:latin typeface="Times New Roman"/>
                <a:cs typeface="Times New Roman"/>
              </a:rPr>
              <a:t>sự lớn </a:t>
            </a:r>
            <a:r>
              <a:rPr sz="1800" dirty="0">
                <a:latin typeface="Times New Roman"/>
                <a:cs typeface="Times New Roman"/>
              </a:rPr>
              <a:t>lao của ý chí, của </a:t>
            </a:r>
            <a:r>
              <a:rPr sz="1800" spc="-5" dirty="0">
                <a:latin typeface="Times New Roman"/>
                <a:cs typeface="Times New Roman"/>
              </a:rPr>
              <a:t>nghị lực, </a:t>
            </a:r>
            <a:r>
              <a:rPr sz="1800" dirty="0">
                <a:latin typeface="Times New Roman"/>
                <a:cs typeface="Times New Roman"/>
              </a:rPr>
              <a:t>cốt cách và niềm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tin.</a:t>
            </a:r>
          </a:p>
          <a:p>
            <a:pPr marL="12700" marR="6350" algn="just">
              <a:lnSpc>
                <a:spcPts val="2690"/>
              </a:lnSpc>
            </a:pPr>
            <a:r>
              <a:rPr sz="1800" dirty="0">
                <a:latin typeface="Times New Roman"/>
                <a:cs typeface="Times New Roman"/>
              </a:rPr>
              <a:t>-&gt;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tương </a:t>
            </a:r>
            <a:r>
              <a:rPr sz="1800" spc="-10" dirty="0">
                <a:latin typeface="Times New Roman"/>
                <a:cs typeface="Times New Roman"/>
              </a:rPr>
              <a:t>phản </a:t>
            </a:r>
            <a:r>
              <a:rPr sz="1800" dirty="0">
                <a:latin typeface="Times New Roman"/>
                <a:cs typeface="Times New Roman"/>
              </a:rPr>
              <a:t>này đã tôn lên </a:t>
            </a:r>
            <a:r>
              <a:rPr sz="1800" spc="5" dirty="0">
                <a:latin typeface="Times New Roman"/>
                <a:cs typeface="Times New Roman"/>
              </a:rPr>
              <a:t>tầm </a:t>
            </a:r>
            <a:r>
              <a:rPr sz="1800" dirty="0">
                <a:latin typeface="Times New Roman"/>
                <a:cs typeface="Times New Roman"/>
              </a:rPr>
              <a:t>vóc </a:t>
            </a:r>
            <a:r>
              <a:rPr sz="1800" spc="-5" dirty="0">
                <a:latin typeface="Times New Roman"/>
                <a:cs typeface="Times New Roman"/>
              </a:rPr>
              <a:t>của người </a:t>
            </a:r>
            <a:r>
              <a:rPr sz="1800" dirty="0">
                <a:latin typeface="Times New Roman"/>
                <a:cs typeface="Times New Roman"/>
              </a:rPr>
              <a:t>đồng mình. </a:t>
            </a:r>
            <a:r>
              <a:rPr sz="1800" spc="-10" dirty="0">
                <a:latin typeface="Times New Roman"/>
                <a:cs typeface="Times New Roman"/>
              </a:rPr>
              <a:t>Họ </a:t>
            </a:r>
            <a:r>
              <a:rPr sz="1800" dirty="0">
                <a:latin typeface="Times New Roman"/>
                <a:cs typeface="Times New Roman"/>
              </a:rPr>
              <a:t>mộc </a:t>
            </a:r>
            <a:r>
              <a:rPr sz="1800" spc="-5" dirty="0">
                <a:latin typeface="Times New Roman"/>
                <a:cs typeface="Times New Roman"/>
              </a:rPr>
              <a:t>mạc </a:t>
            </a:r>
            <a:r>
              <a:rPr sz="1800" dirty="0">
                <a:latin typeface="Times New Roman"/>
                <a:cs typeface="Times New Roman"/>
              </a:rPr>
              <a:t>nhưng giàu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 </a:t>
            </a:r>
            <a:r>
              <a:rPr sz="1800" spc="-5" dirty="0">
                <a:latin typeface="Times New Roman"/>
                <a:cs typeface="Times New Roman"/>
              </a:rPr>
              <a:t>khí, </a:t>
            </a:r>
            <a:r>
              <a:rPr sz="1800" dirty="0">
                <a:latin typeface="Times New Roman"/>
                <a:cs typeface="Times New Roman"/>
              </a:rPr>
              <a:t>niềm </a:t>
            </a:r>
            <a:r>
              <a:rPr sz="1800" spc="-5" dirty="0">
                <a:latin typeface="Times New Roman"/>
                <a:cs typeface="Times New Roman"/>
              </a:rPr>
              <a:t>tin. </a:t>
            </a:r>
            <a:r>
              <a:rPr sz="1800" dirty="0">
                <a:latin typeface="Times New Roman"/>
                <a:cs typeface="Times New Roman"/>
              </a:rPr>
              <a:t>Họ có thể “thô </a:t>
            </a:r>
            <a:r>
              <a:rPr sz="1800" spc="-5" dirty="0">
                <a:latin typeface="Times New Roman"/>
                <a:cs typeface="Times New Roman"/>
              </a:rPr>
              <a:t>sơ </a:t>
            </a:r>
            <a:r>
              <a:rPr sz="1800" dirty="0">
                <a:latin typeface="Times New Roman"/>
                <a:cs typeface="Times New Roman"/>
              </a:rPr>
              <a:t>da thịt” </a:t>
            </a:r>
            <a:r>
              <a:rPr sz="1800" spc="-5" dirty="0">
                <a:latin typeface="Times New Roman"/>
                <a:cs typeface="Times New Roman"/>
              </a:rPr>
              <a:t>nhưng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-5" dirty="0">
                <a:latin typeface="Times New Roman"/>
                <a:cs typeface="Times New Roman"/>
              </a:rPr>
              <a:t>hề </a:t>
            </a:r>
            <a:r>
              <a:rPr sz="1800" dirty="0">
                <a:latin typeface="Times New Roman"/>
                <a:cs typeface="Times New Roman"/>
              </a:rPr>
              <a:t>nhỏ bé về </a:t>
            </a:r>
            <a:r>
              <a:rPr sz="1800" spc="-5" dirty="0">
                <a:latin typeface="Times New Roman"/>
                <a:cs typeface="Times New Roman"/>
              </a:rPr>
              <a:t>tâm </a:t>
            </a:r>
            <a:r>
              <a:rPr sz="1800" dirty="0">
                <a:latin typeface="Times New Roman"/>
                <a:cs typeface="Times New Roman"/>
              </a:rPr>
              <a:t>hồn, </a:t>
            </a:r>
            <a:r>
              <a:rPr sz="1800" spc="-10" dirty="0">
                <a:latin typeface="Times New Roman"/>
                <a:cs typeface="Times New Roman"/>
              </a:rPr>
              <a:t>về </a:t>
            </a:r>
            <a:r>
              <a:rPr sz="1800" dirty="0">
                <a:latin typeface="Times New Roman"/>
                <a:cs typeface="Times New Roman"/>
              </a:rPr>
              <a:t>ý chí,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xây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dựng</a:t>
            </a:r>
            <a:r>
              <a:rPr sz="1800" dirty="0">
                <a:latin typeface="Times New Roman"/>
                <a:cs typeface="Times New Roman"/>
              </a:rPr>
              <a:t> quê</a:t>
            </a:r>
            <a:r>
              <a:rPr sz="1800" spc="-5" dirty="0">
                <a:latin typeface="Times New Roman"/>
                <a:cs typeface="Times New Roman"/>
              </a:rPr>
              <a:t> hương:</a:t>
            </a:r>
            <a:endParaRPr sz="1800" dirty="0">
              <a:latin typeface="Times New Roman"/>
              <a:cs typeface="Times New Roman"/>
            </a:endParaRPr>
          </a:p>
          <a:p>
            <a:pPr marL="12700" marR="4034154">
              <a:lnSpc>
                <a:spcPts val="2690"/>
              </a:lnSpc>
              <a:spcBef>
                <a:spcPts val="5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5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tự </a:t>
            </a:r>
            <a:r>
              <a:rPr sz="1800" i="1" spc="-5" dirty="0">
                <a:latin typeface="Times New Roman"/>
                <a:cs typeface="Times New Roman"/>
              </a:rPr>
              <a:t>đục </a:t>
            </a:r>
            <a:r>
              <a:rPr sz="1800" i="1" dirty="0">
                <a:latin typeface="Times New Roman"/>
                <a:cs typeface="Times New Roman"/>
              </a:rPr>
              <a:t>đá </a:t>
            </a:r>
            <a:r>
              <a:rPr sz="1800" i="1" spc="-5" dirty="0">
                <a:latin typeface="Times New Roman"/>
                <a:cs typeface="Times New Roman"/>
              </a:rPr>
              <a:t>kê cao </a:t>
            </a:r>
            <a:r>
              <a:rPr sz="1800" i="1" dirty="0">
                <a:latin typeface="Times New Roman"/>
                <a:cs typeface="Times New Roman"/>
              </a:rPr>
              <a:t>quê </a:t>
            </a:r>
            <a:r>
              <a:rPr sz="1800" i="1" spc="-10" dirty="0">
                <a:latin typeface="Times New Roman"/>
                <a:cs typeface="Times New Roman"/>
              </a:rPr>
              <a:t>hương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Còn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quê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hương</a:t>
            </a:r>
            <a:r>
              <a:rPr sz="1800" i="1" spc="-5" dirty="0">
                <a:latin typeface="Times New Roman"/>
                <a:cs typeface="Times New Roman"/>
              </a:rPr>
              <a:t> thì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làm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tục.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Lối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đậm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ngôn</a:t>
            </a:r>
            <a:r>
              <a:rPr sz="1800" dirty="0">
                <a:latin typeface="Times New Roman"/>
                <a:cs typeface="Times New Roman"/>
              </a:rPr>
              <a:t> ngữ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độc </a:t>
            </a:r>
            <a:r>
              <a:rPr sz="1800" spc="-5" dirty="0">
                <a:latin typeface="Times New Roman"/>
                <a:cs typeface="Times New Roman"/>
              </a:rPr>
              <a:t>đáo</a:t>
            </a:r>
            <a:r>
              <a:rPr sz="1800" dirty="0">
                <a:latin typeface="Times New Roman"/>
                <a:cs typeface="Times New Roman"/>
              </a:rPr>
              <a:t> mà </a:t>
            </a:r>
            <a:r>
              <a:rPr sz="1800" spc="-5" dirty="0">
                <a:latin typeface="Times New Roman"/>
                <a:cs typeface="Times New Roman"/>
              </a:rPr>
              <a:t>vẫn </a:t>
            </a:r>
            <a:r>
              <a:rPr sz="1800" dirty="0">
                <a:latin typeface="Times New Roman"/>
                <a:cs typeface="Times New Roman"/>
              </a:rPr>
              <a:t>chứa</a:t>
            </a:r>
            <a:r>
              <a:rPr sz="1800" spc="-5" dirty="0">
                <a:latin typeface="Times New Roman"/>
                <a:cs typeface="Times New Roman"/>
              </a:rPr>
              <a:t> đựng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vị</a:t>
            </a:r>
            <a:r>
              <a:rPr sz="1800" spc="-5" dirty="0">
                <a:latin typeface="Times New Roman"/>
                <a:cs typeface="Times New Roman"/>
              </a:rPr>
              <a:t> sâu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xa.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đục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kê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hương”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vừa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tính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thực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(chỉ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 kê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đá</a:t>
            </a:r>
            <a:r>
              <a:rPr sz="1800" dirty="0">
                <a:latin typeface="Times New Roman"/>
                <a:cs typeface="Times New Roman"/>
              </a:rPr>
              <a:t> 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núi), vừa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mang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 ẩn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sâu sắc.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dirty="0">
                <a:latin typeface="Times New Roman"/>
                <a:cs typeface="Times New Roman"/>
              </a:rPr>
              <a:t> bằng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bàn</a:t>
            </a:r>
            <a:r>
              <a:rPr sz="1800" dirty="0">
                <a:latin typeface="Times New Roman"/>
                <a:cs typeface="Times New Roman"/>
              </a:rPr>
              <a:t> tay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khối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óc,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 xây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dựng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làm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5" dirty="0">
                <a:latin typeface="Times New Roman"/>
                <a:cs typeface="Times New Roman"/>
              </a:rPr>
              <a:t> giàu</a:t>
            </a:r>
            <a:r>
              <a:rPr sz="1800" dirty="0">
                <a:latin typeface="Times New Roman"/>
                <a:cs typeface="Times New Roman"/>
              </a:rPr>
              <a:t> cho quê</a:t>
            </a:r>
            <a:r>
              <a:rPr sz="1800" spc="-5" dirty="0">
                <a:latin typeface="Times New Roman"/>
                <a:cs typeface="Times New Roman"/>
              </a:rPr>
              <a:t> hương,</a:t>
            </a:r>
            <a:r>
              <a:rPr sz="1800" dirty="0">
                <a:latin typeface="Times New Roman"/>
                <a:cs typeface="Times New Roman"/>
              </a:rPr>
              <a:t> xây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dựng 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dirty="0">
                <a:latin typeface="Times New Roman"/>
                <a:cs typeface="Times New Roman"/>
              </a:rPr>
              <a:t> tầm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điểm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phong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tục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tập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quán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đỡ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chí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khí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-&gt;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quát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về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tinh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tộc,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bảo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vệ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cội,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tồn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truyền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thống</a:t>
            </a:r>
            <a:r>
              <a:rPr sz="1800" dirty="0">
                <a:latin typeface="Times New Roman"/>
                <a:cs typeface="Times New Roman"/>
              </a:rPr>
              <a:t> 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5" dirty="0">
                <a:latin typeface="Times New Roman"/>
                <a:cs typeface="Times New Roman"/>
              </a:rPr>
              <a:t>mình.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Khép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hưởng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nhắn nhủ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trìu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mến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vọng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dirty="0">
                <a:latin typeface="Times New Roman"/>
                <a:cs typeface="Times New Roman"/>
              </a:rPr>
              <a:t> 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đặt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dirty="0">
                <a:latin typeface="Times New Roman"/>
                <a:cs typeface="Times New Roman"/>
              </a:rPr>
              <a:t> con </a:t>
            </a:r>
            <a:r>
              <a:rPr sz="1800" spc="-5" dirty="0">
                <a:latin typeface="Times New Roman"/>
                <a:cs typeface="Times New Roman"/>
              </a:rPr>
              <a:t>yêu:</a:t>
            </a:r>
            <a:endParaRPr sz="1800" dirty="0">
              <a:latin typeface="Times New Roman"/>
              <a:cs typeface="Times New Roman"/>
            </a:endParaRPr>
          </a:p>
          <a:p>
            <a:pPr marL="12700" marR="6010910">
              <a:lnSpc>
                <a:spcPts val="2690"/>
              </a:lnSpc>
            </a:pP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ơi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tuy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thô</a:t>
            </a:r>
            <a:r>
              <a:rPr sz="1800" i="1" spc="-10" dirty="0">
                <a:latin typeface="Times New Roman"/>
                <a:cs typeface="Times New Roman"/>
              </a:rPr>
              <a:t> sơ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thịt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Lên </a:t>
            </a:r>
            <a:r>
              <a:rPr sz="1800" i="1" dirty="0">
                <a:latin typeface="Times New Roman"/>
                <a:cs typeface="Times New Roman"/>
              </a:rPr>
              <a:t>đường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bao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giờ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nhỏ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bé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được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Nghe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con.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+ Ý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“Tuy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thô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thịt”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“không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bé”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lặp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trước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 càng trở nên da </a:t>
            </a:r>
            <a:r>
              <a:rPr sz="1800" spc="-5" dirty="0">
                <a:latin typeface="Times New Roman"/>
                <a:cs typeface="Times New Roman"/>
              </a:rPr>
              <a:t>diết, </a:t>
            </a:r>
            <a:r>
              <a:rPr sz="1800" dirty="0">
                <a:latin typeface="Times New Roman"/>
                <a:cs typeface="Times New Roman"/>
              </a:rPr>
              <a:t>khắc </a:t>
            </a:r>
            <a:r>
              <a:rPr sz="1800" spc="-5" dirty="0">
                <a:latin typeface="Times New Roman"/>
                <a:cs typeface="Times New Roman"/>
              </a:rPr>
              <a:t>sâu </a:t>
            </a:r>
            <a:r>
              <a:rPr sz="1800" dirty="0">
                <a:latin typeface="Times New Roman"/>
                <a:cs typeface="Times New Roman"/>
              </a:rPr>
              <a:t>trong lòng con về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phẩm chất cao đẹp </a:t>
            </a:r>
            <a:r>
              <a:rPr sz="1800" spc="-5" dirty="0">
                <a:latin typeface="Times New Roman"/>
                <a:cs typeface="Times New Roman"/>
              </a:rPr>
              <a:t>của “người </a:t>
            </a:r>
            <a:r>
              <a:rPr sz="1800" dirty="0">
                <a:latin typeface="Times New Roman"/>
                <a:cs typeface="Times New Roman"/>
              </a:rPr>
              <a:t> đồng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mình”.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hai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“Lên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thấy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60"/>
              </a:spcBef>
            </a:pP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 </a:t>
            </a:r>
            <a:r>
              <a:rPr sz="1800" dirty="0">
                <a:latin typeface="Times New Roman"/>
                <a:cs typeface="Times New Roman"/>
              </a:rPr>
              <a:t>vào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 </a:t>
            </a:r>
            <a:r>
              <a:rPr sz="1800" dirty="0">
                <a:latin typeface="Times New Roman"/>
                <a:cs typeface="Times New Roman"/>
              </a:rPr>
              <a:t>mới. </a:t>
            </a:r>
            <a:r>
              <a:rPr sz="1800" spc="-5" dirty="0">
                <a:latin typeface="Times New Roman"/>
                <a:cs typeface="Times New Roman"/>
              </a:rPr>
              <a:t>(@tailieuhoctapvip)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 Trong </a:t>
            </a:r>
            <a:r>
              <a:rPr sz="1800" spc="-5" dirty="0">
                <a:latin typeface="Times New Roman"/>
                <a:cs typeface="Times New Roman"/>
              </a:rPr>
              <a:t>hành trang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người con </a:t>
            </a:r>
            <a:r>
              <a:rPr sz="1800" dirty="0">
                <a:latin typeface="Times New Roman"/>
                <a:cs typeface="Times New Roman"/>
              </a:rPr>
              <a:t>mang </a:t>
            </a:r>
            <a:r>
              <a:rPr sz="1800" spc="-5" dirty="0">
                <a:latin typeface="Times New Roman"/>
                <a:cs typeface="Times New Roman"/>
              </a:rPr>
              <a:t>theo </a:t>
            </a:r>
            <a:r>
              <a:rPr sz="1800" dirty="0">
                <a:latin typeface="Times New Roman"/>
                <a:cs typeface="Times New Roman"/>
              </a:rPr>
              <a:t>khi “lên </a:t>
            </a:r>
            <a:r>
              <a:rPr sz="1800" spc="-5" dirty="0">
                <a:latin typeface="Times New Roman"/>
                <a:cs typeface="Times New Roman"/>
              </a:rPr>
              <a:t>đường”có </a:t>
            </a:r>
            <a:r>
              <a:rPr sz="1800" dirty="0">
                <a:latin typeface="Times New Roman"/>
                <a:cs typeface="Times New Roman"/>
              </a:rPr>
              <a:t>một thứ quý </a:t>
            </a:r>
            <a:r>
              <a:rPr sz="1800" spc="-5" dirty="0">
                <a:latin typeface="Times New Roman"/>
                <a:cs typeface="Times New Roman"/>
              </a:rPr>
              <a:t>giá hơn </a:t>
            </a:r>
            <a:r>
              <a:rPr sz="1800" dirty="0">
                <a:latin typeface="Times New Roman"/>
                <a:cs typeface="Times New Roman"/>
              </a:rPr>
              <a:t>mọi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đời,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5" dirty="0">
                <a:latin typeface="Times New Roman"/>
                <a:cs typeface="Times New Roman"/>
              </a:rPr>
              <a:t> 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chí,</a:t>
            </a:r>
            <a:r>
              <a:rPr sz="1800" dirty="0">
                <a:latin typeface="Times New Roman"/>
                <a:cs typeface="Times New Roman"/>
              </a:rPr>
              <a:t> nghị </a:t>
            </a:r>
            <a:r>
              <a:rPr sz="1800" spc="-5" dirty="0">
                <a:latin typeface="Times New Roman"/>
                <a:cs typeface="Times New Roman"/>
              </a:rPr>
              <a:t>lực,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truyền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dặn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thật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mạc,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dễ</a:t>
            </a:r>
            <a:r>
              <a:rPr sz="1800" spc="-5" dirty="0">
                <a:latin typeface="Times New Roman"/>
                <a:cs typeface="Times New Roman"/>
              </a:rPr>
              <a:t> hiểu,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thía,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chứa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 </a:t>
            </a:r>
            <a:r>
              <a:rPr sz="1800" spc="-5" dirty="0">
                <a:latin typeface="Times New Roman"/>
                <a:cs typeface="Times New Roman"/>
              </a:rPr>
              <a:t>vọng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cha, </a:t>
            </a:r>
            <a:r>
              <a:rPr sz="1800" spc="-10" dirty="0">
                <a:latin typeface="Times New Roman"/>
                <a:cs typeface="Times New Roman"/>
              </a:rPr>
              <a:t>hi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vọng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tục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vững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dirty="0">
                <a:latin typeface="Times New Roman"/>
                <a:cs typeface="Times New Roman"/>
              </a:rPr>
              <a:t> trên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đời,</a:t>
            </a:r>
            <a:r>
              <a:rPr sz="1800" dirty="0">
                <a:latin typeface="Times New Roman"/>
                <a:cs typeface="Times New Roman"/>
              </a:rPr>
              <a:t> tiếp nối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truyền</a:t>
            </a:r>
            <a:r>
              <a:rPr sz="1800" dirty="0">
                <a:latin typeface="Times New Roman"/>
                <a:cs typeface="Times New Roman"/>
              </a:rPr>
              <a:t> thống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5" dirty="0">
                <a:latin typeface="Times New Roman"/>
                <a:cs typeface="Times New Roman"/>
              </a:rPr>
              <a:t>vẻ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vang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493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Hai </a:t>
            </a:r>
            <a:r>
              <a:rPr sz="1800" dirty="0">
                <a:latin typeface="Times New Roman"/>
                <a:cs typeface="Times New Roman"/>
              </a:rPr>
              <a:t>tiếng “Nghe con” </a:t>
            </a:r>
            <a:r>
              <a:rPr sz="1800" spc="5" dirty="0">
                <a:latin typeface="Times New Roman"/>
                <a:cs typeface="Times New Roman"/>
              </a:rPr>
              <a:t>lắng </a:t>
            </a:r>
            <a:r>
              <a:rPr sz="1800" spc="-5" dirty="0">
                <a:latin typeface="Times New Roman"/>
                <a:cs typeface="Times New Roman"/>
              </a:rPr>
              <a:t>đọng </a:t>
            </a:r>
            <a:r>
              <a:rPr sz="1800" dirty="0">
                <a:latin typeface="Times New Roman"/>
                <a:cs typeface="Times New Roman"/>
              </a:rPr>
              <a:t>bao </a:t>
            </a:r>
            <a:r>
              <a:rPr sz="1800" spc="-5" dirty="0">
                <a:latin typeface="Times New Roman"/>
                <a:cs typeface="Times New Roman"/>
              </a:rPr>
              <a:t>cảm xúc, </a:t>
            </a:r>
            <a:r>
              <a:rPr sz="1800" dirty="0">
                <a:latin typeface="Times New Roman"/>
                <a:cs typeface="Times New Roman"/>
              </a:rPr>
              <a:t>ẩn chứa tình </a:t>
            </a:r>
            <a:r>
              <a:rPr sz="1800" spc="-5" dirty="0">
                <a:latin typeface="Times New Roman"/>
                <a:cs typeface="Times New Roman"/>
              </a:rPr>
              <a:t>yêu </a:t>
            </a:r>
            <a:r>
              <a:rPr sz="1800" dirty="0">
                <a:latin typeface="Times New Roman"/>
                <a:cs typeface="Times New Roman"/>
              </a:rPr>
              <a:t>thương vô </a:t>
            </a:r>
            <a:r>
              <a:rPr sz="1800" spc="5" dirty="0">
                <a:latin typeface="Times New Roman"/>
                <a:cs typeface="Times New Roman"/>
              </a:rPr>
              <a:t>bờ </a:t>
            </a:r>
            <a:r>
              <a:rPr sz="1800" dirty="0">
                <a:latin typeface="Times New Roman"/>
                <a:cs typeface="Times New Roman"/>
              </a:rPr>
              <a:t>bến của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dành cho con. </a:t>
            </a:r>
            <a:r>
              <a:rPr sz="1800" spc="-5" dirty="0">
                <a:latin typeface="Times New Roman"/>
                <a:cs typeface="Times New Roman"/>
              </a:rPr>
              <a:t>Câu </a:t>
            </a:r>
            <a:r>
              <a:rPr sz="1800" dirty="0">
                <a:latin typeface="Times New Roman"/>
                <a:cs typeface="Times New Roman"/>
              </a:rPr>
              <a:t>thơ còn </a:t>
            </a:r>
            <a:r>
              <a:rPr sz="1800" spc="-5" dirty="0">
                <a:latin typeface="Times New Roman"/>
                <a:cs typeface="Times New Roman"/>
              </a:rPr>
              <a:t>gợi </a:t>
            </a:r>
            <a:r>
              <a:rPr sz="1800" dirty="0">
                <a:latin typeface="Times New Roman"/>
                <a:cs typeface="Times New Roman"/>
              </a:rPr>
              <a:t>ra </a:t>
            </a:r>
            <a:r>
              <a:rPr sz="1800" spc="-5" dirty="0">
                <a:latin typeface="Times New Roman"/>
                <a:cs typeface="Times New Roman"/>
              </a:rPr>
              <a:t>một </a:t>
            </a:r>
            <a:r>
              <a:rPr sz="1800" dirty="0">
                <a:latin typeface="Times New Roman"/>
                <a:cs typeface="Times New Roman"/>
              </a:rPr>
              <a:t>cảnh </a:t>
            </a:r>
            <a:r>
              <a:rPr sz="1800" spc="-5" dirty="0">
                <a:latin typeface="Times New Roman"/>
                <a:cs typeface="Times New Roman"/>
              </a:rPr>
              <a:t>tượng </a:t>
            </a:r>
            <a:r>
              <a:rPr sz="1800" dirty="0">
                <a:latin typeface="Times New Roman"/>
                <a:cs typeface="Times New Roman"/>
              </a:rPr>
              <a:t>cảm động đang diễn ra </a:t>
            </a:r>
            <a:r>
              <a:rPr sz="1800" spc="-5" dirty="0">
                <a:latin typeface="Times New Roman"/>
                <a:cs typeface="Times New Roman"/>
              </a:rPr>
              <a:t>lúc </a:t>
            </a:r>
            <a:r>
              <a:rPr sz="1800" dirty="0">
                <a:latin typeface="Times New Roman"/>
                <a:cs typeface="Times New Roman"/>
              </a:rPr>
              <a:t>chia </a:t>
            </a:r>
            <a:r>
              <a:rPr sz="1800" spc="-5" dirty="0">
                <a:latin typeface="Times New Roman"/>
                <a:cs typeface="Times New Roman"/>
              </a:rPr>
              <a:t>li: </a:t>
            </a:r>
            <a:r>
              <a:rPr sz="1800" dirty="0">
                <a:latin typeface="Times New Roman"/>
                <a:cs typeface="Times New Roman"/>
              </a:rPr>
              <a:t> cha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hiền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yếm nhìn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xoa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ngoan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ngoãn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cúi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dặn.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ngợi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đẹp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lí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“Uống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nguồn”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Hơn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nữa,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dirty="0">
                <a:latin typeface="Times New Roman"/>
                <a:cs typeface="Times New Roman"/>
              </a:rPr>
              <a:t> chấp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 </a:t>
            </a:r>
            <a:r>
              <a:rPr sz="1800" spc="-5" dirty="0">
                <a:latin typeface="Times New Roman"/>
                <a:cs typeface="Times New Roman"/>
              </a:rPr>
              <a:t>gian</a:t>
            </a:r>
            <a:r>
              <a:rPr sz="1800" dirty="0">
                <a:latin typeface="Times New Roman"/>
                <a:cs typeface="Times New Roman"/>
              </a:rPr>
              <a:t> khó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vươn</a:t>
            </a:r>
            <a:r>
              <a:rPr sz="1800" dirty="0">
                <a:latin typeface="Times New Roman"/>
                <a:cs typeface="Times New Roman"/>
              </a:rPr>
              <a:t> lên bằng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</a:t>
            </a:r>
            <a:r>
              <a:rPr sz="1800" dirty="0">
                <a:latin typeface="Times New Roman"/>
                <a:cs typeface="Times New Roman"/>
              </a:rPr>
              <a:t> của mình.</a:t>
            </a:r>
          </a:p>
          <a:p>
            <a:pPr marL="12700" marR="5715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thông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tự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truyền </a:t>
            </a:r>
            <a:r>
              <a:rPr sz="1800" dirty="0">
                <a:latin typeface="Times New Roman"/>
                <a:cs typeface="Times New Roman"/>
              </a:rPr>
              <a:t>thống quê </a:t>
            </a:r>
            <a:r>
              <a:rPr sz="1800" spc="-5" dirty="0">
                <a:latin typeface="Times New Roman"/>
                <a:cs typeface="Times New Roman"/>
              </a:rPr>
              <a:t>hương, </a:t>
            </a:r>
            <a:r>
              <a:rPr sz="1800" spc="5" dirty="0">
                <a:latin typeface="Times New Roman"/>
                <a:cs typeface="Times New Roman"/>
              </a:rPr>
              <a:t>tự </a:t>
            </a:r>
            <a:r>
              <a:rPr sz="1800" spc="-5" dirty="0">
                <a:latin typeface="Times New Roman"/>
                <a:cs typeface="Times New Roman"/>
              </a:rPr>
              <a:t>hào </a:t>
            </a:r>
            <a:r>
              <a:rPr sz="1800" dirty="0">
                <a:latin typeface="Times New Roman"/>
                <a:cs typeface="Times New Roman"/>
              </a:rPr>
              <a:t>về dân tộc để </a:t>
            </a:r>
            <a:r>
              <a:rPr sz="1800" spc="-5" dirty="0">
                <a:latin typeface="Times New Roman"/>
                <a:cs typeface="Times New Roman"/>
              </a:rPr>
              <a:t>vững bước </a:t>
            </a:r>
            <a:r>
              <a:rPr sz="1800" dirty="0">
                <a:latin typeface="Times New Roman"/>
                <a:cs typeface="Times New Roman"/>
              </a:rPr>
              <a:t>trên con </a:t>
            </a:r>
            <a:r>
              <a:rPr sz="1800" spc="-5" dirty="0">
                <a:latin typeface="Times New Roman"/>
                <a:cs typeface="Times New Roman"/>
              </a:rPr>
              <a:t>đường đời, </a:t>
            </a:r>
            <a:r>
              <a:rPr sz="1800" dirty="0">
                <a:latin typeface="Times New Roman"/>
                <a:cs typeface="Times New Roman"/>
              </a:rPr>
              <a:t>để tự tin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đắp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quý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đời.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Nếu </a:t>
            </a:r>
            <a:r>
              <a:rPr sz="1800" dirty="0">
                <a:latin typeface="Times New Roman"/>
                <a:cs typeface="Times New Roman"/>
              </a:rPr>
              <a:t>mẹ là bông hoa cho con cài lên ngực thì </a:t>
            </a:r>
            <a:r>
              <a:rPr sz="1800" spc="-5" dirty="0">
                <a:latin typeface="Times New Roman"/>
                <a:cs typeface="Times New Roman"/>
              </a:rPr>
              <a:t>cha </a:t>
            </a:r>
            <a:r>
              <a:rPr sz="1800" dirty="0">
                <a:latin typeface="Times New Roman"/>
                <a:cs typeface="Times New Roman"/>
              </a:rPr>
              <a:t>là cánh </a:t>
            </a:r>
            <a:r>
              <a:rPr sz="1800" spc="-5" dirty="0">
                <a:latin typeface="Times New Roman"/>
                <a:cs typeface="Times New Roman"/>
              </a:rPr>
              <a:t>chim cho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bay thật xa. </a:t>
            </a:r>
            <a:r>
              <a:rPr sz="1800" dirty="0">
                <a:latin typeface="Times New Roman"/>
                <a:cs typeface="Times New Roman"/>
              </a:rPr>
              <a:t>Nếu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ngọt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vỗ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nghị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lực,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ước</a:t>
            </a:r>
            <a:r>
              <a:rPr sz="1800" dirty="0">
                <a:latin typeface="Times New Roman"/>
                <a:cs typeface="Times New Roman"/>
              </a:rPr>
              <a:t> mơ khát </a:t>
            </a:r>
            <a:r>
              <a:rPr sz="1800" spc="-5" dirty="0">
                <a:latin typeface="Times New Roman"/>
                <a:cs typeface="Times New Roman"/>
              </a:rPr>
              <a:t>vọng,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=&gt; Giọng thơ thiết tha, trìu mến nhưng lại </a:t>
            </a:r>
            <a:r>
              <a:rPr sz="1800" spc="-5" dirty="0">
                <a:latin typeface="Times New Roman"/>
                <a:cs typeface="Times New Roman"/>
              </a:rPr>
              <a:t>trang nghiêm. Các hình </a:t>
            </a:r>
            <a:r>
              <a:rPr sz="1800" dirty="0">
                <a:latin typeface="Times New Roman"/>
                <a:cs typeface="Times New Roman"/>
              </a:rPr>
              <a:t>ảnh thơ cụ thể mà có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5" dirty="0">
                <a:latin typeface="Times New Roman"/>
                <a:cs typeface="Times New Roman"/>
              </a:rPr>
              <a:t> khái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quát,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 </a:t>
            </a:r>
            <a:r>
              <a:rPr sz="1800" dirty="0">
                <a:latin typeface="Times New Roman"/>
                <a:cs typeface="Times New Roman"/>
              </a:rPr>
              <a:t>mà vẫn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26317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=&gt; Đoạn thơ </a:t>
            </a:r>
            <a:r>
              <a:rPr sz="1800" spc="-5" dirty="0">
                <a:latin typeface="Times New Roman"/>
                <a:cs typeface="Times New Roman"/>
              </a:rPr>
              <a:t>chứa </a:t>
            </a:r>
            <a:r>
              <a:rPr sz="1800" dirty="0">
                <a:latin typeface="Times New Roman"/>
                <a:cs typeface="Times New Roman"/>
              </a:rPr>
              <a:t>chan ý </a:t>
            </a:r>
            <a:r>
              <a:rPr sz="1800" spc="-5" dirty="0">
                <a:latin typeface="Times New Roman"/>
                <a:cs typeface="Times New Roman"/>
              </a:rPr>
              <a:t>nghĩa, </a:t>
            </a:r>
            <a:r>
              <a:rPr sz="1800" spc="5" dirty="0">
                <a:latin typeface="Times New Roman"/>
                <a:cs typeface="Times New Roman"/>
              </a:rPr>
              <a:t>mộc </a:t>
            </a:r>
            <a:r>
              <a:rPr sz="1800" spc="-5" dirty="0">
                <a:latin typeface="Times New Roman"/>
                <a:cs typeface="Times New Roman"/>
              </a:rPr>
              <a:t>mạc, </a:t>
            </a:r>
            <a:r>
              <a:rPr sz="1800" dirty="0">
                <a:latin typeface="Times New Roman"/>
                <a:cs typeface="Times New Roman"/>
              </a:rPr>
              <a:t>đằm thắm </a:t>
            </a:r>
            <a:r>
              <a:rPr sz="1800" spc="-5" dirty="0">
                <a:latin typeface="Times New Roman"/>
                <a:cs typeface="Times New Roman"/>
              </a:rPr>
              <a:t>mà sâu sắc. Nó </a:t>
            </a:r>
            <a:r>
              <a:rPr sz="1800" dirty="0">
                <a:latin typeface="Times New Roman"/>
                <a:cs typeface="Times New Roman"/>
              </a:rPr>
              <a:t>tựa như </a:t>
            </a:r>
            <a:r>
              <a:rPr sz="1800" spc="-5" dirty="0">
                <a:latin typeface="Times New Roman"/>
                <a:cs typeface="Times New Roman"/>
              </a:rPr>
              <a:t>một </a:t>
            </a:r>
            <a:r>
              <a:rPr sz="1800" dirty="0">
                <a:latin typeface="Times New Roman"/>
                <a:cs typeface="Times New Roman"/>
              </a:rPr>
              <a:t>khúc </a:t>
            </a:r>
            <a:r>
              <a:rPr sz="1800" spc="-5" dirty="0">
                <a:latin typeface="Times New Roman"/>
                <a:cs typeface="Times New Roman"/>
              </a:rPr>
              <a:t>ca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nhẹ nhàng mà </a:t>
            </a:r>
            <a:r>
              <a:rPr sz="1800" spc="-5" dirty="0">
                <a:latin typeface="Times New Roman"/>
                <a:cs typeface="Times New Roman"/>
              </a:rPr>
              <a:t>âm vang. </a:t>
            </a:r>
            <a:r>
              <a:rPr sz="1800" dirty="0">
                <a:latin typeface="Times New Roman"/>
                <a:cs typeface="Times New Roman"/>
              </a:rPr>
              <a:t>Lời thơ tâm tình của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sẽ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10" dirty="0">
                <a:latin typeface="Times New Roman"/>
                <a:cs typeface="Times New Roman"/>
              </a:rPr>
              <a:t>hành </a:t>
            </a:r>
            <a:r>
              <a:rPr sz="1800" dirty="0">
                <a:latin typeface="Times New Roman"/>
                <a:cs typeface="Times New Roman"/>
              </a:rPr>
              <a:t>trang </a:t>
            </a:r>
            <a:r>
              <a:rPr sz="1800" spc="-10" dirty="0">
                <a:latin typeface="Times New Roman"/>
                <a:cs typeface="Times New Roman"/>
              </a:rPr>
              <a:t>đi </a:t>
            </a:r>
            <a:r>
              <a:rPr sz="1800" spc="-5" dirty="0">
                <a:latin typeface="Times New Roman"/>
                <a:cs typeface="Times New Roman"/>
              </a:rPr>
              <a:t>theo </a:t>
            </a:r>
            <a:r>
              <a:rPr sz="1800" dirty="0">
                <a:latin typeface="Times New Roman"/>
                <a:cs typeface="Times New Roman"/>
              </a:rPr>
              <a:t>con suốt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-5" dirty="0">
                <a:latin typeface="Times New Roman"/>
                <a:cs typeface="Times New Roman"/>
              </a:rPr>
              <a:t> đời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mãi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bổ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ích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 bạn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trẻ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 học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 tin,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nghị lực,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 </a:t>
            </a:r>
            <a:r>
              <a:rPr sz="1800" spc="-5" dirty="0">
                <a:latin typeface="Times New Roman"/>
                <a:cs typeface="Times New Roman"/>
              </a:rPr>
              <a:t>vươn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Tổng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kết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 “Nói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con”, Y </a:t>
            </a:r>
            <a:r>
              <a:rPr sz="1800" spc="-5" dirty="0">
                <a:latin typeface="Times New Roman"/>
                <a:cs typeface="Times New Roman"/>
              </a:rPr>
              <a:t>Phương không </a:t>
            </a:r>
            <a:r>
              <a:rPr sz="1800" dirty="0">
                <a:latin typeface="Times New Roman"/>
                <a:cs typeface="Times New Roman"/>
              </a:rPr>
              <a:t>chỉ </a:t>
            </a:r>
            <a:r>
              <a:rPr sz="1800" spc="-5" dirty="0">
                <a:latin typeface="Times New Roman"/>
                <a:cs typeface="Times New Roman"/>
              </a:rPr>
              <a:t>sắp xếp hành trang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riêng </a:t>
            </a:r>
            <a:r>
              <a:rPr sz="1800" dirty="0">
                <a:latin typeface="Times New Roman"/>
                <a:cs typeface="Times New Roman"/>
              </a:rPr>
              <a:t>đứa con </a:t>
            </a:r>
            <a:r>
              <a:rPr sz="1800" spc="-5" dirty="0">
                <a:latin typeface="Times New Roman"/>
                <a:cs typeface="Times New Roman"/>
              </a:rPr>
              <a:t>yêu </a:t>
            </a:r>
            <a:r>
              <a:rPr sz="1800" dirty="0">
                <a:latin typeface="Times New Roman"/>
                <a:cs typeface="Times New Roman"/>
              </a:rPr>
              <a:t>quý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 mình,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ông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muốn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trao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gửi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tất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1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bước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1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đời.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 err="1">
                <a:latin typeface="Times New Roman"/>
                <a:cs typeface="Times New Roman"/>
              </a:rPr>
              <a:t>Nội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dung: </a:t>
            </a: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thể hiện tình </a:t>
            </a:r>
            <a:r>
              <a:rPr sz="1800" spc="5" dirty="0">
                <a:latin typeface="Times New Roman"/>
                <a:cs typeface="Times New Roman"/>
              </a:rPr>
              <a:t>cảm </a:t>
            </a:r>
            <a:r>
              <a:rPr sz="1800" spc="-5" dirty="0">
                <a:latin typeface="Times New Roman"/>
                <a:cs typeface="Times New Roman"/>
              </a:rPr>
              <a:t>gia </a:t>
            </a:r>
            <a:r>
              <a:rPr sz="1800" dirty="0">
                <a:latin typeface="Times New Roman"/>
                <a:cs typeface="Times New Roman"/>
              </a:rPr>
              <a:t>đình </a:t>
            </a:r>
            <a:r>
              <a:rPr sz="1800" spc="-5" dirty="0">
                <a:latin typeface="Times New Roman"/>
                <a:cs typeface="Times New Roman"/>
              </a:rPr>
              <a:t>ấm cúng, ca </a:t>
            </a:r>
            <a:r>
              <a:rPr sz="1800" dirty="0">
                <a:latin typeface="Times New Roman"/>
                <a:cs typeface="Times New Roman"/>
              </a:rPr>
              <a:t>ngợi truyền thống cần cù, </a:t>
            </a:r>
            <a:r>
              <a:rPr sz="1800" spc="-5" dirty="0">
                <a:latin typeface="Times New Roman"/>
                <a:cs typeface="Times New Roman"/>
              </a:rPr>
              <a:t>sức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mạnh </a:t>
            </a:r>
            <a:r>
              <a:rPr sz="1800" spc="-5" dirty="0">
                <a:latin typeface="Times New Roman"/>
                <a:cs typeface="Times New Roman"/>
              </a:rPr>
              <a:t>mẽ của quê hương </a:t>
            </a:r>
            <a:r>
              <a:rPr sz="1800" dirty="0">
                <a:latin typeface="Times New Roman"/>
                <a:cs typeface="Times New Roman"/>
              </a:rPr>
              <a:t>và dân tộc. </a:t>
            </a: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giúp </a:t>
            </a:r>
            <a:r>
              <a:rPr sz="1800" spc="-5" dirty="0">
                <a:latin typeface="Times New Roman"/>
                <a:cs typeface="Times New Roman"/>
              </a:rPr>
              <a:t>ta </a:t>
            </a:r>
            <a:r>
              <a:rPr sz="1800" spc="5" dirty="0">
                <a:latin typeface="Times New Roman"/>
                <a:cs typeface="Times New Roman"/>
              </a:rPr>
              <a:t>hiểu </a:t>
            </a:r>
            <a:r>
              <a:rPr sz="1800" dirty="0">
                <a:latin typeface="Times New Roman"/>
                <a:cs typeface="Times New Roman"/>
              </a:rPr>
              <a:t>thêm </a:t>
            </a:r>
            <a:r>
              <a:rPr sz="1800" spc="-5" dirty="0">
                <a:latin typeface="Times New Roman"/>
                <a:cs typeface="Times New Roman"/>
              </a:rPr>
              <a:t>về sức sống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vẻ </a:t>
            </a:r>
            <a:r>
              <a:rPr sz="1800" dirty="0">
                <a:latin typeface="Times New Roman"/>
                <a:cs typeface="Times New Roman"/>
              </a:rPr>
              <a:t>đẹp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gợi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cảm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gắn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thống,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</a:p>
          <a:p>
            <a:pPr marL="12700" algn="just">
              <a:lnSpc>
                <a:spcPct val="100000"/>
              </a:lnSpc>
              <a:spcBef>
                <a:spcPts val="359"/>
              </a:spcBef>
            </a:pPr>
            <a:r>
              <a:rPr sz="1800" spc="-5" dirty="0">
                <a:latin typeface="Times New Roman"/>
                <a:cs typeface="Times New Roman"/>
              </a:rPr>
              <a:t>hương </a:t>
            </a:r>
            <a:r>
              <a:rPr sz="1800" dirty="0">
                <a:latin typeface="Times New Roman"/>
                <a:cs typeface="Times New Roman"/>
              </a:rPr>
              <a:t>và 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vươn</a:t>
            </a:r>
            <a:r>
              <a:rPr sz="1800" dirty="0">
                <a:latin typeface="Times New Roman"/>
                <a:cs typeface="Times New Roman"/>
              </a:rPr>
              <a:t> lên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5" dirty="0">
                <a:latin typeface="Times New Roman"/>
                <a:cs typeface="Times New Roman"/>
              </a:rPr>
              <a:t>sống.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25"/>
              </a:spcBef>
              <a:buAutoNum type="alphaLcPeriod" startAt="2"/>
              <a:tabLst>
                <a:tab pos="242570" algn="l"/>
              </a:tabLst>
            </a:pPr>
            <a:r>
              <a:rPr sz="1800" dirty="0">
                <a:latin typeface="Times New Roman"/>
                <a:cs typeface="Times New Roman"/>
              </a:rPr>
              <a:t>Nghệ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thuật</a:t>
            </a:r>
            <a:endParaRPr sz="1800" dirty="0">
              <a:latin typeface="Times New Roman"/>
              <a:cs typeface="Times New Roman"/>
            </a:endParaRPr>
          </a:p>
          <a:p>
            <a:pPr marL="184785" indent="-172720" algn="just">
              <a:lnSpc>
                <a:spcPct val="100000"/>
              </a:lnSpc>
              <a:spcBef>
                <a:spcPts val="530"/>
              </a:spcBef>
              <a:buChar char="–"/>
              <a:tabLst>
                <a:tab pos="185420" algn="l"/>
              </a:tabLst>
            </a:pP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do.</a:t>
            </a: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  <a:buChar char="–"/>
              <a:tabLst>
                <a:tab pos="196215" algn="l"/>
              </a:tabLst>
            </a:pP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giản dị, với </a:t>
            </a:r>
            <a:r>
              <a:rPr sz="1800" dirty="0">
                <a:latin typeface="Times New Roman"/>
                <a:cs typeface="Times New Roman"/>
              </a:rPr>
              <a:t>những </a:t>
            </a:r>
            <a:r>
              <a:rPr sz="1800" spc="-5" dirty="0">
                <a:latin typeface="Times New Roman"/>
                <a:cs typeface="Times New Roman"/>
              </a:rPr>
              <a:t>hình </a:t>
            </a:r>
            <a:r>
              <a:rPr sz="1800" dirty="0">
                <a:latin typeface="Times New Roman"/>
                <a:cs typeface="Times New Roman"/>
              </a:rPr>
              <a:t>ảnh </a:t>
            </a:r>
            <a:r>
              <a:rPr sz="1800" spc="-5" dirty="0">
                <a:latin typeface="Times New Roman"/>
                <a:cs typeface="Times New Roman"/>
              </a:rPr>
              <a:t>vừa </a:t>
            </a:r>
            <a:r>
              <a:rPr sz="1800" dirty="0">
                <a:latin typeface="Times New Roman"/>
                <a:cs typeface="Times New Roman"/>
              </a:rPr>
              <a:t>cụ thể </a:t>
            </a:r>
            <a:r>
              <a:rPr sz="1800" spc="-5" dirty="0">
                <a:latin typeface="Times New Roman"/>
                <a:cs typeface="Times New Roman"/>
              </a:rPr>
              <a:t>vừa mang </a:t>
            </a:r>
            <a:r>
              <a:rPr sz="1800" dirty="0">
                <a:latin typeface="Times New Roman"/>
                <a:cs typeface="Times New Roman"/>
              </a:rPr>
              <a:t>ý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spc="5" dirty="0">
                <a:latin typeface="Times New Roman"/>
                <a:cs typeface="Times New Roman"/>
              </a:rPr>
              <a:t>biểu </a:t>
            </a:r>
            <a:r>
              <a:rPr sz="1800" spc="-5" dirty="0">
                <a:latin typeface="Times New Roman"/>
                <a:cs typeface="Times New Roman"/>
              </a:rPr>
              <a:t>tượng, </a:t>
            </a:r>
            <a:r>
              <a:rPr sz="1800" dirty="0">
                <a:latin typeface="Times New Roman"/>
                <a:cs typeface="Times New Roman"/>
              </a:rPr>
              <a:t>giàu </a:t>
            </a:r>
            <a:r>
              <a:rPr sz="1800" spc="-5" dirty="0">
                <a:latin typeface="Times New Roman"/>
                <a:cs typeface="Times New Roman"/>
              </a:rPr>
              <a:t>sắc </a:t>
            </a:r>
            <a:r>
              <a:rPr sz="1800" dirty="0">
                <a:latin typeface="Times New Roman"/>
                <a:cs typeface="Times New Roman"/>
              </a:rPr>
              <a:t> thái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đạt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6905" cy="7086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 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giàu </a:t>
            </a:r>
            <a:r>
              <a:rPr sz="1800" spc="5" dirty="0">
                <a:latin typeface="Times New Roman"/>
                <a:cs typeface="Times New Roman"/>
              </a:rPr>
              <a:t>bản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sắc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giọng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điệu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riêng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mạc</a:t>
            </a:r>
            <a:r>
              <a:rPr sz="1800" spc="-5" dirty="0">
                <a:latin typeface="Times New Roman"/>
                <a:cs typeface="Times New Roman"/>
              </a:rPr>
              <a:t> mà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sắc của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 con.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2129" y="885189"/>
            <a:ext cx="3916679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BÀI</a:t>
            </a:r>
            <a:r>
              <a:rPr spc="-20" dirty="0"/>
              <a:t> </a:t>
            </a:r>
            <a:r>
              <a:rPr dirty="0"/>
              <a:t>2.</a:t>
            </a:r>
            <a:r>
              <a:rPr spc="-10" dirty="0"/>
              <a:t> </a:t>
            </a:r>
            <a:r>
              <a:rPr dirty="0"/>
              <a:t>CÁC</a:t>
            </a:r>
            <a:r>
              <a:rPr spc="-5" dirty="0"/>
              <a:t> DẠNG </a:t>
            </a:r>
            <a:r>
              <a:rPr spc="5" dirty="0"/>
              <a:t>ĐỀ</a:t>
            </a:r>
            <a:r>
              <a:rPr spc="-20" dirty="0"/>
              <a:t> </a:t>
            </a:r>
            <a:r>
              <a:rPr spc="-5" dirty="0"/>
              <a:t>ĐỌC HIỂU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1199134"/>
            <a:ext cx="7900670" cy="54946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Đề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số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1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>
              <a:latin typeface="Times New Roman"/>
              <a:cs typeface="Times New Roman"/>
            </a:endParaRPr>
          </a:p>
          <a:p>
            <a:pPr marL="12700" marR="4531360">
              <a:lnSpc>
                <a:spcPct val="124600"/>
              </a:lnSpc>
              <a:spcBef>
                <a:spcPts val="10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10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thương lắm </a:t>
            </a:r>
            <a:r>
              <a:rPr sz="1800" i="1" spc="-5" dirty="0">
                <a:latin typeface="Times New Roman"/>
                <a:cs typeface="Times New Roman"/>
              </a:rPr>
              <a:t>con </a:t>
            </a:r>
            <a:r>
              <a:rPr sz="1800" i="1" dirty="0">
                <a:latin typeface="Times New Roman"/>
                <a:cs typeface="Times New Roman"/>
              </a:rPr>
              <a:t>ơi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Cao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đo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nỗi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buồn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dirty="0">
                <a:latin typeface="Times New Roman"/>
                <a:cs typeface="Times New Roman"/>
              </a:rPr>
              <a:t>Xa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nuôi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chí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lớn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i="1" spc="-5" dirty="0">
                <a:latin typeface="Times New Roman"/>
                <a:cs typeface="Times New Roman"/>
              </a:rPr>
              <a:t>Dẫu làm sao </a:t>
            </a:r>
            <a:r>
              <a:rPr sz="1800" i="1" dirty="0">
                <a:latin typeface="Times New Roman"/>
                <a:cs typeface="Times New Roman"/>
              </a:rPr>
              <a:t>thì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 vẫn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muốn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 đá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đá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gập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ghềnh</a:t>
            </a:r>
            <a:endParaRPr sz="1800">
              <a:latin typeface="Times New Roman"/>
              <a:cs typeface="Times New Roman"/>
            </a:endParaRPr>
          </a:p>
          <a:p>
            <a:pPr marL="12700" marR="3758565">
              <a:lnSpc>
                <a:spcPts val="2690"/>
              </a:lnSpc>
              <a:spcBef>
                <a:spcPts val="175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nghèo</a:t>
            </a:r>
            <a:r>
              <a:rPr sz="1800" i="1" spc="-5" dirty="0">
                <a:latin typeface="Times New Roman"/>
                <a:cs typeface="Times New Roman"/>
              </a:rPr>
              <a:t> đói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suối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thác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xuống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lo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cực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nhọc</a:t>
            </a:r>
            <a:endParaRPr sz="1800">
              <a:latin typeface="Times New Roman"/>
              <a:cs typeface="Times New Roman"/>
            </a:endParaRPr>
          </a:p>
          <a:p>
            <a:pPr marL="12700" marR="5006975">
              <a:lnSpc>
                <a:spcPct val="124400"/>
              </a:lnSpc>
              <a:spcBef>
                <a:spcPts val="10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10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thô </a:t>
            </a:r>
            <a:r>
              <a:rPr sz="1800" i="1" spc="-5" dirty="0">
                <a:latin typeface="Times New Roman"/>
                <a:cs typeface="Times New Roman"/>
              </a:rPr>
              <a:t>sơ </a:t>
            </a:r>
            <a:r>
              <a:rPr sz="1800" i="1" dirty="0">
                <a:latin typeface="Times New Roman"/>
                <a:cs typeface="Times New Roman"/>
              </a:rPr>
              <a:t>da thịt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Chẳng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mấy </a:t>
            </a:r>
            <a:r>
              <a:rPr sz="1800" i="1" dirty="0">
                <a:latin typeface="Times New Roman"/>
                <a:cs typeface="Times New Roman"/>
              </a:rPr>
              <a:t>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nhỏ</a:t>
            </a:r>
            <a:r>
              <a:rPr sz="1800" i="1" dirty="0">
                <a:latin typeface="Times New Roman"/>
                <a:cs typeface="Times New Roman"/>
              </a:rPr>
              <a:t> bé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 giả,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5" dirty="0">
                <a:latin typeface="Times New Roman"/>
                <a:cs typeface="Times New Roman"/>
              </a:rPr>
              <a:t> phẩm?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nêu mạch</a:t>
            </a:r>
            <a:r>
              <a:rPr sz="1800" spc="-5" dirty="0">
                <a:latin typeface="Times New Roman"/>
                <a:cs typeface="Times New Roman"/>
              </a:rPr>
              <a:t> 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xúc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định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1?</a:t>
            </a:r>
            <a:endParaRPr sz="180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5" dirty="0">
                <a:latin typeface="Times New Roman"/>
                <a:cs typeface="Times New Roman"/>
              </a:rPr>
              <a:t> một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trên?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4. </a:t>
            </a:r>
            <a:r>
              <a:rPr sz="1800" spc="-10" dirty="0">
                <a:latin typeface="Times New Roman"/>
                <a:cs typeface="Times New Roman"/>
              </a:rPr>
              <a:t>Hãy </a:t>
            </a:r>
            <a:r>
              <a:rPr sz="1800" dirty="0">
                <a:latin typeface="Times New Roman"/>
                <a:cs typeface="Times New Roman"/>
              </a:rPr>
              <a:t>viết </a:t>
            </a:r>
            <a:r>
              <a:rPr sz="1800" spc="-5" dirty="0">
                <a:latin typeface="Times New Roman"/>
                <a:cs typeface="Times New Roman"/>
              </a:rPr>
              <a:t>đoạn </a:t>
            </a:r>
            <a:r>
              <a:rPr sz="1800" dirty="0">
                <a:latin typeface="Times New Roman"/>
                <a:cs typeface="Times New Roman"/>
              </a:rPr>
              <a:t>văn từ 8 </a:t>
            </a:r>
            <a:r>
              <a:rPr sz="1800" spc="-5" dirty="0">
                <a:latin typeface="Times New Roman"/>
                <a:cs typeface="Times New Roman"/>
              </a:rPr>
              <a:t>đến </a:t>
            </a:r>
            <a:r>
              <a:rPr sz="1800" dirty="0">
                <a:latin typeface="Times New Roman"/>
                <a:cs typeface="Times New Roman"/>
              </a:rPr>
              <a:t>10 câu </a:t>
            </a:r>
            <a:r>
              <a:rPr sz="1800" spc="-5" dirty="0">
                <a:latin typeface="Times New Roman"/>
                <a:cs typeface="Times New Roman"/>
              </a:rPr>
              <a:t>theo </a:t>
            </a:r>
            <a:r>
              <a:rPr sz="1800" dirty="0">
                <a:latin typeface="Times New Roman"/>
                <a:cs typeface="Times New Roman"/>
              </a:rPr>
              <a:t>kiểu diễn </a:t>
            </a:r>
            <a:r>
              <a:rPr sz="1800" spc="-5" dirty="0">
                <a:latin typeface="Times New Roman"/>
                <a:cs typeface="Times New Roman"/>
              </a:rPr>
              <a:t>dịch </a:t>
            </a:r>
            <a:r>
              <a:rPr sz="1800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nêu </a:t>
            </a:r>
            <a:r>
              <a:rPr sz="1800" dirty="0">
                <a:latin typeface="Times New Roman"/>
                <a:cs typeface="Times New Roman"/>
              </a:rPr>
              <a:t>cảm nhận </a:t>
            </a:r>
            <a:r>
              <a:rPr sz="1800" spc="-5" dirty="0">
                <a:latin typeface="Times New Roman"/>
                <a:cs typeface="Times New Roman"/>
              </a:rPr>
              <a:t>của em </a:t>
            </a:r>
            <a:r>
              <a:rPr sz="1800" dirty="0">
                <a:latin typeface="Times New Roman"/>
                <a:cs typeface="Times New Roman"/>
              </a:rPr>
              <a:t>về khổ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trên. </a:t>
            </a:r>
            <a:r>
              <a:rPr sz="1800" dirty="0">
                <a:latin typeface="Times New Roman"/>
                <a:cs typeface="Times New Roman"/>
              </a:rPr>
              <a:t>Trong đoạn </a:t>
            </a:r>
            <a:r>
              <a:rPr sz="1800" spc="-5" dirty="0">
                <a:latin typeface="Times New Roman"/>
                <a:cs typeface="Times New Roman"/>
              </a:rPr>
              <a:t>văn, </a:t>
            </a:r>
            <a:r>
              <a:rPr sz="1800" dirty="0">
                <a:latin typeface="Times New Roman"/>
                <a:cs typeface="Times New Roman"/>
              </a:rPr>
              <a:t>em </a:t>
            </a:r>
            <a:r>
              <a:rPr sz="1800" spc="-5" dirty="0">
                <a:latin typeface="Times New Roman"/>
                <a:cs typeface="Times New Roman"/>
              </a:rPr>
              <a:t>hãy </a:t>
            </a:r>
            <a:r>
              <a:rPr sz="1800" dirty="0">
                <a:latin typeface="Times New Roman"/>
                <a:cs typeface="Times New Roman"/>
              </a:rPr>
              <a:t>sử dụng </a:t>
            </a:r>
            <a:r>
              <a:rPr sz="1800" spc="-5" dirty="0">
                <a:latin typeface="Times New Roman"/>
                <a:cs typeface="Times New Roman"/>
              </a:rPr>
              <a:t>ít nhất hai </a:t>
            </a:r>
            <a:r>
              <a:rPr sz="1800" dirty="0">
                <a:latin typeface="Times New Roman"/>
                <a:cs typeface="Times New Roman"/>
              </a:rPr>
              <a:t>phép liên kết </a:t>
            </a:r>
            <a:r>
              <a:rPr sz="1800" spc="-5" dirty="0">
                <a:latin typeface="Times New Roman"/>
                <a:cs typeface="Times New Roman"/>
              </a:rPr>
              <a:t>câu </a:t>
            </a:r>
            <a:r>
              <a:rPr sz="1800" dirty="0">
                <a:latin typeface="Times New Roman"/>
                <a:cs typeface="Times New Roman"/>
              </a:rPr>
              <a:t>(gạch </a:t>
            </a:r>
            <a:r>
              <a:rPr sz="1800" spc="-10" dirty="0">
                <a:latin typeface="Times New Roman"/>
                <a:cs typeface="Times New Roman"/>
              </a:rPr>
              <a:t>dưới những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" dirty="0">
                <a:latin typeface="Times New Roman"/>
                <a:cs typeface="Times New Roman"/>
              </a:rPr>
              <a:t> ngữ</a:t>
            </a:r>
            <a:r>
              <a:rPr sz="1800" dirty="0">
                <a:latin typeface="Times New Roman"/>
                <a:cs typeface="Times New Roman"/>
              </a:rPr>
              <a:t> này)</a:t>
            </a: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giải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“Nói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400"/>
              </a:lnSpc>
              <a:buAutoNum type="arabicPeriod"/>
              <a:tabLst>
                <a:tab pos="253365" algn="l"/>
              </a:tabLst>
            </a:pPr>
            <a:r>
              <a:rPr sz="1800" dirty="0">
                <a:latin typeface="Times New Roman"/>
                <a:cs typeface="Times New Roman"/>
              </a:rPr>
              <a:t>Mạch </a:t>
            </a:r>
            <a:r>
              <a:rPr sz="1800" spc="-5" dirty="0">
                <a:latin typeface="Times New Roman"/>
                <a:cs typeface="Times New Roman"/>
              </a:rPr>
              <a:t>cảm xúc: </a:t>
            </a:r>
            <a:r>
              <a:rPr sz="1800" dirty="0">
                <a:latin typeface="Times New Roman"/>
                <a:cs typeface="Times New Roman"/>
              </a:rPr>
              <a:t>từ tình </a:t>
            </a:r>
            <a:r>
              <a:rPr sz="1800" spc="5" dirty="0">
                <a:latin typeface="Times New Roman"/>
                <a:cs typeface="Times New Roman"/>
              </a:rPr>
              <a:t>cảm </a:t>
            </a:r>
            <a:r>
              <a:rPr sz="1800" spc="-5" dirty="0">
                <a:latin typeface="Times New Roman"/>
                <a:cs typeface="Times New Roman"/>
              </a:rPr>
              <a:t>gia </a:t>
            </a:r>
            <a:r>
              <a:rPr sz="1800" dirty="0">
                <a:latin typeface="Times New Roman"/>
                <a:cs typeface="Times New Roman"/>
              </a:rPr>
              <a:t>đình </a:t>
            </a:r>
            <a:r>
              <a:rPr sz="1800" spc="5" dirty="0">
                <a:latin typeface="Times New Roman"/>
                <a:cs typeface="Times New Roman"/>
              </a:rPr>
              <a:t>mở </a:t>
            </a:r>
            <a:r>
              <a:rPr sz="1800" dirty="0">
                <a:latin typeface="Times New Roman"/>
                <a:cs typeface="Times New Roman"/>
              </a:rPr>
              <a:t>rộng ra là tình cảm </a:t>
            </a:r>
            <a:r>
              <a:rPr sz="1800" spc="-10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hương,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dirty="0">
                <a:latin typeface="Times New Roman"/>
                <a:cs typeface="Times New Roman"/>
              </a:rPr>
              <a:t>các kỷ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niệm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nâng 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đề: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10" dirty="0">
                <a:latin typeface="Times New Roman"/>
                <a:cs typeface="Times New Roman"/>
              </a:rPr>
              <a:t>gái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5" dirty="0">
                <a:latin typeface="Times New Roman"/>
                <a:cs typeface="Times New Roman"/>
              </a:rPr>
              <a:t> giả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30"/>
              </a:spcBef>
              <a:buAutoNum type="arabicPeriod" startAt="3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Thành </a:t>
            </a:r>
            <a:r>
              <a:rPr sz="1800" dirty="0">
                <a:latin typeface="Times New Roman"/>
                <a:cs typeface="Times New Roman"/>
              </a:rPr>
              <a:t>ngữ: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 thác </a:t>
            </a:r>
            <a:r>
              <a:rPr sz="1800" dirty="0">
                <a:latin typeface="Times New Roman"/>
                <a:cs typeface="Times New Roman"/>
              </a:rPr>
              <a:t>xuống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ghềnh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25"/>
              </a:spcBef>
              <a:buAutoNum type="arabicPeriod" startAt="3"/>
              <a:tabLst>
                <a:tab pos="242570" algn="l"/>
              </a:tabLst>
            </a:pPr>
            <a:r>
              <a:rPr sz="1800" spc="-5" dirty="0">
                <a:latin typeface="Times New Roman"/>
                <a:cs typeface="Times New Roman"/>
              </a:rPr>
              <a:t>Tham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khảo:</a:t>
            </a:r>
          </a:p>
          <a:p>
            <a:pPr marL="12700" marR="6350" indent="172085" algn="just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khí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 đình </a:t>
            </a:r>
            <a:r>
              <a:rPr sz="1800" spc="-5" dirty="0">
                <a:latin typeface="Times New Roman"/>
                <a:cs typeface="Times New Roman"/>
              </a:rPr>
              <a:t>đầm ấm, </a:t>
            </a:r>
            <a:r>
              <a:rPr sz="1800" dirty="0">
                <a:latin typeface="Times New Roman"/>
                <a:cs typeface="Times New Roman"/>
              </a:rPr>
              <a:t>quấn quýt đồng </a:t>
            </a:r>
            <a:r>
              <a:rPr sz="1800" spc="-5" dirty="0">
                <a:latin typeface="Times New Roman"/>
                <a:cs typeface="Times New Roman"/>
              </a:rPr>
              <a:t>thời ngợi ca những </a:t>
            </a:r>
            <a:r>
              <a:rPr sz="1800" dirty="0">
                <a:latin typeface="Times New Roman"/>
                <a:cs typeface="Times New Roman"/>
              </a:rPr>
              <a:t>phẩm </a:t>
            </a:r>
            <a:r>
              <a:rPr sz="1800" spc="-5" dirty="0">
                <a:latin typeface="Times New Roman"/>
                <a:cs typeface="Times New Roman"/>
              </a:rPr>
              <a:t>chất cao </a:t>
            </a:r>
            <a:r>
              <a:rPr sz="1800" dirty="0">
                <a:latin typeface="Times New Roman"/>
                <a:cs typeface="Times New Roman"/>
              </a:rPr>
              <a:t>đẹp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10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rừng </a:t>
            </a:r>
            <a:r>
              <a:rPr sz="1800" dirty="0">
                <a:latin typeface="Times New Roman"/>
                <a:cs typeface="Times New Roman"/>
              </a:rPr>
              <a:t>núi quê </a:t>
            </a:r>
            <a:r>
              <a:rPr sz="1800" spc="-5" dirty="0">
                <a:latin typeface="Times New Roman"/>
                <a:cs typeface="Times New Roman"/>
              </a:rPr>
              <a:t>hương. </a:t>
            </a:r>
            <a:r>
              <a:rPr sz="1800" dirty="0">
                <a:latin typeface="Times New Roman"/>
                <a:cs typeface="Times New Roman"/>
              </a:rPr>
              <a:t>Từng </a:t>
            </a:r>
            <a:r>
              <a:rPr sz="1800" spc="-5" dirty="0">
                <a:latin typeface="Times New Roman"/>
                <a:cs typeface="Times New Roman"/>
              </a:rPr>
              <a:t>bước </a:t>
            </a:r>
            <a:r>
              <a:rPr sz="1800" dirty="0">
                <a:latin typeface="Times New Roman"/>
                <a:cs typeface="Times New Roman"/>
              </a:rPr>
              <a:t>đi, từng tiếng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cười </a:t>
            </a:r>
            <a:r>
              <a:rPr sz="1800" dirty="0">
                <a:latin typeface="Times New Roman"/>
                <a:cs typeface="Times New Roman"/>
              </a:rPr>
              <a:t>của con </a:t>
            </a:r>
            <a:r>
              <a:rPr sz="1800" spc="-5" dirty="0">
                <a:latin typeface="Times New Roman"/>
                <a:cs typeface="Times New Roman"/>
              </a:rPr>
              <a:t>được cha mẹ mừng </a:t>
            </a:r>
            <a:r>
              <a:rPr sz="1800" dirty="0">
                <a:latin typeface="Times New Roman"/>
                <a:cs typeface="Times New Roman"/>
              </a:rPr>
              <a:t> vui đón nhận:</a:t>
            </a:r>
          </a:p>
          <a:p>
            <a:pPr marL="186690" marR="5948680" indent="-116205" algn="just">
              <a:lnSpc>
                <a:spcPts val="27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“Chân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44931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86690" marR="5751830" algn="just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chạm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Hai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-5" dirty="0">
                <a:latin typeface="Times New Roman"/>
                <a:cs typeface="Times New Roman"/>
              </a:rPr>
              <a:t> 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cười”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diễn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thật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6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con.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niu,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chờ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mẹ. </a:t>
            </a:r>
            <a:r>
              <a:rPr sz="1800" spc="-5" dirty="0">
                <a:latin typeface="Times New Roman"/>
                <a:cs typeface="Times New Roman"/>
              </a:rPr>
              <a:t>Và không </a:t>
            </a:r>
            <a:r>
              <a:rPr sz="1800" dirty="0">
                <a:latin typeface="Times New Roman"/>
                <a:cs typeface="Times New Roman"/>
              </a:rPr>
              <a:t>chỉ có </a:t>
            </a:r>
            <a:r>
              <a:rPr sz="1800" spc="-5" dirty="0">
                <a:latin typeface="Times New Roman"/>
                <a:cs typeface="Times New Roman"/>
              </a:rPr>
              <a:t>vậy, thời </a:t>
            </a:r>
            <a:r>
              <a:rPr sz="1800" dirty="0">
                <a:latin typeface="Times New Roman"/>
                <a:cs typeface="Times New Roman"/>
              </a:rPr>
              <a:t>gian trôi </a:t>
            </a:r>
            <a:r>
              <a:rPr sz="1800" spc="-5" dirty="0">
                <a:latin typeface="Times New Roman"/>
                <a:cs typeface="Times New Roman"/>
              </a:rPr>
              <a:t>qua, con </a:t>
            </a:r>
            <a:r>
              <a:rPr sz="1800" dirty="0">
                <a:latin typeface="Times New Roman"/>
                <a:cs typeface="Times New Roman"/>
              </a:rPr>
              <a:t>còn </a:t>
            </a:r>
            <a:r>
              <a:rPr sz="1800" spc="5" dirty="0">
                <a:latin typeface="Times New Roman"/>
                <a:cs typeface="Times New Roman"/>
              </a:rPr>
              <a:t>dần </a:t>
            </a:r>
            <a:r>
              <a:rPr sz="1800" spc="-5" dirty="0">
                <a:latin typeface="Times New Roman"/>
                <a:cs typeface="Times New Roman"/>
              </a:rPr>
              <a:t>trường </a:t>
            </a:r>
            <a:r>
              <a:rPr sz="1800" dirty="0">
                <a:latin typeface="Times New Roman"/>
                <a:cs typeface="Times New Roman"/>
              </a:rPr>
              <a:t>thành trong </a:t>
            </a:r>
            <a:r>
              <a:rPr sz="1800" spc="-5" dirty="0">
                <a:latin typeface="Times New Roman"/>
                <a:cs typeface="Times New Roman"/>
              </a:rPr>
              <a:t>vòng </a:t>
            </a:r>
            <a:r>
              <a:rPr sz="1800" dirty="0">
                <a:latin typeface="Times New Roman"/>
                <a:cs typeface="Times New Roman"/>
              </a:rPr>
              <a:t>tay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ấm áp của </a:t>
            </a:r>
            <a:r>
              <a:rPr sz="1800" spc="-5" dirty="0">
                <a:latin typeface="Times New Roman"/>
                <a:cs typeface="Times New Roman"/>
              </a:rPr>
              <a:t>quê hương. Đó </a:t>
            </a:r>
            <a:r>
              <a:rPr sz="1800" dirty="0">
                <a:latin typeface="Times New Roman"/>
                <a:cs typeface="Times New Roman"/>
              </a:rPr>
              <a:t>là những </a:t>
            </a:r>
            <a:r>
              <a:rPr sz="1800" spc="-5" dirty="0">
                <a:latin typeface="Times New Roman"/>
                <a:cs typeface="Times New Roman"/>
              </a:rPr>
              <a:t>“người </a:t>
            </a:r>
            <a:r>
              <a:rPr sz="1800" dirty="0">
                <a:latin typeface="Times New Roman"/>
                <a:cs typeface="Times New Roman"/>
              </a:rPr>
              <a:t>đồng mình” rất cần cù và lạc </a:t>
            </a:r>
            <a:r>
              <a:rPr sz="1800" spc="-5" dirty="0">
                <a:latin typeface="Times New Roman"/>
                <a:cs typeface="Times New Roman"/>
              </a:rPr>
              <a:t>quan. Các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ngữ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 sắc thái </a:t>
            </a:r>
            <a:r>
              <a:rPr sz="1800" spc="-5" dirty="0">
                <a:latin typeface="Times New Roman"/>
                <a:cs typeface="Times New Roman"/>
              </a:rPr>
              <a:t>biểu </a:t>
            </a:r>
            <a:r>
              <a:rPr sz="1800" dirty="0">
                <a:latin typeface="Times New Roman"/>
                <a:cs typeface="Times New Roman"/>
              </a:rPr>
              <a:t>hiện: </a:t>
            </a:r>
            <a:r>
              <a:rPr sz="1800" spc="-5" dirty="0">
                <a:latin typeface="Times New Roman"/>
                <a:cs typeface="Times New Roman"/>
              </a:rPr>
              <a:t>cài nan hoa, </a:t>
            </a:r>
            <a:r>
              <a:rPr sz="1800" dirty="0">
                <a:latin typeface="Times New Roman"/>
                <a:cs typeface="Times New Roman"/>
              </a:rPr>
              <a:t>ken câu </a:t>
            </a:r>
            <a:r>
              <a:rPr sz="1800" spc="-5" dirty="0">
                <a:latin typeface="Times New Roman"/>
                <a:cs typeface="Times New Roman"/>
              </a:rPr>
              <a:t>hát </a:t>
            </a:r>
            <a:r>
              <a:rPr sz="1800" spc="-10" dirty="0">
                <a:latin typeface="Times New Roman"/>
                <a:cs typeface="Times New Roman"/>
              </a:rPr>
              <a:t>đã </a:t>
            </a:r>
            <a:r>
              <a:rPr sz="1800" dirty="0">
                <a:latin typeface="Times New Roman"/>
                <a:cs typeface="Times New Roman"/>
              </a:rPr>
              <a:t>miêu </a:t>
            </a:r>
            <a:r>
              <a:rPr sz="1800" spc="15" dirty="0">
                <a:latin typeface="Times New Roman"/>
                <a:cs typeface="Times New Roman"/>
              </a:rPr>
              <a:t>tả </a:t>
            </a:r>
            <a:r>
              <a:rPr sz="1800" dirty="0">
                <a:latin typeface="Times New Roman"/>
                <a:cs typeface="Times New Roman"/>
              </a:rPr>
              <a:t>cụ thể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đức tính quý báu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Rừng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mộng,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trữ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khoáng </a:t>
            </a:r>
            <a:r>
              <a:rPr sz="1800" spc="-5" dirty="0">
                <a:latin typeface="Times New Roman"/>
                <a:cs typeface="Times New Roman"/>
              </a:rPr>
              <a:t>đạt: “cho </a:t>
            </a:r>
            <a:r>
              <a:rPr sz="1800" dirty="0">
                <a:latin typeface="Times New Roman"/>
                <a:cs typeface="Times New Roman"/>
              </a:rPr>
              <a:t>hoa”, “cho những tấm lòng”. Thiên nhiên vĩ đại </a:t>
            </a:r>
            <a:r>
              <a:rPr sz="1800" spc="-10" dirty="0">
                <a:latin typeface="Times New Roman"/>
                <a:cs typeface="Times New Roman"/>
              </a:rPr>
              <a:t>đã </a:t>
            </a:r>
            <a:r>
              <a:rPr sz="1800" dirty="0">
                <a:latin typeface="Times New Roman"/>
                <a:cs typeface="Times New Roman"/>
              </a:rPr>
              <a:t>góp phần nuôi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 khôn lớn,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đỡ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5" dirty="0">
                <a:latin typeface="Times New Roman"/>
                <a:cs typeface="Times New Roman"/>
              </a:rPr>
              <a:t> cả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dirty="0" err="1">
                <a:latin typeface="Times New Roman"/>
                <a:cs typeface="Times New Roman"/>
              </a:rPr>
              <a:t>lối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 err="1">
                <a:latin typeface="Times New Roman"/>
                <a:cs typeface="Times New Roman"/>
              </a:rPr>
              <a:t>sống</a:t>
            </a:r>
            <a:r>
              <a:rPr lang="en-US" sz="1800" spc="-5" dirty="0">
                <a:latin typeface="Times New Roman"/>
                <a:cs typeface="Times New Roman"/>
              </a:rPr>
              <a:t>.</a:t>
            </a:r>
          </a:p>
          <a:p>
            <a:pPr marL="12700" marR="5080" algn="just">
              <a:lnSpc>
                <a:spcPct val="124600"/>
              </a:lnSpc>
              <a:spcBef>
                <a:spcPts val="10"/>
              </a:spcBef>
            </a:pPr>
            <a:r>
              <a:rPr sz="1800" dirty="0" err="1">
                <a:latin typeface="Times New Roman"/>
                <a:cs typeface="Times New Roman"/>
              </a:rPr>
              <a:t>Chú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thích</a:t>
            </a:r>
          </a:p>
          <a:p>
            <a:pPr marL="298450" indent="-286385">
              <a:lnSpc>
                <a:spcPct val="100000"/>
              </a:lnSpc>
              <a:spcBef>
                <a:spcPts val="540"/>
              </a:spcBef>
              <a:buChar char="*"/>
              <a:tabLst>
                <a:tab pos="298450" algn="l"/>
                <a:tab pos="299085" algn="l"/>
              </a:tabLst>
            </a:pPr>
            <a:r>
              <a:rPr sz="1800" dirty="0">
                <a:latin typeface="Times New Roman"/>
                <a:cs typeface="Times New Roman"/>
              </a:rPr>
              <a:t>“Và”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phép liên kết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 hệ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từ.</a:t>
            </a:r>
            <a:endParaRPr sz="1800" dirty="0">
              <a:latin typeface="Times New Roman"/>
              <a:cs typeface="Times New Roman"/>
            </a:endParaRPr>
          </a:p>
          <a:p>
            <a:pPr marL="356235" indent="-344170">
              <a:lnSpc>
                <a:spcPct val="100000"/>
              </a:lnSpc>
              <a:spcBef>
                <a:spcPts val="525"/>
              </a:spcBef>
              <a:buChar char="*"/>
              <a:tabLst>
                <a:tab pos="355600" algn="l"/>
                <a:tab pos="356870" algn="l"/>
              </a:tabLst>
            </a:pPr>
            <a:r>
              <a:rPr sz="1800" dirty="0">
                <a:latin typeface="Times New Roman"/>
                <a:cs typeface="Times New Roman"/>
              </a:rPr>
              <a:t>“Đó”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phép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49042" y="885189"/>
            <a:ext cx="4562475" cy="330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BÀI</a:t>
            </a:r>
            <a:r>
              <a:rPr spc="-20" dirty="0"/>
              <a:t> </a:t>
            </a:r>
            <a:r>
              <a:rPr dirty="0"/>
              <a:t>1. </a:t>
            </a:r>
            <a:r>
              <a:rPr spc="-5" dirty="0"/>
              <a:t>TÓM </a:t>
            </a:r>
            <a:r>
              <a:rPr dirty="0"/>
              <a:t>TẮT</a:t>
            </a:r>
            <a:r>
              <a:rPr spc="-10" dirty="0"/>
              <a:t> </a:t>
            </a:r>
            <a:r>
              <a:rPr spc="-5" dirty="0"/>
              <a:t>KIẾN</a:t>
            </a:r>
            <a:r>
              <a:rPr dirty="0"/>
              <a:t> </a:t>
            </a:r>
            <a:r>
              <a:rPr spc="-5" dirty="0"/>
              <a:t>THỨC</a:t>
            </a:r>
            <a:r>
              <a:rPr spc="-15" dirty="0"/>
              <a:t> </a:t>
            </a:r>
            <a:r>
              <a:rPr dirty="0"/>
              <a:t>CƠ</a:t>
            </a:r>
            <a:r>
              <a:rPr spc="-10" dirty="0"/>
              <a:t> </a:t>
            </a:r>
            <a:r>
              <a:rPr spc="-5" dirty="0"/>
              <a:t>BẢN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pc="-5" dirty="0"/>
              <a:t>A.</a:t>
            </a:r>
            <a:r>
              <a:rPr spc="-10" dirty="0"/>
              <a:t> </a:t>
            </a:r>
            <a:r>
              <a:rPr dirty="0"/>
              <a:t>TÌM</a:t>
            </a:r>
            <a:r>
              <a:rPr spc="-15" dirty="0"/>
              <a:t> </a:t>
            </a:r>
            <a:r>
              <a:rPr spc="-5" dirty="0"/>
              <a:t>HIỂU</a:t>
            </a:r>
            <a:r>
              <a:rPr spc="-20" dirty="0"/>
              <a:t> </a:t>
            </a:r>
            <a:r>
              <a:rPr spc="-5" dirty="0"/>
              <a:t>CHUNG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dirty="0"/>
              <a:t>1.</a:t>
            </a:r>
            <a:r>
              <a:rPr spc="-25" dirty="0"/>
              <a:t> </a:t>
            </a:r>
            <a:r>
              <a:rPr dirty="0"/>
              <a:t>Tác</a:t>
            </a:r>
            <a:r>
              <a:rPr spc="-30" dirty="0"/>
              <a:t> </a:t>
            </a:r>
            <a:r>
              <a:rPr dirty="0"/>
              <a:t>giả</a:t>
            </a:r>
          </a:p>
          <a:p>
            <a:pPr marL="184785" indent="-172720">
              <a:lnSpc>
                <a:spcPct val="100000"/>
              </a:lnSpc>
              <a:spcBef>
                <a:spcPts val="540"/>
              </a:spcBef>
              <a:buChar char="–"/>
              <a:tabLst>
                <a:tab pos="185420" algn="l"/>
              </a:tabLst>
            </a:pPr>
            <a:r>
              <a:rPr b="0" dirty="0">
                <a:latin typeface="Times New Roman"/>
                <a:cs typeface="Times New Roman"/>
              </a:rPr>
              <a:t>Y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Phương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là </a:t>
            </a:r>
            <a:r>
              <a:rPr b="0" spc="-5" dirty="0">
                <a:latin typeface="Times New Roman"/>
                <a:cs typeface="Times New Roman"/>
              </a:rPr>
              <a:t>nhà</a:t>
            </a:r>
            <a:r>
              <a:rPr b="0" dirty="0">
                <a:latin typeface="Times New Roman"/>
                <a:cs typeface="Times New Roman"/>
              </a:rPr>
              <a:t> thơ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dân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tộc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Tày.</a:t>
            </a:r>
          </a:p>
          <a:p>
            <a:pPr marL="12700" marR="5715">
              <a:lnSpc>
                <a:spcPct val="124400"/>
              </a:lnSpc>
              <a:spcBef>
                <a:spcPts val="5"/>
              </a:spcBef>
              <a:buChar char="–"/>
              <a:tabLst>
                <a:tab pos="189865" algn="l"/>
              </a:tabLst>
            </a:pPr>
            <a:r>
              <a:rPr b="0" dirty="0">
                <a:latin typeface="Times New Roman"/>
                <a:cs typeface="Times New Roman"/>
              </a:rPr>
              <a:t>Thơ</a:t>
            </a:r>
            <a:r>
              <a:rPr b="0" spc="4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ông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thể</a:t>
            </a:r>
            <a:r>
              <a:rPr b="0" spc="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hiện</a:t>
            </a:r>
            <a:r>
              <a:rPr b="0" spc="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tâm</a:t>
            </a:r>
            <a:r>
              <a:rPr b="0" spc="4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hồn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chân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thật,</a:t>
            </a:r>
            <a:r>
              <a:rPr b="0" spc="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mạnh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mẽ</a:t>
            </a:r>
            <a:r>
              <a:rPr b="0" spc="4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và</a:t>
            </a:r>
            <a:r>
              <a:rPr b="0" spc="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trong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spc="-10" dirty="0">
                <a:latin typeface="Times New Roman"/>
                <a:cs typeface="Times New Roman"/>
              </a:rPr>
              <a:t>sáng,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cách</a:t>
            </a:r>
            <a:r>
              <a:rPr b="0" spc="4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tư</a:t>
            </a:r>
            <a:r>
              <a:rPr b="0" spc="4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duy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giàu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hình</a:t>
            </a:r>
            <a:r>
              <a:rPr b="0" spc="6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ảnh </a:t>
            </a:r>
            <a:r>
              <a:rPr b="0" spc="-434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của </a:t>
            </a:r>
            <a:r>
              <a:rPr b="0" spc="-5" dirty="0">
                <a:latin typeface="Times New Roman"/>
                <a:cs typeface="Times New Roman"/>
              </a:rPr>
              <a:t>người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miền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núi.</a:t>
            </a:r>
          </a:p>
          <a:p>
            <a:pPr marL="241935" indent="-229870">
              <a:lnSpc>
                <a:spcPct val="100000"/>
              </a:lnSpc>
              <a:spcBef>
                <a:spcPts val="525"/>
              </a:spcBef>
              <a:buAutoNum type="arabicPeriod" startAt="2"/>
              <a:tabLst>
                <a:tab pos="242570" algn="l"/>
              </a:tabLst>
            </a:pPr>
            <a:r>
              <a:rPr dirty="0"/>
              <a:t>Tác</a:t>
            </a:r>
            <a:r>
              <a:rPr spc="-45" dirty="0"/>
              <a:t> </a:t>
            </a:r>
            <a:r>
              <a:rPr spc="-5" dirty="0"/>
              <a:t>phẩm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b="0" dirty="0">
                <a:latin typeface="Times New Roman"/>
                <a:cs typeface="Times New Roman"/>
              </a:rPr>
              <a:t>a.</a:t>
            </a:r>
            <a:r>
              <a:rPr b="0" spc="-1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Hoàn</a:t>
            </a:r>
            <a:r>
              <a:rPr b="0" spc="-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cảnh</a:t>
            </a:r>
            <a:r>
              <a:rPr b="0" spc="-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sáng</a:t>
            </a:r>
            <a:r>
              <a:rPr b="0" spc="-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tác</a:t>
            </a:r>
          </a:p>
          <a:p>
            <a:pPr marL="12700" marR="5080" algn="just">
              <a:lnSpc>
                <a:spcPts val="2690"/>
              </a:lnSpc>
              <a:spcBef>
                <a:spcPts val="175"/>
              </a:spcBef>
              <a:buChar char="–"/>
              <a:tabLst>
                <a:tab pos="191770" algn="l"/>
              </a:tabLst>
            </a:pPr>
            <a:r>
              <a:rPr b="0" dirty="0">
                <a:latin typeface="Times New Roman"/>
                <a:cs typeface="Times New Roman"/>
              </a:rPr>
              <a:t>Bài thơ ra </a:t>
            </a:r>
            <a:r>
              <a:rPr b="0" spc="-5" dirty="0">
                <a:latin typeface="Times New Roman"/>
                <a:cs typeface="Times New Roman"/>
              </a:rPr>
              <a:t>đời </a:t>
            </a:r>
            <a:r>
              <a:rPr b="0" dirty="0">
                <a:latin typeface="Times New Roman"/>
                <a:cs typeface="Times New Roman"/>
              </a:rPr>
              <a:t>vào </a:t>
            </a:r>
            <a:r>
              <a:rPr b="0" spc="-5" dirty="0">
                <a:latin typeface="Times New Roman"/>
                <a:cs typeface="Times New Roman"/>
              </a:rPr>
              <a:t>năm </a:t>
            </a:r>
            <a:r>
              <a:rPr b="0" dirty="0">
                <a:latin typeface="Times New Roman"/>
                <a:cs typeface="Times New Roman"/>
              </a:rPr>
              <a:t>1980 – khi </a:t>
            </a:r>
            <a:r>
              <a:rPr b="0" spc="-5" dirty="0">
                <a:latin typeface="Times New Roman"/>
                <a:cs typeface="Times New Roman"/>
              </a:rPr>
              <a:t>đời sống tinh </a:t>
            </a:r>
            <a:r>
              <a:rPr b="0" dirty="0">
                <a:latin typeface="Times New Roman"/>
                <a:cs typeface="Times New Roman"/>
              </a:rPr>
              <a:t>thần và </a:t>
            </a:r>
            <a:r>
              <a:rPr b="0" spc="-5" dirty="0">
                <a:latin typeface="Times New Roman"/>
                <a:cs typeface="Times New Roman"/>
              </a:rPr>
              <a:t>vật </a:t>
            </a:r>
            <a:r>
              <a:rPr b="0" dirty="0">
                <a:latin typeface="Times New Roman"/>
                <a:cs typeface="Times New Roman"/>
              </a:rPr>
              <a:t>chất của nhân dân </a:t>
            </a:r>
            <a:r>
              <a:rPr b="0" spc="5" dirty="0">
                <a:latin typeface="Times New Roman"/>
                <a:cs typeface="Times New Roman"/>
              </a:rPr>
              <a:t>cả </a:t>
            </a:r>
            <a:r>
              <a:rPr b="0" spc="-5" dirty="0">
                <a:latin typeface="Times New Roman"/>
                <a:cs typeface="Times New Roman"/>
              </a:rPr>
              <a:t>nước </a:t>
            </a:r>
            <a:r>
              <a:rPr b="0" dirty="0">
                <a:latin typeface="Times New Roman"/>
                <a:cs typeface="Times New Roman"/>
              </a:rPr>
              <a:t> nói chung, nhân dân </a:t>
            </a:r>
            <a:r>
              <a:rPr b="0" spc="-5" dirty="0">
                <a:latin typeface="Times New Roman"/>
                <a:cs typeface="Times New Roman"/>
              </a:rPr>
              <a:t>các dân </a:t>
            </a:r>
            <a:r>
              <a:rPr b="0" dirty="0">
                <a:latin typeface="Times New Roman"/>
                <a:cs typeface="Times New Roman"/>
              </a:rPr>
              <a:t>tộc thiểu </a:t>
            </a:r>
            <a:r>
              <a:rPr b="0" spc="-5" dirty="0">
                <a:latin typeface="Times New Roman"/>
                <a:cs typeface="Times New Roman"/>
              </a:rPr>
              <a:t>số </a:t>
            </a:r>
            <a:r>
              <a:rPr b="0" dirty="0">
                <a:latin typeface="Times New Roman"/>
                <a:cs typeface="Times New Roman"/>
              </a:rPr>
              <a:t>ở miền núi nói </a:t>
            </a:r>
            <a:r>
              <a:rPr b="0" spc="-5" dirty="0">
                <a:latin typeface="Times New Roman"/>
                <a:cs typeface="Times New Roman"/>
              </a:rPr>
              <a:t>riêng </a:t>
            </a:r>
            <a:r>
              <a:rPr b="0" spc="-10" dirty="0">
                <a:latin typeface="Times New Roman"/>
                <a:cs typeface="Times New Roman"/>
              </a:rPr>
              <a:t>vô </a:t>
            </a:r>
            <a:r>
              <a:rPr b="0" dirty="0">
                <a:latin typeface="Times New Roman"/>
                <a:cs typeface="Times New Roman"/>
              </a:rPr>
              <a:t>cùng khó </a:t>
            </a:r>
            <a:r>
              <a:rPr b="0" spc="-5" dirty="0">
                <a:latin typeface="Times New Roman"/>
                <a:cs typeface="Times New Roman"/>
              </a:rPr>
              <a:t>khăn, </a:t>
            </a:r>
            <a:r>
              <a:rPr b="0" dirty="0">
                <a:latin typeface="Times New Roman"/>
                <a:cs typeface="Times New Roman"/>
              </a:rPr>
              <a:t>thiếu 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thốn.</a:t>
            </a:r>
          </a:p>
          <a:p>
            <a:pPr marL="187960" indent="-175895" algn="just">
              <a:lnSpc>
                <a:spcPct val="100000"/>
              </a:lnSpc>
              <a:spcBef>
                <a:spcPts val="350"/>
              </a:spcBef>
              <a:buChar char="–"/>
              <a:tabLst>
                <a:tab pos="188595" algn="l"/>
              </a:tabLst>
            </a:pPr>
            <a:r>
              <a:rPr b="0" spc="-5" dirty="0">
                <a:latin typeface="Times New Roman"/>
                <a:cs typeface="Times New Roman"/>
              </a:rPr>
              <a:t>Nhà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thơ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tâm</a:t>
            </a:r>
            <a:r>
              <a:rPr b="0" spc="3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sự: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“Đó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là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thời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điểm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đất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nước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ta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gặp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vô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vàn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khó</a:t>
            </a:r>
            <a:r>
              <a:rPr b="0" spc="2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khăn…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Bài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thơ</a:t>
            </a:r>
            <a:r>
              <a:rPr b="0" spc="2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là</a:t>
            </a:r>
            <a:r>
              <a:rPr b="0" spc="15" dirty="0">
                <a:latin typeface="Times New Roman"/>
                <a:cs typeface="Times New Roman"/>
              </a:rPr>
              <a:t> </a:t>
            </a:r>
            <a:r>
              <a:rPr b="0" spc="5" dirty="0">
                <a:latin typeface="Times New Roman"/>
                <a:cs typeface="Times New Roman"/>
              </a:rPr>
              <a:t>lời</a:t>
            </a:r>
            <a:r>
              <a:rPr b="0" spc="3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tâm</a:t>
            </a:r>
          </a:p>
          <a:p>
            <a:pPr marL="12700" marR="5715" algn="just">
              <a:lnSpc>
                <a:spcPct val="124500"/>
              </a:lnSpc>
              <a:spcBef>
                <a:spcPts val="10"/>
              </a:spcBef>
            </a:pPr>
            <a:r>
              <a:rPr b="0" spc="-5" dirty="0">
                <a:latin typeface="Times New Roman"/>
                <a:cs typeface="Times New Roman"/>
              </a:rPr>
              <a:t>sự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của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tôi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với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đứa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con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gái</a:t>
            </a:r>
            <a:r>
              <a:rPr b="0" spc="-4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đầu</a:t>
            </a:r>
            <a:r>
              <a:rPr b="0" spc="-7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lòng.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Tâm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sự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với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con,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còn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là</a:t>
            </a:r>
            <a:r>
              <a:rPr b="0" spc="-5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tâm</a:t>
            </a:r>
            <a:r>
              <a:rPr b="0" spc="-6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sự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với</a:t>
            </a:r>
            <a:r>
              <a:rPr b="0" spc="-5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chính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mình.</a:t>
            </a:r>
            <a:r>
              <a:rPr b="0" spc="-6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Nguyên </a:t>
            </a:r>
            <a:r>
              <a:rPr b="0" spc="-434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do thì </a:t>
            </a:r>
            <a:r>
              <a:rPr b="0" spc="-5" dirty="0">
                <a:latin typeface="Times New Roman"/>
                <a:cs typeface="Times New Roman"/>
              </a:rPr>
              <a:t>nhiều, nhưng </a:t>
            </a:r>
            <a:r>
              <a:rPr b="0" dirty="0">
                <a:latin typeface="Times New Roman"/>
                <a:cs typeface="Times New Roman"/>
              </a:rPr>
              <a:t>lí do </a:t>
            </a:r>
            <a:r>
              <a:rPr b="0" spc="5" dirty="0">
                <a:latin typeface="Times New Roman"/>
                <a:cs typeface="Times New Roman"/>
              </a:rPr>
              <a:t>lớn </a:t>
            </a:r>
            <a:r>
              <a:rPr b="0" spc="-5" dirty="0">
                <a:latin typeface="Times New Roman"/>
                <a:cs typeface="Times New Roman"/>
              </a:rPr>
              <a:t>nhất </a:t>
            </a:r>
            <a:r>
              <a:rPr b="0" dirty="0">
                <a:latin typeface="Times New Roman"/>
                <a:cs typeface="Times New Roman"/>
              </a:rPr>
              <a:t>để </a:t>
            </a:r>
            <a:r>
              <a:rPr b="0" spc="-5" dirty="0">
                <a:latin typeface="Times New Roman"/>
                <a:cs typeface="Times New Roman"/>
              </a:rPr>
              <a:t>bài </a:t>
            </a:r>
            <a:r>
              <a:rPr b="0" dirty="0">
                <a:latin typeface="Times New Roman"/>
                <a:cs typeface="Times New Roman"/>
              </a:rPr>
              <a:t>thơ </a:t>
            </a:r>
            <a:r>
              <a:rPr b="0" spc="-10" dirty="0">
                <a:latin typeface="Times New Roman"/>
                <a:cs typeface="Times New Roman"/>
              </a:rPr>
              <a:t>ra </a:t>
            </a:r>
            <a:r>
              <a:rPr b="0" dirty="0">
                <a:latin typeface="Times New Roman"/>
                <a:cs typeface="Times New Roman"/>
              </a:rPr>
              <a:t>đời chính </a:t>
            </a:r>
            <a:r>
              <a:rPr b="0" spc="-5" dirty="0">
                <a:latin typeface="Times New Roman"/>
                <a:cs typeface="Times New Roman"/>
              </a:rPr>
              <a:t>là </a:t>
            </a:r>
            <a:r>
              <a:rPr b="0" dirty="0">
                <a:latin typeface="Times New Roman"/>
                <a:cs typeface="Times New Roman"/>
              </a:rPr>
              <a:t>lúc tôi dường như không biết </a:t>
            </a:r>
            <a:r>
              <a:rPr b="0" spc="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lấy </a:t>
            </a:r>
            <a:r>
              <a:rPr b="0" spc="-10" dirty="0">
                <a:latin typeface="Times New Roman"/>
                <a:cs typeface="Times New Roman"/>
              </a:rPr>
              <a:t>gì </a:t>
            </a:r>
            <a:r>
              <a:rPr b="0" dirty="0">
                <a:latin typeface="Times New Roman"/>
                <a:cs typeface="Times New Roman"/>
              </a:rPr>
              <a:t>để </a:t>
            </a:r>
            <a:r>
              <a:rPr b="0" spc="-5" dirty="0">
                <a:latin typeface="Times New Roman"/>
                <a:cs typeface="Times New Roman"/>
              </a:rPr>
              <a:t>vịn, để </a:t>
            </a:r>
            <a:r>
              <a:rPr b="0" dirty="0">
                <a:latin typeface="Times New Roman"/>
                <a:cs typeface="Times New Roman"/>
              </a:rPr>
              <a:t>tin. Cả </a:t>
            </a:r>
            <a:r>
              <a:rPr b="0" spc="-10" dirty="0">
                <a:latin typeface="Times New Roman"/>
                <a:cs typeface="Times New Roman"/>
              </a:rPr>
              <a:t>xã </a:t>
            </a:r>
            <a:r>
              <a:rPr b="0" spc="-5" dirty="0">
                <a:latin typeface="Times New Roman"/>
                <a:cs typeface="Times New Roman"/>
              </a:rPr>
              <a:t>hội lúc </a:t>
            </a:r>
            <a:r>
              <a:rPr b="0" dirty="0">
                <a:latin typeface="Times New Roman"/>
                <a:cs typeface="Times New Roman"/>
              </a:rPr>
              <a:t>bấy giờ </a:t>
            </a:r>
            <a:r>
              <a:rPr b="0" spc="-5" dirty="0">
                <a:latin typeface="Times New Roman"/>
                <a:cs typeface="Times New Roman"/>
              </a:rPr>
              <a:t>đang hối hả, gấp </a:t>
            </a:r>
            <a:r>
              <a:rPr b="0" dirty="0">
                <a:latin typeface="Times New Roman"/>
                <a:cs typeface="Times New Roman"/>
              </a:rPr>
              <a:t>gáp kiếm tìm tiền </a:t>
            </a:r>
            <a:r>
              <a:rPr b="0" spc="-5" dirty="0">
                <a:latin typeface="Times New Roman"/>
                <a:cs typeface="Times New Roman"/>
              </a:rPr>
              <a:t>bạc. Muốn </a:t>
            </a:r>
            <a:r>
              <a:rPr b="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sống</a:t>
            </a:r>
            <a:r>
              <a:rPr b="0" spc="7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đàng</a:t>
            </a:r>
            <a:r>
              <a:rPr b="0" spc="7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hoàng</a:t>
            </a:r>
            <a:r>
              <a:rPr b="0" spc="7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như</a:t>
            </a:r>
            <a:r>
              <a:rPr b="0" spc="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một</a:t>
            </a:r>
            <a:r>
              <a:rPr b="0" spc="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con</a:t>
            </a:r>
            <a:r>
              <a:rPr b="0" spc="60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người,</a:t>
            </a:r>
            <a:r>
              <a:rPr b="0" spc="7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tôi</a:t>
            </a:r>
            <a:r>
              <a:rPr b="0" spc="7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nghĩ</a:t>
            </a:r>
            <a:r>
              <a:rPr b="0" spc="7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phải</a:t>
            </a:r>
            <a:r>
              <a:rPr b="0" spc="7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bám</a:t>
            </a:r>
            <a:r>
              <a:rPr b="0" spc="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vào</a:t>
            </a:r>
            <a:r>
              <a:rPr b="0" spc="6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văn</a:t>
            </a:r>
            <a:r>
              <a:rPr b="0" spc="5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hóa.</a:t>
            </a:r>
            <a:r>
              <a:rPr b="0" spc="7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Phải</a:t>
            </a:r>
            <a:r>
              <a:rPr b="0" spc="65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tin</a:t>
            </a:r>
            <a:r>
              <a:rPr b="0" spc="55" dirty="0">
                <a:latin typeface="Times New Roman"/>
                <a:cs typeface="Times New Roman"/>
              </a:rPr>
              <a:t> </a:t>
            </a:r>
            <a:r>
              <a:rPr b="0" spc="-5" dirty="0">
                <a:latin typeface="Times New Roman"/>
                <a:cs typeface="Times New Roman"/>
              </a:rPr>
              <a:t>vào</a:t>
            </a:r>
            <a:r>
              <a:rPr b="0" spc="70" dirty="0">
                <a:latin typeface="Times New Roman"/>
                <a:cs typeface="Times New Roman"/>
              </a:rPr>
              <a:t> </a:t>
            </a:r>
            <a:r>
              <a:rPr b="0" dirty="0">
                <a:latin typeface="Times New Roman"/>
                <a:cs typeface="Times New Roman"/>
              </a:rPr>
              <a:t>những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Đề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số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2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sau:</a:t>
            </a:r>
            <a:endParaRPr sz="1800">
              <a:latin typeface="Times New Roman"/>
              <a:cs typeface="Times New Roman"/>
            </a:endParaRPr>
          </a:p>
          <a:p>
            <a:pPr marL="12700" marR="6010910">
              <a:lnSpc>
                <a:spcPts val="2700"/>
              </a:lnSpc>
              <a:spcBef>
                <a:spcPts val="165"/>
              </a:spcBef>
            </a:pP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ơi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tuy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thô</a:t>
            </a:r>
            <a:r>
              <a:rPr sz="1800" i="1" spc="-10" dirty="0">
                <a:latin typeface="Times New Roman"/>
                <a:cs typeface="Times New Roman"/>
              </a:rPr>
              <a:t> sơ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thịt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Lên </a:t>
            </a:r>
            <a:r>
              <a:rPr sz="1800" i="1" dirty="0">
                <a:latin typeface="Times New Roman"/>
                <a:cs typeface="Times New Roman"/>
              </a:rPr>
              <a:t>đường</a:t>
            </a:r>
            <a:endParaRPr sz="1800">
              <a:latin typeface="Times New Roman"/>
              <a:cs typeface="Times New Roman"/>
            </a:endParaRPr>
          </a:p>
          <a:p>
            <a:pPr marL="12700" marR="5676900">
              <a:lnSpc>
                <a:spcPts val="2690"/>
              </a:lnSpc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bao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giờ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nhỏ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bé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được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Nghe </a:t>
            </a:r>
            <a:r>
              <a:rPr sz="1800" i="1" spc="-5" dirty="0">
                <a:latin typeface="Times New Roman"/>
                <a:cs typeface="Times New Roman"/>
              </a:rPr>
              <a:t>con.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1: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trên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trích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phẩm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nào?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tác?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cảnh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sáng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phẩm?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2: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Chỉ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hàm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“Lên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“Không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giờ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nhỏ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bé”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 </a:t>
            </a:r>
            <a:r>
              <a:rPr sz="1800" spc="-5" dirty="0">
                <a:latin typeface="Times New Roman"/>
                <a:cs typeface="Times New Roman"/>
              </a:rPr>
              <a:t>trích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trên. Qua</a:t>
            </a:r>
            <a:r>
              <a:rPr sz="1800" dirty="0">
                <a:latin typeface="Times New Roman"/>
                <a:cs typeface="Times New Roman"/>
              </a:rPr>
              <a:t> đây, em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dirty="0">
                <a:latin typeface="Times New Roman"/>
                <a:cs typeface="Times New Roman"/>
              </a:rPr>
              <a:t> điều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5" dirty="0">
                <a:latin typeface="Times New Roman"/>
                <a:cs typeface="Times New Roman"/>
              </a:rPr>
              <a:t> mong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ước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con?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“Chuẩn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hành </a:t>
            </a:r>
            <a:r>
              <a:rPr sz="1800" spc="-5" dirty="0">
                <a:latin typeface="Times New Roman"/>
                <a:cs typeface="Times New Roman"/>
              </a:rPr>
              <a:t>trang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 </a:t>
            </a:r>
            <a:r>
              <a:rPr sz="1800" dirty="0">
                <a:latin typeface="Times New Roman"/>
                <a:cs typeface="Times New Roman"/>
              </a:rPr>
              <a:t>kỉ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mới”,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 </a:t>
            </a:r>
            <a:r>
              <a:rPr sz="1800" spc="-10" dirty="0">
                <a:latin typeface="Times New Roman"/>
                <a:cs typeface="Times New Roman"/>
              </a:rPr>
              <a:t>giả</a:t>
            </a:r>
            <a:r>
              <a:rPr sz="1800" spc="-5" dirty="0">
                <a:latin typeface="Times New Roman"/>
                <a:cs typeface="Times New Roman"/>
              </a:rPr>
              <a:t> Vũ</a:t>
            </a:r>
            <a:r>
              <a:rPr sz="1800" spc="-10" dirty="0">
                <a:latin typeface="Times New Roman"/>
                <a:cs typeface="Times New Roman"/>
              </a:rPr>
              <a:t> Khoan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cũng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6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khuyên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trẻ: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“Bước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 </a:t>
            </a:r>
            <a:r>
              <a:rPr sz="1800" spc="-5" dirty="0">
                <a:latin typeface="Times New Roman"/>
                <a:cs typeface="Times New Roman"/>
              </a:rPr>
              <a:t>thế </a:t>
            </a:r>
            <a:r>
              <a:rPr sz="1800" spc="-10" dirty="0">
                <a:latin typeface="Times New Roman"/>
                <a:cs typeface="Times New Roman"/>
              </a:rPr>
              <a:t>kỉ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“sánh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vai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 </a:t>
            </a:r>
            <a:r>
              <a:rPr sz="1800" spc="-5" dirty="0">
                <a:latin typeface="Times New Roman"/>
                <a:cs typeface="Times New Roman"/>
              </a:rPr>
              <a:t>các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cường </a:t>
            </a:r>
            <a:r>
              <a:rPr sz="1800" dirty="0">
                <a:latin typeface="Times New Roman"/>
                <a:cs typeface="Times New Roman"/>
              </a:rPr>
              <a:t>quốc </a:t>
            </a:r>
            <a:r>
              <a:rPr sz="1800" spc="-5" dirty="0">
                <a:latin typeface="Times New Roman"/>
                <a:cs typeface="Times New Roman"/>
              </a:rPr>
              <a:t>năm châu” thì </a:t>
            </a:r>
            <a:r>
              <a:rPr sz="1800" dirty="0">
                <a:latin typeface="Times New Roman"/>
                <a:cs typeface="Times New Roman"/>
              </a:rPr>
              <a:t>chúng </a:t>
            </a:r>
            <a:r>
              <a:rPr sz="1800" spc="-5" dirty="0">
                <a:latin typeface="Times New Roman"/>
                <a:cs typeface="Times New Roman"/>
              </a:rPr>
              <a:t>ta </a:t>
            </a:r>
            <a:r>
              <a:rPr sz="1800" dirty="0">
                <a:latin typeface="Times New Roman"/>
                <a:cs typeface="Times New Roman"/>
              </a:rPr>
              <a:t>phải lấp đầy hành trang bằng </a:t>
            </a:r>
            <a:r>
              <a:rPr sz="1800" spc="-5" dirty="0">
                <a:latin typeface="Times New Roman"/>
                <a:cs typeface="Times New Roman"/>
              </a:rPr>
              <a:t>những điểm mạnh, vứt </a:t>
            </a:r>
            <a:r>
              <a:rPr sz="1800" dirty="0">
                <a:latin typeface="Times New Roman"/>
                <a:cs typeface="Times New Roman"/>
              </a:rPr>
              <a:t> bỏ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điểm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yếu”.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xã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hội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 thế hệ trẻ </a:t>
            </a:r>
            <a:r>
              <a:rPr sz="1800" spc="-5" dirty="0">
                <a:latin typeface="Times New Roman"/>
                <a:cs typeface="Times New Roman"/>
              </a:rPr>
              <a:t>ngày </a:t>
            </a:r>
            <a:r>
              <a:rPr sz="1800" dirty="0">
                <a:latin typeface="Times New Roman"/>
                <a:cs typeface="Times New Roman"/>
              </a:rPr>
              <a:t>nay cần </a:t>
            </a:r>
            <a:r>
              <a:rPr sz="1800" spc="-5" dirty="0">
                <a:latin typeface="Times New Roman"/>
                <a:cs typeface="Times New Roman"/>
              </a:rPr>
              <a:t>phải làm </a:t>
            </a:r>
            <a:r>
              <a:rPr sz="1800" dirty="0">
                <a:latin typeface="Times New Roman"/>
                <a:cs typeface="Times New Roman"/>
              </a:rPr>
              <a:t>thế </a:t>
            </a:r>
            <a:r>
              <a:rPr sz="1800" spc="-5" dirty="0">
                <a:latin typeface="Times New Roman"/>
                <a:cs typeface="Times New Roman"/>
              </a:rPr>
              <a:t>nào </a:t>
            </a:r>
            <a:r>
              <a:rPr sz="1800" spc="-10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"Không </a:t>
            </a:r>
            <a:r>
              <a:rPr sz="1800" dirty="0">
                <a:latin typeface="Times New Roman"/>
                <a:cs typeface="Times New Roman"/>
              </a:rPr>
              <a:t>bao giờ nhỏ bé </a:t>
            </a:r>
            <a:r>
              <a:rPr sz="1800" spc="-5" dirty="0">
                <a:latin typeface="Times New Roman"/>
                <a:cs typeface="Times New Roman"/>
              </a:rPr>
              <a:t>được" khi chuẩn </a:t>
            </a:r>
            <a:r>
              <a:rPr sz="1800" dirty="0">
                <a:latin typeface="Times New Roman"/>
                <a:cs typeface="Times New Roman"/>
              </a:rPr>
              <a:t> bị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lai.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Trình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bày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khoảng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nửa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giấy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giải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1.</a:t>
            </a:r>
            <a:r>
              <a:rPr sz="1800" spc="-5" dirty="0">
                <a:latin typeface="Times New Roman"/>
                <a:cs typeface="Times New Roman"/>
              </a:rPr>
              <a:t> Trích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" dirty="0">
                <a:latin typeface="Times New Roman"/>
                <a:cs typeface="Times New Roman"/>
              </a:rPr>
              <a:t> “Nói </a:t>
            </a:r>
            <a:r>
              <a:rPr sz="1800" dirty="0">
                <a:latin typeface="Times New Roman"/>
                <a:cs typeface="Times New Roman"/>
              </a:rPr>
              <a:t>với </a:t>
            </a:r>
            <a:r>
              <a:rPr sz="1800" spc="-5" dirty="0">
                <a:latin typeface="Times New Roman"/>
                <a:cs typeface="Times New Roman"/>
              </a:rPr>
              <a:t>con” của</a:t>
            </a:r>
            <a:r>
              <a:rPr sz="1800" dirty="0">
                <a:latin typeface="Times New Roman"/>
                <a:cs typeface="Times New Roman"/>
              </a:rPr>
              <a:t> 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cảnh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sáng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tác: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năm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1980,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thời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điểm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tiếp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tục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kẻ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thù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gây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chiến: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chiến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tranh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Biên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giới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Tây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Nam;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chiến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tranh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Biên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giới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phía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Bắc;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Mĩ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 vây cấm </a:t>
            </a:r>
            <a:r>
              <a:rPr sz="1800" spc="-5" dirty="0">
                <a:latin typeface="Times New Roman"/>
                <a:cs typeface="Times New Roman"/>
              </a:rPr>
              <a:t>vận </a:t>
            </a:r>
            <a:r>
              <a:rPr sz="1800" dirty="0">
                <a:latin typeface="Times New Roman"/>
                <a:cs typeface="Times New Roman"/>
              </a:rPr>
              <a:t>nên tình </a:t>
            </a:r>
            <a:r>
              <a:rPr sz="1800" spc="-5" dirty="0">
                <a:latin typeface="Times New Roman"/>
                <a:cs typeface="Times New Roman"/>
              </a:rPr>
              <a:t>hình nước </a:t>
            </a:r>
            <a:r>
              <a:rPr sz="1800" dirty="0">
                <a:latin typeface="Times New Roman"/>
                <a:cs typeface="Times New Roman"/>
              </a:rPr>
              <a:t>ta </a:t>
            </a:r>
            <a:r>
              <a:rPr sz="1800" spc="-5" dirty="0">
                <a:latin typeface="Times New Roman"/>
                <a:cs typeface="Times New Roman"/>
              </a:rPr>
              <a:t>gặp nhiều </a:t>
            </a:r>
            <a:r>
              <a:rPr sz="1800" dirty="0">
                <a:latin typeface="Times New Roman"/>
                <a:cs typeface="Times New Roman"/>
              </a:rPr>
              <a:t>khó khăn về </a:t>
            </a:r>
            <a:r>
              <a:rPr sz="1800" spc="-5" dirty="0">
                <a:latin typeface="Times New Roman"/>
                <a:cs typeface="Times New Roman"/>
              </a:rPr>
              <a:t>kinh tế-xã hội, </a:t>
            </a:r>
            <a:r>
              <a:rPr sz="1800" dirty="0">
                <a:latin typeface="Times New Roman"/>
                <a:cs typeface="Times New Roman"/>
              </a:rPr>
              <a:t>làm cho đời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tinh thần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vật </a:t>
            </a:r>
            <a:r>
              <a:rPr sz="1800" dirty="0">
                <a:latin typeface="Times New Roman"/>
                <a:cs typeface="Times New Roman"/>
              </a:rPr>
              <a:t>chất </a:t>
            </a:r>
            <a:r>
              <a:rPr sz="1800" spc="-5" dirty="0">
                <a:latin typeface="Times New Roman"/>
                <a:cs typeface="Times New Roman"/>
              </a:rPr>
              <a:t>của nhân dân </a:t>
            </a:r>
            <a:r>
              <a:rPr sz="1800" spc="5" dirty="0">
                <a:latin typeface="Times New Roman"/>
                <a:cs typeface="Times New Roman"/>
              </a:rPr>
              <a:t>cả </a:t>
            </a:r>
            <a:r>
              <a:rPr sz="1800" spc="-5" dirty="0">
                <a:latin typeface="Times New Roman"/>
                <a:cs typeface="Times New Roman"/>
              </a:rPr>
              <a:t>nước </a:t>
            </a:r>
            <a:r>
              <a:rPr sz="1800" dirty="0">
                <a:latin typeface="Times New Roman"/>
                <a:cs typeface="Times New Roman"/>
              </a:rPr>
              <a:t>nói chung, nhân dân các </a:t>
            </a:r>
            <a:r>
              <a:rPr sz="1800" spc="-5" dirty="0">
                <a:latin typeface="Times New Roman"/>
                <a:cs typeface="Times New Roman"/>
              </a:rPr>
              <a:t>dân </a:t>
            </a:r>
            <a:r>
              <a:rPr sz="1800" spc="5" dirty="0">
                <a:latin typeface="Times New Roman"/>
                <a:cs typeface="Times New Roman"/>
              </a:rPr>
              <a:t>tộc </a:t>
            </a:r>
            <a:r>
              <a:rPr sz="1800" dirty="0">
                <a:latin typeface="Times New Roman"/>
                <a:cs typeface="Times New Roman"/>
              </a:rPr>
              <a:t>thiểu </a:t>
            </a:r>
            <a:r>
              <a:rPr sz="1800" spc="-5" dirty="0">
                <a:latin typeface="Times New Roman"/>
                <a:cs typeface="Times New Roman"/>
              </a:rPr>
              <a:t>số </a:t>
            </a:r>
            <a:r>
              <a:rPr sz="1800" dirty="0">
                <a:latin typeface="Times New Roman"/>
                <a:cs typeface="Times New Roman"/>
              </a:rPr>
              <a:t> ở miền núi </a:t>
            </a:r>
            <a:r>
              <a:rPr sz="1800" spc="-5" dirty="0">
                <a:latin typeface="Times New Roman"/>
                <a:cs typeface="Times New Roman"/>
              </a:rPr>
              <a:t>nói riêng </a:t>
            </a:r>
            <a:r>
              <a:rPr sz="1800" dirty="0">
                <a:latin typeface="Times New Roman"/>
                <a:cs typeface="Times New Roman"/>
              </a:rPr>
              <a:t>vô cùng khó khăn, thiếu </a:t>
            </a:r>
            <a:r>
              <a:rPr sz="1800" spc="-5" dirty="0">
                <a:latin typeface="Times New Roman"/>
                <a:cs typeface="Times New Roman"/>
              </a:rPr>
              <a:t>thốn. Đó là </a:t>
            </a:r>
            <a:r>
              <a:rPr sz="1800" dirty="0">
                <a:latin typeface="Times New Roman"/>
                <a:cs typeface="Times New Roman"/>
              </a:rPr>
              <a:t>lời </a:t>
            </a:r>
            <a:r>
              <a:rPr sz="1800" spc="-5" dirty="0">
                <a:latin typeface="Times New Roman"/>
                <a:cs typeface="Times New Roman"/>
              </a:rPr>
              <a:t>tâm </a:t>
            </a:r>
            <a:r>
              <a:rPr sz="1800" spc="-10" dirty="0">
                <a:latin typeface="Times New Roman"/>
                <a:cs typeface="Times New Roman"/>
              </a:rPr>
              <a:t>sự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gái đầu </a:t>
            </a:r>
            <a:r>
              <a:rPr sz="1800" dirty="0">
                <a:latin typeface="Times New Roman"/>
                <a:cs typeface="Times New Roman"/>
              </a:rPr>
              <a:t>lòng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sự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giả.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bấy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giờ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ông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dường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vịn,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tin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nguồn</a:t>
            </a:r>
            <a:r>
              <a:rPr sz="1800" dirty="0">
                <a:latin typeface="Times New Roman"/>
                <a:cs typeface="Times New Roman"/>
              </a:rPr>
              <a:t> 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dirty="0">
                <a:latin typeface="Times New Roman"/>
                <a:cs typeface="Times New Roman"/>
              </a:rPr>
              <a:t> vào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dirty="0">
                <a:latin typeface="Times New Roman"/>
                <a:cs typeface="Times New Roman"/>
              </a:rPr>
              <a:t> hóa</a:t>
            </a: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2.</a:t>
            </a:r>
            <a:r>
              <a:rPr sz="1800" spc="4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Hàm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của:</a:t>
            </a:r>
          </a:p>
          <a:p>
            <a:pPr marL="12700" marR="5715" indent="115570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“Lên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đường”: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hãy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mang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truyền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hành </a:t>
            </a:r>
            <a:r>
              <a:rPr sz="1800" spc="-5" dirty="0">
                <a:latin typeface="Times New Roman"/>
                <a:cs typeface="Times New Roman"/>
              </a:rPr>
              <a:t>trang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endParaRPr sz="1800" dirty="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34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“Không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giờ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nhỏ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bé”: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Khắc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sâu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quê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hương.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endParaRPr lang="en-US" sz="1800" spc="-25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ước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cha: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mới,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hơn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mọi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trên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chí,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nghị</a:t>
            </a:r>
            <a:r>
              <a:rPr sz="1800" spc="-5" dirty="0">
                <a:latin typeface="Times New Roman"/>
                <a:cs typeface="Times New Roman"/>
              </a:rPr>
              <a:t> lực, 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 </a:t>
            </a:r>
            <a:r>
              <a:rPr sz="1800" spc="-5" dirty="0">
                <a:latin typeface="Times New Roman"/>
                <a:cs typeface="Times New Roman"/>
              </a:rPr>
              <a:t>thống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378460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3.</a:t>
            </a:r>
            <a:r>
              <a:rPr sz="1800" spc="-5" dirty="0">
                <a:latin typeface="Times New Roman"/>
                <a:cs typeface="Times New Roman"/>
              </a:rPr>
              <a:t> Gợi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 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 </a:t>
            </a:r>
            <a:r>
              <a:rPr sz="1800" dirty="0">
                <a:latin typeface="Times New Roman"/>
                <a:cs typeface="Times New Roman"/>
              </a:rPr>
              <a:t>đạt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được:</a:t>
            </a:r>
            <a:endParaRPr sz="180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buChar char="-"/>
              <a:tabLst>
                <a:tab pos="151765" algn="l"/>
              </a:tabLst>
            </a:pPr>
            <a:r>
              <a:rPr sz="1800" spc="-5" dirty="0">
                <a:latin typeface="Times New Roman"/>
                <a:cs typeface="Times New Roman"/>
              </a:rPr>
              <a:t>Nhận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định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chung: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Liên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khuyên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Phó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thủ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tướng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Vũ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Khoan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ước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“Nói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con”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chuẩn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bị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hàng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trang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điều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thiết.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  <a:buChar char="-"/>
              <a:tabLst>
                <a:tab pos="151765" algn="l"/>
              </a:tabLst>
            </a:pPr>
            <a:r>
              <a:rPr sz="1800" spc="-5" dirty="0">
                <a:latin typeface="Times New Roman"/>
                <a:cs typeface="Times New Roman"/>
              </a:rPr>
              <a:t>Giải </a:t>
            </a:r>
            <a:r>
              <a:rPr sz="1800" dirty="0">
                <a:latin typeface="Times New Roman"/>
                <a:cs typeface="Times New Roman"/>
              </a:rPr>
              <a:t>thích </a:t>
            </a:r>
            <a:r>
              <a:rPr sz="1800" spc="-5" dirty="0">
                <a:latin typeface="Times New Roman"/>
                <a:cs typeface="Times New Roman"/>
              </a:rPr>
              <a:t>khái </a:t>
            </a:r>
            <a:r>
              <a:rPr sz="1800" dirty="0">
                <a:latin typeface="Times New Roman"/>
                <a:cs typeface="Times New Roman"/>
              </a:rPr>
              <a:t>niệm: </a:t>
            </a:r>
            <a:r>
              <a:rPr sz="1800" spc="-5" dirty="0">
                <a:latin typeface="Times New Roman"/>
                <a:cs typeface="Times New Roman"/>
              </a:rPr>
              <a:t>hành trang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gì? (là </a:t>
            </a:r>
            <a:r>
              <a:rPr sz="1800" spc="5" dirty="0">
                <a:latin typeface="Times New Roman"/>
                <a:cs typeface="Times New Roman"/>
              </a:rPr>
              <a:t>đồ </a:t>
            </a:r>
            <a:r>
              <a:rPr sz="1800" spc="-5" dirty="0">
                <a:latin typeface="Times New Roman"/>
                <a:cs typeface="Times New Roman"/>
              </a:rPr>
              <a:t>dùng </a:t>
            </a:r>
            <a:r>
              <a:rPr sz="1800" dirty="0">
                <a:latin typeface="Times New Roman"/>
                <a:cs typeface="Times New Roman"/>
              </a:rPr>
              <a:t>cần </a:t>
            </a:r>
            <a:r>
              <a:rPr sz="1800" spc="-5" dirty="0">
                <a:latin typeface="Times New Roman"/>
                <a:cs typeface="Times New Roman"/>
              </a:rPr>
              <a:t>mang theo </a:t>
            </a:r>
            <a:r>
              <a:rPr sz="1800" dirty="0">
                <a:latin typeface="Times New Roman"/>
                <a:cs typeface="Times New Roman"/>
              </a:rPr>
              <a:t>khi đi </a:t>
            </a:r>
            <a:r>
              <a:rPr sz="1800" spc="-5" dirty="0">
                <a:latin typeface="Times New Roman"/>
                <a:cs typeface="Times New Roman"/>
              </a:rPr>
              <a:t>xa, </a:t>
            </a:r>
            <a:r>
              <a:rPr sz="1800" dirty="0">
                <a:latin typeface="Times New Roman"/>
                <a:cs typeface="Times New Roman"/>
              </a:rPr>
              <a:t>ở </a:t>
            </a:r>
            <a:r>
              <a:rPr sz="1800" spc="-5" dirty="0">
                <a:latin typeface="Times New Roman"/>
                <a:cs typeface="Times New Roman"/>
              </a:rPr>
              <a:t>đây dùng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kĩ </a:t>
            </a:r>
            <a:r>
              <a:rPr sz="1800" spc="-5" dirty="0">
                <a:latin typeface="Times New Roman"/>
                <a:cs typeface="Times New Roman"/>
              </a:rPr>
              <a:t>năng,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kiến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thức).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trẻ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chuẩn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 bao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gồm: </a:t>
            </a:r>
            <a:r>
              <a:rPr sz="1800" spc="-5" dirty="0">
                <a:latin typeface="Times New Roman"/>
                <a:cs typeface="Times New Roman"/>
              </a:rPr>
              <a:t>tri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năng,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khỏe,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sống…</a:t>
            </a:r>
            <a:endParaRPr sz="180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15"/>
              </a:spcBef>
              <a:buChar char="-"/>
              <a:tabLst>
                <a:tab pos="154940" algn="l"/>
              </a:tabLst>
            </a:pPr>
            <a:r>
              <a:rPr sz="1800" dirty="0">
                <a:latin typeface="Times New Roman"/>
                <a:cs typeface="Times New Roman"/>
              </a:rPr>
              <a:t>Ý nghĩa: để </a:t>
            </a:r>
            <a:r>
              <a:rPr sz="1800" spc="-5" dirty="0">
                <a:latin typeface="Times New Roman"/>
                <a:cs typeface="Times New Roman"/>
              </a:rPr>
              <a:t>hòa </a:t>
            </a:r>
            <a:r>
              <a:rPr sz="1800" dirty="0">
                <a:latin typeface="Times New Roman"/>
                <a:cs typeface="Times New Roman"/>
              </a:rPr>
              <a:t>nhập </a:t>
            </a:r>
            <a:r>
              <a:rPr sz="1800" spc="-5" dirty="0">
                <a:latin typeface="Times New Roman"/>
                <a:cs typeface="Times New Roman"/>
              </a:rPr>
              <a:t>với thể giới, </a:t>
            </a:r>
            <a:r>
              <a:rPr sz="1800" dirty="0">
                <a:latin typeface="Times New Roman"/>
                <a:cs typeface="Times New Roman"/>
              </a:rPr>
              <a:t>không bị tụt hậu, </a:t>
            </a:r>
            <a:r>
              <a:rPr sz="1800" spc="-5" dirty="0">
                <a:latin typeface="Times New Roman"/>
                <a:cs typeface="Times New Roman"/>
              </a:rPr>
              <a:t>đáp ứng đòi </a:t>
            </a:r>
            <a:r>
              <a:rPr sz="1800" dirty="0">
                <a:latin typeface="Times New Roman"/>
                <a:cs typeface="Times New Roman"/>
              </a:rPr>
              <a:t>hỏi của </a:t>
            </a:r>
            <a:r>
              <a:rPr sz="1800" spc="-5" dirty="0">
                <a:latin typeface="Times New Roman"/>
                <a:cs typeface="Times New Roman"/>
              </a:rPr>
              <a:t>nền kinh </a:t>
            </a:r>
            <a:r>
              <a:rPr sz="1800" dirty="0">
                <a:latin typeface="Times New Roman"/>
                <a:cs typeface="Times New Roman"/>
              </a:rPr>
              <a:t>tế tri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góp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dựng 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vệ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đẹp,</a:t>
            </a:r>
            <a:r>
              <a:rPr sz="1800" spc="-5" dirty="0">
                <a:latin typeface="Times New Roman"/>
                <a:cs typeface="Times New Roman"/>
              </a:rPr>
              <a:t> vững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mạnh.</a:t>
            </a:r>
            <a:endParaRPr sz="18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24400"/>
              </a:lnSpc>
              <a:buChar char="-"/>
              <a:tabLst>
                <a:tab pos="156845" algn="l"/>
              </a:tabLst>
            </a:pPr>
            <a:r>
              <a:rPr sz="1800" dirty="0">
                <a:latin typeface="Times New Roman"/>
                <a:cs typeface="Times New Roman"/>
              </a:rPr>
              <a:t>Liên </a:t>
            </a:r>
            <a:r>
              <a:rPr sz="1800" spc="-10" dirty="0">
                <a:latin typeface="Times New Roman"/>
                <a:cs typeface="Times New Roman"/>
              </a:rPr>
              <a:t>hệ </a:t>
            </a:r>
            <a:r>
              <a:rPr sz="1800" dirty="0">
                <a:latin typeface="Times New Roman"/>
                <a:cs typeface="Times New Roman"/>
              </a:rPr>
              <a:t>bản </a:t>
            </a:r>
            <a:r>
              <a:rPr sz="1800" spc="-5" dirty="0">
                <a:latin typeface="Times New Roman"/>
                <a:cs typeface="Times New Roman"/>
              </a:rPr>
              <a:t>thân: </a:t>
            </a:r>
            <a:r>
              <a:rPr sz="1800" dirty="0">
                <a:latin typeface="Times New Roman"/>
                <a:cs typeface="Times New Roman"/>
              </a:rPr>
              <a:t>quyết tâm </a:t>
            </a:r>
            <a:r>
              <a:rPr sz="1800" spc="-5" dirty="0">
                <a:latin typeface="Times New Roman"/>
                <a:cs typeface="Times New Roman"/>
              </a:rPr>
              <a:t>xây </a:t>
            </a:r>
            <a:r>
              <a:rPr sz="1800" dirty="0">
                <a:latin typeface="Times New Roman"/>
                <a:cs typeface="Times New Roman"/>
              </a:rPr>
              <a:t>dựng và bảo </a:t>
            </a:r>
            <a:r>
              <a:rPr sz="1800" spc="-5" dirty="0">
                <a:latin typeface="Times New Roman"/>
                <a:cs typeface="Times New Roman"/>
              </a:rPr>
              <a:t>vệ đất nước; </a:t>
            </a:r>
            <a:r>
              <a:rPr sz="1800" dirty="0">
                <a:latin typeface="Times New Roman"/>
                <a:cs typeface="Times New Roman"/>
              </a:rPr>
              <a:t>ra </a:t>
            </a:r>
            <a:r>
              <a:rPr sz="1800" spc="-5" dirty="0">
                <a:latin typeface="Times New Roman"/>
                <a:cs typeface="Times New Roman"/>
              </a:rPr>
              <a:t>sức </a:t>
            </a:r>
            <a:r>
              <a:rPr sz="1800" dirty="0">
                <a:latin typeface="Times New Roman"/>
                <a:cs typeface="Times New Roman"/>
              </a:rPr>
              <a:t>học </a:t>
            </a:r>
            <a:r>
              <a:rPr sz="1800" spc="-5" dirty="0">
                <a:latin typeface="Times New Roman"/>
                <a:cs typeface="Times New Roman"/>
              </a:rPr>
              <a:t>tập, rèn </a:t>
            </a:r>
            <a:r>
              <a:rPr sz="1800" dirty="0">
                <a:latin typeface="Times New Roman"/>
                <a:cs typeface="Times New Roman"/>
              </a:rPr>
              <a:t>luyện, </a:t>
            </a:r>
            <a:r>
              <a:rPr sz="1800" spc="-5" dirty="0">
                <a:latin typeface="Times New Roman"/>
                <a:cs typeface="Times New Roman"/>
              </a:rPr>
              <a:t>tu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 </a:t>
            </a:r>
            <a:r>
              <a:rPr sz="1800" dirty="0">
                <a:latin typeface="Times New Roman"/>
                <a:cs typeface="Times New Roman"/>
              </a:rPr>
              <a:t>đạo </a:t>
            </a:r>
            <a:r>
              <a:rPr sz="1800" spc="-5" dirty="0">
                <a:latin typeface="Times New Roman"/>
                <a:cs typeface="Times New Roman"/>
              </a:rPr>
              <a:t>đức,</a:t>
            </a:r>
            <a:r>
              <a:rPr sz="1800" dirty="0">
                <a:latin typeface="Times New Roman"/>
                <a:cs typeface="Times New Roman"/>
              </a:rPr>
              <a:t> tri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hội…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Đề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số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Đọc</a:t>
            </a:r>
            <a:r>
              <a:rPr sz="1800" dirty="0">
                <a:latin typeface="Times New Roman"/>
                <a:cs typeface="Times New Roman"/>
              </a:rPr>
              <a:t> 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trả</a:t>
            </a:r>
            <a:r>
              <a:rPr sz="1800" spc="-5" dirty="0">
                <a:latin typeface="Times New Roman"/>
                <a:cs typeface="Times New Roman"/>
              </a:rPr>
              <a:t> lời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hỏi: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"Dẫu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làm sao thì </a:t>
            </a:r>
            <a:r>
              <a:rPr sz="1800" i="1" dirty="0">
                <a:latin typeface="Times New Roman"/>
                <a:cs typeface="Times New Roman"/>
              </a:rPr>
              <a:t>cha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5" dirty="0">
                <a:latin typeface="Times New Roman"/>
                <a:cs typeface="Times New Roman"/>
              </a:rPr>
              <a:t>vẫn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muốn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 đá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không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đá gập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ghềnh</a:t>
            </a:r>
            <a:endParaRPr sz="1800">
              <a:latin typeface="Times New Roman"/>
              <a:cs typeface="Times New Roman"/>
            </a:endParaRPr>
          </a:p>
          <a:p>
            <a:pPr marL="12700" marR="4115435">
              <a:lnSpc>
                <a:spcPct val="124400"/>
              </a:lnSpc>
              <a:spcBef>
                <a:spcPts val="5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nghèo</a:t>
            </a:r>
            <a:r>
              <a:rPr sz="1800" i="1" spc="-5" dirty="0">
                <a:latin typeface="Times New Roman"/>
                <a:cs typeface="Times New Roman"/>
              </a:rPr>
              <a:t> đói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suối</a:t>
            </a:r>
            <a:endParaRPr sz="1800">
              <a:latin typeface="Times New Roman"/>
              <a:cs typeface="Times New Roman"/>
            </a:endParaRPr>
          </a:p>
          <a:p>
            <a:pPr marL="12700" marR="6210935">
              <a:lnSpc>
                <a:spcPts val="2700"/>
              </a:lnSpc>
              <a:spcBef>
                <a:spcPts val="170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thác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xuống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lo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cực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nhọc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</a:t>
            </a:r>
            <a:r>
              <a:rPr sz="1800" i="1" spc="-10" dirty="0">
                <a:latin typeface="Times New Roman"/>
                <a:cs typeface="Times New Roman"/>
              </a:rPr>
              <a:t> mình </a:t>
            </a:r>
            <a:r>
              <a:rPr sz="1800" i="1" dirty="0">
                <a:latin typeface="Times New Roman"/>
                <a:cs typeface="Times New Roman"/>
              </a:rPr>
              <a:t>thô</a:t>
            </a:r>
            <a:r>
              <a:rPr sz="1800" i="1" spc="-5" dirty="0">
                <a:latin typeface="Times New Roman"/>
                <a:cs typeface="Times New Roman"/>
              </a:rPr>
              <a:t> sơ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thịt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i="1" spc="-5" dirty="0">
                <a:latin typeface="Times New Roman"/>
                <a:cs typeface="Times New Roman"/>
              </a:rPr>
              <a:t>Chẳng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mấy </a:t>
            </a:r>
            <a:r>
              <a:rPr sz="1800" i="1" dirty="0">
                <a:latin typeface="Times New Roman"/>
                <a:cs typeface="Times New Roman"/>
              </a:rPr>
              <a:t>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bé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nhỏ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12700" marR="4030979">
              <a:lnSpc>
                <a:spcPts val="2700"/>
              </a:lnSpc>
              <a:spcBef>
                <a:spcPts val="170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10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tự </a:t>
            </a:r>
            <a:r>
              <a:rPr sz="1800" i="1" spc="-5" dirty="0">
                <a:latin typeface="Times New Roman"/>
                <a:cs typeface="Times New Roman"/>
              </a:rPr>
              <a:t>đục </a:t>
            </a:r>
            <a:r>
              <a:rPr sz="1800" i="1" dirty="0">
                <a:latin typeface="Times New Roman"/>
                <a:cs typeface="Times New Roman"/>
              </a:rPr>
              <a:t>đá </a:t>
            </a:r>
            <a:r>
              <a:rPr sz="1800" i="1" spc="-5" dirty="0">
                <a:latin typeface="Times New Roman"/>
                <a:cs typeface="Times New Roman"/>
              </a:rPr>
              <a:t>kê cao </a:t>
            </a:r>
            <a:r>
              <a:rPr sz="1800" i="1" dirty="0">
                <a:latin typeface="Times New Roman"/>
                <a:cs typeface="Times New Roman"/>
              </a:rPr>
              <a:t>quê </a:t>
            </a:r>
            <a:r>
              <a:rPr sz="1800" i="1" spc="-10" dirty="0">
                <a:latin typeface="Times New Roman"/>
                <a:cs typeface="Times New Roman"/>
              </a:rPr>
              <a:t>hương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Còn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quê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hương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thì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làm </a:t>
            </a:r>
            <a:r>
              <a:rPr sz="1800" i="1" dirty="0">
                <a:latin typeface="Times New Roman"/>
                <a:cs typeface="Times New Roman"/>
              </a:rPr>
              <a:t>phong</a:t>
            </a:r>
            <a:r>
              <a:rPr sz="1800" i="1" spc="-5" dirty="0">
                <a:latin typeface="Times New Roman"/>
                <a:cs typeface="Times New Roman"/>
              </a:rPr>
              <a:t> tục".</a:t>
            </a:r>
            <a:endParaRPr sz="1800">
              <a:latin typeface="Times New Roman"/>
              <a:cs typeface="Times New Roman"/>
            </a:endParaRPr>
          </a:p>
          <a:p>
            <a:pPr marL="814069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("Nói với con"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Phương)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Câu 1: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em,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"Người</a:t>
            </a:r>
            <a:r>
              <a:rPr sz="1800" dirty="0">
                <a:latin typeface="Times New Roman"/>
                <a:cs typeface="Times New Roman"/>
              </a:rPr>
              <a:t> đồng mình"</a:t>
            </a:r>
            <a:r>
              <a:rPr sz="1800" spc="-5" dirty="0">
                <a:latin typeface="Times New Roman"/>
                <a:cs typeface="Times New Roman"/>
              </a:rPr>
              <a:t> được</a:t>
            </a:r>
            <a:r>
              <a:rPr sz="1800" dirty="0">
                <a:latin typeface="Times New Roman"/>
                <a:cs typeface="Times New Roman"/>
              </a:rPr>
              <a:t> 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đến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trên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ai?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Câu 2: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hoàn </a:t>
            </a:r>
            <a:r>
              <a:rPr sz="1800" spc="5" dirty="0">
                <a:latin typeface="Times New Roman"/>
                <a:cs typeface="Times New Roman"/>
              </a:rPr>
              <a:t>cảnh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điểm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5" dirty="0">
                <a:latin typeface="Times New Roman"/>
                <a:cs typeface="Times New Roman"/>
              </a:rPr>
              <a:t> Phương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dirty="0">
                <a:latin typeface="Times New Roman"/>
                <a:cs typeface="Times New Roman"/>
              </a:rPr>
              <a:t> tác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"Nói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con". </a:t>
            </a:r>
            <a:r>
              <a:rPr sz="1800" dirty="0">
                <a:latin typeface="Times New Roman"/>
                <a:cs typeface="Times New Roman"/>
              </a:rPr>
              <a:t> 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hiểu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nào?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60080" cy="551984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Câu 4: </a:t>
            </a:r>
            <a:r>
              <a:rPr sz="1800" spc="-5" dirty="0">
                <a:latin typeface="Times New Roman"/>
                <a:cs typeface="Times New Roman"/>
              </a:rPr>
              <a:t>Hãy </a:t>
            </a:r>
            <a:r>
              <a:rPr sz="1800" dirty="0">
                <a:latin typeface="Times New Roman"/>
                <a:cs typeface="Times New Roman"/>
              </a:rPr>
              <a:t>viết một </a:t>
            </a:r>
            <a:r>
              <a:rPr sz="1800" spc="-5" dirty="0">
                <a:latin typeface="Times New Roman"/>
                <a:cs typeface="Times New Roman"/>
              </a:rPr>
              <a:t>đoạn văn theo cách </a:t>
            </a:r>
            <a:r>
              <a:rPr sz="1800" dirty="0">
                <a:latin typeface="Times New Roman"/>
                <a:cs typeface="Times New Roman"/>
              </a:rPr>
              <a:t>lập </a:t>
            </a:r>
            <a:r>
              <a:rPr sz="1800" spc="-5" dirty="0">
                <a:latin typeface="Times New Roman"/>
                <a:cs typeface="Times New Roman"/>
              </a:rPr>
              <a:t>luận </a:t>
            </a:r>
            <a:r>
              <a:rPr sz="1800" dirty="0">
                <a:latin typeface="Times New Roman"/>
                <a:cs typeface="Times New Roman"/>
              </a:rPr>
              <a:t>quy </a:t>
            </a:r>
            <a:r>
              <a:rPr sz="1800" spc="-5" dirty="0">
                <a:latin typeface="Times New Roman"/>
                <a:cs typeface="Times New Roman"/>
              </a:rPr>
              <a:t>nạp (khoảng </a:t>
            </a:r>
            <a:r>
              <a:rPr sz="1800" dirty="0">
                <a:latin typeface="Times New Roman"/>
                <a:cs typeface="Times New Roman"/>
              </a:rPr>
              <a:t>15 câu), </a:t>
            </a:r>
            <a:r>
              <a:rPr sz="1800" spc="-5" dirty="0">
                <a:latin typeface="Times New Roman"/>
                <a:cs typeface="Times New Roman"/>
              </a:rPr>
              <a:t>trình </a:t>
            </a:r>
            <a:r>
              <a:rPr sz="1800" dirty="0">
                <a:latin typeface="Times New Roman"/>
                <a:cs typeface="Times New Roman"/>
              </a:rPr>
              <a:t>bày </a:t>
            </a:r>
            <a:r>
              <a:rPr sz="1800" spc="-10" dirty="0">
                <a:latin typeface="Times New Roman"/>
                <a:cs typeface="Times New Roman"/>
              </a:rPr>
              <a:t>suy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nghĩ, </a:t>
            </a:r>
            <a:r>
              <a:rPr sz="1800" spc="5" dirty="0">
                <a:latin typeface="Times New Roman"/>
                <a:cs typeface="Times New Roman"/>
              </a:rPr>
              <a:t>cảm </a:t>
            </a:r>
            <a:r>
              <a:rPr sz="1800" dirty="0">
                <a:latin typeface="Times New Roman"/>
                <a:cs typeface="Times New Roman"/>
              </a:rPr>
              <a:t>nhận của em </a:t>
            </a:r>
            <a:r>
              <a:rPr sz="1800" spc="-5" dirty="0">
                <a:latin typeface="Times New Roman"/>
                <a:cs typeface="Times New Roman"/>
              </a:rPr>
              <a:t>về đoạn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trích </a:t>
            </a:r>
            <a:r>
              <a:rPr sz="1800" spc="-5" dirty="0">
                <a:latin typeface="Times New Roman"/>
                <a:cs typeface="Times New Roman"/>
              </a:rPr>
              <a:t>dẫn </a:t>
            </a:r>
            <a:r>
              <a:rPr sz="1800" dirty="0">
                <a:latin typeface="Times New Roman"/>
                <a:cs typeface="Times New Roman"/>
              </a:rPr>
              <a:t>ở </a:t>
            </a:r>
            <a:r>
              <a:rPr sz="1800" spc="-5" dirty="0">
                <a:latin typeface="Times New Roman"/>
                <a:cs typeface="Times New Roman"/>
              </a:rPr>
              <a:t>trên </a:t>
            </a:r>
            <a:r>
              <a:rPr sz="1800" spc="-10" dirty="0">
                <a:latin typeface="Times New Roman"/>
                <a:cs typeface="Times New Roman"/>
              </a:rPr>
              <a:t>để thấy </a:t>
            </a:r>
            <a:r>
              <a:rPr sz="1800" dirty="0">
                <a:latin typeface="Times New Roman"/>
                <a:cs typeface="Times New Roman"/>
              </a:rPr>
              <a:t>niềm </a:t>
            </a:r>
            <a:r>
              <a:rPr sz="1800" spc="5" dirty="0">
                <a:latin typeface="Times New Roman"/>
                <a:cs typeface="Times New Roman"/>
              </a:rPr>
              <a:t>tự </a:t>
            </a:r>
            <a:r>
              <a:rPr sz="1800" spc="-5" dirty="0">
                <a:latin typeface="Times New Roman"/>
                <a:cs typeface="Times New Roman"/>
              </a:rPr>
              <a:t>hào của người </a:t>
            </a:r>
            <a:r>
              <a:rPr sz="1800" dirty="0">
                <a:latin typeface="Times New Roman"/>
                <a:cs typeface="Times New Roman"/>
              </a:rPr>
              <a:t> cha trong lời nói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 về </a:t>
            </a:r>
            <a:r>
              <a:rPr sz="1800" spc="-5" dirty="0">
                <a:latin typeface="Times New Roman"/>
                <a:cs typeface="Times New Roman"/>
              </a:rPr>
              <a:t>sức sống </a:t>
            </a:r>
            <a:r>
              <a:rPr sz="1800" dirty="0">
                <a:latin typeface="Times New Roman"/>
                <a:cs typeface="Times New Roman"/>
              </a:rPr>
              <a:t>và vẻ </a:t>
            </a:r>
            <a:r>
              <a:rPr sz="1800" spc="-5" dirty="0">
                <a:latin typeface="Times New Roman"/>
                <a:cs typeface="Times New Roman"/>
              </a:rPr>
              <a:t>đẹp phẩm chất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"người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5" dirty="0">
                <a:latin typeface="Times New Roman"/>
                <a:cs typeface="Times New Roman"/>
              </a:rPr>
              <a:t>mình".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ít </a:t>
            </a:r>
            <a:r>
              <a:rPr sz="1800" spc="-5" dirty="0">
                <a:latin typeface="Times New Roman"/>
                <a:cs typeface="Times New Roman"/>
              </a:rPr>
              <a:t>nhất </a:t>
            </a:r>
            <a:r>
              <a:rPr sz="1800" dirty="0">
                <a:latin typeface="Times New Roman"/>
                <a:cs typeface="Times New Roman"/>
              </a:rPr>
              <a:t>1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10" dirty="0">
                <a:latin typeface="Times New Roman"/>
                <a:cs typeface="Times New Roman"/>
              </a:rPr>
              <a:t> và</a:t>
            </a:r>
            <a:r>
              <a:rPr sz="1800" dirty="0">
                <a:latin typeface="Times New Roman"/>
                <a:cs typeface="Times New Roman"/>
              </a:rPr>
              <a:t> 1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lập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phụ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(Chú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gạch 1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gạch </a:t>
            </a:r>
            <a:r>
              <a:rPr sz="1800" spc="-5" dirty="0">
                <a:latin typeface="Times New Roman"/>
                <a:cs typeface="Times New Roman"/>
              </a:rPr>
              <a:t>dưới câu bị </a:t>
            </a:r>
            <a:r>
              <a:rPr sz="1800" dirty="0">
                <a:latin typeface="Times New Roman"/>
                <a:cs typeface="Times New Roman"/>
              </a:rPr>
              <a:t>động và </a:t>
            </a:r>
            <a:r>
              <a:rPr sz="1800" spc="-5" dirty="0">
                <a:latin typeface="Times New Roman"/>
                <a:cs typeface="Times New Roman"/>
              </a:rPr>
              <a:t>gạch </a:t>
            </a:r>
            <a:r>
              <a:rPr sz="1800" dirty="0">
                <a:latin typeface="Times New Roman"/>
                <a:cs typeface="Times New Roman"/>
              </a:rPr>
              <a:t>2 </a:t>
            </a:r>
            <a:r>
              <a:rPr sz="1800" spc="-5" dirty="0">
                <a:latin typeface="Times New Roman"/>
                <a:cs typeface="Times New Roman"/>
              </a:rPr>
              <a:t>gạch dưới thành </a:t>
            </a:r>
            <a:r>
              <a:rPr sz="1800" dirty="0">
                <a:latin typeface="Times New Roman"/>
                <a:cs typeface="Times New Roman"/>
              </a:rPr>
              <a:t>phần </a:t>
            </a:r>
            <a:r>
              <a:rPr sz="1800" spc="-5" dirty="0">
                <a:latin typeface="Times New Roman"/>
                <a:cs typeface="Times New Roman"/>
              </a:rPr>
              <a:t>biệt </a:t>
            </a:r>
            <a:r>
              <a:rPr sz="1800" dirty="0">
                <a:latin typeface="Times New Roman"/>
                <a:cs typeface="Times New Roman"/>
              </a:rPr>
              <a:t>lập phụ chú để </a:t>
            </a:r>
            <a:r>
              <a:rPr sz="1800" spc="-5" dirty="0">
                <a:latin typeface="Times New Roman"/>
                <a:cs typeface="Times New Roman"/>
              </a:rPr>
              <a:t>xác định). </a:t>
            </a:r>
            <a:endParaRPr lang="en-US" sz="1800" spc="-5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600"/>
              </a:lnSpc>
              <a:spcBef>
                <a:spcPts val="95"/>
              </a:spcBef>
            </a:pPr>
            <a:r>
              <a:rPr sz="1800" b="1" dirty="0">
                <a:latin typeface="Times New Roman"/>
                <a:cs typeface="Times New Roman"/>
              </a:rPr>
              <a:t>*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ý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giải</a:t>
            </a:r>
            <a:endParaRPr sz="180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ct val="124400"/>
              </a:lnSpc>
              <a:spcBef>
                <a:spcPts val="10"/>
              </a:spcBef>
              <a:buAutoNum type="arabicPeriod"/>
              <a:tabLst>
                <a:tab pos="238125" algn="l"/>
              </a:tabLst>
            </a:pP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vùng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hiểu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 miền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đất, cùng</a:t>
            </a:r>
            <a:r>
              <a:rPr sz="1800" dirty="0">
                <a:latin typeface="Times New Roman"/>
                <a:cs typeface="Times New Roman"/>
              </a:rPr>
              <a:t> 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 cùng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" dirty="0">
                <a:latin typeface="Times New Roman"/>
                <a:cs typeface="Times New Roman"/>
              </a:rPr>
              <a:t> tộc.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400"/>
              </a:lnSpc>
              <a:spcBef>
                <a:spcPts val="5"/>
              </a:spcBef>
              <a:buAutoNum type="arabicPeriod"/>
              <a:tabLst>
                <a:tab pos="245745" algn="l"/>
              </a:tabLst>
            </a:pP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10" dirty="0">
                <a:latin typeface="Times New Roman"/>
                <a:cs typeface="Times New Roman"/>
              </a:rPr>
              <a:t>ra </a:t>
            </a:r>
            <a:r>
              <a:rPr sz="1800" dirty="0">
                <a:latin typeface="Times New Roman"/>
                <a:cs typeface="Times New Roman"/>
              </a:rPr>
              <a:t>đời vào </a:t>
            </a:r>
            <a:r>
              <a:rPr sz="1800" spc="-5" dirty="0">
                <a:latin typeface="Times New Roman"/>
                <a:cs typeface="Times New Roman"/>
              </a:rPr>
              <a:t>năm </a:t>
            </a:r>
            <a:r>
              <a:rPr sz="1800" dirty="0">
                <a:latin typeface="Times New Roman"/>
                <a:cs typeface="Times New Roman"/>
              </a:rPr>
              <a:t>1980 – khi </a:t>
            </a:r>
            <a:r>
              <a:rPr sz="1800" spc="-5" dirty="0">
                <a:latin typeface="Times New Roman"/>
                <a:cs typeface="Times New Roman"/>
              </a:rPr>
              <a:t>đời sống tinh </a:t>
            </a:r>
            <a:r>
              <a:rPr sz="1800" dirty="0">
                <a:latin typeface="Times New Roman"/>
                <a:cs typeface="Times New Roman"/>
              </a:rPr>
              <a:t>thần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vật chất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nhân dân </a:t>
            </a:r>
            <a:r>
              <a:rPr sz="1800" spc="5" dirty="0">
                <a:latin typeface="Times New Roman"/>
                <a:cs typeface="Times New Roman"/>
              </a:rPr>
              <a:t>cả </a:t>
            </a:r>
            <a:r>
              <a:rPr sz="1800" spc="-5" dirty="0">
                <a:latin typeface="Times New Roman"/>
                <a:cs typeface="Times New Roman"/>
              </a:rPr>
              <a:t>nước </a:t>
            </a:r>
            <a:r>
              <a:rPr sz="1800" dirty="0">
                <a:latin typeface="Times New Roman"/>
                <a:cs typeface="Times New Roman"/>
              </a:rPr>
              <a:t> nói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chung,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dân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tộc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thiểu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riêng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vô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khăn,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thiếu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thốn.</a:t>
            </a:r>
          </a:p>
          <a:p>
            <a:pPr marL="12700" marR="762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sự: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“Đó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thời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điểm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đất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gặp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khăn…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lời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tâm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tôi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gái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lòng.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Nguyên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lí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do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nhất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đời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lúc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tôi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dường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gì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vịn,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tin.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xã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hội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lúc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bấy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giờ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hối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hả,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gấp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gáp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kiếm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tiền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bạc.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đàng hoàng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tôi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bám</a:t>
            </a:r>
            <a:r>
              <a:rPr sz="1800" dirty="0">
                <a:latin typeface="Times New Roman"/>
                <a:cs typeface="Times New Roman"/>
              </a:rPr>
              <a:t> vào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hóa”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dirty="0">
                <a:latin typeface="Times New Roman"/>
                <a:cs typeface="Times New Roman"/>
              </a:rPr>
              <a:t>3.</a:t>
            </a:r>
            <a:r>
              <a:rPr sz="1800" spc="-5" dirty="0">
                <a:latin typeface="Times New Roman"/>
                <a:cs typeface="Times New Roman"/>
              </a:rPr>
              <a:t> Thành </a:t>
            </a:r>
            <a:r>
              <a:rPr sz="1800" dirty="0">
                <a:latin typeface="Times New Roman"/>
                <a:cs typeface="Times New Roman"/>
              </a:rPr>
              <a:t>ngữ: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thác </a:t>
            </a:r>
            <a:r>
              <a:rPr sz="1800" dirty="0">
                <a:latin typeface="Times New Roman"/>
                <a:cs typeface="Times New Roman"/>
              </a:rPr>
              <a:t>xuống</a:t>
            </a:r>
            <a:r>
              <a:rPr sz="1800" spc="-5" dirty="0">
                <a:latin typeface="Times New Roman"/>
                <a:cs typeface="Times New Roman"/>
              </a:rPr>
              <a:t> ghềnh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- Ý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-5" dirty="0">
                <a:latin typeface="Times New Roman"/>
                <a:cs typeface="Times New Roman"/>
              </a:rPr>
              <a:t> 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này:</a:t>
            </a:r>
            <a:r>
              <a:rPr sz="1800" dirty="0">
                <a:latin typeface="Times New Roman"/>
                <a:cs typeface="Times New Roman"/>
              </a:rPr>
              <a:t> chỉ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 cảnh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 khăn, cực</a:t>
            </a:r>
            <a:r>
              <a:rPr sz="1800" spc="-5" dirty="0">
                <a:latin typeface="Times New Roman"/>
                <a:cs typeface="Times New Roman"/>
              </a:rPr>
              <a:t> nhọc,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4.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đảm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sau: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  <a:buChar char="-"/>
              <a:tabLst>
                <a:tab pos="154940" algn="l"/>
              </a:tabLst>
            </a:pPr>
            <a:r>
              <a:rPr sz="1800" dirty="0">
                <a:latin typeface="Times New Roman"/>
                <a:cs typeface="Times New Roman"/>
              </a:rPr>
              <a:t>Cha mẹ yêu </a:t>
            </a:r>
            <a:r>
              <a:rPr sz="1800" spc="-5" dirty="0">
                <a:latin typeface="Times New Roman"/>
                <a:cs typeface="Times New Roman"/>
              </a:rPr>
              <a:t>con, càng yêu </a:t>
            </a:r>
            <a:r>
              <a:rPr sz="1800" dirty="0">
                <a:latin typeface="Times New Roman"/>
                <a:cs typeface="Times New Roman"/>
              </a:rPr>
              <a:t>thương mảnh đất </a:t>
            </a:r>
            <a:r>
              <a:rPr sz="1800" spc="-5" dirty="0">
                <a:latin typeface="Times New Roman"/>
                <a:cs typeface="Times New Roman"/>
              </a:rPr>
              <a:t>chôn </a:t>
            </a:r>
            <a:r>
              <a:rPr sz="1800" dirty="0">
                <a:latin typeface="Times New Roman"/>
                <a:cs typeface="Times New Roman"/>
              </a:rPr>
              <a:t>nhau cắt rốn </a:t>
            </a:r>
            <a:r>
              <a:rPr sz="1800" spc="-5" dirty="0">
                <a:latin typeface="Times New Roman"/>
                <a:cs typeface="Times New Roman"/>
              </a:rPr>
              <a:t>của con, </a:t>
            </a:r>
            <a:r>
              <a:rPr sz="1800" dirty="0">
                <a:latin typeface="Times New Roman"/>
                <a:cs typeface="Times New Roman"/>
              </a:rPr>
              <a:t>mảnh </a:t>
            </a:r>
            <a:r>
              <a:rPr sz="1800" spc="-5" dirty="0">
                <a:latin typeface="Times New Roman"/>
                <a:cs typeface="Times New Roman"/>
              </a:rPr>
              <a:t>đất </a:t>
            </a:r>
            <a:r>
              <a:rPr sz="1800" dirty="0">
                <a:latin typeface="Times New Roman"/>
                <a:cs typeface="Times New Roman"/>
              </a:rPr>
              <a:t>do tổ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tiên,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ông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bật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cha:</a:t>
            </a:r>
            <a:endParaRPr sz="1800">
              <a:latin typeface="Times New Roman"/>
              <a:cs typeface="Times New Roman"/>
            </a:endParaRPr>
          </a:p>
          <a:p>
            <a:pPr marL="12700" marR="5190490" algn="just">
              <a:lnSpc>
                <a:spcPts val="2700"/>
              </a:lnSpc>
              <a:spcBef>
                <a:spcPts val="165"/>
              </a:spcBef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lắm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 </a:t>
            </a:r>
            <a:r>
              <a:rPr sz="1800" dirty="0">
                <a:latin typeface="Times New Roman"/>
                <a:cs typeface="Times New Roman"/>
              </a:rPr>
              <a:t>lờ</a:t>
            </a:r>
            <a:r>
              <a:rPr sz="1800" spc="-5" dirty="0">
                <a:latin typeface="Times New Roman"/>
                <a:cs typeface="Times New Roman"/>
              </a:rPr>
              <a:t> cài</a:t>
            </a:r>
            <a:r>
              <a:rPr sz="1800" dirty="0">
                <a:latin typeface="Times New Roman"/>
                <a:cs typeface="Times New Roman"/>
              </a:rPr>
              <a:t> nan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Vách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hát</a:t>
            </a:r>
            <a:endParaRPr sz="1800">
              <a:latin typeface="Times New Roman"/>
              <a:cs typeface="Times New Roman"/>
            </a:endParaRPr>
          </a:p>
          <a:p>
            <a:pPr marL="12700" marR="5080" indent="22987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“cài”,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“ken”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vừa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diễn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hòa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hợp,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thực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lãng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vùng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cao.</a:t>
            </a:r>
            <a:endParaRPr sz="1800">
              <a:latin typeface="Times New Roman"/>
              <a:cs typeface="Times New Roman"/>
            </a:endParaRPr>
          </a:p>
          <a:p>
            <a:pPr marL="12700" marR="6985" algn="just">
              <a:lnSpc>
                <a:spcPct val="124400"/>
              </a:lnSpc>
              <a:spcBef>
                <a:spcPts val="15"/>
              </a:spcBef>
            </a:pPr>
            <a:r>
              <a:rPr sz="1800" spc="-5" dirty="0">
                <a:latin typeface="Times New Roman"/>
                <a:cs typeface="Times New Roman"/>
              </a:rPr>
              <a:t>Đời sống </a:t>
            </a:r>
            <a:r>
              <a:rPr sz="1800" dirty="0">
                <a:latin typeface="Times New Roman"/>
                <a:cs typeface="Times New Roman"/>
              </a:rPr>
              <a:t>tinh thần nên thơ, nên nhạc </a:t>
            </a:r>
            <a:r>
              <a:rPr sz="1800" spc="-5" dirty="0">
                <a:latin typeface="Times New Roman"/>
                <a:cs typeface="Times New Roman"/>
              </a:rPr>
              <a:t>khiến </a:t>
            </a:r>
            <a:r>
              <a:rPr sz="1800" dirty="0">
                <a:latin typeface="Times New Roman"/>
                <a:cs typeface="Times New Roman"/>
              </a:rPr>
              <a:t>cho công việc đỡ </a:t>
            </a:r>
            <a:r>
              <a:rPr sz="1800" spc="-5" dirty="0">
                <a:latin typeface="Times New Roman"/>
                <a:cs typeface="Times New Roman"/>
              </a:rPr>
              <a:t>nhọc </a:t>
            </a:r>
            <a:r>
              <a:rPr sz="1800" dirty="0">
                <a:latin typeface="Times New Roman"/>
                <a:cs typeface="Times New Roman"/>
              </a:rPr>
              <a:t>nhằn và 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thêm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niềm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-5" dirty="0">
                <a:latin typeface="Times New Roman"/>
                <a:cs typeface="Times New Roman"/>
              </a:rPr>
              <a:t> đời.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(@tailieuhoctapvip)</a:t>
            </a:r>
            <a:endParaRPr sz="1800">
              <a:latin typeface="Times New Roman"/>
              <a:cs typeface="Times New Roman"/>
            </a:endParaRPr>
          </a:p>
          <a:p>
            <a:pPr marL="12700" marR="6350">
              <a:lnSpc>
                <a:spcPts val="2690"/>
              </a:lnSpc>
              <a:spcBef>
                <a:spcPts val="175"/>
              </a:spcBef>
              <a:buChar char="-"/>
              <a:tabLst>
                <a:tab pos="153670" algn="l"/>
              </a:tabLst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rằng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mảnh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nơi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cội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 vô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tận: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Rừng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5" dirty="0">
                <a:latin typeface="Times New Roman"/>
                <a:cs typeface="Times New Roman"/>
              </a:rPr>
              <a:t> 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34670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mẹ mãi </a:t>
            </a:r>
            <a:r>
              <a:rPr sz="1800" dirty="0">
                <a:latin typeface="Times New Roman"/>
                <a:cs typeface="Times New Roman"/>
              </a:rPr>
              <a:t>nhớ về </a:t>
            </a:r>
            <a:r>
              <a:rPr sz="1800" spc="-5" dirty="0">
                <a:latin typeface="Times New Roman"/>
                <a:cs typeface="Times New Roman"/>
              </a:rPr>
              <a:t>ngày cưới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nhất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 </a:t>
            </a:r>
            <a:r>
              <a:rPr sz="1800" dirty="0">
                <a:latin typeface="Times New Roman"/>
                <a:cs typeface="Times New Roman"/>
              </a:rPr>
              <a:t>đời</a:t>
            </a:r>
            <a:endParaRPr sz="1800">
              <a:latin typeface="Times New Roman"/>
              <a:cs typeface="Times New Roman"/>
            </a:endParaRPr>
          </a:p>
          <a:p>
            <a:pPr marL="12700" marR="8255" indent="172085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tạo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sống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phúc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bền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lâu.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nôi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 </a:t>
            </a:r>
            <a:r>
              <a:rPr sz="1800" spc="-5" dirty="0">
                <a:latin typeface="Times New Roman"/>
                <a:cs typeface="Times New Roman"/>
              </a:rPr>
              <a:t>ấy, con</a:t>
            </a:r>
            <a:r>
              <a:rPr sz="1800" dirty="0">
                <a:latin typeface="Times New Roman"/>
                <a:cs typeface="Times New Roman"/>
              </a:rPr>
              <a:t> cái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trái,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quả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duyên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lứa.</a:t>
            </a:r>
            <a:endParaRPr sz="1800">
              <a:latin typeface="Times New Roman"/>
              <a:cs typeface="Times New Roman"/>
            </a:endParaRPr>
          </a:p>
          <a:p>
            <a:pPr marL="12700" marR="5715" indent="172085">
              <a:lnSpc>
                <a:spcPts val="269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ước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rất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rõ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hét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thơ.</a:t>
            </a:r>
            <a:r>
              <a:rPr sz="1800" spc="-5" dirty="0">
                <a:latin typeface="Times New Roman"/>
                <a:cs typeface="Times New Roman"/>
              </a:rPr>
              <a:t> Quê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ơn </a:t>
            </a:r>
            <a:r>
              <a:rPr sz="1800" spc="-5" dirty="0">
                <a:latin typeface="Times New Roman"/>
                <a:cs typeface="Times New Roman"/>
              </a:rPr>
              <a:t>nặng</a:t>
            </a:r>
            <a:r>
              <a:rPr sz="1800" dirty="0">
                <a:latin typeface="Times New Roman"/>
                <a:cs typeface="Times New Roman"/>
              </a:rPr>
              <a:t> nghĩa </a:t>
            </a:r>
            <a:r>
              <a:rPr sz="1800" spc="-5" dirty="0">
                <a:latin typeface="Times New Roman"/>
                <a:cs typeface="Times New Roman"/>
              </a:rPr>
              <a:t>đầy.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 thức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5" dirty="0">
                <a:latin typeface="Times New Roman"/>
                <a:cs typeface="Times New Roman"/>
              </a:rPr>
              <a:t> điều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ấy.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nhở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xứng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đáng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đẽ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dân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trao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cho,</a:t>
            </a:r>
            <a:r>
              <a:rPr sz="1800" spc="-5" dirty="0">
                <a:latin typeface="Times New Roman"/>
                <a:cs typeface="Times New Roman"/>
              </a:rPr>
              <a:t> quê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tặng:</a:t>
            </a:r>
            <a:endParaRPr sz="1800">
              <a:latin typeface="Times New Roman"/>
              <a:cs typeface="Times New Roman"/>
            </a:endParaRPr>
          </a:p>
          <a:p>
            <a:pPr marL="12700" marR="4871085">
              <a:lnSpc>
                <a:spcPts val="2690"/>
              </a:lnSpc>
              <a:spcBef>
                <a:spcPts val="175"/>
              </a:spcBef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 đo</a:t>
            </a:r>
            <a:r>
              <a:rPr sz="1800" spc="-5" dirty="0">
                <a:latin typeface="Times New Roman"/>
                <a:cs typeface="Times New Roman"/>
              </a:rPr>
              <a:t> nỗi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buồn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Xa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nuôi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spc="-5" dirty="0">
                <a:latin typeface="Times New Roman"/>
                <a:cs typeface="Times New Roman"/>
              </a:rPr>
              <a:t>Dẫu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endParaRPr sz="1800">
              <a:latin typeface="Times New Roman"/>
              <a:cs typeface="Times New Roman"/>
            </a:endParaRPr>
          </a:p>
          <a:p>
            <a:pPr marL="12700" marR="4104640">
              <a:lnSpc>
                <a:spcPct val="124400"/>
              </a:lnSpc>
            </a:pP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thung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-5" dirty="0">
                <a:latin typeface="Times New Roman"/>
                <a:cs typeface="Times New Roman"/>
              </a:rPr>
              <a:t>chê thung </a:t>
            </a:r>
            <a:r>
              <a:rPr sz="1800" dirty="0">
                <a:latin typeface="Times New Roman"/>
                <a:cs typeface="Times New Roman"/>
              </a:rPr>
              <a:t>nghèo </a:t>
            </a:r>
            <a:r>
              <a:rPr sz="1800" spc="-5" dirty="0">
                <a:latin typeface="Times New Roman"/>
                <a:cs typeface="Times New Roman"/>
              </a:rPr>
              <a:t>đói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như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suối</a:t>
            </a:r>
            <a:endParaRPr sz="1800">
              <a:latin typeface="Times New Roman"/>
              <a:cs typeface="Times New Roman"/>
            </a:endParaRPr>
          </a:p>
          <a:p>
            <a:pPr marL="12700" marR="619887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xuống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ghềnh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cực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nhọc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2987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Đó là </a:t>
            </a:r>
            <a:r>
              <a:rPr sz="1800" dirty="0">
                <a:latin typeface="Times New Roman"/>
                <a:cs typeface="Times New Roman"/>
              </a:rPr>
              <a:t>cách sống </a:t>
            </a:r>
            <a:r>
              <a:rPr sz="1800" spc="-5" dirty="0">
                <a:latin typeface="Times New Roman"/>
                <a:cs typeface="Times New Roman"/>
              </a:rPr>
              <a:t>hiên ngang, </a:t>
            </a:r>
            <a:r>
              <a:rPr sz="1800" dirty="0">
                <a:latin typeface="Times New Roman"/>
                <a:cs typeface="Times New Roman"/>
              </a:rPr>
              <a:t>bất khuất </a:t>
            </a:r>
            <a:r>
              <a:rPr sz="1800" spc="-5" dirty="0">
                <a:latin typeface="Times New Roman"/>
                <a:cs typeface="Times New Roman"/>
              </a:rPr>
              <a:t>vượt </a:t>
            </a:r>
            <a:r>
              <a:rPr sz="1800" dirty="0">
                <a:latin typeface="Times New Roman"/>
                <a:cs typeface="Times New Roman"/>
              </a:rPr>
              <a:t>lên mọi khó </a:t>
            </a:r>
            <a:r>
              <a:rPr sz="1800" spc="-5" dirty="0">
                <a:latin typeface="Times New Roman"/>
                <a:cs typeface="Times New Roman"/>
              </a:rPr>
              <a:t>khăn </a:t>
            </a:r>
            <a:r>
              <a:rPr sz="1800" dirty="0">
                <a:latin typeface="Times New Roman"/>
                <a:cs typeface="Times New Roman"/>
              </a:rPr>
              <a:t>gian khổ </a:t>
            </a:r>
            <a:r>
              <a:rPr sz="1800" spc="-10" dirty="0">
                <a:latin typeface="Times New Roman"/>
                <a:cs typeface="Times New Roman"/>
              </a:rPr>
              <a:t>để </a:t>
            </a:r>
            <a:r>
              <a:rPr sz="1800" spc="-5" dirty="0">
                <a:latin typeface="Times New Roman"/>
                <a:cs typeface="Times New Roman"/>
              </a:rPr>
              <a:t>khẳng định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khí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phách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phẩm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mình.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lao,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thử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thách,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lên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thác,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xuống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ghềnh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cơ hội cho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 mình </a:t>
            </a:r>
            <a:r>
              <a:rPr sz="1800" spc="-5" dirty="0">
                <a:latin typeface="Times New Roman"/>
                <a:cs typeface="Times New Roman"/>
              </a:rPr>
              <a:t>thêm </a:t>
            </a:r>
            <a:r>
              <a:rPr sz="1800" dirty="0">
                <a:latin typeface="Times New Roman"/>
                <a:cs typeface="Times New Roman"/>
              </a:rPr>
              <a:t>vững lòng, bền chí, tự tin </a:t>
            </a:r>
            <a:r>
              <a:rPr sz="1800" spc="-5" dirty="0">
                <a:latin typeface="Times New Roman"/>
                <a:cs typeface="Times New Roman"/>
              </a:rPr>
              <a:t>vào </a:t>
            </a:r>
            <a:r>
              <a:rPr sz="1800" dirty="0">
                <a:latin typeface="Times New Roman"/>
                <a:cs typeface="Times New Roman"/>
              </a:rPr>
              <a:t>mình hơn như cụ Phan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Bội </a:t>
            </a:r>
            <a:r>
              <a:rPr sz="1800" spc="-5" dirty="0">
                <a:latin typeface="Times New Roman"/>
                <a:cs typeface="Times New Roman"/>
              </a:rPr>
              <a:t>Châu,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dirty="0">
                <a:latin typeface="Times New Roman"/>
                <a:cs typeface="Times New Roman"/>
              </a:rPr>
              <a:t> nhận </a:t>
            </a:r>
            <a:r>
              <a:rPr sz="1800" spc="-5" dirty="0">
                <a:latin typeface="Times New Roman"/>
                <a:cs typeface="Times New Roman"/>
              </a:rPr>
              <a:t>định:</a:t>
            </a:r>
            <a:endParaRPr sz="1800">
              <a:latin typeface="Times New Roman"/>
              <a:cs typeface="Times New Roman"/>
            </a:endParaRPr>
          </a:p>
          <a:p>
            <a:pPr marL="12700" marR="5001895">
              <a:lnSpc>
                <a:spcPct val="1244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Ví </a:t>
            </a:r>
            <a:r>
              <a:rPr sz="1800" dirty="0">
                <a:latin typeface="Times New Roman"/>
                <a:cs typeface="Times New Roman"/>
              </a:rPr>
              <a:t>phỏng </a:t>
            </a:r>
            <a:r>
              <a:rPr sz="1800" spc="-5" dirty="0">
                <a:latin typeface="Times New Roman"/>
                <a:cs typeface="Times New Roman"/>
              </a:rPr>
              <a:t>đường đời </a:t>
            </a:r>
            <a:r>
              <a:rPr sz="1800" dirty="0">
                <a:latin typeface="Times New Roman"/>
                <a:cs typeface="Times New Roman"/>
              </a:rPr>
              <a:t>bằng </a:t>
            </a:r>
            <a:r>
              <a:rPr sz="1800" spc="-5" dirty="0">
                <a:latin typeface="Times New Roman"/>
                <a:cs typeface="Times New Roman"/>
              </a:rPr>
              <a:t>phẳng </a:t>
            </a:r>
            <a:r>
              <a:rPr sz="1800" dirty="0">
                <a:latin typeface="Times New Roman"/>
                <a:cs typeface="Times New Roman"/>
              </a:rPr>
              <a:t>cả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hùng hào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kiệt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hơn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ai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Thế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phát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huy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đẹp ấy để </a:t>
            </a:r>
            <a:r>
              <a:rPr sz="1800" spc="-5" dirty="0">
                <a:latin typeface="Times New Roman"/>
                <a:cs typeface="Times New Roman"/>
              </a:rPr>
              <a:t>đáp trả </a:t>
            </a:r>
            <a:r>
              <a:rPr sz="1800" dirty="0">
                <a:latin typeface="Times New Roman"/>
                <a:cs typeface="Times New Roman"/>
              </a:rPr>
              <a:t>ân tình với </a:t>
            </a:r>
            <a:r>
              <a:rPr sz="1800" spc="-5" dirty="0">
                <a:latin typeface="Times New Roman"/>
                <a:cs typeface="Times New Roman"/>
              </a:rPr>
              <a:t>quê hương, </a:t>
            </a:r>
            <a:r>
              <a:rPr sz="1800" dirty="0">
                <a:latin typeface="Times New Roman"/>
                <a:cs typeface="Times New Roman"/>
              </a:rPr>
              <a:t>với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5" dirty="0">
                <a:latin typeface="Times New Roman"/>
                <a:cs typeface="Times New Roman"/>
              </a:rPr>
              <a:t>mình. Người </a:t>
            </a:r>
            <a:r>
              <a:rPr sz="1800" dirty="0">
                <a:latin typeface="Times New Roman"/>
                <a:cs typeface="Times New Roman"/>
              </a:rPr>
              <a:t>cha còn </a:t>
            </a:r>
            <a:r>
              <a:rPr sz="1800" spc="-5" dirty="0">
                <a:latin typeface="Times New Roman"/>
                <a:cs typeface="Times New Roman"/>
              </a:rPr>
              <a:t>giúp </a:t>
            </a:r>
            <a:r>
              <a:rPr sz="1800" dirty="0">
                <a:latin typeface="Times New Roman"/>
                <a:cs typeface="Times New Roman"/>
              </a:rPr>
              <a:t>con ý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thức </a:t>
            </a:r>
            <a:r>
              <a:rPr sz="1800" dirty="0">
                <a:latin typeface="Times New Roman"/>
                <a:cs typeface="Times New Roman"/>
              </a:rPr>
              <a:t>một </a:t>
            </a:r>
            <a:r>
              <a:rPr sz="1800" spc="-5" dirty="0">
                <a:latin typeface="Times New Roman"/>
                <a:cs typeface="Times New Roman"/>
              </a:rPr>
              <a:t>điều: cái vẻ ngoài trông </a:t>
            </a:r>
            <a:r>
              <a:rPr sz="1800" dirty="0">
                <a:latin typeface="Times New Roman"/>
                <a:cs typeface="Times New Roman"/>
              </a:rPr>
              <a:t>thô </a:t>
            </a:r>
            <a:r>
              <a:rPr sz="1800" spc="-5" dirty="0">
                <a:latin typeface="Times New Roman"/>
                <a:cs typeface="Times New Roman"/>
              </a:rPr>
              <a:t>sơ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5" dirty="0">
                <a:latin typeface="Times New Roman"/>
                <a:cs typeface="Times New Roman"/>
              </a:rPr>
              <a:t>rất </a:t>
            </a:r>
            <a:r>
              <a:rPr sz="1800" spc="-5" dirty="0">
                <a:latin typeface="Times New Roman"/>
                <a:cs typeface="Times New Roman"/>
              </a:rPr>
              <a:t>đỗi </a:t>
            </a:r>
            <a:r>
              <a:rPr sz="1800" dirty="0">
                <a:latin typeface="Times New Roman"/>
                <a:cs typeface="Times New Roman"/>
              </a:rPr>
              <a:t>bình </a:t>
            </a:r>
            <a:r>
              <a:rPr sz="1800" spc="-5" dirty="0">
                <a:latin typeface="Times New Roman"/>
                <a:cs typeface="Times New Roman"/>
              </a:rPr>
              <a:t>thường của người </a:t>
            </a:r>
            <a:r>
              <a:rPr sz="1800" dirty="0">
                <a:latin typeface="Times New Roman"/>
                <a:cs typeface="Times New Roman"/>
              </a:rPr>
              <a:t>đồng mình lại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đẹp:</a:t>
            </a:r>
            <a:endParaRPr sz="1800">
              <a:latin typeface="Times New Roman"/>
              <a:cs typeface="Times New Roman"/>
            </a:endParaRPr>
          </a:p>
          <a:p>
            <a:pPr marL="12700" marR="5356860">
              <a:lnSpc>
                <a:spcPts val="2700"/>
              </a:lnSpc>
              <a:spcBef>
                <a:spcPts val="165"/>
              </a:spcBef>
            </a:pP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5" dirty="0">
                <a:latin typeface="Times New Roman"/>
                <a:cs typeface="Times New Roman"/>
              </a:rPr>
              <a:t>mình </a:t>
            </a:r>
            <a:r>
              <a:rPr sz="1800" dirty="0">
                <a:latin typeface="Times New Roman"/>
                <a:cs typeface="Times New Roman"/>
              </a:rPr>
              <a:t>thô </a:t>
            </a:r>
            <a:r>
              <a:rPr sz="1800" spc="-5" dirty="0">
                <a:latin typeface="Times New Roman"/>
                <a:cs typeface="Times New Roman"/>
              </a:rPr>
              <a:t>sơ </a:t>
            </a:r>
            <a:r>
              <a:rPr sz="1800" spc="-10" dirty="0">
                <a:latin typeface="Times New Roman"/>
                <a:cs typeface="Times New Roman"/>
              </a:rPr>
              <a:t>da </a:t>
            </a:r>
            <a:r>
              <a:rPr sz="1800" dirty="0">
                <a:latin typeface="Times New Roman"/>
                <a:cs typeface="Times New Roman"/>
              </a:rPr>
              <a:t>thịt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mấy ai nhỏ</a:t>
            </a:r>
            <a:r>
              <a:rPr sz="1800" dirty="0">
                <a:latin typeface="Times New Roman"/>
                <a:cs typeface="Times New Roman"/>
              </a:rPr>
              <a:t> bé</a:t>
            </a:r>
            <a:r>
              <a:rPr sz="1800" spc="-5" dirty="0">
                <a:latin typeface="Times New Roman"/>
                <a:cs typeface="Times New Roman"/>
              </a:rPr>
              <a:t> đâu </a:t>
            </a:r>
            <a:r>
              <a:rPr sz="1800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5" dirty="0">
                <a:latin typeface="Times New Roman"/>
                <a:cs typeface="Times New Roman"/>
              </a:rPr>
              <a:t> mình </a:t>
            </a:r>
            <a:r>
              <a:rPr sz="1800" spc="5" dirty="0">
                <a:latin typeface="Times New Roman"/>
                <a:cs typeface="Times New Roman"/>
              </a:rPr>
              <a:t>tự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đục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kê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cao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thì </a:t>
            </a:r>
            <a:r>
              <a:rPr sz="1800" dirty="0">
                <a:latin typeface="Times New Roman"/>
                <a:cs typeface="Times New Roman"/>
              </a:rPr>
              <a:t>lầm phong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tục</a:t>
            </a:r>
            <a:endParaRPr sz="1800">
              <a:latin typeface="Times New Roman"/>
              <a:cs typeface="Times New Roman"/>
            </a:endParaRPr>
          </a:p>
          <a:p>
            <a:pPr marL="12700" marR="5715" indent="11557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giữa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rừng,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nhiên,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mây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núi.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Vất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vả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nhiêu!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chắt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chiu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mầm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nhỏ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nhoi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xây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dựng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có.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nghèo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thật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họ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giàu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kiên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cường,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sức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bền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bỉ,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làm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giá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thống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đục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vĩnh </a:t>
            </a:r>
            <a:r>
              <a:rPr sz="1800" spc="5" dirty="0">
                <a:latin typeface="Times New Roman"/>
                <a:cs typeface="Times New Roman"/>
              </a:rPr>
              <a:t>hằng.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Đề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số</a:t>
            </a:r>
            <a:r>
              <a:rPr sz="1800" b="1" u="heavy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b="1" u="heavy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4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Mở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dirty="0">
                <a:latin typeface="Times New Roman"/>
                <a:cs typeface="Times New Roman"/>
              </a:rPr>
              <a:t>với </a:t>
            </a:r>
            <a:r>
              <a:rPr sz="1800" spc="-5" dirty="0">
                <a:latin typeface="Times New Roman"/>
                <a:cs typeface="Times New Roman"/>
              </a:rPr>
              <a:t>con,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Nhà</a:t>
            </a:r>
            <a:r>
              <a:rPr sz="1800" dirty="0">
                <a:latin typeface="Times New Roman"/>
                <a:cs typeface="Times New Roman"/>
              </a:rPr>
              <a:t> thơ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spc="5" dirty="0">
                <a:latin typeface="Times New Roman"/>
                <a:cs typeface="Times New Roman"/>
              </a:rPr>
              <a:t>viết:</a:t>
            </a:r>
            <a:endParaRPr sz="1800" dirty="0">
              <a:latin typeface="Times New Roman"/>
              <a:cs typeface="Times New Roman"/>
            </a:endParaRPr>
          </a:p>
          <a:p>
            <a:pPr marL="12700" marR="5937885">
              <a:lnSpc>
                <a:spcPct val="124400"/>
              </a:lnSpc>
            </a:pPr>
            <a:r>
              <a:rPr sz="1800" i="1" spc="-5" dirty="0">
                <a:latin typeface="Times New Roman"/>
                <a:cs typeface="Times New Roman"/>
              </a:rPr>
              <a:t>“Chân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phải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Chân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trái</a:t>
            </a:r>
            <a:r>
              <a:rPr sz="1800" i="1" spc="-5" dirty="0">
                <a:latin typeface="Times New Roman"/>
                <a:cs typeface="Times New Roman"/>
              </a:rPr>
              <a:t> bước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tới mẹ</a:t>
            </a:r>
            <a:endParaRPr sz="1800" dirty="0">
              <a:latin typeface="Times New Roman"/>
              <a:cs typeface="Times New Roman"/>
            </a:endParaRPr>
          </a:p>
          <a:p>
            <a:pPr marL="12700" marR="5901690">
              <a:lnSpc>
                <a:spcPct val="124400"/>
              </a:lnSpc>
              <a:spcBef>
                <a:spcPts val="15"/>
              </a:spcBef>
            </a:pPr>
            <a:r>
              <a:rPr sz="1800" i="1" dirty="0">
                <a:latin typeface="Times New Roman"/>
                <a:cs typeface="Times New Roman"/>
              </a:rPr>
              <a:t>Một </a:t>
            </a:r>
            <a:r>
              <a:rPr sz="1800" i="1" spc="-5" dirty="0">
                <a:latin typeface="Times New Roman"/>
                <a:cs typeface="Times New Roman"/>
              </a:rPr>
              <a:t>bước </a:t>
            </a:r>
            <a:r>
              <a:rPr sz="1800" i="1" dirty="0">
                <a:latin typeface="Times New Roman"/>
                <a:cs typeface="Times New Roman"/>
              </a:rPr>
              <a:t>chạm tiếng nói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tiếng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cười.”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Câu 1: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Ghi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7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dòng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tiếp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dòng thơ</a:t>
            </a:r>
            <a:r>
              <a:rPr sz="1800" spc="-5" dirty="0">
                <a:latin typeface="Times New Roman"/>
                <a:cs typeface="Times New Roman"/>
              </a:rPr>
              <a:t> trên.</a:t>
            </a:r>
            <a:endParaRPr sz="1800" dirty="0">
              <a:latin typeface="Times New Roman"/>
              <a:cs typeface="Times New Roman"/>
            </a:endParaRPr>
          </a:p>
          <a:p>
            <a:pPr marL="12700" marR="6985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miêu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tả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“chạm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cười”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đặc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biệt?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Qua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đó, </a:t>
            </a:r>
            <a:r>
              <a:rPr sz="1800" spc="-5" dirty="0">
                <a:latin typeface="Times New Roman"/>
                <a:cs typeface="Times New Roman"/>
              </a:rPr>
              <a:t>tác</a:t>
            </a:r>
            <a:r>
              <a:rPr sz="1800" dirty="0">
                <a:latin typeface="Times New Roman"/>
                <a:cs typeface="Times New Roman"/>
              </a:rPr>
              <a:t> giả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5" dirty="0">
                <a:latin typeface="Times New Roman"/>
                <a:cs typeface="Times New Roman"/>
              </a:rPr>
              <a:t> thể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điều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gì?</a:t>
            </a: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3: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Hãy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trình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bày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suy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(khoảng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12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câu)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niệm: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 hạnh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b="1" dirty="0">
                <a:latin typeface="Times New Roman"/>
                <a:cs typeface="Times New Roman"/>
              </a:rPr>
              <a:t>GỢI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Ý</a:t>
            </a:r>
            <a:endParaRPr sz="1800" dirty="0">
              <a:latin typeface="Times New Roman"/>
              <a:cs typeface="Times New Roman"/>
            </a:endParaRPr>
          </a:p>
          <a:p>
            <a:pPr marL="12700" marR="5090795">
              <a:lnSpc>
                <a:spcPts val="2700"/>
              </a:lnSpc>
              <a:spcBef>
                <a:spcPts val="85"/>
              </a:spcBef>
            </a:pPr>
            <a:r>
              <a:rPr sz="1800" dirty="0">
                <a:latin typeface="Times New Roman"/>
                <a:cs typeface="Times New Roman"/>
              </a:rPr>
              <a:t>1. Chép </a:t>
            </a:r>
            <a:r>
              <a:rPr sz="1800" spc="-5" dirty="0">
                <a:latin typeface="Times New Roman"/>
                <a:cs typeface="Times New Roman"/>
              </a:rPr>
              <a:t>chính xác </a:t>
            </a:r>
            <a:r>
              <a:rPr sz="1800" dirty="0">
                <a:latin typeface="Times New Roman"/>
                <a:cs typeface="Times New Roman"/>
              </a:rPr>
              <a:t>7 câu thơ: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lắm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271260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Đan </a:t>
            </a:r>
            <a:r>
              <a:rPr sz="1800" dirty="0">
                <a:latin typeface="Times New Roman"/>
                <a:cs typeface="Times New Roman"/>
              </a:rPr>
              <a:t>lờ </a:t>
            </a:r>
            <a:r>
              <a:rPr sz="1800" spc="-5" dirty="0">
                <a:latin typeface="Times New Roman"/>
                <a:cs typeface="Times New Roman"/>
              </a:rPr>
              <a:t>cài </a:t>
            </a:r>
            <a:r>
              <a:rPr sz="1800" dirty="0">
                <a:latin typeface="Times New Roman"/>
                <a:cs typeface="Times New Roman"/>
              </a:rPr>
              <a:t>nan </a:t>
            </a:r>
            <a:r>
              <a:rPr sz="1800" spc="-5" dirty="0">
                <a:latin typeface="Times New Roman"/>
                <a:cs typeface="Times New Roman"/>
              </a:rPr>
              <a:t>hoa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Vách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câu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hát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Rừng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hoa</a:t>
            </a:r>
            <a:endParaRPr sz="1800">
              <a:latin typeface="Times New Roman"/>
              <a:cs typeface="Times New Roman"/>
            </a:endParaRPr>
          </a:p>
          <a:p>
            <a:pPr marL="12700" marR="5320030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 mãi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cưới.”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2. </a:t>
            </a:r>
            <a:r>
              <a:rPr sz="1800" spc="-5" dirty="0">
                <a:latin typeface="Times New Roman"/>
                <a:cs typeface="Times New Roman"/>
              </a:rPr>
              <a:t>Sự đặc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biệt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dirty="0">
                <a:latin typeface="Times New Roman"/>
                <a:cs typeface="Times New Roman"/>
              </a:rPr>
              <a:t> cách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miêu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 </a:t>
            </a:r>
            <a:r>
              <a:rPr sz="1800" dirty="0">
                <a:latin typeface="Times New Roman"/>
                <a:cs typeface="Times New Roman"/>
              </a:rPr>
              <a:t>con: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70"/>
              </a:spcBef>
              <a:buChar char="-"/>
              <a:tabLst>
                <a:tab pos="147320" algn="l"/>
              </a:tabLst>
            </a:pP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tả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“chạm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nói”,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"tới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cười”</a:t>
            </a:r>
            <a:r>
              <a:rPr sz="1800" dirty="0">
                <a:latin typeface="Times New Roman"/>
                <a:cs typeface="Times New Roman"/>
              </a:rPr>
              <a:t> 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sử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dụng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ẩn </a:t>
            </a:r>
            <a:r>
              <a:rPr sz="1800" spc="-5" dirty="0">
                <a:latin typeface="Times New Roman"/>
                <a:cs typeface="Times New Roman"/>
              </a:rPr>
              <a:t>dụ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chuyển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đổi 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cấu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trúc đối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xứng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âm</a:t>
            </a:r>
            <a:r>
              <a:rPr sz="1800" dirty="0">
                <a:latin typeface="Times New Roman"/>
                <a:cs typeface="Times New Roman"/>
              </a:rPr>
              <a:t> điệu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tươi </a:t>
            </a:r>
            <a:r>
              <a:rPr sz="1800" spc="-5" dirty="0">
                <a:latin typeface="Times New Roman"/>
                <a:cs typeface="Times New Roman"/>
              </a:rPr>
              <a:t>vui,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quấn </a:t>
            </a:r>
            <a:r>
              <a:rPr sz="1800" dirty="0">
                <a:latin typeface="Times New Roman"/>
                <a:cs typeface="Times New Roman"/>
              </a:rPr>
              <a:t>quýt…</a:t>
            </a:r>
            <a:endParaRPr sz="1800">
              <a:latin typeface="Times New Roman"/>
              <a:cs typeface="Times New Roman"/>
            </a:endParaRPr>
          </a:p>
          <a:p>
            <a:pPr marL="165100" indent="-153035">
              <a:lnSpc>
                <a:spcPct val="100000"/>
              </a:lnSpc>
              <a:spcBef>
                <a:spcPts val="345"/>
              </a:spcBef>
              <a:buChar char="-"/>
              <a:tabLst>
                <a:tab pos="165735" algn="l"/>
              </a:tabLst>
            </a:pPr>
            <a:r>
              <a:rPr sz="1800" dirty="0">
                <a:latin typeface="Times New Roman"/>
                <a:cs typeface="Times New Roman"/>
              </a:rPr>
              <a:t>giúp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chúng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rất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dễ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gặp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đời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sống: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đang tập </a:t>
            </a:r>
            <a:r>
              <a:rPr sz="1800" spc="-5" dirty="0">
                <a:latin typeface="Times New Roman"/>
                <a:cs typeface="Times New Roman"/>
              </a:rPr>
              <a:t>đi,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vây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mừng</a:t>
            </a:r>
            <a:r>
              <a:rPr sz="1800" dirty="0">
                <a:latin typeface="Times New Roman"/>
                <a:cs typeface="Times New Roman"/>
              </a:rPr>
              <a:t> vui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hoan</a:t>
            </a:r>
            <a:r>
              <a:rPr sz="1800" dirty="0">
                <a:latin typeface="Times New Roman"/>
                <a:cs typeface="Times New Roman"/>
              </a:rPr>
              <a:t> theo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mỗi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dirty="0">
                <a:latin typeface="Times New Roman"/>
                <a:cs typeface="Times New Roman"/>
              </a:rPr>
              <a:t> chân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con.</a:t>
            </a:r>
            <a:endParaRPr sz="180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70"/>
              </a:spcBef>
              <a:buChar char="-"/>
              <a:tabLst>
                <a:tab pos="151765" algn="l"/>
              </a:tabLst>
            </a:pP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nói,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đều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chút,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niu,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nhận.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3.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</a:t>
            </a:r>
            <a:r>
              <a:rPr sz="1800" spc="-10" dirty="0">
                <a:latin typeface="Times New Roman"/>
                <a:cs typeface="Times New Roman"/>
              </a:rPr>
              <a:t> ý: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- </a:t>
            </a:r>
            <a:r>
              <a:rPr sz="1800" spc="-5" dirty="0">
                <a:latin typeface="Times New Roman"/>
                <a:cs typeface="Times New Roman"/>
              </a:rPr>
              <a:t>Giải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thích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nói:</a:t>
            </a:r>
            <a:r>
              <a:rPr sz="1800" spc="-5" dirty="0">
                <a:latin typeface="Times New Roman"/>
                <a:cs typeface="Times New Roman"/>
              </a:rPr>
              <a:t> “Được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trong tình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 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mỗi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người”.</a:t>
            </a:r>
            <a:endParaRPr sz="1800">
              <a:latin typeface="Times New Roman"/>
              <a:cs typeface="Times New Roman"/>
            </a:endParaRPr>
          </a:p>
          <a:p>
            <a:pPr marL="12700" marR="5080" indent="11557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thương: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nồng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nhiệt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mật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trách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nhiệm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với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vật.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399776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giá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trị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tích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cực,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vĩnh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cửu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hóa.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thế,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bài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ấy,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tôi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rằng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chúng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vượt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ngặt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nghèo,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khổ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dirty="0">
                <a:latin typeface="Times New Roman"/>
                <a:cs typeface="Times New Roman"/>
              </a:rPr>
              <a:t> hóa”.</a:t>
            </a:r>
          </a:p>
          <a:p>
            <a:pPr marL="12700" marR="5080" algn="just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thức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khăn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viết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này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viên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thời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cái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này.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5"/>
              </a:spcBef>
            </a:pPr>
            <a:r>
              <a:rPr sz="1800" dirty="0">
                <a:latin typeface="Times New Roman"/>
                <a:cs typeface="Times New Roman"/>
              </a:rPr>
              <a:t>b.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cục: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phần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buChar char="–"/>
              <a:tabLst>
                <a:tab pos="184150" algn="l"/>
              </a:tabLst>
            </a:pPr>
            <a:r>
              <a:rPr sz="1800" spc="-5" dirty="0">
                <a:latin typeface="Times New Roman"/>
                <a:cs typeface="Times New Roman"/>
              </a:rPr>
              <a:t>Phần </a:t>
            </a:r>
            <a:r>
              <a:rPr sz="1800" dirty="0">
                <a:latin typeface="Times New Roman"/>
                <a:cs typeface="Times New Roman"/>
              </a:rPr>
              <a:t>1: Từ </a:t>
            </a:r>
            <a:r>
              <a:rPr sz="1800" spc="-5" dirty="0">
                <a:latin typeface="Times New Roman"/>
                <a:cs typeface="Times New Roman"/>
              </a:rPr>
              <a:t>đầu </a:t>
            </a:r>
            <a:r>
              <a:rPr sz="1800" dirty="0">
                <a:latin typeface="Times New Roman"/>
                <a:cs typeface="Times New Roman"/>
              </a:rPr>
              <a:t>đến “Ngày </a:t>
            </a:r>
            <a:r>
              <a:rPr sz="1800" spc="-5" dirty="0">
                <a:latin typeface="Times New Roman"/>
                <a:cs typeface="Times New Roman"/>
              </a:rPr>
              <a:t>đầu </a:t>
            </a:r>
            <a:r>
              <a:rPr sz="1800" dirty="0">
                <a:latin typeface="Times New Roman"/>
                <a:cs typeface="Times New Roman"/>
              </a:rPr>
              <a:t>tiên </a:t>
            </a:r>
            <a:r>
              <a:rPr sz="1800" spc="-5" dirty="0">
                <a:latin typeface="Times New Roman"/>
                <a:cs typeface="Times New Roman"/>
              </a:rPr>
              <a:t>đẹp nhất trên </a:t>
            </a:r>
            <a:r>
              <a:rPr sz="1800" dirty="0">
                <a:latin typeface="Times New Roman"/>
                <a:cs typeface="Times New Roman"/>
              </a:rPr>
              <a:t>đời”: </a:t>
            </a:r>
            <a:r>
              <a:rPr sz="1800" spc="-5" dirty="0">
                <a:latin typeface="Times New Roman"/>
                <a:cs typeface="Times New Roman"/>
              </a:rPr>
              <a:t>Người cha </a:t>
            </a:r>
            <a:r>
              <a:rPr sz="1800" dirty="0">
                <a:latin typeface="Times New Roman"/>
                <a:cs typeface="Times New Roman"/>
              </a:rPr>
              <a:t>nói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 cội nguồn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dưỡng: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đỡ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lao động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 thơ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quê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endParaRPr lang="en-US" sz="1800" spc="1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spc="-5" dirty="0" err="1">
                <a:latin typeface="Times New Roman"/>
                <a:cs typeface="Times New Roman"/>
              </a:rPr>
              <a:t>Phần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2: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đẹp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bộc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lộ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hào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 sống mạnh </a:t>
            </a:r>
            <a:r>
              <a:rPr sz="1800" dirty="0">
                <a:latin typeface="Times New Roman"/>
                <a:cs typeface="Times New Roman"/>
              </a:rPr>
              <a:t>mẽ, </a:t>
            </a:r>
            <a:r>
              <a:rPr sz="1800" spc="-5" dirty="0">
                <a:latin typeface="Times New Roman"/>
                <a:cs typeface="Times New Roman"/>
              </a:rPr>
              <a:t>bền bỉ, </a:t>
            </a:r>
            <a:r>
              <a:rPr sz="1800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truyền </a:t>
            </a:r>
            <a:r>
              <a:rPr sz="1800" dirty="0">
                <a:latin typeface="Times New Roman"/>
                <a:cs typeface="Times New Roman"/>
              </a:rPr>
              <a:t>thống cao đẹp của quê </a:t>
            </a:r>
            <a:r>
              <a:rPr sz="1800" spc="-5" dirty="0">
                <a:latin typeface="Times New Roman"/>
                <a:cs typeface="Times New Roman"/>
              </a:rPr>
              <a:t>hương </a:t>
            </a:r>
            <a:r>
              <a:rPr sz="1800" dirty="0">
                <a:latin typeface="Times New Roman"/>
                <a:cs typeface="Times New Roman"/>
              </a:rPr>
              <a:t>và mong ước con </a:t>
            </a:r>
            <a:r>
              <a:rPr sz="1800" spc="-5" dirty="0">
                <a:latin typeface="Times New Roman"/>
                <a:cs typeface="Times New Roman"/>
              </a:rPr>
              <a:t>hãy </a:t>
            </a:r>
            <a:r>
              <a:rPr sz="1800" dirty="0">
                <a:latin typeface="Times New Roman"/>
                <a:cs typeface="Times New Roman"/>
              </a:rPr>
              <a:t> kế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tục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xứng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ấy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cục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chặt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chẽ,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lang,</a:t>
            </a:r>
            <a:r>
              <a:rPr sz="1800" spc="-10" dirty="0">
                <a:latin typeface="Times New Roman"/>
                <a:cs typeface="Times New Roman"/>
              </a:rPr>
              <a:t> đi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</a:p>
          <a:p>
            <a:pPr marL="12700" algn="just">
              <a:lnSpc>
                <a:spcPct val="100000"/>
              </a:lnSpc>
              <a:spcBef>
                <a:spcPts val="360"/>
              </a:spcBef>
            </a:pPr>
            <a:r>
              <a:rPr sz="1800" dirty="0">
                <a:latin typeface="Times New Roman"/>
                <a:cs typeface="Times New Roman"/>
              </a:rPr>
              <a:t>mở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rộng ra</a:t>
            </a:r>
            <a:r>
              <a:rPr sz="1800" spc="-5" dirty="0">
                <a:latin typeface="Times New Roman"/>
                <a:cs typeface="Times New Roman"/>
              </a:rPr>
              <a:t> tình</a:t>
            </a:r>
            <a:r>
              <a:rPr sz="1800" dirty="0">
                <a:latin typeface="Times New Roman"/>
                <a:cs typeface="Times New Roman"/>
              </a:rPr>
              <a:t> cảm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từ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kỉ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 nâng 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493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indent="11557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phúc: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trạng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sung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sướng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thấy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hoàn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toàn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đạt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được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nguyện.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(Từ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điển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Việt)</a:t>
            </a:r>
          </a:p>
          <a:p>
            <a:pPr marL="12700" marR="6350" algn="just">
              <a:lnSpc>
                <a:spcPts val="2700"/>
              </a:lnSpc>
              <a:spcBef>
                <a:spcPts val="165"/>
              </a:spcBef>
              <a:buChar char="-"/>
              <a:tabLst>
                <a:tab pos="161290" algn="l"/>
              </a:tabLst>
            </a:pPr>
            <a:r>
              <a:rPr sz="1800" dirty="0">
                <a:latin typeface="Times New Roman"/>
                <a:cs typeface="Times New Roman"/>
              </a:rPr>
              <a:t>Bàn </a:t>
            </a:r>
            <a:r>
              <a:rPr sz="1800" spc="-5" dirty="0">
                <a:latin typeface="Times New Roman"/>
                <a:cs typeface="Times New Roman"/>
              </a:rPr>
              <a:t>luận: </a:t>
            </a:r>
            <a:r>
              <a:rPr sz="1800" dirty="0">
                <a:latin typeface="Times New Roman"/>
                <a:cs typeface="Times New Roman"/>
              </a:rPr>
              <a:t>Tại </a:t>
            </a:r>
            <a:r>
              <a:rPr sz="1800" spc="-5" dirty="0">
                <a:latin typeface="Times New Roman"/>
                <a:cs typeface="Times New Roman"/>
              </a:rPr>
              <a:t>sao được sống trong </a:t>
            </a:r>
            <a:r>
              <a:rPr sz="1800" dirty="0">
                <a:latin typeface="Times New Roman"/>
                <a:cs typeface="Times New Roman"/>
              </a:rPr>
              <a:t>tình thương là hạnh phúc </a:t>
            </a:r>
            <a:r>
              <a:rPr sz="1800" spc="-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mỗi con </a:t>
            </a:r>
            <a:r>
              <a:rPr sz="1800" spc="-5" dirty="0">
                <a:latin typeface="Times New Roman"/>
                <a:cs typeface="Times New Roman"/>
              </a:rPr>
              <a:t>người?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cho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 luôn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hướng</a:t>
            </a:r>
            <a:r>
              <a:rPr sz="1800" dirty="0">
                <a:latin typeface="Times New Roman"/>
                <a:cs typeface="Times New Roman"/>
              </a:rPr>
              <a:t> 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sẻ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cảm, đùm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bọc lẫn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nhau.</a:t>
            </a:r>
          </a:p>
          <a:p>
            <a:pPr marL="146685" indent="-134620" algn="just">
              <a:lnSpc>
                <a:spcPct val="100000"/>
              </a:lnSpc>
              <a:spcBef>
                <a:spcPts val="355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Biểu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hiện,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spc="5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thương:</a:t>
            </a:r>
          </a:p>
          <a:p>
            <a:pPr marL="12700" marR="508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phạm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 </a:t>
            </a:r>
            <a:r>
              <a:rPr sz="1800" spc="-5" dirty="0">
                <a:latin typeface="Times New Roman"/>
                <a:cs typeface="Times New Roman"/>
              </a:rPr>
              <a:t>đình: Cha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 </a:t>
            </a:r>
            <a:r>
              <a:rPr sz="1800" spc="-5" dirty="0">
                <a:latin typeface="Times New Roman"/>
                <a:cs typeface="Times New Roman"/>
              </a:rPr>
              <a:t>vất vả,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cực</a:t>
            </a:r>
            <a:r>
              <a:rPr sz="1800" spc="-5" dirty="0">
                <a:latin typeface="Times New Roman"/>
                <a:cs typeface="Times New Roman"/>
              </a:rPr>
              <a:t> nhọc,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hi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sinh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nuôi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dạy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nên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nghe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dạy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bảo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mẹ,</a:t>
            </a:r>
          </a:p>
          <a:p>
            <a:pPr marL="12700" marR="5715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đem</a:t>
            </a:r>
            <a:r>
              <a:rPr sz="1800" dirty="0">
                <a:latin typeface="Times New Roman"/>
                <a:cs typeface="Times New Roman"/>
              </a:rPr>
              <a:t> lại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dirty="0">
                <a:latin typeface="Times New Roman"/>
                <a:cs typeface="Times New Roman"/>
              </a:rPr>
              <a:t> vui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dirty="0">
                <a:latin typeface="Times New Roman"/>
                <a:cs typeface="Times New Roman"/>
              </a:rPr>
              <a:t> mẹ,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hiếu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thảo,</a:t>
            </a:r>
            <a:r>
              <a:rPr sz="1800" dirty="0">
                <a:latin typeface="Times New Roman"/>
                <a:cs typeface="Times New Roman"/>
              </a:rPr>
              <a:t> 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phúc. </a:t>
            </a:r>
            <a:r>
              <a:rPr sz="1800" spc="-5" dirty="0" err="1">
                <a:latin typeface="Times New Roman"/>
                <a:cs typeface="Times New Roman"/>
              </a:rPr>
              <a:t>Tình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 yêu, sự hòa </a:t>
            </a:r>
            <a:r>
              <a:rPr sz="1800" spc="-5" dirty="0">
                <a:latin typeface="Times New Roman"/>
                <a:cs typeface="Times New Roman"/>
              </a:rPr>
              <a:t>thuận </a:t>
            </a:r>
            <a:r>
              <a:rPr sz="1800" dirty="0">
                <a:latin typeface="Times New Roman"/>
                <a:cs typeface="Times New Roman"/>
              </a:rPr>
              <a:t>giữa anh em, giữa cha mẹ và con </a:t>
            </a:r>
            <a:r>
              <a:rPr sz="1800" spc="-10" dirty="0">
                <a:latin typeface="Times New Roman"/>
                <a:cs typeface="Times New Roman"/>
              </a:rPr>
              <a:t>cái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5" dirty="0">
                <a:latin typeface="Times New Roman"/>
                <a:cs typeface="Times New Roman"/>
              </a:rPr>
              <a:t> nên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bền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vững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 </a:t>
            </a:r>
            <a:r>
              <a:rPr sz="1800" spc="-5" dirty="0">
                <a:latin typeface="Times New Roman"/>
                <a:cs typeface="Times New Roman"/>
              </a:rPr>
              <a:t>phúc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đình...</a:t>
            </a:r>
            <a:endParaRPr sz="1800" dirty="0">
              <a:latin typeface="Times New Roman"/>
              <a:cs typeface="Times New Roman"/>
            </a:endParaRPr>
          </a:p>
          <a:p>
            <a:pPr marL="12700" marR="6985" algn="just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phạm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xã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hội: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thương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thống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đạo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lí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“Thương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thân”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5" dirty="0">
                <a:latin typeface="Times New Roman"/>
                <a:cs typeface="Times New Roman"/>
              </a:rPr>
              <a:t> sự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 bó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chặt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chẽ trong</a:t>
            </a:r>
            <a:r>
              <a:rPr sz="1800" dirty="0">
                <a:latin typeface="Times New Roman"/>
                <a:cs typeface="Times New Roman"/>
              </a:rPr>
              <a:t> quan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hệ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cộng</a:t>
            </a:r>
            <a:r>
              <a:rPr sz="1800" dirty="0">
                <a:latin typeface="Times New Roman"/>
                <a:cs typeface="Times New Roman"/>
              </a:rPr>
              <a:t> đồng </a:t>
            </a:r>
            <a:r>
              <a:rPr sz="1800" spc="-5" dirty="0">
                <a:latin typeface="Times New Roman"/>
                <a:cs typeface="Times New Roman"/>
              </a:rPr>
              <a:t>giai</a:t>
            </a:r>
            <a:r>
              <a:rPr sz="1800" dirty="0">
                <a:latin typeface="Times New Roman"/>
                <a:cs typeface="Times New Roman"/>
              </a:rPr>
              <a:t> cấp,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tộc.</a:t>
            </a:r>
          </a:p>
          <a:p>
            <a:pPr marL="153035" indent="-140970">
              <a:lnSpc>
                <a:spcPct val="100000"/>
              </a:lnSpc>
              <a:spcBef>
                <a:spcPts val="345"/>
              </a:spcBef>
              <a:buChar char="-"/>
              <a:tabLst>
                <a:tab pos="153670" algn="l"/>
              </a:tabLst>
            </a:pPr>
            <a:r>
              <a:rPr sz="1800" dirty="0">
                <a:latin typeface="Times New Roman"/>
                <a:cs typeface="Times New Roman"/>
              </a:rPr>
              <a:t>Phê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phán,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bác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bỏ: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thờ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thiếu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chia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sẻ,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giúp đỡ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khác...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spcBef>
                <a:spcPts val="5"/>
              </a:spcBef>
              <a:buChar char="-"/>
              <a:tabLst>
                <a:tab pos="158115" algn="l"/>
              </a:tabLst>
            </a:pPr>
            <a:r>
              <a:rPr sz="1800" dirty="0">
                <a:latin typeface="Times New Roman"/>
                <a:cs typeface="Times New Roman"/>
              </a:rPr>
              <a:t>Liên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hệ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thân: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Rút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châm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sống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xứng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đạo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đức,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5" dirty="0">
                <a:latin typeface="Times New Roman"/>
                <a:cs typeface="Times New Roman"/>
              </a:rPr>
              <a:t> cách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hành</a:t>
            </a:r>
            <a:r>
              <a:rPr sz="1800" dirty="0">
                <a:latin typeface="Times New Roman"/>
                <a:cs typeface="Times New Roman"/>
              </a:rPr>
              <a:t> động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5"/>
              </a:spcBef>
            </a:pPr>
            <a:r>
              <a:rPr dirty="0"/>
              <a:t>BÀI</a:t>
            </a:r>
            <a:r>
              <a:rPr spc="-15" dirty="0"/>
              <a:t> </a:t>
            </a:r>
            <a:r>
              <a:rPr dirty="0"/>
              <a:t>3.</a:t>
            </a:r>
            <a:r>
              <a:rPr spc="-5" dirty="0"/>
              <a:t> </a:t>
            </a:r>
            <a:r>
              <a:rPr dirty="0"/>
              <a:t>CÁC </a:t>
            </a:r>
            <a:r>
              <a:rPr spc="-5" dirty="0"/>
              <a:t>DẠNG</a:t>
            </a:r>
            <a:r>
              <a:rPr dirty="0"/>
              <a:t> ĐỀ</a:t>
            </a:r>
            <a:r>
              <a:rPr spc="-15" dirty="0"/>
              <a:t> </a:t>
            </a:r>
            <a:r>
              <a:rPr spc="-5" dirty="0"/>
              <a:t>VIẾT</a:t>
            </a:r>
            <a:r>
              <a:rPr dirty="0"/>
              <a:t> </a:t>
            </a:r>
            <a:r>
              <a:rPr spc="-5" dirty="0"/>
              <a:t>TẬP</a:t>
            </a:r>
            <a:r>
              <a:rPr dirty="0"/>
              <a:t> </a:t>
            </a:r>
            <a:r>
              <a:rPr spc="-5" dirty="0"/>
              <a:t>LÀM VĂN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01700" y="2033904"/>
            <a:ext cx="8258809" cy="7092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6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I.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PHÂN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TÍCH/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CẢM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NHẬN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ĐOẠN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ĐẦU: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CỘI</a:t>
            </a:r>
            <a:r>
              <a:rPr sz="1800" b="1" spc="-4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NGUỒN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SINH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DƯỠNG</a:t>
            </a:r>
            <a:r>
              <a:rPr sz="1800" b="1" spc="-4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CỦA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MỖI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NGƯỜI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01700" y="882650"/>
            <a:ext cx="780415" cy="5407025"/>
            <a:chOff x="901700" y="882650"/>
            <a:chExt cx="780415" cy="5407025"/>
          </a:xfrm>
        </p:grpSpPr>
        <p:sp>
          <p:nvSpPr>
            <p:cNvPr id="3" name="object 3"/>
            <p:cNvSpPr/>
            <p:nvPr/>
          </p:nvSpPr>
          <p:spPr>
            <a:xfrm>
              <a:off x="933450" y="914400"/>
              <a:ext cx="43815" cy="5343525"/>
            </a:xfrm>
            <a:custGeom>
              <a:avLst/>
              <a:gdLst/>
              <a:ahLst/>
              <a:cxnLst/>
              <a:rect l="l" t="t" r="r" b="b"/>
              <a:pathLst>
                <a:path w="43815" h="5343525">
                  <a:moveTo>
                    <a:pt x="0" y="0"/>
                  </a:moveTo>
                  <a:lnTo>
                    <a:pt x="43408" y="5343525"/>
                  </a:lnTo>
                </a:path>
              </a:pathLst>
            </a:custGeom>
            <a:ln w="634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006703" y="3358514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543" y="0"/>
                  </a:moveTo>
                  <a:lnTo>
                    <a:pt x="82067" y="0"/>
                  </a:lnTo>
                  <a:lnTo>
                    <a:pt x="50122" y="6463"/>
                  </a:lnTo>
                  <a:lnTo>
                    <a:pt x="24036" y="24082"/>
                  </a:lnTo>
                  <a:lnTo>
                    <a:pt x="6449" y="50202"/>
                  </a:lnTo>
                  <a:lnTo>
                    <a:pt x="0" y="82169"/>
                  </a:lnTo>
                  <a:lnTo>
                    <a:pt x="0" y="410463"/>
                  </a:lnTo>
                  <a:lnTo>
                    <a:pt x="6449" y="442410"/>
                  </a:lnTo>
                  <a:lnTo>
                    <a:pt x="24036" y="468487"/>
                  </a:lnTo>
                  <a:lnTo>
                    <a:pt x="50122" y="486062"/>
                  </a:lnTo>
                  <a:lnTo>
                    <a:pt x="82067" y="492506"/>
                  </a:lnTo>
                  <a:lnTo>
                    <a:pt x="588543" y="492506"/>
                  </a:lnTo>
                  <a:lnTo>
                    <a:pt x="620489" y="486062"/>
                  </a:lnTo>
                  <a:lnTo>
                    <a:pt x="646566" y="468487"/>
                  </a:lnTo>
                  <a:lnTo>
                    <a:pt x="664142" y="442410"/>
                  </a:lnTo>
                  <a:lnTo>
                    <a:pt x="670585" y="410463"/>
                  </a:lnTo>
                  <a:lnTo>
                    <a:pt x="670585" y="82169"/>
                  </a:lnTo>
                  <a:lnTo>
                    <a:pt x="664142" y="50202"/>
                  </a:lnTo>
                  <a:lnTo>
                    <a:pt x="646566" y="24082"/>
                  </a:lnTo>
                  <a:lnTo>
                    <a:pt x="620489" y="6463"/>
                  </a:lnTo>
                  <a:lnTo>
                    <a:pt x="588543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6703" y="3358514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169"/>
                  </a:moveTo>
                  <a:lnTo>
                    <a:pt x="6449" y="50202"/>
                  </a:lnTo>
                  <a:lnTo>
                    <a:pt x="24036" y="24082"/>
                  </a:lnTo>
                  <a:lnTo>
                    <a:pt x="50122" y="6463"/>
                  </a:lnTo>
                  <a:lnTo>
                    <a:pt x="82067" y="0"/>
                  </a:lnTo>
                  <a:lnTo>
                    <a:pt x="588543" y="0"/>
                  </a:lnTo>
                  <a:lnTo>
                    <a:pt x="620489" y="6463"/>
                  </a:lnTo>
                  <a:lnTo>
                    <a:pt x="646566" y="24082"/>
                  </a:lnTo>
                  <a:lnTo>
                    <a:pt x="664142" y="50202"/>
                  </a:lnTo>
                  <a:lnTo>
                    <a:pt x="670585" y="82169"/>
                  </a:lnTo>
                  <a:lnTo>
                    <a:pt x="670585" y="410463"/>
                  </a:lnTo>
                  <a:lnTo>
                    <a:pt x="664142" y="442410"/>
                  </a:lnTo>
                  <a:lnTo>
                    <a:pt x="646566" y="468487"/>
                  </a:lnTo>
                  <a:lnTo>
                    <a:pt x="620489" y="486062"/>
                  </a:lnTo>
                  <a:lnTo>
                    <a:pt x="588543" y="492506"/>
                  </a:lnTo>
                  <a:lnTo>
                    <a:pt x="82067" y="492506"/>
                  </a:lnTo>
                  <a:lnTo>
                    <a:pt x="50122" y="486062"/>
                  </a:lnTo>
                  <a:lnTo>
                    <a:pt x="24036" y="468487"/>
                  </a:lnTo>
                  <a:lnTo>
                    <a:pt x="6449" y="442410"/>
                  </a:lnTo>
                  <a:lnTo>
                    <a:pt x="0" y="410463"/>
                  </a:lnTo>
                  <a:lnTo>
                    <a:pt x="0" y="82169"/>
                  </a:lnTo>
                  <a:close/>
                </a:path>
              </a:pathLst>
            </a:custGeom>
            <a:ln w="952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124508" y="3410838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2540">
              <a:lnSpc>
                <a:spcPts val="1270"/>
              </a:lnSpc>
              <a:spcBef>
                <a:spcPts val="185"/>
              </a:spcBef>
            </a:pPr>
            <a:r>
              <a:rPr sz="1100" b="1" spc="-5" dirty="0">
                <a:latin typeface="Times New Roman"/>
                <a:cs typeface="Times New Roman"/>
              </a:rPr>
              <a:t>T</a:t>
            </a:r>
            <a:r>
              <a:rPr sz="1100" b="1" dirty="0">
                <a:latin typeface="Times New Roman"/>
                <a:cs typeface="Times New Roman"/>
              </a:rPr>
              <a:t>H</a:t>
            </a:r>
            <a:r>
              <a:rPr sz="1100" b="1" spc="-10" dirty="0">
                <a:latin typeface="Times New Roman"/>
                <a:cs typeface="Times New Roman"/>
              </a:rPr>
              <a:t>Â</a:t>
            </a:r>
            <a:r>
              <a:rPr sz="1100" b="1" dirty="0">
                <a:latin typeface="Times New Roman"/>
                <a:cs typeface="Times New Roman"/>
              </a:rPr>
              <a:t>N 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76998" y="939228"/>
            <a:ext cx="680720" cy="502284"/>
            <a:chOff x="976998" y="939228"/>
            <a:chExt cx="680720" cy="502284"/>
          </a:xfrm>
        </p:grpSpPr>
        <p:sp>
          <p:nvSpPr>
            <p:cNvPr id="8" name="object 8"/>
            <p:cNvSpPr/>
            <p:nvPr/>
          </p:nvSpPr>
          <p:spPr>
            <a:xfrm>
              <a:off x="981760" y="943991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588467" y="0"/>
                  </a:moveTo>
                  <a:lnTo>
                    <a:pt x="82067" y="0"/>
                  </a:lnTo>
                  <a:lnTo>
                    <a:pt x="50122" y="6443"/>
                  </a:lnTo>
                  <a:lnTo>
                    <a:pt x="24036" y="24018"/>
                  </a:lnTo>
                  <a:lnTo>
                    <a:pt x="6449" y="50095"/>
                  </a:lnTo>
                  <a:lnTo>
                    <a:pt x="0" y="82041"/>
                  </a:lnTo>
                  <a:lnTo>
                    <a:pt x="0" y="410336"/>
                  </a:lnTo>
                  <a:lnTo>
                    <a:pt x="6449" y="442283"/>
                  </a:lnTo>
                  <a:lnTo>
                    <a:pt x="24036" y="468360"/>
                  </a:lnTo>
                  <a:lnTo>
                    <a:pt x="50122" y="485935"/>
                  </a:lnTo>
                  <a:lnTo>
                    <a:pt x="82067" y="492378"/>
                  </a:lnTo>
                  <a:lnTo>
                    <a:pt x="588467" y="492378"/>
                  </a:lnTo>
                  <a:lnTo>
                    <a:pt x="620433" y="485935"/>
                  </a:lnTo>
                  <a:lnTo>
                    <a:pt x="646553" y="468360"/>
                  </a:lnTo>
                  <a:lnTo>
                    <a:pt x="664173" y="442283"/>
                  </a:lnTo>
                  <a:lnTo>
                    <a:pt x="670636" y="410336"/>
                  </a:lnTo>
                  <a:lnTo>
                    <a:pt x="670636" y="82041"/>
                  </a:lnTo>
                  <a:lnTo>
                    <a:pt x="664173" y="50095"/>
                  </a:lnTo>
                  <a:lnTo>
                    <a:pt x="646553" y="24018"/>
                  </a:lnTo>
                  <a:lnTo>
                    <a:pt x="620433" y="6443"/>
                  </a:lnTo>
                  <a:lnTo>
                    <a:pt x="5884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81760" y="943991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0" y="82041"/>
                  </a:moveTo>
                  <a:lnTo>
                    <a:pt x="6449" y="50095"/>
                  </a:lnTo>
                  <a:lnTo>
                    <a:pt x="24036" y="24018"/>
                  </a:lnTo>
                  <a:lnTo>
                    <a:pt x="50122" y="6443"/>
                  </a:lnTo>
                  <a:lnTo>
                    <a:pt x="82067" y="0"/>
                  </a:lnTo>
                  <a:lnTo>
                    <a:pt x="588467" y="0"/>
                  </a:lnTo>
                  <a:lnTo>
                    <a:pt x="620433" y="6443"/>
                  </a:lnTo>
                  <a:lnTo>
                    <a:pt x="646553" y="24018"/>
                  </a:lnTo>
                  <a:lnTo>
                    <a:pt x="664173" y="50095"/>
                  </a:lnTo>
                  <a:lnTo>
                    <a:pt x="670636" y="82041"/>
                  </a:lnTo>
                  <a:lnTo>
                    <a:pt x="670636" y="410336"/>
                  </a:lnTo>
                  <a:lnTo>
                    <a:pt x="664173" y="442283"/>
                  </a:lnTo>
                  <a:lnTo>
                    <a:pt x="646553" y="468360"/>
                  </a:lnTo>
                  <a:lnTo>
                    <a:pt x="620433" y="485935"/>
                  </a:lnTo>
                  <a:lnTo>
                    <a:pt x="588467" y="492378"/>
                  </a:lnTo>
                  <a:lnTo>
                    <a:pt x="82067" y="492378"/>
                  </a:lnTo>
                  <a:lnTo>
                    <a:pt x="50122" y="485935"/>
                  </a:lnTo>
                  <a:lnTo>
                    <a:pt x="24036" y="468360"/>
                  </a:lnTo>
                  <a:lnTo>
                    <a:pt x="6449" y="442283"/>
                  </a:lnTo>
                  <a:lnTo>
                    <a:pt x="0" y="410336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1098600" y="994918"/>
            <a:ext cx="437515" cy="3568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83820">
              <a:lnSpc>
                <a:spcPts val="1280"/>
              </a:lnSpc>
              <a:spcBef>
                <a:spcPts val="180"/>
              </a:spcBef>
            </a:pPr>
            <a:r>
              <a:rPr sz="1100" b="1" dirty="0">
                <a:latin typeface="Times New Roman"/>
                <a:cs typeface="Times New Roman"/>
              </a:rPr>
              <a:t>MỞ </a:t>
            </a:r>
            <a:r>
              <a:rPr sz="1100" b="1" spc="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020076" y="5746432"/>
            <a:ext cx="680720" cy="502284"/>
            <a:chOff x="1020076" y="5746432"/>
            <a:chExt cx="680720" cy="502284"/>
          </a:xfrm>
        </p:grpSpPr>
        <p:sp>
          <p:nvSpPr>
            <p:cNvPr id="12" name="object 12"/>
            <p:cNvSpPr/>
            <p:nvPr/>
          </p:nvSpPr>
          <p:spPr>
            <a:xfrm>
              <a:off x="1024839" y="575119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568" y="0"/>
                  </a:moveTo>
                  <a:lnTo>
                    <a:pt x="82080" y="0"/>
                  </a:lnTo>
                  <a:lnTo>
                    <a:pt x="50133" y="6443"/>
                  </a:lnTo>
                  <a:lnTo>
                    <a:pt x="24042" y="24018"/>
                  </a:lnTo>
                  <a:lnTo>
                    <a:pt x="6451" y="50095"/>
                  </a:lnTo>
                  <a:lnTo>
                    <a:pt x="0" y="82041"/>
                  </a:lnTo>
                  <a:lnTo>
                    <a:pt x="0" y="410336"/>
                  </a:lnTo>
                  <a:lnTo>
                    <a:pt x="6451" y="442283"/>
                  </a:lnTo>
                  <a:lnTo>
                    <a:pt x="24042" y="468360"/>
                  </a:lnTo>
                  <a:lnTo>
                    <a:pt x="50133" y="485935"/>
                  </a:lnTo>
                  <a:lnTo>
                    <a:pt x="82080" y="492378"/>
                  </a:lnTo>
                  <a:lnTo>
                    <a:pt x="588568" y="492378"/>
                  </a:lnTo>
                  <a:lnTo>
                    <a:pt x="620515" y="485935"/>
                  </a:lnTo>
                  <a:lnTo>
                    <a:pt x="646591" y="468360"/>
                  </a:lnTo>
                  <a:lnTo>
                    <a:pt x="664167" y="442283"/>
                  </a:lnTo>
                  <a:lnTo>
                    <a:pt x="670610" y="410336"/>
                  </a:lnTo>
                  <a:lnTo>
                    <a:pt x="670610" y="82041"/>
                  </a:lnTo>
                  <a:lnTo>
                    <a:pt x="664167" y="50095"/>
                  </a:lnTo>
                  <a:lnTo>
                    <a:pt x="646591" y="24018"/>
                  </a:lnTo>
                  <a:lnTo>
                    <a:pt x="620515" y="6443"/>
                  </a:lnTo>
                  <a:lnTo>
                    <a:pt x="58856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024839" y="575119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51" y="50095"/>
                  </a:lnTo>
                  <a:lnTo>
                    <a:pt x="24042" y="24018"/>
                  </a:lnTo>
                  <a:lnTo>
                    <a:pt x="50133" y="6443"/>
                  </a:lnTo>
                  <a:lnTo>
                    <a:pt x="82080" y="0"/>
                  </a:lnTo>
                  <a:lnTo>
                    <a:pt x="588568" y="0"/>
                  </a:lnTo>
                  <a:lnTo>
                    <a:pt x="620515" y="6443"/>
                  </a:lnTo>
                  <a:lnTo>
                    <a:pt x="646591" y="24018"/>
                  </a:lnTo>
                  <a:lnTo>
                    <a:pt x="664167" y="50095"/>
                  </a:lnTo>
                  <a:lnTo>
                    <a:pt x="670610" y="82041"/>
                  </a:lnTo>
                  <a:lnTo>
                    <a:pt x="670610" y="410336"/>
                  </a:lnTo>
                  <a:lnTo>
                    <a:pt x="664167" y="442283"/>
                  </a:lnTo>
                  <a:lnTo>
                    <a:pt x="646591" y="468360"/>
                  </a:lnTo>
                  <a:lnTo>
                    <a:pt x="620515" y="485935"/>
                  </a:lnTo>
                  <a:lnTo>
                    <a:pt x="588568" y="492378"/>
                  </a:lnTo>
                  <a:lnTo>
                    <a:pt x="82080" y="492378"/>
                  </a:lnTo>
                  <a:lnTo>
                    <a:pt x="50133" y="485935"/>
                  </a:lnTo>
                  <a:lnTo>
                    <a:pt x="24042" y="468360"/>
                  </a:lnTo>
                  <a:lnTo>
                    <a:pt x="6451" y="442283"/>
                  </a:lnTo>
                  <a:lnTo>
                    <a:pt x="0" y="410336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1141272" y="5802629"/>
            <a:ext cx="437515" cy="35687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5080" indent="57785">
              <a:lnSpc>
                <a:spcPts val="1280"/>
              </a:lnSpc>
              <a:spcBef>
                <a:spcPts val="180"/>
              </a:spcBef>
            </a:pP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KẾT </a:t>
            </a:r>
            <a:r>
              <a:rPr sz="11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Đ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Ạ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06295" y="1019175"/>
            <a:ext cx="7254875" cy="3276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45"/>
              </a:spcBef>
            </a:pPr>
            <a:r>
              <a:rPr sz="1300" spc="-10" dirty="0">
                <a:latin typeface="Calibri"/>
                <a:cs typeface="Calibri"/>
              </a:rPr>
              <a:t>Giới</a:t>
            </a:r>
            <a:r>
              <a:rPr sz="1300" spc="-5" dirty="0">
                <a:latin typeface="Calibri"/>
                <a:cs typeface="Calibri"/>
              </a:rPr>
              <a:t> thiệu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giả,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phẩm,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 đề nghị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luận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16" name="object 16"/>
          <p:cNvGraphicFramePr>
            <a:graphicFrameLocks noGrp="1"/>
          </p:cNvGraphicFramePr>
          <p:nvPr/>
        </p:nvGraphicFramePr>
        <p:xfrm>
          <a:off x="4368482" y="1451927"/>
          <a:ext cx="5529579" cy="172402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327">
                <a:tc gridSpan="2">
                  <a:txBody>
                    <a:bodyPr/>
                    <a:lstStyle/>
                    <a:p>
                      <a:pPr marL="52705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200" dirty="0">
                          <a:latin typeface="Calibri"/>
                          <a:cs typeface="Calibri"/>
                        </a:rPr>
                        <a:t>Nhịp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thơ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2/4,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cấu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 trúc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đối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cứng,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nhiều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từ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được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láy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lại</a:t>
                      </a:r>
                      <a:r>
                        <a:rPr sz="12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2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âm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điệu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tươi</a:t>
                      </a:r>
                      <a:r>
                        <a:rPr sz="12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vui,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200" spc="-5" dirty="0">
                          <a:latin typeface="Calibri"/>
                          <a:cs typeface="Calibri"/>
                        </a:rPr>
                        <a:t>quấn </a:t>
                      </a:r>
                      <a:r>
                        <a:rPr sz="1200" dirty="0">
                          <a:latin typeface="Calibri"/>
                          <a:cs typeface="Calibri"/>
                        </a:rPr>
                        <a:t>quýt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270">
                <a:tc>
                  <a:txBody>
                    <a:bodyPr/>
                    <a:lstStyle/>
                    <a:p>
                      <a:pPr marL="95250" marR="223520">
                        <a:lnSpc>
                          <a:spcPct val="101499"/>
                        </a:lnSpc>
                        <a:spcBef>
                          <a:spcPts val="425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Hình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ảnh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cụ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thể,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giàu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chất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thơ,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cách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diễn đạt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đậm chất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miền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núi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Khung </a:t>
                      </a:r>
                      <a:r>
                        <a:rPr sz="1300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cảnh gia đình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ấm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cúng,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đầy ắp niềm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vui,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tiếng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cười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539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727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Mỗi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bước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đi,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mỗi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tiếng cười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của con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đều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được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cha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mẹ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đón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nhận,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chăm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700">
                <a:tc>
                  <a:txBody>
                    <a:bodyPr/>
                    <a:lstStyle/>
                    <a:p>
                      <a:pPr marL="95250" marR="288925">
                        <a:lnSpc>
                          <a:spcPct val="101499"/>
                        </a:lnSpc>
                        <a:spcBef>
                          <a:spcPts val="484"/>
                        </a:spcBef>
                      </a:pP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Tình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gia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đình thiêng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liêng,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gắn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kết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hình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thành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từ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những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phút giây</a:t>
                      </a:r>
                      <a:r>
                        <a:rPr sz="1300" spc="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bình </a:t>
                      </a:r>
                      <a:r>
                        <a:rPr sz="1300" spc="-2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dị.</a:t>
                      </a:r>
                      <a:r>
                        <a:rPr sz="13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Đó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là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cội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nguồn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đầu tiên của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mỗi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người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7" name="object 17"/>
          <p:cNvSpPr txBox="1"/>
          <p:nvPr/>
        </p:nvSpPr>
        <p:spPr>
          <a:xfrm>
            <a:off x="1868804" y="2126614"/>
            <a:ext cx="2125345" cy="7118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5250" marR="274320" algn="just">
              <a:lnSpc>
                <a:spcPct val="102000"/>
              </a:lnSpc>
              <a:spcBef>
                <a:spcPts val="295"/>
              </a:spcBef>
            </a:pPr>
            <a:r>
              <a:rPr sz="1300" b="1" spc="-5" dirty="0">
                <a:latin typeface="Calibri"/>
                <a:cs typeface="Calibri"/>
              </a:rPr>
              <a:t>1. Tình </a:t>
            </a:r>
            <a:r>
              <a:rPr sz="1300" b="1" spc="-10" dirty="0">
                <a:latin typeface="Calibri"/>
                <a:cs typeface="Calibri"/>
              </a:rPr>
              <a:t>yêu </a:t>
            </a:r>
            <a:r>
              <a:rPr sz="1300" b="1" spc="-5" dirty="0">
                <a:latin typeface="Calibri"/>
                <a:cs typeface="Calibri"/>
              </a:rPr>
              <a:t>thương vô </a:t>
            </a:r>
            <a:r>
              <a:rPr sz="1300" b="1" dirty="0">
                <a:latin typeface="Calibri"/>
                <a:cs typeface="Calibri"/>
              </a:rPr>
              <a:t>bờ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bến </a:t>
            </a:r>
            <a:r>
              <a:rPr sz="1300" b="1" dirty="0">
                <a:latin typeface="Calibri"/>
                <a:cs typeface="Calibri"/>
              </a:rPr>
              <a:t>mà </a:t>
            </a:r>
            <a:r>
              <a:rPr sz="1300" b="1" spc="-10" dirty="0">
                <a:latin typeface="Calibri"/>
                <a:cs typeface="Calibri"/>
              </a:rPr>
              <a:t>cha </a:t>
            </a:r>
            <a:r>
              <a:rPr sz="1300" b="1" dirty="0">
                <a:latin typeface="Calibri"/>
                <a:cs typeface="Calibri"/>
              </a:rPr>
              <a:t>mẹ </a:t>
            </a:r>
            <a:r>
              <a:rPr sz="1300" b="1" spc="-5" dirty="0">
                <a:latin typeface="Calibri"/>
                <a:cs typeface="Calibri"/>
              </a:rPr>
              <a:t>dành cho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con</a:t>
            </a:r>
            <a:r>
              <a:rPr sz="1300" b="1" spc="-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–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Tình</a:t>
            </a:r>
            <a:r>
              <a:rPr sz="1300" b="1" spc="-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gia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đình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68804" y="4352925"/>
            <a:ext cx="2125345" cy="60007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95250" marR="88900">
              <a:lnSpc>
                <a:spcPct val="122300"/>
              </a:lnSpc>
            </a:pPr>
            <a:r>
              <a:rPr sz="1300" b="1" spc="-5" dirty="0">
                <a:latin typeface="Calibri"/>
                <a:cs typeface="Calibri"/>
              </a:rPr>
              <a:t>2.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Quê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hương</a:t>
            </a:r>
            <a:r>
              <a:rPr sz="1300" b="1" spc="7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tươi</a:t>
            </a:r>
            <a:r>
              <a:rPr sz="1300" b="1" spc="80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đẹp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thấm</a:t>
            </a:r>
            <a:r>
              <a:rPr sz="1300" b="1" spc="-5" dirty="0">
                <a:latin typeface="Calibri"/>
                <a:cs typeface="Calibri"/>
              </a:rPr>
              <a:t> đượm</a:t>
            </a:r>
            <a:r>
              <a:rPr sz="1300" b="1" dirty="0">
                <a:latin typeface="Calibri"/>
                <a:cs typeface="Calibri"/>
              </a:rPr>
              <a:t> nghĩa</a:t>
            </a:r>
            <a:r>
              <a:rPr sz="1300" b="1" spc="-5" dirty="0">
                <a:latin typeface="Calibri"/>
                <a:cs typeface="Calibri"/>
              </a:rPr>
              <a:t> tình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386579" y="4478020"/>
            <a:ext cx="5280025" cy="63563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0005" rIns="0" bIns="0" rtlCol="0">
            <a:spAutoFit/>
          </a:bodyPr>
          <a:lstStyle/>
          <a:p>
            <a:pPr marL="95885" marR="120650" algn="just">
              <a:lnSpc>
                <a:spcPct val="101699"/>
              </a:lnSpc>
              <a:spcBef>
                <a:spcPts val="315"/>
              </a:spcBef>
            </a:pPr>
            <a:r>
              <a:rPr sz="1200" dirty="0">
                <a:latin typeface="Calibri"/>
                <a:cs typeface="Calibri"/>
              </a:rPr>
              <a:t>Quê </a:t>
            </a:r>
            <a:r>
              <a:rPr sz="1200" spc="-5" dirty="0">
                <a:latin typeface="Calibri"/>
                <a:cs typeface="Calibri"/>
              </a:rPr>
              <a:t>hương </a:t>
            </a:r>
            <a:r>
              <a:rPr sz="1200" dirty="0">
                <a:latin typeface="Calibri"/>
                <a:cs typeface="Calibri"/>
              </a:rPr>
              <a:t>của </a:t>
            </a:r>
            <a:r>
              <a:rPr sz="1200" spc="-5" dirty="0">
                <a:latin typeface="Calibri"/>
                <a:cs typeface="Calibri"/>
              </a:rPr>
              <a:t>người đồng mình </a:t>
            </a:r>
            <a:r>
              <a:rPr sz="1200" dirty="0">
                <a:latin typeface="Calibri"/>
                <a:cs typeface="Calibri"/>
              </a:rPr>
              <a:t>thơ </a:t>
            </a:r>
            <a:r>
              <a:rPr sz="1200" spc="-5" dirty="0">
                <a:latin typeface="Calibri"/>
                <a:cs typeface="Calibri"/>
              </a:rPr>
              <a:t>mộng, trữ tình (Rừng cho hoa </a:t>
            </a:r>
            <a:r>
              <a:rPr sz="1200" dirty="0">
                <a:latin typeface="Calibri"/>
                <a:cs typeface="Calibri"/>
              </a:rPr>
              <a:t>– </a:t>
            </a:r>
            <a:r>
              <a:rPr sz="1200" spc="-5" dirty="0">
                <a:latin typeface="Calibri"/>
                <a:cs typeface="Calibri"/>
              </a:rPr>
              <a:t>Con đường 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cho những </a:t>
            </a:r>
            <a:r>
              <a:rPr sz="1200" dirty="0">
                <a:latin typeface="Calibri"/>
                <a:cs typeface="Calibri"/>
              </a:rPr>
              <a:t>tấm </a:t>
            </a:r>
            <a:r>
              <a:rPr sz="1200" spc="-5" dirty="0">
                <a:latin typeface="Calibri"/>
                <a:cs typeface="Calibri"/>
              </a:rPr>
              <a:t>lòng </a:t>
            </a:r>
            <a:r>
              <a:rPr sz="1200" dirty="0">
                <a:latin typeface="Wingdings"/>
                <a:cs typeface="Wingdings"/>
              </a:rPr>
              <a:t>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Calibri"/>
                <a:cs typeface="Calibri"/>
              </a:rPr>
              <a:t>NT </a:t>
            </a:r>
            <a:r>
              <a:rPr sz="1200" spc="-5" dirty="0">
                <a:latin typeface="Calibri"/>
                <a:cs typeface="Calibri"/>
              </a:rPr>
              <a:t>nhân hóa “rừng” </a:t>
            </a:r>
            <a:r>
              <a:rPr sz="1200" dirty="0">
                <a:latin typeface="Calibri"/>
                <a:cs typeface="Calibri"/>
              </a:rPr>
              <a:t>và </a:t>
            </a:r>
            <a:r>
              <a:rPr sz="1200" spc="-10" dirty="0">
                <a:latin typeface="Calibri"/>
                <a:cs typeface="Calibri"/>
              </a:rPr>
              <a:t>“con </a:t>
            </a:r>
            <a:r>
              <a:rPr sz="1200" spc="-5" dirty="0">
                <a:latin typeface="Calibri"/>
                <a:cs typeface="Calibri"/>
              </a:rPr>
              <a:t>đường” </a:t>
            </a:r>
            <a:r>
              <a:rPr sz="1200" dirty="0">
                <a:latin typeface="Calibri"/>
                <a:cs typeface="Calibri"/>
              </a:rPr>
              <a:t>+ </a:t>
            </a:r>
            <a:r>
              <a:rPr sz="1200" spc="-5" dirty="0">
                <a:latin typeface="Calibri"/>
                <a:cs typeface="Calibri"/>
              </a:rPr>
              <a:t>điệp </a:t>
            </a:r>
            <a:r>
              <a:rPr sz="1200" dirty="0">
                <a:latin typeface="Calibri"/>
                <a:cs typeface="Calibri"/>
              </a:rPr>
              <a:t>từ </a:t>
            </a:r>
            <a:r>
              <a:rPr sz="1200" spc="-5" dirty="0">
                <a:latin typeface="Calibri"/>
                <a:cs typeface="Calibri"/>
              </a:rPr>
              <a:t>“cho” nhấn </a:t>
            </a:r>
            <a:r>
              <a:rPr sz="1200" spc="-26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mạnh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lối </a:t>
            </a:r>
            <a:r>
              <a:rPr sz="1200" spc="-5" dirty="0">
                <a:latin typeface="Calibri"/>
                <a:cs typeface="Calibri"/>
              </a:rPr>
              <a:t>sống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tình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nghĩa </a:t>
            </a:r>
            <a:r>
              <a:rPr sz="1200" dirty="0">
                <a:latin typeface="Calibri"/>
                <a:cs typeface="Calibri"/>
              </a:rPr>
              <a:t>của </a:t>
            </a:r>
            <a:r>
              <a:rPr sz="1200" spc="-5" dirty="0">
                <a:latin typeface="Calibri"/>
                <a:cs typeface="Calibri"/>
              </a:rPr>
              <a:t>người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đồng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mình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4383404" y="3889375"/>
            <a:ext cx="5280025" cy="531495"/>
          </a:xfrm>
          <a:custGeom>
            <a:avLst/>
            <a:gdLst/>
            <a:ahLst/>
            <a:cxnLst/>
            <a:rect l="l" t="t" r="r" b="b"/>
            <a:pathLst>
              <a:path w="5280025" h="531495">
                <a:moveTo>
                  <a:pt x="0" y="531495"/>
                </a:moveTo>
                <a:lnTo>
                  <a:pt x="5280025" y="531495"/>
                </a:lnTo>
                <a:lnTo>
                  <a:pt x="5280025" y="0"/>
                </a:lnTo>
                <a:lnTo>
                  <a:pt x="0" y="0"/>
                </a:lnTo>
                <a:lnTo>
                  <a:pt x="0" y="531495"/>
                </a:lnTo>
                <a:close/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4383087" y="3876827"/>
            <a:ext cx="5270500" cy="510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6520" marR="78105">
              <a:lnSpc>
                <a:spcPct val="122300"/>
              </a:lnSpc>
              <a:spcBef>
                <a:spcPts val="100"/>
              </a:spcBef>
            </a:pPr>
            <a:r>
              <a:rPr sz="1300" spc="-5" dirty="0">
                <a:latin typeface="Calibri"/>
                <a:cs typeface="Calibri"/>
              </a:rPr>
              <a:t>Cuộc sống của người </a:t>
            </a:r>
            <a:r>
              <a:rPr sz="1300" dirty="0">
                <a:latin typeface="Calibri"/>
                <a:cs typeface="Calibri"/>
              </a:rPr>
              <a:t>đồng </a:t>
            </a:r>
            <a:r>
              <a:rPr sz="1300" spc="-5" dirty="0">
                <a:latin typeface="Calibri"/>
                <a:cs typeface="Calibri"/>
              </a:rPr>
              <a:t>mình là cuộc sống lao động cần </a:t>
            </a:r>
            <a:r>
              <a:rPr sz="1300" dirty="0">
                <a:latin typeface="Calibri"/>
                <a:cs typeface="Calibri"/>
              </a:rPr>
              <a:t>cù, </a:t>
            </a:r>
            <a:r>
              <a:rPr sz="1300" spc="-5" dirty="0">
                <a:latin typeface="Calibri"/>
                <a:cs typeface="Calibri"/>
              </a:rPr>
              <a:t>tươi vui và tài </a:t>
            </a:r>
            <a:r>
              <a:rPr sz="1300" spc="-28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hòa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(Đan </a:t>
            </a:r>
            <a:r>
              <a:rPr sz="1300" spc="5" dirty="0">
                <a:latin typeface="Calibri"/>
                <a:cs typeface="Calibri"/>
              </a:rPr>
              <a:t>lờ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cài </a:t>
            </a:r>
            <a:r>
              <a:rPr sz="1300" spc="-10" dirty="0">
                <a:latin typeface="Calibri"/>
                <a:cs typeface="Calibri"/>
              </a:rPr>
              <a:t>nan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hoa </a:t>
            </a:r>
            <a:r>
              <a:rPr sz="1300" spc="-5" dirty="0">
                <a:latin typeface="Calibri"/>
                <a:cs typeface="Calibri"/>
              </a:rPr>
              <a:t>– Vách nhà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ken câu </a:t>
            </a:r>
            <a:r>
              <a:rPr sz="1300" dirty="0">
                <a:latin typeface="Calibri"/>
                <a:cs typeface="Calibri"/>
              </a:rPr>
              <a:t>hát)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373245" y="3524250"/>
            <a:ext cx="5280025" cy="319405"/>
          </a:xfrm>
          <a:custGeom>
            <a:avLst/>
            <a:gdLst/>
            <a:ahLst/>
            <a:cxnLst/>
            <a:rect l="l" t="t" r="r" b="b"/>
            <a:pathLst>
              <a:path w="5280025" h="319404">
                <a:moveTo>
                  <a:pt x="0" y="319404"/>
                </a:moveTo>
                <a:lnTo>
                  <a:pt x="5280025" y="319404"/>
                </a:lnTo>
                <a:lnTo>
                  <a:pt x="5280025" y="0"/>
                </a:lnTo>
                <a:lnTo>
                  <a:pt x="0" y="0"/>
                </a:lnTo>
                <a:lnTo>
                  <a:pt x="0" y="31940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383087" y="3554095"/>
            <a:ext cx="527050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725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libri"/>
                <a:cs typeface="Calibri"/>
              </a:rPr>
              <a:t>Cách gọi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“người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đồng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mình” </a:t>
            </a:r>
            <a:r>
              <a:rPr sz="1300" dirty="0">
                <a:latin typeface="Calibri"/>
                <a:cs typeface="Calibri"/>
              </a:rPr>
              <a:t>đầy</a:t>
            </a:r>
            <a:r>
              <a:rPr sz="1300" spc="-5" dirty="0">
                <a:latin typeface="Calibri"/>
                <a:cs typeface="Calibri"/>
              </a:rPr>
              <a:t> gần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gũi,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yêu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thương,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trìu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mến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2065020" y="6276975"/>
            <a:ext cx="7537450" cy="429259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5885" marR="207645">
              <a:lnSpc>
                <a:spcPct val="101600"/>
              </a:lnSpc>
              <a:spcBef>
                <a:spcPts val="325"/>
              </a:spcBef>
            </a:pPr>
            <a:r>
              <a:rPr sz="1200" spc="-5" dirty="0">
                <a:latin typeface="Calibri"/>
                <a:cs typeface="Calibri"/>
              </a:rPr>
              <a:t>Bằng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những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hình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ảnh</a:t>
            </a:r>
            <a:r>
              <a:rPr sz="120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thơ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đẹp,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giản</a:t>
            </a:r>
            <a:r>
              <a:rPr sz="1200" spc="-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dị,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cách nói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cụ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thể,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10" dirty="0">
                <a:latin typeface="Calibri"/>
                <a:cs typeface="Calibri"/>
              </a:rPr>
              <a:t>đậm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chất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miền núi,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Y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Phương </a:t>
            </a:r>
            <a:r>
              <a:rPr sz="1200" dirty="0">
                <a:latin typeface="Calibri"/>
                <a:cs typeface="Calibri"/>
              </a:rPr>
              <a:t>đã </a:t>
            </a:r>
            <a:r>
              <a:rPr sz="1200" spc="-5" dirty="0">
                <a:latin typeface="Calibri"/>
                <a:cs typeface="Calibri"/>
              </a:rPr>
              <a:t>nói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nên </a:t>
            </a:r>
            <a:r>
              <a:rPr sz="1200" spc="-5" dirty="0">
                <a:latin typeface="Calibri"/>
                <a:cs typeface="Calibri"/>
              </a:rPr>
              <a:t>những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cảm</a:t>
            </a:r>
            <a:r>
              <a:rPr sz="1200" spc="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nhận </a:t>
            </a:r>
            <a:r>
              <a:rPr sz="1200" dirty="0">
                <a:latin typeface="Calibri"/>
                <a:cs typeface="Calibri"/>
              </a:rPr>
              <a:t>rất </a:t>
            </a:r>
            <a:r>
              <a:rPr sz="1200" spc="-254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trữ </a:t>
            </a:r>
            <a:r>
              <a:rPr sz="1200" spc="-5" dirty="0">
                <a:latin typeface="Calibri"/>
                <a:cs typeface="Calibri"/>
              </a:rPr>
              <a:t>tình,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triết </a:t>
            </a:r>
            <a:r>
              <a:rPr sz="1200" dirty="0">
                <a:latin typeface="Calibri"/>
                <a:cs typeface="Calibri"/>
              </a:rPr>
              <a:t>lí về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cội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nguồn sinh dưỡng</a:t>
            </a:r>
            <a:r>
              <a:rPr sz="1200" dirty="0">
                <a:latin typeface="Calibri"/>
                <a:cs typeface="Calibri"/>
              </a:rPr>
              <a:t> của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mỗi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người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1346073" y="1115059"/>
            <a:ext cx="760730" cy="5318760"/>
          </a:xfrm>
          <a:custGeom>
            <a:avLst/>
            <a:gdLst/>
            <a:ahLst/>
            <a:cxnLst/>
            <a:rect l="l" t="t" r="r" b="b"/>
            <a:pathLst>
              <a:path w="760730" h="5318760">
                <a:moveTo>
                  <a:pt x="522732" y="3515995"/>
                </a:moveTo>
                <a:lnTo>
                  <a:pt x="516674" y="3465576"/>
                </a:lnTo>
                <a:lnTo>
                  <a:pt x="512572" y="3431413"/>
                </a:lnTo>
                <a:lnTo>
                  <a:pt x="484733" y="3449751"/>
                </a:lnTo>
                <a:lnTo>
                  <a:pt x="7874" y="2725928"/>
                </a:lnTo>
                <a:lnTo>
                  <a:pt x="0" y="2731262"/>
                </a:lnTo>
                <a:lnTo>
                  <a:pt x="476846" y="3454946"/>
                </a:lnTo>
                <a:lnTo>
                  <a:pt x="448945" y="3473323"/>
                </a:lnTo>
                <a:lnTo>
                  <a:pt x="522732" y="3515995"/>
                </a:lnTo>
                <a:close/>
              </a:path>
              <a:path w="760730" h="5318760">
                <a:moveTo>
                  <a:pt x="526288" y="1383030"/>
                </a:moveTo>
                <a:lnTo>
                  <a:pt x="525068" y="1353947"/>
                </a:lnTo>
                <a:lnTo>
                  <a:pt x="522732" y="1297940"/>
                </a:lnTo>
                <a:lnTo>
                  <a:pt x="456819" y="1351915"/>
                </a:lnTo>
                <a:lnTo>
                  <a:pt x="487184" y="1365516"/>
                </a:lnTo>
                <a:lnTo>
                  <a:pt x="86614" y="2258060"/>
                </a:lnTo>
                <a:lnTo>
                  <a:pt x="95250" y="2261870"/>
                </a:lnTo>
                <a:lnTo>
                  <a:pt x="495795" y="1369377"/>
                </a:lnTo>
                <a:lnTo>
                  <a:pt x="526288" y="1383030"/>
                </a:lnTo>
                <a:close/>
              </a:path>
              <a:path w="760730" h="5318760">
                <a:moveTo>
                  <a:pt x="726567" y="5318760"/>
                </a:moveTo>
                <a:lnTo>
                  <a:pt x="711504" y="5279263"/>
                </a:lnTo>
                <a:lnTo>
                  <a:pt x="696214" y="5239131"/>
                </a:lnTo>
                <a:lnTo>
                  <a:pt x="673646" y="5263693"/>
                </a:lnTo>
                <a:lnTo>
                  <a:pt x="340487" y="4957699"/>
                </a:lnTo>
                <a:lnTo>
                  <a:pt x="334137" y="4964811"/>
                </a:lnTo>
                <a:lnTo>
                  <a:pt x="667207" y="5270716"/>
                </a:lnTo>
                <a:lnTo>
                  <a:pt x="644652" y="5295265"/>
                </a:lnTo>
                <a:lnTo>
                  <a:pt x="726567" y="5318760"/>
                </a:lnTo>
                <a:close/>
              </a:path>
              <a:path w="760730" h="5318760">
                <a:moveTo>
                  <a:pt x="760222" y="38100"/>
                </a:moveTo>
                <a:lnTo>
                  <a:pt x="750811" y="33401"/>
                </a:lnTo>
                <a:lnTo>
                  <a:pt x="684022" y="0"/>
                </a:lnTo>
                <a:lnTo>
                  <a:pt x="684022" y="33401"/>
                </a:lnTo>
                <a:lnTo>
                  <a:pt x="339852" y="33401"/>
                </a:lnTo>
                <a:lnTo>
                  <a:pt x="339852" y="42926"/>
                </a:lnTo>
                <a:lnTo>
                  <a:pt x="684022" y="42926"/>
                </a:lnTo>
                <a:lnTo>
                  <a:pt x="684022" y="76200"/>
                </a:lnTo>
                <a:lnTo>
                  <a:pt x="750570" y="42926"/>
                </a:lnTo>
                <a:lnTo>
                  <a:pt x="760222" y="381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4347209" y="5567679"/>
            <a:ext cx="5280025" cy="6197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40"/>
              </a:spcBef>
            </a:pPr>
            <a:r>
              <a:rPr sz="1200" dirty="0">
                <a:latin typeface="Wingdings"/>
                <a:cs typeface="Wingdings"/>
              </a:rPr>
              <a:t></a:t>
            </a:r>
            <a:r>
              <a:rPr sz="1200" dirty="0">
                <a:latin typeface="Times New Roman"/>
                <a:cs typeface="Times New Roman"/>
              </a:rPr>
              <a:t> </a:t>
            </a:r>
            <a:r>
              <a:rPr sz="1200" dirty="0">
                <a:latin typeface="Calibri"/>
                <a:cs typeface="Calibri"/>
              </a:rPr>
              <a:t>Từ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tình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cảm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quê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hương,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tác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giả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láy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lại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tới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tình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cảm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gia</a:t>
            </a:r>
            <a:r>
              <a:rPr sz="1200" spc="2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đình: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nhắc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về</a:t>
            </a:r>
            <a:r>
              <a:rPr sz="1200" spc="3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ngày</a:t>
            </a:r>
            <a:r>
              <a:rPr sz="1200" spc="2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cưới</a:t>
            </a:r>
            <a:endParaRPr sz="1200">
              <a:latin typeface="Calibri"/>
              <a:cs typeface="Calibri"/>
            </a:endParaRPr>
          </a:p>
          <a:p>
            <a:pPr marL="95885">
              <a:lnSpc>
                <a:spcPct val="100000"/>
              </a:lnSpc>
              <a:spcBef>
                <a:spcPts val="25"/>
              </a:spcBef>
            </a:pPr>
            <a:r>
              <a:rPr sz="1200" dirty="0">
                <a:latin typeface="Calibri"/>
                <a:cs typeface="Calibri"/>
              </a:rPr>
              <a:t>– ngày</a:t>
            </a:r>
            <a:r>
              <a:rPr sz="1200" spc="-5" dirty="0">
                <a:latin typeface="Calibri"/>
                <a:cs typeface="Calibri"/>
              </a:rPr>
              <a:t> đầu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tiên </a:t>
            </a:r>
            <a:r>
              <a:rPr sz="1200" dirty="0">
                <a:latin typeface="Calibri"/>
                <a:cs typeface="Calibri"/>
              </a:rPr>
              <a:t>đẹp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nhất trên</a:t>
            </a:r>
            <a:r>
              <a:rPr sz="1200" dirty="0">
                <a:latin typeface="Calibri"/>
                <a:cs typeface="Calibri"/>
              </a:rPr>
              <a:t> đời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Wingdings"/>
                <a:cs typeface="Wingdings"/>
              </a:rPr>
              <a:t></a:t>
            </a:r>
            <a:r>
              <a:rPr sz="1200" spc="-2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Calibri"/>
                <a:cs typeface="Calibri"/>
              </a:rPr>
              <a:t>Đó</a:t>
            </a:r>
            <a:r>
              <a:rPr sz="1200" dirty="0">
                <a:latin typeface="Calibri"/>
                <a:cs typeface="Calibri"/>
              </a:rPr>
              <a:t> là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điểm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tựa hạnh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phúc</a:t>
            </a:r>
            <a:endParaRPr sz="1200">
              <a:latin typeface="Calibri"/>
              <a:cs typeface="Calibri"/>
            </a:endParaRPr>
          </a:p>
          <a:p>
            <a:pPr marL="95885">
              <a:lnSpc>
                <a:spcPct val="100000"/>
              </a:lnSpc>
              <a:spcBef>
                <a:spcPts val="25"/>
              </a:spcBef>
            </a:pPr>
            <a:r>
              <a:rPr sz="1200" dirty="0">
                <a:latin typeface="Wingdings"/>
                <a:cs typeface="Wingdings"/>
              </a:rPr>
              <a:t></a:t>
            </a:r>
            <a:r>
              <a:rPr sz="1200" spc="-30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Calibri"/>
                <a:cs typeface="Calibri"/>
              </a:rPr>
              <a:t>Tình</a:t>
            </a:r>
            <a:r>
              <a:rPr sz="1200" dirty="0">
                <a:latin typeface="Calibri"/>
                <a:cs typeface="Calibri"/>
              </a:rPr>
              <a:t> gia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đình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và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tình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quê </a:t>
            </a:r>
            <a:r>
              <a:rPr sz="1200" dirty="0">
                <a:latin typeface="Calibri"/>
                <a:cs typeface="Calibri"/>
              </a:rPr>
              <a:t>hương</a:t>
            </a:r>
            <a:r>
              <a:rPr sz="1200" spc="-5" dirty="0">
                <a:latin typeface="Calibri"/>
                <a:cs typeface="Calibri"/>
              </a:rPr>
              <a:t> đan</a:t>
            </a:r>
            <a:r>
              <a:rPr sz="1200" spc="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xen,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quấn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dirty="0">
                <a:latin typeface="Calibri"/>
                <a:cs typeface="Calibri"/>
              </a:rPr>
              <a:t>quýt,</a:t>
            </a:r>
            <a:r>
              <a:rPr sz="1200" spc="-15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hòa quyện</a:t>
            </a:r>
            <a:r>
              <a:rPr sz="1200" spc="-10" dirty="0">
                <a:latin typeface="Calibri"/>
                <a:cs typeface="Calibri"/>
              </a:rPr>
              <a:t> </a:t>
            </a:r>
            <a:r>
              <a:rPr sz="1200" spc="-5" dirty="0">
                <a:latin typeface="Calibri"/>
                <a:cs typeface="Calibri"/>
              </a:rPr>
              <a:t>nhau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378325" y="5160009"/>
            <a:ext cx="5280025" cy="29972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445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50"/>
              </a:spcBef>
            </a:pPr>
            <a:r>
              <a:rPr sz="1300" spc="-5" dirty="0">
                <a:latin typeface="Wingdings"/>
                <a:cs typeface="Wingdings"/>
              </a:rPr>
              <a:t>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libri"/>
                <a:cs typeface="Calibri"/>
              </a:rPr>
              <a:t>Thiên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nhiên quê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hương</a:t>
            </a:r>
            <a:r>
              <a:rPr sz="1300" spc="-5" dirty="0">
                <a:latin typeface="Calibri"/>
                <a:cs typeface="Calibri"/>
              </a:rPr>
              <a:t> che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chở,</a:t>
            </a:r>
            <a:r>
              <a:rPr sz="1300" spc="-5" dirty="0">
                <a:latin typeface="Calibri"/>
                <a:cs typeface="Calibri"/>
              </a:rPr>
              <a:t> nuôi</a:t>
            </a:r>
            <a:r>
              <a:rPr sz="1300" dirty="0">
                <a:latin typeface="Calibri"/>
                <a:cs typeface="Calibri"/>
              </a:rPr>
              <a:t> dưỡng</a:t>
            </a:r>
            <a:r>
              <a:rPr sz="1300" spc="-5" dirty="0">
                <a:latin typeface="Calibri"/>
                <a:cs typeface="Calibri"/>
              </a:rPr>
              <a:t> con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về </a:t>
            </a:r>
            <a:r>
              <a:rPr sz="1300" dirty="0">
                <a:latin typeface="Calibri"/>
                <a:cs typeface="Calibri"/>
              </a:rPr>
              <a:t>tâm</a:t>
            </a:r>
            <a:r>
              <a:rPr sz="1300" spc="-5" dirty="0">
                <a:latin typeface="Calibri"/>
                <a:cs typeface="Calibri"/>
              </a:rPr>
              <a:t> hồn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và</a:t>
            </a:r>
            <a:r>
              <a:rPr sz="1300" dirty="0">
                <a:latin typeface="Calibri"/>
                <a:cs typeface="Calibri"/>
              </a:rPr>
              <a:t> lối </a:t>
            </a:r>
            <a:r>
              <a:rPr sz="1300" spc="-5" dirty="0">
                <a:latin typeface="Calibri"/>
                <a:cs typeface="Calibri"/>
              </a:rPr>
              <a:t>sống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989832" y="1593849"/>
            <a:ext cx="383540" cy="1244600"/>
          </a:xfrm>
          <a:custGeom>
            <a:avLst/>
            <a:gdLst/>
            <a:ahLst/>
            <a:cxnLst/>
            <a:rect l="l" t="t" r="r" b="b"/>
            <a:pathLst>
              <a:path w="383539" h="1244600">
                <a:moveTo>
                  <a:pt x="364998" y="1244600"/>
                </a:moveTo>
                <a:lnTo>
                  <a:pt x="351193" y="1202944"/>
                </a:lnTo>
                <a:lnTo>
                  <a:pt x="338201" y="1163701"/>
                </a:lnTo>
                <a:lnTo>
                  <a:pt x="314617" y="1187221"/>
                </a:lnTo>
                <a:lnTo>
                  <a:pt x="7747" y="879348"/>
                </a:lnTo>
                <a:lnTo>
                  <a:pt x="889" y="885952"/>
                </a:lnTo>
                <a:lnTo>
                  <a:pt x="307822" y="1194003"/>
                </a:lnTo>
                <a:lnTo>
                  <a:pt x="284226" y="1217549"/>
                </a:lnTo>
                <a:lnTo>
                  <a:pt x="364998" y="1244600"/>
                </a:lnTo>
                <a:close/>
              </a:path>
              <a:path w="383539" h="1244600">
                <a:moveTo>
                  <a:pt x="383413" y="485140"/>
                </a:moveTo>
                <a:lnTo>
                  <a:pt x="300990" y="506984"/>
                </a:lnTo>
                <a:lnTo>
                  <a:pt x="323011" y="531952"/>
                </a:lnTo>
                <a:lnTo>
                  <a:pt x="17310" y="801344"/>
                </a:lnTo>
                <a:lnTo>
                  <a:pt x="338683" y="71653"/>
                </a:lnTo>
                <a:lnTo>
                  <a:pt x="369189" y="85090"/>
                </a:lnTo>
                <a:lnTo>
                  <a:pt x="367753" y="56134"/>
                </a:lnTo>
                <a:lnTo>
                  <a:pt x="364998" y="0"/>
                </a:lnTo>
                <a:lnTo>
                  <a:pt x="299466" y="54356"/>
                </a:lnTo>
                <a:lnTo>
                  <a:pt x="329895" y="67779"/>
                </a:lnTo>
                <a:lnTo>
                  <a:pt x="0" y="817245"/>
                </a:lnTo>
                <a:lnTo>
                  <a:pt x="4318" y="819150"/>
                </a:lnTo>
                <a:lnTo>
                  <a:pt x="3556" y="823849"/>
                </a:lnTo>
                <a:lnTo>
                  <a:pt x="307505" y="874725"/>
                </a:lnTo>
                <a:lnTo>
                  <a:pt x="302006" y="907669"/>
                </a:lnTo>
                <a:lnTo>
                  <a:pt x="383413" y="882650"/>
                </a:lnTo>
                <a:lnTo>
                  <a:pt x="375386" y="876808"/>
                </a:lnTo>
                <a:lnTo>
                  <a:pt x="314579" y="832485"/>
                </a:lnTo>
                <a:lnTo>
                  <a:pt x="309079" y="865327"/>
                </a:lnTo>
                <a:lnTo>
                  <a:pt x="14973" y="816114"/>
                </a:lnTo>
                <a:lnTo>
                  <a:pt x="329374" y="539178"/>
                </a:lnTo>
                <a:lnTo>
                  <a:pt x="351409" y="564134"/>
                </a:lnTo>
                <a:lnTo>
                  <a:pt x="367868" y="523494"/>
                </a:lnTo>
                <a:lnTo>
                  <a:pt x="383413" y="48514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3989578" y="3693159"/>
            <a:ext cx="403225" cy="2146935"/>
          </a:xfrm>
          <a:custGeom>
            <a:avLst/>
            <a:gdLst/>
            <a:ahLst/>
            <a:cxnLst/>
            <a:rect l="l" t="t" r="r" b="b"/>
            <a:pathLst>
              <a:path w="403225" h="2146935">
                <a:moveTo>
                  <a:pt x="378587" y="2062734"/>
                </a:moveTo>
                <a:lnTo>
                  <a:pt x="346798" y="2072855"/>
                </a:lnTo>
                <a:lnTo>
                  <a:pt x="9144" y="1008253"/>
                </a:lnTo>
                <a:lnTo>
                  <a:pt x="0" y="1011047"/>
                </a:lnTo>
                <a:lnTo>
                  <a:pt x="337654" y="2075764"/>
                </a:lnTo>
                <a:lnTo>
                  <a:pt x="305943" y="2085848"/>
                </a:lnTo>
                <a:lnTo>
                  <a:pt x="365252" y="2146935"/>
                </a:lnTo>
                <a:lnTo>
                  <a:pt x="374599" y="2087880"/>
                </a:lnTo>
                <a:lnTo>
                  <a:pt x="378587" y="2062734"/>
                </a:lnTo>
                <a:close/>
              </a:path>
              <a:path w="403225" h="2146935">
                <a:moveTo>
                  <a:pt x="402717" y="1089025"/>
                </a:moveTo>
                <a:lnTo>
                  <a:pt x="386105" y="1070991"/>
                </a:lnTo>
                <a:lnTo>
                  <a:pt x="345059" y="1026414"/>
                </a:lnTo>
                <a:lnTo>
                  <a:pt x="333248" y="1057503"/>
                </a:lnTo>
                <a:lnTo>
                  <a:pt x="12255" y="935748"/>
                </a:lnTo>
                <a:lnTo>
                  <a:pt x="350291" y="507898"/>
                </a:lnTo>
                <a:lnTo>
                  <a:pt x="376428" y="528574"/>
                </a:lnTo>
                <a:lnTo>
                  <a:pt x="384048" y="491998"/>
                </a:lnTo>
                <a:lnTo>
                  <a:pt x="393827" y="445135"/>
                </a:lnTo>
                <a:lnTo>
                  <a:pt x="316738" y="481330"/>
                </a:lnTo>
                <a:lnTo>
                  <a:pt x="342861" y="502018"/>
                </a:lnTo>
                <a:lnTo>
                  <a:pt x="20154" y="910577"/>
                </a:lnTo>
                <a:lnTo>
                  <a:pt x="342392" y="72847"/>
                </a:lnTo>
                <a:lnTo>
                  <a:pt x="373507" y="84836"/>
                </a:lnTo>
                <a:lnTo>
                  <a:pt x="370840" y="57531"/>
                </a:lnTo>
                <a:lnTo>
                  <a:pt x="365252" y="0"/>
                </a:lnTo>
                <a:lnTo>
                  <a:pt x="302387" y="57404"/>
                </a:lnTo>
                <a:lnTo>
                  <a:pt x="333502" y="69418"/>
                </a:lnTo>
                <a:lnTo>
                  <a:pt x="127" y="936244"/>
                </a:lnTo>
                <a:lnTo>
                  <a:pt x="4572" y="937895"/>
                </a:lnTo>
                <a:lnTo>
                  <a:pt x="254" y="939927"/>
                </a:lnTo>
                <a:lnTo>
                  <a:pt x="327837" y="1618716"/>
                </a:lnTo>
                <a:lnTo>
                  <a:pt x="297815" y="1633220"/>
                </a:lnTo>
                <a:lnTo>
                  <a:pt x="365252" y="1685290"/>
                </a:lnTo>
                <a:lnTo>
                  <a:pt x="365988" y="1630172"/>
                </a:lnTo>
                <a:lnTo>
                  <a:pt x="366395" y="1600073"/>
                </a:lnTo>
                <a:lnTo>
                  <a:pt x="336372" y="1614589"/>
                </a:lnTo>
                <a:lnTo>
                  <a:pt x="14046" y="946581"/>
                </a:lnTo>
                <a:lnTo>
                  <a:pt x="329831" y="1066520"/>
                </a:lnTo>
                <a:lnTo>
                  <a:pt x="318008" y="1097661"/>
                </a:lnTo>
                <a:lnTo>
                  <a:pt x="402717" y="108902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88238"/>
            <a:ext cx="7550784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II.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PHÂN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TÍCH/</a:t>
            </a:r>
            <a:r>
              <a:rPr sz="1600" b="1" spc="2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CẢM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NHẬN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VỀ</a:t>
            </a:r>
            <a:r>
              <a:rPr sz="1600" b="1" spc="1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ĐỨC TÍNH </a:t>
            </a:r>
            <a:r>
              <a:rPr sz="1600" b="1" dirty="0">
                <a:latin typeface="Times New Roman"/>
                <a:cs typeface="Times New Roman"/>
              </a:rPr>
              <a:t>TỐT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ĐẸP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CỦA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NGƯỜI ĐỒNG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MÌNH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01700" y="1186433"/>
            <a:ext cx="780415" cy="5407025"/>
            <a:chOff x="901700" y="1186433"/>
            <a:chExt cx="780415" cy="5407025"/>
          </a:xfrm>
        </p:grpSpPr>
        <p:sp>
          <p:nvSpPr>
            <p:cNvPr id="4" name="object 4"/>
            <p:cNvSpPr/>
            <p:nvPr/>
          </p:nvSpPr>
          <p:spPr>
            <a:xfrm>
              <a:off x="933450" y="1218183"/>
              <a:ext cx="43815" cy="5343525"/>
            </a:xfrm>
            <a:custGeom>
              <a:avLst/>
              <a:gdLst/>
              <a:ahLst/>
              <a:cxnLst/>
              <a:rect l="l" t="t" r="r" b="b"/>
              <a:pathLst>
                <a:path w="43815" h="5343525">
                  <a:moveTo>
                    <a:pt x="0" y="0"/>
                  </a:moveTo>
                  <a:lnTo>
                    <a:pt x="43408" y="5343499"/>
                  </a:lnTo>
                </a:path>
              </a:pathLst>
            </a:custGeom>
            <a:ln w="634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6703" y="366229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543" y="0"/>
                  </a:moveTo>
                  <a:lnTo>
                    <a:pt x="82067" y="0"/>
                  </a:lnTo>
                  <a:lnTo>
                    <a:pt x="50122" y="6461"/>
                  </a:lnTo>
                  <a:lnTo>
                    <a:pt x="24036" y="24066"/>
                  </a:lnTo>
                  <a:lnTo>
                    <a:pt x="6449" y="50149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303"/>
                  </a:lnTo>
                  <a:lnTo>
                    <a:pt x="24036" y="468423"/>
                  </a:lnTo>
                  <a:lnTo>
                    <a:pt x="50122" y="486042"/>
                  </a:lnTo>
                  <a:lnTo>
                    <a:pt x="82067" y="492505"/>
                  </a:lnTo>
                  <a:lnTo>
                    <a:pt x="588543" y="492505"/>
                  </a:lnTo>
                  <a:lnTo>
                    <a:pt x="620489" y="486042"/>
                  </a:lnTo>
                  <a:lnTo>
                    <a:pt x="646566" y="468423"/>
                  </a:lnTo>
                  <a:lnTo>
                    <a:pt x="664142" y="442303"/>
                  </a:lnTo>
                  <a:lnTo>
                    <a:pt x="670585" y="410337"/>
                  </a:lnTo>
                  <a:lnTo>
                    <a:pt x="670585" y="82041"/>
                  </a:lnTo>
                  <a:lnTo>
                    <a:pt x="664142" y="50149"/>
                  </a:lnTo>
                  <a:lnTo>
                    <a:pt x="646566" y="24066"/>
                  </a:lnTo>
                  <a:lnTo>
                    <a:pt x="620489" y="6461"/>
                  </a:lnTo>
                  <a:lnTo>
                    <a:pt x="588543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6703" y="366229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149"/>
                  </a:lnTo>
                  <a:lnTo>
                    <a:pt x="24036" y="24066"/>
                  </a:lnTo>
                  <a:lnTo>
                    <a:pt x="50122" y="6461"/>
                  </a:lnTo>
                  <a:lnTo>
                    <a:pt x="82067" y="0"/>
                  </a:lnTo>
                  <a:lnTo>
                    <a:pt x="588543" y="0"/>
                  </a:lnTo>
                  <a:lnTo>
                    <a:pt x="620489" y="6461"/>
                  </a:lnTo>
                  <a:lnTo>
                    <a:pt x="646566" y="24066"/>
                  </a:lnTo>
                  <a:lnTo>
                    <a:pt x="664142" y="50149"/>
                  </a:lnTo>
                  <a:lnTo>
                    <a:pt x="670585" y="82041"/>
                  </a:lnTo>
                  <a:lnTo>
                    <a:pt x="670585" y="410337"/>
                  </a:lnTo>
                  <a:lnTo>
                    <a:pt x="664142" y="442303"/>
                  </a:lnTo>
                  <a:lnTo>
                    <a:pt x="646566" y="468423"/>
                  </a:lnTo>
                  <a:lnTo>
                    <a:pt x="620489" y="486042"/>
                  </a:lnTo>
                  <a:lnTo>
                    <a:pt x="588543" y="492505"/>
                  </a:lnTo>
                  <a:lnTo>
                    <a:pt x="82067" y="492505"/>
                  </a:lnTo>
                  <a:lnTo>
                    <a:pt x="50122" y="486042"/>
                  </a:lnTo>
                  <a:lnTo>
                    <a:pt x="24036" y="468423"/>
                  </a:lnTo>
                  <a:lnTo>
                    <a:pt x="6449" y="44230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24508" y="3714114"/>
            <a:ext cx="438150" cy="355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>
              <a:lnSpc>
                <a:spcPts val="1295"/>
              </a:lnSpc>
              <a:spcBef>
                <a:spcPts val="105"/>
              </a:spcBef>
            </a:pPr>
            <a:r>
              <a:rPr sz="1100" b="1" spc="-5" dirty="0">
                <a:latin typeface="Times New Roman"/>
                <a:cs typeface="Times New Roman"/>
              </a:rPr>
              <a:t>THÂN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spc="5" dirty="0">
                <a:latin typeface="Times New Roman"/>
                <a:cs typeface="Times New Roman"/>
              </a:rPr>
              <a:t>O</a:t>
            </a:r>
            <a:r>
              <a:rPr sz="1100" b="1" spc="-5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76998" y="1243012"/>
            <a:ext cx="680720" cy="502284"/>
            <a:chOff x="976998" y="1243012"/>
            <a:chExt cx="680720" cy="502284"/>
          </a:xfrm>
        </p:grpSpPr>
        <p:sp>
          <p:nvSpPr>
            <p:cNvPr id="9" name="object 9"/>
            <p:cNvSpPr/>
            <p:nvPr/>
          </p:nvSpPr>
          <p:spPr>
            <a:xfrm>
              <a:off x="981760" y="124777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467" y="0"/>
                  </a:moveTo>
                  <a:lnTo>
                    <a:pt x="82067" y="0"/>
                  </a:lnTo>
                  <a:lnTo>
                    <a:pt x="50122" y="6443"/>
                  </a:lnTo>
                  <a:lnTo>
                    <a:pt x="24036" y="24018"/>
                  </a:lnTo>
                  <a:lnTo>
                    <a:pt x="6449" y="50095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283"/>
                  </a:lnTo>
                  <a:lnTo>
                    <a:pt x="24036" y="468360"/>
                  </a:lnTo>
                  <a:lnTo>
                    <a:pt x="50122" y="485935"/>
                  </a:lnTo>
                  <a:lnTo>
                    <a:pt x="82067" y="492378"/>
                  </a:lnTo>
                  <a:lnTo>
                    <a:pt x="588467" y="492378"/>
                  </a:lnTo>
                  <a:lnTo>
                    <a:pt x="620433" y="485935"/>
                  </a:lnTo>
                  <a:lnTo>
                    <a:pt x="646553" y="468360"/>
                  </a:lnTo>
                  <a:lnTo>
                    <a:pt x="664173" y="442283"/>
                  </a:lnTo>
                  <a:lnTo>
                    <a:pt x="670636" y="410337"/>
                  </a:lnTo>
                  <a:lnTo>
                    <a:pt x="670636" y="82041"/>
                  </a:lnTo>
                  <a:lnTo>
                    <a:pt x="664173" y="50095"/>
                  </a:lnTo>
                  <a:lnTo>
                    <a:pt x="646553" y="24018"/>
                  </a:lnTo>
                  <a:lnTo>
                    <a:pt x="620433" y="6443"/>
                  </a:lnTo>
                  <a:lnTo>
                    <a:pt x="5884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1760" y="124777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095"/>
                  </a:lnTo>
                  <a:lnTo>
                    <a:pt x="24036" y="24018"/>
                  </a:lnTo>
                  <a:lnTo>
                    <a:pt x="50122" y="6443"/>
                  </a:lnTo>
                  <a:lnTo>
                    <a:pt x="82067" y="0"/>
                  </a:lnTo>
                  <a:lnTo>
                    <a:pt x="588467" y="0"/>
                  </a:lnTo>
                  <a:lnTo>
                    <a:pt x="620433" y="6443"/>
                  </a:lnTo>
                  <a:lnTo>
                    <a:pt x="646553" y="24018"/>
                  </a:lnTo>
                  <a:lnTo>
                    <a:pt x="664173" y="50095"/>
                  </a:lnTo>
                  <a:lnTo>
                    <a:pt x="670636" y="82041"/>
                  </a:lnTo>
                  <a:lnTo>
                    <a:pt x="670636" y="410337"/>
                  </a:lnTo>
                  <a:lnTo>
                    <a:pt x="664173" y="442283"/>
                  </a:lnTo>
                  <a:lnTo>
                    <a:pt x="646553" y="468360"/>
                  </a:lnTo>
                  <a:lnTo>
                    <a:pt x="620433" y="485935"/>
                  </a:lnTo>
                  <a:lnTo>
                    <a:pt x="588467" y="492378"/>
                  </a:lnTo>
                  <a:lnTo>
                    <a:pt x="82067" y="492378"/>
                  </a:lnTo>
                  <a:lnTo>
                    <a:pt x="50122" y="485935"/>
                  </a:lnTo>
                  <a:lnTo>
                    <a:pt x="24036" y="468360"/>
                  </a:lnTo>
                  <a:lnTo>
                    <a:pt x="6449" y="44228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98600" y="1299718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83820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latin typeface="Times New Roman"/>
                <a:cs typeface="Times New Roman"/>
              </a:rPr>
              <a:t>MỞ </a:t>
            </a:r>
            <a:r>
              <a:rPr sz="1100" b="1" spc="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20076" y="6050216"/>
            <a:ext cx="680720" cy="502284"/>
            <a:chOff x="1020076" y="6050216"/>
            <a:chExt cx="680720" cy="502284"/>
          </a:xfrm>
        </p:grpSpPr>
        <p:sp>
          <p:nvSpPr>
            <p:cNvPr id="13" name="object 13"/>
            <p:cNvSpPr/>
            <p:nvPr/>
          </p:nvSpPr>
          <p:spPr>
            <a:xfrm>
              <a:off x="1024839" y="605497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588568" y="0"/>
                  </a:moveTo>
                  <a:lnTo>
                    <a:pt x="82080" y="0"/>
                  </a:lnTo>
                  <a:lnTo>
                    <a:pt x="50133" y="6443"/>
                  </a:lnTo>
                  <a:lnTo>
                    <a:pt x="24042" y="24018"/>
                  </a:lnTo>
                  <a:lnTo>
                    <a:pt x="6451" y="50095"/>
                  </a:lnTo>
                  <a:lnTo>
                    <a:pt x="0" y="82042"/>
                  </a:lnTo>
                  <a:lnTo>
                    <a:pt x="0" y="410337"/>
                  </a:lnTo>
                  <a:lnTo>
                    <a:pt x="6451" y="442276"/>
                  </a:lnTo>
                  <a:lnTo>
                    <a:pt x="24042" y="468363"/>
                  </a:lnTo>
                  <a:lnTo>
                    <a:pt x="50133" y="485953"/>
                  </a:lnTo>
                  <a:lnTo>
                    <a:pt x="82080" y="492404"/>
                  </a:lnTo>
                  <a:lnTo>
                    <a:pt x="588568" y="492404"/>
                  </a:lnTo>
                  <a:lnTo>
                    <a:pt x="620515" y="485953"/>
                  </a:lnTo>
                  <a:lnTo>
                    <a:pt x="646591" y="468363"/>
                  </a:lnTo>
                  <a:lnTo>
                    <a:pt x="664167" y="442276"/>
                  </a:lnTo>
                  <a:lnTo>
                    <a:pt x="670610" y="410337"/>
                  </a:lnTo>
                  <a:lnTo>
                    <a:pt x="670610" y="82042"/>
                  </a:lnTo>
                  <a:lnTo>
                    <a:pt x="664167" y="50095"/>
                  </a:lnTo>
                  <a:lnTo>
                    <a:pt x="646591" y="24018"/>
                  </a:lnTo>
                  <a:lnTo>
                    <a:pt x="620515" y="6443"/>
                  </a:lnTo>
                  <a:lnTo>
                    <a:pt x="58856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4839" y="605497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0" y="82042"/>
                  </a:moveTo>
                  <a:lnTo>
                    <a:pt x="6451" y="50095"/>
                  </a:lnTo>
                  <a:lnTo>
                    <a:pt x="24042" y="24018"/>
                  </a:lnTo>
                  <a:lnTo>
                    <a:pt x="50133" y="6443"/>
                  </a:lnTo>
                  <a:lnTo>
                    <a:pt x="82080" y="0"/>
                  </a:lnTo>
                  <a:lnTo>
                    <a:pt x="588568" y="0"/>
                  </a:lnTo>
                  <a:lnTo>
                    <a:pt x="620515" y="6443"/>
                  </a:lnTo>
                  <a:lnTo>
                    <a:pt x="646591" y="24018"/>
                  </a:lnTo>
                  <a:lnTo>
                    <a:pt x="664167" y="50095"/>
                  </a:lnTo>
                  <a:lnTo>
                    <a:pt x="670610" y="82042"/>
                  </a:lnTo>
                  <a:lnTo>
                    <a:pt x="670610" y="410337"/>
                  </a:lnTo>
                  <a:lnTo>
                    <a:pt x="664167" y="442276"/>
                  </a:lnTo>
                  <a:lnTo>
                    <a:pt x="646591" y="468363"/>
                  </a:lnTo>
                  <a:lnTo>
                    <a:pt x="620515" y="485953"/>
                  </a:lnTo>
                  <a:lnTo>
                    <a:pt x="588568" y="492404"/>
                  </a:lnTo>
                  <a:lnTo>
                    <a:pt x="82080" y="492404"/>
                  </a:lnTo>
                  <a:lnTo>
                    <a:pt x="50133" y="485953"/>
                  </a:lnTo>
                  <a:lnTo>
                    <a:pt x="24042" y="468363"/>
                  </a:lnTo>
                  <a:lnTo>
                    <a:pt x="6451" y="442276"/>
                  </a:lnTo>
                  <a:lnTo>
                    <a:pt x="0" y="410337"/>
                  </a:lnTo>
                  <a:lnTo>
                    <a:pt x="0" y="8204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141272" y="6107429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57785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KẾT </a:t>
            </a:r>
            <a:r>
              <a:rPr sz="11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Đ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Ạ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06295" y="1322958"/>
            <a:ext cx="7254875" cy="3276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45"/>
              </a:spcBef>
            </a:pPr>
            <a:r>
              <a:rPr sz="1300" spc="-10" dirty="0">
                <a:latin typeface="Calibri"/>
                <a:cs typeface="Calibri"/>
              </a:rPr>
              <a:t>Giới</a:t>
            </a:r>
            <a:r>
              <a:rPr sz="1300" spc="-5" dirty="0">
                <a:latin typeface="Calibri"/>
                <a:cs typeface="Calibri"/>
              </a:rPr>
              <a:t> thiệu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giả,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phẩm,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 đề nghị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luận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17" name="object 17"/>
          <p:cNvGraphicFramePr>
            <a:graphicFrameLocks noGrp="1"/>
          </p:cNvGraphicFramePr>
          <p:nvPr/>
        </p:nvGraphicFramePr>
        <p:xfrm>
          <a:off x="4368482" y="1704276"/>
          <a:ext cx="5595620" cy="135826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55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9407"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sz="1300" spc="-10" dirty="0">
                          <a:latin typeface="Calibri"/>
                          <a:cs typeface="Calibri"/>
                        </a:rPr>
                        <a:t>“thương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lắm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ơi”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thương những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nỗi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vất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vả,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gian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khó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của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người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đồng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mình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4127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027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84"/>
                        </a:spcBef>
                      </a:pPr>
                      <a:r>
                        <a:rPr sz="1300" spc="-5" dirty="0">
                          <a:latin typeface="Calibri"/>
                          <a:cs typeface="Calibri"/>
                        </a:rPr>
                        <a:t>Tư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duy so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sánh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cụ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 thể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đậm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chất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miền núi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(Cao đo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nỗi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buồn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– xa</a:t>
                      </a:r>
                      <a:r>
                        <a:rPr sz="130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nuôi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chí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lớn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159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644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Khó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khăn, thử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thách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tăng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tiến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(cao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xa)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vời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vợi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như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không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gian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đất trời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185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r>
                        <a:rPr sz="1300" spc="-5" dirty="0">
                          <a:latin typeface="Wingdings"/>
                          <a:cs typeface="Wingdings"/>
                        </a:rPr>
                        <a:t></a:t>
                      </a:r>
                      <a:r>
                        <a:rPr sz="13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Thử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thách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càng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lớn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thì ý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chí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con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người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càng mạnh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mẽ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032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T w="9525">
                      <a:solidFill>
                        <a:srgbClr val="000000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object 18"/>
          <p:cNvSpPr/>
          <p:nvPr/>
        </p:nvSpPr>
        <p:spPr>
          <a:xfrm>
            <a:off x="1868804" y="2177033"/>
            <a:ext cx="2125345" cy="594360"/>
          </a:xfrm>
          <a:custGeom>
            <a:avLst/>
            <a:gdLst/>
            <a:ahLst/>
            <a:cxnLst/>
            <a:rect l="l" t="t" r="r" b="b"/>
            <a:pathLst>
              <a:path w="2125345" h="594360">
                <a:moveTo>
                  <a:pt x="0" y="594360"/>
                </a:moveTo>
                <a:lnTo>
                  <a:pt x="2125345" y="594360"/>
                </a:lnTo>
                <a:lnTo>
                  <a:pt x="2125345" y="0"/>
                </a:lnTo>
                <a:lnTo>
                  <a:pt x="0" y="0"/>
                </a:lnTo>
                <a:lnTo>
                  <a:pt x="0" y="594360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1951989" y="2206498"/>
            <a:ext cx="1958975" cy="42481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0"/>
              </a:spcBef>
            </a:pPr>
            <a:r>
              <a:rPr sz="1300" b="1" spc="-5" dirty="0">
                <a:latin typeface="Calibri"/>
                <a:cs typeface="Calibri"/>
              </a:rPr>
              <a:t>1.</a:t>
            </a:r>
            <a:r>
              <a:rPr sz="1300" b="1" spc="12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Biết</a:t>
            </a:r>
            <a:r>
              <a:rPr sz="1300" b="1" spc="11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lo</a:t>
            </a:r>
            <a:r>
              <a:rPr sz="1300" b="1" spc="12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toa,</a:t>
            </a:r>
            <a:r>
              <a:rPr sz="1300" b="1" spc="1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giàu</a:t>
            </a:r>
            <a:r>
              <a:rPr sz="1300" b="1" spc="130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mơ</a:t>
            </a:r>
            <a:r>
              <a:rPr sz="1300" b="1" spc="114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ước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(giàu</a:t>
            </a:r>
            <a:r>
              <a:rPr sz="1300" b="1" spc="-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ý </a:t>
            </a:r>
            <a:r>
              <a:rPr sz="1300" b="1" spc="-10" dirty="0">
                <a:latin typeface="Calibri"/>
                <a:cs typeface="Calibri"/>
              </a:rPr>
              <a:t>chí,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nghị</a:t>
            </a:r>
            <a:r>
              <a:rPr sz="1300" b="1" spc="-1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lực)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828800" y="5031359"/>
            <a:ext cx="2125345" cy="5943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4604" rIns="0" bIns="0" rtlCol="0">
            <a:spAutoFit/>
          </a:bodyPr>
          <a:lstStyle/>
          <a:p>
            <a:pPr marL="95885" marR="88265">
              <a:lnSpc>
                <a:spcPts val="1910"/>
              </a:lnSpc>
              <a:spcBef>
                <a:spcPts val="114"/>
              </a:spcBef>
            </a:pPr>
            <a:r>
              <a:rPr sz="1300" b="1" spc="-5" dirty="0">
                <a:latin typeface="Calibri"/>
                <a:cs typeface="Calibri"/>
              </a:rPr>
              <a:t>3.</a:t>
            </a:r>
            <a:r>
              <a:rPr sz="1300" b="1" spc="114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Ý</a:t>
            </a:r>
            <a:r>
              <a:rPr sz="1300" b="1" spc="12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thức</a:t>
            </a:r>
            <a:r>
              <a:rPr sz="1300" b="1" spc="12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tự</a:t>
            </a:r>
            <a:r>
              <a:rPr sz="1300" b="1" spc="13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lập,</a:t>
            </a:r>
            <a:r>
              <a:rPr sz="1300" b="1" spc="130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tự</a:t>
            </a:r>
            <a:r>
              <a:rPr sz="1300" b="1" spc="13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cường,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tinh</a:t>
            </a:r>
            <a:r>
              <a:rPr sz="1300" b="1" spc="-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thần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dân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tộc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4368482" y="3200971"/>
          <a:ext cx="5280025" cy="13430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37197">
                <a:tc>
                  <a:txBody>
                    <a:bodyPr/>
                    <a:lstStyle/>
                    <a:p>
                      <a:pPr marL="95250" marR="347980">
                        <a:lnSpc>
                          <a:spcPct val="101800"/>
                        </a:lnSpc>
                        <a:spcBef>
                          <a:spcPts val="31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Phép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liệt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kê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những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hình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ảnh ẩn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dụ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(đá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gập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ghềnh, thung nghèo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đói)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Cuộc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sống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đói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nghèo,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khó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khăn,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cực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nhọc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000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692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Điệp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ngữ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“sống”;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“không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chê”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và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điệp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cấu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trúc</a:t>
                      </a:r>
                      <a:r>
                        <a:rPr sz="110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câu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Nhấn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mạnh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dù</a:t>
                      </a:r>
                      <a:r>
                        <a:rPr sz="110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nghèo</a:t>
                      </a:r>
                      <a:r>
                        <a:rPr sz="11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khó</a:t>
                      </a:r>
                      <a:r>
                        <a:rPr sz="110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nhưng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52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không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nghèo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ý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chí,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vẫn thủy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chung,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nghĩa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tình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với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quê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hương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604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5134">
                <a:tc>
                  <a:txBody>
                    <a:bodyPr/>
                    <a:lstStyle/>
                    <a:p>
                      <a:pPr marL="95250" marR="269875">
                        <a:lnSpc>
                          <a:spcPct val="101800"/>
                        </a:lnSpc>
                        <a:spcBef>
                          <a:spcPts val="49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Phép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so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sánh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(sống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như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sông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như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suối)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vẻ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đẹp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tâm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hồn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trong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trẻo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và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ý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chí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như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suối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thác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của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người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đồng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mình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object 22"/>
          <p:cNvSpPr/>
          <p:nvPr/>
        </p:nvSpPr>
        <p:spPr>
          <a:xfrm>
            <a:off x="2168525" y="6288633"/>
            <a:ext cx="1823085" cy="319405"/>
          </a:xfrm>
          <a:custGeom>
            <a:avLst/>
            <a:gdLst/>
            <a:ahLst/>
            <a:cxnLst/>
            <a:rect l="l" t="t" r="r" b="b"/>
            <a:pathLst>
              <a:path w="1823085" h="319404">
                <a:moveTo>
                  <a:pt x="0" y="319404"/>
                </a:moveTo>
                <a:lnTo>
                  <a:pt x="1823085" y="319404"/>
                </a:lnTo>
                <a:lnTo>
                  <a:pt x="1823085" y="0"/>
                </a:lnTo>
                <a:lnTo>
                  <a:pt x="0" y="0"/>
                </a:lnTo>
                <a:lnTo>
                  <a:pt x="0" y="319404"/>
                </a:lnTo>
                <a:close/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2252217" y="6319265"/>
            <a:ext cx="1461135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5" dirty="0">
                <a:latin typeface="Calibri"/>
                <a:cs typeface="Calibri"/>
              </a:rPr>
              <a:t>Khẳng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định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lại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đề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683004" y="1418843"/>
            <a:ext cx="485140" cy="5033645"/>
          </a:xfrm>
          <a:custGeom>
            <a:avLst/>
            <a:gdLst/>
            <a:ahLst/>
            <a:cxnLst/>
            <a:rect l="l" t="t" r="r" b="b"/>
            <a:pathLst>
              <a:path w="485139" h="5033645">
                <a:moveTo>
                  <a:pt x="423291" y="38100"/>
                </a:moveTo>
                <a:lnTo>
                  <a:pt x="413626" y="33274"/>
                </a:lnTo>
                <a:lnTo>
                  <a:pt x="347091" y="0"/>
                </a:lnTo>
                <a:lnTo>
                  <a:pt x="347091" y="33274"/>
                </a:lnTo>
                <a:lnTo>
                  <a:pt x="2921" y="33274"/>
                </a:lnTo>
                <a:lnTo>
                  <a:pt x="2921" y="42799"/>
                </a:lnTo>
                <a:lnTo>
                  <a:pt x="347091" y="42799"/>
                </a:lnTo>
                <a:lnTo>
                  <a:pt x="347091" y="76200"/>
                </a:lnTo>
                <a:lnTo>
                  <a:pt x="413893" y="42799"/>
                </a:lnTo>
                <a:lnTo>
                  <a:pt x="423291" y="38100"/>
                </a:lnTo>
                <a:close/>
              </a:path>
              <a:path w="485139" h="5033645">
                <a:moveTo>
                  <a:pt x="481139" y="5000206"/>
                </a:moveTo>
                <a:lnTo>
                  <a:pt x="412496" y="4957445"/>
                </a:lnTo>
                <a:lnTo>
                  <a:pt x="409435" y="4990681"/>
                </a:lnTo>
                <a:lnTo>
                  <a:pt x="762" y="4952619"/>
                </a:lnTo>
                <a:lnTo>
                  <a:pt x="0" y="4962144"/>
                </a:lnTo>
                <a:lnTo>
                  <a:pt x="408559" y="5000206"/>
                </a:lnTo>
                <a:lnTo>
                  <a:pt x="421360" y="5000206"/>
                </a:lnTo>
                <a:lnTo>
                  <a:pt x="481139" y="5000206"/>
                </a:lnTo>
                <a:close/>
              </a:path>
              <a:path w="485139" h="5033645">
                <a:moveTo>
                  <a:pt x="484886" y="5002530"/>
                </a:moveTo>
                <a:lnTo>
                  <a:pt x="483044" y="5001387"/>
                </a:lnTo>
                <a:lnTo>
                  <a:pt x="421259" y="5001387"/>
                </a:lnTo>
                <a:lnTo>
                  <a:pt x="408444" y="5001387"/>
                </a:lnTo>
                <a:lnTo>
                  <a:pt x="405511" y="5033391"/>
                </a:lnTo>
                <a:lnTo>
                  <a:pt x="484886" y="500253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2021204" y="3620389"/>
            <a:ext cx="1769745" cy="5353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5250" marR="172085">
              <a:lnSpc>
                <a:spcPct val="102299"/>
              </a:lnSpc>
              <a:spcBef>
                <a:spcPts val="295"/>
              </a:spcBef>
            </a:pPr>
            <a:r>
              <a:rPr sz="1300" b="1" spc="-5" dirty="0">
                <a:latin typeface="Calibri"/>
                <a:cs typeface="Calibri"/>
              </a:rPr>
              <a:t>2.</a:t>
            </a:r>
            <a:r>
              <a:rPr sz="1300" b="1" spc="-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Thủy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chung, gắn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bó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với </a:t>
            </a:r>
            <a:r>
              <a:rPr sz="1300" b="1" dirty="0">
                <a:latin typeface="Calibri"/>
                <a:cs typeface="Calibri"/>
              </a:rPr>
              <a:t>quê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hương</a:t>
            </a:r>
            <a:endParaRPr sz="1300">
              <a:latin typeface="Calibri"/>
              <a:cs typeface="Calibri"/>
            </a:endParaRPr>
          </a:p>
        </p:txBody>
      </p:sp>
      <p:graphicFrame>
        <p:nvGraphicFramePr>
          <p:cNvPr id="26" name="object 26"/>
          <p:cNvGraphicFramePr>
            <a:graphicFrameLocks noGrp="1"/>
          </p:cNvGraphicFramePr>
          <p:nvPr/>
        </p:nvGraphicFramePr>
        <p:xfrm>
          <a:off x="4368482" y="4709731"/>
          <a:ext cx="5494654" cy="20167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280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46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“Thô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sơ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da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thịt”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vẻ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đẹp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mộc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mạc,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giản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dị,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chất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phác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của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người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đồng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mình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4318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0852">
                <a:tc>
                  <a:txBody>
                    <a:bodyPr/>
                    <a:lstStyle/>
                    <a:p>
                      <a:pPr marL="95250" marR="170815">
                        <a:lnSpc>
                          <a:spcPct val="101800"/>
                        </a:lnSpc>
                        <a:spcBef>
                          <a:spcPts val="434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“chẳng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nhỏ bé”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khẳng định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sự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lớn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lao, ý chí,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cốt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cách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vĩ đại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tầm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vóc kĩ vĩ của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người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đồng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mình: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Mộc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mạc,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đơn</a:t>
                      </a:r>
                      <a:r>
                        <a:rPr sz="1100" spc="-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sơ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nhưng chí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khí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5244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4662">
                <a:tc>
                  <a:txBody>
                    <a:bodyPr/>
                    <a:lstStyle/>
                    <a:p>
                      <a:pPr marL="95250" marR="102235">
                        <a:lnSpc>
                          <a:spcPct val="102000"/>
                        </a:lnSpc>
                        <a:spcBef>
                          <a:spcPts val="459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“Người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đồng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mình tự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đục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đá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kê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cao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quê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hương”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Xây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dựng,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phát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triển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quê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hương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bằng </a:t>
                      </a:r>
                      <a:r>
                        <a:rPr sz="1100" spc="-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bàn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tay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khối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óc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58419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6074"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495"/>
                        </a:spcBef>
                      </a:pPr>
                      <a:r>
                        <a:rPr sz="1100" dirty="0">
                          <a:latin typeface="Calibri"/>
                          <a:cs typeface="Calibri"/>
                        </a:rPr>
                        <a:t>“Còn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quê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hương thì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làm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phong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tục”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1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Quê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hương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là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điểm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tựa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tinh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thần,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văn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hóa</a:t>
                      </a:r>
                      <a:r>
                        <a:rPr sz="11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để</a:t>
                      </a:r>
                      <a:r>
                        <a:rPr sz="11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nuôi</a:t>
                      </a:r>
                      <a:endParaRPr sz="1100">
                        <a:latin typeface="Calibri"/>
                        <a:cs typeface="Calibri"/>
                      </a:endParaRPr>
                    </a:p>
                    <a:p>
                      <a:pPr marL="9525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sz="1100" spc="-5" dirty="0">
                          <a:latin typeface="Calibri"/>
                          <a:cs typeface="Calibri"/>
                        </a:rPr>
                        <a:t>dưỡng</a:t>
                      </a:r>
                      <a:r>
                        <a:rPr sz="11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tâm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hồn,</a:t>
                      </a:r>
                      <a:r>
                        <a:rPr sz="1100" spc="-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spc="-5" dirty="0">
                          <a:latin typeface="Calibri"/>
                          <a:cs typeface="Calibri"/>
                        </a:rPr>
                        <a:t>chí</a:t>
                      </a:r>
                      <a:r>
                        <a:rPr sz="1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100" dirty="0">
                          <a:latin typeface="Calibri"/>
                          <a:cs typeface="Calibri"/>
                        </a:rPr>
                        <a:t>khí</a:t>
                      </a:r>
                      <a:endParaRPr sz="1100">
                        <a:latin typeface="Calibri"/>
                        <a:cs typeface="Calibri"/>
                      </a:endParaRPr>
                    </a:p>
                  </a:txBody>
                  <a:tcPr marL="0" marR="0" marT="62865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3519"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r>
                        <a:rPr sz="1300" spc="-5" dirty="0">
                          <a:latin typeface="Wingdings"/>
                          <a:cs typeface="Wingdings"/>
                        </a:rPr>
                        <a:t></a:t>
                      </a:r>
                      <a:r>
                        <a:rPr sz="13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Tinh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thần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dân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tộc,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ý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thức bảo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vệ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nguồn 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cội,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truyền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thống</a:t>
                      </a:r>
                      <a:r>
                        <a:rPr sz="13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văn</a:t>
                      </a:r>
                      <a:r>
                        <a:rPr sz="13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10" dirty="0">
                          <a:latin typeface="Calibri"/>
                          <a:cs typeface="Calibri"/>
                        </a:rPr>
                        <a:t>hóa</a:t>
                      </a:r>
                      <a:r>
                        <a:rPr sz="130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300" spc="-5" dirty="0">
                          <a:latin typeface="Calibri"/>
                          <a:cs typeface="Calibri"/>
                        </a:rPr>
                        <a:t>quê</a:t>
                      </a:r>
                      <a:endParaRPr sz="1300">
                        <a:latin typeface="Calibri"/>
                        <a:cs typeface="Calibri"/>
                      </a:endParaRPr>
                    </a:p>
                  </a:txBody>
                  <a:tcPr marL="0" marR="0" marT="63500" marB="0">
                    <a:lnL w="9525">
                      <a:solidFill>
                        <a:srgbClr val="000000"/>
                      </a:solidFill>
                      <a:prstDash val="solid"/>
                    </a:lnL>
                    <a:lnR w="9525">
                      <a:solidFill>
                        <a:srgbClr val="000000"/>
                      </a:solidFill>
                      <a:prstDash val="solid"/>
                    </a:lnR>
                    <a:lnT w="9525">
                      <a:solidFill>
                        <a:srgbClr val="000000"/>
                      </a:solidFill>
                      <a:prstDash val="solid"/>
                    </a:lnT>
                    <a:lnB w="9525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7" name="object 27"/>
          <p:cNvSpPr/>
          <p:nvPr/>
        </p:nvSpPr>
        <p:spPr>
          <a:xfrm>
            <a:off x="1369060" y="1905888"/>
            <a:ext cx="3015615" cy="4690745"/>
          </a:xfrm>
          <a:custGeom>
            <a:avLst/>
            <a:gdLst/>
            <a:ahLst/>
            <a:cxnLst/>
            <a:rect l="l" t="t" r="r" b="b"/>
            <a:pathLst>
              <a:path w="3015615" h="4690745">
                <a:moveTo>
                  <a:pt x="467741" y="3309874"/>
                </a:moveTo>
                <a:lnTo>
                  <a:pt x="436613" y="3321939"/>
                </a:lnTo>
                <a:lnTo>
                  <a:pt x="8890" y="2218182"/>
                </a:lnTo>
                <a:lnTo>
                  <a:pt x="0" y="2221611"/>
                </a:lnTo>
                <a:lnTo>
                  <a:pt x="427723" y="3325380"/>
                </a:lnTo>
                <a:lnTo>
                  <a:pt x="396621" y="3337433"/>
                </a:lnTo>
                <a:lnTo>
                  <a:pt x="459740" y="3394710"/>
                </a:lnTo>
                <a:lnTo>
                  <a:pt x="465162" y="3337179"/>
                </a:lnTo>
                <a:lnTo>
                  <a:pt x="467741" y="3309874"/>
                </a:lnTo>
                <a:close/>
              </a:path>
              <a:path w="3015615" h="4690745">
                <a:moveTo>
                  <a:pt x="510794" y="553085"/>
                </a:moveTo>
                <a:lnTo>
                  <a:pt x="507377" y="527050"/>
                </a:lnTo>
                <a:lnTo>
                  <a:pt x="499745" y="468630"/>
                </a:lnTo>
                <a:lnTo>
                  <a:pt x="438785" y="528066"/>
                </a:lnTo>
                <a:lnTo>
                  <a:pt x="470319" y="539026"/>
                </a:lnTo>
                <a:lnTo>
                  <a:pt x="47625" y="1758061"/>
                </a:lnTo>
                <a:lnTo>
                  <a:pt x="56515" y="1761109"/>
                </a:lnTo>
                <a:lnTo>
                  <a:pt x="479298" y="542150"/>
                </a:lnTo>
                <a:lnTo>
                  <a:pt x="510794" y="553085"/>
                </a:lnTo>
                <a:close/>
              </a:path>
              <a:path w="3015615" h="4690745">
                <a:moveTo>
                  <a:pt x="652145" y="1971675"/>
                </a:moveTo>
                <a:lnTo>
                  <a:pt x="645160" y="1968373"/>
                </a:lnTo>
                <a:lnTo>
                  <a:pt x="575056" y="1935226"/>
                </a:lnTo>
                <a:lnTo>
                  <a:pt x="575830" y="1968665"/>
                </a:lnTo>
                <a:lnTo>
                  <a:pt x="316738" y="1974469"/>
                </a:lnTo>
                <a:lnTo>
                  <a:pt x="316992" y="1983994"/>
                </a:lnTo>
                <a:lnTo>
                  <a:pt x="576046" y="1978190"/>
                </a:lnTo>
                <a:lnTo>
                  <a:pt x="576834" y="2011426"/>
                </a:lnTo>
                <a:lnTo>
                  <a:pt x="652145" y="1971675"/>
                </a:lnTo>
                <a:close/>
              </a:path>
              <a:path w="3015615" h="4690745">
                <a:moveTo>
                  <a:pt x="3004185" y="2957830"/>
                </a:moveTo>
                <a:lnTo>
                  <a:pt x="2923921" y="2986405"/>
                </a:lnTo>
                <a:lnTo>
                  <a:pt x="2948038" y="3009531"/>
                </a:lnTo>
                <a:lnTo>
                  <a:pt x="2581656" y="3391408"/>
                </a:lnTo>
                <a:lnTo>
                  <a:pt x="2588514" y="3398012"/>
                </a:lnTo>
                <a:lnTo>
                  <a:pt x="2954909" y="3016110"/>
                </a:lnTo>
                <a:lnTo>
                  <a:pt x="2978912" y="3039110"/>
                </a:lnTo>
                <a:lnTo>
                  <a:pt x="2990951" y="3000375"/>
                </a:lnTo>
                <a:lnTo>
                  <a:pt x="3004185" y="2957830"/>
                </a:lnTo>
                <a:close/>
              </a:path>
              <a:path w="3015615" h="4690745">
                <a:moveTo>
                  <a:pt x="3004185" y="1931670"/>
                </a:moveTo>
                <a:lnTo>
                  <a:pt x="2923159" y="1905254"/>
                </a:lnTo>
                <a:lnTo>
                  <a:pt x="2928099" y="1938274"/>
                </a:lnTo>
                <a:lnTo>
                  <a:pt x="2421128" y="2014601"/>
                </a:lnTo>
                <a:lnTo>
                  <a:pt x="2421890" y="2019300"/>
                </a:lnTo>
                <a:lnTo>
                  <a:pt x="2419223" y="2023237"/>
                </a:lnTo>
                <a:lnTo>
                  <a:pt x="2938894" y="2385428"/>
                </a:lnTo>
                <a:lnTo>
                  <a:pt x="2919857" y="2412746"/>
                </a:lnTo>
                <a:lnTo>
                  <a:pt x="3004185" y="2425065"/>
                </a:lnTo>
                <a:lnTo>
                  <a:pt x="2986532" y="2392680"/>
                </a:lnTo>
                <a:lnTo>
                  <a:pt x="2963418" y="2350262"/>
                </a:lnTo>
                <a:lnTo>
                  <a:pt x="2944380" y="2377567"/>
                </a:lnTo>
                <a:lnTo>
                  <a:pt x="2434399" y="2022233"/>
                </a:lnTo>
                <a:lnTo>
                  <a:pt x="2929509" y="1947672"/>
                </a:lnTo>
                <a:lnTo>
                  <a:pt x="2934462" y="1980692"/>
                </a:lnTo>
                <a:lnTo>
                  <a:pt x="2997492" y="1936369"/>
                </a:lnTo>
                <a:lnTo>
                  <a:pt x="3004185" y="1931670"/>
                </a:lnTo>
                <a:close/>
              </a:path>
              <a:path w="3015615" h="4690745">
                <a:moveTo>
                  <a:pt x="3004185" y="1470660"/>
                </a:moveTo>
                <a:lnTo>
                  <a:pt x="2921762" y="1492123"/>
                </a:lnTo>
                <a:lnTo>
                  <a:pt x="2943631" y="1517167"/>
                </a:lnTo>
                <a:lnTo>
                  <a:pt x="2418715" y="1975739"/>
                </a:lnTo>
                <a:lnTo>
                  <a:pt x="2425065" y="1982851"/>
                </a:lnTo>
                <a:lnTo>
                  <a:pt x="2949918" y="1524355"/>
                </a:lnTo>
                <a:lnTo>
                  <a:pt x="2971800" y="1549400"/>
                </a:lnTo>
                <a:lnTo>
                  <a:pt x="2988513" y="1508760"/>
                </a:lnTo>
                <a:lnTo>
                  <a:pt x="3004185" y="1470660"/>
                </a:lnTo>
                <a:close/>
              </a:path>
              <a:path w="3015615" h="4690745">
                <a:moveTo>
                  <a:pt x="3004185" y="985520"/>
                </a:moveTo>
                <a:lnTo>
                  <a:pt x="2990380" y="943864"/>
                </a:lnTo>
                <a:lnTo>
                  <a:pt x="2977388" y="904621"/>
                </a:lnTo>
                <a:lnTo>
                  <a:pt x="2953791" y="928103"/>
                </a:lnTo>
                <a:lnTo>
                  <a:pt x="2588514" y="561086"/>
                </a:lnTo>
                <a:lnTo>
                  <a:pt x="2581656" y="567817"/>
                </a:lnTo>
                <a:lnTo>
                  <a:pt x="2947035" y="934821"/>
                </a:lnTo>
                <a:lnTo>
                  <a:pt x="2923413" y="958342"/>
                </a:lnTo>
                <a:lnTo>
                  <a:pt x="3004185" y="985520"/>
                </a:lnTo>
                <a:close/>
              </a:path>
              <a:path w="3015615" h="4690745">
                <a:moveTo>
                  <a:pt x="3004185" y="675640"/>
                </a:moveTo>
                <a:lnTo>
                  <a:pt x="2989846" y="662305"/>
                </a:lnTo>
                <a:lnTo>
                  <a:pt x="2941828" y="617601"/>
                </a:lnTo>
                <a:lnTo>
                  <a:pt x="2932430" y="649592"/>
                </a:lnTo>
                <a:lnTo>
                  <a:pt x="2626487" y="559943"/>
                </a:lnTo>
                <a:lnTo>
                  <a:pt x="2623693" y="569087"/>
                </a:lnTo>
                <a:lnTo>
                  <a:pt x="2929750" y="658736"/>
                </a:lnTo>
                <a:lnTo>
                  <a:pt x="2920365" y="690753"/>
                </a:lnTo>
                <a:lnTo>
                  <a:pt x="3004185" y="675640"/>
                </a:lnTo>
                <a:close/>
              </a:path>
              <a:path w="3015615" h="4690745">
                <a:moveTo>
                  <a:pt x="3004185" y="0"/>
                </a:moveTo>
                <a:lnTo>
                  <a:pt x="2928112" y="38481"/>
                </a:lnTo>
                <a:lnTo>
                  <a:pt x="2954934" y="58356"/>
                </a:lnTo>
                <a:lnTo>
                  <a:pt x="2621280" y="507619"/>
                </a:lnTo>
                <a:lnTo>
                  <a:pt x="2625052" y="510463"/>
                </a:lnTo>
                <a:lnTo>
                  <a:pt x="2626741" y="514985"/>
                </a:lnTo>
                <a:lnTo>
                  <a:pt x="2934678" y="397344"/>
                </a:lnTo>
                <a:lnTo>
                  <a:pt x="2946654" y="428498"/>
                </a:lnTo>
                <a:lnTo>
                  <a:pt x="2987522" y="383921"/>
                </a:lnTo>
                <a:lnTo>
                  <a:pt x="3004185" y="365760"/>
                </a:lnTo>
                <a:lnTo>
                  <a:pt x="2919349" y="357378"/>
                </a:lnTo>
                <a:lnTo>
                  <a:pt x="2931287" y="388493"/>
                </a:lnTo>
                <a:lnTo>
                  <a:pt x="2638564" y="500316"/>
                </a:lnTo>
                <a:lnTo>
                  <a:pt x="2962592" y="64020"/>
                </a:lnTo>
                <a:lnTo>
                  <a:pt x="2989326" y="83820"/>
                </a:lnTo>
                <a:lnTo>
                  <a:pt x="2995650" y="48133"/>
                </a:lnTo>
                <a:lnTo>
                  <a:pt x="3004185" y="0"/>
                </a:lnTo>
                <a:close/>
              </a:path>
              <a:path w="3015615" h="4690745">
                <a:moveTo>
                  <a:pt x="3006471" y="4208018"/>
                </a:moveTo>
                <a:lnTo>
                  <a:pt x="2976194" y="4222166"/>
                </a:lnTo>
                <a:lnTo>
                  <a:pt x="2631109" y="3483978"/>
                </a:lnTo>
                <a:lnTo>
                  <a:pt x="2945104" y="3775595"/>
                </a:lnTo>
                <a:lnTo>
                  <a:pt x="2922397" y="3799967"/>
                </a:lnTo>
                <a:lnTo>
                  <a:pt x="3004185" y="3823970"/>
                </a:lnTo>
                <a:lnTo>
                  <a:pt x="2989300" y="3784219"/>
                </a:lnTo>
                <a:lnTo>
                  <a:pt x="2974340" y="3744214"/>
                </a:lnTo>
                <a:lnTo>
                  <a:pt x="2951594" y="3768623"/>
                </a:lnTo>
                <a:lnTo>
                  <a:pt x="2596184" y="3438410"/>
                </a:lnTo>
                <a:lnTo>
                  <a:pt x="2928759" y="3406724"/>
                </a:lnTo>
                <a:lnTo>
                  <a:pt x="2931922" y="3439795"/>
                </a:lnTo>
                <a:lnTo>
                  <a:pt x="3002140" y="3395980"/>
                </a:lnTo>
                <a:lnTo>
                  <a:pt x="3004185" y="3394710"/>
                </a:lnTo>
                <a:lnTo>
                  <a:pt x="2924683" y="3363976"/>
                </a:lnTo>
                <a:lnTo>
                  <a:pt x="2927845" y="3397199"/>
                </a:lnTo>
                <a:lnTo>
                  <a:pt x="2584577" y="3429889"/>
                </a:lnTo>
                <a:lnTo>
                  <a:pt x="2585085" y="3434651"/>
                </a:lnTo>
                <a:lnTo>
                  <a:pt x="2581783" y="3438144"/>
                </a:lnTo>
                <a:lnTo>
                  <a:pt x="2627922" y="3481006"/>
                </a:lnTo>
                <a:lnTo>
                  <a:pt x="2620772" y="3484372"/>
                </a:lnTo>
                <a:lnTo>
                  <a:pt x="2967545" y="4226204"/>
                </a:lnTo>
                <a:lnTo>
                  <a:pt x="2937383" y="4240276"/>
                </a:lnTo>
                <a:lnTo>
                  <a:pt x="3004185" y="4293235"/>
                </a:lnTo>
                <a:lnTo>
                  <a:pt x="3005671" y="4237736"/>
                </a:lnTo>
                <a:lnTo>
                  <a:pt x="3006471" y="4208018"/>
                </a:lnTo>
                <a:close/>
              </a:path>
              <a:path w="3015615" h="4690745">
                <a:moveTo>
                  <a:pt x="3015234" y="4606239"/>
                </a:moveTo>
                <a:lnTo>
                  <a:pt x="2983750" y="4617161"/>
                </a:lnTo>
                <a:lnTo>
                  <a:pt x="2589530" y="3480816"/>
                </a:lnTo>
                <a:lnTo>
                  <a:pt x="2580640" y="3483864"/>
                </a:lnTo>
                <a:lnTo>
                  <a:pt x="2974746" y="4620285"/>
                </a:lnTo>
                <a:lnTo>
                  <a:pt x="2943225" y="4631207"/>
                </a:lnTo>
                <a:lnTo>
                  <a:pt x="3004185" y="4690719"/>
                </a:lnTo>
                <a:lnTo>
                  <a:pt x="3011817" y="4632287"/>
                </a:lnTo>
                <a:lnTo>
                  <a:pt x="3015234" y="4606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88238"/>
            <a:ext cx="7710170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III. CẢM</a:t>
            </a:r>
            <a:r>
              <a:rPr sz="1600" b="1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NHẬN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VỀ ĐOẠN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NHỮNG</a:t>
            </a:r>
            <a:r>
              <a:rPr sz="1600" b="1" spc="-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LỜI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NHẮN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NHỦ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TRÌU </a:t>
            </a:r>
            <a:r>
              <a:rPr sz="1600" b="1" dirty="0">
                <a:latin typeface="Times New Roman"/>
                <a:cs typeface="Times New Roman"/>
              </a:rPr>
              <a:t>MẾN</a:t>
            </a:r>
            <a:r>
              <a:rPr sz="1600" b="1" spc="5" dirty="0">
                <a:latin typeface="Times New Roman"/>
                <a:cs typeface="Times New Roman"/>
              </a:rPr>
              <a:t> </a:t>
            </a:r>
            <a:r>
              <a:rPr sz="1600" b="1" spc="-10" dirty="0">
                <a:latin typeface="Times New Roman"/>
                <a:cs typeface="Times New Roman"/>
              </a:rPr>
              <a:t>CỦA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NGƯỜI</a:t>
            </a:r>
            <a:r>
              <a:rPr sz="1600" b="1" spc="10" dirty="0">
                <a:latin typeface="Times New Roman"/>
                <a:cs typeface="Times New Roman"/>
              </a:rPr>
              <a:t> </a:t>
            </a:r>
            <a:r>
              <a:rPr sz="1600" b="1" spc="-5" dirty="0">
                <a:latin typeface="Times New Roman"/>
                <a:cs typeface="Times New Roman"/>
              </a:rPr>
              <a:t>CHA</a:t>
            </a:r>
            <a:endParaRPr sz="1600">
              <a:latin typeface="Times New Roman"/>
              <a:cs typeface="Times New Roman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901700" y="1186433"/>
            <a:ext cx="780415" cy="5407025"/>
            <a:chOff x="901700" y="1186433"/>
            <a:chExt cx="780415" cy="5407025"/>
          </a:xfrm>
        </p:grpSpPr>
        <p:sp>
          <p:nvSpPr>
            <p:cNvPr id="4" name="object 4"/>
            <p:cNvSpPr/>
            <p:nvPr/>
          </p:nvSpPr>
          <p:spPr>
            <a:xfrm>
              <a:off x="933450" y="1218183"/>
              <a:ext cx="43815" cy="5343525"/>
            </a:xfrm>
            <a:custGeom>
              <a:avLst/>
              <a:gdLst/>
              <a:ahLst/>
              <a:cxnLst/>
              <a:rect l="l" t="t" r="r" b="b"/>
              <a:pathLst>
                <a:path w="43815" h="5343525">
                  <a:moveTo>
                    <a:pt x="0" y="0"/>
                  </a:moveTo>
                  <a:lnTo>
                    <a:pt x="43408" y="5343499"/>
                  </a:lnTo>
                </a:path>
              </a:pathLst>
            </a:custGeom>
            <a:ln w="634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6703" y="366229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543" y="0"/>
                  </a:moveTo>
                  <a:lnTo>
                    <a:pt x="82067" y="0"/>
                  </a:lnTo>
                  <a:lnTo>
                    <a:pt x="50122" y="6461"/>
                  </a:lnTo>
                  <a:lnTo>
                    <a:pt x="24036" y="24066"/>
                  </a:lnTo>
                  <a:lnTo>
                    <a:pt x="6449" y="50149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303"/>
                  </a:lnTo>
                  <a:lnTo>
                    <a:pt x="24036" y="468423"/>
                  </a:lnTo>
                  <a:lnTo>
                    <a:pt x="50122" y="486042"/>
                  </a:lnTo>
                  <a:lnTo>
                    <a:pt x="82067" y="492505"/>
                  </a:lnTo>
                  <a:lnTo>
                    <a:pt x="588543" y="492505"/>
                  </a:lnTo>
                  <a:lnTo>
                    <a:pt x="620489" y="486042"/>
                  </a:lnTo>
                  <a:lnTo>
                    <a:pt x="646566" y="468423"/>
                  </a:lnTo>
                  <a:lnTo>
                    <a:pt x="664142" y="442303"/>
                  </a:lnTo>
                  <a:lnTo>
                    <a:pt x="670585" y="410337"/>
                  </a:lnTo>
                  <a:lnTo>
                    <a:pt x="670585" y="82041"/>
                  </a:lnTo>
                  <a:lnTo>
                    <a:pt x="664142" y="50149"/>
                  </a:lnTo>
                  <a:lnTo>
                    <a:pt x="646566" y="24066"/>
                  </a:lnTo>
                  <a:lnTo>
                    <a:pt x="620489" y="6461"/>
                  </a:lnTo>
                  <a:lnTo>
                    <a:pt x="588543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6703" y="366229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149"/>
                  </a:lnTo>
                  <a:lnTo>
                    <a:pt x="24036" y="24066"/>
                  </a:lnTo>
                  <a:lnTo>
                    <a:pt x="50122" y="6461"/>
                  </a:lnTo>
                  <a:lnTo>
                    <a:pt x="82067" y="0"/>
                  </a:lnTo>
                  <a:lnTo>
                    <a:pt x="588543" y="0"/>
                  </a:lnTo>
                  <a:lnTo>
                    <a:pt x="620489" y="6461"/>
                  </a:lnTo>
                  <a:lnTo>
                    <a:pt x="646566" y="24066"/>
                  </a:lnTo>
                  <a:lnTo>
                    <a:pt x="664142" y="50149"/>
                  </a:lnTo>
                  <a:lnTo>
                    <a:pt x="670585" y="82041"/>
                  </a:lnTo>
                  <a:lnTo>
                    <a:pt x="670585" y="410337"/>
                  </a:lnTo>
                  <a:lnTo>
                    <a:pt x="664142" y="442303"/>
                  </a:lnTo>
                  <a:lnTo>
                    <a:pt x="646566" y="468423"/>
                  </a:lnTo>
                  <a:lnTo>
                    <a:pt x="620489" y="486042"/>
                  </a:lnTo>
                  <a:lnTo>
                    <a:pt x="588543" y="492505"/>
                  </a:lnTo>
                  <a:lnTo>
                    <a:pt x="82067" y="492505"/>
                  </a:lnTo>
                  <a:lnTo>
                    <a:pt x="50122" y="486042"/>
                  </a:lnTo>
                  <a:lnTo>
                    <a:pt x="24036" y="468423"/>
                  </a:lnTo>
                  <a:lnTo>
                    <a:pt x="6449" y="44230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24508" y="3714114"/>
            <a:ext cx="438150" cy="355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>
              <a:lnSpc>
                <a:spcPts val="1295"/>
              </a:lnSpc>
              <a:spcBef>
                <a:spcPts val="105"/>
              </a:spcBef>
            </a:pPr>
            <a:r>
              <a:rPr sz="1100" b="1" spc="-5" dirty="0">
                <a:latin typeface="Times New Roman"/>
                <a:cs typeface="Times New Roman"/>
              </a:rPr>
              <a:t>THÂN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95"/>
              </a:lnSpc>
            </a:pP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spc="5" dirty="0">
                <a:latin typeface="Times New Roman"/>
                <a:cs typeface="Times New Roman"/>
              </a:rPr>
              <a:t>O</a:t>
            </a:r>
            <a:r>
              <a:rPr sz="1100" b="1" spc="-5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76998" y="1243012"/>
            <a:ext cx="680720" cy="502284"/>
            <a:chOff x="976998" y="1243012"/>
            <a:chExt cx="680720" cy="502284"/>
          </a:xfrm>
        </p:grpSpPr>
        <p:sp>
          <p:nvSpPr>
            <p:cNvPr id="9" name="object 9"/>
            <p:cNvSpPr/>
            <p:nvPr/>
          </p:nvSpPr>
          <p:spPr>
            <a:xfrm>
              <a:off x="981760" y="124777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467" y="0"/>
                  </a:moveTo>
                  <a:lnTo>
                    <a:pt x="82067" y="0"/>
                  </a:lnTo>
                  <a:lnTo>
                    <a:pt x="50122" y="6443"/>
                  </a:lnTo>
                  <a:lnTo>
                    <a:pt x="24036" y="24018"/>
                  </a:lnTo>
                  <a:lnTo>
                    <a:pt x="6449" y="50095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283"/>
                  </a:lnTo>
                  <a:lnTo>
                    <a:pt x="24036" y="468360"/>
                  </a:lnTo>
                  <a:lnTo>
                    <a:pt x="50122" y="485935"/>
                  </a:lnTo>
                  <a:lnTo>
                    <a:pt x="82067" y="492378"/>
                  </a:lnTo>
                  <a:lnTo>
                    <a:pt x="588467" y="492378"/>
                  </a:lnTo>
                  <a:lnTo>
                    <a:pt x="620433" y="485935"/>
                  </a:lnTo>
                  <a:lnTo>
                    <a:pt x="646553" y="468360"/>
                  </a:lnTo>
                  <a:lnTo>
                    <a:pt x="664173" y="442283"/>
                  </a:lnTo>
                  <a:lnTo>
                    <a:pt x="670636" y="410337"/>
                  </a:lnTo>
                  <a:lnTo>
                    <a:pt x="670636" y="82041"/>
                  </a:lnTo>
                  <a:lnTo>
                    <a:pt x="664173" y="50095"/>
                  </a:lnTo>
                  <a:lnTo>
                    <a:pt x="646553" y="24018"/>
                  </a:lnTo>
                  <a:lnTo>
                    <a:pt x="620433" y="6443"/>
                  </a:lnTo>
                  <a:lnTo>
                    <a:pt x="5884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1760" y="1247775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095"/>
                  </a:lnTo>
                  <a:lnTo>
                    <a:pt x="24036" y="24018"/>
                  </a:lnTo>
                  <a:lnTo>
                    <a:pt x="50122" y="6443"/>
                  </a:lnTo>
                  <a:lnTo>
                    <a:pt x="82067" y="0"/>
                  </a:lnTo>
                  <a:lnTo>
                    <a:pt x="588467" y="0"/>
                  </a:lnTo>
                  <a:lnTo>
                    <a:pt x="620433" y="6443"/>
                  </a:lnTo>
                  <a:lnTo>
                    <a:pt x="646553" y="24018"/>
                  </a:lnTo>
                  <a:lnTo>
                    <a:pt x="664173" y="50095"/>
                  </a:lnTo>
                  <a:lnTo>
                    <a:pt x="670636" y="82041"/>
                  </a:lnTo>
                  <a:lnTo>
                    <a:pt x="670636" y="410337"/>
                  </a:lnTo>
                  <a:lnTo>
                    <a:pt x="664173" y="442283"/>
                  </a:lnTo>
                  <a:lnTo>
                    <a:pt x="646553" y="468360"/>
                  </a:lnTo>
                  <a:lnTo>
                    <a:pt x="620433" y="485935"/>
                  </a:lnTo>
                  <a:lnTo>
                    <a:pt x="588467" y="492378"/>
                  </a:lnTo>
                  <a:lnTo>
                    <a:pt x="82067" y="492378"/>
                  </a:lnTo>
                  <a:lnTo>
                    <a:pt x="50122" y="485935"/>
                  </a:lnTo>
                  <a:lnTo>
                    <a:pt x="24036" y="468360"/>
                  </a:lnTo>
                  <a:lnTo>
                    <a:pt x="6449" y="44228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98600" y="1299718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83820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latin typeface="Times New Roman"/>
                <a:cs typeface="Times New Roman"/>
              </a:rPr>
              <a:t>MỞ </a:t>
            </a:r>
            <a:r>
              <a:rPr sz="1100" b="1" spc="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20076" y="6050216"/>
            <a:ext cx="680720" cy="502284"/>
            <a:chOff x="1020076" y="6050216"/>
            <a:chExt cx="680720" cy="502284"/>
          </a:xfrm>
        </p:grpSpPr>
        <p:sp>
          <p:nvSpPr>
            <p:cNvPr id="13" name="object 13"/>
            <p:cNvSpPr/>
            <p:nvPr/>
          </p:nvSpPr>
          <p:spPr>
            <a:xfrm>
              <a:off x="1024839" y="605497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588568" y="0"/>
                  </a:moveTo>
                  <a:lnTo>
                    <a:pt x="82080" y="0"/>
                  </a:lnTo>
                  <a:lnTo>
                    <a:pt x="50133" y="6443"/>
                  </a:lnTo>
                  <a:lnTo>
                    <a:pt x="24042" y="24018"/>
                  </a:lnTo>
                  <a:lnTo>
                    <a:pt x="6451" y="50095"/>
                  </a:lnTo>
                  <a:lnTo>
                    <a:pt x="0" y="82042"/>
                  </a:lnTo>
                  <a:lnTo>
                    <a:pt x="0" y="410337"/>
                  </a:lnTo>
                  <a:lnTo>
                    <a:pt x="6451" y="442276"/>
                  </a:lnTo>
                  <a:lnTo>
                    <a:pt x="24042" y="468363"/>
                  </a:lnTo>
                  <a:lnTo>
                    <a:pt x="50133" y="485953"/>
                  </a:lnTo>
                  <a:lnTo>
                    <a:pt x="82080" y="492404"/>
                  </a:lnTo>
                  <a:lnTo>
                    <a:pt x="588568" y="492404"/>
                  </a:lnTo>
                  <a:lnTo>
                    <a:pt x="620515" y="485953"/>
                  </a:lnTo>
                  <a:lnTo>
                    <a:pt x="646591" y="468363"/>
                  </a:lnTo>
                  <a:lnTo>
                    <a:pt x="664167" y="442276"/>
                  </a:lnTo>
                  <a:lnTo>
                    <a:pt x="670610" y="410337"/>
                  </a:lnTo>
                  <a:lnTo>
                    <a:pt x="670610" y="82042"/>
                  </a:lnTo>
                  <a:lnTo>
                    <a:pt x="664167" y="50095"/>
                  </a:lnTo>
                  <a:lnTo>
                    <a:pt x="646591" y="24018"/>
                  </a:lnTo>
                  <a:lnTo>
                    <a:pt x="620515" y="6443"/>
                  </a:lnTo>
                  <a:lnTo>
                    <a:pt x="58856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4839" y="6054978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0" y="82042"/>
                  </a:moveTo>
                  <a:lnTo>
                    <a:pt x="6451" y="50095"/>
                  </a:lnTo>
                  <a:lnTo>
                    <a:pt x="24042" y="24018"/>
                  </a:lnTo>
                  <a:lnTo>
                    <a:pt x="50133" y="6443"/>
                  </a:lnTo>
                  <a:lnTo>
                    <a:pt x="82080" y="0"/>
                  </a:lnTo>
                  <a:lnTo>
                    <a:pt x="588568" y="0"/>
                  </a:lnTo>
                  <a:lnTo>
                    <a:pt x="620515" y="6443"/>
                  </a:lnTo>
                  <a:lnTo>
                    <a:pt x="646591" y="24018"/>
                  </a:lnTo>
                  <a:lnTo>
                    <a:pt x="664167" y="50095"/>
                  </a:lnTo>
                  <a:lnTo>
                    <a:pt x="670610" y="82042"/>
                  </a:lnTo>
                  <a:lnTo>
                    <a:pt x="670610" y="410337"/>
                  </a:lnTo>
                  <a:lnTo>
                    <a:pt x="664167" y="442276"/>
                  </a:lnTo>
                  <a:lnTo>
                    <a:pt x="646591" y="468363"/>
                  </a:lnTo>
                  <a:lnTo>
                    <a:pt x="620515" y="485953"/>
                  </a:lnTo>
                  <a:lnTo>
                    <a:pt x="588568" y="492404"/>
                  </a:lnTo>
                  <a:lnTo>
                    <a:pt x="82080" y="492404"/>
                  </a:lnTo>
                  <a:lnTo>
                    <a:pt x="50133" y="485953"/>
                  </a:lnTo>
                  <a:lnTo>
                    <a:pt x="24042" y="468363"/>
                  </a:lnTo>
                  <a:lnTo>
                    <a:pt x="6451" y="442276"/>
                  </a:lnTo>
                  <a:lnTo>
                    <a:pt x="0" y="410337"/>
                  </a:lnTo>
                  <a:lnTo>
                    <a:pt x="0" y="8204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141272" y="6107429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57785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KẾT </a:t>
            </a:r>
            <a:r>
              <a:rPr sz="11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Đ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Ạ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06295" y="1322958"/>
            <a:ext cx="7254875" cy="3276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45"/>
              </a:spcBef>
            </a:pPr>
            <a:r>
              <a:rPr sz="1300" spc="-10" dirty="0">
                <a:latin typeface="Calibri"/>
                <a:cs typeface="Calibri"/>
              </a:rPr>
              <a:t>Giới</a:t>
            </a:r>
            <a:r>
              <a:rPr sz="1300" spc="-5" dirty="0">
                <a:latin typeface="Calibri"/>
                <a:cs typeface="Calibri"/>
              </a:rPr>
              <a:t> thiệu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giả,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phẩm,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 đề nghị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luận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931795" y="1857629"/>
            <a:ext cx="3647440" cy="3194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4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4"/>
              </a:spcBef>
            </a:pPr>
            <a:r>
              <a:rPr sz="1300" b="1" spc="-5" dirty="0">
                <a:latin typeface="Calibri"/>
                <a:cs typeface="Calibri"/>
              </a:rPr>
              <a:t>1.</a:t>
            </a:r>
            <a:r>
              <a:rPr sz="1300" b="1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Thủy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chung</a:t>
            </a:r>
            <a:r>
              <a:rPr sz="1300" spc="-10" dirty="0">
                <a:latin typeface="Calibri"/>
                <a:cs typeface="Calibri"/>
              </a:rPr>
              <a:t> với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quê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hương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2931795" y="2340864"/>
            <a:ext cx="4492625" cy="89598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9370" rIns="0" bIns="0" rtlCol="0">
            <a:spAutoFit/>
          </a:bodyPr>
          <a:lstStyle/>
          <a:p>
            <a:pPr marL="96520" marR="158750">
              <a:lnSpc>
                <a:spcPct val="101499"/>
              </a:lnSpc>
              <a:spcBef>
                <a:spcPts val="310"/>
              </a:spcBef>
            </a:pPr>
            <a:r>
              <a:rPr sz="1300" b="1" spc="-5" dirty="0">
                <a:latin typeface="Calibri"/>
                <a:cs typeface="Calibri"/>
              </a:rPr>
              <a:t>2. </a:t>
            </a:r>
            <a:r>
              <a:rPr sz="1300" spc="-5" dirty="0">
                <a:latin typeface="Calibri"/>
                <a:cs typeface="Calibri"/>
              </a:rPr>
              <a:t>Chấp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nhận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khó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khăn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thử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thách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bằng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chí,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nghị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lực,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niềm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tin: </a:t>
            </a:r>
            <a:r>
              <a:rPr sz="1300" spc="-28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(</a:t>
            </a:r>
            <a:r>
              <a:rPr sz="1300" i="1" spc="-10" dirty="0">
                <a:latin typeface="Calibri"/>
                <a:cs typeface="Calibri"/>
              </a:rPr>
              <a:t>Con </a:t>
            </a:r>
            <a:r>
              <a:rPr sz="1300" i="1" spc="-5" dirty="0">
                <a:latin typeface="Calibri"/>
                <a:cs typeface="Calibri"/>
              </a:rPr>
              <a:t>ơi</a:t>
            </a:r>
            <a:r>
              <a:rPr sz="1300" i="1" spc="5" dirty="0">
                <a:latin typeface="Calibri"/>
                <a:cs typeface="Calibri"/>
              </a:rPr>
              <a:t> </a:t>
            </a:r>
            <a:r>
              <a:rPr sz="1300" i="1" spc="-5" dirty="0">
                <a:latin typeface="Calibri"/>
                <a:cs typeface="Calibri"/>
              </a:rPr>
              <a:t>tuy</a:t>
            </a:r>
            <a:r>
              <a:rPr sz="1300" i="1" spc="5" dirty="0">
                <a:latin typeface="Calibri"/>
                <a:cs typeface="Calibri"/>
              </a:rPr>
              <a:t> </a:t>
            </a:r>
            <a:r>
              <a:rPr sz="1300" i="1" spc="-5" dirty="0">
                <a:latin typeface="Calibri"/>
                <a:cs typeface="Calibri"/>
              </a:rPr>
              <a:t>thô</a:t>
            </a:r>
            <a:r>
              <a:rPr sz="1300" i="1" dirty="0">
                <a:latin typeface="Calibri"/>
                <a:cs typeface="Calibri"/>
              </a:rPr>
              <a:t> </a:t>
            </a:r>
            <a:r>
              <a:rPr sz="1300" i="1" spc="-5" dirty="0">
                <a:latin typeface="Calibri"/>
                <a:cs typeface="Calibri"/>
              </a:rPr>
              <a:t>sơ</a:t>
            </a:r>
            <a:r>
              <a:rPr sz="1300" i="1" spc="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da</a:t>
            </a:r>
            <a:r>
              <a:rPr sz="1300" i="1" spc="-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thịt</a:t>
            </a:r>
            <a:endParaRPr sz="1300">
              <a:latin typeface="Calibri"/>
              <a:cs typeface="Calibri"/>
            </a:endParaRPr>
          </a:p>
          <a:p>
            <a:pPr marL="170815">
              <a:lnSpc>
                <a:spcPct val="100000"/>
              </a:lnSpc>
              <a:spcBef>
                <a:spcPts val="25"/>
              </a:spcBef>
            </a:pPr>
            <a:r>
              <a:rPr sz="1300" i="1" spc="-5" dirty="0">
                <a:latin typeface="Calibri"/>
                <a:cs typeface="Calibri"/>
              </a:rPr>
              <a:t>Lên</a:t>
            </a:r>
            <a:r>
              <a:rPr sz="1300" i="1" spc="-4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đường</a:t>
            </a:r>
            <a:endParaRPr sz="13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25"/>
              </a:spcBef>
            </a:pPr>
            <a:r>
              <a:rPr sz="1300" i="1" spc="-5" dirty="0">
                <a:latin typeface="Calibri"/>
                <a:cs typeface="Calibri"/>
              </a:rPr>
              <a:t>Không</a:t>
            </a:r>
            <a:r>
              <a:rPr sz="1300" i="1" spc="-1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bao</a:t>
            </a:r>
            <a:r>
              <a:rPr sz="1300" i="1" spc="-2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giờ</a:t>
            </a:r>
            <a:r>
              <a:rPr sz="1300" i="1" spc="-1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nhỏ</a:t>
            </a:r>
            <a:r>
              <a:rPr sz="1300" i="1" spc="-10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bé</a:t>
            </a:r>
            <a:r>
              <a:rPr sz="1300" i="1" spc="-15" dirty="0">
                <a:latin typeface="Calibri"/>
                <a:cs typeface="Calibri"/>
              </a:rPr>
              <a:t> </a:t>
            </a:r>
            <a:r>
              <a:rPr sz="1300" i="1" dirty="0">
                <a:latin typeface="Calibri"/>
                <a:cs typeface="Calibri"/>
              </a:rPr>
              <a:t>được</a:t>
            </a:r>
            <a:r>
              <a:rPr sz="1300" dirty="0">
                <a:latin typeface="Calibri"/>
                <a:cs typeface="Calibri"/>
              </a:rPr>
              <a:t>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931795" y="4047744"/>
            <a:ext cx="6099175" cy="3657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5"/>
              </a:spcBef>
            </a:pPr>
            <a:r>
              <a:rPr sz="1300" b="1" spc="-5" dirty="0">
                <a:latin typeface="Calibri"/>
                <a:cs typeface="Calibri"/>
              </a:rPr>
              <a:t>4</a:t>
            </a:r>
            <a:r>
              <a:rPr sz="1300" spc="-5" dirty="0">
                <a:latin typeface="Calibri"/>
                <a:cs typeface="Calibri"/>
              </a:rPr>
              <a:t>.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“Nghe</a:t>
            </a:r>
            <a:r>
              <a:rPr sz="1300" dirty="0">
                <a:latin typeface="Calibri"/>
                <a:cs typeface="Calibri"/>
              </a:rPr>
              <a:t> con”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5" dirty="0">
                <a:latin typeface="Wingdings"/>
                <a:cs typeface="Wingdings"/>
              </a:rPr>
              <a:t></a:t>
            </a:r>
            <a:r>
              <a:rPr sz="1300" spc="-25" dirty="0">
                <a:latin typeface="Times New Roman"/>
                <a:cs typeface="Times New Roman"/>
              </a:rPr>
              <a:t> </a:t>
            </a:r>
            <a:r>
              <a:rPr sz="1300" spc="-5" dirty="0">
                <a:latin typeface="Calibri"/>
                <a:cs typeface="Calibri"/>
              </a:rPr>
              <a:t>Lắng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động cảm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xúc,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ẩn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chứa tình yêu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thương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vô </a:t>
            </a:r>
            <a:r>
              <a:rPr sz="1300" spc="5" dirty="0">
                <a:latin typeface="Calibri"/>
                <a:cs typeface="Calibri"/>
              </a:rPr>
              <a:t>bờ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931795" y="3483228"/>
            <a:ext cx="5128895" cy="31877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0"/>
              </a:spcBef>
            </a:pPr>
            <a:r>
              <a:rPr sz="1300" b="1" spc="-5" dirty="0">
                <a:latin typeface="Calibri"/>
                <a:cs typeface="Calibri"/>
              </a:rPr>
              <a:t>3. </a:t>
            </a:r>
            <a:r>
              <a:rPr sz="1300" spc="-5" dirty="0">
                <a:latin typeface="Calibri"/>
                <a:cs typeface="Calibri"/>
              </a:rPr>
              <a:t>Tự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hào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về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truyền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thống tốt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đẹp và</a:t>
            </a:r>
            <a:r>
              <a:rPr sz="1300" dirty="0">
                <a:latin typeface="Calibri"/>
                <a:cs typeface="Calibri"/>
              </a:rPr>
              <a:t> lối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sống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tình nghĩa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quê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hương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931795" y="5428234"/>
            <a:ext cx="6957695" cy="37782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40"/>
              </a:spcBef>
            </a:pPr>
            <a:r>
              <a:rPr sz="1300" spc="-5" dirty="0">
                <a:latin typeface="Wingdings"/>
                <a:cs typeface="Wingdings"/>
              </a:rPr>
              <a:t></a:t>
            </a:r>
            <a:r>
              <a:rPr sz="1300" spc="-30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Calibri"/>
                <a:cs typeface="Calibri"/>
              </a:rPr>
              <a:t>Vun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đắp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cho con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một</a:t>
            </a:r>
            <a:r>
              <a:rPr sz="1300" spc="-5" dirty="0">
                <a:latin typeface="Calibri"/>
                <a:cs typeface="Calibri"/>
              </a:rPr>
              <a:t> hành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trang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quý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vào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đời.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Cha cho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con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tinh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thần, </a:t>
            </a:r>
            <a:r>
              <a:rPr sz="1300" spc="-5" dirty="0">
                <a:latin typeface="Calibri"/>
                <a:cs typeface="Calibri"/>
              </a:rPr>
              <a:t>ý chí,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nghị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lực,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ước </a:t>
            </a:r>
            <a:r>
              <a:rPr sz="1300" spc="-5" dirty="0">
                <a:latin typeface="Calibri"/>
                <a:cs typeface="Calibri"/>
              </a:rPr>
              <a:t>mơ.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931795" y="4622419"/>
            <a:ext cx="6731634" cy="53149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2545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5"/>
              </a:spcBef>
            </a:pPr>
            <a:r>
              <a:rPr sz="1300" spc="-5" dirty="0">
                <a:latin typeface="Wingdings"/>
                <a:cs typeface="Wingdings"/>
              </a:rPr>
              <a:t></a:t>
            </a:r>
            <a:r>
              <a:rPr sz="1300" spc="-35" dirty="0">
                <a:latin typeface="Times New Roman"/>
                <a:cs typeface="Times New Roman"/>
              </a:rPr>
              <a:t> </a:t>
            </a:r>
            <a:r>
              <a:rPr sz="1300" spc="-10" dirty="0">
                <a:latin typeface="Calibri"/>
                <a:cs typeface="Calibri"/>
              </a:rPr>
              <a:t>Lời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dặn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mộc mạc,</a:t>
            </a:r>
            <a:r>
              <a:rPr sz="1300" dirty="0">
                <a:latin typeface="Calibri"/>
                <a:cs typeface="Calibri"/>
              </a:rPr>
              <a:t> dễ </a:t>
            </a:r>
            <a:r>
              <a:rPr sz="1300" spc="-5" dirty="0">
                <a:latin typeface="Calibri"/>
                <a:cs typeface="Calibri"/>
              </a:rPr>
              <a:t>hiểu, ẩn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chứa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niềm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hi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vọng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lớn lao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của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cha,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hi vọng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đứa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con tiếp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tục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vững</a:t>
            </a:r>
            <a:endParaRPr sz="1300">
              <a:latin typeface="Calibri"/>
              <a:cs typeface="Calibri"/>
            </a:endParaRPr>
          </a:p>
          <a:p>
            <a:pPr marL="96520">
              <a:lnSpc>
                <a:spcPct val="100000"/>
              </a:lnSpc>
              <a:spcBef>
                <a:spcPts val="25"/>
              </a:spcBef>
            </a:pPr>
            <a:r>
              <a:rPr sz="1300" spc="-5" dirty="0">
                <a:latin typeface="Calibri"/>
                <a:cs typeface="Calibri"/>
              </a:rPr>
              <a:t>bước trên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đường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đời,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tiếp nối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truyền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thông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5" dirty="0">
                <a:latin typeface="Calibri"/>
                <a:cs typeface="Calibri"/>
              </a:rPr>
              <a:t>vẻ</a:t>
            </a:r>
            <a:r>
              <a:rPr sz="1300" spc="-5" dirty="0">
                <a:latin typeface="Calibri"/>
                <a:cs typeface="Calibri"/>
              </a:rPr>
              <a:t> vang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của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quê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hương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167889" y="6119723"/>
            <a:ext cx="6823075" cy="54864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100" rIns="0" bIns="0" rtlCol="0">
            <a:spAutoFit/>
          </a:bodyPr>
          <a:lstStyle/>
          <a:p>
            <a:pPr marL="95250" marR="278765">
              <a:lnSpc>
                <a:spcPct val="102299"/>
              </a:lnSpc>
              <a:spcBef>
                <a:spcPts val="300"/>
              </a:spcBef>
            </a:pPr>
            <a:r>
              <a:rPr sz="1300" spc="-10" dirty="0">
                <a:latin typeface="Calibri"/>
                <a:cs typeface="Calibri"/>
              </a:rPr>
              <a:t>Với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giọng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thơ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trìu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mến, </a:t>
            </a:r>
            <a:r>
              <a:rPr sz="1300" spc="-5" dirty="0">
                <a:latin typeface="Calibri"/>
                <a:cs typeface="Calibri"/>
              </a:rPr>
              <a:t>thiết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tha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cùng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hình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ảnh </a:t>
            </a:r>
            <a:r>
              <a:rPr sz="1300" spc="-5" dirty="0">
                <a:latin typeface="Calibri"/>
                <a:cs typeface="Calibri"/>
              </a:rPr>
              <a:t>thơ</a:t>
            </a:r>
            <a:r>
              <a:rPr sz="1300" dirty="0">
                <a:latin typeface="Calibri"/>
                <a:cs typeface="Calibri"/>
              </a:rPr>
              <a:t> cụ</a:t>
            </a:r>
            <a:r>
              <a:rPr sz="1300" spc="-5" dirty="0">
                <a:latin typeface="Calibri"/>
                <a:cs typeface="Calibri"/>
              </a:rPr>
              <a:t> thể,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gần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gũi, Y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Phương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đã </a:t>
            </a:r>
            <a:r>
              <a:rPr sz="1300" dirty="0">
                <a:latin typeface="Calibri"/>
                <a:cs typeface="Calibri"/>
              </a:rPr>
              <a:t>viết</a:t>
            </a:r>
            <a:r>
              <a:rPr sz="1300" spc="-5" dirty="0">
                <a:latin typeface="Calibri"/>
                <a:cs typeface="Calibri"/>
              </a:rPr>
              <a:t> nên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những </a:t>
            </a:r>
            <a:r>
              <a:rPr sz="1300" spc="-27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vần thơ thấm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đẫm tình yêu thương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con,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trân </a:t>
            </a:r>
            <a:r>
              <a:rPr sz="1300" dirty="0">
                <a:latin typeface="Calibri"/>
                <a:cs typeface="Calibri"/>
              </a:rPr>
              <a:t>trọng</a:t>
            </a:r>
            <a:r>
              <a:rPr sz="1300" spc="-5" dirty="0">
                <a:latin typeface="Calibri"/>
                <a:cs typeface="Calibri"/>
              </a:rPr>
              <a:t> quê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hương,</a:t>
            </a:r>
            <a:r>
              <a:rPr sz="1300" dirty="0">
                <a:latin typeface="Calibri"/>
                <a:cs typeface="Calibri"/>
              </a:rPr>
              <a:t> xứ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sở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640065" y="1418843"/>
            <a:ext cx="1292225" cy="4993005"/>
          </a:xfrm>
          <a:custGeom>
            <a:avLst/>
            <a:gdLst/>
            <a:ahLst/>
            <a:cxnLst/>
            <a:rect l="l" t="t" r="r" b="b"/>
            <a:pathLst>
              <a:path w="1292225" h="4993005">
                <a:moveTo>
                  <a:pt x="466229" y="38100"/>
                </a:moveTo>
                <a:lnTo>
                  <a:pt x="456565" y="33274"/>
                </a:lnTo>
                <a:lnTo>
                  <a:pt x="390029" y="0"/>
                </a:lnTo>
                <a:lnTo>
                  <a:pt x="390029" y="33274"/>
                </a:lnTo>
                <a:lnTo>
                  <a:pt x="45859" y="33274"/>
                </a:lnTo>
                <a:lnTo>
                  <a:pt x="45859" y="42799"/>
                </a:lnTo>
                <a:lnTo>
                  <a:pt x="390029" y="42799"/>
                </a:lnTo>
                <a:lnTo>
                  <a:pt x="390029" y="76200"/>
                </a:lnTo>
                <a:lnTo>
                  <a:pt x="456831" y="42799"/>
                </a:lnTo>
                <a:lnTo>
                  <a:pt x="466229" y="38100"/>
                </a:lnTo>
                <a:close/>
              </a:path>
              <a:path w="1292225" h="4993005">
                <a:moveTo>
                  <a:pt x="527824" y="4953000"/>
                </a:moveTo>
                <a:lnTo>
                  <a:pt x="520331" y="4949444"/>
                </a:lnTo>
                <a:lnTo>
                  <a:pt x="450862" y="4916424"/>
                </a:lnTo>
                <a:lnTo>
                  <a:pt x="451523" y="4949698"/>
                </a:lnTo>
                <a:lnTo>
                  <a:pt x="45732" y="4957699"/>
                </a:lnTo>
                <a:lnTo>
                  <a:pt x="45986" y="4967224"/>
                </a:lnTo>
                <a:lnTo>
                  <a:pt x="451713" y="4959223"/>
                </a:lnTo>
                <a:lnTo>
                  <a:pt x="452386" y="4992624"/>
                </a:lnTo>
                <a:lnTo>
                  <a:pt x="527824" y="4953000"/>
                </a:lnTo>
                <a:close/>
              </a:path>
              <a:path w="1292225" h="4993005">
                <a:moveTo>
                  <a:pt x="1291729" y="3444875"/>
                </a:moveTo>
                <a:lnTo>
                  <a:pt x="1274000" y="3412617"/>
                </a:lnTo>
                <a:lnTo>
                  <a:pt x="1250708" y="3370199"/>
                </a:lnTo>
                <a:lnTo>
                  <a:pt x="1231785" y="3397554"/>
                </a:lnTo>
                <a:lnTo>
                  <a:pt x="6616" y="2550033"/>
                </a:lnTo>
                <a:lnTo>
                  <a:pt x="4038" y="2553830"/>
                </a:lnTo>
                <a:lnTo>
                  <a:pt x="266" y="2556891"/>
                </a:lnTo>
                <a:lnTo>
                  <a:pt x="1240650" y="4119588"/>
                </a:lnTo>
                <a:lnTo>
                  <a:pt x="1214513" y="4140327"/>
                </a:lnTo>
                <a:lnTo>
                  <a:pt x="1291729" y="4176395"/>
                </a:lnTo>
                <a:lnTo>
                  <a:pt x="1281874" y="4129532"/>
                </a:lnTo>
                <a:lnTo>
                  <a:pt x="1274203" y="4092956"/>
                </a:lnTo>
                <a:lnTo>
                  <a:pt x="1248092" y="4113682"/>
                </a:lnTo>
                <a:lnTo>
                  <a:pt x="27660" y="2576169"/>
                </a:lnTo>
                <a:lnTo>
                  <a:pt x="1226337" y="3405428"/>
                </a:lnTo>
                <a:lnTo>
                  <a:pt x="1207401" y="3432810"/>
                </a:lnTo>
                <a:lnTo>
                  <a:pt x="1291729" y="3444875"/>
                </a:lnTo>
                <a:close/>
              </a:path>
              <a:path w="1292225" h="4993005">
                <a:moveTo>
                  <a:pt x="1291729" y="598170"/>
                </a:moveTo>
                <a:lnTo>
                  <a:pt x="1217561" y="639953"/>
                </a:lnTo>
                <a:lnTo>
                  <a:pt x="1245133" y="658596"/>
                </a:lnTo>
                <a:lnTo>
                  <a:pt x="0" y="2503678"/>
                </a:lnTo>
                <a:lnTo>
                  <a:pt x="3937" y="2506383"/>
                </a:lnTo>
                <a:lnTo>
                  <a:pt x="3060" y="2511044"/>
                </a:lnTo>
                <a:lnTo>
                  <a:pt x="1216050" y="2750909"/>
                </a:lnTo>
                <a:lnTo>
                  <a:pt x="1209560" y="2783586"/>
                </a:lnTo>
                <a:lnTo>
                  <a:pt x="1291729" y="2760980"/>
                </a:lnTo>
                <a:lnTo>
                  <a:pt x="1281899" y="2753360"/>
                </a:lnTo>
                <a:lnTo>
                  <a:pt x="1224419" y="2708783"/>
                </a:lnTo>
                <a:lnTo>
                  <a:pt x="1217917" y="2741498"/>
                </a:lnTo>
                <a:lnTo>
                  <a:pt x="25260" y="2505684"/>
                </a:lnTo>
                <a:lnTo>
                  <a:pt x="1219200" y="2196084"/>
                </a:lnTo>
                <a:lnTo>
                  <a:pt x="1227594" y="2228342"/>
                </a:lnTo>
                <a:lnTo>
                  <a:pt x="1278775" y="2183638"/>
                </a:lnTo>
                <a:lnTo>
                  <a:pt x="1291729" y="2172335"/>
                </a:lnTo>
                <a:lnTo>
                  <a:pt x="1208417" y="2154555"/>
                </a:lnTo>
                <a:lnTo>
                  <a:pt x="1216799" y="2186838"/>
                </a:lnTo>
                <a:lnTo>
                  <a:pt x="20904" y="2497086"/>
                </a:lnTo>
                <a:lnTo>
                  <a:pt x="1238859" y="1376489"/>
                </a:lnTo>
                <a:lnTo>
                  <a:pt x="1261503" y="1401064"/>
                </a:lnTo>
                <a:lnTo>
                  <a:pt x="1276731" y="1360932"/>
                </a:lnTo>
                <a:lnTo>
                  <a:pt x="1291729" y="1321435"/>
                </a:lnTo>
                <a:lnTo>
                  <a:pt x="1209814" y="1344930"/>
                </a:lnTo>
                <a:lnTo>
                  <a:pt x="1232458" y="1369542"/>
                </a:lnTo>
                <a:lnTo>
                  <a:pt x="30594" y="2475344"/>
                </a:lnTo>
                <a:lnTo>
                  <a:pt x="1253007" y="663930"/>
                </a:lnTo>
                <a:lnTo>
                  <a:pt x="1280680" y="682625"/>
                </a:lnTo>
                <a:lnTo>
                  <a:pt x="1285189" y="648081"/>
                </a:lnTo>
                <a:lnTo>
                  <a:pt x="1291729" y="59817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1700" y="886714"/>
            <a:ext cx="7346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u="none" spc="-5" dirty="0">
                <a:solidFill>
                  <a:srgbClr val="000000"/>
                </a:solidFill>
              </a:rPr>
              <a:t>IV.</a:t>
            </a:r>
            <a:r>
              <a:rPr sz="1800" u="none" dirty="0">
                <a:solidFill>
                  <a:srgbClr val="000000"/>
                </a:solidFill>
              </a:rPr>
              <a:t> PHÂN</a:t>
            </a:r>
            <a:r>
              <a:rPr sz="1800" u="none" spc="-5" dirty="0">
                <a:solidFill>
                  <a:srgbClr val="000000"/>
                </a:solidFill>
              </a:rPr>
              <a:t> TÍCH</a:t>
            </a:r>
            <a:r>
              <a:rPr sz="1800" u="none" spc="5" dirty="0">
                <a:solidFill>
                  <a:srgbClr val="000000"/>
                </a:solidFill>
              </a:rPr>
              <a:t> </a:t>
            </a:r>
            <a:r>
              <a:rPr sz="1800" u="none" spc="-5" dirty="0">
                <a:solidFill>
                  <a:srgbClr val="000000"/>
                </a:solidFill>
              </a:rPr>
              <a:t>TÌNH</a:t>
            </a:r>
            <a:r>
              <a:rPr sz="1800" u="none" spc="5" dirty="0">
                <a:solidFill>
                  <a:srgbClr val="000000"/>
                </a:solidFill>
              </a:rPr>
              <a:t> </a:t>
            </a:r>
            <a:r>
              <a:rPr sz="1800" u="none" dirty="0">
                <a:solidFill>
                  <a:srgbClr val="000000"/>
                </a:solidFill>
              </a:rPr>
              <a:t>CẢM </a:t>
            </a:r>
            <a:r>
              <a:rPr sz="1800" u="none" spc="-5" dirty="0">
                <a:solidFill>
                  <a:srgbClr val="000000"/>
                </a:solidFill>
              </a:rPr>
              <a:t>CHA CON</a:t>
            </a:r>
            <a:r>
              <a:rPr sz="1800" u="none" spc="-10" dirty="0">
                <a:solidFill>
                  <a:srgbClr val="000000"/>
                </a:solidFill>
              </a:rPr>
              <a:t> </a:t>
            </a:r>
            <a:r>
              <a:rPr sz="1800" u="none" spc="-5" dirty="0">
                <a:solidFill>
                  <a:srgbClr val="000000"/>
                </a:solidFill>
              </a:rPr>
              <a:t>ĐƯỢC</a:t>
            </a:r>
            <a:r>
              <a:rPr sz="1800" u="none" dirty="0">
                <a:solidFill>
                  <a:srgbClr val="000000"/>
                </a:solidFill>
              </a:rPr>
              <a:t> THỂ</a:t>
            </a:r>
            <a:r>
              <a:rPr sz="1800" u="none" spc="5" dirty="0">
                <a:solidFill>
                  <a:srgbClr val="000000"/>
                </a:solidFill>
              </a:rPr>
              <a:t> </a:t>
            </a:r>
            <a:r>
              <a:rPr sz="1800" u="none" spc="-5" dirty="0">
                <a:solidFill>
                  <a:srgbClr val="000000"/>
                </a:solidFill>
              </a:rPr>
              <a:t>HIỆN</a:t>
            </a:r>
            <a:r>
              <a:rPr sz="1800" u="none" spc="-15" dirty="0">
                <a:solidFill>
                  <a:srgbClr val="000000"/>
                </a:solidFill>
              </a:rPr>
              <a:t> </a:t>
            </a:r>
            <a:r>
              <a:rPr sz="1800" u="none" dirty="0">
                <a:solidFill>
                  <a:srgbClr val="000000"/>
                </a:solidFill>
              </a:rPr>
              <a:t>TRONG </a:t>
            </a:r>
            <a:r>
              <a:rPr sz="1800" u="none" spc="-5" dirty="0">
                <a:solidFill>
                  <a:srgbClr val="000000"/>
                </a:solidFill>
              </a:rPr>
              <a:t>BÀI</a:t>
            </a:r>
            <a:endParaRPr sz="1800"/>
          </a:p>
        </p:txBody>
      </p:sp>
      <p:grpSp>
        <p:nvGrpSpPr>
          <p:cNvPr id="3" name="object 3"/>
          <p:cNvGrpSpPr/>
          <p:nvPr/>
        </p:nvGrpSpPr>
        <p:grpSpPr>
          <a:xfrm>
            <a:off x="901700" y="1224407"/>
            <a:ext cx="780415" cy="5407025"/>
            <a:chOff x="901700" y="1224407"/>
            <a:chExt cx="780415" cy="5407025"/>
          </a:xfrm>
        </p:grpSpPr>
        <p:sp>
          <p:nvSpPr>
            <p:cNvPr id="4" name="object 4"/>
            <p:cNvSpPr/>
            <p:nvPr/>
          </p:nvSpPr>
          <p:spPr>
            <a:xfrm>
              <a:off x="933450" y="1256157"/>
              <a:ext cx="43815" cy="5343525"/>
            </a:xfrm>
            <a:custGeom>
              <a:avLst/>
              <a:gdLst/>
              <a:ahLst/>
              <a:cxnLst/>
              <a:rect l="l" t="t" r="r" b="b"/>
              <a:pathLst>
                <a:path w="43815" h="5343525">
                  <a:moveTo>
                    <a:pt x="0" y="0"/>
                  </a:moveTo>
                  <a:lnTo>
                    <a:pt x="43408" y="5343499"/>
                  </a:lnTo>
                </a:path>
              </a:pathLst>
            </a:custGeom>
            <a:ln w="63499">
              <a:solidFill>
                <a:srgbClr val="6F2F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006703" y="3700272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543" y="0"/>
                  </a:moveTo>
                  <a:lnTo>
                    <a:pt x="82067" y="0"/>
                  </a:lnTo>
                  <a:lnTo>
                    <a:pt x="50122" y="6461"/>
                  </a:lnTo>
                  <a:lnTo>
                    <a:pt x="24036" y="24066"/>
                  </a:lnTo>
                  <a:lnTo>
                    <a:pt x="6449" y="50149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303"/>
                  </a:lnTo>
                  <a:lnTo>
                    <a:pt x="24036" y="468423"/>
                  </a:lnTo>
                  <a:lnTo>
                    <a:pt x="50122" y="486042"/>
                  </a:lnTo>
                  <a:lnTo>
                    <a:pt x="82067" y="492505"/>
                  </a:lnTo>
                  <a:lnTo>
                    <a:pt x="588543" y="492505"/>
                  </a:lnTo>
                  <a:lnTo>
                    <a:pt x="620489" y="486042"/>
                  </a:lnTo>
                  <a:lnTo>
                    <a:pt x="646566" y="468423"/>
                  </a:lnTo>
                  <a:lnTo>
                    <a:pt x="664142" y="442303"/>
                  </a:lnTo>
                  <a:lnTo>
                    <a:pt x="670585" y="410337"/>
                  </a:lnTo>
                  <a:lnTo>
                    <a:pt x="670585" y="82041"/>
                  </a:lnTo>
                  <a:lnTo>
                    <a:pt x="664142" y="50149"/>
                  </a:lnTo>
                  <a:lnTo>
                    <a:pt x="646566" y="24066"/>
                  </a:lnTo>
                  <a:lnTo>
                    <a:pt x="620489" y="6461"/>
                  </a:lnTo>
                  <a:lnTo>
                    <a:pt x="588543" y="0"/>
                  </a:lnTo>
                  <a:close/>
                </a:path>
              </a:pathLst>
            </a:custGeom>
            <a:solidFill>
              <a:srgbClr val="92D0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6703" y="3700272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149"/>
                  </a:lnTo>
                  <a:lnTo>
                    <a:pt x="24036" y="24066"/>
                  </a:lnTo>
                  <a:lnTo>
                    <a:pt x="50122" y="6461"/>
                  </a:lnTo>
                  <a:lnTo>
                    <a:pt x="82067" y="0"/>
                  </a:lnTo>
                  <a:lnTo>
                    <a:pt x="588543" y="0"/>
                  </a:lnTo>
                  <a:lnTo>
                    <a:pt x="620489" y="6461"/>
                  </a:lnTo>
                  <a:lnTo>
                    <a:pt x="646566" y="24066"/>
                  </a:lnTo>
                  <a:lnTo>
                    <a:pt x="664142" y="50149"/>
                  </a:lnTo>
                  <a:lnTo>
                    <a:pt x="670585" y="82041"/>
                  </a:lnTo>
                  <a:lnTo>
                    <a:pt x="670585" y="410337"/>
                  </a:lnTo>
                  <a:lnTo>
                    <a:pt x="664142" y="442303"/>
                  </a:lnTo>
                  <a:lnTo>
                    <a:pt x="646566" y="468423"/>
                  </a:lnTo>
                  <a:lnTo>
                    <a:pt x="620489" y="486042"/>
                  </a:lnTo>
                  <a:lnTo>
                    <a:pt x="588543" y="492505"/>
                  </a:lnTo>
                  <a:lnTo>
                    <a:pt x="82067" y="492505"/>
                  </a:lnTo>
                  <a:lnTo>
                    <a:pt x="50122" y="486042"/>
                  </a:lnTo>
                  <a:lnTo>
                    <a:pt x="24036" y="468423"/>
                  </a:lnTo>
                  <a:lnTo>
                    <a:pt x="6449" y="44230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124508" y="3752214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2540">
              <a:lnSpc>
                <a:spcPts val="1270"/>
              </a:lnSpc>
              <a:spcBef>
                <a:spcPts val="185"/>
              </a:spcBef>
            </a:pPr>
            <a:r>
              <a:rPr sz="1100" b="1" spc="-5" dirty="0">
                <a:latin typeface="Times New Roman"/>
                <a:cs typeface="Times New Roman"/>
              </a:rPr>
              <a:t>T</a:t>
            </a:r>
            <a:r>
              <a:rPr sz="1100" b="1" dirty="0">
                <a:latin typeface="Times New Roman"/>
                <a:cs typeface="Times New Roman"/>
              </a:rPr>
              <a:t>H</a:t>
            </a:r>
            <a:r>
              <a:rPr sz="1100" b="1" spc="-10" dirty="0">
                <a:latin typeface="Times New Roman"/>
                <a:cs typeface="Times New Roman"/>
              </a:rPr>
              <a:t>Â</a:t>
            </a:r>
            <a:r>
              <a:rPr sz="1100" b="1" dirty="0">
                <a:latin typeface="Times New Roman"/>
                <a:cs typeface="Times New Roman"/>
              </a:rPr>
              <a:t>N 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8" name="object 8"/>
          <p:cNvGrpSpPr/>
          <p:nvPr/>
        </p:nvGrpSpPr>
        <p:grpSpPr>
          <a:xfrm>
            <a:off x="976998" y="1280985"/>
            <a:ext cx="680720" cy="502284"/>
            <a:chOff x="976998" y="1280985"/>
            <a:chExt cx="680720" cy="502284"/>
          </a:xfrm>
        </p:grpSpPr>
        <p:sp>
          <p:nvSpPr>
            <p:cNvPr id="9" name="object 9"/>
            <p:cNvSpPr/>
            <p:nvPr/>
          </p:nvSpPr>
          <p:spPr>
            <a:xfrm>
              <a:off x="981760" y="1285747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588467" y="0"/>
                  </a:moveTo>
                  <a:lnTo>
                    <a:pt x="82067" y="0"/>
                  </a:lnTo>
                  <a:lnTo>
                    <a:pt x="50122" y="6443"/>
                  </a:lnTo>
                  <a:lnTo>
                    <a:pt x="24036" y="24018"/>
                  </a:lnTo>
                  <a:lnTo>
                    <a:pt x="6449" y="50095"/>
                  </a:lnTo>
                  <a:lnTo>
                    <a:pt x="0" y="82041"/>
                  </a:lnTo>
                  <a:lnTo>
                    <a:pt x="0" y="410337"/>
                  </a:lnTo>
                  <a:lnTo>
                    <a:pt x="6449" y="442283"/>
                  </a:lnTo>
                  <a:lnTo>
                    <a:pt x="24036" y="468360"/>
                  </a:lnTo>
                  <a:lnTo>
                    <a:pt x="50122" y="485935"/>
                  </a:lnTo>
                  <a:lnTo>
                    <a:pt x="82067" y="492378"/>
                  </a:lnTo>
                  <a:lnTo>
                    <a:pt x="588467" y="492378"/>
                  </a:lnTo>
                  <a:lnTo>
                    <a:pt x="620433" y="485935"/>
                  </a:lnTo>
                  <a:lnTo>
                    <a:pt x="646553" y="468360"/>
                  </a:lnTo>
                  <a:lnTo>
                    <a:pt x="664173" y="442283"/>
                  </a:lnTo>
                  <a:lnTo>
                    <a:pt x="670636" y="410337"/>
                  </a:lnTo>
                  <a:lnTo>
                    <a:pt x="670636" y="82041"/>
                  </a:lnTo>
                  <a:lnTo>
                    <a:pt x="664173" y="50095"/>
                  </a:lnTo>
                  <a:lnTo>
                    <a:pt x="646553" y="24018"/>
                  </a:lnTo>
                  <a:lnTo>
                    <a:pt x="620433" y="6443"/>
                  </a:lnTo>
                  <a:lnTo>
                    <a:pt x="588467" y="0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981760" y="1285747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60">
                  <a:moveTo>
                    <a:pt x="0" y="82041"/>
                  </a:moveTo>
                  <a:lnTo>
                    <a:pt x="6449" y="50095"/>
                  </a:lnTo>
                  <a:lnTo>
                    <a:pt x="24036" y="24018"/>
                  </a:lnTo>
                  <a:lnTo>
                    <a:pt x="50122" y="6443"/>
                  </a:lnTo>
                  <a:lnTo>
                    <a:pt x="82067" y="0"/>
                  </a:lnTo>
                  <a:lnTo>
                    <a:pt x="588467" y="0"/>
                  </a:lnTo>
                  <a:lnTo>
                    <a:pt x="620433" y="6443"/>
                  </a:lnTo>
                  <a:lnTo>
                    <a:pt x="646553" y="24018"/>
                  </a:lnTo>
                  <a:lnTo>
                    <a:pt x="664173" y="50095"/>
                  </a:lnTo>
                  <a:lnTo>
                    <a:pt x="670636" y="82041"/>
                  </a:lnTo>
                  <a:lnTo>
                    <a:pt x="670636" y="410337"/>
                  </a:lnTo>
                  <a:lnTo>
                    <a:pt x="664173" y="442283"/>
                  </a:lnTo>
                  <a:lnTo>
                    <a:pt x="646553" y="468360"/>
                  </a:lnTo>
                  <a:lnTo>
                    <a:pt x="620433" y="485935"/>
                  </a:lnTo>
                  <a:lnTo>
                    <a:pt x="588467" y="492378"/>
                  </a:lnTo>
                  <a:lnTo>
                    <a:pt x="82067" y="492378"/>
                  </a:lnTo>
                  <a:lnTo>
                    <a:pt x="50122" y="485935"/>
                  </a:lnTo>
                  <a:lnTo>
                    <a:pt x="24036" y="468360"/>
                  </a:lnTo>
                  <a:lnTo>
                    <a:pt x="6449" y="442283"/>
                  </a:lnTo>
                  <a:lnTo>
                    <a:pt x="0" y="410337"/>
                  </a:lnTo>
                  <a:lnTo>
                    <a:pt x="0" y="82041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98600" y="1337818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83820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latin typeface="Times New Roman"/>
                <a:cs typeface="Times New Roman"/>
              </a:rPr>
              <a:t>MỞ </a:t>
            </a:r>
            <a:r>
              <a:rPr sz="1100" b="1" spc="5" dirty="0">
                <a:latin typeface="Times New Roman"/>
                <a:cs typeface="Times New Roman"/>
              </a:rPr>
              <a:t> </a:t>
            </a:r>
            <a:r>
              <a:rPr sz="1100" b="1" spc="-10" dirty="0">
                <a:latin typeface="Times New Roman"/>
                <a:cs typeface="Times New Roman"/>
              </a:rPr>
              <a:t>Đ</a:t>
            </a:r>
            <a:r>
              <a:rPr sz="1100" b="1" dirty="0">
                <a:latin typeface="Times New Roman"/>
                <a:cs typeface="Times New Roman"/>
              </a:rPr>
              <a:t>O</a:t>
            </a:r>
            <a:r>
              <a:rPr sz="1100" b="1" spc="-10" dirty="0">
                <a:latin typeface="Times New Roman"/>
                <a:cs typeface="Times New Roman"/>
              </a:rPr>
              <a:t>Ạ</a:t>
            </a:r>
            <a:r>
              <a:rPr sz="1100" b="1" dirty="0"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1020076" y="6088189"/>
            <a:ext cx="680720" cy="502284"/>
            <a:chOff x="1020076" y="6088189"/>
            <a:chExt cx="680720" cy="502284"/>
          </a:xfrm>
        </p:grpSpPr>
        <p:sp>
          <p:nvSpPr>
            <p:cNvPr id="13" name="object 13"/>
            <p:cNvSpPr/>
            <p:nvPr/>
          </p:nvSpPr>
          <p:spPr>
            <a:xfrm>
              <a:off x="1024839" y="6092952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588568" y="0"/>
                  </a:moveTo>
                  <a:lnTo>
                    <a:pt x="82080" y="0"/>
                  </a:lnTo>
                  <a:lnTo>
                    <a:pt x="50133" y="6443"/>
                  </a:lnTo>
                  <a:lnTo>
                    <a:pt x="24042" y="24018"/>
                  </a:lnTo>
                  <a:lnTo>
                    <a:pt x="6451" y="50095"/>
                  </a:lnTo>
                  <a:lnTo>
                    <a:pt x="0" y="82042"/>
                  </a:lnTo>
                  <a:lnTo>
                    <a:pt x="0" y="410324"/>
                  </a:lnTo>
                  <a:lnTo>
                    <a:pt x="6451" y="442271"/>
                  </a:lnTo>
                  <a:lnTo>
                    <a:pt x="24042" y="468361"/>
                  </a:lnTo>
                  <a:lnTo>
                    <a:pt x="50133" y="485953"/>
                  </a:lnTo>
                  <a:lnTo>
                    <a:pt x="82080" y="492404"/>
                  </a:lnTo>
                  <a:lnTo>
                    <a:pt x="588568" y="492404"/>
                  </a:lnTo>
                  <a:lnTo>
                    <a:pt x="620515" y="485953"/>
                  </a:lnTo>
                  <a:lnTo>
                    <a:pt x="646591" y="468361"/>
                  </a:lnTo>
                  <a:lnTo>
                    <a:pt x="664167" y="442271"/>
                  </a:lnTo>
                  <a:lnTo>
                    <a:pt x="670610" y="410324"/>
                  </a:lnTo>
                  <a:lnTo>
                    <a:pt x="670610" y="82042"/>
                  </a:lnTo>
                  <a:lnTo>
                    <a:pt x="664167" y="50095"/>
                  </a:lnTo>
                  <a:lnTo>
                    <a:pt x="646591" y="24018"/>
                  </a:lnTo>
                  <a:lnTo>
                    <a:pt x="620515" y="6443"/>
                  </a:lnTo>
                  <a:lnTo>
                    <a:pt x="588568" y="0"/>
                  </a:lnTo>
                  <a:close/>
                </a:path>
              </a:pathLst>
            </a:custGeom>
            <a:solidFill>
              <a:srgbClr val="FF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1024839" y="6092952"/>
              <a:ext cx="671195" cy="492759"/>
            </a:xfrm>
            <a:custGeom>
              <a:avLst/>
              <a:gdLst/>
              <a:ahLst/>
              <a:cxnLst/>
              <a:rect l="l" t="t" r="r" b="b"/>
              <a:pathLst>
                <a:path w="671194" h="492759">
                  <a:moveTo>
                    <a:pt x="0" y="82042"/>
                  </a:moveTo>
                  <a:lnTo>
                    <a:pt x="6451" y="50095"/>
                  </a:lnTo>
                  <a:lnTo>
                    <a:pt x="24042" y="24018"/>
                  </a:lnTo>
                  <a:lnTo>
                    <a:pt x="50133" y="6443"/>
                  </a:lnTo>
                  <a:lnTo>
                    <a:pt x="82080" y="0"/>
                  </a:lnTo>
                  <a:lnTo>
                    <a:pt x="588568" y="0"/>
                  </a:lnTo>
                  <a:lnTo>
                    <a:pt x="620515" y="6443"/>
                  </a:lnTo>
                  <a:lnTo>
                    <a:pt x="646591" y="24018"/>
                  </a:lnTo>
                  <a:lnTo>
                    <a:pt x="664167" y="50095"/>
                  </a:lnTo>
                  <a:lnTo>
                    <a:pt x="670610" y="82042"/>
                  </a:lnTo>
                  <a:lnTo>
                    <a:pt x="670610" y="410324"/>
                  </a:lnTo>
                  <a:lnTo>
                    <a:pt x="664167" y="442271"/>
                  </a:lnTo>
                  <a:lnTo>
                    <a:pt x="646591" y="468361"/>
                  </a:lnTo>
                  <a:lnTo>
                    <a:pt x="620515" y="485953"/>
                  </a:lnTo>
                  <a:lnTo>
                    <a:pt x="588568" y="492404"/>
                  </a:lnTo>
                  <a:lnTo>
                    <a:pt x="82080" y="492404"/>
                  </a:lnTo>
                  <a:lnTo>
                    <a:pt x="50133" y="485953"/>
                  </a:lnTo>
                  <a:lnTo>
                    <a:pt x="24042" y="468361"/>
                  </a:lnTo>
                  <a:lnTo>
                    <a:pt x="6451" y="442271"/>
                  </a:lnTo>
                  <a:lnTo>
                    <a:pt x="0" y="410324"/>
                  </a:lnTo>
                  <a:lnTo>
                    <a:pt x="0" y="82042"/>
                  </a:lnTo>
                  <a:close/>
                </a:path>
              </a:pathLst>
            </a:custGeom>
            <a:ln w="9525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1141272" y="6145529"/>
            <a:ext cx="437515" cy="35560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indent="57785">
              <a:lnSpc>
                <a:spcPts val="1270"/>
              </a:lnSpc>
              <a:spcBef>
                <a:spcPts val="185"/>
              </a:spcBef>
            </a:pP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KẾT </a:t>
            </a:r>
            <a:r>
              <a:rPr sz="1100" b="1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Đ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O</a:t>
            </a:r>
            <a:r>
              <a:rPr sz="1100" b="1" spc="-10" dirty="0">
                <a:solidFill>
                  <a:srgbClr val="FFFFFF"/>
                </a:solidFill>
                <a:latin typeface="Times New Roman"/>
                <a:cs typeface="Times New Roman"/>
              </a:rPr>
              <a:t>Ạ</a:t>
            </a:r>
            <a:r>
              <a:rPr sz="1100" b="1" dirty="0">
                <a:solidFill>
                  <a:srgbClr val="FFFFFF"/>
                </a:solidFill>
                <a:latin typeface="Times New Roman"/>
                <a:cs typeface="Times New Roman"/>
              </a:rPr>
              <a:t>N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106295" y="1360932"/>
            <a:ext cx="7254875" cy="3276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815" rIns="0" bIns="0" rtlCol="0">
            <a:spAutoFit/>
          </a:bodyPr>
          <a:lstStyle/>
          <a:p>
            <a:pPr marL="95885">
              <a:lnSpc>
                <a:spcPct val="100000"/>
              </a:lnSpc>
              <a:spcBef>
                <a:spcPts val="345"/>
              </a:spcBef>
            </a:pPr>
            <a:r>
              <a:rPr sz="1300" spc="-10" dirty="0">
                <a:latin typeface="Calibri"/>
                <a:cs typeface="Calibri"/>
              </a:rPr>
              <a:t>Giới</a:t>
            </a:r>
            <a:r>
              <a:rPr sz="1300" spc="-5" dirty="0">
                <a:latin typeface="Calibri"/>
                <a:cs typeface="Calibri"/>
              </a:rPr>
              <a:t> thiệu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giả,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tác </a:t>
            </a:r>
            <a:r>
              <a:rPr sz="1300" dirty="0">
                <a:latin typeface="Calibri"/>
                <a:cs typeface="Calibri"/>
              </a:rPr>
              <a:t>phẩm,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 đề nghị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luận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110229" y="2148967"/>
            <a:ext cx="2125345" cy="5943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96520" marR="87630">
              <a:lnSpc>
                <a:spcPct val="101699"/>
              </a:lnSpc>
              <a:spcBef>
                <a:spcPts val="305"/>
              </a:spcBef>
            </a:pPr>
            <a:r>
              <a:rPr sz="1300" b="1" spc="-5" dirty="0">
                <a:latin typeface="Calibri"/>
                <a:cs typeface="Calibri"/>
              </a:rPr>
              <a:t>1.</a:t>
            </a:r>
            <a:r>
              <a:rPr sz="1300" b="1" spc="-5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Cội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nguồn</a:t>
            </a:r>
            <a:r>
              <a:rPr sz="1300" b="1" spc="-4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sinh</a:t>
            </a:r>
            <a:r>
              <a:rPr sz="1300" b="1" spc="-45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dưỡng</a:t>
            </a:r>
            <a:r>
              <a:rPr sz="1300" b="1" spc="-4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của </a:t>
            </a:r>
            <a:r>
              <a:rPr sz="1300" b="1" spc="-28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con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110229" y="4925186"/>
            <a:ext cx="2125345" cy="5943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1905" rIns="0" bIns="0" rtlCol="0">
            <a:spAutoFit/>
          </a:bodyPr>
          <a:lstStyle/>
          <a:p>
            <a:pPr marL="96520" marR="87630">
              <a:lnSpc>
                <a:spcPct val="121500"/>
              </a:lnSpc>
              <a:spcBef>
                <a:spcPts val="15"/>
              </a:spcBef>
            </a:pPr>
            <a:r>
              <a:rPr sz="1300" b="1" spc="-5" dirty="0">
                <a:latin typeface="Calibri"/>
                <a:cs typeface="Calibri"/>
              </a:rPr>
              <a:t>3.</a:t>
            </a:r>
            <a:r>
              <a:rPr sz="1300" b="1" spc="-6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Lời</a:t>
            </a:r>
            <a:r>
              <a:rPr sz="1300" b="1" spc="-6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nhắn</a:t>
            </a:r>
            <a:r>
              <a:rPr sz="1300" b="1" spc="-65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nhủ</a:t>
            </a:r>
            <a:r>
              <a:rPr sz="1300" b="1" spc="-5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trìu</a:t>
            </a:r>
            <a:r>
              <a:rPr sz="1300" b="1" spc="-55" dirty="0">
                <a:latin typeface="Calibri"/>
                <a:cs typeface="Calibri"/>
              </a:rPr>
              <a:t> </a:t>
            </a:r>
            <a:r>
              <a:rPr sz="1300" b="1" dirty="0">
                <a:latin typeface="Calibri"/>
                <a:cs typeface="Calibri"/>
              </a:rPr>
              <a:t>mến</a:t>
            </a:r>
            <a:r>
              <a:rPr sz="1300" b="1" spc="-5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của </a:t>
            </a:r>
            <a:r>
              <a:rPr sz="1300" b="1" spc="-27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cha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2167889" y="6260566"/>
            <a:ext cx="2660650" cy="319405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3180" rIns="0" bIns="0" rtlCol="0">
            <a:spAutoFit/>
          </a:bodyPr>
          <a:lstStyle/>
          <a:p>
            <a:pPr marL="95250">
              <a:lnSpc>
                <a:spcPct val="100000"/>
              </a:lnSpc>
              <a:spcBef>
                <a:spcPts val="340"/>
              </a:spcBef>
            </a:pPr>
            <a:r>
              <a:rPr sz="1300" spc="-5" dirty="0">
                <a:latin typeface="Calibri"/>
                <a:cs typeface="Calibri"/>
              </a:rPr>
              <a:t>Khẳng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định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lại</a:t>
            </a:r>
            <a:r>
              <a:rPr sz="1300" spc="-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vấn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đề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1685798" y="1456816"/>
            <a:ext cx="482600" cy="4993005"/>
          </a:xfrm>
          <a:custGeom>
            <a:avLst/>
            <a:gdLst/>
            <a:ahLst/>
            <a:cxnLst/>
            <a:rect l="l" t="t" r="r" b="b"/>
            <a:pathLst>
              <a:path w="482600" h="4993005">
                <a:moveTo>
                  <a:pt x="420497" y="38100"/>
                </a:moveTo>
                <a:lnTo>
                  <a:pt x="410845" y="33274"/>
                </a:lnTo>
                <a:lnTo>
                  <a:pt x="344297" y="0"/>
                </a:lnTo>
                <a:lnTo>
                  <a:pt x="344297" y="33274"/>
                </a:lnTo>
                <a:lnTo>
                  <a:pt x="127" y="33274"/>
                </a:lnTo>
                <a:lnTo>
                  <a:pt x="127" y="42799"/>
                </a:lnTo>
                <a:lnTo>
                  <a:pt x="344297" y="42799"/>
                </a:lnTo>
                <a:lnTo>
                  <a:pt x="344297" y="76200"/>
                </a:lnTo>
                <a:lnTo>
                  <a:pt x="411086" y="42799"/>
                </a:lnTo>
                <a:lnTo>
                  <a:pt x="420497" y="38100"/>
                </a:lnTo>
                <a:close/>
              </a:path>
              <a:path w="482600" h="4993005">
                <a:moveTo>
                  <a:pt x="482092" y="4953000"/>
                </a:moveTo>
                <a:lnTo>
                  <a:pt x="474599" y="4949444"/>
                </a:lnTo>
                <a:lnTo>
                  <a:pt x="405130" y="4916424"/>
                </a:lnTo>
                <a:lnTo>
                  <a:pt x="405790" y="4949698"/>
                </a:lnTo>
                <a:lnTo>
                  <a:pt x="0" y="4957699"/>
                </a:lnTo>
                <a:lnTo>
                  <a:pt x="254" y="4967224"/>
                </a:lnTo>
                <a:lnTo>
                  <a:pt x="405980" y="4959223"/>
                </a:lnTo>
                <a:lnTo>
                  <a:pt x="406654" y="4992624"/>
                </a:lnTo>
                <a:lnTo>
                  <a:pt x="482092" y="49530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3110229" y="3676777"/>
            <a:ext cx="2125345" cy="594360"/>
          </a:xfrm>
          <a:prstGeom prst="rect">
            <a:avLst/>
          </a:prstGeom>
          <a:ln w="9525">
            <a:solidFill>
              <a:srgbClr val="000000"/>
            </a:solidFill>
          </a:ln>
        </p:spPr>
        <p:txBody>
          <a:bodyPr vert="horz" wrap="square" lIns="0" tIns="41910" rIns="0" bIns="0" rtlCol="0">
            <a:spAutoFit/>
          </a:bodyPr>
          <a:lstStyle/>
          <a:p>
            <a:pPr marL="96520">
              <a:lnSpc>
                <a:spcPct val="100000"/>
              </a:lnSpc>
              <a:spcBef>
                <a:spcPts val="330"/>
              </a:spcBef>
            </a:pPr>
            <a:r>
              <a:rPr sz="1300" b="1" spc="-5" dirty="0">
                <a:latin typeface="Calibri"/>
                <a:cs typeface="Calibri"/>
              </a:rPr>
              <a:t>2.</a:t>
            </a:r>
            <a:r>
              <a:rPr sz="1300" b="1" spc="-5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Lòng</a:t>
            </a:r>
            <a:r>
              <a:rPr sz="1300" b="1" spc="-4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tự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hào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về</a:t>
            </a:r>
            <a:r>
              <a:rPr sz="1300" b="1" spc="-4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vẻ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đẹp</a:t>
            </a:r>
            <a:r>
              <a:rPr sz="1300" b="1" spc="-3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của</a:t>
            </a:r>
            <a:endParaRPr sz="1300">
              <a:latin typeface="Calibri"/>
              <a:cs typeface="Calibri"/>
            </a:endParaRPr>
          </a:p>
          <a:p>
            <a:pPr marL="96520">
              <a:lnSpc>
                <a:spcPct val="100000"/>
              </a:lnSpc>
              <a:spcBef>
                <a:spcPts val="35"/>
              </a:spcBef>
            </a:pPr>
            <a:r>
              <a:rPr sz="1300" b="1" spc="-5" dirty="0">
                <a:latin typeface="Calibri"/>
                <a:cs typeface="Calibri"/>
              </a:rPr>
              <a:t>người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đồng</a:t>
            </a:r>
            <a:r>
              <a:rPr sz="1300" b="1" spc="-30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mình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682496" y="2452496"/>
            <a:ext cx="1428115" cy="2822575"/>
          </a:xfrm>
          <a:custGeom>
            <a:avLst/>
            <a:gdLst/>
            <a:ahLst/>
            <a:cxnLst/>
            <a:rect l="l" t="t" r="r" b="b"/>
            <a:pathLst>
              <a:path w="1428114" h="2822575">
                <a:moveTo>
                  <a:pt x="1420037" y="1522603"/>
                </a:moveTo>
                <a:lnTo>
                  <a:pt x="1364107" y="1522603"/>
                </a:lnTo>
                <a:lnTo>
                  <a:pt x="1351445" y="1522603"/>
                </a:lnTo>
                <a:lnTo>
                  <a:pt x="1350899" y="1555750"/>
                </a:lnTo>
                <a:lnTo>
                  <a:pt x="1420037" y="1522603"/>
                </a:lnTo>
                <a:close/>
              </a:path>
              <a:path w="1428114" h="2822575">
                <a:moveTo>
                  <a:pt x="1427734" y="2822575"/>
                </a:moveTo>
                <a:lnTo>
                  <a:pt x="1412659" y="2783205"/>
                </a:lnTo>
                <a:lnTo>
                  <a:pt x="1397254" y="2742946"/>
                </a:lnTo>
                <a:lnTo>
                  <a:pt x="1374724" y="2767584"/>
                </a:lnTo>
                <a:lnTo>
                  <a:pt x="6604" y="1515364"/>
                </a:lnTo>
                <a:lnTo>
                  <a:pt x="254" y="1522349"/>
                </a:lnTo>
                <a:lnTo>
                  <a:pt x="1368298" y="2774619"/>
                </a:lnTo>
                <a:lnTo>
                  <a:pt x="1345819" y="2799207"/>
                </a:lnTo>
                <a:lnTo>
                  <a:pt x="1427734" y="2822575"/>
                </a:lnTo>
                <a:close/>
              </a:path>
              <a:path w="1428114" h="2822575">
                <a:moveTo>
                  <a:pt x="1427734" y="0"/>
                </a:moveTo>
                <a:lnTo>
                  <a:pt x="1347597" y="28829"/>
                </a:lnTo>
                <a:lnTo>
                  <a:pt x="1371727" y="51866"/>
                </a:lnTo>
                <a:lnTo>
                  <a:pt x="0" y="1491488"/>
                </a:lnTo>
                <a:lnTo>
                  <a:pt x="3416" y="1494790"/>
                </a:lnTo>
                <a:lnTo>
                  <a:pt x="3302" y="1499489"/>
                </a:lnTo>
                <a:lnTo>
                  <a:pt x="1351445" y="1522399"/>
                </a:lnTo>
                <a:lnTo>
                  <a:pt x="1364107" y="1522399"/>
                </a:lnTo>
                <a:lnTo>
                  <a:pt x="1420495" y="1522399"/>
                </a:lnTo>
                <a:lnTo>
                  <a:pt x="1427734" y="1518920"/>
                </a:lnTo>
                <a:lnTo>
                  <a:pt x="1352169" y="1479550"/>
                </a:lnTo>
                <a:lnTo>
                  <a:pt x="1351610" y="1512862"/>
                </a:lnTo>
                <a:lnTo>
                  <a:pt x="14414" y="1490154"/>
                </a:lnTo>
                <a:lnTo>
                  <a:pt x="1378623" y="58432"/>
                </a:lnTo>
                <a:lnTo>
                  <a:pt x="1402715" y="81407"/>
                </a:lnTo>
                <a:lnTo>
                  <a:pt x="1414614" y="42672"/>
                </a:lnTo>
                <a:lnTo>
                  <a:pt x="14277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500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>
              <a:lnSpc>
                <a:spcPct val="1244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V.</a:t>
            </a:r>
            <a:r>
              <a:rPr sz="1800" b="1" spc="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PHÂN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TÍCH</a:t>
            </a:r>
            <a:r>
              <a:rPr sz="1800" b="1" spc="6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TÌNH</a:t>
            </a:r>
            <a:r>
              <a:rPr sz="1800" b="1" spc="6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CẢM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CHA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CON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TRONG</a:t>
            </a:r>
            <a:r>
              <a:rPr sz="1800" b="1" spc="5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BÀI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7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“NÓI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spc="5" dirty="0">
                <a:latin typeface="Times New Roman"/>
                <a:cs typeface="Times New Roman"/>
              </a:rPr>
              <a:t>VỚI</a:t>
            </a:r>
            <a:r>
              <a:rPr sz="1800" b="1" spc="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CON”CỦA </a:t>
            </a:r>
            <a:r>
              <a:rPr sz="1800" b="1" spc="-434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PHƯƠNG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b="1" dirty="0">
                <a:latin typeface="Times New Roman"/>
                <a:cs typeface="Times New Roman"/>
              </a:rPr>
              <a:t>1.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5" dirty="0">
                <a:latin typeface="Times New Roman"/>
                <a:cs typeface="Times New Roman"/>
              </a:rPr>
              <a:t>Mở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bài: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Giới</a:t>
            </a:r>
            <a:r>
              <a:rPr sz="1800" dirty="0">
                <a:latin typeface="Times New Roman"/>
                <a:cs typeface="Times New Roman"/>
              </a:rPr>
              <a:t> thiệu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giả,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nhận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xét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5" dirty="0">
                <a:latin typeface="Times New Roman"/>
                <a:cs typeface="Times New Roman"/>
              </a:rPr>
              <a:t> phẩm.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2. </a:t>
            </a:r>
            <a:r>
              <a:rPr sz="1800" b="1" spc="-5" dirty="0">
                <a:latin typeface="Times New Roman"/>
                <a:cs typeface="Times New Roman"/>
              </a:rPr>
              <a:t>Thân</a:t>
            </a:r>
            <a:r>
              <a:rPr sz="1800" b="1" dirty="0">
                <a:latin typeface="Times New Roman"/>
                <a:cs typeface="Times New Roman"/>
              </a:rPr>
              <a:t> bài</a:t>
            </a:r>
            <a:r>
              <a:rPr sz="1800" dirty="0">
                <a:latin typeface="Times New Roman"/>
                <a:cs typeface="Times New Roman"/>
              </a:rPr>
              <a:t>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Phân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tích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nổi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bật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cơ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bản</a:t>
            </a:r>
            <a:r>
              <a:rPr sz="1800" dirty="0">
                <a:latin typeface="Times New Roman"/>
                <a:cs typeface="Times New Roman"/>
              </a:rPr>
              <a:t> sau:</a:t>
            </a:r>
          </a:p>
          <a:p>
            <a:pPr marL="70485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4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Cội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  <a:r>
              <a:rPr sz="1800" spc="-10" dirty="0">
                <a:latin typeface="Times New Roman"/>
                <a:cs typeface="Times New Roman"/>
              </a:rPr>
              <a:t> sinh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gia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.</a:t>
            </a:r>
          </a:p>
          <a:p>
            <a:pPr marL="12700" marR="9525" indent="57785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nôi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êm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để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trưởng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nét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chăng</a:t>
            </a:r>
            <a:r>
              <a:rPr sz="1800" dirty="0">
                <a:latin typeface="Times New Roman"/>
                <a:cs typeface="Times New Roman"/>
              </a:rPr>
              <a:t> đó là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điều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cha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dirty="0">
                <a:latin typeface="Times New Roman"/>
                <a:cs typeface="Times New Roman"/>
              </a:rPr>
              <a:t> nói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5" dirty="0">
                <a:latin typeface="Times New Roman"/>
                <a:cs typeface="Times New Roman"/>
              </a:rPr>
              <a:t> mình.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thắm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thiết,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phúc,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mộng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trên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giúp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trưởng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giúp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bồi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đắp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thêm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lên.</a:t>
            </a: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“rừng”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“con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điệp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“cho”,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đọc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nôi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để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5"/>
              </a:spcBef>
            </a:pP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 sống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êm đềm.</a:t>
            </a:r>
            <a:endParaRPr sz="1800" dirty="0">
              <a:latin typeface="Times New Roman"/>
              <a:cs typeface="Times New Roman"/>
            </a:endParaRPr>
          </a:p>
          <a:p>
            <a:pPr marL="12700" marR="8890">
              <a:lnSpc>
                <a:spcPts val="2700"/>
              </a:lnSpc>
              <a:spcBef>
                <a:spcPts val="85"/>
              </a:spcBef>
              <a:tabLst>
                <a:tab pos="219710" algn="l"/>
                <a:tab pos="833755" algn="l"/>
                <a:tab pos="1152525" algn="l"/>
                <a:tab pos="1612265" algn="l"/>
                <a:tab pos="1960245" algn="l"/>
                <a:tab pos="2308225" algn="l"/>
                <a:tab pos="2767965" algn="l"/>
                <a:tab pos="3216275" algn="l"/>
                <a:tab pos="3985895" algn="l"/>
                <a:tab pos="4572635" algn="l"/>
                <a:tab pos="5276215" algn="l"/>
                <a:tab pos="5621655" algn="l"/>
                <a:tab pos="6271895" algn="l"/>
                <a:tab pos="6750684" algn="l"/>
                <a:tab pos="7200900" algn="l"/>
                <a:tab pos="7866380" algn="l"/>
              </a:tabLst>
            </a:pPr>
            <a:r>
              <a:rPr sz="1800" dirty="0">
                <a:latin typeface="Times New Roman"/>
                <a:cs typeface="Times New Roman"/>
              </a:rPr>
              <a:t>-	Lòng	tự	hào	về	vẻ	đ</a:t>
            </a:r>
            <a:r>
              <a:rPr sz="1800" spc="5" dirty="0">
                <a:latin typeface="Times New Roman"/>
                <a:cs typeface="Times New Roman"/>
              </a:rPr>
              <a:t>ẹ</a:t>
            </a:r>
            <a:r>
              <a:rPr sz="1800" dirty="0">
                <a:latin typeface="Times New Roman"/>
                <a:cs typeface="Times New Roman"/>
              </a:rPr>
              <a:t>p	</a:t>
            </a:r>
            <a:r>
              <a:rPr sz="1800" spc="5" dirty="0">
                <a:latin typeface="Times New Roman"/>
                <a:cs typeface="Times New Roman"/>
              </a:rPr>
              <a:t>c</a:t>
            </a:r>
            <a:r>
              <a:rPr sz="1800" spc="-15" dirty="0">
                <a:latin typeface="Times New Roman"/>
                <a:cs typeface="Times New Roman"/>
              </a:rPr>
              <a:t>ủ</a:t>
            </a:r>
            <a:r>
              <a:rPr sz="1800" dirty="0">
                <a:latin typeface="Times New Roman"/>
                <a:cs typeface="Times New Roman"/>
              </a:rPr>
              <a:t>a	“ngư</a:t>
            </a:r>
            <a:r>
              <a:rPr sz="1800" spc="-5" dirty="0">
                <a:latin typeface="Times New Roman"/>
                <a:cs typeface="Times New Roman"/>
              </a:rPr>
              <a:t>ờ</a:t>
            </a:r>
            <a:r>
              <a:rPr sz="1800" dirty="0">
                <a:latin typeface="Times New Roman"/>
                <a:cs typeface="Times New Roman"/>
              </a:rPr>
              <a:t>i	đồng	m</a:t>
            </a:r>
            <a:r>
              <a:rPr sz="1800" spc="5" dirty="0">
                <a:latin typeface="Times New Roman"/>
                <a:cs typeface="Times New Roman"/>
              </a:rPr>
              <a:t>ì</a:t>
            </a:r>
            <a:r>
              <a:rPr sz="1800" dirty="0">
                <a:latin typeface="Times New Roman"/>
                <a:cs typeface="Times New Roman"/>
              </a:rPr>
              <a:t>nh”	và	m</a:t>
            </a:r>
            <a:r>
              <a:rPr sz="1800" spc="-10" dirty="0">
                <a:latin typeface="Times New Roman"/>
                <a:cs typeface="Times New Roman"/>
              </a:rPr>
              <a:t>o</a:t>
            </a:r>
            <a:r>
              <a:rPr sz="1800" dirty="0">
                <a:latin typeface="Times New Roman"/>
                <a:cs typeface="Times New Roman"/>
              </a:rPr>
              <a:t>ng	</a:t>
            </a:r>
            <a:r>
              <a:rPr sz="1800" spc="10" dirty="0">
                <a:latin typeface="Times New Roman"/>
                <a:cs typeface="Times New Roman"/>
              </a:rPr>
              <a:t>ư</a:t>
            </a:r>
            <a:r>
              <a:rPr sz="1800" spc="-5" dirty="0">
                <a:latin typeface="Times New Roman"/>
                <a:cs typeface="Times New Roman"/>
              </a:rPr>
              <a:t>ớ</a:t>
            </a:r>
            <a:r>
              <a:rPr sz="1800" dirty="0">
                <a:latin typeface="Times New Roman"/>
                <a:cs typeface="Times New Roman"/>
              </a:rPr>
              <a:t>c	</a:t>
            </a:r>
            <a:r>
              <a:rPr sz="1800" spc="5" dirty="0">
                <a:latin typeface="Times New Roman"/>
                <a:cs typeface="Times New Roman"/>
              </a:rPr>
              <a:t>c</a:t>
            </a:r>
            <a:r>
              <a:rPr sz="1800" dirty="0">
                <a:latin typeface="Times New Roman"/>
                <a:cs typeface="Times New Roman"/>
              </a:rPr>
              <a:t>ủa	n</a:t>
            </a:r>
            <a:r>
              <a:rPr sz="1800" spc="-15" dirty="0">
                <a:latin typeface="Times New Roman"/>
                <a:cs typeface="Times New Roman"/>
              </a:rPr>
              <a:t>g</a:t>
            </a:r>
            <a:r>
              <a:rPr sz="1800" spc="-5" dirty="0">
                <a:latin typeface="Times New Roman"/>
                <a:cs typeface="Times New Roman"/>
              </a:rPr>
              <a:t>ườ</a:t>
            </a:r>
            <a:r>
              <a:rPr sz="1800" dirty="0">
                <a:latin typeface="Times New Roman"/>
                <a:cs typeface="Times New Roman"/>
              </a:rPr>
              <a:t>i	ch</a:t>
            </a:r>
            <a:r>
              <a:rPr sz="1800" spc="5" dirty="0">
                <a:latin typeface="Times New Roman"/>
                <a:cs typeface="Times New Roman"/>
              </a:rPr>
              <a:t>a</a:t>
            </a:r>
            <a:r>
              <a:rPr sz="1800" dirty="0">
                <a:latin typeface="Times New Roman"/>
                <a:cs typeface="Times New Roman"/>
              </a:rPr>
              <a:t>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34429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45720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“yêu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lắm”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đẽ,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dị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cội nguồn </a:t>
            </a:r>
            <a:r>
              <a:rPr sz="1800" spc="-5" dirty="0">
                <a:latin typeface="Times New Roman"/>
                <a:cs typeface="Times New Roman"/>
              </a:rPr>
              <a:t>sinh dưỡng </a:t>
            </a:r>
            <a:r>
              <a:rPr sz="1800" dirty="0">
                <a:latin typeface="Times New Roman"/>
                <a:cs typeface="Times New Roman"/>
              </a:rPr>
              <a:t>tâm hồn, </a:t>
            </a:r>
            <a:r>
              <a:rPr sz="1800" spc="-5" dirty="0">
                <a:latin typeface="Times New Roman"/>
                <a:cs typeface="Times New Roman"/>
              </a:rPr>
              <a:t>tình cảm, lối sống </a:t>
            </a:r>
            <a:r>
              <a:rPr sz="1800" dirty="0">
                <a:latin typeface="Times New Roman"/>
                <a:cs typeface="Times New Roman"/>
              </a:rPr>
              <a:t>cho 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mà còn với </a:t>
            </a:r>
            <a:r>
              <a:rPr sz="1800" spc="-5" dirty="0">
                <a:latin typeface="Times New Roman"/>
                <a:cs typeface="Times New Roman"/>
              </a:rPr>
              <a:t>những đức </a:t>
            </a:r>
            <a:r>
              <a:rPr sz="1800" dirty="0">
                <a:latin typeface="Times New Roman"/>
                <a:cs typeface="Times New Roman"/>
              </a:rPr>
              <a:t> tính cao đẹp, </a:t>
            </a:r>
            <a:r>
              <a:rPr sz="1800" spc="-5" dirty="0">
                <a:latin typeface="Times New Roman"/>
                <a:cs typeface="Times New Roman"/>
              </a:rPr>
              <a:t>đáng </a:t>
            </a:r>
            <a:r>
              <a:rPr sz="1800" dirty="0">
                <a:latin typeface="Times New Roman"/>
                <a:cs typeface="Times New Roman"/>
              </a:rPr>
              <a:t>tự </a:t>
            </a:r>
            <a:r>
              <a:rPr sz="1800" spc="-5" dirty="0">
                <a:latin typeface="Times New Roman"/>
                <a:cs typeface="Times New Roman"/>
              </a:rPr>
              <a:t>hào. </a:t>
            </a:r>
            <a:r>
              <a:rPr sz="1800" dirty="0">
                <a:latin typeface="Times New Roman"/>
                <a:cs typeface="Times New Roman"/>
              </a:rPr>
              <a:t>Trong cái </a:t>
            </a:r>
            <a:r>
              <a:rPr sz="1800" spc="-5" dirty="0">
                <a:latin typeface="Times New Roman"/>
                <a:cs typeface="Times New Roman"/>
              </a:rPr>
              <a:t>ngọt ngào </a:t>
            </a:r>
            <a:r>
              <a:rPr sz="1800" dirty="0">
                <a:latin typeface="Times New Roman"/>
                <a:cs typeface="Times New Roman"/>
              </a:rPr>
              <a:t>kỉ </a:t>
            </a:r>
            <a:r>
              <a:rPr sz="1800" spc="-5" dirty="0">
                <a:latin typeface="Times New Roman"/>
                <a:cs typeface="Times New Roman"/>
              </a:rPr>
              <a:t>niệm gia đình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hương, người cha </a:t>
            </a:r>
            <a:r>
              <a:rPr sz="1800" dirty="0">
                <a:latin typeface="Times New Roman"/>
                <a:cs typeface="Times New Roman"/>
              </a:rPr>
              <a:t> đã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phẩm 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cao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hương.</a:t>
            </a:r>
            <a:endParaRPr sz="1800" dirty="0">
              <a:latin typeface="Times New Roman"/>
              <a:cs typeface="Times New Roman"/>
            </a:endParaRPr>
          </a:p>
          <a:p>
            <a:pPr marL="12700" marR="5715" indent="45720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Gửi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lời tự hào </a:t>
            </a:r>
            <a:r>
              <a:rPr sz="1800" spc="-5" dirty="0">
                <a:latin typeface="Times New Roman"/>
                <a:cs typeface="Times New Roman"/>
              </a:rPr>
              <a:t>không </a:t>
            </a:r>
            <a:r>
              <a:rPr sz="1800" dirty="0">
                <a:latin typeface="Times New Roman"/>
                <a:cs typeface="Times New Roman"/>
              </a:rPr>
              <a:t>giấu giếm </a:t>
            </a:r>
            <a:r>
              <a:rPr sz="1800" spc="-5" dirty="0">
                <a:latin typeface="Times New Roman"/>
                <a:cs typeface="Times New Roman"/>
              </a:rPr>
              <a:t>đó, người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ước </a:t>
            </a:r>
            <a:r>
              <a:rPr sz="1800" dirty="0">
                <a:latin typeface="Times New Roman"/>
                <a:cs typeface="Times New Roman"/>
              </a:rPr>
              <a:t>mong, hy </a:t>
            </a:r>
            <a:r>
              <a:rPr sz="1800" spc="-10" dirty="0">
                <a:latin typeface="Times New Roman"/>
                <a:cs typeface="Times New Roman"/>
              </a:rPr>
              <a:t>vọng 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tiếp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nối,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phát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huy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tiếp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tục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nghĩa,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thuỷ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dirty="0">
                <a:latin typeface="Times New Roman"/>
                <a:cs typeface="Times New Roman"/>
              </a:rPr>
              <a:t> thời 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 hào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 truyền</a:t>
            </a:r>
            <a:r>
              <a:rPr sz="1800" dirty="0">
                <a:latin typeface="Times New Roman"/>
                <a:cs typeface="Times New Roman"/>
              </a:rPr>
              <a:t> thống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Kết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luận:</a:t>
            </a:r>
            <a:endParaRPr sz="1800" dirty="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Suy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nghĩ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bản thân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380365" indent="-368300" algn="just">
              <a:lnSpc>
                <a:spcPct val="100000"/>
              </a:lnSpc>
              <a:spcBef>
                <a:spcPts val="625"/>
              </a:spcBef>
              <a:buAutoNum type="romanUcPeriod" startAt="6"/>
              <a:tabLst>
                <a:tab pos="38100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CẢM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NHẬN VỀ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BÀI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 </a:t>
            </a:r>
            <a:r>
              <a:rPr sz="1800" b="1" spc="-5" dirty="0">
                <a:latin typeface="Times New Roman"/>
                <a:cs typeface="Times New Roman"/>
              </a:rPr>
              <a:t>"NÓI</a:t>
            </a:r>
            <a:r>
              <a:rPr sz="1800" b="1" dirty="0">
                <a:latin typeface="Times New Roman"/>
                <a:cs typeface="Times New Roman"/>
              </a:rPr>
              <a:t> VỚI</a:t>
            </a:r>
            <a:r>
              <a:rPr sz="1800" b="1" spc="-5" dirty="0">
                <a:latin typeface="Times New Roman"/>
                <a:cs typeface="Times New Roman"/>
              </a:rPr>
              <a:t> CON"CỦA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Y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PHƯƠNG.</a:t>
            </a:r>
            <a:endParaRPr sz="1800" dirty="0">
              <a:latin typeface="Times New Roman"/>
              <a:cs typeface="Times New Roman"/>
            </a:endParaRPr>
          </a:p>
          <a:p>
            <a:pPr marL="298450" lvl="1" indent="-228600" algn="just">
              <a:lnSpc>
                <a:spcPct val="100000"/>
              </a:lnSpc>
              <a:spcBef>
                <a:spcPts val="530"/>
              </a:spcBef>
              <a:buAutoNum type="arabicPeriod"/>
              <a:tabLst>
                <a:tab pos="299085" algn="l"/>
              </a:tabLst>
            </a:pPr>
            <a:r>
              <a:rPr sz="1800" b="1" dirty="0">
                <a:latin typeface="Times New Roman"/>
                <a:cs typeface="Times New Roman"/>
              </a:rPr>
              <a:t>Mở</a:t>
            </a:r>
            <a:r>
              <a:rPr sz="1800" b="1" spc="-3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ts val="2700"/>
              </a:lnSpc>
              <a:spcBef>
                <a:spcPts val="165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Giới </a:t>
            </a:r>
            <a:r>
              <a:rPr sz="1800" dirty="0">
                <a:latin typeface="Times New Roman"/>
                <a:cs typeface="Times New Roman"/>
              </a:rPr>
              <a:t>thiệu </a:t>
            </a:r>
            <a:r>
              <a:rPr sz="1800" spc="-5" dirty="0">
                <a:latin typeface="Times New Roman"/>
                <a:cs typeface="Times New Roman"/>
              </a:rPr>
              <a:t>tác giả </a:t>
            </a:r>
            <a:r>
              <a:rPr sz="1800" dirty="0">
                <a:latin typeface="Times New Roman"/>
                <a:cs typeface="Times New Roman"/>
              </a:rPr>
              <a:t>Y </a:t>
            </a:r>
            <a:r>
              <a:rPr sz="1800" spc="-5" dirty="0">
                <a:latin typeface="Times New Roman"/>
                <a:cs typeface="Times New Roman"/>
              </a:rPr>
              <a:t>Phương: </a:t>
            </a:r>
            <a:r>
              <a:rPr sz="1800" dirty="0">
                <a:latin typeface="Times New Roman"/>
                <a:cs typeface="Times New Roman"/>
              </a:rPr>
              <a:t>là nhà thơ </a:t>
            </a:r>
            <a:r>
              <a:rPr sz="1800" spc="-5" dirty="0">
                <a:latin typeface="Times New Roman"/>
                <a:cs typeface="Times New Roman"/>
              </a:rPr>
              <a:t>dân </a:t>
            </a:r>
            <a:r>
              <a:rPr sz="1800" dirty="0">
                <a:latin typeface="Times New Roman"/>
                <a:cs typeface="Times New Roman"/>
              </a:rPr>
              <a:t>tộc Tày, thơ ông thể hiện tâm hồn </a:t>
            </a:r>
            <a:r>
              <a:rPr sz="1800" spc="-5" dirty="0">
                <a:latin typeface="Times New Roman"/>
                <a:cs typeface="Times New Roman"/>
              </a:rPr>
              <a:t>chân thật,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mẽ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sáng, </a:t>
            </a:r>
            <a:r>
              <a:rPr sz="1800" dirty="0">
                <a:latin typeface="Times New Roman"/>
                <a:cs typeface="Times New Roman"/>
              </a:rPr>
              <a:t>cách tư </a:t>
            </a:r>
            <a:r>
              <a:rPr sz="1800" spc="-5" dirty="0">
                <a:latin typeface="Times New Roman"/>
                <a:cs typeface="Times New Roman"/>
              </a:rPr>
              <a:t>duy</a:t>
            </a:r>
            <a:r>
              <a:rPr sz="1800" dirty="0">
                <a:latin typeface="Times New Roman"/>
                <a:cs typeface="Times New Roman"/>
              </a:rPr>
              <a:t> giàu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núi</a:t>
            </a:r>
          </a:p>
          <a:p>
            <a:pPr marL="12700" marR="5080" algn="just">
              <a:lnSpc>
                <a:spcPts val="2690"/>
              </a:lnSpc>
              <a:buChar char="-"/>
              <a:tabLst>
                <a:tab pos="149225" algn="l"/>
              </a:tabLst>
            </a:pPr>
            <a:r>
              <a:rPr sz="1800" dirty="0">
                <a:latin typeface="Times New Roman"/>
                <a:cs typeface="Times New Roman"/>
              </a:rPr>
              <a:t>Bài thơ </a:t>
            </a:r>
            <a:r>
              <a:rPr sz="1800" spc="-5" dirty="0">
                <a:latin typeface="Times New Roman"/>
                <a:cs typeface="Times New Roman"/>
              </a:rPr>
              <a:t>Nói </a:t>
            </a:r>
            <a:r>
              <a:rPr sz="1800" spc="-10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được làm trong </a:t>
            </a:r>
            <a:r>
              <a:rPr sz="1800" spc="5" dirty="0">
                <a:latin typeface="Times New Roman"/>
                <a:cs typeface="Times New Roman"/>
              </a:rPr>
              <a:t>lần </a:t>
            </a:r>
            <a:r>
              <a:rPr sz="1800" dirty="0">
                <a:latin typeface="Times New Roman"/>
                <a:cs typeface="Times New Roman"/>
              </a:rPr>
              <a:t>đầu khi nhà thơ được </a:t>
            </a:r>
            <a:r>
              <a:rPr sz="1800" spc="-10" dirty="0">
                <a:latin typeface="Times New Roman"/>
                <a:cs typeface="Times New Roman"/>
              </a:rPr>
              <a:t>làm </a:t>
            </a:r>
            <a:r>
              <a:rPr sz="1800" spc="-5" dirty="0">
                <a:latin typeface="Times New Roman"/>
                <a:cs typeface="Times New Roman"/>
              </a:rPr>
              <a:t>cha, được </a:t>
            </a:r>
            <a:r>
              <a:rPr sz="1800" dirty="0">
                <a:latin typeface="Times New Roman"/>
                <a:cs typeface="Times New Roman"/>
              </a:rPr>
              <a:t>in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spc="5" dirty="0">
                <a:latin typeface="Times New Roman"/>
                <a:cs typeface="Times New Roman"/>
              </a:rPr>
              <a:t>tập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Việt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Nam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(1945-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1985),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ấm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cúng,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ngợi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truyền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thống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cần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 sống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mạnh</a:t>
            </a:r>
            <a:r>
              <a:rPr sz="1800" dirty="0">
                <a:latin typeface="Times New Roman"/>
                <a:cs typeface="Times New Roman"/>
              </a:rPr>
              <a:t> mẽ</a:t>
            </a:r>
            <a:r>
              <a:rPr sz="1800" spc="-5" dirty="0">
                <a:latin typeface="Times New Roman"/>
                <a:cs typeface="Times New Roman"/>
              </a:rPr>
              <a:t> 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" dirty="0">
                <a:latin typeface="Times New Roman"/>
                <a:cs typeface="Times New Roman"/>
              </a:rPr>
              <a:t> hương</a:t>
            </a:r>
            <a:r>
              <a:rPr sz="1800" dirty="0">
                <a:latin typeface="Times New Roman"/>
                <a:cs typeface="Times New Roman"/>
              </a:rPr>
              <a:t> 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50" dirty="0">
              <a:latin typeface="Times New Roman"/>
              <a:cs typeface="Times New Roman"/>
            </a:endParaRPr>
          </a:p>
          <a:p>
            <a:pPr marL="241935" indent="-229870">
              <a:lnSpc>
                <a:spcPct val="100000"/>
              </a:lnSpc>
              <a:buAutoNum type="arabicPeriod" startAt="2"/>
              <a:tabLst>
                <a:tab pos="24257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Thân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i="1" dirty="0">
                <a:latin typeface="Times New Roman"/>
                <a:cs typeface="Times New Roman"/>
              </a:rPr>
              <a:t>a.</a:t>
            </a:r>
            <a:r>
              <a:rPr sz="1800" b="1" i="1" spc="-5" dirty="0">
                <a:latin typeface="Times New Roman"/>
                <a:cs typeface="Times New Roman"/>
              </a:rPr>
              <a:t> Mạch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cảm </a:t>
            </a:r>
            <a:r>
              <a:rPr sz="1800" b="1" i="1" spc="-10" dirty="0">
                <a:latin typeface="Times New Roman"/>
                <a:cs typeface="Times New Roman"/>
              </a:rPr>
              <a:t>xúc</a:t>
            </a:r>
            <a:r>
              <a:rPr sz="1800" b="1" i="1" spc="-5" dirty="0">
                <a:latin typeface="Times New Roman"/>
                <a:cs typeface="Times New Roman"/>
              </a:rPr>
              <a:t> của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tác</a:t>
            </a:r>
            <a:r>
              <a:rPr sz="1800" b="1" i="1" spc="-5" dirty="0">
                <a:latin typeface="Times New Roman"/>
                <a:cs typeface="Times New Roman"/>
              </a:rPr>
              <a:t> phẩm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ts val="2700"/>
              </a:lnSpc>
              <a:spcBef>
                <a:spcPts val="170"/>
              </a:spcBef>
              <a:buChar char="-"/>
              <a:tabLst>
                <a:tab pos="141605" algn="l"/>
              </a:tabLst>
            </a:pPr>
            <a:r>
              <a:rPr sz="1800" spc="-5" dirty="0">
                <a:latin typeface="Times New Roman"/>
                <a:cs typeface="Times New Roman"/>
              </a:rPr>
              <a:t>Mượn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cội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nguồn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bộc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lộ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dirty="0">
                <a:latin typeface="Times New Roman"/>
                <a:cs typeface="Times New Roman"/>
              </a:rPr>
              <a:t> tự hào</a:t>
            </a:r>
            <a:r>
              <a:rPr sz="1800" spc="-5" dirty="0">
                <a:latin typeface="Times New Roman"/>
                <a:cs typeface="Times New Roman"/>
              </a:rPr>
              <a:t> 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bền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bỉ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mình.</a:t>
            </a:r>
          </a:p>
          <a:p>
            <a:pPr marL="140970" indent="-128905">
              <a:lnSpc>
                <a:spcPct val="100000"/>
              </a:lnSpc>
              <a:spcBef>
                <a:spcPts val="345"/>
              </a:spcBef>
              <a:buChar char="-"/>
              <a:tabLst>
                <a:tab pos="141605" algn="l"/>
              </a:tabLst>
            </a:pP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mở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rộng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kỉ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gần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gũi </a:t>
            </a:r>
            <a:r>
              <a:rPr sz="1800" spc="-5" dirty="0">
                <a:latin typeface="Times New Roman"/>
                <a:cs typeface="Times New Roman"/>
              </a:rPr>
              <a:t>thân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thuộc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 </a:t>
            </a:r>
            <a:r>
              <a:rPr sz="1800" spc="5" dirty="0">
                <a:latin typeface="Times New Roman"/>
                <a:cs typeface="Times New Roman"/>
              </a:rPr>
              <a:t>lẽ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i="1" dirty="0">
                <a:latin typeface="Times New Roman"/>
                <a:cs typeface="Times New Roman"/>
              </a:rPr>
              <a:t>b.</a:t>
            </a:r>
            <a:r>
              <a:rPr sz="1800" b="1" i="1" spc="-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Cảm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nhận </a:t>
            </a:r>
            <a:r>
              <a:rPr sz="1800" b="1" i="1" dirty="0">
                <a:latin typeface="Times New Roman"/>
                <a:cs typeface="Times New Roman"/>
              </a:rPr>
              <a:t>về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bài thơ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Nói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spc="5" dirty="0">
                <a:latin typeface="Times New Roman"/>
                <a:cs typeface="Times New Roman"/>
              </a:rPr>
              <a:t>với</a:t>
            </a:r>
            <a:r>
              <a:rPr sz="1800" b="1" i="1" spc="-2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con</a:t>
            </a: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*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Tình</a:t>
            </a:r>
            <a:r>
              <a:rPr sz="1800" u="sng" spc="-1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yêu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thương, sự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che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chở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đùm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bọc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của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gia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đình và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quê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hương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với</a:t>
            </a:r>
            <a:r>
              <a:rPr sz="18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đứa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con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>
              <a:lnSpc>
                <a:spcPct val="124400"/>
              </a:lnSpc>
              <a:spcBef>
                <a:spcPts val="100"/>
              </a:spcBef>
              <a:buChar char="-"/>
              <a:tabLst>
                <a:tab pos="156845" algn="l"/>
              </a:tabLst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nhở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về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cội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nhở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nhớ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hướng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đình,</a:t>
            </a:r>
            <a:r>
              <a:rPr sz="1800" dirty="0">
                <a:latin typeface="Times New Roman"/>
                <a:cs typeface="Times New Roman"/>
              </a:rPr>
              <a:t> cái nôi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nuôi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dưỡng</a:t>
            </a:r>
            <a:r>
              <a:rPr sz="1800" spc="-5" dirty="0">
                <a:latin typeface="Times New Roman"/>
                <a:cs typeface="Times New Roman"/>
              </a:rPr>
              <a:t> con</a:t>
            </a:r>
            <a:r>
              <a:rPr sz="1800" dirty="0">
                <a:latin typeface="Times New Roman"/>
                <a:cs typeface="Times New Roman"/>
              </a:rPr>
              <a:t> trưởng thành</a:t>
            </a: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dirty="0">
                <a:latin typeface="Times New Roman"/>
                <a:cs typeface="Times New Roman"/>
              </a:rPr>
              <a:t>Chân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phải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tới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</a:t>
            </a:r>
            <a:endParaRPr sz="1800" dirty="0">
              <a:latin typeface="Times New Roman"/>
              <a:cs typeface="Times New Roman"/>
            </a:endParaRPr>
          </a:p>
          <a:p>
            <a:pPr marL="12700" marR="5932170">
              <a:lnSpc>
                <a:spcPct val="124500"/>
              </a:lnSpc>
              <a:spcBef>
                <a:spcPts val="15"/>
              </a:spcBef>
            </a:pPr>
            <a:r>
              <a:rPr sz="1800" i="1" dirty="0">
                <a:latin typeface="Times New Roman"/>
                <a:cs typeface="Times New Roman"/>
              </a:rPr>
              <a:t>Chân trái </a:t>
            </a:r>
            <a:r>
              <a:rPr sz="1800" i="1" spc="-5" dirty="0">
                <a:latin typeface="Times New Roman"/>
                <a:cs typeface="Times New Roman"/>
              </a:rPr>
              <a:t>bước tới mẹ </a:t>
            </a:r>
            <a:r>
              <a:rPr sz="1800" i="1" dirty="0">
                <a:latin typeface="Times New Roman"/>
                <a:cs typeface="Times New Roman"/>
              </a:rPr>
              <a:t> Một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chạm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tiếng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Hai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bước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tiếng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cười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 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5" dirty="0">
                <a:latin typeface="Times New Roman"/>
                <a:cs typeface="Times New Roman"/>
              </a:rPr>
              <a:t> lên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" dirty="0">
                <a:latin typeface="Times New Roman"/>
                <a:cs typeface="Times New Roman"/>
              </a:rPr>
              <a:t> thương,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nâng </a:t>
            </a:r>
            <a:r>
              <a:rPr sz="1800" spc="-5" dirty="0">
                <a:latin typeface="Times New Roman"/>
                <a:cs typeface="Times New Roman"/>
              </a:rPr>
              <a:t>niu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mong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chờ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dirty="0">
                <a:latin typeface="Times New Roman"/>
                <a:cs typeface="Times New Roman"/>
              </a:rPr>
              <a:t> mẹ</a:t>
            </a:r>
          </a:p>
          <a:p>
            <a:pPr marL="12700" marR="5080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láy,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kết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hợp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nhịp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2/3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tạo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âm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điệu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tươi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vui,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quấn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quýt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thể:</a:t>
            </a:r>
            <a:r>
              <a:rPr sz="1800" dirty="0">
                <a:latin typeface="Times New Roman"/>
                <a:cs typeface="Times New Roman"/>
              </a:rPr>
              <a:t> chân phải-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trái; tiếng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" dirty="0">
                <a:latin typeface="Times New Roman"/>
                <a:cs typeface="Times New Roman"/>
              </a:rPr>
              <a:t> tiếng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cười;</a:t>
            </a:r>
            <a:r>
              <a:rPr sz="1800" dirty="0">
                <a:latin typeface="Times New Roman"/>
                <a:cs typeface="Times New Roman"/>
              </a:rPr>
              <a:t> 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bước...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→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tạo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khí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ấm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áp,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quấn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quýt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phúc.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đều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cha mẹ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chăm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chút,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</a:p>
          <a:p>
            <a:pPr marL="146685" indent="-134620">
              <a:lnSpc>
                <a:spcPct val="100000"/>
              </a:lnSpc>
              <a:spcBef>
                <a:spcPts val="540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cha cho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endParaRPr sz="1800" dirty="0">
              <a:latin typeface="Times New Roman"/>
              <a:cs typeface="Times New Roman"/>
            </a:endParaRPr>
          </a:p>
          <a:p>
            <a:pPr marL="12700" marR="762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sẽ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hát,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nhịp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mình: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sống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tươi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vui: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“Đan </a:t>
            </a:r>
            <a:r>
              <a:rPr sz="1800" spc="5" dirty="0">
                <a:latin typeface="Times New Roman"/>
                <a:cs typeface="Times New Roman"/>
              </a:rPr>
              <a:t>lờ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cài nan </a:t>
            </a:r>
            <a:r>
              <a:rPr sz="1800" spc="-5" dirty="0">
                <a:latin typeface="Times New Roman"/>
                <a:cs typeface="Times New Roman"/>
              </a:rPr>
              <a:t>hoa/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ken</a:t>
            </a:r>
            <a:r>
              <a:rPr sz="1800" spc="-5" dirty="0">
                <a:latin typeface="Times New Roman"/>
                <a:cs typeface="Times New Roman"/>
              </a:rPr>
              <a:t> câu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hát”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Tác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diễn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tả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tác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cụ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lao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bó,</a:t>
            </a:r>
            <a:r>
              <a:rPr sz="1800" spc="-5" dirty="0">
                <a:latin typeface="Times New Roman"/>
                <a:cs typeface="Times New Roman"/>
              </a:rPr>
              <a:t> vừa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hòa</a:t>
            </a:r>
            <a:r>
              <a:rPr sz="1800" dirty="0">
                <a:latin typeface="Times New Roman"/>
                <a:cs typeface="Times New Roman"/>
              </a:rPr>
              <a:t> quyện 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vui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+ Hình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chở, </a:t>
            </a:r>
            <a:r>
              <a:rPr sz="1800" dirty="0">
                <a:latin typeface="Times New Roman"/>
                <a:cs typeface="Times New Roman"/>
              </a:rPr>
              <a:t>nuôi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lối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B.</a:t>
            </a:r>
            <a:r>
              <a:rPr sz="1800" b="1" spc="-5" dirty="0">
                <a:latin typeface="Times New Roman"/>
                <a:cs typeface="Times New Roman"/>
              </a:rPr>
              <a:t> CÁC KIẾN THỨC TRỌNG </a:t>
            </a:r>
            <a:r>
              <a:rPr sz="1800" b="1" dirty="0">
                <a:latin typeface="Times New Roman"/>
                <a:cs typeface="Times New Roman"/>
              </a:rPr>
              <a:t>TÂM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1. </a:t>
            </a:r>
            <a:r>
              <a:rPr sz="1800" b="1" spc="-5" dirty="0">
                <a:latin typeface="Times New Roman"/>
                <a:cs typeface="Times New Roman"/>
              </a:rPr>
              <a:t>Cội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nguồn</a:t>
            </a:r>
            <a:r>
              <a:rPr sz="1800" b="1" spc="-10" dirty="0">
                <a:latin typeface="Times New Roman"/>
                <a:cs typeface="Times New Roman"/>
              </a:rPr>
              <a:t> sinh</a:t>
            </a:r>
            <a:r>
              <a:rPr sz="1800" b="1" spc="-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dưỡng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của </a:t>
            </a:r>
            <a:r>
              <a:rPr sz="1800" b="1" dirty="0">
                <a:latin typeface="Times New Roman"/>
                <a:cs typeface="Times New Roman"/>
              </a:rPr>
              <a:t>mỗi con</a:t>
            </a:r>
            <a:r>
              <a:rPr sz="1800" b="1" spc="-5" dirty="0">
                <a:latin typeface="Times New Roman"/>
                <a:cs typeface="Times New Roman"/>
              </a:rPr>
              <a:t> người.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Đến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thấy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điều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muốn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chính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cội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</a:p>
          <a:p>
            <a:pPr marL="12700" marR="5080">
              <a:lnSpc>
                <a:spcPct val="12460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sinh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vô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bờ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bến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mẹ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dành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đình:</a:t>
            </a:r>
          </a:p>
          <a:p>
            <a:pPr marL="12700" marR="6063615">
              <a:lnSpc>
                <a:spcPct val="124400"/>
              </a:lnSpc>
            </a:pPr>
            <a:r>
              <a:rPr sz="1800" i="1" dirty="0">
                <a:latin typeface="Times New Roman"/>
                <a:cs typeface="Times New Roman"/>
              </a:rPr>
              <a:t>Chân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phải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tới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Chân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trái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tới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mẹ</a:t>
            </a:r>
            <a:endParaRPr sz="1800" dirty="0">
              <a:latin typeface="Times New Roman"/>
              <a:cs typeface="Times New Roman"/>
            </a:endParaRPr>
          </a:p>
          <a:p>
            <a:pPr marL="12700" marR="5932170">
              <a:lnSpc>
                <a:spcPct val="124400"/>
              </a:lnSpc>
              <a:spcBef>
                <a:spcPts val="15"/>
              </a:spcBef>
            </a:pPr>
            <a:r>
              <a:rPr sz="1800" i="1" dirty="0">
                <a:latin typeface="Times New Roman"/>
                <a:cs typeface="Times New Roman"/>
              </a:rPr>
              <a:t>Một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chạm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tiếng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Hai bước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tiếng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cười.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Nhịp </a:t>
            </a:r>
            <a:r>
              <a:rPr sz="1800" dirty="0">
                <a:latin typeface="Times New Roman"/>
                <a:cs typeface="Times New Roman"/>
              </a:rPr>
              <a:t>thơ 2/3, </a:t>
            </a:r>
            <a:r>
              <a:rPr sz="1800" spc="5" dirty="0">
                <a:latin typeface="Times New Roman"/>
                <a:cs typeface="Times New Roman"/>
              </a:rPr>
              <a:t>cấu </a:t>
            </a:r>
            <a:r>
              <a:rPr sz="1800" dirty="0">
                <a:latin typeface="Times New Roman"/>
                <a:cs typeface="Times New Roman"/>
              </a:rPr>
              <a:t>trúc đối </a:t>
            </a:r>
            <a:r>
              <a:rPr sz="1800" spc="-5" dirty="0">
                <a:latin typeface="Times New Roman"/>
                <a:cs typeface="Times New Roman"/>
              </a:rPr>
              <a:t>xứng, nhiều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láy </a:t>
            </a:r>
            <a:r>
              <a:rPr sz="1800" spc="-5" dirty="0">
                <a:latin typeface="Times New Roman"/>
                <a:cs typeface="Times New Roman"/>
              </a:rPr>
              <a:t>lại, </a:t>
            </a:r>
            <a:r>
              <a:rPr sz="1800" dirty="0">
                <a:latin typeface="Times New Roman"/>
                <a:cs typeface="Times New Roman"/>
              </a:rPr>
              <a:t>tạo </a:t>
            </a:r>
            <a:r>
              <a:rPr sz="1800" spc="-10" dirty="0">
                <a:latin typeface="Times New Roman"/>
                <a:cs typeface="Times New Roman"/>
              </a:rPr>
              <a:t>ra </a:t>
            </a:r>
            <a:r>
              <a:rPr sz="1800" spc="-5" dirty="0">
                <a:latin typeface="Times New Roman"/>
                <a:cs typeface="Times New Roman"/>
              </a:rPr>
              <a:t>một âm </a:t>
            </a:r>
            <a:r>
              <a:rPr sz="1800" dirty="0">
                <a:latin typeface="Times New Roman"/>
                <a:cs typeface="Times New Roman"/>
              </a:rPr>
              <a:t>điệu tươi </a:t>
            </a:r>
            <a:r>
              <a:rPr sz="1800" spc="-5" dirty="0">
                <a:latin typeface="Times New Roman"/>
                <a:cs typeface="Times New Roman"/>
              </a:rPr>
              <a:t>vui, </a:t>
            </a:r>
            <a:r>
              <a:rPr sz="1800" dirty="0">
                <a:latin typeface="Times New Roman"/>
                <a:cs typeface="Times New Roman"/>
              </a:rPr>
              <a:t>quấn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quýt: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“chân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phải”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“chân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trái”,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rồi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“một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bước”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“hai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bước”,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rồi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lại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“tiếng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nói”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“tiếng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cười”….</a:t>
            </a:r>
          </a:p>
          <a:p>
            <a:pPr marL="12700" marR="508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kết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hợp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nét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độc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đáo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tư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duy,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diễn </a:t>
            </a:r>
            <a:r>
              <a:rPr sz="1800" spc="-5" dirty="0">
                <a:latin typeface="Times New Roman"/>
                <a:cs typeface="Times New Roman"/>
              </a:rPr>
              <a:t>đạt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5" dirty="0">
                <a:latin typeface="Times New Roman"/>
                <a:cs typeface="Times New Roman"/>
              </a:rPr>
              <a:t> núi,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5" dirty="0">
                <a:latin typeface="Times New Roman"/>
                <a:cs typeface="Times New Roman"/>
              </a:rPr>
              <a:t>mở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khung</a:t>
            </a:r>
            <a:r>
              <a:rPr sz="1800" dirty="0">
                <a:latin typeface="Times New Roman"/>
                <a:cs typeface="Times New Roman"/>
              </a:rPr>
              <a:t> cảnh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cúng, </a:t>
            </a:r>
            <a:r>
              <a:rPr sz="1800" dirty="0">
                <a:latin typeface="Times New Roman"/>
                <a:cs typeface="Times New Roman"/>
              </a:rPr>
              <a:t>đầy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ắp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niềm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vui,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ắp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tiếng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cười.</a:t>
            </a:r>
          </a:p>
          <a:p>
            <a:pPr marL="12700" marR="6985">
              <a:lnSpc>
                <a:spcPts val="2700"/>
              </a:lnSpc>
              <a:spcBef>
                <a:spcPts val="9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vẽ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trước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mắt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đọc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em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bé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đang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chập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tập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đi,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đang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bi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bô tập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lúc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thì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 </a:t>
            </a:r>
            <a:r>
              <a:rPr sz="1800" dirty="0">
                <a:latin typeface="Times New Roman"/>
                <a:cs typeface="Times New Roman"/>
              </a:rPr>
              <a:t>lòng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mẹ,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lúc thì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níu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lấy</a:t>
            </a:r>
            <a:r>
              <a:rPr sz="1800" spc="-10" dirty="0">
                <a:latin typeface="Times New Roman"/>
                <a:cs typeface="Times New Roman"/>
              </a:rPr>
              <a:t> tay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9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tiên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đẹp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trên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điểm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tựa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hạnh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</a:p>
          <a:p>
            <a:pPr marL="12700" marR="5080">
              <a:lnSpc>
                <a:spcPts val="2700"/>
              </a:lnSpc>
              <a:spcBef>
                <a:spcPts val="165"/>
              </a:spcBef>
            </a:pPr>
            <a:r>
              <a:rPr sz="1800" dirty="0">
                <a:latin typeface="Times New Roman"/>
                <a:cs typeface="Times New Roman"/>
              </a:rPr>
              <a:t>→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vẻ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1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vùng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</a:t>
            </a:r>
            <a:r>
              <a:rPr sz="1800" spc="1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1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tình.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endParaRPr lang="en-US" sz="1800" spc="-5" dirty="0">
              <a:latin typeface="Times New Roman"/>
              <a:cs typeface="Times New Roman"/>
            </a:endParaRPr>
          </a:p>
          <a:p>
            <a:pPr marL="12700" marR="5080">
              <a:lnSpc>
                <a:spcPts val="2700"/>
              </a:lnSpc>
              <a:spcBef>
                <a:spcPts val="165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*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Phẩm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chất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đáng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quý,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tốt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đẹp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và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truyền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thống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văn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hóa</a:t>
            </a:r>
            <a:r>
              <a:rPr sz="18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của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người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đồng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mình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buChar char="-"/>
              <a:tabLst>
                <a:tab pos="144145" algn="l"/>
              </a:tabLst>
            </a:pP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hào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sức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bền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bỉ,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mạnh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mẽ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 muốn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dirty="0">
                <a:latin typeface="Times New Roman"/>
                <a:cs typeface="Times New Roman"/>
              </a:rPr>
              <a:t> tiếp </a:t>
            </a:r>
            <a:r>
              <a:rPr sz="1800" spc="-5" dirty="0">
                <a:latin typeface="Times New Roman"/>
                <a:cs typeface="Times New Roman"/>
              </a:rPr>
              <a:t>nối,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phát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triển</a:t>
            </a:r>
          </a:p>
          <a:p>
            <a:pPr marL="12700" marR="6350">
              <a:lnSpc>
                <a:spcPct val="1244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Cụm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nhắc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lần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khẳng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định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 </a:t>
            </a:r>
            <a:r>
              <a:rPr sz="1800" spc="-5" dirty="0">
                <a:latin typeface="Times New Roman"/>
                <a:cs typeface="Times New Roman"/>
              </a:rPr>
              <a:t>dị, </a:t>
            </a:r>
            <a:r>
              <a:rPr sz="1800" dirty="0">
                <a:latin typeface="Times New Roman"/>
                <a:cs typeface="Times New Roman"/>
              </a:rPr>
              <a:t>mộc </a:t>
            </a:r>
            <a:r>
              <a:rPr sz="1800" spc="-5" dirty="0">
                <a:latin typeface="Times New Roman"/>
                <a:cs typeface="Times New Roman"/>
              </a:rPr>
              <a:t>mạc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 </a:t>
            </a:r>
            <a:r>
              <a:rPr sz="1800" dirty="0">
                <a:latin typeface="Times New Roman"/>
                <a:cs typeface="Times New Roman"/>
              </a:rPr>
              <a:t>yêu </a:t>
            </a:r>
            <a:r>
              <a:rPr sz="1800" spc="-5" dirty="0">
                <a:latin typeface="Times New Roman"/>
                <a:cs typeface="Times New Roman"/>
              </a:rPr>
              <a:t>thương,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</a:p>
          <a:p>
            <a:pPr marL="146685" indent="-134620">
              <a:lnSpc>
                <a:spcPct val="100000"/>
              </a:lnSpc>
              <a:spcBef>
                <a:spcPts val="530"/>
              </a:spcBef>
              <a:buChar char="-"/>
              <a:tabLst>
                <a:tab pos="147320" algn="l"/>
              </a:tabLst>
            </a:pP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r>
              <a:rPr sz="1800" spc="-5" dirty="0">
                <a:latin typeface="Times New Roman"/>
                <a:cs typeface="Times New Roman"/>
              </a:rPr>
              <a:t> của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mình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hiện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dần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 lời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dirty="0">
                <a:latin typeface="Times New Roman"/>
                <a:cs typeface="Times New Roman"/>
              </a:rPr>
              <a:t> tình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cha: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ts val="2700"/>
              </a:lnSpc>
              <a:spcBef>
                <a:spcPts val="17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Đó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tấm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thủy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với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nơi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chôn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rau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cắt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rốn,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cuộc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tràn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ngập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niềm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vui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sông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như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suối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thác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xuống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 Bằng </a:t>
            </a:r>
            <a:r>
              <a:rPr sz="1800" spc="-5" dirty="0">
                <a:latin typeface="Times New Roman"/>
                <a:cs typeface="Times New Roman"/>
              </a:rPr>
              <a:t>việc sử dụng </a:t>
            </a:r>
            <a:r>
              <a:rPr sz="1800" dirty="0">
                <a:latin typeface="Times New Roman"/>
                <a:cs typeface="Times New Roman"/>
              </a:rPr>
              <a:t>điệp từ, </a:t>
            </a:r>
            <a:r>
              <a:rPr sz="1800" spc="-5" dirty="0">
                <a:latin typeface="Times New Roman"/>
                <a:cs typeface="Times New Roman"/>
              </a:rPr>
              <a:t>điệp </a:t>
            </a:r>
            <a:r>
              <a:rPr sz="1800" dirty="0">
                <a:latin typeface="Times New Roman"/>
                <a:cs typeface="Times New Roman"/>
              </a:rPr>
              <a:t>ngữ và </a:t>
            </a:r>
            <a:r>
              <a:rPr sz="1800" spc="-5" dirty="0">
                <a:latin typeface="Times New Roman"/>
                <a:cs typeface="Times New Roman"/>
              </a:rPr>
              <a:t>cách so </a:t>
            </a:r>
            <a:r>
              <a:rPr sz="1800" dirty="0">
                <a:latin typeface="Times New Roman"/>
                <a:cs typeface="Times New Roman"/>
              </a:rPr>
              <a:t>sánh </a:t>
            </a:r>
            <a:r>
              <a:rPr sz="1800" spc="5" dirty="0">
                <a:latin typeface="Times New Roman"/>
                <a:cs typeface="Times New Roman"/>
              </a:rPr>
              <a:t>cụ </a:t>
            </a:r>
            <a:r>
              <a:rPr sz="1800" dirty="0">
                <a:latin typeface="Times New Roman"/>
                <a:cs typeface="Times New Roman"/>
              </a:rPr>
              <a:t>thể </a:t>
            </a:r>
            <a:r>
              <a:rPr sz="1800" spc="-5" dirty="0">
                <a:latin typeface="Times New Roman"/>
                <a:cs typeface="Times New Roman"/>
              </a:rPr>
              <a:t>kết hợp </a:t>
            </a:r>
            <a:r>
              <a:rPr sz="1800" dirty="0">
                <a:latin typeface="Times New Roman"/>
                <a:cs typeface="Times New Roman"/>
              </a:rPr>
              <a:t>nhiều kiểu </a:t>
            </a:r>
            <a:r>
              <a:rPr sz="1800" spc="-10" dirty="0">
                <a:latin typeface="Times New Roman"/>
                <a:cs typeface="Times New Roman"/>
              </a:rPr>
              <a:t>câu </a:t>
            </a:r>
            <a:r>
              <a:rPr sz="1800" dirty="0">
                <a:latin typeface="Times New Roman"/>
                <a:cs typeface="Times New Roman"/>
              </a:rPr>
              <a:t>ngắn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dài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khác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nhau,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góp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phần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khẳng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định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miền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núi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tuy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có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khăn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vả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nhưng họ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vẫn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luôn</a:t>
            </a:r>
            <a:r>
              <a:rPr sz="1800" dirty="0">
                <a:latin typeface="Times New Roman"/>
                <a:cs typeface="Times New Roman"/>
              </a:rPr>
              <a:t> kiên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cường,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dirty="0">
                <a:latin typeface="Times New Roman"/>
                <a:cs typeface="Times New Roman"/>
              </a:rPr>
              <a:t> mạnh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mẽ,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 với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15175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*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Ước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muốn</a:t>
            </a:r>
            <a:r>
              <a:rPr sz="1800" u="sng" spc="-2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của</a:t>
            </a:r>
            <a:r>
              <a:rPr sz="1800" u="sng" spc="-2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cha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thủy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chung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 chấp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 </a:t>
            </a:r>
            <a:r>
              <a:rPr sz="1800" spc="-5" dirty="0">
                <a:latin typeface="Times New Roman"/>
                <a:cs typeface="Times New Roman"/>
              </a:rPr>
              <a:t>khăn, </a:t>
            </a:r>
            <a:r>
              <a:rPr sz="1800" dirty="0">
                <a:latin typeface="Times New Roman"/>
                <a:cs typeface="Times New Roman"/>
              </a:rPr>
              <a:t>thử </a:t>
            </a:r>
            <a:r>
              <a:rPr sz="1800" spc="-5" dirty="0">
                <a:latin typeface="Times New Roman"/>
                <a:cs typeface="Times New Roman"/>
              </a:rPr>
              <a:t>thách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bằng</a:t>
            </a:r>
            <a:r>
              <a:rPr sz="1800" dirty="0">
                <a:latin typeface="Times New Roman"/>
                <a:cs typeface="Times New Roman"/>
              </a:rPr>
              <a:t> 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nghị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lực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niềm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endParaRPr sz="1800" dirty="0">
              <a:latin typeface="Times New Roman"/>
              <a:cs typeface="Times New Roman"/>
            </a:endParaRPr>
          </a:p>
          <a:p>
            <a:pPr marL="12700" marR="6985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1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mạc,</a:t>
            </a:r>
            <a:r>
              <a:rPr sz="1800" spc="1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dị,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1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niềm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tin,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thô</a:t>
            </a:r>
            <a:r>
              <a:rPr sz="1800" spc="16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sơ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</a:t>
            </a:r>
            <a:r>
              <a:rPr sz="1800" spc="1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thịt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hề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bé, yếu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đuối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biết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nâng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xây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dựng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duy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trì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phong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tục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tập </a:t>
            </a:r>
            <a:r>
              <a:rPr sz="1800" spc="-5" dirty="0">
                <a:latin typeface="Times New Roman"/>
                <a:cs typeface="Times New Roman"/>
              </a:rPr>
              <a:t>quán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</a:p>
          <a:p>
            <a:pPr marL="12700" marR="4034154">
              <a:lnSpc>
                <a:spcPct val="124400"/>
              </a:lnSpc>
              <a:spcBef>
                <a:spcPts val="15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5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tự </a:t>
            </a:r>
            <a:r>
              <a:rPr sz="1800" i="1" spc="-5" dirty="0">
                <a:latin typeface="Times New Roman"/>
                <a:cs typeface="Times New Roman"/>
              </a:rPr>
              <a:t>đục </a:t>
            </a:r>
            <a:r>
              <a:rPr sz="1800" i="1" dirty="0">
                <a:latin typeface="Times New Roman"/>
                <a:cs typeface="Times New Roman"/>
              </a:rPr>
              <a:t>đá </a:t>
            </a:r>
            <a:r>
              <a:rPr sz="1800" i="1" spc="-5" dirty="0">
                <a:latin typeface="Times New Roman"/>
                <a:cs typeface="Times New Roman"/>
              </a:rPr>
              <a:t>kê cao </a:t>
            </a:r>
            <a:r>
              <a:rPr sz="1800" i="1" dirty="0">
                <a:latin typeface="Times New Roman"/>
                <a:cs typeface="Times New Roman"/>
              </a:rPr>
              <a:t>quê </a:t>
            </a:r>
            <a:r>
              <a:rPr sz="1800" i="1" spc="-10" dirty="0">
                <a:latin typeface="Times New Roman"/>
                <a:cs typeface="Times New Roman"/>
              </a:rPr>
              <a:t>hương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Còn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quê </a:t>
            </a:r>
            <a:r>
              <a:rPr sz="1800" i="1" spc="-10" dirty="0">
                <a:latin typeface="Times New Roman"/>
                <a:cs typeface="Times New Roman"/>
              </a:rPr>
              <a:t>hương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thì</a:t>
            </a:r>
            <a:r>
              <a:rPr sz="1800" i="1" dirty="0">
                <a:latin typeface="Times New Roman"/>
                <a:cs typeface="Times New Roman"/>
              </a:rPr>
              <a:t> làm phong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5" dirty="0">
                <a:latin typeface="Times New Roman"/>
                <a:cs typeface="Times New Roman"/>
              </a:rPr>
              <a:t>tục</a:t>
            </a:r>
            <a:endParaRPr sz="1800" dirty="0">
              <a:latin typeface="Times New Roman"/>
              <a:cs typeface="Times New Roman"/>
            </a:endParaRPr>
          </a:p>
          <a:p>
            <a:pPr marL="12700" marR="6985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muốn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nhắn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nhủ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hào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truyền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thống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sống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dirty="0">
                <a:latin typeface="Times New Roman"/>
                <a:cs typeface="Times New Roman"/>
              </a:rPr>
              <a:t> mình</a:t>
            </a:r>
          </a:p>
          <a:p>
            <a:pPr marL="12700" marR="7620">
              <a:lnSpc>
                <a:spcPct val="1244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mỏi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thượng,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trọng,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thật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đơn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sơ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xứng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đáng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 mình</a:t>
            </a:r>
          </a:p>
          <a:p>
            <a:pPr marL="12700" marR="5080">
              <a:lnSpc>
                <a:spcPts val="269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bước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bởi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sau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lưng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bởi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tim</a:t>
            </a:r>
            <a:r>
              <a:rPr sz="1800" spc="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sẵn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quý </a:t>
            </a:r>
            <a:r>
              <a:rPr sz="1800" spc="-5" dirty="0">
                <a:latin typeface="Times New Roman"/>
                <a:cs typeface="Times New Roman"/>
              </a:rPr>
              <a:t>báu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 “người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mình”.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Kết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buChar char="-"/>
              <a:tabLst>
                <a:tab pos="154940" algn="l"/>
              </a:tabLst>
            </a:pP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Nói với </a:t>
            </a:r>
            <a:r>
              <a:rPr sz="1800" dirty="0">
                <a:latin typeface="Times New Roman"/>
                <a:cs typeface="Times New Roman"/>
              </a:rPr>
              <a:t>con giàu </a:t>
            </a:r>
            <a:r>
              <a:rPr sz="1800" spc="-5" dirty="0">
                <a:latin typeface="Times New Roman"/>
                <a:cs typeface="Times New Roman"/>
              </a:rPr>
              <a:t>hình ảnh, </a:t>
            </a:r>
            <a:r>
              <a:rPr sz="1800" dirty="0">
                <a:latin typeface="Times New Roman"/>
                <a:cs typeface="Times New Roman"/>
              </a:rPr>
              <a:t>mộc mạc mà vẫn thơ mộng </a:t>
            </a:r>
            <a:r>
              <a:rPr sz="1800" spc="-5" dirty="0">
                <a:latin typeface="Times New Roman"/>
                <a:cs typeface="Times New Roman"/>
              </a:rPr>
              <a:t>khi </a:t>
            </a:r>
            <a:r>
              <a:rPr sz="1800" dirty="0">
                <a:latin typeface="Times New Roman"/>
                <a:cs typeface="Times New Roman"/>
              </a:rPr>
              <a:t>Y </a:t>
            </a:r>
            <a:r>
              <a:rPr sz="1800" spc="-5" dirty="0">
                <a:latin typeface="Times New Roman"/>
                <a:cs typeface="Times New Roman"/>
              </a:rPr>
              <a:t>Phương thấu hiểu </a:t>
            </a:r>
            <a:r>
              <a:rPr sz="1800" dirty="0">
                <a:latin typeface="Times New Roman"/>
                <a:cs typeface="Times New Roman"/>
              </a:rPr>
              <a:t> và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 được </a:t>
            </a:r>
            <a:r>
              <a:rPr sz="1800" dirty="0">
                <a:latin typeface="Times New Roman"/>
                <a:cs typeface="Times New Roman"/>
              </a:rPr>
              <a:t>hồn </a:t>
            </a:r>
            <a:r>
              <a:rPr sz="1800" spc="-5" dirty="0">
                <a:latin typeface="Times New Roman"/>
                <a:cs typeface="Times New Roman"/>
              </a:rPr>
              <a:t>cốt,</a:t>
            </a:r>
            <a:r>
              <a:rPr sz="1800" dirty="0">
                <a:latin typeface="Times New Roman"/>
                <a:cs typeface="Times New Roman"/>
              </a:rPr>
              <a:t> bản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sắc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" dirty="0">
                <a:latin typeface="Times New Roman"/>
                <a:cs typeface="Times New Roman"/>
              </a:rPr>
              <a:t> tộc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500"/>
              </a:lnSpc>
              <a:spcBef>
                <a:spcPts val="15"/>
              </a:spcBef>
              <a:buChar char="-"/>
              <a:tabLst>
                <a:tab pos="150495" algn="l"/>
              </a:tabLst>
            </a:pP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cha nói với con </a:t>
            </a:r>
            <a:r>
              <a:rPr sz="1800" spc="-5" dirty="0">
                <a:latin typeface="Times New Roman"/>
                <a:cs typeface="Times New Roman"/>
              </a:rPr>
              <a:t>chính là </a:t>
            </a:r>
            <a:r>
              <a:rPr sz="1800" dirty="0">
                <a:latin typeface="Times New Roman"/>
                <a:cs typeface="Times New Roman"/>
              </a:rPr>
              <a:t>trao gửi tới </a:t>
            </a:r>
            <a:r>
              <a:rPr sz="1800" spc="-5" dirty="0">
                <a:latin typeface="Times New Roman"/>
                <a:cs typeface="Times New Roman"/>
              </a:rPr>
              <a:t>thế </a:t>
            </a:r>
            <a:r>
              <a:rPr sz="1800" spc="-10" dirty="0">
                <a:latin typeface="Times New Roman"/>
                <a:cs typeface="Times New Roman"/>
              </a:rPr>
              <a:t>hệ </a:t>
            </a:r>
            <a:r>
              <a:rPr sz="1800" spc="-5" dirty="0">
                <a:latin typeface="Times New Roman"/>
                <a:cs typeface="Times New Roman"/>
              </a:rPr>
              <a:t>tiếp </a:t>
            </a:r>
            <a:r>
              <a:rPr sz="1800" dirty="0">
                <a:latin typeface="Times New Roman"/>
                <a:cs typeface="Times New Roman"/>
              </a:rPr>
              <a:t>nối về </a:t>
            </a:r>
            <a:r>
              <a:rPr sz="1800" spc="-5" dirty="0">
                <a:latin typeface="Times New Roman"/>
                <a:cs typeface="Times New Roman"/>
              </a:rPr>
              <a:t>truyền </a:t>
            </a:r>
            <a:r>
              <a:rPr sz="1800" dirty="0">
                <a:latin typeface="Times New Roman"/>
                <a:cs typeface="Times New Roman"/>
              </a:rPr>
              <a:t>thống, </a:t>
            </a:r>
            <a:r>
              <a:rPr sz="1800" spc="-5" dirty="0">
                <a:latin typeface="Times New Roman"/>
                <a:cs typeface="Times New Roman"/>
              </a:rPr>
              <a:t>niềm </a:t>
            </a:r>
            <a:r>
              <a:rPr sz="1800" dirty="0">
                <a:latin typeface="Times New Roman"/>
                <a:cs typeface="Times New Roman"/>
              </a:rPr>
              <a:t>tự hào,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khả năng </a:t>
            </a:r>
            <a:r>
              <a:rPr sz="1800" spc="-5" dirty="0">
                <a:latin typeface="Times New Roman"/>
                <a:cs typeface="Times New Roman"/>
              </a:rPr>
              <a:t>sống bền </a:t>
            </a:r>
            <a:r>
              <a:rPr sz="1800" dirty="0">
                <a:latin typeface="Times New Roman"/>
                <a:cs typeface="Times New Roman"/>
              </a:rPr>
              <a:t>bỉ của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dù “thô </a:t>
            </a:r>
            <a:r>
              <a:rPr sz="1800" spc="-5" dirty="0">
                <a:latin typeface="Times New Roman"/>
                <a:cs typeface="Times New Roman"/>
              </a:rPr>
              <a:t>sơ”, </a:t>
            </a:r>
            <a:r>
              <a:rPr sz="1800" dirty="0">
                <a:latin typeface="Times New Roman"/>
                <a:cs typeface="Times New Roman"/>
              </a:rPr>
              <a:t>“nhỏ </a:t>
            </a:r>
            <a:r>
              <a:rPr sz="1800" spc="-5" dirty="0">
                <a:latin typeface="Times New Roman"/>
                <a:cs typeface="Times New Roman"/>
              </a:rPr>
              <a:t>bé” </a:t>
            </a:r>
            <a:r>
              <a:rPr sz="1800" dirty="0">
                <a:latin typeface="Times New Roman"/>
                <a:cs typeface="Times New Roman"/>
              </a:rPr>
              <a:t>nhưng đầy tự </a:t>
            </a:r>
            <a:r>
              <a:rPr sz="1800" spc="-5" dirty="0">
                <a:latin typeface="Times New Roman"/>
                <a:cs typeface="Times New Roman"/>
              </a:rPr>
              <a:t>trọng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kiên</a:t>
            </a:r>
            <a:r>
              <a:rPr sz="1800" spc="-5" dirty="0">
                <a:latin typeface="Times New Roman"/>
                <a:cs typeface="Times New Roman"/>
              </a:rPr>
              <a:t> định.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b="1" spc="-5" dirty="0">
                <a:latin typeface="Times New Roman"/>
                <a:cs typeface="Times New Roman"/>
              </a:rPr>
              <a:t>VII.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BÌNH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GIẢNG</a:t>
            </a:r>
            <a:r>
              <a:rPr sz="1800" b="1" dirty="0">
                <a:latin typeface="Times New Roman"/>
                <a:cs typeface="Times New Roman"/>
              </a:rPr>
              <a:t> BÀI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THƠ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10" dirty="0">
                <a:latin typeface="Times New Roman"/>
                <a:cs typeface="Times New Roman"/>
              </a:rPr>
              <a:t>"NÓI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VỚI</a:t>
            </a:r>
            <a:r>
              <a:rPr sz="1800" b="1" spc="-5" dirty="0">
                <a:latin typeface="Times New Roman"/>
                <a:cs typeface="Times New Roman"/>
              </a:rPr>
              <a:t> CON"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CỦA </a:t>
            </a:r>
            <a:r>
              <a:rPr sz="1800" b="1" dirty="0">
                <a:latin typeface="Times New Roman"/>
                <a:cs typeface="Times New Roman"/>
              </a:rPr>
              <a:t>Y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PHƯƠNG.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540"/>
              </a:spcBef>
              <a:buAutoNum type="arabicPeriod"/>
              <a:tabLst>
                <a:tab pos="242570" algn="l"/>
              </a:tabLst>
            </a:pPr>
            <a:r>
              <a:rPr sz="1800" b="1" spc="5" dirty="0">
                <a:latin typeface="Times New Roman"/>
                <a:cs typeface="Times New Roman"/>
              </a:rPr>
              <a:t>Mở</a:t>
            </a:r>
            <a:r>
              <a:rPr sz="1800" b="1" spc="-5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 dirty="0">
              <a:latin typeface="Times New Roman"/>
              <a:cs typeface="Times New Roman"/>
            </a:endParaRPr>
          </a:p>
          <a:p>
            <a:pPr marL="12700" marR="5080" indent="173990" algn="just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Y </a:t>
            </a:r>
            <a:r>
              <a:rPr sz="1800" spc="-5" dirty="0">
                <a:latin typeface="Times New Roman"/>
                <a:cs typeface="Times New Roman"/>
              </a:rPr>
              <a:t>Phương, người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của dân </a:t>
            </a:r>
            <a:r>
              <a:rPr sz="1800" dirty="0">
                <a:latin typeface="Times New Roman"/>
                <a:cs typeface="Times New Roman"/>
              </a:rPr>
              <a:t>tộc Tày là </a:t>
            </a:r>
            <a:r>
              <a:rPr sz="1800" spc="-5" dirty="0">
                <a:latin typeface="Times New Roman"/>
                <a:cs typeface="Times New Roman"/>
              </a:rPr>
              <a:t>tác </a:t>
            </a:r>
            <a:r>
              <a:rPr sz="1800" dirty="0">
                <a:latin typeface="Times New Roman"/>
                <a:cs typeface="Times New Roman"/>
              </a:rPr>
              <a:t>giả </a:t>
            </a: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“Nói </a:t>
            </a:r>
            <a:r>
              <a:rPr sz="1800" spc="-5" dirty="0">
                <a:latin typeface="Times New Roman"/>
                <a:cs typeface="Times New Roman"/>
              </a:rPr>
              <a:t>với con”. Nhan </a:t>
            </a:r>
            <a:r>
              <a:rPr sz="1800" spc="-10" dirty="0">
                <a:latin typeface="Times New Roman"/>
                <a:cs typeface="Times New Roman"/>
              </a:rPr>
              <a:t>đề </a:t>
            </a:r>
            <a:r>
              <a:rPr sz="1800" spc="-5" dirty="0">
                <a:latin typeface="Times New Roman"/>
                <a:cs typeface="Times New Roman"/>
              </a:rPr>
              <a:t>bài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 </a:t>
            </a:r>
            <a:r>
              <a:rPr sz="1800" spc="-5" dirty="0">
                <a:latin typeface="Times New Roman"/>
                <a:cs typeface="Times New Roman"/>
              </a:rPr>
              <a:t>bình dị, </a:t>
            </a:r>
            <a:r>
              <a:rPr sz="1800" dirty="0">
                <a:latin typeface="Times New Roman"/>
                <a:cs typeface="Times New Roman"/>
              </a:rPr>
              <a:t>lời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dirty="0">
                <a:latin typeface="Times New Roman"/>
                <a:cs typeface="Times New Roman"/>
              </a:rPr>
              <a:t>và chất thơ </a:t>
            </a:r>
            <a:r>
              <a:rPr sz="1800" spc="-5" dirty="0">
                <a:latin typeface="Times New Roman"/>
                <a:cs typeface="Times New Roman"/>
              </a:rPr>
              <a:t>rất </a:t>
            </a:r>
            <a:r>
              <a:rPr sz="1800" dirty="0">
                <a:latin typeface="Times New Roman"/>
                <a:cs typeface="Times New Roman"/>
              </a:rPr>
              <a:t>hồn </a:t>
            </a:r>
            <a:r>
              <a:rPr sz="1800" spc="-5" dirty="0">
                <a:latin typeface="Times New Roman"/>
                <a:cs typeface="Times New Roman"/>
              </a:rPr>
              <a:t>nhiên. </a:t>
            </a:r>
            <a:r>
              <a:rPr sz="1800" spc="-10" dirty="0">
                <a:latin typeface="Times New Roman"/>
                <a:cs typeface="Times New Roman"/>
              </a:rPr>
              <a:t>Hai </a:t>
            </a:r>
            <a:r>
              <a:rPr sz="1800" dirty="0">
                <a:latin typeface="Times New Roman"/>
                <a:cs typeface="Times New Roman"/>
              </a:rPr>
              <a:t>mươi tám câu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spc="10" dirty="0">
                <a:latin typeface="Times New Roman"/>
                <a:cs typeface="Times New Roman"/>
              </a:rPr>
              <a:t>tự </a:t>
            </a:r>
            <a:r>
              <a:rPr sz="1800" dirty="0">
                <a:latin typeface="Times New Roman"/>
                <a:cs typeface="Times New Roman"/>
              </a:rPr>
              <a:t>do, </a:t>
            </a:r>
            <a:r>
              <a:rPr sz="1800" spc="-5" dirty="0">
                <a:latin typeface="Times New Roman"/>
                <a:cs typeface="Times New Roman"/>
              </a:rPr>
              <a:t>câu ngắn nhất </a:t>
            </a:r>
            <a:r>
              <a:rPr sz="1800" dirty="0">
                <a:latin typeface="Times New Roman"/>
                <a:cs typeface="Times New Roman"/>
              </a:rPr>
              <a:t> chỉ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hai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dài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mười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chữ,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phần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nhiều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bốn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chữ,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năm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ts val="2690"/>
              </a:lnSpc>
              <a:spcBef>
                <a:spcPts val="10"/>
              </a:spcBef>
            </a:pPr>
            <a:r>
              <a:rPr sz="1800" spc="-5" dirty="0">
                <a:latin typeface="Times New Roman"/>
                <a:cs typeface="Times New Roman"/>
              </a:rPr>
              <a:t>chữ; lại </a:t>
            </a:r>
            <a:r>
              <a:rPr sz="1800" dirty="0">
                <a:latin typeface="Times New Roman"/>
                <a:cs typeface="Times New Roman"/>
              </a:rPr>
              <a:t>có câu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spc="5" dirty="0">
                <a:latin typeface="Times New Roman"/>
                <a:cs typeface="Times New Roman"/>
              </a:rPr>
              <a:t>cất </a:t>
            </a:r>
            <a:r>
              <a:rPr sz="1800" dirty="0">
                <a:latin typeface="Times New Roman"/>
                <a:cs typeface="Times New Roman"/>
              </a:rPr>
              <a:t>lên như một khẩu </a:t>
            </a:r>
            <a:r>
              <a:rPr sz="1800" spc="-5" dirty="0">
                <a:latin typeface="Times New Roman"/>
                <a:cs typeface="Times New Roman"/>
              </a:rPr>
              <a:t>ngữ, nhưng </a:t>
            </a:r>
            <a:r>
              <a:rPr sz="1800" dirty="0">
                <a:latin typeface="Times New Roman"/>
                <a:cs typeface="Times New Roman"/>
              </a:rPr>
              <a:t>rất </a:t>
            </a:r>
            <a:r>
              <a:rPr sz="1800" spc="-5" dirty="0">
                <a:latin typeface="Times New Roman"/>
                <a:cs typeface="Times New Roman"/>
              </a:rPr>
              <a:t>gợi rất </a:t>
            </a:r>
            <a:r>
              <a:rPr sz="1800" dirty="0">
                <a:latin typeface="Times New Roman"/>
                <a:cs typeface="Times New Roman"/>
              </a:rPr>
              <a:t>đậm đà vì thấm đẫm </a:t>
            </a:r>
            <a:r>
              <a:rPr sz="1800" spc="-5" dirty="0">
                <a:latin typeface="Times New Roman"/>
                <a:cs typeface="Times New Roman"/>
              </a:rPr>
              <a:t>tình </a:t>
            </a:r>
            <a:r>
              <a:rPr sz="1800" dirty="0">
                <a:latin typeface="Times New Roman"/>
                <a:cs typeface="Times New Roman"/>
              </a:rPr>
              <a:t> cha,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vì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biểu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cảm</a:t>
            </a:r>
            <a:r>
              <a:rPr sz="1800" dirty="0">
                <a:latin typeface="Times New Roman"/>
                <a:cs typeface="Times New Roman"/>
              </a:rPr>
              <a:t> chân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tình, </a:t>
            </a:r>
            <a:r>
              <a:rPr sz="1800" dirty="0">
                <a:latin typeface="Times New Roman"/>
                <a:cs typeface="Times New Roman"/>
              </a:rPr>
              <a:t>mộc </a:t>
            </a:r>
            <a:r>
              <a:rPr sz="1800" spc="-5" dirty="0">
                <a:latin typeface="Times New Roman"/>
                <a:cs typeface="Times New Roman"/>
              </a:rPr>
              <a:t>mạc.</a:t>
            </a:r>
            <a:endParaRPr sz="1800" dirty="0">
              <a:latin typeface="Times New Roman"/>
              <a:cs typeface="Times New Roman"/>
            </a:endParaRPr>
          </a:p>
          <a:p>
            <a:pPr marL="241935" indent="-229870" algn="just">
              <a:lnSpc>
                <a:spcPct val="100000"/>
              </a:lnSpc>
              <a:spcBef>
                <a:spcPts val="350"/>
              </a:spcBef>
              <a:buAutoNum type="arabicPeriod" startAt="2"/>
              <a:tabLst>
                <a:tab pos="242570" algn="l"/>
              </a:tabLst>
            </a:pPr>
            <a:r>
              <a:rPr sz="1800" b="1" spc="-5" dirty="0">
                <a:latin typeface="Times New Roman"/>
                <a:cs typeface="Times New Roman"/>
              </a:rPr>
              <a:t>Thân</a:t>
            </a:r>
            <a:r>
              <a:rPr sz="1800" b="1" spc="-3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 dirty="0">
              <a:latin typeface="Times New Roman"/>
              <a:cs typeface="Times New Roman"/>
            </a:endParaRPr>
          </a:p>
          <a:p>
            <a:pPr marL="186690" algn="just">
              <a:lnSpc>
                <a:spcPct val="100000"/>
              </a:lnSpc>
              <a:spcBef>
                <a:spcPts val="530"/>
              </a:spcBef>
            </a:pPr>
            <a:r>
              <a:rPr sz="1800" spc="-10" dirty="0">
                <a:latin typeface="Times New Roman"/>
                <a:cs typeface="Times New Roman"/>
              </a:rPr>
              <a:t>Hãy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ngâm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vần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nhà </a:t>
            </a:r>
            <a:r>
              <a:rPr sz="1800" dirty="0">
                <a:latin typeface="Times New Roman"/>
                <a:cs typeface="Times New Roman"/>
              </a:rPr>
              <a:t>thơ</a:t>
            </a: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“Chân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phải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cha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1161034"/>
            <a:ext cx="8258809" cy="54946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8270" marR="5818505">
              <a:lnSpc>
                <a:spcPct val="124700"/>
              </a:lnSpc>
              <a:spcBef>
                <a:spcPts val="95"/>
              </a:spcBef>
            </a:pPr>
            <a:r>
              <a:rPr sz="1800" i="1" dirty="0">
                <a:latin typeface="Times New Roman"/>
                <a:cs typeface="Times New Roman"/>
              </a:rPr>
              <a:t>Chân trái </a:t>
            </a:r>
            <a:r>
              <a:rPr sz="1800" i="1" spc="-5" dirty="0">
                <a:latin typeface="Times New Roman"/>
                <a:cs typeface="Times New Roman"/>
              </a:rPr>
              <a:t>bước </a:t>
            </a:r>
            <a:r>
              <a:rPr sz="1800" i="1" dirty="0">
                <a:latin typeface="Times New Roman"/>
                <a:cs typeface="Times New Roman"/>
              </a:rPr>
              <a:t>tới </a:t>
            </a:r>
            <a:r>
              <a:rPr sz="1800" i="1" spc="-5" dirty="0">
                <a:latin typeface="Times New Roman"/>
                <a:cs typeface="Times New Roman"/>
              </a:rPr>
              <a:t>mẹ 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Một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bước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chạm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tiếng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Hai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bước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tới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tiếng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cười”</a:t>
            </a:r>
            <a:endParaRPr sz="1800">
              <a:latin typeface="Times New Roman"/>
              <a:cs typeface="Times New Roman"/>
            </a:endParaRPr>
          </a:p>
          <a:p>
            <a:pPr marL="12700" marR="5080" indent="229870" algn="just">
              <a:lnSpc>
                <a:spcPct val="124600"/>
              </a:lnSpc>
            </a:pPr>
            <a:r>
              <a:rPr sz="1800" spc="-5" dirty="0">
                <a:latin typeface="Times New Roman"/>
                <a:cs typeface="Times New Roman"/>
              </a:rPr>
              <a:t>Ta tưởng </a:t>
            </a:r>
            <a:r>
              <a:rPr sz="1800" dirty="0">
                <a:latin typeface="Times New Roman"/>
                <a:cs typeface="Times New Roman"/>
              </a:rPr>
              <a:t>như đang được </a:t>
            </a:r>
            <a:r>
              <a:rPr sz="1800" spc="-5" dirty="0">
                <a:latin typeface="Times New Roman"/>
                <a:cs typeface="Times New Roman"/>
              </a:rPr>
              <a:t>ngắm </a:t>
            </a:r>
            <a:r>
              <a:rPr sz="1800" dirty="0">
                <a:latin typeface="Times New Roman"/>
                <a:cs typeface="Times New Roman"/>
              </a:rPr>
              <a:t>một </a:t>
            </a:r>
            <a:r>
              <a:rPr sz="1800" spc="-5" dirty="0">
                <a:latin typeface="Times New Roman"/>
                <a:cs typeface="Times New Roman"/>
              </a:rPr>
              <a:t>bức tranh tứ </a:t>
            </a:r>
            <a:r>
              <a:rPr sz="1800" dirty="0">
                <a:latin typeface="Times New Roman"/>
                <a:cs typeface="Times New Roman"/>
              </a:rPr>
              <a:t>bình có bốn </a:t>
            </a:r>
            <a:r>
              <a:rPr sz="1800" spc="-5" dirty="0">
                <a:latin typeface="Times New Roman"/>
                <a:cs typeface="Times New Roman"/>
              </a:rPr>
              <a:t>hình </a:t>
            </a:r>
            <a:r>
              <a:rPr sz="1800" dirty="0">
                <a:latin typeface="Times New Roman"/>
                <a:cs typeface="Times New Roman"/>
              </a:rPr>
              <a:t>ảnh: chân phải, chân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trái,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nói, </a:t>
            </a:r>
            <a:r>
              <a:rPr sz="1800" dirty="0">
                <a:latin typeface="Times New Roman"/>
                <a:cs typeface="Times New Roman"/>
              </a:rPr>
              <a:t>tiếng </a:t>
            </a:r>
            <a:r>
              <a:rPr sz="1800" spc="-5" dirty="0">
                <a:latin typeface="Times New Roman"/>
                <a:cs typeface="Times New Roman"/>
              </a:rPr>
              <a:t>cười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một </a:t>
            </a:r>
            <a:r>
              <a:rPr sz="1800" dirty="0">
                <a:latin typeface="Times New Roman"/>
                <a:cs typeface="Times New Roman"/>
              </a:rPr>
              <a:t>em bé đang chập chững tập </a:t>
            </a:r>
            <a:r>
              <a:rPr sz="1800" spc="-5" dirty="0">
                <a:latin typeface="Times New Roman"/>
                <a:cs typeface="Times New Roman"/>
              </a:rPr>
              <a:t>đi, </a:t>
            </a:r>
            <a:r>
              <a:rPr sz="1800" dirty="0">
                <a:latin typeface="Times New Roman"/>
                <a:cs typeface="Times New Roman"/>
              </a:rPr>
              <a:t>đang bị bô </a:t>
            </a:r>
            <a:r>
              <a:rPr sz="1800" spc="-5" dirty="0">
                <a:latin typeface="Times New Roman"/>
                <a:cs typeface="Times New Roman"/>
              </a:rPr>
              <a:t>tập nói. </a:t>
            </a:r>
            <a:r>
              <a:rPr sz="1800" dirty="0">
                <a:latin typeface="Times New Roman"/>
                <a:cs typeface="Times New Roman"/>
              </a:rPr>
              <a:t>Lúc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 </a:t>
            </a:r>
            <a:r>
              <a:rPr sz="1800" spc="-5" dirty="0">
                <a:latin typeface="Times New Roman"/>
                <a:cs typeface="Times New Roman"/>
              </a:rPr>
              <a:t>sà </a:t>
            </a:r>
            <a:r>
              <a:rPr sz="1800" dirty="0">
                <a:latin typeface="Times New Roman"/>
                <a:cs typeface="Times New Roman"/>
              </a:rPr>
              <a:t>vào lòng </a:t>
            </a:r>
            <a:r>
              <a:rPr sz="1800" spc="5" dirty="0">
                <a:latin typeface="Times New Roman"/>
                <a:cs typeface="Times New Roman"/>
              </a:rPr>
              <a:t>mẹ, </a:t>
            </a:r>
            <a:r>
              <a:rPr sz="1800" spc="-5" dirty="0">
                <a:latin typeface="Times New Roman"/>
                <a:cs typeface="Times New Roman"/>
              </a:rPr>
              <a:t>lúc </a:t>
            </a:r>
            <a:r>
              <a:rPr sz="1800" dirty="0">
                <a:latin typeface="Times New Roman"/>
                <a:cs typeface="Times New Roman"/>
              </a:rPr>
              <a:t>thì níu lấy </a:t>
            </a:r>
            <a:r>
              <a:rPr sz="1800" spc="-5" dirty="0">
                <a:latin typeface="Times New Roman"/>
                <a:cs typeface="Times New Roman"/>
              </a:rPr>
              <a:t>tay </a:t>
            </a:r>
            <a:r>
              <a:rPr sz="1800" dirty="0">
                <a:latin typeface="Times New Roman"/>
                <a:cs typeface="Times New Roman"/>
              </a:rPr>
              <a:t>cha. </a:t>
            </a:r>
            <a:r>
              <a:rPr sz="1800" spc="-5" dirty="0">
                <a:latin typeface="Times New Roman"/>
                <a:cs typeface="Times New Roman"/>
              </a:rPr>
              <a:t>Điệp </a:t>
            </a:r>
            <a:r>
              <a:rPr sz="1800" dirty="0">
                <a:latin typeface="Times New Roman"/>
                <a:cs typeface="Times New Roman"/>
              </a:rPr>
              <a:t>ngữ </a:t>
            </a:r>
            <a:r>
              <a:rPr sz="1800" spc="-5" dirty="0">
                <a:latin typeface="Times New Roman"/>
                <a:cs typeface="Times New Roman"/>
              </a:rPr>
              <a:t>“bước tới” </a:t>
            </a:r>
            <a:r>
              <a:rPr sz="1800" dirty="0">
                <a:latin typeface="Times New Roman"/>
                <a:cs typeface="Times New Roman"/>
              </a:rPr>
              <a:t>và động từ </a:t>
            </a:r>
            <a:r>
              <a:rPr sz="1800" spc="-5" dirty="0">
                <a:latin typeface="Times New Roman"/>
                <a:cs typeface="Times New Roman"/>
              </a:rPr>
              <a:t>“chạm” </a:t>
            </a:r>
            <a:r>
              <a:rPr sz="1800" dirty="0">
                <a:latin typeface="Times New Roman"/>
                <a:cs typeface="Times New Roman"/>
              </a:rPr>
              <a:t>dùng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rất </a:t>
            </a:r>
            <a:r>
              <a:rPr sz="1800" spc="-5" dirty="0">
                <a:latin typeface="Times New Roman"/>
                <a:cs typeface="Times New Roman"/>
              </a:rPr>
              <a:t>khéo,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-5" dirty="0">
                <a:latin typeface="Times New Roman"/>
                <a:cs typeface="Times New Roman"/>
              </a:rPr>
              <a:t>nổi bật cái </a:t>
            </a:r>
            <a:r>
              <a:rPr sz="1800" dirty="0">
                <a:latin typeface="Times New Roman"/>
                <a:cs typeface="Times New Roman"/>
              </a:rPr>
              <a:t>hồn </a:t>
            </a:r>
            <a:r>
              <a:rPr sz="1800" spc="-5" dirty="0">
                <a:latin typeface="Times New Roman"/>
                <a:cs typeface="Times New Roman"/>
              </a:rPr>
              <a:t>bức </a:t>
            </a:r>
            <a:r>
              <a:rPr sz="1800" dirty="0">
                <a:latin typeface="Times New Roman"/>
                <a:cs typeface="Times New Roman"/>
              </a:rPr>
              <a:t>tranh về </a:t>
            </a:r>
            <a:r>
              <a:rPr sz="1800" spc="-5" dirty="0">
                <a:latin typeface="Times New Roman"/>
                <a:cs typeface="Times New Roman"/>
              </a:rPr>
              <a:t>gia đình </a:t>
            </a:r>
            <a:r>
              <a:rPr sz="1800" dirty="0">
                <a:latin typeface="Times New Roman"/>
                <a:cs typeface="Times New Roman"/>
              </a:rPr>
              <a:t>hạnh </a:t>
            </a:r>
            <a:r>
              <a:rPr sz="1800" spc="-5" dirty="0">
                <a:latin typeface="Times New Roman"/>
                <a:cs typeface="Times New Roman"/>
              </a:rPr>
              <a:t>phúc: đôi </a:t>
            </a:r>
            <a:r>
              <a:rPr sz="1800" dirty="0">
                <a:latin typeface="Times New Roman"/>
                <a:cs typeface="Times New Roman"/>
              </a:rPr>
              <a:t>vợ chồng </a:t>
            </a:r>
            <a:r>
              <a:rPr sz="1800" spc="-5" dirty="0">
                <a:latin typeface="Times New Roman"/>
                <a:cs typeface="Times New Roman"/>
              </a:rPr>
              <a:t>trẻ với </a:t>
            </a:r>
            <a:r>
              <a:rPr sz="1800" spc="-10" dirty="0">
                <a:latin typeface="Times New Roman"/>
                <a:cs typeface="Times New Roman"/>
              </a:rPr>
              <a:t>đứa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thơ </a:t>
            </a:r>
            <a:r>
              <a:rPr sz="1800" spc="-5" dirty="0">
                <a:latin typeface="Times New Roman"/>
                <a:cs typeface="Times New Roman"/>
              </a:rPr>
              <a:t>đầu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lòng.</a:t>
            </a:r>
            <a:endParaRPr sz="1800">
              <a:latin typeface="Times New Roman"/>
              <a:cs typeface="Times New Roman"/>
            </a:endParaRPr>
          </a:p>
          <a:p>
            <a:pPr marL="242570" algn="just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dirty="0">
                <a:latin typeface="Times New Roman"/>
                <a:cs typeface="Times New Roman"/>
              </a:rPr>
              <a:t> đồng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ơi”!-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dirty="0">
                <a:latin typeface="Times New Roman"/>
                <a:cs typeface="Times New Roman"/>
              </a:rPr>
              <a:t> yêu? Phải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nhiều,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lắm </a:t>
            </a:r>
            <a:r>
              <a:rPr sz="1800" spc="-5" dirty="0">
                <a:latin typeface="Times New Roman"/>
                <a:cs typeface="Times New Roman"/>
              </a:rPr>
              <a:t>chứ!</a:t>
            </a:r>
            <a:endParaRPr sz="1800">
              <a:latin typeface="Times New Roman"/>
              <a:cs typeface="Times New Roman"/>
            </a:endParaRPr>
          </a:p>
          <a:p>
            <a:pPr marL="128270" marR="5099685" indent="-116205">
              <a:lnSpc>
                <a:spcPts val="2700"/>
              </a:lnSpc>
              <a:spcBef>
                <a:spcPts val="165"/>
              </a:spcBef>
            </a:pPr>
            <a:r>
              <a:rPr sz="1800" i="1" spc="-5" dirty="0">
                <a:latin typeface="Times New Roman"/>
                <a:cs typeface="Times New Roman"/>
              </a:rPr>
              <a:t>“Người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đồng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mình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yêu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5" dirty="0">
                <a:latin typeface="Times New Roman"/>
                <a:cs typeface="Times New Roman"/>
              </a:rPr>
              <a:t>lắm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ơi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Đan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lờ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cài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nan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hoa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350"/>
              </a:spcBef>
            </a:pPr>
            <a:r>
              <a:rPr sz="1800" i="1" spc="-5" dirty="0">
                <a:latin typeface="Times New Roman"/>
                <a:cs typeface="Times New Roman"/>
              </a:rPr>
              <a:t>Vách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nhà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ken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câu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hát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Rừng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cho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hoa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35"/>
              </a:spcBef>
            </a:pP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đường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cho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những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tấm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lòng”.</a:t>
            </a:r>
            <a:endParaRPr sz="1800">
              <a:latin typeface="Times New Roman"/>
              <a:cs typeface="Times New Roman"/>
            </a:endParaRPr>
          </a:p>
          <a:p>
            <a:pPr marL="12700" marR="5715" indent="344170">
              <a:lnSpc>
                <a:spcPts val="2700"/>
              </a:lnSpc>
              <a:spcBef>
                <a:spcPts val="85"/>
              </a:spcBef>
            </a:pP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Nguyễn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Tuân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ngợi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ông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lái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đò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sông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“bàn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lái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hoa”.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Một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nọ,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trước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vẻ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kiều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cô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văn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công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thốt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lên: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“mười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nụ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trắng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ngần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7540" cy="3101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just">
              <a:lnSpc>
                <a:spcPct val="124600"/>
              </a:lnSpc>
              <a:spcBef>
                <a:spcPts val="95"/>
              </a:spcBef>
            </a:pPr>
            <a:r>
              <a:rPr sz="1800" dirty="0">
                <a:latin typeface="Times New Roman"/>
                <a:cs typeface="Times New Roman"/>
              </a:rPr>
              <a:t>thơm </a:t>
            </a:r>
            <a:r>
              <a:rPr sz="1800" spc="-5" dirty="0">
                <a:latin typeface="Times New Roman"/>
                <a:cs typeface="Times New Roman"/>
              </a:rPr>
              <a:t>ngát </a:t>
            </a:r>
            <a:r>
              <a:rPr sz="1800" dirty="0">
                <a:latin typeface="Times New Roman"/>
                <a:cs typeface="Times New Roman"/>
              </a:rPr>
              <a:t>bàn </a:t>
            </a:r>
            <a:r>
              <a:rPr sz="1800" spc="-5" dirty="0">
                <a:latin typeface="Times New Roman"/>
                <a:cs typeface="Times New Roman"/>
              </a:rPr>
              <a:t>tay em”. </a:t>
            </a:r>
            <a:r>
              <a:rPr sz="1800" dirty="0">
                <a:latin typeface="Times New Roman"/>
                <a:cs typeface="Times New Roman"/>
              </a:rPr>
              <a:t>Chữ </a:t>
            </a:r>
            <a:r>
              <a:rPr sz="1800" spc="-5" dirty="0">
                <a:latin typeface="Times New Roman"/>
                <a:cs typeface="Times New Roman"/>
              </a:rPr>
              <a:t>“hoa”, </a:t>
            </a:r>
            <a:r>
              <a:rPr sz="1800" dirty="0">
                <a:latin typeface="Times New Roman"/>
                <a:cs typeface="Times New Roman"/>
              </a:rPr>
              <a:t>chữ “câu </a:t>
            </a:r>
            <a:r>
              <a:rPr sz="1800" spc="-5" dirty="0">
                <a:latin typeface="Times New Roman"/>
                <a:cs typeface="Times New Roman"/>
              </a:rPr>
              <a:t>hát”, </a:t>
            </a:r>
            <a:r>
              <a:rPr sz="1800" dirty="0">
                <a:latin typeface="Times New Roman"/>
                <a:cs typeface="Times New Roman"/>
              </a:rPr>
              <a:t>chữ </a:t>
            </a:r>
            <a:r>
              <a:rPr sz="1800" spc="-5" dirty="0">
                <a:latin typeface="Times New Roman"/>
                <a:cs typeface="Times New Roman"/>
              </a:rPr>
              <a:t>“tấm lòng” </a:t>
            </a:r>
            <a:r>
              <a:rPr sz="1800" dirty="0">
                <a:latin typeface="Times New Roman"/>
                <a:cs typeface="Times New Roman"/>
              </a:rPr>
              <a:t>trong thơ Y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dirty="0">
                <a:latin typeface="Times New Roman"/>
                <a:cs typeface="Times New Roman"/>
              </a:rPr>
              <a:t> cũng</a:t>
            </a:r>
            <a:r>
              <a:rPr sz="1800" spc="-5" dirty="0">
                <a:latin typeface="Times New Roman"/>
                <a:cs typeface="Times New Roman"/>
              </a:rPr>
              <a:t> rất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vị.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Đan </a:t>
            </a:r>
            <a:r>
              <a:rPr sz="1800" dirty="0">
                <a:latin typeface="Times New Roman"/>
                <a:cs typeface="Times New Roman"/>
              </a:rPr>
              <a:t>lờ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đánh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dưới</a:t>
            </a:r>
            <a:r>
              <a:rPr sz="1800" dirty="0">
                <a:latin typeface="Times New Roman"/>
                <a:cs typeface="Times New Roman"/>
              </a:rPr>
              <a:t> bàn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tay 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Tày,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nứa,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trúc, </a:t>
            </a:r>
            <a:r>
              <a:rPr sz="1800" spc="-10" dirty="0">
                <a:latin typeface="Times New Roman"/>
                <a:cs typeface="Times New Roman"/>
              </a:rPr>
              <a:t>nan </a:t>
            </a:r>
            <a:r>
              <a:rPr sz="1800" dirty="0">
                <a:latin typeface="Times New Roman"/>
                <a:cs typeface="Times New Roman"/>
              </a:rPr>
              <a:t>tre</a:t>
            </a:r>
            <a:r>
              <a:rPr sz="1800" spc="-10" dirty="0">
                <a:latin typeface="Times New Roman"/>
                <a:cs typeface="Times New Roman"/>
              </a:rPr>
              <a:t> đã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 thành “nan hoa”. </a:t>
            </a:r>
            <a:r>
              <a:rPr sz="1800" spc="-5" dirty="0">
                <a:latin typeface="Times New Roman"/>
                <a:cs typeface="Times New Roman"/>
              </a:rPr>
              <a:t>Vách nhà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5" dirty="0">
                <a:latin typeface="Times New Roman"/>
                <a:cs typeface="Times New Roman"/>
              </a:rPr>
              <a:t>chỉ </a:t>
            </a:r>
            <a:r>
              <a:rPr sz="1800" dirty="0">
                <a:latin typeface="Times New Roman"/>
                <a:cs typeface="Times New Roman"/>
              </a:rPr>
              <a:t>ken bằng gỗ </a:t>
            </a:r>
            <a:r>
              <a:rPr sz="1800" spc="-5" dirty="0">
                <a:latin typeface="Times New Roman"/>
                <a:cs typeface="Times New Roman"/>
              </a:rPr>
              <a:t>mà được </a:t>
            </a:r>
            <a:r>
              <a:rPr sz="1800" dirty="0">
                <a:latin typeface="Times New Roman"/>
                <a:cs typeface="Times New Roman"/>
              </a:rPr>
              <a:t>ken </a:t>
            </a:r>
            <a:r>
              <a:rPr sz="1800" spc="-5" dirty="0">
                <a:latin typeface="Times New Roman"/>
                <a:cs typeface="Times New Roman"/>
              </a:rPr>
              <a:t>bằng “câu </a:t>
            </a:r>
            <a:r>
              <a:rPr sz="1800" dirty="0">
                <a:latin typeface="Times New Roman"/>
                <a:cs typeface="Times New Roman"/>
              </a:rPr>
              <a:t>hát”. </a:t>
            </a:r>
            <a:r>
              <a:rPr sz="1800" spc="-5" dirty="0" err="1">
                <a:latin typeface="Times New Roman"/>
                <a:cs typeface="Times New Roman"/>
              </a:rPr>
              <a:t>Rừng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đâu </a:t>
            </a:r>
            <a:r>
              <a:rPr sz="1800" spc="-5" dirty="0">
                <a:latin typeface="Times New Roman"/>
                <a:cs typeface="Times New Roman"/>
              </a:rPr>
              <a:t>chỉ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nhiều </a:t>
            </a:r>
            <a:r>
              <a:rPr sz="1800" dirty="0">
                <a:latin typeface="Times New Roman"/>
                <a:cs typeface="Times New Roman"/>
              </a:rPr>
              <a:t>gỗ quý, cho </a:t>
            </a:r>
            <a:r>
              <a:rPr sz="1800" spc="-5" dirty="0">
                <a:latin typeface="Times New Roman"/>
                <a:cs typeface="Times New Roman"/>
              </a:rPr>
              <a:t>măng, </a:t>
            </a:r>
            <a:r>
              <a:rPr sz="1800" dirty="0">
                <a:latin typeface="Times New Roman"/>
                <a:cs typeface="Times New Roman"/>
              </a:rPr>
              <a:t>cho lâm sản quý giá </a:t>
            </a:r>
            <a:r>
              <a:rPr sz="1800" spc="-5" dirty="0">
                <a:latin typeface="Times New Roman"/>
                <a:cs typeface="Times New Roman"/>
              </a:rPr>
              <a:t>mà </a:t>
            </a:r>
            <a:r>
              <a:rPr sz="1800" dirty="0">
                <a:latin typeface="Times New Roman"/>
                <a:cs typeface="Times New Roman"/>
              </a:rPr>
              <a:t> còn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hoa”.</a:t>
            </a:r>
            <a:r>
              <a:rPr sz="1800" dirty="0">
                <a:latin typeface="Times New Roman"/>
                <a:cs typeface="Times New Roman"/>
              </a:rPr>
              <a:t> Con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dirty="0">
                <a:latin typeface="Times New Roman"/>
                <a:cs typeface="Times New Roman"/>
              </a:rPr>
              <a:t> đâu chỉ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ngược</a:t>
            </a:r>
            <a:r>
              <a:rPr sz="1800" dirty="0">
                <a:latin typeface="Times New Roman"/>
                <a:cs typeface="Times New Roman"/>
              </a:rPr>
              <a:t> về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xuôi, </a:t>
            </a:r>
            <a:r>
              <a:rPr sz="1800" dirty="0">
                <a:latin typeface="Times New Roman"/>
                <a:cs typeface="Times New Roman"/>
              </a:rPr>
              <a:t>lên non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xuống biển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còn </a:t>
            </a:r>
            <a:r>
              <a:rPr sz="1800" spc="-5" dirty="0">
                <a:latin typeface="Times New Roman"/>
                <a:cs typeface="Times New Roman"/>
              </a:rPr>
              <a:t>“cho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tấm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lòng ”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dirty="0">
                <a:latin typeface="Times New Roman"/>
                <a:cs typeface="Times New Roman"/>
              </a:rPr>
              <a:t> hậu bao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dung,</a:t>
            </a:r>
            <a:r>
              <a:rPr sz="1800" spc="-5" dirty="0">
                <a:latin typeface="Times New Roman"/>
                <a:cs typeface="Times New Roman"/>
              </a:rPr>
              <a:t> con</a:t>
            </a:r>
            <a:r>
              <a:rPr sz="1800" dirty="0">
                <a:latin typeface="Times New Roman"/>
                <a:cs typeface="Times New Roman"/>
              </a:rPr>
              <a:t> đường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-5" dirty="0">
                <a:latin typeface="Times New Roman"/>
                <a:cs typeface="Times New Roman"/>
              </a:rPr>
              <a:t>nghĩa:</a:t>
            </a: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“Gập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xuống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biển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lên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non,</a:t>
            </a:r>
            <a:endParaRPr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đường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tình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nghĩa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ai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còn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nhớ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chăng?”</a:t>
            </a:r>
            <a:endParaRPr sz="1800" dirty="0">
              <a:latin typeface="Times New Roman"/>
              <a:cs typeface="Times New Roman"/>
            </a:endParaRPr>
          </a:p>
          <a:p>
            <a:pPr marL="3373754" algn="ctr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(Ca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dao)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1700" y="4038600"/>
            <a:ext cx="8258175" cy="17341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173990">
              <a:lnSpc>
                <a:spcPct val="124600"/>
              </a:lnSpc>
              <a:spcBef>
                <a:spcPts val="95"/>
              </a:spcBef>
            </a:pP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Phương,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anh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hình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bóng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thân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thuộc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làng </a:t>
            </a:r>
            <a:r>
              <a:rPr sz="1800" spc="-5" dirty="0">
                <a:latin typeface="Times New Roman"/>
                <a:cs typeface="Times New Roman"/>
              </a:rPr>
              <a:t>bản,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thung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vào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rừng,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sông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suối...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học,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ăn.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xa,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mọi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trời,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đến</a:t>
            </a:r>
            <a:r>
              <a:rPr sz="1800" spc="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mọi</a:t>
            </a:r>
            <a:r>
              <a:rPr sz="1800" spc="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miền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nước.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đường</a:t>
            </a:r>
            <a:r>
              <a:rPr sz="1800" dirty="0">
                <a:latin typeface="Times New Roman"/>
                <a:cs typeface="Times New Roman"/>
              </a:rPr>
              <a:t> tình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5" dirty="0">
                <a:latin typeface="Times New Roman"/>
                <a:cs typeface="Times New Roman"/>
              </a:rPr>
              <a:t> Phương</a:t>
            </a:r>
            <a:r>
              <a:rPr sz="1800" dirty="0">
                <a:latin typeface="Times New Roman"/>
                <a:cs typeface="Times New Roman"/>
              </a:rPr>
              <a:t> nói lên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hàm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súc,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 dị: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“Con </a:t>
            </a:r>
            <a:r>
              <a:rPr sz="1800" i="1" dirty="0">
                <a:latin typeface="Times New Roman"/>
                <a:cs typeface="Times New Roman"/>
              </a:rPr>
              <a:t>đường cho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những tấm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lòng”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indent="229870" algn="just">
              <a:lnSpc>
                <a:spcPct val="1244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Sung sướng </a:t>
            </a:r>
            <a:r>
              <a:rPr sz="1800" dirty="0">
                <a:latin typeface="Times New Roman"/>
                <a:cs typeface="Times New Roman"/>
              </a:rPr>
              <a:t>ôm con thơ vào </a:t>
            </a:r>
            <a:r>
              <a:rPr sz="1800" spc="-5" dirty="0">
                <a:latin typeface="Times New Roman"/>
                <a:cs typeface="Times New Roman"/>
              </a:rPr>
              <a:t>lòng, </a:t>
            </a:r>
            <a:r>
              <a:rPr sz="1800" dirty="0">
                <a:latin typeface="Times New Roman"/>
                <a:cs typeface="Times New Roman"/>
              </a:rPr>
              <a:t>nhìn con </a:t>
            </a:r>
            <a:r>
              <a:rPr sz="1800" spc="-5" dirty="0">
                <a:latin typeface="Times New Roman"/>
                <a:cs typeface="Times New Roman"/>
              </a:rPr>
              <a:t>khôn </a:t>
            </a:r>
            <a:r>
              <a:rPr sz="1800" spc="5" dirty="0">
                <a:latin typeface="Times New Roman"/>
                <a:cs typeface="Times New Roman"/>
              </a:rPr>
              <a:t>lớn, </a:t>
            </a:r>
            <a:r>
              <a:rPr sz="1800" spc="-5" dirty="0">
                <a:latin typeface="Times New Roman"/>
                <a:cs typeface="Times New Roman"/>
              </a:rPr>
              <a:t>suy ngẫm </a:t>
            </a:r>
            <a:r>
              <a:rPr sz="1800" dirty="0">
                <a:latin typeface="Times New Roman"/>
                <a:cs typeface="Times New Roman"/>
              </a:rPr>
              <a:t>về tình nghĩa làng bản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nhà,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dirty="0">
                <a:latin typeface="Times New Roman"/>
                <a:cs typeface="Times New Roman"/>
              </a:rPr>
              <a:t> thơ nghĩ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 cội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nguồn </a:t>
            </a:r>
            <a:r>
              <a:rPr sz="1800" dirty="0">
                <a:latin typeface="Times New Roman"/>
                <a:cs typeface="Times New Roman"/>
              </a:rPr>
              <a:t>hạnh </a:t>
            </a:r>
            <a:r>
              <a:rPr sz="1800" spc="-5" dirty="0">
                <a:latin typeface="Times New Roman"/>
                <a:cs typeface="Times New Roman"/>
              </a:rPr>
              <a:t>phúc: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i="1" spc="-5" dirty="0">
                <a:latin typeface="Times New Roman"/>
                <a:cs typeface="Times New Roman"/>
              </a:rPr>
              <a:t>“Cha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mẹ </a:t>
            </a:r>
            <a:r>
              <a:rPr sz="1800" i="1" spc="-5" dirty="0">
                <a:latin typeface="Times New Roman"/>
                <a:cs typeface="Times New Roman"/>
              </a:rPr>
              <a:t>mãi nhớ </a:t>
            </a:r>
            <a:r>
              <a:rPr sz="1800" i="1" dirty="0">
                <a:latin typeface="Times New Roman"/>
                <a:cs typeface="Times New Roman"/>
              </a:rPr>
              <a:t>về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ngày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cưới</a:t>
            </a:r>
            <a:endParaRPr sz="1800">
              <a:latin typeface="Times New Roman"/>
              <a:cs typeface="Times New Roman"/>
            </a:endParaRPr>
          </a:p>
          <a:p>
            <a:pPr marL="128270" algn="just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Ngày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đầu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tiên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đẹp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nhất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đời”</a:t>
            </a:r>
            <a:endParaRPr sz="1800">
              <a:latin typeface="Times New Roman"/>
              <a:cs typeface="Times New Roman"/>
            </a:endParaRPr>
          </a:p>
          <a:p>
            <a:pPr marL="12700" marR="5080" indent="286385" algn="just">
              <a:lnSpc>
                <a:spcPct val="124600"/>
              </a:lnSpc>
            </a:pP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đồng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mình”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khéo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léo,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yêu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đời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 bao </a:t>
            </a:r>
            <a:r>
              <a:rPr sz="1800" spc="-5" dirty="0">
                <a:latin typeface="Times New Roman"/>
                <a:cs typeface="Times New Roman"/>
              </a:rPr>
              <a:t>phẩm chất tốt đẹp, </a:t>
            </a:r>
            <a:r>
              <a:rPr sz="1800" dirty="0">
                <a:latin typeface="Times New Roman"/>
                <a:cs typeface="Times New Roman"/>
              </a:rPr>
              <a:t>đáng </a:t>
            </a:r>
            <a:r>
              <a:rPr sz="1800" spc="-5" dirty="0">
                <a:latin typeface="Times New Roman"/>
                <a:cs typeface="Times New Roman"/>
              </a:rPr>
              <a:t>“thương </a:t>
            </a:r>
            <a:r>
              <a:rPr sz="1800" spc="5" dirty="0">
                <a:latin typeface="Times New Roman"/>
                <a:cs typeface="Times New Roman"/>
              </a:rPr>
              <a:t>lắm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ơi”. Trong </a:t>
            </a:r>
            <a:r>
              <a:rPr sz="1800" spc="-5" dirty="0">
                <a:latin typeface="Times New Roman"/>
                <a:cs typeface="Times New Roman"/>
              </a:rPr>
              <a:t>bao </a:t>
            </a:r>
            <a:r>
              <a:rPr sz="1800" dirty="0">
                <a:latin typeface="Times New Roman"/>
                <a:cs typeface="Times New Roman"/>
              </a:rPr>
              <a:t>gian </a:t>
            </a:r>
            <a:r>
              <a:rPr sz="1800" spc="5" dirty="0">
                <a:latin typeface="Times New Roman"/>
                <a:cs typeface="Times New Roman"/>
              </a:rPr>
              <a:t>khổ </a:t>
            </a:r>
            <a:r>
              <a:rPr sz="1800" dirty="0">
                <a:latin typeface="Times New Roman"/>
                <a:cs typeface="Times New Roman"/>
              </a:rPr>
              <a:t>khó khăn </a:t>
            </a:r>
            <a:r>
              <a:rPr sz="1800" spc="-5" dirty="0">
                <a:latin typeface="Times New Roman"/>
                <a:cs typeface="Times New Roman"/>
              </a:rPr>
              <a:t>thử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thách, </a:t>
            </a:r>
            <a:r>
              <a:rPr sz="1800" dirty="0">
                <a:latin typeface="Times New Roman"/>
                <a:cs typeface="Times New Roman"/>
              </a:rPr>
              <a:t>bao niềm vui nỗi buồn </a:t>
            </a:r>
            <a:r>
              <a:rPr sz="1800" spc="-5" dirty="0">
                <a:latin typeface="Times New Roman"/>
                <a:cs typeface="Times New Roman"/>
              </a:rPr>
              <a:t>cuộc đời, </a:t>
            </a:r>
            <a:r>
              <a:rPr sz="1800" dirty="0">
                <a:latin typeface="Times New Roman"/>
                <a:cs typeface="Times New Roman"/>
              </a:rPr>
              <a:t>trải dài </a:t>
            </a:r>
            <a:r>
              <a:rPr sz="1800" spc="-5" dirty="0">
                <a:latin typeface="Times New Roman"/>
                <a:cs typeface="Times New Roman"/>
              </a:rPr>
              <a:t>theo </a:t>
            </a:r>
            <a:r>
              <a:rPr sz="1800" dirty="0">
                <a:latin typeface="Times New Roman"/>
                <a:cs typeface="Times New Roman"/>
              </a:rPr>
              <a:t>năm </a:t>
            </a:r>
            <a:r>
              <a:rPr sz="1800" spc="-5" dirty="0">
                <a:latin typeface="Times New Roman"/>
                <a:cs typeface="Times New Roman"/>
              </a:rPr>
              <a:t>tháng, </a:t>
            </a:r>
            <a:r>
              <a:rPr sz="1800" dirty="0">
                <a:latin typeface="Times New Roman"/>
                <a:cs typeface="Times New Roman"/>
              </a:rPr>
              <a:t>bà con </a:t>
            </a:r>
            <a:r>
              <a:rPr sz="1800" spc="-5" dirty="0">
                <a:latin typeface="Times New Roman"/>
                <a:cs typeface="Times New Roman"/>
              </a:rPr>
              <a:t>quê hương </a:t>
            </a:r>
            <a:r>
              <a:rPr sz="1800" dirty="0">
                <a:latin typeface="Times New Roman"/>
                <a:cs typeface="Times New Roman"/>
              </a:rPr>
              <a:t>mình,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 </a:t>
            </a:r>
            <a:r>
              <a:rPr sz="1800" dirty="0">
                <a:latin typeface="Times New Roman"/>
                <a:cs typeface="Times New Roman"/>
              </a:rPr>
              <a:t>đồng mình” đã </a:t>
            </a:r>
            <a:r>
              <a:rPr sz="1800" spc="-5" dirty="0">
                <a:latin typeface="Times New Roman"/>
                <a:cs typeface="Times New Roman"/>
              </a:rPr>
              <a:t>rèn luyện, </a:t>
            </a:r>
            <a:r>
              <a:rPr sz="1800" dirty="0">
                <a:latin typeface="Times New Roman"/>
                <a:cs typeface="Times New Roman"/>
              </a:rPr>
              <a:t>đã hun đúc </a:t>
            </a:r>
            <a:r>
              <a:rPr sz="1800" spc="-5" dirty="0">
                <a:latin typeface="Times New Roman"/>
                <a:cs typeface="Times New Roman"/>
              </a:rPr>
              <a:t>chí </a:t>
            </a:r>
            <a:r>
              <a:rPr sz="1800" dirty="0">
                <a:latin typeface="Times New Roman"/>
                <a:cs typeface="Times New Roman"/>
              </a:rPr>
              <a:t>khí, đã “cao đo </a:t>
            </a:r>
            <a:r>
              <a:rPr sz="1800" spc="5" dirty="0">
                <a:latin typeface="Times New Roman"/>
                <a:cs typeface="Times New Roman"/>
              </a:rPr>
              <a:t>nỗi </a:t>
            </a:r>
            <a:r>
              <a:rPr sz="1800" dirty="0">
                <a:latin typeface="Times New Roman"/>
                <a:cs typeface="Times New Roman"/>
              </a:rPr>
              <a:t>buồn - </a:t>
            </a:r>
            <a:r>
              <a:rPr sz="1800" spc="-10" dirty="0">
                <a:latin typeface="Times New Roman"/>
                <a:cs typeface="Times New Roman"/>
              </a:rPr>
              <a:t>xa </a:t>
            </a:r>
            <a:r>
              <a:rPr sz="1800" dirty="0">
                <a:latin typeface="Times New Roman"/>
                <a:cs typeface="Times New Roman"/>
              </a:rPr>
              <a:t>nuôi chí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lớn”, </a:t>
            </a:r>
            <a:r>
              <a:rPr sz="1800" dirty="0">
                <a:latin typeface="Times New Roman"/>
                <a:cs typeface="Times New Roman"/>
              </a:rPr>
              <a:t>nâng </a:t>
            </a:r>
            <a:r>
              <a:rPr sz="1800" spc="-5" dirty="0">
                <a:latin typeface="Times New Roman"/>
                <a:cs typeface="Times New Roman"/>
              </a:rPr>
              <a:t>cao tâm </a:t>
            </a:r>
            <a:r>
              <a:rPr sz="1800" dirty="0">
                <a:latin typeface="Times New Roman"/>
                <a:cs typeface="Times New Roman"/>
              </a:rPr>
              <a:t>thế </a:t>
            </a:r>
            <a:r>
              <a:rPr sz="1800" spc="-5" dirty="0">
                <a:latin typeface="Times New Roman"/>
                <a:cs typeface="Times New Roman"/>
              </a:rPr>
              <a:t>đẹp. </a:t>
            </a:r>
            <a:r>
              <a:rPr sz="1800" dirty="0">
                <a:latin typeface="Times New Roman"/>
                <a:cs typeface="Times New Roman"/>
              </a:rPr>
              <a:t>Câu thơ bốn chữ, </a:t>
            </a:r>
            <a:r>
              <a:rPr sz="1800" spc="-5" dirty="0">
                <a:latin typeface="Times New Roman"/>
                <a:cs typeface="Times New Roman"/>
              </a:rPr>
              <a:t>đăng </a:t>
            </a:r>
            <a:r>
              <a:rPr sz="1800" dirty="0">
                <a:latin typeface="Times New Roman"/>
                <a:cs typeface="Times New Roman"/>
              </a:rPr>
              <a:t>đối như tục </a:t>
            </a:r>
            <a:r>
              <a:rPr sz="1800" spc="-5" dirty="0">
                <a:latin typeface="Times New Roman"/>
                <a:cs typeface="Times New Roman"/>
              </a:rPr>
              <a:t>ngữ, </a:t>
            </a:r>
            <a:r>
              <a:rPr sz="1800" dirty="0">
                <a:latin typeface="Times New Roman"/>
                <a:cs typeface="Times New Roman"/>
              </a:rPr>
              <a:t>đúc </a:t>
            </a:r>
            <a:r>
              <a:rPr sz="1800" spc="-5" dirty="0">
                <a:latin typeface="Times New Roman"/>
                <a:cs typeface="Times New Roman"/>
              </a:rPr>
              <a:t>kết </a:t>
            </a:r>
            <a:r>
              <a:rPr sz="1800" dirty="0">
                <a:latin typeface="Times New Roman"/>
                <a:cs typeface="Times New Roman"/>
              </a:rPr>
              <a:t>một thái độ,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dirty="0">
                <a:latin typeface="Times New Roman"/>
                <a:cs typeface="Times New Roman"/>
              </a:rPr>
              <a:t>châm </a:t>
            </a:r>
            <a:r>
              <a:rPr sz="1800" spc="-5" dirty="0">
                <a:latin typeface="Times New Roman"/>
                <a:cs typeface="Times New Roman"/>
              </a:rPr>
              <a:t>ứng </a:t>
            </a:r>
            <a:r>
              <a:rPr sz="1800" dirty="0">
                <a:latin typeface="Times New Roman"/>
                <a:cs typeface="Times New Roman"/>
              </a:rPr>
              <a:t>xử cao </a:t>
            </a:r>
            <a:r>
              <a:rPr sz="1800" spc="-5" dirty="0">
                <a:latin typeface="Times New Roman"/>
                <a:cs typeface="Times New Roman"/>
              </a:rPr>
              <a:t>quý. </a:t>
            </a:r>
            <a:r>
              <a:rPr sz="1800" dirty="0">
                <a:latin typeface="Times New Roman"/>
                <a:cs typeface="Times New Roman"/>
              </a:rPr>
              <a:t>Các </a:t>
            </a:r>
            <a:r>
              <a:rPr sz="1800" spc="5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ngữ: </a:t>
            </a:r>
            <a:r>
              <a:rPr sz="1800" dirty="0">
                <a:latin typeface="Times New Roman"/>
                <a:cs typeface="Times New Roman"/>
              </a:rPr>
              <a:t>“cao </a:t>
            </a:r>
            <a:r>
              <a:rPr sz="1800" spc="-5" dirty="0">
                <a:latin typeface="Times New Roman"/>
                <a:cs typeface="Times New Roman"/>
              </a:rPr>
              <a:t>đo”, </a:t>
            </a:r>
            <a:r>
              <a:rPr sz="1800" dirty="0">
                <a:latin typeface="Times New Roman"/>
                <a:cs typeface="Times New Roman"/>
              </a:rPr>
              <a:t>“xa </a:t>
            </a:r>
            <a:r>
              <a:rPr sz="1800" spc="-5" dirty="0">
                <a:latin typeface="Times New Roman"/>
                <a:cs typeface="Times New Roman"/>
              </a:rPr>
              <a:t>nuôi” </a:t>
            </a:r>
            <a:r>
              <a:rPr sz="1800" dirty="0">
                <a:latin typeface="Times New Roman"/>
                <a:cs typeface="Times New Roman"/>
              </a:rPr>
              <a:t>đã </a:t>
            </a:r>
            <a:r>
              <a:rPr sz="1800" spc="5" dirty="0">
                <a:latin typeface="Times New Roman"/>
                <a:cs typeface="Times New Roman"/>
              </a:rPr>
              <a:t>thể </a:t>
            </a:r>
            <a:r>
              <a:rPr sz="1800" spc="-5" dirty="0">
                <a:latin typeface="Times New Roman"/>
                <a:cs typeface="Times New Roman"/>
              </a:rPr>
              <a:t>hiện </a:t>
            </a:r>
            <a:r>
              <a:rPr sz="1800" dirty="0">
                <a:latin typeface="Times New Roman"/>
                <a:cs typeface="Times New Roman"/>
              </a:rPr>
              <a:t>một bản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lĩnh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sống </a:t>
            </a:r>
            <a:r>
              <a:rPr sz="1800" spc="-5" dirty="0">
                <a:latin typeface="Times New Roman"/>
                <a:cs typeface="Times New Roman"/>
              </a:rPr>
              <a:t>đẹp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" dirty="0">
                <a:latin typeface="Times New Roman"/>
                <a:cs typeface="Times New Roman"/>
              </a:rPr>
              <a:t> tộc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Tày,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Việt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Nam.</a:t>
            </a:r>
            <a:endParaRPr sz="1800">
              <a:latin typeface="Times New Roman"/>
              <a:cs typeface="Times New Roman"/>
            </a:endParaRPr>
          </a:p>
          <a:p>
            <a:pPr marL="12700" marR="5080" indent="288290" algn="just">
              <a:lnSpc>
                <a:spcPct val="124600"/>
              </a:lnSpc>
              <a:spcBef>
                <a:spcPts val="10"/>
              </a:spcBef>
            </a:pPr>
            <a:r>
              <a:rPr sz="1800" spc="-10" dirty="0">
                <a:latin typeface="Times New Roman"/>
                <a:cs typeface="Times New Roman"/>
              </a:rPr>
              <a:t>Nếu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Kinh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nói: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“ăn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chắc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mặc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bền,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chém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kho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mặn,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đất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lưng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trần…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”,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phản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ánh </a:t>
            </a:r>
            <a:r>
              <a:rPr sz="1800" spc="-5" dirty="0">
                <a:latin typeface="Times New Roman"/>
                <a:cs typeface="Times New Roman"/>
              </a:rPr>
              <a:t>bản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dị,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dân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lấm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tay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bùn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quanh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năm,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dùng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ảnh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cụ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Tày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như: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“thô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sơ </a:t>
            </a:r>
            <a:r>
              <a:rPr sz="1800" dirty="0">
                <a:latin typeface="Times New Roman"/>
                <a:cs typeface="Times New Roman"/>
              </a:rPr>
              <a:t>da thịt”, </a:t>
            </a:r>
            <a:r>
              <a:rPr sz="1800" spc="-5" dirty="0">
                <a:latin typeface="Times New Roman"/>
                <a:cs typeface="Times New Roman"/>
              </a:rPr>
              <a:t>“chẳng mấy </a:t>
            </a:r>
            <a:r>
              <a:rPr sz="1800" dirty="0">
                <a:latin typeface="Times New Roman"/>
                <a:cs typeface="Times New Roman"/>
              </a:rPr>
              <a:t>ai nhỏ </a:t>
            </a:r>
            <a:r>
              <a:rPr sz="1800" spc="-5" dirty="0">
                <a:latin typeface="Times New Roman"/>
                <a:cs typeface="Times New Roman"/>
              </a:rPr>
              <a:t>bé”, </a:t>
            </a:r>
            <a:r>
              <a:rPr sz="1800" dirty="0">
                <a:latin typeface="Times New Roman"/>
                <a:cs typeface="Times New Roman"/>
              </a:rPr>
              <a:t>“tự đục đá </a:t>
            </a:r>
            <a:r>
              <a:rPr sz="1800" spc="-10" dirty="0">
                <a:latin typeface="Times New Roman"/>
                <a:cs typeface="Times New Roman"/>
              </a:rPr>
              <a:t>kê </a:t>
            </a:r>
            <a:r>
              <a:rPr sz="1800" spc="-5" dirty="0">
                <a:latin typeface="Times New Roman"/>
                <a:cs typeface="Times New Roman"/>
              </a:rPr>
              <a:t>cao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 </a:t>
            </a:r>
            <a:r>
              <a:rPr sz="1800" dirty="0">
                <a:latin typeface="Times New Roman"/>
                <a:cs typeface="Times New Roman"/>
              </a:rPr>
              <a:t>” để khẳng định và </a:t>
            </a:r>
            <a:r>
              <a:rPr sz="1800" spc="-5" dirty="0">
                <a:latin typeface="Times New Roman"/>
                <a:cs typeface="Times New Roman"/>
              </a:rPr>
              <a:t>ngợi </a:t>
            </a:r>
            <a:r>
              <a:rPr sz="1800" dirty="0">
                <a:latin typeface="Times New Roman"/>
                <a:cs typeface="Times New Roman"/>
              </a:rPr>
              <a:t> ca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tinh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chịu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khó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động,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dị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phác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thật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thà,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hề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“nhỏ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bé”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tầm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trước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hạ.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Nếp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tốt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đẹp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tạo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sáng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đáng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Phương.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(@tailieuhoctapvip).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Bản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chất</a:t>
            </a:r>
            <a:r>
              <a:rPr sz="1800" spc="-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tộc,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tinh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nhân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văn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hoà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quyện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 hồn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thi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sĩ:</a:t>
            </a:r>
            <a:endParaRPr sz="1800">
              <a:latin typeface="Times New Roman"/>
              <a:cs typeface="Times New Roman"/>
            </a:endParaRPr>
          </a:p>
          <a:p>
            <a:pPr marL="128270" marR="5237480" indent="-116205">
              <a:lnSpc>
                <a:spcPts val="2700"/>
              </a:lnSpc>
              <a:spcBef>
                <a:spcPts val="165"/>
              </a:spcBef>
            </a:pPr>
            <a:r>
              <a:rPr sz="1800" i="1" spc="-5" dirty="0">
                <a:latin typeface="Times New Roman"/>
                <a:cs typeface="Times New Roman"/>
              </a:rPr>
              <a:t>“Người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đồng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mình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thô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sơ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da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thịt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Chẳng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mấy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ai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nhỏ bé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</a:t>
            </a:r>
            <a:endParaRPr sz="1800">
              <a:latin typeface="Times New Roman"/>
              <a:cs typeface="Times New Roman"/>
            </a:endParaRPr>
          </a:p>
          <a:p>
            <a:pPr marL="128270" marR="3915410">
              <a:lnSpc>
                <a:spcPts val="2690"/>
              </a:lnSpc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5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tự </a:t>
            </a:r>
            <a:r>
              <a:rPr sz="1800" i="1" spc="-5" dirty="0">
                <a:latin typeface="Times New Roman"/>
                <a:cs typeface="Times New Roman"/>
              </a:rPr>
              <a:t>đục </a:t>
            </a:r>
            <a:r>
              <a:rPr sz="1800" i="1" dirty="0">
                <a:latin typeface="Times New Roman"/>
                <a:cs typeface="Times New Roman"/>
              </a:rPr>
              <a:t>đá </a:t>
            </a:r>
            <a:r>
              <a:rPr sz="1800" i="1" spc="-5" dirty="0">
                <a:latin typeface="Times New Roman"/>
                <a:cs typeface="Times New Roman"/>
              </a:rPr>
              <a:t>kê </a:t>
            </a:r>
            <a:r>
              <a:rPr sz="1800" i="1" dirty="0">
                <a:latin typeface="Times New Roman"/>
                <a:cs typeface="Times New Roman"/>
              </a:rPr>
              <a:t>cao quê hương </a:t>
            </a:r>
            <a:r>
              <a:rPr sz="1800" i="1" spc="-44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Còn</a:t>
            </a:r>
            <a:r>
              <a:rPr sz="1800" i="1" spc="-5" dirty="0">
                <a:latin typeface="Times New Roman"/>
                <a:cs typeface="Times New Roman"/>
              </a:rPr>
              <a:t> quê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10" dirty="0">
                <a:latin typeface="Times New Roman"/>
                <a:cs typeface="Times New Roman"/>
              </a:rPr>
              <a:t>hương</a:t>
            </a:r>
            <a:r>
              <a:rPr sz="1800" i="1" dirty="0">
                <a:latin typeface="Times New Roman"/>
                <a:cs typeface="Times New Roman"/>
              </a:rPr>
              <a:t> thì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làm phong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tục”.</a:t>
            </a:r>
            <a:endParaRPr sz="1800">
              <a:latin typeface="Times New Roman"/>
              <a:cs typeface="Times New Roman"/>
            </a:endParaRPr>
          </a:p>
          <a:p>
            <a:pPr marL="24257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“Nói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con”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khuyên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bài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học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đạo lí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làm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sau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endParaRPr sz="1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năm dài chiến </a:t>
            </a:r>
            <a:r>
              <a:rPr sz="1800" spc="-5" dirty="0">
                <a:latin typeface="Times New Roman"/>
                <a:cs typeface="Times New Roman"/>
              </a:rPr>
              <a:t>tranh, </a:t>
            </a:r>
            <a:r>
              <a:rPr sz="1800" dirty="0">
                <a:latin typeface="Times New Roman"/>
                <a:cs typeface="Times New Roman"/>
              </a:rPr>
              <a:t>chưa </a:t>
            </a:r>
            <a:r>
              <a:rPr sz="1800" spc="-5" dirty="0">
                <a:latin typeface="Times New Roman"/>
                <a:cs typeface="Times New Roman"/>
              </a:rPr>
              <a:t>giàu chưa </a:t>
            </a:r>
            <a:r>
              <a:rPr sz="1800" dirty="0">
                <a:latin typeface="Times New Roman"/>
                <a:cs typeface="Times New Roman"/>
              </a:rPr>
              <a:t>đẹp, con </a:t>
            </a:r>
            <a:r>
              <a:rPr sz="1800" spc="-5" dirty="0">
                <a:latin typeface="Times New Roman"/>
                <a:cs typeface="Times New Roman"/>
              </a:rPr>
              <a:t>phải biết </a:t>
            </a:r>
            <a:r>
              <a:rPr sz="1800" dirty="0">
                <a:latin typeface="Times New Roman"/>
                <a:cs typeface="Times New Roman"/>
              </a:rPr>
              <a:t>gắn bó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hương: </a:t>
            </a:r>
            <a:r>
              <a:rPr sz="1800" spc="-10" dirty="0">
                <a:latin typeface="Times New Roman"/>
                <a:cs typeface="Times New Roman"/>
              </a:rPr>
              <a:t>“Không </a:t>
            </a:r>
            <a:r>
              <a:rPr sz="1800" spc="-5" dirty="0">
                <a:latin typeface="Times New Roman"/>
                <a:cs typeface="Times New Roman"/>
              </a:rPr>
              <a:t> chê...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-5" dirty="0">
                <a:latin typeface="Times New Roman"/>
                <a:cs typeface="Times New Roman"/>
              </a:rPr>
              <a:t>chê... </a:t>
            </a:r>
            <a:r>
              <a:rPr sz="1800" dirty="0">
                <a:latin typeface="Times New Roman"/>
                <a:cs typeface="Times New Roman"/>
              </a:rPr>
              <a:t>không </a:t>
            </a:r>
            <a:r>
              <a:rPr sz="1800" spc="-5" dirty="0">
                <a:latin typeface="Times New Roman"/>
                <a:cs typeface="Times New Roman"/>
              </a:rPr>
              <a:t>lo...”. </a:t>
            </a:r>
            <a:r>
              <a:rPr sz="1800" dirty="0">
                <a:latin typeface="Times New Roman"/>
                <a:cs typeface="Times New Roman"/>
              </a:rPr>
              <a:t>Trước thử </a:t>
            </a:r>
            <a:r>
              <a:rPr sz="1800" spc="-5" dirty="0">
                <a:latin typeface="Times New Roman"/>
                <a:cs typeface="Times New Roman"/>
              </a:rPr>
              <a:t>thách </a:t>
            </a:r>
            <a:r>
              <a:rPr sz="1800" dirty="0">
                <a:latin typeface="Times New Roman"/>
                <a:cs typeface="Times New Roman"/>
              </a:rPr>
              <a:t>khó </a:t>
            </a:r>
            <a:r>
              <a:rPr sz="1800" spc="-5" dirty="0">
                <a:latin typeface="Times New Roman"/>
                <a:cs typeface="Times New Roman"/>
              </a:rPr>
              <a:t>khăn, </a:t>
            </a:r>
            <a:r>
              <a:rPr sz="1800" dirty="0">
                <a:latin typeface="Times New Roman"/>
                <a:cs typeface="Times New Roman"/>
              </a:rPr>
              <a:t>con không được </a:t>
            </a:r>
            <a:r>
              <a:rPr sz="1800" spc="-10" dirty="0">
                <a:latin typeface="Times New Roman"/>
                <a:cs typeface="Times New Roman"/>
              </a:rPr>
              <a:t>sống </a:t>
            </a:r>
            <a:r>
              <a:rPr sz="1800" spc="-5" dirty="0">
                <a:latin typeface="Times New Roman"/>
                <a:cs typeface="Times New Roman"/>
              </a:rPr>
              <a:t>tầm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thường, sống </a:t>
            </a:r>
            <a:r>
              <a:rPr sz="1800" spc="-10" dirty="0">
                <a:latin typeface="Times New Roman"/>
                <a:cs typeface="Times New Roman"/>
              </a:rPr>
              <a:t>hèn </a:t>
            </a:r>
            <a:r>
              <a:rPr sz="1800" spc="-5" dirty="0">
                <a:latin typeface="Times New Roman"/>
                <a:cs typeface="Times New Roman"/>
              </a:rPr>
              <a:t>kém, </a:t>
            </a:r>
            <a:r>
              <a:rPr sz="1800" dirty="0">
                <a:latin typeface="Times New Roman"/>
                <a:cs typeface="Times New Roman"/>
              </a:rPr>
              <a:t>sống </a:t>
            </a:r>
            <a:r>
              <a:rPr sz="1800" spc="-5" dirty="0">
                <a:latin typeface="Times New Roman"/>
                <a:cs typeface="Times New Roman"/>
              </a:rPr>
              <a:t>“nhỏ bé”. Phải </a:t>
            </a:r>
            <a:r>
              <a:rPr sz="1800" dirty="0">
                <a:latin typeface="Times New Roman"/>
                <a:cs typeface="Times New Roman"/>
              </a:rPr>
              <a:t>lao động sáng tạo </a:t>
            </a:r>
            <a:r>
              <a:rPr sz="1800" spc="-5" dirty="0">
                <a:latin typeface="Times New Roman"/>
                <a:cs typeface="Times New Roman"/>
              </a:rPr>
              <a:t>để xây </a:t>
            </a:r>
            <a:r>
              <a:rPr sz="1800" dirty="0">
                <a:latin typeface="Times New Roman"/>
                <a:cs typeface="Times New Roman"/>
              </a:rPr>
              <a:t>dựng, để </a:t>
            </a:r>
            <a:r>
              <a:rPr sz="1800" spc="-5" dirty="0">
                <a:latin typeface="Times New Roman"/>
                <a:cs typeface="Times New Roman"/>
              </a:rPr>
              <a:t>“kê cao” </a:t>
            </a:r>
            <a:r>
              <a:rPr sz="1800" dirty="0">
                <a:latin typeface="Times New Roman"/>
                <a:cs typeface="Times New Roman"/>
              </a:rPr>
              <a:t> quê </a:t>
            </a:r>
            <a:r>
              <a:rPr sz="1800" spc="-5" dirty="0">
                <a:latin typeface="Times New Roman"/>
                <a:cs typeface="Times New Roman"/>
              </a:rPr>
              <a:t>hương:</a:t>
            </a:r>
            <a:endParaRPr sz="18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i="1" spc="-5" dirty="0">
                <a:latin typeface="Times New Roman"/>
                <a:cs typeface="Times New Roman"/>
              </a:rPr>
              <a:t>“Dẫu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làm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sao thì </a:t>
            </a:r>
            <a:r>
              <a:rPr sz="1800" i="1" dirty="0">
                <a:latin typeface="Times New Roman"/>
                <a:cs typeface="Times New Roman"/>
              </a:rPr>
              <a:t>cha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5" dirty="0">
                <a:latin typeface="Times New Roman"/>
                <a:cs typeface="Times New Roman"/>
              </a:rPr>
              <a:t>vẫn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muốn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30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đá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đá gập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endParaRPr sz="1800">
              <a:latin typeface="Times New Roman"/>
              <a:cs typeface="Times New Roman"/>
            </a:endParaRPr>
          </a:p>
          <a:p>
            <a:pPr marL="128270" marR="4001135">
              <a:lnSpc>
                <a:spcPts val="2690"/>
              </a:lnSpc>
              <a:spcBef>
                <a:spcPts val="175"/>
              </a:spcBef>
            </a:pP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trong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chê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thung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nghèo</a:t>
            </a:r>
            <a:r>
              <a:rPr sz="1800" i="1" spc="-5" dirty="0">
                <a:latin typeface="Times New Roman"/>
                <a:cs typeface="Times New Roman"/>
              </a:rPr>
              <a:t> đói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Sống</a:t>
            </a:r>
            <a:r>
              <a:rPr sz="1800" i="1" spc="-5" dirty="0">
                <a:latin typeface="Times New Roman"/>
                <a:cs typeface="Times New Roman"/>
              </a:rPr>
              <a:t> 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như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suối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350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thác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xuống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ghềnh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lo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cực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nhọc”...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4933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6350" indent="229870" algn="just">
              <a:lnSpc>
                <a:spcPct val="124600"/>
              </a:lnSpc>
              <a:spcBef>
                <a:spcPts val="95"/>
              </a:spcBef>
            </a:pPr>
            <a:r>
              <a:rPr sz="1800" spc="-5" dirty="0">
                <a:latin typeface="Times New Roman"/>
                <a:cs typeface="Times New Roman"/>
              </a:rPr>
              <a:t>Nhuyễn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vào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lời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thơ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ẩn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dụ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so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sánh,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thành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dân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gian.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Điệp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“sống”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 lần </a:t>
            </a:r>
            <a:r>
              <a:rPr sz="1800" spc="-5" dirty="0">
                <a:latin typeface="Times New Roman"/>
                <a:cs typeface="Times New Roman"/>
              </a:rPr>
              <a:t>vang </a:t>
            </a:r>
            <a:r>
              <a:rPr sz="1800" dirty="0">
                <a:latin typeface="Times New Roman"/>
                <a:cs typeface="Times New Roman"/>
              </a:rPr>
              <a:t>lên đã khẳng định một tâm </a:t>
            </a:r>
            <a:r>
              <a:rPr sz="1800" spc="-5" dirty="0">
                <a:latin typeface="Times New Roman"/>
                <a:cs typeface="Times New Roman"/>
              </a:rPr>
              <a:t>thế, một </a:t>
            </a:r>
            <a:r>
              <a:rPr sz="1800" dirty="0">
                <a:latin typeface="Times New Roman"/>
                <a:cs typeface="Times New Roman"/>
              </a:rPr>
              <a:t>bản </a:t>
            </a:r>
            <a:r>
              <a:rPr sz="1800" spc="-5" dirty="0">
                <a:latin typeface="Times New Roman"/>
                <a:cs typeface="Times New Roman"/>
              </a:rPr>
              <a:t>lĩnh, một </a:t>
            </a:r>
            <a:r>
              <a:rPr sz="1800" dirty="0">
                <a:latin typeface="Times New Roman"/>
                <a:cs typeface="Times New Roman"/>
              </a:rPr>
              <a:t>dáng đứng...điều mà </a:t>
            </a:r>
            <a:r>
              <a:rPr sz="1800" spc="-1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“vẫn </a:t>
            </a:r>
            <a:r>
              <a:rPr sz="1800" spc="-5" dirty="0">
                <a:latin typeface="Times New Roman"/>
                <a:cs typeface="Times New Roman"/>
              </a:rPr>
              <a:t>muốn”, cha </a:t>
            </a:r>
            <a:r>
              <a:rPr sz="1800" dirty="0">
                <a:latin typeface="Times New Roman"/>
                <a:cs typeface="Times New Roman"/>
              </a:rPr>
              <a:t>mong </a:t>
            </a:r>
            <a:r>
              <a:rPr sz="1800" spc="-5" dirty="0">
                <a:latin typeface="Times New Roman"/>
                <a:cs typeface="Times New Roman"/>
              </a:rPr>
              <a:t>con, </a:t>
            </a:r>
            <a:r>
              <a:rPr sz="1800" dirty="0">
                <a:latin typeface="Times New Roman"/>
                <a:cs typeface="Times New Roman"/>
              </a:rPr>
              <a:t>hi </a:t>
            </a:r>
            <a:r>
              <a:rPr sz="1800" spc="-5" dirty="0">
                <a:latin typeface="Times New Roman"/>
                <a:cs typeface="Times New Roman"/>
              </a:rPr>
              <a:t>vọng </a:t>
            </a:r>
            <a:r>
              <a:rPr sz="1800" dirty="0">
                <a:latin typeface="Times New Roman"/>
                <a:cs typeface="Times New Roman"/>
              </a:rPr>
              <a:t>ở con. Lời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dirty="0">
                <a:latin typeface="Times New Roman"/>
                <a:cs typeface="Times New Roman"/>
              </a:rPr>
              <a:t>giản </a:t>
            </a:r>
            <a:r>
              <a:rPr sz="1800" spc="-5" dirty="0">
                <a:latin typeface="Times New Roman"/>
                <a:cs typeface="Times New Roman"/>
              </a:rPr>
              <a:t>dị, chắc </a:t>
            </a:r>
            <a:r>
              <a:rPr sz="1800" dirty="0">
                <a:latin typeface="Times New Roman"/>
                <a:cs typeface="Times New Roman"/>
              </a:rPr>
              <a:t>nịch mà </a:t>
            </a:r>
            <a:r>
              <a:rPr sz="1800" spc="-5" dirty="0">
                <a:latin typeface="Times New Roman"/>
                <a:cs typeface="Times New Roman"/>
              </a:rPr>
              <a:t>lay động, </a:t>
            </a:r>
            <a:r>
              <a:rPr sz="1800" dirty="0">
                <a:latin typeface="Times New Roman"/>
                <a:cs typeface="Times New Roman"/>
              </a:rPr>
              <a:t>thấm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thía.</a:t>
            </a:r>
            <a:endParaRPr sz="1800">
              <a:latin typeface="Times New Roman"/>
              <a:cs typeface="Times New Roman"/>
            </a:endParaRPr>
          </a:p>
          <a:p>
            <a:pPr marL="12700" marR="6350" indent="229870">
              <a:lnSpc>
                <a:spcPct val="124600"/>
              </a:lnSpc>
            </a:pPr>
            <a:r>
              <a:rPr sz="1800" spc="-5" dirty="0">
                <a:latin typeface="Times New Roman"/>
                <a:cs typeface="Times New Roman"/>
              </a:rPr>
              <a:t>Lời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cuối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“Nói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con”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càng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thiết.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nhắn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“lên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bao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giờ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tầm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thường,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“nhỏ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bé”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trước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hạ.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Phải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giữ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cốt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dị,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mộc</a:t>
            </a:r>
            <a:r>
              <a:rPr sz="1800" spc="-5" dirty="0">
                <a:latin typeface="Times New Roman"/>
                <a:cs typeface="Times New Roman"/>
              </a:rPr>
              <a:t> mạc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“người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động”.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Hai</a:t>
            </a:r>
            <a:r>
              <a:rPr sz="1800" dirty="0">
                <a:latin typeface="Times New Roman"/>
                <a:cs typeface="Times New Roman"/>
              </a:rPr>
              <a:t> tiếng</a:t>
            </a:r>
            <a:r>
              <a:rPr sz="1800" spc="-5" dirty="0">
                <a:latin typeface="Times New Roman"/>
                <a:cs typeface="Times New Roman"/>
              </a:rPr>
              <a:t> “nghe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con”</a:t>
            </a:r>
            <a:r>
              <a:rPr sz="1800" dirty="0">
                <a:latin typeface="Times New Roman"/>
                <a:cs typeface="Times New Roman"/>
              </a:rPr>
              <a:t> là </a:t>
            </a:r>
            <a:r>
              <a:rPr sz="1800" spc="5" dirty="0">
                <a:latin typeface="Times New Roman"/>
                <a:cs typeface="Times New Roman"/>
              </a:rPr>
              <a:t>cả</a:t>
            </a:r>
            <a:r>
              <a:rPr sz="1800" spc="-5" dirty="0">
                <a:latin typeface="Times New Roman"/>
                <a:cs typeface="Times New Roman"/>
              </a:rPr>
              <a:t> một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tấm</a:t>
            </a:r>
            <a:r>
              <a:rPr sz="1800" dirty="0">
                <a:latin typeface="Times New Roman"/>
                <a:cs typeface="Times New Roman"/>
              </a:rPr>
              <a:t> lòng cha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bao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la: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“Con </a:t>
            </a:r>
            <a:r>
              <a:rPr sz="1800" i="1" dirty="0">
                <a:latin typeface="Times New Roman"/>
                <a:cs typeface="Times New Roman"/>
              </a:rPr>
              <a:t>ơi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tuy thô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sơ </a:t>
            </a:r>
            <a:r>
              <a:rPr sz="1800" i="1" dirty="0">
                <a:latin typeface="Times New Roman"/>
                <a:cs typeface="Times New Roman"/>
              </a:rPr>
              <a:t>da</a:t>
            </a:r>
            <a:r>
              <a:rPr sz="1800" i="1" spc="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thịt</a:t>
            </a:r>
            <a:endParaRPr sz="1800">
              <a:latin typeface="Times New Roman"/>
              <a:cs typeface="Times New Roman"/>
            </a:endParaRPr>
          </a:p>
          <a:p>
            <a:pPr marL="128270">
              <a:lnSpc>
                <a:spcPct val="100000"/>
              </a:lnSpc>
              <a:spcBef>
                <a:spcPts val="530"/>
              </a:spcBef>
            </a:pPr>
            <a:r>
              <a:rPr sz="1800" i="1" spc="-5" dirty="0">
                <a:latin typeface="Times New Roman"/>
                <a:cs typeface="Times New Roman"/>
              </a:rPr>
              <a:t>Lên</a:t>
            </a:r>
            <a:r>
              <a:rPr sz="1800" i="1" spc="-4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đường</a:t>
            </a:r>
            <a:endParaRPr sz="1800">
              <a:latin typeface="Times New Roman"/>
              <a:cs typeface="Times New Roman"/>
            </a:endParaRPr>
          </a:p>
          <a:p>
            <a:pPr marL="128270" marR="5563870">
              <a:lnSpc>
                <a:spcPct val="124400"/>
              </a:lnSpc>
            </a:pPr>
            <a:r>
              <a:rPr sz="1800" i="1" dirty="0">
                <a:latin typeface="Times New Roman"/>
                <a:cs typeface="Times New Roman"/>
              </a:rPr>
              <a:t>Không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bao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giờ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nhỏ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bé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được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Nghe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con”.</a:t>
            </a:r>
            <a:endParaRPr sz="1800">
              <a:latin typeface="Times New Roman"/>
              <a:cs typeface="Times New Roman"/>
            </a:endParaRPr>
          </a:p>
          <a:p>
            <a:pPr marL="12700" marR="5080" indent="288290" algn="just">
              <a:lnSpc>
                <a:spcPct val="124400"/>
              </a:lnSpc>
              <a:spcBef>
                <a:spcPts val="15"/>
              </a:spcBef>
            </a:pPr>
            <a:r>
              <a:rPr sz="1800" spc="-5" dirty="0">
                <a:latin typeface="Times New Roman"/>
                <a:cs typeface="Times New Roman"/>
              </a:rPr>
              <a:t>Một </a:t>
            </a:r>
            <a:r>
              <a:rPr sz="1800" dirty="0">
                <a:latin typeface="Times New Roman"/>
                <a:cs typeface="Times New Roman"/>
              </a:rPr>
              <a:t>cảnh </a:t>
            </a:r>
            <a:r>
              <a:rPr sz="1800" spc="-5" dirty="0">
                <a:latin typeface="Times New Roman"/>
                <a:cs typeface="Times New Roman"/>
              </a:rPr>
              <a:t>tượng cảm </a:t>
            </a:r>
            <a:r>
              <a:rPr sz="1800" dirty="0">
                <a:latin typeface="Times New Roman"/>
                <a:cs typeface="Times New Roman"/>
              </a:rPr>
              <a:t>động </a:t>
            </a:r>
            <a:r>
              <a:rPr sz="1800" spc="-5" dirty="0">
                <a:latin typeface="Times New Roman"/>
                <a:cs typeface="Times New Roman"/>
              </a:rPr>
              <a:t>đang </a:t>
            </a:r>
            <a:r>
              <a:rPr sz="1800" dirty="0">
                <a:latin typeface="Times New Roman"/>
                <a:cs typeface="Times New Roman"/>
              </a:rPr>
              <a:t>diễn ra </a:t>
            </a:r>
            <a:r>
              <a:rPr sz="1800" spc="-5" dirty="0">
                <a:latin typeface="Times New Roman"/>
                <a:cs typeface="Times New Roman"/>
              </a:rPr>
              <a:t>trước mắt </a:t>
            </a:r>
            <a:r>
              <a:rPr sz="1800" dirty="0">
                <a:latin typeface="Times New Roman"/>
                <a:cs typeface="Times New Roman"/>
              </a:rPr>
              <a:t>chúng ta. </a:t>
            </a:r>
            <a:r>
              <a:rPr sz="1800" spc="-5" dirty="0">
                <a:latin typeface="Times New Roman"/>
                <a:cs typeface="Times New Roman"/>
              </a:rPr>
              <a:t>Cha </a:t>
            </a:r>
            <a:r>
              <a:rPr sz="1800" dirty="0">
                <a:latin typeface="Times New Roman"/>
                <a:cs typeface="Times New Roman"/>
              </a:rPr>
              <a:t>hiền từ âu </a:t>
            </a:r>
            <a:r>
              <a:rPr sz="1800" spc="-10" dirty="0">
                <a:latin typeface="Times New Roman"/>
                <a:cs typeface="Times New Roman"/>
              </a:rPr>
              <a:t>yếm </a:t>
            </a:r>
            <a:r>
              <a:rPr sz="1800" spc="-5" dirty="0">
                <a:latin typeface="Times New Roman"/>
                <a:cs typeface="Times New Roman"/>
              </a:rPr>
              <a:t>nhìn </a:t>
            </a:r>
            <a:r>
              <a:rPr sz="1800" dirty="0">
                <a:latin typeface="Times New Roman"/>
                <a:cs typeface="Times New Roman"/>
              </a:rPr>
              <a:t> con, xoa đầu </a:t>
            </a:r>
            <a:r>
              <a:rPr sz="1800" spc="-5" dirty="0">
                <a:latin typeface="Times New Roman"/>
                <a:cs typeface="Times New Roman"/>
              </a:rPr>
              <a:t>con. Đứa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cúi </a:t>
            </a:r>
            <a:r>
              <a:rPr sz="1800" dirty="0">
                <a:latin typeface="Times New Roman"/>
                <a:cs typeface="Times New Roman"/>
              </a:rPr>
              <a:t>đầu </a:t>
            </a:r>
            <a:r>
              <a:rPr sz="1800" spc="-5" dirty="0">
                <a:latin typeface="Times New Roman"/>
                <a:cs typeface="Times New Roman"/>
              </a:rPr>
              <a:t>lắng </a:t>
            </a:r>
            <a:r>
              <a:rPr sz="1800" dirty="0">
                <a:latin typeface="Times New Roman"/>
                <a:cs typeface="Times New Roman"/>
              </a:rPr>
              <a:t>nghe </a:t>
            </a:r>
            <a:r>
              <a:rPr sz="1800" spc="-5" dirty="0">
                <a:latin typeface="Times New Roman"/>
                <a:cs typeface="Times New Roman"/>
              </a:rPr>
              <a:t>cha nói, </a:t>
            </a:r>
            <a:r>
              <a:rPr sz="1800" dirty="0">
                <a:latin typeface="Times New Roman"/>
                <a:cs typeface="Times New Roman"/>
              </a:rPr>
              <a:t>cha dặn. Y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dirty="0">
                <a:latin typeface="Times New Roman"/>
                <a:cs typeface="Times New Roman"/>
              </a:rPr>
              <a:t>đã </a:t>
            </a:r>
            <a:r>
              <a:rPr sz="1800" spc="-5" dirty="0">
                <a:latin typeface="Times New Roman"/>
                <a:cs typeface="Times New Roman"/>
              </a:rPr>
              <a:t>tạo </a:t>
            </a:r>
            <a:r>
              <a:rPr sz="1800" dirty="0">
                <a:latin typeface="Times New Roman"/>
                <a:cs typeface="Times New Roman"/>
              </a:rPr>
              <a:t>nên một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khí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ấm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áp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con.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b="1" dirty="0">
                <a:latin typeface="Times New Roman"/>
                <a:cs typeface="Times New Roman"/>
              </a:rPr>
              <a:t>3.</a:t>
            </a:r>
            <a:r>
              <a:rPr sz="1800" b="1" spc="-25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Kết</a:t>
            </a:r>
            <a:r>
              <a:rPr sz="1800" b="1" spc="-2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bài</a:t>
            </a:r>
            <a:endParaRPr sz="180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-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Khẳng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định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lại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vấn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đề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809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985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 Ta có thể hình dung </a:t>
            </a:r>
            <a:r>
              <a:rPr sz="1800" spc="-5" dirty="0">
                <a:latin typeface="Times New Roman"/>
                <a:cs typeface="Times New Roman"/>
              </a:rPr>
              <a:t>được </a:t>
            </a:r>
            <a:r>
              <a:rPr sz="1800" dirty="0">
                <a:latin typeface="Times New Roman"/>
                <a:cs typeface="Times New Roman"/>
              </a:rPr>
              <a:t>gương mặt tràn </a:t>
            </a:r>
            <a:r>
              <a:rPr sz="1800" spc="-5" dirty="0">
                <a:latin typeface="Times New Roman"/>
                <a:cs typeface="Times New Roman"/>
              </a:rPr>
              <a:t>ngập tình </a:t>
            </a:r>
            <a:r>
              <a:rPr sz="1800" dirty="0">
                <a:latin typeface="Times New Roman"/>
                <a:cs typeface="Times New Roman"/>
              </a:rPr>
              <a:t>yêu thương, ánh </a:t>
            </a:r>
            <a:r>
              <a:rPr sz="1800" spc="-5" dirty="0">
                <a:latin typeface="Times New Roman"/>
                <a:cs typeface="Times New Roman"/>
              </a:rPr>
              <a:t>mắt </a:t>
            </a:r>
            <a:r>
              <a:rPr sz="1800" dirty="0">
                <a:latin typeface="Times New Roman"/>
                <a:cs typeface="Times New Roman"/>
              </a:rPr>
              <a:t>long </a:t>
            </a:r>
            <a:r>
              <a:rPr sz="1800" spc="-5" dirty="0">
                <a:latin typeface="Times New Roman"/>
                <a:cs typeface="Times New Roman"/>
              </a:rPr>
              <a:t>lanh rạng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rỡ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vòng </a:t>
            </a:r>
            <a:r>
              <a:rPr sz="1800" dirty="0">
                <a:latin typeface="Times New Roman"/>
                <a:cs typeface="Times New Roman"/>
              </a:rPr>
              <a:t>tay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dang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rộng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 mẹ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đưa </a:t>
            </a:r>
            <a:r>
              <a:rPr sz="1800" spc="-10" dirty="0">
                <a:latin typeface="Times New Roman"/>
                <a:cs typeface="Times New Roman"/>
              </a:rPr>
              <a:t>ra</a:t>
            </a:r>
            <a:r>
              <a:rPr sz="1800" dirty="0">
                <a:latin typeface="Times New Roman"/>
                <a:cs typeface="Times New Roman"/>
              </a:rPr>
              <a:t> đón </a:t>
            </a:r>
            <a:r>
              <a:rPr sz="1800" spc="-5" dirty="0">
                <a:latin typeface="Times New Roman"/>
                <a:cs typeface="Times New Roman"/>
              </a:rPr>
              <a:t>đứa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vào </a:t>
            </a:r>
            <a:r>
              <a:rPr sz="1800" dirty="0">
                <a:latin typeface="Times New Roman"/>
                <a:cs typeface="Times New Roman"/>
              </a:rPr>
              <a:t>lòng.</a:t>
            </a: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Từng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câu,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từng</a:t>
            </a:r>
            <a:r>
              <a:rPr sz="1800" spc="1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chữ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đều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toát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lên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niềm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tự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hào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hạnh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tràn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đầy.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Cả</a:t>
            </a:r>
            <a:r>
              <a:rPr sz="1800" spc="11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ngôi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1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</a:p>
          <a:p>
            <a:pPr marL="12700" marR="5080" algn="just">
              <a:lnSpc>
                <a:spcPct val="1245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rung </a:t>
            </a:r>
            <a:r>
              <a:rPr sz="1800" spc="-5" dirty="0">
                <a:latin typeface="Times New Roman"/>
                <a:cs typeface="Times New Roman"/>
              </a:rPr>
              <a:t>lên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“tiếng </a:t>
            </a:r>
            <a:r>
              <a:rPr sz="1800" dirty="0">
                <a:latin typeface="Times New Roman"/>
                <a:cs typeface="Times New Roman"/>
              </a:rPr>
              <a:t>nói”, “tiếng </a:t>
            </a:r>
            <a:r>
              <a:rPr sz="1800" spc="-5" dirty="0">
                <a:latin typeface="Times New Roman"/>
                <a:cs typeface="Times New Roman"/>
              </a:rPr>
              <a:t>cười”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cha, </a:t>
            </a:r>
            <a:r>
              <a:rPr sz="180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mẹ.Mỗi bước </a:t>
            </a:r>
            <a:r>
              <a:rPr sz="1800" dirty="0">
                <a:latin typeface="Times New Roman"/>
                <a:cs typeface="Times New Roman"/>
              </a:rPr>
              <a:t>con đi, mỗi </a:t>
            </a:r>
            <a:r>
              <a:rPr sz="1800" spc="-5" dirty="0">
                <a:latin typeface="Times New Roman"/>
                <a:cs typeface="Times New Roman"/>
              </a:rPr>
              <a:t>tiếng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cười </a:t>
            </a:r>
            <a:r>
              <a:rPr sz="1800" dirty="0">
                <a:latin typeface="Times New Roman"/>
                <a:cs typeface="Times New Roman"/>
              </a:rPr>
              <a:t>đều </a:t>
            </a:r>
            <a:r>
              <a:rPr sz="1800" spc="-5" dirty="0">
                <a:latin typeface="Times New Roman"/>
                <a:cs typeface="Times New Roman"/>
              </a:rPr>
              <a:t>được cha </a:t>
            </a:r>
            <a:r>
              <a:rPr sz="1800" dirty="0">
                <a:latin typeface="Times New Roman"/>
                <a:cs typeface="Times New Roman"/>
              </a:rPr>
              <a:t>mẹ đón </a:t>
            </a:r>
            <a:r>
              <a:rPr sz="1800" spc="-5" dirty="0">
                <a:latin typeface="Times New Roman"/>
                <a:cs typeface="Times New Roman"/>
              </a:rPr>
              <a:t>nhận, chăm chút mừng vui.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tình </a:t>
            </a:r>
            <a:r>
              <a:rPr sz="1800" dirty="0">
                <a:latin typeface="Times New Roman"/>
                <a:cs typeface="Times New Roman"/>
              </a:rPr>
              <a:t>yêu thương, </a:t>
            </a:r>
            <a:r>
              <a:rPr sz="1800" spc="-5" dirty="0">
                <a:latin typeface="Times New Roman"/>
                <a:cs typeface="Times New Roman"/>
              </a:rPr>
              <a:t>trong </a:t>
            </a:r>
            <a:r>
              <a:rPr sz="1800" dirty="0">
                <a:latin typeface="Times New Roman"/>
                <a:cs typeface="Times New Roman"/>
              </a:rPr>
              <a:t>sự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nâng niu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 mẹ,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lớn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khôn</a:t>
            </a:r>
            <a:r>
              <a:rPr sz="1800" dirty="0">
                <a:latin typeface="Times New Roman"/>
                <a:cs typeface="Times New Roman"/>
              </a:rPr>
              <a:t> từng </a:t>
            </a:r>
            <a:r>
              <a:rPr sz="1800" spc="-5" dirty="0">
                <a:latin typeface="Times New Roman"/>
                <a:cs typeface="Times New Roman"/>
              </a:rPr>
              <a:t>ngày.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25"/>
              </a:spcBef>
            </a:pPr>
            <a:r>
              <a:rPr sz="1800" dirty="0">
                <a:latin typeface="Times New Roman"/>
                <a:cs typeface="Times New Roman"/>
              </a:rPr>
              <a:t>-&gt;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mẹ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thiêng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liêng,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sâu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kín,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mối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dây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ràng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buộc,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gắn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kết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</a:t>
            </a:r>
            <a:r>
              <a:rPr sz="1800" spc="1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bền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5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chặt đã </a:t>
            </a:r>
            <a:r>
              <a:rPr sz="1800" spc="-5" dirty="0">
                <a:latin typeface="Times New Roman"/>
                <a:cs typeface="Times New Roman"/>
              </a:rPr>
              <a:t>được hình </a:t>
            </a:r>
            <a:r>
              <a:rPr sz="1800" dirty="0">
                <a:latin typeface="Times New Roman"/>
                <a:cs typeface="Times New Roman"/>
              </a:rPr>
              <a:t>thành từ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giây phút hạnh phúc bình </a:t>
            </a:r>
            <a:r>
              <a:rPr sz="1800" spc="-5" dirty="0">
                <a:latin typeface="Times New Roman"/>
                <a:cs typeface="Times New Roman"/>
              </a:rPr>
              <a:t>dị, </a:t>
            </a:r>
            <a:r>
              <a:rPr sz="1800" spc="-10" dirty="0">
                <a:latin typeface="Times New Roman"/>
                <a:cs typeface="Times New Roman"/>
              </a:rPr>
              <a:t>đáng </a:t>
            </a:r>
            <a:r>
              <a:rPr sz="1800" dirty="0">
                <a:latin typeface="Times New Roman"/>
                <a:cs typeface="Times New Roman"/>
              </a:rPr>
              <a:t>nhớ </a:t>
            </a:r>
            <a:r>
              <a:rPr sz="1800" spc="-5" dirty="0">
                <a:latin typeface="Times New Roman"/>
                <a:cs typeface="Times New Roman"/>
              </a:rPr>
              <a:t>ấy. </a:t>
            </a:r>
            <a:r>
              <a:rPr sz="1800" dirty="0">
                <a:latin typeface="Times New Roman"/>
                <a:cs typeface="Times New Roman"/>
              </a:rPr>
              <a:t>Lời </a:t>
            </a:r>
            <a:r>
              <a:rPr sz="1800" spc="-5" dirty="0">
                <a:latin typeface="Times New Roman"/>
                <a:cs typeface="Times New Roman"/>
              </a:rPr>
              <a:t>thơ </a:t>
            </a:r>
            <a:r>
              <a:rPr sz="1800" dirty="0">
                <a:latin typeface="Times New Roman"/>
                <a:cs typeface="Times New Roman"/>
              </a:rPr>
              <a:t>ngay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 đầu đã chạm đến </a:t>
            </a:r>
            <a:r>
              <a:rPr sz="1800" spc="-5" dirty="0">
                <a:latin typeface="Times New Roman"/>
                <a:cs typeface="Times New Roman"/>
              </a:rPr>
              <a:t>sợi </a:t>
            </a:r>
            <a:r>
              <a:rPr sz="1800" dirty="0">
                <a:latin typeface="Times New Roman"/>
                <a:cs typeface="Times New Roman"/>
              </a:rPr>
              <a:t>dây tình </a:t>
            </a:r>
            <a:r>
              <a:rPr sz="1800" spc="5" dirty="0">
                <a:latin typeface="Times New Roman"/>
                <a:cs typeface="Times New Roman"/>
              </a:rPr>
              <a:t>cảm </a:t>
            </a:r>
            <a:r>
              <a:rPr sz="1800" spc="-5" dirty="0">
                <a:latin typeface="Times New Roman"/>
                <a:cs typeface="Times New Roman"/>
              </a:rPr>
              <a:t>gia đình </a:t>
            </a:r>
            <a:r>
              <a:rPr sz="1800" spc="-10" dirty="0">
                <a:latin typeface="Times New Roman"/>
                <a:cs typeface="Times New Roman"/>
              </a:rPr>
              <a:t>sâu </a:t>
            </a:r>
            <a:r>
              <a:rPr sz="1800" dirty="0">
                <a:latin typeface="Times New Roman"/>
                <a:cs typeface="Times New Roman"/>
              </a:rPr>
              <a:t>kín của mỗi con </a:t>
            </a:r>
            <a:r>
              <a:rPr sz="1800" spc="-5" dirty="0">
                <a:latin typeface="Times New Roman"/>
                <a:cs typeface="Times New Roman"/>
              </a:rPr>
              <a:t>người nên </a:t>
            </a:r>
            <a:r>
              <a:rPr sz="1800" dirty="0">
                <a:latin typeface="Times New Roman"/>
                <a:cs typeface="Times New Roman"/>
              </a:rPr>
              <a:t>tạo </a:t>
            </a:r>
            <a:r>
              <a:rPr sz="1800" spc="-5" dirty="0">
                <a:latin typeface="Times New Roman"/>
                <a:cs typeface="Times New Roman"/>
              </a:rPr>
              <a:t>được sự </a:t>
            </a:r>
            <a:r>
              <a:rPr sz="1800" dirty="0">
                <a:latin typeface="Times New Roman"/>
                <a:cs typeface="Times New Roman"/>
              </a:rPr>
              <a:t> đồng </a:t>
            </a:r>
            <a:r>
              <a:rPr sz="1800" spc="-5" dirty="0">
                <a:latin typeface="Times New Roman"/>
                <a:cs typeface="Times New Roman"/>
              </a:rPr>
              <a:t>cảm,</a:t>
            </a:r>
            <a:r>
              <a:rPr sz="1800" dirty="0">
                <a:latin typeface="Times New Roman"/>
                <a:cs typeface="Times New Roman"/>
              </a:rPr>
              <a:t> rung </a:t>
            </a:r>
            <a:r>
              <a:rPr sz="1800" spc="-5" dirty="0">
                <a:latin typeface="Times New Roman"/>
                <a:cs typeface="Times New Roman"/>
              </a:rPr>
              <a:t>động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sâu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sắc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giả.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(@tailieuhoctapvip)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530"/>
              </a:spcBef>
            </a:pPr>
            <a:r>
              <a:rPr sz="1800" dirty="0">
                <a:latin typeface="Times New Roman"/>
                <a:cs typeface="Times New Roman"/>
              </a:rPr>
              <a:t>– </a:t>
            </a:r>
            <a:r>
              <a:rPr sz="1800" spc="-5" dirty="0">
                <a:latin typeface="Times New Roman"/>
                <a:cs typeface="Times New Roman"/>
              </a:rPr>
              <a:t>Cội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 </a:t>
            </a:r>
            <a:r>
              <a:rPr sz="1800" spc="-5" dirty="0">
                <a:latin typeface="Times New Roman"/>
                <a:cs typeface="Times New Roman"/>
              </a:rPr>
              <a:t>sinh dưỡng</a:t>
            </a:r>
            <a:r>
              <a:rPr sz="1800" dirty="0">
                <a:latin typeface="Times New Roman"/>
                <a:cs typeface="Times New Roman"/>
              </a:rPr>
              <a:t> 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mỗi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được</a:t>
            </a:r>
            <a:r>
              <a:rPr sz="1800" dirty="0">
                <a:latin typeface="Times New Roman"/>
                <a:cs typeface="Times New Roman"/>
              </a:rPr>
              <a:t> Y</a:t>
            </a:r>
            <a:r>
              <a:rPr sz="1800" spc="-5" dirty="0">
                <a:latin typeface="Times New Roman"/>
                <a:cs typeface="Times New Roman"/>
              </a:rPr>
              <a:t> Phương</a:t>
            </a:r>
            <a:r>
              <a:rPr sz="1800" dirty="0">
                <a:latin typeface="Times New Roman"/>
                <a:cs typeface="Times New Roman"/>
              </a:rPr>
              <a:t> nói</a:t>
            </a:r>
            <a:r>
              <a:rPr sz="1800" spc="5" dirty="0">
                <a:latin typeface="Times New Roman"/>
                <a:cs typeface="Times New Roman"/>
              </a:rPr>
              <a:t> đến</a:t>
            </a:r>
            <a:r>
              <a:rPr sz="1800" dirty="0">
                <a:latin typeface="Times New Roman"/>
                <a:cs typeface="Times New Roman"/>
              </a:rPr>
              <a:t> không chỉ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 gia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</a:p>
          <a:p>
            <a:pPr marL="12700" marR="6985" algn="just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mà còn </a:t>
            </a:r>
            <a:r>
              <a:rPr sz="1800" spc="-5" dirty="0">
                <a:latin typeface="Times New Roman"/>
                <a:cs typeface="Times New Roman"/>
              </a:rPr>
              <a:t>là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hương, </a:t>
            </a:r>
            <a:r>
              <a:rPr sz="1800" dirty="0">
                <a:latin typeface="Times New Roman"/>
                <a:cs typeface="Times New Roman"/>
              </a:rPr>
              <a:t>là thiên </a:t>
            </a:r>
            <a:r>
              <a:rPr sz="1800" spc="-5" dirty="0">
                <a:latin typeface="Times New Roman"/>
                <a:cs typeface="Times New Roman"/>
              </a:rPr>
              <a:t>nhiên </a:t>
            </a:r>
            <a:r>
              <a:rPr sz="1800" dirty="0">
                <a:latin typeface="Times New Roman"/>
                <a:cs typeface="Times New Roman"/>
              </a:rPr>
              <a:t>tươi </a:t>
            </a:r>
            <a:r>
              <a:rPr sz="1800" spc="5" dirty="0">
                <a:latin typeface="Times New Roman"/>
                <a:cs typeface="Times New Roman"/>
              </a:rPr>
              <a:t>đẹp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thấm </a:t>
            </a:r>
            <a:r>
              <a:rPr sz="1800" spc="-5" dirty="0">
                <a:latin typeface="Times New Roman"/>
                <a:cs typeface="Times New Roman"/>
              </a:rPr>
              <a:t>đượm nghĩa tình. Như </a:t>
            </a:r>
            <a:r>
              <a:rPr sz="1800" spc="5" dirty="0">
                <a:latin typeface="Times New Roman"/>
                <a:cs typeface="Times New Roman"/>
              </a:rPr>
              <a:t>bầu </a:t>
            </a:r>
            <a:r>
              <a:rPr sz="1800" spc="-5" dirty="0">
                <a:latin typeface="Times New Roman"/>
                <a:cs typeface="Times New Roman"/>
              </a:rPr>
              <a:t>sữa </a:t>
            </a:r>
            <a:r>
              <a:rPr sz="1800" dirty="0">
                <a:latin typeface="Times New Roman"/>
                <a:cs typeface="Times New Roman"/>
              </a:rPr>
              <a:t>tinh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 thứ </a:t>
            </a:r>
            <a:r>
              <a:rPr sz="1800" spc="-5" dirty="0">
                <a:latin typeface="Times New Roman"/>
                <a:cs typeface="Times New Roman"/>
              </a:rPr>
              <a:t>hai, quê hương </a:t>
            </a:r>
            <a:r>
              <a:rPr sz="1800" dirty="0">
                <a:latin typeface="Times New Roman"/>
                <a:cs typeface="Times New Roman"/>
              </a:rPr>
              <a:t>với </a:t>
            </a:r>
            <a:r>
              <a:rPr sz="1800" spc="-5" dirty="0">
                <a:latin typeface="Times New Roman"/>
                <a:cs typeface="Times New Roman"/>
              </a:rPr>
              <a:t>cuộc sống </a:t>
            </a:r>
            <a:r>
              <a:rPr sz="1800" dirty="0">
                <a:latin typeface="Times New Roman"/>
                <a:cs typeface="Times New Roman"/>
              </a:rPr>
              <a:t>lao </a:t>
            </a:r>
            <a:r>
              <a:rPr sz="1800" spc="-5" dirty="0">
                <a:latin typeface="Times New Roman"/>
                <a:cs typeface="Times New Roman"/>
              </a:rPr>
              <a:t>động, với </a:t>
            </a:r>
            <a:r>
              <a:rPr sz="1800" dirty="0">
                <a:latin typeface="Times New Roman"/>
                <a:cs typeface="Times New Roman"/>
              </a:rPr>
              <a:t>thiên </a:t>
            </a:r>
            <a:r>
              <a:rPr sz="1800" spc="-5" dirty="0">
                <a:latin typeface="Times New Roman"/>
                <a:cs typeface="Times New Roman"/>
              </a:rPr>
              <a:t>nhiên </a:t>
            </a:r>
            <a:r>
              <a:rPr sz="1800" dirty="0">
                <a:latin typeface="Times New Roman"/>
                <a:cs typeface="Times New Roman"/>
              </a:rPr>
              <a:t>tươi </a:t>
            </a:r>
            <a:r>
              <a:rPr sz="1800" spc="-5" dirty="0">
                <a:latin typeface="Times New Roman"/>
                <a:cs typeface="Times New Roman"/>
              </a:rPr>
              <a:t>đẹp,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dirty="0">
                <a:latin typeface="Times New Roman"/>
                <a:cs typeface="Times New Roman"/>
              </a:rPr>
              <a:t>đã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nuôi </a:t>
            </a:r>
            <a:r>
              <a:rPr sz="1800" spc="-5" dirty="0">
                <a:latin typeface="Times New Roman"/>
                <a:cs typeface="Times New Roman"/>
              </a:rPr>
              <a:t>dưỡng,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sẻ chia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giúp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trưởng </a:t>
            </a:r>
            <a:r>
              <a:rPr sz="1800" spc="-5" dirty="0">
                <a:latin typeface="Times New Roman"/>
                <a:cs typeface="Times New Roman"/>
              </a:rPr>
              <a:t>thành.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Đó</a:t>
            </a:r>
            <a:r>
              <a:rPr sz="1800" dirty="0">
                <a:latin typeface="Times New Roman"/>
                <a:cs typeface="Times New Roman"/>
              </a:rPr>
              <a:t> là:</a:t>
            </a: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lắm,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ơi!</a:t>
            </a:r>
            <a:endParaRPr sz="1800" dirty="0">
              <a:latin typeface="Times New Roman"/>
              <a:cs typeface="Times New Roman"/>
            </a:endParaRPr>
          </a:p>
          <a:p>
            <a:pPr marL="12700" marR="6200140">
              <a:lnSpc>
                <a:spcPts val="2700"/>
              </a:lnSpc>
              <a:spcBef>
                <a:spcPts val="85"/>
              </a:spcBef>
            </a:pPr>
            <a:r>
              <a:rPr sz="1800" i="1" spc="-5" dirty="0">
                <a:latin typeface="Times New Roman"/>
                <a:cs typeface="Times New Roman"/>
              </a:rPr>
              <a:t>Đan </a:t>
            </a:r>
            <a:r>
              <a:rPr sz="1800" i="1" dirty="0">
                <a:latin typeface="Times New Roman"/>
                <a:cs typeface="Times New Roman"/>
              </a:rPr>
              <a:t>lờ </a:t>
            </a:r>
            <a:r>
              <a:rPr sz="1800" i="1" spc="-5" dirty="0">
                <a:latin typeface="Times New Roman"/>
                <a:cs typeface="Times New Roman"/>
              </a:rPr>
              <a:t>cài </a:t>
            </a:r>
            <a:r>
              <a:rPr sz="1800" i="1" dirty="0">
                <a:latin typeface="Times New Roman"/>
                <a:cs typeface="Times New Roman"/>
              </a:rPr>
              <a:t>nan </a:t>
            </a:r>
            <a:r>
              <a:rPr sz="1800" i="1" spc="-5" dirty="0">
                <a:latin typeface="Times New Roman"/>
                <a:cs typeface="Times New Roman"/>
              </a:rPr>
              <a:t>hoa </a:t>
            </a:r>
            <a:r>
              <a:rPr sz="1800" i="1" dirty="0">
                <a:latin typeface="Times New Roman"/>
                <a:cs typeface="Times New Roman"/>
              </a:rPr>
              <a:t> Vách</a:t>
            </a:r>
            <a:r>
              <a:rPr sz="1800" i="1" spc="-2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nhà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ken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câu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hát.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8175" cy="58362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Quê hương </a:t>
            </a:r>
            <a:r>
              <a:rPr sz="1800" dirty="0">
                <a:latin typeface="Times New Roman"/>
                <a:cs typeface="Times New Roman"/>
              </a:rPr>
              <a:t>hiện </a:t>
            </a:r>
            <a:r>
              <a:rPr sz="1800" spc="-10" dirty="0">
                <a:latin typeface="Times New Roman"/>
                <a:cs typeface="Times New Roman"/>
              </a:rPr>
              <a:t>ra </a:t>
            </a:r>
            <a:r>
              <a:rPr sz="1800" spc="-5" dirty="0">
                <a:latin typeface="Times New Roman"/>
                <a:cs typeface="Times New Roman"/>
              </a:rPr>
              <a:t>qua </a:t>
            </a:r>
            <a:r>
              <a:rPr sz="1800" dirty="0">
                <a:latin typeface="Times New Roman"/>
                <a:cs typeface="Times New Roman"/>
              </a:rPr>
              <a:t>hình </a:t>
            </a:r>
            <a:r>
              <a:rPr sz="1800" spc="-5" dirty="0">
                <a:latin typeface="Times New Roman"/>
                <a:cs typeface="Times New Roman"/>
              </a:rPr>
              <a:t>ảnh của người đồng mình. Nói với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về những “người </a:t>
            </a:r>
            <a:r>
              <a:rPr sz="1800" dirty="0">
                <a:latin typeface="Times New Roman"/>
                <a:cs typeface="Times New Roman"/>
              </a:rPr>
              <a:t> đồng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mình”,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đang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giới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thiệu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cần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đây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bản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mình,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vùng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dân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 mình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gần</a:t>
            </a:r>
            <a:r>
              <a:rPr sz="1800" spc="-5" dirty="0">
                <a:latin typeface="Times New Roman"/>
                <a:cs typeface="Times New Roman"/>
              </a:rPr>
              <a:t> gũi,</a:t>
            </a:r>
            <a:r>
              <a:rPr sz="1800" dirty="0">
                <a:latin typeface="Times New Roman"/>
                <a:cs typeface="Times New Roman"/>
              </a:rPr>
              <a:t> thân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thương.</a:t>
            </a: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-&gt;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gọi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thế,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cùng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hô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ngữ “con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ơi”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khiến</a:t>
            </a:r>
            <a:r>
              <a:rPr sz="1800" dirty="0">
                <a:latin typeface="Times New Roman"/>
                <a:cs typeface="Times New Roman"/>
              </a:rPr>
              <a:t> lời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 </a:t>
            </a:r>
            <a:r>
              <a:rPr sz="1800" spc="-5" dirty="0">
                <a:latin typeface="Times New Roman"/>
                <a:cs typeface="Times New Roman"/>
              </a:rPr>
              <a:t>nên</a:t>
            </a:r>
            <a:r>
              <a:rPr sz="1800" dirty="0">
                <a:latin typeface="Times New Roman"/>
                <a:cs typeface="Times New Roman"/>
              </a:rPr>
              <a:t> tha</a:t>
            </a:r>
            <a:r>
              <a:rPr sz="1800" spc="-5" dirty="0">
                <a:latin typeface="Times New Roman"/>
                <a:cs typeface="Times New Roman"/>
              </a:rPr>
              <a:t> thiết,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trìu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mến.</a:t>
            </a:r>
          </a:p>
          <a:p>
            <a:pPr marL="12700" marR="5080" algn="just">
              <a:lnSpc>
                <a:spcPct val="124600"/>
              </a:lnSpc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đồng </a:t>
            </a:r>
            <a:r>
              <a:rPr sz="1800" spc="-5" dirty="0">
                <a:latin typeface="Times New Roman"/>
                <a:cs typeface="Times New Roman"/>
              </a:rPr>
              <a:t>mình </a:t>
            </a:r>
            <a:r>
              <a:rPr sz="1800" dirty="0">
                <a:latin typeface="Times New Roman"/>
                <a:cs typeface="Times New Roman"/>
              </a:rPr>
              <a:t>là những con </a:t>
            </a:r>
            <a:r>
              <a:rPr sz="1800" spc="-5" dirty="0">
                <a:latin typeface="Times New Roman"/>
                <a:cs typeface="Times New Roman"/>
              </a:rPr>
              <a:t>người đáng yêu, </a:t>
            </a:r>
            <a:r>
              <a:rPr sz="1800" dirty="0">
                <a:latin typeface="Times New Roman"/>
                <a:cs typeface="Times New Roman"/>
              </a:rPr>
              <a:t>đáng quý: “Đan </a:t>
            </a:r>
            <a:r>
              <a:rPr sz="1800" spc="10" dirty="0">
                <a:latin typeface="Times New Roman"/>
                <a:cs typeface="Times New Roman"/>
              </a:rPr>
              <a:t>lờ </a:t>
            </a:r>
            <a:r>
              <a:rPr sz="1800" spc="-5" dirty="0">
                <a:latin typeface="Times New Roman"/>
                <a:cs typeface="Times New Roman"/>
              </a:rPr>
              <a:t>cài </a:t>
            </a:r>
            <a:r>
              <a:rPr sz="1800" dirty="0">
                <a:latin typeface="Times New Roman"/>
                <a:cs typeface="Times New Roman"/>
              </a:rPr>
              <a:t>nan hoa – </a:t>
            </a:r>
            <a:r>
              <a:rPr sz="1800" spc="-5" dirty="0">
                <a:latin typeface="Times New Roman"/>
                <a:cs typeface="Times New Roman"/>
              </a:rPr>
              <a:t>Vách </a:t>
            </a:r>
            <a:r>
              <a:rPr sz="1800" dirty="0">
                <a:latin typeface="Times New Roman"/>
                <a:cs typeface="Times New Roman"/>
              </a:rPr>
              <a:t> nhà ken </a:t>
            </a:r>
            <a:r>
              <a:rPr sz="1800" spc="-5" dirty="0">
                <a:latin typeface="Times New Roman"/>
                <a:cs typeface="Times New Roman"/>
              </a:rPr>
              <a:t>câu hát”.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lao động cần cù </a:t>
            </a:r>
            <a:r>
              <a:rPr sz="1800" spc="-10" dirty="0">
                <a:latin typeface="Times New Roman"/>
                <a:cs typeface="Times New Roman"/>
              </a:rPr>
              <a:t>và </a:t>
            </a:r>
            <a:r>
              <a:rPr sz="1800" dirty="0">
                <a:latin typeface="Times New Roman"/>
                <a:cs typeface="Times New Roman"/>
              </a:rPr>
              <a:t>tươi vui của </a:t>
            </a:r>
            <a:r>
              <a:rPr sz="1800" spc="-10" dirty="0">
                <a:latin typeface="Times New Roman"/>
                <a:cs typeface="Times New Roman"/>
              </a:rPr>
              <a:t>họ </a:t>
            </a:r>
            <a:r>
              <a:rPr sz="1800" spc="-5" dirty="0">
                <a:latin typeface="Times New Roman"/>
                <a:cs typeface="Times New Roman"/>
              </a:rPr>
              <a:t>được gợi </a:t>
            </a:r>
            <a:r>
              <a:rPr sz="1800" dirty="0">
                <a:latin typeface="Times New Roman"/>
                <a:cs typeface="Times New Roman"/>
              </a:rPr>
              <a:t>ra </a:t>
            </a:r>
            <a:r>
              <a:rPr sz="1800" spc="-5" dirty="0">
                <a:latin typeface="Times New Roman"/>
                <a:cs typeface="Times New Roman"/>
              </a:rPr>
              <a:t>qua </a:t>
            </a:r>
            <a:r>
              <a:rPr sz="1800" dirty="0">
                <a:latin typeface="Times New Roman"/>
                <a:cs typeface="Times New Roman"/>
              </a:rPr>
              <a:t>những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 ảnh </a:t>
            </a:r>
            <a:r>
              <a:rPr sz="1800" spc="-5" dirty="0">
                <a:latin typeface="Times New Roman"/>
                <a:cs typeface="Times New Roman"/>
              </a:rPr>
              <a:t>thật đẹp! </a:t>
            </a:r>
            <a:r>
              <a:rPr sz="1800" spc="-5" dirty="0" err="1">
                <a:latin typeface="Times New Roman"/>
                <a:cs typeface="Times New Roman"/>
              </a:rPr>
              <a:t>Những</a:t>
            </a:r>
            <a:r>
              <a:rPr sz="1800" spc="-5" dirty="0">
                <a:latin typeface="Times New Roman"/>
                <a:cs typeface="Times New Roman"/>
              </a:rPr>
              <a:t> nan nứa, nan </a:t>
            </a:r>
            <a:r>
              <a:rPr sz="1800" dirty="0">
                <a:latin typeface="Times New Roman"/>
                <a:cs typeface="Times New Roman"/>
              </a:rPr>
              <a:t>tre </a:t>
            </a:r>
            <a:r>
              <a:rPr sz="1800" spc="-5" dirty="0">
                <a:latin typeface="Times New Roman"/>
                <a:cs typeface="Times New Roman"/>
              </a:rPr>
              <a:t>dưới </a:t>
            </a:r>
            <a:r>
              <a:rPr sz="1800" dirty="0">
                <a:latin typeface="Times New Roman"/>
                <a:cs typeface="Times New Roman"/>
              </a:rPr>
              <a:t>bàn tay </a:t>
            </a:r>
            <a:r>
              <a:rPr sz="1800" spc="-5" dirty="0">
                <a:latin typeface="Times New Roman"/>
                <a:cs typeface="Times New Roman"/>
              </a:rPr>
              <a:t>tài </a:t>
            </a:r>
            <a:r>
              <a:rPr sz="1800" dirty="0">
                <a:latin typeface="Times New Roman"/>
                <a:cs typeface="Times New Roman"/>
              </a:rPr>
              <a:t>hoa </a:t>
            </a:r>
            <a:r>
              <a:rPr sz="1800" spc="-10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 người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đã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trở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thành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“nan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hoa”.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Vách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nhà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tre,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gỗ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được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ken bằng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câu </a:t>
            </a:r>
            <a:r>
              <a:rPr sz="1800" spc="-5" dirty="0">
                <a:latin typeface="Times New Roman"/>
                <a:cs typeface="Times New Roman"/>
              </a:rPr>
              <a:t>hát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hát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lượn.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Các </a:t>
            </a:r>
            <a:r>
              <a:rPr sz="1800" dirty="0">
                <a:latin typeface="Times New Roman"/>
                <a:cs typeface="Times New Roman"/>
              </a:rPr>
              <a:t>động từ </a:t>
            </a:r>
            <a:r>
              <a:rPr sz="1800" spc="-5" dirty="0">
                <a:latin typeface="Times New Roman"/>
                <a:cs typeface="Times New Roman"/>
              </a:rPr>
              <a:t>“cài”, “ken” </a:t>
            </a:r>
            <a:r>
              <a:rPr sz="1800" dirty="0">
                <a:latin typeface="Times New Roman"/>
                <a:cs typeface="Times New Roman"/>
              </a:rPr>
              <a:t>vừa miêu tả </a:t>
            </a:r>
            <a:r>
              <a:rPr sz="1800" spc="-5" dirty="0">
                <a:latin typeface="Times New Roman"/>
                <a:cs typeface="Times New Roman"/>
              </a:rPr>
              <a:t>chính xác </a:t>
            </a:r>
            <a:r>
              <a:rPr sz="1800" dirty="0">
                <a:latin typeface="Times New Roman"/>
                <a:cs typeface="Times New Roman"/>
              </a:rPr>
              <a:t>động tác khéo léo trong </a:t>
            </a:r>
            <a:r>
              <a:rPr sz="1800" spc="-5" dirty="0">
                <a:latin typeface="Times New Roman"/>
                <a:cs typeface="Times New Roman"/>
              </a:rPr>
              <a:t>lao động vừa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gắn </a:t>
            </a:r>
            <a:r>
              <a:rPr sz="1800" spc="-5" dirty="0">
                <a:latin typeface="Times New Roman"/>
                <a:cs typeface="Times New Roman"/>
              </a:rPr>
              <a:t>bó,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quấn</a:t>
            </a:r>
            <a:r>
              <a:rPr sz="1800" dirty="0">
                <a:latin typeface="Times New Roman"/>
                <a:cs typeface="Times New Roman"/>
              </a:rPr>
              <a:t> quýt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dirty="0">
                <a:latin typeface="Times New Roman"/>
                <a:cs typeface="Times New Roman"/>
              </a:rPr>
              <a:t> trong</a:t>
            </a:r>
            <a:r>
              <a:rPr sz="1800" spc="-5" dirty="0">
                <a:latin typeface="Times New Roman"/>
                <a:cs typeface="Times New Roman"/>
              </a:rPr>
              <a:t> cuộc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lao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động.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15"/>
              </a:spcBef>
            </a:pPr>
            <a:r>
              <a:rPr sz="1800" dirty="0">
                <a:latin typeface="Times New Roman"/>
                <a:cs typeface="Times New Roman"/>
              </a:rPr>
              <a:t>-&gt; Cái “yêu </a:t>
            </a:r>
            <a:r>
              <a:rPr sz="1800" spc="-5" dirty="0">
                <a:latin typeface="Times New Roman"/>
                <a:cs typeface="Times New Roman"/>
              </a:rPr>
              <a:t>lắm” </a:t>
            </a:r>
            <a:r>
              <a:rPr sz="1800" dirty="0">
                <a:latin typeface="Times New Roman"/>
                <a:cs typeface="Times New Roman"/>
              </a:rPr>
              <a:t>của “người </a:t>
            </a:r>
            <a:r>
              <a:rPr sz="1800" spc="-5" dirty="0">
                <a:latin typeface="Times New Roman"/>
                <a:cs typeface="Times New Roman"/>
              </a:rPr>
              <a:t>đồng </a:t>
            </a:r>
            <a:r>
              <a:rPr sz="1800" dirty="0">
                <a:latin typeface="Times New Roman"/>
                <a:cs typeface="Times New Roman"/>
              </a:rPr>
              <a:t>mình” là </a:t>
            </a:r>
            <a:r>
              <a:rPr sz="1800" spc="-10" dirty="0">
                <a:latin typeface="Times New Roman"/>
                <a:cs typeface="Times New Roman"/>
              </a:rPr>
              <a:t>gì </a:t>
            </a:r>
            <a:r>
              <a:rPr sz="1800" dirty="0">
                <a:latin typeface="Times New Roman"/>
                <a:cs typeface="Times New Roman"/>
              </a:rPr>
              <a:t>nếu không </a:t>
            </a:r>
            <a:r>
              <a:rPr sz="1800" spc="-5" dirty="0">
                <a:latin typeface="Times New Roman"/>
                <a:cs typeface="Times New Roman"/>
              </a:rPr>
              <a:t>phải </a:t>
            </a:r>
            <a:r>
              <a:rPr sz="1800" dirty="0">
                <a:latin typeface="Times New Roman"/>
                <a:cs typeface="Times New Roman"/>
              </a:rPr>
              <a:t>là cốt cách tài </a:t>
            </a:r>
            <a:r>
              <a:rPr sz="1800" spc="-5" dirty="0">
                <a:latin typeface="Times New Roman"/>
                <a:cs typeface="Times New Roman"/>
              </a:rPr>
              <a:t>hoa, </a:t>
            </a:r>
            <a:r>
              <a:rPr sz="1800" dirty="0">
                <a:latin typeface="Times New Roman"/>
                <a:cs typeface="Times New Roman"/>
              </a:rPr>
              <a:t>là tinh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thần vui </a:t>
            </a:r>
            <a:r>
              <a:rPr sz="1800" spc="-5" dirty="0">
                <a:latin typeface="Times New Roman"/>
                <a:cs typeface="Times New Roman"/>
              </a:rPr>
              <a:t>sống? Phải </a:t>
            </a:r>
            <a:r>
              <a:rPr sz="1800" dirty="0">
                <a:latin typeface="Times New Roman"/>
                <a:cs typeface="Times New Roman"/>
              </a:rPr>
              <a:t>chăng, ẩn </a:t>
            </a:r>
            <a:r>
              <a:rPr sz="1800" spc="-5" dirty="0">
                <a:latin typeface="Times New Roman"/>
                <a:cs typeface="Times New Roman"/>
              </a:rPr>
              <a:t>chứa </a:t>
            </a:r>
            <a:r>
              <a:rPr sz="1800" dirty="0">
                <a:latin typeface="Times New Roman"/>
                <a:cs typeface="Times New Roman"/>
              </a:rPr>
              <a:t>bên trong </a:t>
            </a:r>
            <a:r>
              <a:rPr sz="1800" spc="-5" dirty="0">
                <a:latin typeface="Times New Roman"/>
                <a:cs typeface="Times New Roman"/>
              </a:rPr>
              <a:t>cái </a:t>
            </a:r>
            <a:r>
              <a:rPr sz="1800" dirty="0">
                <a:latin typeface="Times New Roman"/>
                <a:cs typeface="Times New Roman"/>
              </a:rPr>
              <a:t>dáng </a:t>
            </a:r>
            <a:r>
              <a:rPr sz="1800" spc="5" dirty="0">
                <a:latin typeface="Times New Roman"/>
                <a:cs typeface="Times New Roman"/>
              </a:rPr>
              <a:t>vẻ </a:t>
            </a:r>
            <a:r>
              <a:rPr sz="1800" dirty="0">
                <a:latin typeface="Times New Roman"/>
                <a:cs typeface="Times New Roman"/>
              </a:rPr>
              <a:t>thô mộc là một tâm hồn phong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phú, </a:t>
            </a:r>
            <a:r>
              <a:rPr sz="1800" spc="-5" dirty="0">
                <a:latin typeface="Times New Roman"/>
                <a:cs typeface="Times New Roman"/>
              </a:rPr>
              <a:t>lãng</a:t>
            </a:r>
            <a:r>
              <a:rPr sz="1800" dirty="0">
                <a:latin typeface="Times New Roman"/>
                <a:cs typeface="Times New Roman"/>
              </a:rPr>
              <a:t> mạn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bao?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hồn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lãng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mạn,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cũng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nhiên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 </a:t>
            </a:r>
            <a:r>
              <a:rPr sz="1800" spc="-5" dirty="0">
                <a:latin typeface="Times New Roman"/>
                <a:cs typeface="Times New Roman"/>
              </a:rPr>
              <a:t>mộng, </a:t>
            </a:r>
            <a:r>
              <a:rPr sz="1800" dirty="0">
                <a:latin typeface="Times New Roman"/>
                <a:cs typeface="Times New Roman"/>
              </a:rPr>
              <a:t>nghĩa tình:</a:t>
            </a:r>
          </a:p>
          <a:p>
            <a:pPr marL="12700" algn="just">
              <a:lnSpc>
                <a:spcPct val="100000"/>
              </a:lnSpc>
              <a:spcBef>
                <a:spcPts val="540"/>
              </a:spcBef>
            </a:pPr>
            <a:r>
              <a:rPr sz="1800" i="1" dirty="0">
                <a:latin typeface="Times New Roman"/>
                <a:cs typeface="Times New Roman"/>
              </a:rPr>
              <a:t>Rừng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cho</a:t>
            </a:r>
            <a:r>
              <a:rPr sz="1800" i="1" spc="-3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hoa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4852867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25"/>
              </a:spcBef>
            </a:pPr>
            <a:r>
              <a:rPr sz="1800" i="1" dirty="0">
                <a:latin typeface="Times New Roman"/>
                <a:cs typeface="Times New Roman"/>
              </a:rPr>
              <a:t>Con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đường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cho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những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tấm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lòng.</a:t>
            </a:r>
            <a:endParaRPr sz="1800" dirty="0">
              <a:latin typeface="Times New Roman"/>
              <a:cs typeface="Times New Roman"/>
            </a:endParaRPr>
          </a:p>
          <a:p>
            <a:pPr marL="12700" marR="5715" algn="just">
              <a:lnSpc>
                <a:spcPct val="124400"/>
              </a:lnSpc>
            </a:pPr>
            <a:r>
              <a:rPr sz="1800" spc="-5" dirty="0">
                <a:latin typeface="Times New Roman"/>
                <a:cs typeface="Times New Roman"/>
              </a:rPr>
              <a:t>Nếu </a:t>
            </a:r>
            <a:r>
              <a:rPr sz="1800" dirty="0">
                <a:latin typeface="Times New Roman"/>
                <a:cs typeface="Times New Roman"/>
              </a:rPr>
              <a:t>như hình dung về một vùng núi </a:t>
            </a:r>
            <a:r>
              <a:rPr sz="1800" spc="5" dirty="0">
                <a:latin typeface="Times New Roman"/>
                <a:cs typeface="Times New Roman"/>
              </a:rPr>
              <a:t>cụ </a:t>
            </a:r>
            <a:r>
              <a:rPr sz="1800" spc="-5" dirty="0">
                <a:latin typeface="Times New Roman"/>
                <a:cs typeface="Times New Roman"/>
              </a:rPr>
              <a:t>thể, </a:t>
            </a:r>
            <a:r>
              <a:rPr sz="1800" dirty="0">
                <a:latin typeface="Times New Roman"/>
                <a:cs typeface="Times New Roman"/>
              </a:rPr>
              <a:t>chắc hẳn mỗi </a:t>
            </a:r>
            <a:r>
              <a:rPr sz="1800" spc="-5" dirty="0">
                <a:latin typeface="Times New Roman"/>
                <a:cs typeface="Times New Roman"/>
              </a:rPr>
              <a:t>người có </a:t>
            </a:r>
            <a:r>
              <a:rPr sz="1800" dirty="0">
                <a:latin typeface="Times New Roman"/>
                <a:cs typeface="Times New Roman"/>
              </a:rPr>
              <a:t>thể gắn nó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spc="-10" dirty="0">
                <a:latin typeface="Times New Roman"/>
                <a:cs typeface="Times New Roman"/>
              </a:rPr>
              <a:t>những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khác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cách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nói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Phương: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thác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lũ,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bạt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ngàn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cây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hay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rộn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rã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tiếng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chim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thú</a:t>
            </a:r>
          </a:p>
          <a:p>
            <a:pPr marL="12700" marR="5080" algn="just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hoặc </a:t>
            </a:r>
            <a:r>
              <a:rPr sz="1800" spc="-5" dirty="0">
                <a:latin typeface="Times New Roman"/>
                <a:cs typeface="Times New Roman"/>
              </a:rPr>
              <a:t>cả những âm </a:t>
            </a:r>
            <a:r>
              <a:rPr sz="1800" dirty="0">
                <a:latin typeface="Times New Roman"/>
                <a:cs typeface="Times New Roman"/>
              </a:rPr>
              <a:t>thanh </a:t>
            </a:r>
            <a:r>
              <a:rPr sz="1800" spc="-5" dirty="0">
                <a:latin typeface="Times New Roman"/>
                <a:cs typeface="Times New Roman"/>
              </a:rPr>
              <a:t>“gió gào ngàn, </a:t>
            </a:r>
            <a:r>
              <a:rPr sz="1800" dirty="0">
                <a:latin typeface="Times New Roman"/>
                <a:cs typeface="Times New Roman"/>
              </a:rPr>
              <a:t>giọng </a:t>
            </a:r>
            <a:r>
              <a:rPr sz="1800" spc="-5" dirty="0">
                <a:latin typeface="Times New Roman"/>
                <a:cs typeface="Times New Roman"/>
              </a:rPr>
              <a:t>nguồn thét núi”, </a:t>
            </a:r>
            <a:r>
              <a:rPr sz="1800" dirty="0">
                <a:latin typeface="Times New Roman"/>
                <a:cs typeface="Times New Roman"/>
              </a:rPr>
              <a:t>những bí mật </a:t>
            </a:r>
            <a:r>
              <a:rPr sz="1800" spc="-5" dirty="0">
                <a:latin typeface="Times New Roman"/>
                <a:cs typeface="Times New Roman"/>
              </a:rPr>
              <a:t>của rừng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thiêng….. Nhưng </a:t>
            </a:r>
            <a:r>
              <a:rPr sz="1800" dirty="0">
                <a:latin typeface="Times New Roman"/>
                <a:cs typeface="Times New Roman"/>
              </a:rPr>
              <a:t>Y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dirty="0">
                <a:latin typeface="Times New Roman"/>
                <a:cs typeface="Times New Roman"/>
              </a:rPr>
              <a:t>chỉ chọn </a:t>
            </a:r>
            <a:r>
              <a:rPr sz="1800" spc="-5" dirty="0">
                <a:latin typeface="Times New Roman"/>
                <a:cs typeface="Times New Roman"/>
              </a:rPr>
              <a:t>một hình </a:t>
            </a:r>
            <a:r>
              <a:rPr sz="1800" dirty="0">
                <a:latin typeface="Times New Roman"/>
                <a:cs typeface="Times New Roman"/>
              </a:rPr>
              <a:t>ảnh thôi, hình </a:t>
            </a:r>
            <a:r>
              <a:rPr sz="1800" spc="-5" dirty="0">
                <a:latin typeface="Times New Roman"/>
                <a:cs typeface="Times New Roman"/>
              </a:rPr>
              <a:t>ảnh “hoa” </a:t>
            </a:r>
            <a:r>
              <a:rPr sz="1800" dirty="0">
                <a:latin typeface="Times New Roman"/>
                <a:cs typeface="Times New Roman"/>
              </a:rPr>
              <a:t>để nói về cảnh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quan của </a:t>
            </a:r>
            <a:r>
              <a:rPr sz="1800" spc="-5" dirty="0">
                <a:latin typeface="Times New Roman"/>
                <a:cs typeface="Times New Roman"/>
              </a:rPr>
              <a:t>rừng. Nhưng </a:t>
            </a:r>
            <a:r>
              <a:rPr sz="1800" dirty="0">
                <a:latin typeface="Times New Roman"/>
                <a:cs typeface="Times New Roman"/>
              </a:rPr>
              <a:t>hình ảnh ấy có </a:t>
            </a:r>
            <a:r>
              <a:rPr sz="1800" spc="-5" dirty="0">
                <a:latin typeface="Times New Roman"/>
                <a:cs typeface="Times New Roman"/>
              </a:rPr>
              <a:t>sức gợi rất </a:t>
            </a:r>
            <a:r>
              <a:rPr sz="1800" dirty="0">
                <a:latin typeface="Times New Roman"/>
                <a:cs typeface="Times New Roman"/>
              </a:rPr>
              <a:t>lớn, </a:t>
            </a:r>
            <a:r>
              <a:rPr sz="1800" spc="-5" dirty="0">
                <a:latin typeface="Times New Roman"/>
                <a:cs typeface="Times New Roman"/>
              </a:rPr>
              <a:t>gợi </a:t>
            </a:r>
            <a:r>
              <a:rPr sz="1800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gì đẹp đẽ và </a:t>
            </a:r>
            <a:r>
              <a:rPr sz="1800" spc="-5" dirty="0">
                <a:latin typeface="Times New Roman"/>
                <a:cs typeface="Times New Roman"/>
              </a:rPr>
              <a:t>tinh </a:t>
            </a:r>
            <a:r>
              <a:rPr sz="1800" dirty="0">
                <a:latin typeface="Times New Roman"/>
                <a:cs typeface="Times New Roman"/>
              </a:rPr>
              <a:t>tuý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nhất.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Hoa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“Nói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con”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thể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thực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như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đặc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điểm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rừng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đặt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 </a:t>
            </a:r>
            <a:r>
              <a:rPr sz="1800" spc="-5" dirty="0">
                <a:latin typeface="Times New Roman"/>
                <a:cs typeface="Times New Roman"/>
              </a:rPr>
              <a:t>mạch </a:t>
            </a:r>
            <a:r>
              <a:rPr sz="1800" dirty="0">
                <a:latin typeface="Times New Roman"/>
                <a:cs typeface="Times New Roman"/>
              </a:rPr>
              <a:t>của bài thơ, </a:t>
            </a:r>
            <a:r>
              <a:rPr sz="1800" spc="-5" dirty="0">
                <a:latin typeface="Times New Roman"/>
                <a:cs typeface="Times New Roman"/>
              </a:rPr>
              <a:t>hình ảnh </a:t>
            </a:r>
            <a:r>
              <a:rPr sz="1800" dirty="0">
                <a:latin typeface="Times New Roman"/>
                <a:cs typeface="Times New Roman"/>
              </a:rPr>
              <a:t>này là một tín hiệu thẩm mĩ </a:t>
            </a:r>
            <a:r>
              <a:rPr sz="1800" spc="-5" dirty="0">
                <a:latin typeface="Times New Roman"/>
                <a:cs typeface="Times New Roman"/>
              </a:rPr>
              <a:t>góp </a:t>
            </a:r>
            <a:r>
              <a:rPr sz="1800" dirty="0">
                <a:latin typeface="Times New Roman"/>
                <a:cs typeface="Times New Roman"/>
              </a:rPr>
              <a:t>phần </a:t>
            </a:r>
            <a:r>
              <a:rPr sz="1800" spc="-5" dirty="0">
                <a:latin typeface="Times New Roman"/>
                <a:cs typeface="Times New Roman"/>
              </a:rPr>
              <a:t>diễn </a:t>
            </a:r>
            <a:r>
              <a:rPr sz="1800" dirty="0">
                <a:latin typeface="Times New Roman"/>
                <a:cs typeface="Times New Roman"/>
              </a:rPr>
              <a:t>đạt điều tác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 đang muốn </a:t>
            </a:r>
            <a:r>
              <a:rPr sz="1800" spc="-5" dirty="0">
                <a:latin typeface="Times New Roman"/>
                <a:cs typeface="Times New Roman"/>
              </a:rPr>
              <a:t>khái </a:t>
            </a:r>
            <a:r>
              <a:rPr sz="1800" dirty="0">
                <a:latin typeface="Times New Roman"/>
                <a:cs typeface="Times New Roman"/>
              </a:rPr>
              <a:t>quát: chính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gì đẹp đẽ </a:t>
            </a:r>
            <a:r>
              <a:rPr sz="1800" spc="-5" dirty="0">
                <a:latin typeface="Times New Roman"/>
                <a:cs typeface="Times New Roman"/>
              </a:rPr>
              <a:t>của quê hương </a:t>
            </a:r>
            <a:r>
              <a:rPr sz="1800" dirty="0">
                <a:latin typeface="Times New Roman"/>
                <a:cs typeface="Times New Roman"/>
              </a:rPr>
              <a:t>đã hun đúc nên tâm </a:t>
            </a:r>
            <a:r>
              <a:rPr sz="1800" spc="5" dirty="0">
                <a:latin typeface="Times New Roman"/>
                <a:cs typeface="Times New Roman"/>
              </a:rPr>
              <a:t>hồn 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cao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ở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đó.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hiện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diện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gì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gần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gũi,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thân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thương.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Đó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cũng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chính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3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nguồn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mạch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thương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vẫn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thiết</a:t>
            </a:r>
            <a:r>
              <a:rPr sz="1800" spc="-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chảy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mỗi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người,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bởi </a:t>
            </a:r>
            <a:r>
              <a:rPr sz="1800" dirty="0">
                <a:latin typeface="Times New Roman"/>
                <a:cs typeface="Times New Roman"/>
              </a:rPr>
              <a:t>“con </a:t>
            </a:r>
            <a:r>
              <a:rPr sz="1800" spc="-5" dirty="0">
                <a:latin typeface="Times New Roman"/>
                <a:cs typeface="Times New Roman"/>
              </a:rPr>
              <a:t>đường </a:t>
            </a:r>
            <a:r>
              <a:rPr sz="1800" dirty="0">
                <a:latin typeface="Times New Roman"/>
                <a:cs typeface="Times New Roman"/>
              </a:rPr>
              <a:t>cho </a:t>
            </a:r>
            <a:r>
              <a:rPr sz="1800" spc="-5" dirty="0">
                <a:latin typeface="Times New Roman"/>
                <a:cs typeface="Times New Roman"/>
              </a:rPr>
              <a:t>những tấm lòng”.</a:t>
            </a:r>
            <a:r>
              <a:rPr sz="1800" dirty="0">
                <a:latin typeface="Times New Roman"/>
                <a:cs typeface="Times New Roman"/>
              </a:rPr>
              <a:t> Điệp từ </a:t>
            </a:r>
            <a:r>
              <a:rPr sz="1800" spc="-5" dirty="0">
                <a:latin typeface="Times New Roman"/>
                <a:cs typeface="Times New Roman"/>
              </a:rPr>
              <a:t>“cho” </a:t>
            </a:r>
            <a:r>
              <a:rPr sz="1800" dirty="0">
                <a:latin typeface="Times New Roman"/>
                <a:cs typeface="Times New Roman"/>
              </a:rPr>
              <a:t>mang nặng nghĩa </a:t>
            </a:r>
            <a:r>
              <a:rPr sz="1800" spc="-5" dirty="0">
                <a:latin typeface="Times New Roman"/>
                <a:cs typeface="Times New Roman"/>
              </a:rPr>
              <a:t>tình. Thiên </a:t>
            </a:r>
            <a:r>
              <a:rPr sz="1800" dirty="0">
                <a:latin typeface="Times New Roman"/>
                <a:cs typeface="Times New Roman"/>
              </a:rPr>
              <a:t>nhiên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đem đến cho </a:t>
            </a:r>
            <a:r>
              <a:rPr sz="1800" spc="-5" dirty="0">
                <a:latin typeface="Times New Roman"/>
                <a:cs typeface="Times New Roman"/>
              </a:rPr>
              <a:t>con người </a:t>
            </a:r>
            <a:r>
              <a:rPr sz="1800" dirty="0">
                <a:latin typeface="Times New Roman"/>
                <a:cs typeface="Times New Roman"/>
              </a:rPr>
              <a:t>những </a:t>
            </a:r>
            <a:r>
              <a:rPr sz="1800" spc="-5" dirty="0">
                <a:latin typeface="Times New Roman"/>
                <a:cs typeface="Times New Roman"/>
              </a:rPr>
              <a:t>thứ </a:t>
            </a:r>
            <a:r>
              <a:rPr sz="1800" dirty="0">
                <a:latin typeface="Times New Roman"/>
                <a:cs typeface="Times New Roman"/>
              </a:rPr>
              <a:t>cần </a:t>
            </a:r>
            <a:r>
              <a:rPr sz="1800" spc="-5" dirty="0">
                <a:latin typeface="Times New Roman"/>
                <a:cs typeface="Times New Roman"/>
              </a:rPr>
              <a:t>để lớn, dành </a:t>
            </a:r>
            <a:r>
              <a:rPr sz="1800" dirty="0">
                <a:latin typeface="Times New Roman"/>
                <a:cs typeface="Times New Roman"/>
              </a:rPr>
              <a:t>tặng cho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người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gì đẹp </a:t>
            </a:r>
            <a:r>
              <a:rPr sz="1800" spc="-5" dirty="0">
                <a:latin typeface="Times New Roman"/>
                <a:cs typeface="Times New Roman"/>
              </a:rPr>
              <a:t>đẽ </a:t>
            </a:r>
            <a:r>
              <a:rPr sz="1800" dirty="0">
                <a:latin typeface="Times New Roman"/>
                <a:cs typeface="Times New Roman"/>
              </a:rPr>
              <a:t> nhất.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Thiên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nhiên</a:t>
            </a:r>
            <a:r>
              <a:rPr sz="1800" dirty="0">
                <a:latin typeface="Times New Roman"/>
                <a:cs typeface="Times New Roman"/>
              </a:rPr>
              <a:t> đã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che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chở,</a:t>
            </a:r>
            <a:r>
              <a:rPr sz="1800" dirty="0">
                <a:latin typeface="Times New Roman"/>
                <a:cs typeface="Times New Roman"/>
              </a:rPr>
              <a:t> nuôi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dưỡng</a:t>
            </a:r>
            <a:r>
              <a:rPr sz="1800" dirty="0">
                <a:latin typeface="Times New Roman"/>
                <a:cs typeface="Times New Roman"/>
              </a:rPr>
              <a:t> 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cả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tâm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hồn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lối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sống. </a:t>
            </a:r>
            <a:r>
              <a:rPr sz="1800" dirty="0">
                <a:latin typeface="Times New Roman"/>
                <a:cs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4810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15" algn="just">
              <a:lnSpc>
                <a:spcPct val="124400"/>
              </a:lnSpc>
              <a:spcBef>
                <a:spcPts val="100"/>
              </a:spcBef>
            </a:pPr>
            <a:r>
              <a:rPr sz="1800" dirty="0">
                <a:latin typeface="Times New Roman"/>
                <a:cs typeface="Times New Roman"/>
              </a:rPr>
              <a:t>-&gt;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nhân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hoá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“rừng”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“con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đường”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điệp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từ“cho”,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đọc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nhận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ra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lối </a:t>
            </a:r>
            <a:r>
              <a:rPr sz="1800" spc="-5" dirty="0">
                <a:latin typeface="Times New Roman"/>
                <a:cs typeface="Times New Roman"/>
              </a:rPr>
              <a:t>sống </a:t>
            </a:r>
            <a:r>
              <a:rPr sz="1800" dirty="0">
                <a:latin typeface="Times New Roman"/>
                <a:cs typeface="Times New Roman"/>
              </a:rPr>
              <a:t>tình </a:t>
            </a:r>
            <a:r>
              <a:rPr sz="1800" spc="-5" dirty="0">
                <a:latin typeface="Times New Roman"/>
                <a:cs typeface="Times New Roman"/>
              </a:rPr>
              <a:t>nghĩa </a:t>
            </a:r>
            <a:r>
              <a:rPr sz="1800" spc="5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“người đồng mình”. Quê hương </a:t>
            </a:r>
            <a:r>
              <a:rPr sz="1800" dirty="0">
                <a:latin typeface="Times New Roman"/>
                <a:cs typeface="Times New Roman"/>
              </a:rPr>
              <a:t>ấy chính </a:t>
            </a:r>
            <a:r>
              <a:rPr sz="1800" spc="-5" dirty="0">
                <a:latin typeface="Times New Roman"/>
                <a:cs typeface="Times New Roman"/>
              </a:rPr>
              <a:t>là cái </a:t>
            </a:r>
            <a:r>
              <a:rPr sz="1800" dirty="0">
                <a:latin typeface="Times New Roman"/>
                <a:cs typeface="Times New Roman"/>
              </a:rPr>
              <a:t>nôi </a:t>
            </a:r>
            <a:r>
              <a:rPr sz="1800" spc="5" dirty="0">
                <a:latin typeface="Times New Roman"/>
                <a:cs typeface="Times New Roman"/>
              </a:rPr>
              <a:t>để </a:t>
            </a:r>
            <a:r>
              <a:rPr sz="1800" dirty="0">
                <a:latin typeface="Times New Roman"/>
                <a:cs typeface="Times New Roman"/>
              </a:rPr>
              <a:t>đưa </a:t>
            </a:r>
            <a:r>
              <a:rPr sz="1800" spc="-5" dirty="0">
                <a:latin typeface="Times New Roman"/>
                <a:cs typeface="Times New Roman"/>
              </a:rPr>
              <a:t>con </a:t>
            </a:r>
            <a:r>
              <a:rPr sz="1800" dirty="0">
                <a:latin typeface="Times New Roman"/>
                <a:cs typeface="Times New Roman"/>
              </a:rPr>
              <a:t>vào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êm </a:t>
            </a:r>
            <a:r>
              <a:rPr sz="1800" spc="-5" dirty="0">
                <a:latin typeface="Times New Roman"/>
                <a:cs typeface="Times New Roman"/>
              </a:rPr>
              <a:t>đềm.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600"/>
              </a:lnSpc>
              <a:spcBef>
                <a:spcPts val="10"/>
              </a:spcBef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Sung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sướng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ôm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vào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lòng,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kỉ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có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tính</a:t>
            </a:r>
            <a:r>
              <a:rPr sz="1800" spc="-5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chất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khởi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đầu </a:t>
            </a:r>
            <a:r>
              <a:rPr sz="1800" spc="-4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cho hạnh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phúc</a:t>
            </a:r>
            <a:r>
              <a:rPr sz="1800" spc="-5" dirty="0">
                <a:latin typeface="Times New Roman"/>
                <a:cs typeface="Times New Roman"/>
              </a:rPr>
              <a:t> gia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đình: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sz="1800" i="1" dirty="0">
                <a:latin typeface="Times New Roman"/>
                <a:cs typeface="Times New Roman"/>
              </a:rPr>
              <a:t>Cha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mẹ</a:t>
            </a:r>
            <a:r>
              <a:rPr sz="1800" i="1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mãi </a:t>
            </a:r>
            <a:r>
              <a:rPr sz="1800" i="1" dirty="0">
                <a:latin typeface="Times New Roman"/>
                <a:cs typeface="Times New Roman"/>
              </a:rPr>
              <a:t>nhớ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về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ngày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cưới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800" i="1" dirty="0">
                <a:latin typeface="Times New Roman"/>
                <a:cs typeface="Times New Roman"/>
              </a:rPr>
              <a:t>Ngày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đầu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tiên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đẹp</a:t>
            </a:r>
            <a:r>
              <a:rPr sz="1800" i="1" spc="-1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nhất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trên</a:t>
            </a:r>
            <a:r>
              <a:rPr sz="1800" i="1" spc="-5" dirty="0">
                <a:latin typeface="Times New Roman"/>
                <a:cs typeface="Times New Roman"/>
              </a:rPr>
              <a:t> đời.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Mạch</a:t>
            </a:r>
            <a:r>
              <a:rPr sz="1800" dirty="0">
                <a:latin typeface="Times New Roman"/>
                <a:cs typeface="Times New Roman"/>
              </a:rPr>
              <a:t> thơ có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sự</a:t>
            </a:r>
            <a:r>
              <a:rPr sz="1800" dirty="0">
                <a:latin typeface="Times New Roman"/>
                <a:cs typeface="Times New Roman"/>
              </a:rPr>
              <a:t> đan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xen,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mở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rộng: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từ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cảm gia </a:t>
            </a:r>
            <a:r>
              <a:rPr sz="1800" spc="-5" dirty="0">
                <a:latin typeface="Times New Roman"/>
                <a:cs typeface="Times New Roman"/>
              </a:rPr>
              <a:t>đình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tới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quê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hương.</a:t>
            </a:r>
            <a:endParaRPr sz="1800" dirty="0">
              <a:latin typeface="Times New Roman"/>
              <a:cs typeface="Times New Roman"/>
            </a:endParaRPr>
          </a:p>
          <a:p>
            <a:pPr marL="12700" marR="5080">
              <a:lnSpc>
                <a:spcPts val="2690"/>
              </a:lnSpc>
              <a:spcBef>
                <a:spcPts val="175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Đoạn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vừa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một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tâm</a:t>
            </a:r>
            <a:r>
              <a:rPr sz="1800" spc="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tình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ấm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áp,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vừa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là</a:t>
            </a:r>
            <a:r>
              <a:rPr sz="1800" spc="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một</a:t>
            </a:r>
            <a:r>
              <a:rPr sz="1800" spc="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lời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dặn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dò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đầy</a:t>
            </a:r>
            <a:r>
              <a:rPr sz="1800" spc="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tin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cậy</a:t>
            </a:r>
            <a:r>
              <a:rPr sz="1800" spc="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trao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gửi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tới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con.</a:t>
            </a:r>
            <a:endParaRPr sz="180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350"/>
              </a:spcBef>
            </a:pPr>
            <a:r>
              <a:rPr sz="1800" dirty="0">
                <a:latin typeface="Times New Roman"/>
                <a:cs typeface="Times New Roman"/>
              </a:rPr>
              <a:t>=&gt;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hình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ảnh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thơ</a:t>
            </a:r>
            <a:r>
              <a:rPr sz="1800" spc="9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đẹp,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dị</a:t>
            </a:r>
            <a:r>
              <a:rPr sz="1800" spc="10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bằng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cách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cụ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thể,</a:t>
            </a:r>
            <a:r>
              <a:rPr sz="1800" spc="9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độc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đáo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mà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gần</a:t>
            </a:r>
            <a:r>
              <a:rPr sz="1800" spc="8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gũi</a:t>
            </a:r>
            <a:r>
              <a:rPr sz="1800" spc="1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endParaRPr sz="1800" dirty="0">
              <a:latin typeface="Times New Roman"/>
              <a:cs typeface="Times New Roman"/>
            </a:endParaRPr>
          </a:p>
          <a:p>
            <a:pPr marL="12700" marR="6350" algn="just">
              <a:lnSpc>
                <a:spcPct val="124400"/>
              </a:lnSpc>
              <a:spcBef>
                <a:spcPts val="15"/>
              </a:spcBef>
            </a:pP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miền </a:t>
            </a:r>
            <a:r>
              <a:rPr sz="1800" spc="-5" dirty="0">
                <a:latin typeface="Times New Roman"/>
                <a:cs typeface="Times New Roman"/>
              </a:rPr>
              <a:t>núi, người </a:t>
            </a:r>
            <a:r>
              <a:rPr sz="1800" dirty="0">
                <a:latin typeface="Times New Roman"/>
                <a:cs typeface="Times New Roman"/>
              </a:rPr>
              <a:t>cha muốn nói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dirty="0">
                <a:latin typeface="Times New Roman"/>
                <a:cs typeface="Times New Roman"/>
              </a:rPr>
              <a:t>con </a:t>
            </a:r>
            <a:r>
              <a:rPr sz="1800" spc="-5" dirty="0">
                <a:latin typeface="Times New Roman"/>
                <a:cs typeface="Times New Roman"/>
              </a:rPr>
              <a:t>rằng: </a:t>
            </a:r>
            <a:r>
              <a:rPr sz="1800" dirty="0">
                <a:latin typeface="Times New Roman"/>
                <a:cs typeface="Times New Roman"/>
              </a:rPr>
              <a:t>vòng tay </a:t>
            </a:r>
            <a:r>
              <a:rPr sz="1800" spc="-5" dirty="0">
                <a:latin typeface="Times New Roman"/>
                <a:cs typeface="Times New Roman"/>
              </a:rPr>
              <a:t>yêu </a:t>
            </a:r>
            <a:r>
              <a:rPr sz="1800" dirty="0">
                <a:latin typeface="Times New Roman"/>
                <a:cs typeface="Times New Roman"/>
              </a:rPr>
              <a:t>thương </a:t>
            </a:r>
            <a:r>
              <a:rPr sz="1800" spc="5" dirty="0">
                <a:latin typeface="Times New Roman"/>
                <a:cs typeface="Times New Roman"/>
              </a:rPr>
              <a:t>của </a:t>
            </a:r>
            <a:r>
              <a:rPr sz="1800" dirty="0">
                <a:latin typeface="Times New Roman"/>
                <a:cs typeface="Times New Roman"/>
              </a:rPr>
              <a:t>cha mẹ, gia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đình, </a:t>
            </a:r>
            <a:r>
              <a:rPr sz="1800" spc="-5" dirty="0">
                <a:latin typeface="Times New Roman"/>
                <a:cs typeface="Times New Roman"/>
              </a:rPr>
              <a:t>nghĩa tình sâu </a:t>
            </a:r>
            <a:r>
              <a:rPr sz="1800" dirty="0">
                <a:latin typeface="Times New Roman"/>
                <a:cs typeface="Times New Roman"/>
              </a:rPr>
              <a:t>nặng </a:t>
            </a:r>
            <a:r>
              <a:rPr sz="1800" spc="-5" dirty="0">
                <a:latin typeface="Times New Roman"/>
                <a:cs typeface="Times New Roman"/>
              </a:rPr>
              <a:t>của quê hương làng bản </a:t>
            </a:r>
            <a:r>
              <a:rPr sz="1800" dirty="0">
                <a:latin typeface="Times New Roman"/>
                <a:cs typeface="Times New Roman"/>
              </a:rPr>
              <a:t>– đó </a:t>
            </a:r>
            <a:r>
              <a:rPr sz="1800" spc="-5" dirty="0">
                <a:latin typeface="Times New Roman"/>
                <a:cs typeface="Times New Roman"/>
              </a:rPr>
              <a:t>là </a:t>
            </a:r>
            <a:r>
              <a:rPr sz="1800" dirty="0">
                <a:latin typeface="Times New Roman"/>
                <a:cs typeface="Times New Roman"/>
              </a:rPr>
              <a:t>cái </a:t>
            </a:r>
            <a:r>
              <a:rPr sz="1800" spc="-5" dirty="0">
                <a:latin typeface="Times New Roman"/>
                <a:cs typeface="Times New Roman"/>
              </a:rPr>
              <a:t>nôi </a:t>
            </a:r>
            <a:r>
              <a:rPr sz="1800" dirty="0">
                <a:latin typeface="Times New Roman"/>
                <a:cs typeface="Times New Roman"/>
              </a:rPr>
              <a:t>đã nuôi con </a:t>
            </a:r>
            <a:r>
              <a:rPr sz="1800" spc="-5" dirty="0">
                <a:latin typeface="Times New Roman"/>
                <a:cs typeface="Times New Roman"/>
              </a:rPr>
              <a:t>khôn </a:t>
            </a:r>
            <a:r>
              <a:rPr sz="1800" dirty="0">
                <a:latin typeface="Times New Roman"/>
                <a:cs typeface="Times New Roman"/>
              </a:rPr>
              <a:t>lớn, </a:t>
            </a:r>
            <a:r>
              <a:rPr sz="1800" spc="-10" dirty="0">
                <a:latin typeface="Times New Roman"/>
                <a:cs typeface="Times New Roman"/>
              </a:rPr>
              <a:t>là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cội nguồn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sinh dưỡng</a:t>
            </a:r>
            <a:r>
              <a:rPr sz="1800" dirty="0">
                <a:latin typeface="Times New Roman"/>
                <a:cs typeface="Times New Roman"/>
              </a:rPr>
              <a:t> của con.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dirty="0">
                <a:latin typeface="Times New Roman"/>
                <a:cs typeface="Times New Roman"/>
              </a:rPr>
              <a:t> hãy </a:t>
            </a:r>
            <a:r>
              <a:rPr sz="1800" spc="-5" dirty="0">
                <a:latin typeface="Times New Roman"/>
                <a:cs typeface="Times New Roman"/>
              </a:rPr>
              <a:t>khắc </a:t>
            </a:r>
            <a:r>
              <a:rPr sz="1800" dirty="0">
                <a:latin typeface="Times New Roman"/>
                <a:cs typeface="Times New Roman"/>
              </a:rPr>
              <a:t>ghi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điều </a:t>
            </a:r>
            <a:r>
              <a:rPr sz="1800" spc="-5" dirty="0">
                <a:latin typeface="Times New Roman"/>
                <a:cs typeface="Times New Roman"/>
              </a:rPr>
              <a:t>đó.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1700" y="819658"/>
            <a:ext cx="8259445" cy="5493385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5"/>
              </a:spcBef>
            </a:pPr>
            <a:r>
              <a:rPr sz="1800" b="1" dirty="0">
                <a:latin typeface="Times New Roman"/>
                <a:cs typeface="Times New Roman"/>
              </a:rPr>
              <a:t>2. </a:t>
            </a:r>
            <a:r>
              <a:rPr sz="1800" b="1" spc="-5" dirty="0">
                <a:latin typeface="Times New Roman"/>
                <a:cs typeface="Times New Roman"/>
              </a:rPr>
              <a:t>Đức tính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tốt </a:t>
            </a:r>
            <a:r>
              <a:rPr sz="1800" b="1" spc="-5" dirty="0">
                <a:latin typeface="Times New Roman"/>
                <a:cs typeface="Times New Roman"/>
              </a:rPr>
              <a:t>đẹp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của người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đồng</a:t>
            </a:r>
            <a:r>
              <a:rPr sz="1800" b="1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mình.</a:t>
            </a:r>
            <a:endParaRPr sz="1800" dirty="0">
              <a:latin typeface="Times New Roman"/>
              <a:cs typeface="Times New Roman"/>
            </a:endParaRPr>
          </a:p>
          <a:p>
            <a:pPr marL="12700" marR="6350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Trong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cái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ngọt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ngào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của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kỉ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niệm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về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đình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quê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hương,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người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cha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đã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tha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thiết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với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 về</a:t>
            </a:r>
            <a:r>
              <a:rPr sz="1800" spc="-5" dirty="0">
                <a:latin typeface="Times New Roman"/>
                <a:cs typeface="Times New Roman"/>
              </a:rPr>
              <a:t> những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phẩm</a:t>
            </a:r>
            <a:r>
              <a:rPr sz="1800" dirty="0">
                <a:latin typeface="Times New Roman"/>
                <a:cs typeface="Times New Roman"/>
              </a:rPr>
              <a:t> chất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tốt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đẹp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của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mình.</a:t>
            </a:r>
          </a:p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sz="1800" b="1" i="1" dirty="0">
                <a:latin typeface="Times New Roman"/>
                <a:cs typeface="Times New Roman"/>
              </a:rPr>
              <a:t>a. </a:t>
            </a:r>
            <a:r>
              <a:rPr sz="1800" b="1" i="1" spc="-5" dirty="0">
                <a:latin typeface="Times New Roman"/>
                <a:cs typeface="Times New Roman"/>
              </a:rPr>
              <a:t>Người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đồng</a:t>
            </a:r>
            <a:r>
              <a:rPr sz="1800" b="1" i="1" spc="-1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mình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biết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lo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toan </a:t>
            </a:r>
            <a:r>
              <a:rPr sz="1800" b="1" i="1" dirty="0">
                <a:latin typeface="Times New Roman"/>
                <a:cs typeface="Times New Roman"/>
              </a:rPr>
              <a:t>và giàu</a:t>
            </a:r>
            <a:r>
              <a:rPr sz="1800" b="1" i="1" spc="-10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mơ ước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(Giàu</a:t>
            </a:r>
            <a:r>
              <a:rPr sz="1800" b="1" i="1" dirty="0">
                <a:latin typeface="Times New Roman"/>
                <a:cs typeface="Times New Roman"/>
              </a:rPr>
              <a:t> ý </a:t>
            </a:r>
            <a:r>
              <a:rPr sz="1800" b="1" i="1" spc="-5" dirty="0">
                <a:latin typeface="Times New Roman"/>
                <a:cs typeface="Times New Roman"/>
              </a:rPr>
              <a:t>chí,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spc="-5" dirty="0">
                <a:latin typeface="Times New Roman"/>
                <a:cs typeface="Times New Roman"/>
              </a:rPr>
              <a:t>nghị</a:t>
            </a:r>
            <a:r>
              <a:rPr sz="1800" b="1" i="1" spc="5" dirty="0">
                <a:latin typeface="Times New Roman"/>
                <a:cs typeface="Times New Roman"/>
              </a:rPr>
              <a:t> </a:t>
            </a:r>
            <a:r>
              <a:rPr sz="1800" b="1" i="1" dirty="0">
                <a:latin typeface="Times New Roman"/>
                <a:cs typeface="Times New Roman"/>
              </a:rPr>
              <a:t>lực)</a:t>
            </a:r>
            <a:endParaRPr sz="1800" dirty="0">
              <a:latin typeface="Times New Roman"/>
              <a:cs typeface="Times New Roman"/>
            </a:endParaRPr>
          </a:p>
          <a:p>
            <a:pPr marL="12700" marR="5715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–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đồng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mình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không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chỉ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-6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giản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dị,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tài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hoa</a:t>
            </a:r>
            <a:r>
              <a:rPr sz="1800" spc="-8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trong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cuộc</a:t>
            </a:r>
            <a:r>
              <a:rPr sz="1800" spc="-7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sống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lao</a:t>
            </a:r>
            <a:r>
              <a:rPr sz="1800" spc="-7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động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còn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những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biết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lo </a:t>
            </a:r>
            <a:r>
              <a:rPr sz="1800" dirty="0">
                <a:latin typeface="Times New Roman"/>
                <a:cs typeface="Times New Roman"/>
              </a:rPr>
              <a:t>toan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và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giàu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mơ</a:t>
            </a:r>
            <a:r>
              <a:rPr sz="1800" dirty="0">
                <a:latin typeface="Times New Roman"/>
                <a:cs typeface="Times New Roman"/>
              </a:rPr>
              <a:t> ước:</a:t>
            </a:r>
          </a:p>
          <a:p>
            <a:pPr marL="12700" marR="4813935">
              <a:lnSpc>
                <a:spcPts val="2700"/>
              </a:lnSpc>
              <a:spcBef>
                <a:spcPts val="170"/>
              </a:spcBef>
            </a:pPr>
            <a:r>
              <a:rPr sz="1800" i="1" spc="-5" dirty="0">
                <a:latin typeface="Times New Roman"/>
                <a:cs typeface="Times New Roman"/>
              </a:rPr>
              <a:t>Người </a:t>
            </a:r>
            <a:r>
              <a:rPr sz="1800" i="1" dirty="0">
                <a:latin typeface="Times New Roman"/>
                <a:cs typeface="Times New Roman"/>
              </a:rPr>
              <a:t>đồng </a:t>
            </a:r>
            <a:r>
              <a:rPr sz="1800" i="1" spc="-10" dirty="0">
                <a:latin typeface="Times New Roman"/>
                <a:cs typeface="Times New Roman"/>
              </a:rPr>
              <a:t>mình </a:t>
            </a:r>
            <a:r>
              <a:rPr sz="1800" i="1" dirty="0">
                <a:latin typeface="Times New Roman"/>
                <a:cs typeface="Times New Roman"/>
              </a:rPr>
              <a:t>thương lắm </a:t>
            </a:r>
            <a:r>
              <a:rPr sz="1800" i="1" spc="-5" dirty="0">
                <a:latin typeface="Times New Roman"/>
                <a:cs typeface="Times New Roman"/>
              </a:rPr>
              <a:t>con </a:t>
            </a:r>
            <a:r>
              <a:rPr sz="1800" i="1" dirty="0">
                <a:latin typeface="Times New Roman"/>
                <a:cs typeface="Times New Roman"/>
              </a:rPr>
              <a:t>ơi! </a:t>
            </a:r>
            <a:r>
              <a:rPr sz="1800" i="1" spc="-434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Cao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đo</a:t>
            </a:r>
            <a:r>
              <a:rPr sz="1800" i="1" spc="-5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nỗi</a:t>
            </a:r>
            <a:r>
              <a:rPr sz="1800" i="1" spc="-1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buồn</a:t>
            </a: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sz="1800" i="1" dirty="0">
                <a:latin typeface="Times New Roman"/>
                <a:cs typeface="Times New Roman"/>
              </a:rPr>
              <a:t>Xa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nuôi</a:t>
            </a:r>
            <a:r>
              <a:rPr sz="1800" i="1" spc="-30" dirty="0">
                <a:latin typeface="Times New Roman"/>
                <a:cs typeface="Times New Roman"/>
              </a:rPr>
              <a:t> </a:t>
            </a:r>
            <a:r>
              <a:rPr sz="1800" i="1" dirty="0">
                <a:latin typeface="Times New Roman"/>
                <a:cs typeface="Times New Roman"/>
              </a:rPr>
              <a:t>chí</a:t>
            </a:r>
            <a:r>
              <a:rPr sz="1800" i="1" spc="-20" dirty="0">
                <a:latin typeface="Times New Roman"/>
                <a:cs typeface="Times New Roman"/>
              </a:rPr>
              <a:t> </a:t>
            </a:r>
            <a:r>
              <a:rPr sz="1800" i="1" spc="-5" dirty="0">
                <a:latin typeface="Times New Roman"/>
                <a:cs typeface="Times New Roman"/>
              </a:rPr>
              <a:t>lớn.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  <a:spcBef>
                <a:spcPts val="5"/>
              </a:spcBef>
            </a:pPr>
            <a:r>
              <a:rPr sz="1800" dirty="0">
                <a:latin typeface="Times New Roman"/>
                <a:cs typeface="Times New Roman"/>
              </a:rPr>
              <a:t>+ </a:t>
            </a:r>
            <a:r>
              <a:rPr sz="1800" spc="-5" dirty="0">
                <a:latin typeface="Times New Roman"/>
                <a:cs typeface="Times New Roman"/>
              </a:rPr>
              <a:t>Nếu trên kia “yêu </a:t>
            </a:r>
            <a:r>
              <a:rPr sz="1800" dirty="0">
                <a:latin typeface="Times New Roman"/>
                <a:cs typeface="Times New Roman"/>
              </a:rPr>
              <a:t>lắm con </a:t>
            </a:r>
            <a:r>
              <a:rPr sz="1800" spc="-5" dirty="0">
                <a:latin typeface="Times New Roman"/>
                <a:cs typeface="Times New Roman"/>
              </a:rPr>
              <a:t>ơi”– </a:t>
            </a:r>
            <a:r>
              <a:rPr sz="1800" dirty="0">
                <a:latin typeface="Times New Roman"/>
                <a:cs typeface="Times New Roman"/>
              </a:rPr>
              <a:t>yêu </a:t>
            </a:r>
            <a:r>
              <a:rPr sz="1800" spc="-5" dirty="0">
                <a:latin typeface="Times New Roman"/>
                <a:cs typeface="Times New Roman"/>
              </a:rPr>
              <a:t>cuộc sống </a:t>
            </a:r>
            <a:r>
              <a:rPr sz="1800" dirty="0">
                <a:latin typeface="Times New Roman"/>
                <a:cs typeface="Times New Roman"/>
              </a:rPr>
              <a:t>vui tươi bình </a:t>
            </a:r>
            <a:r>
              <a:rPr sz="1800" spc="-5" dirty="0">
                <a:latin typeface="Times New Roman"/>
                <a:cs typeface="Times New Roman"/>
              </a:rPr>
              <a:t>dị, </a:t>
            </a:r>
            <a:r>
              <a:rPr sz="1800" dirty="0">
                <a:latin typeface="Times New Roman"/>
                <a:cs typeface="Times New Roman"/>
              </a:rPr>
              <a:t>yêu bản làng thơ mộng,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yêu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những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tấm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lòng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chân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thật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nghĩa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tình,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thì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đến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đây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cha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nói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“thương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lắm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ơi”–</a:t>
            </a:r>
          </a:p>
          <a:p>
            <a:pPr marL="12700" marR="5715" algn="just">
              <a:lnSpc>
                <a:spcPct val="124400"/>
              </a:lnSpc>
              <a:spcBef>
                <a:spcPts val="15"/>
              </a:spcBef>
            </a:pPr>
            <a:r>
              <a:rPr sz="1800" spc="-5" dirty="0">
                <a:latin typeface="Times New Roman"/>
                <a:cs typeface="Times New Roman"/>
              </a:rPr>
              <a:t>bởi sau </a:t>
            </a:r>
            <a:r>
              <a:rPr sz="1800" dirty="0">
                <a:latin typeface="Times New Roman"/>
                <a:cs typeface="Times New Roman"/>
              </a:rPr>
              <a:t>từ </a:t>
            </a:r>
            <a:r>
              <a:rPr sz="1800" spc="-5" dirty="0">
                <a:latin typeface="Times New Roman"/>
                <a:cs typeface="Times New Roman"/>
              </a:rPr>
              <a:t>“thương” </a:t>
            </a:r>
            <a:r>
              <a:rPr sz="1800" dirty="0">
                <a:latin typeface="Times New Roman"/>
                <a:cs typeface="Times New Roman"/>
              </a:rPr>
              <a:t>đó là những </a:t>
            </a:r>
            <a:r>
              <a:rPr sz="1800" spc="-5" dirty="0">
                <a:latin typeface="Times New Roman"/>
                <a:cs typeface="Times New Roman"/>
              </a:rPr>
              <a:t>những </a:t>
            </a:r>
            <a:r>
              <a:rPr sz="1800" dirty="0">
                <a:latin typeface="Times New Roman"/>
                <a:cs typeface="Times New Roman"/>
              </a:rPr>
              <a:t>nỗi vất </a:t>
            </a:r>
            <a:r>
              <a:rPr sz="1800" spc="-5" dirty="0">
                <a:latin typeface="Times New Roman"/>
                <a:cs typeface="Times New Roman"/>
              </a:rPr>
              <a:t>vả, </a:t>
            </a:r>
            <a:r>
              <a:rPr sz="1800" dirty="0">
                <a:latin typeface="Times New Roman"/>
                <a:cs typeface="Times New Roman"/>
              </a:rPr>
              <a:t>gian khó </a:t>
            </a:r>
            <a:r>
              <a:rPr sz="1800" spc="5" dirty="0">
                <a:latin typeface="Times New Roman"/>
                <a:cs typeface="Times New Roman"/>
              </a:rPr>
              <a:t>của </a:t>
            </a:r>
            <a:r>
              <a:rPr sz="1800" spc="-5" dirty="0">
                <a:latin typeface="Times New Roman"/>
                <a:cs typeface="Times New Roman"/>
              </a:rPr>
              <a:t>con người </a:t>
            </a:r>
            <a:r>
              <a:rPr sz="1800" dirty="0">
                <a:latin typeface="Times New Roman"/>
                <a:cs typeface="Times New Roman"/>
              </a:rPr>
              <a:t>quê </a:t>
            </a:r>
            <a:r>
              <a:rPr sz="1800" spc="-5" dirty="0">
                <a:latin typeface="Times New Roman"/>
                <a:cs typeface="Times New Roman"/>
              </a:rPr>
              <a:t>hương </a:t>
            </a:r>
            <a:r>
              <a:rPr sz="1800" dirty="0">
                <a:latin typeface="Wingdings"/>
                <a:cs typeface="Wingdings"/>
              </a:rPr>
              <a:t>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cha </a:t>
            </a:r>
            <a:r>
              <a:rPr sz="1800" spc="-5" dirty="0">
                <a:latin typeface="Times New Roman"/>
                <a:cs typeface="Times New Roman"/>
              </a:rPr>
              <a:t>biểu lộ tình </a:t>
            </a:r>
            <a:r>
              <a:rPr sz="1800" dirty="0">
                <a:latin typeface="Times New Roman"/>
                <a:cs typeface="Times New Roman"/>
              </a:rPr>
              <a:t>cảm </a:t>
            </a:r>
            <a:r>
              <a:rPr sz="1800" spc="-5" dirty="0">
                <a:latin typeface="Times New Roman"/>
                <a:cs typeface="Times New Roman"/>
              </a:rPr>
              <a:t>yêu thương </a:t>
            </a:r>
            <a:r>
              <a:rPr sz="1800" dirty="0">
                <a:latin typeface="Times New Roman"/>
                <a:cs typeface="Times New Roman"/>
              </a:rPr>
              <a:t>chân </a:t>
            </a:r>
            <a:r>
              <a:rPr sz="1800" spc="-5" dirty="0">
                <a:latin typeface="Times New Roman"/>
                <a:cs typeface="Times New Roman"/>
              </a:rPr>
              <a:t>thành </a:t>
            </a:r>
            <a:r>
              <a:rPr sz="1800" spc="5" dirty="0">
                <a:latin typeface="Times New Roman"/>
                <a:cs typeface="Times New Roman"/>
              </a:rPr>
              <a:t>về </a:t>
            </a:r>
            <a:r>
              <a:rPr sz="1800" spc="-5" dirty="0">
                <a:latin typeface="Times New Roman"/>
                <a:cs typeface="Times New Roman"/>
              </a:rPr>
              <a:t>gian truân, thử </a:t>
            </a:r>
            <a:r>
              <a:rPr sz="1800" dirty="0">
                <a:latin typeface="Times New Roman"/>
                <a:cs typeface="Times New Roman"/>
              </a:rPr>
              <a:t>thách cùng ý chí mà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</a:t>
            </a:r>
            <a:r>
              <a:rPr sz="1800" dirty="0">
                <a:latin typeface="Times New Roman"/>
                <a:cs typeface="Times New Roman"/>
              </a:rPr>
              <a:t> đồng </a:t>
            </a:r>
            <a:r>
              <a:rPr sz="1800" spc="-5" dirty="0">
                <a:latin typeface="Times New Roman"/>
                <a:cs typeface="Times New Roman"/>
              </a:rPr>
              <a:t>mình</a:t>
            </a:r>
            <a:r>
              <a:rPr sz="1800" dirty="0">
                <a:latin typeface="Times New Roman"/>
                <a:cs typeface="Times New Roman"/>
              </a:rPr>
              <a:t> đã trải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qua.</a:t>
            </a:r>
            <a:endParaRPr sz="18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24400"/>
              </a:lnSpc>
            </a:pPr>
            <a:r>
              <a:rPr sz="1800" dirty="0">
                <a:latin typeface="Times New Roman"/>
                <a:cs typeface="Times New Roman"/>
              </a:rPr>
              <a:t>+ Bằng cách tư duy độc đáo của </a:t>
            </a:r>
            <a:r>
              <a:rPr sz="1800" spc="-5" dirty="0">
                <a:latin typeface="Times New Roman"/>
                <a:cs typeface="Times New Roman"/>
              </a:rPr>
              <a:t>người </a:t>
            </a:r>
            <a:r>
              <a:rPr sz="1800" dirty="0">
                <a:latin typeface="Times New Roman"/>
                <a:cs typeface="Times New Roman"/>
              </a:rPr>
              <a:t>miền </a:t>
            </a:r>
            <a:r>
              <a:rPr sz="1800" spc="-5" dirty="0">
                <a:latin typeface="Times New Roman"/>
                <a:cs typeface="Times New Roman"/>
              </a:rPr>
              <a:t>núi, </a:t>
            </a:r>
            <a:r>
              <a:rPr sz="1800" dirty="0">
                <a:latin typeface="Times New Roman"/>
                <a:cs typeface="Times New Roman"/>
              </a:rPr>
              <a:t>Y </a:t>
            </a:r>
            <a:r>
              <a:rPr sz="1800" spc="-5" dirty="0">
                <a:latin typeface="Times New Roman"/>
                <a:cs typeface="Times New Roman"/>
              </a:rPr>
              <a:t>Phương </a:t>
            </a:r>
            <a:r>
              <a:rPr sz="1800" dirty="0">
                <a:latin typeface="Times New Roman"/>
                <a:cs typeface="Times New Roman"/>
              </a:rPr>
              <a:t>đã </a:t>
            </a:r>
            <a:r>
              <a:rPr sz="1800" spc="5" dirty="0">
                <a:latin typeface="Times New Roman"/>
                <a:cs typeface="Times New Roman"/>
              </a:rPr>
              <a:t>lấy </a:t>
            </a:r>
            <a:r>
              <a:rPr sz="1800" dirty="0">
                <a:latin typeface="Times New Roman"/>
                <a:cs typeface="Times New Roman"/>
              </a:rPr>
              <a:t>cái cao vời </a:t>
            </a:r>
            <a:r>
              <a:rPr sz="1800" spc="-5" dirty="0">
                <a:latin typeface="Times New Roman"/>
                <a:cs typeface="Times New Roman"/>
              </a:rPr>
              <a:t>vợi </a:t>
            </a:r>
            <a:r>
              <a:rPr sz="1800" dirty="0">
                <a:latin typeface="Times New Roman"/>
                <a:cs typeface="Times New Roman"/>
              </a:rPr>
              <a:t>của trời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 </a:t>
            </a:r>
            <a:r>
              <a:rPr sz="1800" spc="-5" dirty="0">
                <a:latin typeface="Times New Roman"/>
                <a:cs typeface="Times New Roman"/>
              </a:rPr>
              <a:t>nỗi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buồn,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lấy </a:t>
            </a:r>
            <a:r>
              <a:rPr sz="1800" spc="-5" dirty="0">
                <a:latin typeface="Times New Roman"/>
                <a:cs typeface="Times New Roman"/>
              </a:rPr>
              <a:t>cái</a:t>
            </a:r>
            <a:r>
              <a:rPr sz="1800" dirty="0">
                <a:latin typeface="Times New Roman"/>
                <a:cs typeface="Times New Roman"/>
              </a:rPr>
              <a:t> xa của</a:t>
            </a:r>
            <a:r>
              <a:rPr sz="1800" spc="-5" dirty="0">
                <a:latin typeface="Times New Roman"/>
                <a:cs typeface="Times New Roman"/>
              </a:rPr>
              <a:t> đất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để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đo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chí con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người.</a:t>
            </a:r>
            <a:endParaRPr sz="1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10370</Words>
  <Application>Microsoft Office PowerPoint</Application>
  <PresentationFormat>Custom</PresentationFormat>
  <Paragraphs>429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1" baseType="lpstr">
      <vt:lpstr>Calibri</vt:lpstr>
      <vt:lpstr>Times New Roman</vt:lpstr>
      <vt:lpstr>Wingdings</vt:lpstr>
      <vt:lpstr>Office Theme</vt:lpstr>
      <vt:lpstr>NÓI VỚI CON</vt:lpstr>
      <vt:lpstr>BÀI 1. TÓM TẮT KIẾN THỨC CƠ BẢN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2. CÁC DẠNG ĐỀ ĐỌC HIỂU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BÀI 3. CÁC DẠNG ĐỀ VIẾT TẬP LÀM VĂN</vt:lpstr>
      <vt:lpstr>PowerPoint Presentation</vt:lpstr>
      <vt:lpstr>PowerPoint Presentation</vt:lpstr>
      <vt:lpstr>PowerPoint Presentation</vt:lpstr>
      <vt:lpstr>IV. PHÂN TÍCH TÌNH CẢM CHA CON ĐƯỢC THỂ HIỆN TRONG BÀI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NÓI VỚI CON</dc:title>
  <dc:creator>admin</dc:creator>
  <cp:lastModifiedBy>admin</cp:lastModifiedBy>
  <cp:revision>4</cp:revision>
  <dcterms:created xsi:type="dcterms:W3CDTF">2021-06-25T08:46:08Z</dcterms:created>
  <dcterms:modified xsi:type="dcterms:W3CDTF">2023-04-28T10:00:26Z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2021-06-25T00:00:00Z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2021-06-25T00:00:00Z</vt:filetime>
  </property>
</Properties>
</file>