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297" r:id="rId3"/>
    <p:sldId id="298" r:id="rId4"/>
    <p:sldId id="299" r:id="rId5"/>
    <p:sldId id="300" r:id="rId6"/>
    <p:sldId id="301" r:id="rId7"/>
    <p:sldId id="302" r:id="rId8"/>
    <p:sldId id="256" r:id="rId9"/>
    <p:sldId id="264" r:id="rId10"/>
    <p:sldId id="296" r:id="rId11"/>
    <p:sldId id="289" r:id="rId12"/>
    <p:sldId id="273" r:id="rId13"/>
    <p:sldId id="316" r:id="rId14"/>
    <p:sldId id="274" r:id="rId15"/>
    <p:sldId id="317" r:id="rId16"/>
    <p:sldId id="326" r:id="rId17"/>
    <p:sldId id="290" r:id="rId18"/>
    <p:sldId id="322" r:id="rId19"/>
    <p:sldId id="323" r:id="rId20"/>
    <p:sldId id="324" r:id="rId21"/>
    <p:sldId id="325" r:id="rId22"/>
  </p:sldIdLst>
  <p:sldSz cx="18288000" cy="10287000"/>
  <p:notesSz cx="6858000" cy="9144000"/>
  <p:embeddedFontLst>
    <p:embeddedFont>
      <p:font typeface="#9Slide05 FS Blonde Script" panose="020B0604020202020204" charset="0"/>
      <p:italic r:id="rId24"/>
    </p:embeddedFont>
    <p:embeddedFont>
      <p:font typeface="#9Slide07 SVNBeachwood Sans" charset="0"/>
      <p:bold r:id="rId25"/>
    </p:embeddedFont>
    <p:embeddedFont>
      <p:font typeface="Arial Black" panose="020B0A04020102020204" pitchFamily="34"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A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72"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A3413-DF46-4C90-B518-61F969EF14D6}"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E1C7F-DCDB-4FDF-A14E-7CF70460F400}" type="slidenum">
              <a:rPr lang="en-US" smtClean="0"/>
              <a:t>‹#›</a:t>
            </a:fld>
            <a:endParaRPr lang="en-US"/>
          </a:p>
        </p:txBody>
      </p:sp>
    </p:spTree>
    <p:extLst>
      <p:ext uri="{BB962C8B-B14F-4D97-AF65-F5344CB8AC3E}">
        <p14:creationId xmlns:p14="http://schemas.microsoft.com/office/powerpoint/2010/main" val="160776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07047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10</a:t>
            </a:fld>
            <a:endParaRPr lang="en-US"/>
          </a:p>
        </p:txBody>
      </p:sp>
    </p:spTree>
    <p:extLst>
      <p:ext uri="{BB962C8B-B14F-4D97-AF65-F5344CB8AC3E}">
        <p14:creationId xmlns:p14="http://schemas.microsoft.com/office/powerpoint/2010/main" val="61061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11</a:t>
            </a:fld>
            <a:endParaRPr lang="en-US"/>
          </a:p>
        </p:txBody>
      </p:sp>
    </p:spTree>
    <p:extLst>
      <p:ext uri="{BB962C8B-B14F-4D97-AF65-F5344CB8AC3E}">
        <p14:creationId xmlns:p14="http://schemas.microsoft.com/office/powerpoint/2010/main" val="40530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1222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13</a:t>
            </a:fld>
            <a:endParaRPr lang="en-US"/>
          </a:p>
        </p:txBody>
      </p:sp>
    </p:spTree>
    <p:extLst>
      <p:ext uri="{BB962C8B-B14F-4D97-AF65-F5344CB8AC3E}">
        <p14:creationId xmlns:p14="http://schemas.microsoft.com/office/powerpoint/2010/main" val="58416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05375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1511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16</a:t>
            </a:fld>
            <a:endParaRPr lang="en-US"/>
          </a:p>
        </p:txBody>
      </p:sp>
    </p:spTree>
    <p:extLst>
      <p:ext uri="{BB962C8B-B14F-4D97-AF65-F5344CB8AC3E}">
        <p14:creationId xmlns:p14="http://schemas.microsoft.com/office/powerpoint/2010/main" val="1226588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1114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842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968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704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7015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2301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4072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3306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8617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7</a:t>
            </a:fld>
            <a:endParaRPr lang="en-US"/>
          </a:p>
        </p:txBody>
      </p:sp>
    </p:spTree>
    <p:extLst>
      <p:ext uri="{BB962C8B-B14F-4D97-AF65-F5344CB8AC3E}">
        <p14:creationId xmlns:p14="http://schemas.microsoft.com/office/powerpoint/2010/main" val="285575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8</a:t>
            </a:fld>
            <a:endParaRPr lang="en-US"/>
          </a:p>
        </p:txBody>
      </p:sp>
    </p:spTree>
    <p:extLst>
      <p:ext uri="{BB962C8B-B14F-4D97-AF65-F5344CB8AC3E}">
        <p14:creationId xmlns:p14="http://schemas.microsoft.com/office/powerpoint/2010/main" val="182594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9</a:t>
            </a:fld>
            <a:endParaRPr lang="en-US"/>
          </a:p>
        </p:txBody>
      </p:sp>
    </p:spTree>
    <p:extLst>
      <p:ext uri="{BB962C8B-B14F-4D97-AF65-F5344CB8AC3E}">
        <p14:creationId xmlns:p14="http://schemas.microsoft.com/office/powerpoint/2010/main" val="198197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22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40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140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776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28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58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307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09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601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694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89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B6AA882-BD8A-42AC-9FE4-7185B49C1B60}"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E0964A3-BCA0-4108-ADA9-BEE230FB9F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443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22.png"/><Relationship Id="rId10" Type="http://schemas.openxmlformats.org/officeDocument/2006/relationships/image" Target="../media/image31.svg"/><Relationship Id="rId4" Type="http://schemas.microsoft.com/office/2007/relationships/hdphoto" Target="../media/hdphoto3.wdp"/><Relationship Id="rId9" Type="http://schemas.openxmlformats.org/officeDocument/2006/relationships/image" Target="../media/image30.png"/><Relationship Id="rId1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slide" Target="slide6.xml"/><Relationship Id="rId18" Type="http://schemas.openxmlformats.org/officeDocument/2006/relationships/slide" Target="slide7.xml"/><Relationship Id="rId3" Type="http://schemas.openxmlformats.org/officeDocument/2006/relationships/slideLayout" Target="../slideLayouts/slideLayout18.xml"/><Relationship Id="rId7" Type="http://schemas.openxmlformats.org/officeDocument/2006/relationships/slide" Target="slide4.xml"/><Relationship Id="rId12" Type="http://schemas.openxmlformats.org/officeDocument/2006/relationships/image" Target="../media/image7.gif"/><Relationship Id="rId17" Type="http://schemas.openxmlformats.org/officeDocument/2006/relationships/image" Target="../media/image4.png"/><Relationship Id="rId2" Type="http://schemas.microsoft.com/office/2007/relationships/media" Target="../media/media1.mp3"/><Relationship Id="rId16" Type="http://schemas.openxmlformats.org/officeDocument/2006/relationships/image" Target="../media/image9.gif"/><Relationship Id="rId1" Type="http://schemas.openxmlformats.org/officeDocument/2006/relationships/audio" Target="NULL" TargetMode="External"/><Relationship Id="rId6" Type="http://schemas.openxmlformats.org/officeDocument/2006/relationships/image" Target="../media/image2.jpg"/><Relationship Id="rId11" Type="http://schemas.openxmlformats.org/officeDocument/2006/relationships/slide" Target="slide17.xml"/><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6.gif"/><Relationship Id="rId4" Type="http://schemas.openxmlformats.org/officeDocument/2006/relationships/notesSlide" Target="../notesSlides/notesSlide2.xml"/><Relationship Id="rId9" Type="http://schemas.openxmlformats.org/officeDocument/2006/relationships/image" Target="../media/image3.gif"/><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slide" Target="slide16.xml"/></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18.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slide" Target="slide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600" y="4838700"/>
            <a:ext cx="6371127" cy="5165780"/>
          </a:xfrm>
          <a:prstGeom prst="rect">
            <a:avLst/>
          </a:prstGeom>
        </p:spPr>
      </p:pic>
      <p:sp>
        <p:nvSpPr>
          <p:cNvPr id="3" name="Rectangle 2"/>
          <p:cNvSpPr/>
          <p:nvPr/>
        </p:nvSpPr>
        <p:spPr>
          <a:xfrm>
            <a:off x="-1295400" y="5822816"/>
            <a:ext cx="10754031" cy="2446379"/>
          </a:xfrm>
          <a:prstGeom prst="rect">
            <a:avLst/>
          </a:prstGeom>
          <a:noFill/>
        </p:spPr>
        <p:txBody>
          <a:bodyPr spcFirstLastPara="1" wrap="none" lIns="137160" tIns="68580" rIns="137160" bIns="68580" numCol="1">
            <a:prstTxWarp prst="textArchUp">
              <a:avLst/>
            </a:prstTxWarp>
            <a:spAutoFit/>
          </a:bodyPr>
          <a:lstStyle/>
          <a:p>
            <a:pPr algn="ctr"/>
            <a:r>
              <a:rPr lang="en-US" sz="13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Giúp</a:t>
            </a:r>
            <a:r>
              <a:rPr lang="en-US" sz="13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 </a:t>
            </a:r>
            <a:r>
              <a:rPr lang="en-US" sz="13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Khỉ</a:t>
            </a:r>
            <a:r>
              <a:rPr lang="en-US" sz="13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 </a:t>
            </a:r>
            <a:r>
              <a:rPr lang="en-US" sz="13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Về</a:t>
            </a:r>
            <a:r>
              <a:rPr lang="en-US" sz="13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 </a:t>
            </a:r>
            <a:r>
              <a:rPr lang="en-US" sz="13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rPr>
              <a:t>Nhà</a:t>
            </a:r>
            <a:endParaRPr lang="en-US" sz="13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9Slide07 SVNBeachwood Sans" pitchFamily="2" charset="0"/>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7"/>
          <a:stretch>
            <a:fillRect/>
          </a:stretch>
        </p:blipFill>
        <p:spPr>
          <a:xfrm>
            <a:off x="9753872" y="-1566210"/>
            <a:ext cx="914400" cy="914400"/>
          </a:xfrm>
          <a:prstGeom prst="rect">
            <a:avLst/>
          </a:prstGeom>
        </p:spPr>
      </p:pic>
      <p:sp>
        <p:nvSpPr>
          <p:cNvPr id="4" name="Rectangle 3"/>
          <p:cNvSpPr/>
          <p:nvPr/>
        </p:nvSpPr>
        <p:spPr>
          <a:xfrm>
            <a:off x="838200" y="7046006"/>
            <a:ext cx="11907248" cy="2800767"/>
          </a:xfrm>
          <a:prstGeom prst="rect">
            <a:avLst/>
          </a:prstGeom>
          <a:solidFill>
            <a:schemeClr val="bg1"/>
          </a:solidFill>
        </p:spPr>
        <p:txBody>
          <a:bodyPr wrap="square">
            <a:spAutoFit/>
          </a:bodyPr>
          <a:lstStyle/>
          <a:p>
            <a:pPr algn="just"/>
            <a:r>
              <a:rPr lang="vi-VN" sz="4400" dirty="0">
                <a:solidFill>
                  <a:srgbClr val="FF0000"/>
                </a:solidFill>
                <a:latin typeface="Times New Roman" panose="02020603050405020304" pitchFamily="18" charset="0"/>
              </a:rPr>
              <a:t>Xếp mỗi đoạn văn dưới đây vào kiểu phù hợp: đoạn văn diễn dịch, đoạn văn quy nạp, đoạn văn song song, đoạn văn phối hợp. Chỉ ra câu chủ đề của mỗi đoạn văn (trừ đoạn văn song song).</a:t>
            </a:r>
            <a:endParaRPr lang="en-US" sz="4400" dirty="0">
              <a:solidFill>
                <a:srgbClr val="FF0000"/>
              </a:solidFill>
              <a:latin typeface="Calibri Light" panose="020F0302020204030204"/>
            </a:endParaRPr>
          </a:p>
        </p:txBody>
      </p:sp>
    </p:spTree>
    <p:extLst>
      <p:ext uri="{BB962C8B-B14F-4D97-AF65-F5344CB8AC3E}">
        <p14:creationId xmlns:p14="http://schemas.microsoft.com/office/powerpoint/2010/main" val="26845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0" presetClass="path" presetSubtype="0" repeatCount="indefinite" accel="50000" decel="50000" fill="hold" grpId="0" nodeType="afterEffect">
                                  <p:stCondLst>
                                    <p:cond delay="0"/>
                                  </p:stCondLst>
                                  <p:childTnLst>
                                    <p:animMotion origin="layout" path="M 0.18204 -0.30416 C 0.18399 -0.25115 0.18907 -0.17708 0.20704 -0.17824 C 0.23308 -0.17824 0.23503 -0.42615 0.26602 -0.42708 C 0.29401 -0.42708 0.27904 -0.21018 0.30599 -0.21111 C 0.33399 -0.21111 0.31901 -0.36805 0.34909 -0.36805 C 0.37605 -0.36805 0.36107 -0.26227 0.38503 -0.26227 C 0.40808 -0.26227 0.3961 -0.34305 0.41706 -0.34305 C 0.42904 -0.34305 0.43008 -0.32106 0.43099 -0.30416 " pathEditMode="relative" rAng="0" ptsTypes="AAAAAAAA">
                                      <p:cBhvr>
                                        <p:cTn id="9" dur="2000" fill="hold"/>
                                        <p:tgtEl>
                                          <p:spTgt spid="3"/>
                                        </p:tgtEl>
                                        <p:attrNameLst>
                                          <p:attrName>ppt_x</p:attrName>
                                          <p:attrName>ppt_y</p:attrName>
                                        </p:attrNameLst>
                                      </p:cBhvr>
                                      <p:rCtr x="12448"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0"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6623855" flipH="1">
            <a:off x="-4196303" y="6707628"/>
            <a:ext cx="10169462" cy="11934821"/>
          </a:xfrm>
          <a:prstGeom prst="rect">
            <a:avLst/>
          </a:prstGeom>
        </p:spPr>
      </p:pic>
      <p:pic>
        <p:nvPicPr>
          <p:cNvPr id="10" name="Picture 9"/>
          <p:cNvPicPr>
            <a:picLocks noChangeAspect="1"/>
          </p:cNvPicPr>
          <p:nvPr/>
        </p:nvPicPr>
        <p:blipFill rotWithShape="1">
          <a:blip r:embed="rId4"/>
          <a:srcRect l="48829" t="30208" r="18960" b="29167"/>
          <a:stretch/>
        </p:blipFill>
        <p:spPr>
          <a:xfrm>
            <a:off x="659793" y="478193"/>
            <a:ext cx="5638800" cy="3998421"/>
          </a:xfrm>
          <a:prstGeom prst="rect">
            <a:avLst/>
          </a:prstGeom>
        </p:spPr>
      </p:pic>
      <p:pic>
        <p:nvPicPr>
          <p:cNvPr id="11" name="Picture 10"/>
          <p:cNvPicPr>
            <a:picLocks noChangeAspect="1"/>
          </p:cNvPicPr>
          <p:nvPr/>
        </p:nvPicPr>
        <p:blipFill>
          <a:blip r:embed="rId5"/>
          <a:stretch>
            <a:fillRect/>
          </a:stretch>
        </p:blipFill>
        <p:spPr>
          <a:xfrm>
            <a:off x="6704066" y="478193"/>
            <a:ext cx="5157127" cy="3998420"/>
          </a:xfrm>
          <a:prstGeom prst="rect">
            <a:avLst/>
          </a:prstGeom>
        </p:spPr>
      </p:pic>
      <p:pic>
        <p:nvPicPr>
          <p:cNvPr id="12" name="Picture 11"/>
          <p:cNvPicPr>
            <a:picLocks noChangeAspect="1"/>
          </p:cNvPicPr>
          <p:nvPr/>
        </p:nvPicPr>
        <p:blipFill rotWithShape="1">
          <a:blip r:embed="rId6"/>
          <a:srcRect l="24817" t="30209" r="38873" b="26042"/>
          <a:stretch/>
        </p:blipFill>
        <p:spPr>
          <a:xfrm>
            <a:off x="12344400" y="455332"/>
            <a:ext cx="5633362" cy="4021281"/>
          </a:xfrm>
          <a:prstGeom prst="rect">
            <a:avLst/>
          </a:prstGeom>
        </p:spPr>
      </p:pic>
      <p:sp>
        <p:nvSpPr>
          <p:cNvPr id="13" name="Rectangle 12"/>
          <p:cNvSpPr/>
          <p:nvPr/>
        </p:nvSpPr>
        <p:spPr>
          <a:xfrm>
            <a:off x="1447800" y="5448300"/>
            <a:ext cx="4148507" cy="1569660"/>
          </a:xfrm>
          <a:prstGeom prst="rect">
            <a:avLst/>
          </a:prstGeom>
        </p:spPr>
        <p:txBody>
          <a:bodyPr wrap="square">
            <a:spAutoFit/>
          </a:bodyPr>
          <a:lstStyle/>
          <a:p>
            <a:pPr algn="ctr"/>
            <a:r>
              <a:rPr lang="en-US" sz="4800" dirty="0">
                <a:solidFill>
                  <a:prstClr val="black"/>
                </a:solidFill>
                <a:latin typeface="Times New Roman" panose="02020603050405020304" pitchFamily="18" charset="0"/>
                <a:cs typeface="Times New Roman" panose="02020603050405020304" pitchFamily="18" charset="0"/>
              </a:rPr>
              <a:t>“</a:t>
            </a:r>
            <a:r>
              <a:rPr lang="vi-VN" sz="4800" dirty="0">
                <a:solidFill>
                  <a:prstClr val="black"/>
                </a:solidFill>
                <a:latin typeface="Times New Roman" panose="02020603050405020304" pitchFamily="18" charset="0"/>
                <a:cs typeface="Times New Roman" panose="02020603050405020304" pitchFamily="18" charset="0"/>
              </a:rPr>
              <a:t>Sao b</a:t>
            </a:r>
            <a:r>
              <a:rPr lang="en-US" sz="4800" dirty="0">
                <a:solidFill>
                  <a:prstClr val="black"/>
                </a:solidFill>
                <a:latin typeface="Times New Roman" panose="02020603050405020304" pitchFamily="18" charset="0"/>
                <a:cs typeface="Times New Roman" panose="02020603050405020304" pitchFamily="18" charset="0"/>
              </a:rPr>
              <a:t>ă</a:t>
            </a:r>
            <a:r>
              <a:rPr lang="vi-VN" sz="4800" dirty="0">
                <a:solidFill>
                  <a:prstClr val="black"/>
                </a:solidFill>
                <a:latin typeface="Times New Roman" panose="02020603050405020304" pitchFamily="18" charset="0"/>
                <a:cs typeface="Times New Roman" panose="02020603050405020304" pitchFamily="18" charset="0"/>
              </a:rPr>
              <a:t>ng</a:t>
            </a:r>
            <a:r>
              <a:rPr lang="en-US" sz="4800" dirty="0">
                <a:solidFill>
                  <a:prstClr val="black"/>
                </a:solidFill>
                <a:latin typeface="Times New Roman" panose="02020603050405020304" pitchFamily="18" charset="0"/>
                <a:cs typeface="Times New Roman" panose="02020603050405020304" pitchFamily="18" charset="0"/>
              </a:rPr>
              <a:t>”</a:t>
            </a:r>
            <a:r>
              <a:rPr lang="vi-VN" sz="4800" dirty="0">
                <a:solidFill>
                  <a:prstClr val="black"/>
                </a:solidFill>
                <a:latin typeface="Times New Roman" panose="02020603050405020304" pitchFamily="18" charset="0"/>
                <a:cs typeface="Times New Roman" panose="02020603050405020304" pitchFamily="18" charset="0"/>
              </a:rPr>
              <a:t> </a:t>
            </a:r>
            <a:endParaRPr lang="en-US" sz="4800" dirty="0">
              <a:solidFill>
                <a:prstClr val="black"/>
              </a:solidFill>
              <a:latin typeface="Times New Roman" panose="02020603050405020304" pitchFamily="18" charset="0"/>
              <a:cs typeface="Times New Roman" panose="02020603050405020304" pitchFamily="18" charset="0"/>
            </a:endParaRPr>
          </a:p>
          <a:p>
            <a:pPr algn="ctr"/>
            <a:r>
              <a:rPr lang="vi-VN" sz="4800" dirty="0">
                <a:solidFill>
                  <a:prstClr val="black"/>
                </a:solidFill>
                <a:latin typeface="Times New Roman" panose="02020603050405020304" pitchFamily="18" charset="0"/>
                <a:cs typeface="Times New Roman" panose="02020603050405020304" pitchFamily="18" charset="0"/>
              </a:rPr>
              <a:t>(Hồng Nhung) </a:t>
            </a:r>
            <a:endParaRPr lang="en-US" sz="4800" dirty="0">
              <a:solidFill>
                <a:prstClr val="black"/>
              </a:solidFill>
            </a:endParaRPr>
          </a:p>
        </p:txBody>
      </p:sp>
      <p:sp>
        <p:nvSpPr>
          <p:cNvPr id="14" name="Rectangle 13"/>
          <p:cNvSpPr/>
          <p:nvPr/>
        </p:nvSpPr>
        <p:spPr>
          <a:xfrm>
            <a:off x="12294207" y="5478780"/>
            <a:ext cx="6044005" cy="2215991"/>
          </a:xfrm>
          <a:prstGeom prst="rect">
            <a:avLst/>
          </a:prstGeom>
        </p:spPr>
        <p:txBody>
          <a:bodyPr wrap="square">
            <a:spAutoFit/>
          </a:bodyPr>
          <a:lstStyle/>
          <a:p>
            <a:pPr algn="ctr"/>
            <a:r>
              <a:rPr lang="en-US" sz="4600" dirty="0">
                <a:solidFill>
                  <a:srgbClr val="000000"/>
                </a:solidFill>
                <a:latin typeface="Times New Roman" panose="02020603050405020304" pitchFamily="18" charset="0"/>
                <a:cs typeface="Times New Roman" panose="02020603050405020304" pitchFamily="18" charset="0"/>
              </a:rPr>
              <a:t>“</a:t>
            </a:r>
            <a:r>
              <a:rPr lang="vi-VN" sz="4600" dirty="0">
                <a:solidFill>
                  <a:srgbClr val="000000"/>
                </a:solidFill>
                <a:latin typeface="Times New Roman" panose="02020603050405020304" pitchFamily="18" charset="0"/>
                <a:cs typeface="Times New Roman" panose="02020603050405020304" pitchFamily="18" charset="0"/>
              </a:rPr>
              <a:t>Lũ lụt là gì? – </a:t>
            </a:r>
            <a:endParaRPr lang="en-US" sz="4600" dirty="0">
              <a:solidFill>
                <a:srgbClr val="000000"/>
              </a:solidFill>
              <a:latin typeface="Times New Roman" panose="02020603050405020304" pitchFamily="18" charset="0"/>
              <a:cs typeface="Times New Roman" panose="02020603050405020304" pitchFamily="18" charset="0"/>
            </a:endParaRPr>
          </a:p>
          <a:p>
            <a:pPr algn="ctr"/>
            <a:r>
              <a:rPr lang="vi-VN" sz="4600" dirty="0">
                <a:solidFill>
                  <a:srgbClr val="000000"/>
                </a:solidFill>
                <a:latin typeface="Times New Roman" panose="02020603050405020304" pitchFamily="18" charset="0"/>
                <a:cs typeface="Times New Roman" panose="02020603050405020304" pitchFamily="18" charset="0"/>
              </a:rPr>
              <a:t>Nguyên nhân và tác hại</a:t>
            </a:r>
            <a:r>
              <a:rPr lang="en-US" sz="4600" dirty="0">
                <a:solidFill>
                  <a:srgbClr val="000000"/>
                </a:solidFill>
                <a:latin typeface="Times New Roman" panose="02020603050405020304" pitchFamily="18" charset="0"/>
                <a:cs typeface="Times New Roman" panose="02020603050405020304" pitchFamily="18" charset="0"/>
              </a:rPr>
              <a:t>”</a:t>
            </a:r>
          </a:p>
          <a:p>
            <a:pPr algn="ctr"/>
            <a:r>
              <a:rPr lang="vi-VN" sz="4600" dirty="0">
                <a:solidFill>
                  <a:srgbClr val="000000"/>
                </a:solidFill>
                <a:latin typeface="Times New Roman" panose="02020603050405020304" pitchFamily="18" charset="0"/>
                <a:cs typeface="Times New Roman" panose="02020603050405020304" pitchFamily="18" charset="0"/>
              </a:rPr>
              <a:t> (Mơ Kiều)</a:t>
            </a:r>
            <a:endParaRPr lang="en-US" sz="4600" dirty="0">
              <a:solidFill>
                <a:prstClr val="black"/>
              </a:solidFill>
            </a:endParaRPr>
          </a:p>
        </p:txBody>
      </p:sp>
      <p:sp>
        <p:nvSpPr>
          <p:cNvPr id="15" name="Rectangle 14"/>
          <p:cNvSpPr/>
          <p:nvPr/>
        </p:nvSpPr>
        <p:spPr>
          <a:xfrm>
            <a:off x="6539572" y="5448300"/>
            <a:ext cx="5385727" cy="3046988"/>
          </a:xfrm>
          <a:prstGeom prst="rect">
            <a:avLst/>
          </a:prstGeom>
        </p:spPr>
        <p:txBody>
          <a:bodyPr wrap="square">
            <a:spAutoFit/>
          </a:bodyPr>
          <a:lstStyle/>
          <a:p>
            <a:pPr algn="ctr"/>
            <a:r>
              <a:rPr lang="en-US" sz="4800" dirty="0">
                <a:solidFill>
                  <a:srgbClr val="000000"/>
                </a:solidFill>
                <a:latin typeface="Times New Roman" panose="02020603050405020304" pitchFamily="18" charset="0"/>
                <a:cs typeface="Times New Roman" panose="02020603050405020304" pitchFamily="18" charset="0"/>
              </a:rPr>
              <a:t>“</a:t>
            </a:r>
            <a:r>
              <a:rPr lang="vi-VN" sz="4800" dirty="0">
                <a:solidFill>
                  <a:srgbClr val="000000"/>
                </a:solidFill>
                <a:latin typeface="Times New Roman" panose="02020603050405020304" pitchFamily="18" charset="0"/>
                <a:cs typeface="Times New Roman" panose="02020603050405020304" pitchFamily="18" charset="0"/>
              </a:rPr>
              <a:t>Nước biển dâng: bài toán khó cần giải trong thế kỉ XXI</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vi-VN" sz="4800" dirty="0">
                <a:solidFill>
                  <a:srgbClr val="000000"/>
                </a:solidFill>
                <a:latin typeface="Times New Roman" panose="02020603050405020304" pitchFamily="18" charset="0"/>
                <a:cs typeface="Times New Roman" panose="02020603050405020304" pitchFamily="18" charset="0"/>
              </a:rPr>
              <a:t> (Lưu Quang Hưng)</a:t>
            </a:r>
            <a:endParaRPr lang="en-US" sz="4800" dirty="0">
              <a:solidFill>
                <a:prstClr val="black"/>
              </a:solidFill>
            </a:endParaRPr>
          </a:p>
        </p:txBody>
      </p:sp>
    </p:spTree>
    <p:extLst>
      <p:ext uri="{BB962C8B-B14F-4D97-AF65-F5344CB8AC3E}">
        <p14:creationId xmlns:p14="http://schemas.microsoft.com/office/powerpoint/2010/main" val="401477313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5"/>
          <p:cNvPicPr>
            <a:picLocks noChangeAspect="1"/>
          </p:cNvPicPr>
          <p:nvPr/>
        </p:nvPicPr>
        <p:blipFill>
          <a:blip r:embed="rId3"/>
          <a:srcRect/>
          <a:stretch>
            <a:fillRect/>
          </a:stretch>
        </p:blipFill>
        <p:spPr>
          <a:xfrm rot="-2181070" flipH="1">
            <a:off x="14936992" y="-5855375"/>
            <a:ext cx="10169462" cy="11934821"/>
          </a:xfrm>
          <a:prstGeom prst="rect">
            <a:avLst/>
          </a:prstGeom>
        </p:spPr>
      </p:pic>
      <p:graphicFrame>
        <p:nvGraphicFramePr>
          <p:cNvPr id="18" name="Table 17">
            <a:extLst>
              <a:ext uri="{FF2B5EF4-FFF2-40B4-BE49-F238E27FC236}">
                <a16:creationId xmlns:a16="http://schemas.microsoft.com/office/drawing/2014/main" id="{6D3E6B51-085C-4EE1-BF1C-F36437E0668F}"/>
              </a:ext>
            </a:extLst>
          </p:cNvPr>
          <p:cNvGraphicFramePr>
            <a:graphicFrameLocks noGrp="1"/>
          </p:cNvGraphicFramePr>
          <p:nvPr>
            <p:extLst>
              <p:ext uri="{D42A27DB-BD31-4B8C-83A1-F6EECF244321}">
                <p14:modId xmlns:p14="http://schemas.microsoft.com/office/powerpoint/2010/main" val="3068225374"/>
              </p:ext>
            </p:extLst>
          </p:nvPr>
        </p:nvGraphicFramePr>
        <p:xfrm>
          <a:off x="457200" y="1790700"/>
          <a:ext cx="17571720" cy="822960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559043379"/>
                    </a:ext>
                  </a:extLst>
                </a:gridCol>
                <a:gridCol w="6934200">
                  <a:extLst>
                    <a:ext uri="{9D8B030D-6E8A-4147-A177-3AD203B41FA5}">
                      <a16:colId xmlns:a16="http://schemas.microsoft.com/office/drawing/2014/main" val="4127574832"/>
                    </a:ext>
                  </a:extLst>
                </a:gridCol>
                <a:gridCol w="3048000">
                  <a:extLst>
                    <a:ext uri="{9D8B030D-6E8A-4147-A177-3AD203B41FA5}">
                      <a16:colId xmlns:a16="http://schemas.microsoft.com/office/drawing/2014/main" val="3116348564"/>
                    </a:ext>
                  </a:extLst>
                </a:gridCol>
                <a:gridCol w="5836920">
                  <a:extLst>
                    <a:ext uri="{9D8B030D-6E8A-4147-A177-3AD203B41FA5}">
                      <a16:colId xmlns:a16="http://schemas.microsoft.com/office/drawing/2014/main" val="387253186"/>
                    </a:ext>
                  </a:extLst>
                </a:gridCol>
              </a:tblGrid>
              <a:tr h="746760">
                <a:tc>
                  <a:txBody>
                    <a:bodyPr/>
                    <a:lstStyle/>
                    <a:p>
                      <a:pPr algn="ctr"/>
                      <a:r>
                        <a:rPr lang="en-US" sz="3600" b="1" i="0" dirty="0" err="1">
                          <a:solidFill>
                            <a:schemeClr val="bg1"/>
                          </a:solidFill>
                          <a:latin typeface="Times New Roman" panose="02020603050405020304" pitchFamily="18" charset="0"/>
                          <a:cs typeface="Times New Roman" panose="02020603050405020304" pitchFamily="18" charset="0"/>
                        </a:rPr>
                        <a:t>Đoạn</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văn</a:t>
                      </a:r>
                      <a:endParaRPr lang="en-US" sz="3600" b="1" i="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rgbClr val="E9AD7B"/>
                    </a:solidFill>
                  </a:tcPr>
                </a:tc>
                <a:tc>
                  <a:txBody>
                    <a:bodyPr/>
                    <a:lstStyle/>
                    <a:p>
                      <a:pPr algn="ctr"/>
                      <a:r>
                        <a:rPr lang="en-US" sz="3600" b="1" i="0" dirty="0" err="1">
                          <a:solidFill>
                            <a:schemeClr val="bg1"/>
                          </a:solidFill>
                          <a:latin typeface="Times New Roman" panose="02020603050405020304" pitchFamily="18" charset="0"/>
                          <a:cs typeface="Times New Roman" panose="02020603050405020304" pitchFamily="18" charset="0"/>
                        </a:rPr>
                        <a:t>Đặc</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điểm</a:t>
                      </a:r>
                      <a:endParaRPr lang="en-US" sz="3600" b="1" i="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rgbClr val="E9AD7B"/>
                    </a:solidFill>
                  </a:tcPr>
                </a:tc>
                <a:tc>
                  <a:txBody>
                    <a:bodyPr/>
                    <a:lstStyle/>
                    <a:p>
                      <a:pPr algn="ctr"/>
                      <a:r>
                        <a:rPr lang="en-US" sz="3600" b="1" i="0" dirty="0" err="1">
                          <a:solidFill>
                            <a:schemeClr val="bg1"/>
                          </a:solidFill>
                          <a:latin typeface="Times New Roman" panose="02020603050405020304" pitchFamily="18" charset="0"/>
                          <a:cs typeface="Times New Roman" panose="02020603050405020304" pitchFamily="18" charset="0"/>
                        </a:rPr>
                        <a:t>Vị</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trí</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câu</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chủ</a:t>
                      </a:r>
                      <a:r>
                        <a:rPr lang="en-US" sz="3600" b="1" i="0" dirty="0">
                          <a:solidFill>
                            <a:schemeClr val="bg1"/>
                          </a:solidFill>
                          <a:latin typeface="Times New Roman" panose="02020603050405020304" pitchFamily="18" charset="0"/>
                          <a:cs typeface="Times New Roman" panose="02020603050405020304" pitchFamily="18" charset="0"/>
                        </a:rPr>
                        <a:t> </a:t>
                      </a:r>
                      <a:r>
                        <a:rPr lang="en-US" sz="3600" b="1" i="0" dirty="0" err="1">
                          <a:solidFill>
                            <a:schemeClr val="bg1"/>
                          </a:solidFill>
                          <a:latin typeface="Times New Roman" panose="02020603050405020304" pitchFamily="18" charset="0"/>
                          <a:cs typeface="Times New Roman" panose="02020603050405020304" pitchFamily="18" charset="0"/>
                        </a:rPr>
                        <a:t>đề</a:t>
                      </a:r>
                      <a:endParaRPr lang="en-US" sz="3600" b="1" i="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rgbClr val="E9AD7B"/>
                    </a:solidFill>
                  </a:tcPr>
                </a:tc>
                <a:tc>
                  <a:txBody>
                    <a:bodyPr/>
                    <a:lstStyle/>
                    <a:p>
                      <a:pPr algn="ctr"/>
                      <a:r>
                        <a:rPr lang="en-US" sz="3600" b="1" i="0" dirty="0" err="1">
                          <a:solidFill>
                            <a:schemeClr val="bg1"/>
                          </a:solidFill>
                          <a:latin typeface="Times New Roman" panose="02020603050405020304" pitchFamily="18" charset="0"/>
                          <a:cs typeface="Times New Roman" panose="02020603050405020304" pitchFamily="18" charset="0"/>
                        </a:rPr>
                        <a:t>Phạm</a:t>
                      </a:r>
                      <a:r>
                        <a:rPr lang="en-US" sz="3600" b="1" i="0" baseline="0" dirty="0">
                          <a:solidFill>
                            <a:schemeClr val="bg1"/>
                          </a:solidFill>
                          <a:latin typeface="Times New Roman" panose="02020603050405020304" pitchFamily="18" charset="0"/>
                          <a:cs typeface="Times New Roman" panose="02020603050405020304" pitchFamily="18" charset="0"/>
                        </a:rPr>
                        <a:t> vi </a:t>
                      </a:r>
                      <a:r>
                        <a:rPr lang="en-US" sz="3600" b="1" i="0" baseline="0" dirty="0" err="1">
                          <a:solidFill>
                            <a:schemeClr val="bg1"/>
                          </a:solidFill>
                          <a:latin typeface="Times New Roman" panose="02020603050405020304" pitchFamily="18" charset="0"/>
                          <a:cs typeface="Times New Roman" panose="02020603050405020304" pitchFamily="18" charset="0"/>
                        </a:rPr>
                        <a:t>sử</a:t>
                      </a:r>
                      <a:r>
                        <a:rPr lang="en-US" sz="3600" b="1" i="0" baseline="0" dirty="0">
                          <a:solidFill>
                            <a:schemeClr val="bg1"/>
                          </a:solidFill>
                          <a:latin typeface="Times New Roman" panose="02020603050405020304" pitchFamily="18" charset="0"/>
                          <a:cs typeface="Times New Roman" panose="02020603050405020304" pitchFamily="18" charset="0"/>
                        </a:rPr>
                        <a:t> </a:t>
                      </a:r>
                      <a:r>
                        <a:rPr lang="en-US" sz="3600" b="1" i="0" baseline="0" dirty="0" err="1">
                          <a:solidFill>
                            <a:schemeClr val="bg1"/>
                          </a:solidFill>
                          <a:latin typeface="Times New Roman" panose="02020603050405020304" pitchFamily="18" charset="0"/>
                          <a:cs typeface="Times New Roman" panose="02020603050405020304" pitchFamily="18" charset="0"/>
                        </a:rPr>
                        <a:t>dụng</a:t>
                      </a:r>
                      <a:endParaRPr lang="en-US" sz="3600" b="1" i="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rgbClr val="E9AD7B"/>
                    </a:solidFill>
                  </a:tcPr>
                </a:tc>
                <a:extLst>
                  <a:ext uri="{0D108BD9-81ED-4DB2-BD59-A6C34878D82A}">
                    <a16:rowId xmlns:a16="http://schemas.microsoft.com/office/drawing/2014/main" val="3191356305"/>
                  </a:ext>
                </a:extLst>
              </a:tr>
              <a:tr h="1680554">
                <a:tc>
                  <a:txBody>
                    <a:bodyPr/>
                    <a:lstStyle/>
                    <a:p>
                      <a:pPr algn="ctr"/>
                      <a:r>
                        <a:rPr lang="en-US" sz="3600" b="1" dirty="0" err="1">
                          <a:latin typeface="Times New Roman" panose="02020603050405020304" pitchFamily="18" charset="0"/>
                          <a:cs typeface="Times New Roman" panose="02020603050405020304" pitchFamily="18" charset="0"/>
                        </a:rPr>
                        <a:t>Diễn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dịch</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cụ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extLst>
                  <a:ext uri="{0D108BD9-81ED-4DB2-BD59-A6C34878D82A}">
                    <a16:rowId xmlns:a16="http://schemas.microsoft.com/office/drawing/2014/main" val="2598353723"/>
                  </a:ext>
                </a:extLst>
              </a:tr>
              <a:tr h="1680554">
                <a:tc>
                  <a:txBody>
                    <a:bodyPr/>
                    <a:lstStyle/>
                    <a:p>
                      <a:pPr algn="ctr"/>
                      <a:r>
                        <a:rPr lang="en-US" sz="3600" b="1" dirty="0" err="1">
                          <a:latin typeface="Times New Roman" panose="02020603050405020304" pitchFamily="18" charset="0"/>
                          <a:cs typeface="Times New Roman" panose="02020603050405020304" pitchFamily="18" charset="0"/>
                        </a:rPr>
                        <a:t>Quy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nạp</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quát</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Cuối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extLst>
                  <a:ext uri="{0D108BD9-81ED-4DB2-BD59-A6C34878D82A}">
                    <a16:rowId xmlns:a16="http://schemas.microsoft.com/office/drawing/2014/main" val="1300607001"/>
                  </a:ext>
                </a:extLst>
              </a:tr>
              <a:tr h="2064332">
                <a:tc>
                  <a:txBody>
                    <a:bodyPr/>
                    <a:lstStyle/>
                    <a:p>
                      <a:pPr algn="ctr"/>
                      <a:r>
                        <a:rPr lang="en-US" sz="3600" b="1" dirty="0">
                          <a:latin typeface="Times New Roman" panose="02020603050405020304" pitchFamily="18" charset="0"/>
                          <a:cs typeface="Times New Roman" panose="02020603050405020304" pitchFamily="18" charset="0"/>
                        </a:rPr>
                        <a:t>Song </a:t>
                      </a:r>
                      <a:r>
                        <a:rPr lang="en-US" sz="3600" b="1" dirty="0" err="1">
                          <a:latin typeface="Times New Roman" panose="02020603050405020304" pitchFamily="18" charset="0"/>
                          <a:cs typeface="Times New Roman" panose="02020603050405020304" pitchFamily="18" charset="0"/>
                        </a:rPr>
                        <a:t>song</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đẳng</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tin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extLst>
                  <a:ext uri="{0D108BD9-81ED-4DB2-BD59-A6C34878D82A}">
                    <a16:rowId xmlns:a16="http://schemas.microsoft.com/office/drawing/2014/main" val="486635124"/>
                  </a:ext>
                </a:extLst>
              </a:tr>
              <a:tr h="1524000">
                <a:tc>
                  <a:txBody>
                    <a:bodyPr/>
                    <a:lstStyle/>
                    <a:p>
                      <a:pPr algn="ctr"/>
                      <a:r>
                        <a:rPr lang="en-US" sz="3600" b="1" dirty="0" err="1">
                          <a:latin typeface="Times New Roman" panose="02020603050405020304" pitchFamily="18" charset="0"/>
                          <a:cs typeface="Times New Roman" panose="02020603050405020304" pitchFamily="18" charset="0"/>
                        </a:rPr>
                        <a:t>Phối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diễn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dịch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nạp</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solidFill>
                      <a:schemeClr val="bg1"/>
                    </a:solidFill>
                  </a:tcPr>
                </a:tc>
                <a:extLst>
                  <a:ext uri="{0D108BD9-81ED-4DB2-BD59-A6C34878D82A}">
                    <a16:rowId xmlns:a16="http://schemas.microsoft.com/office/drawing/2014/main" val="2200829488"/>
                  </a:ext>
                </a:extLst>
              </a:tr>
            </a:tbl>
          </a:graphicData>
        </a:graphic>
      </p:graphicFrame>
      <p:sp>
        <p:nvSpPr>
          <p:cNvPr id="19" name="TextBox 2"/>
          <p:cNvSpPr txBox="1"/>
          <p:nvPr/>
        </p:nvSpPr>
        <p:spPr>
          <a:xfrm>
            <a:off x="-1981200" y="0"/>
            <a:ext cx="12586273" cy="1316451"/>
          </a:xfrm>
          <a:prstGeom prst="rect">
            <a:avLst/>
          </a:prstGeom>
        </p:spPr>
        <p:txBody>
          <a:bodyPr lIns="0" tIns="0" rIns="0" bIns="0" rtlCol="0" anchor="t">
            <a:spAutoFit/>
          </a:bodyPr>
          <a:lstStyle/>
          <a:p>
            <a:pPr algn="ctr">
              <a:lnSpc>
                <a:spcPts val="11999"/>
              </a:lnSpc>
            </a:pPr>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Cách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trình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đoạn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văn</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8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4"/>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6" name="Picture 5"/>
          <p:cNvPicPr>
            <a:picLocks noChangeAspect="1"/>
          </p:cNvPicPr>
          <p:nvPr/>
        </p:nvPicPr>
        <p:blipFill>
          <a:blip r:embed="rId6">
            <a:biLevel thresh="75000"/>
          </a:blip>
          <a:stretch>
            <a:fillRect/>
          </a:stretch>
        </p:blipFill>
        <p:spPr>
          <a:xfrm>
            <a:off x="4428947" y="1857055"/>
            <a:ext cx="9815077" cy="3782375"/>
          </a:xfrm>
          <a:prstGeom prst="rect">
            <a:avLst/>
          </a:prstGeom>
        </p:spPr>
      </p:pic>
    </p:spTree>
    <p:extLst>
      <p:ext uri="{BB962C8B-B14F-4D97-AF65-F5344CB8AC3E}">
        <p14:creationId xmlns:p14="http://schemas.microsoft.com/office/powerpoint/2010/main" val="41903667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a:xfrm rot="-5400000" flipH="1">
            <a:off x="4528385" y="-389121"/>
            <a:ext cx="11313094" cy="14148736"/>
          </a:xfrm>
          <a:prstGeom prst="rect">
            <a:avLst/>
          </a:prstGeom>
        </p:spPr>
      </p:pic>
      <p:pic>
        <p:nvPicPr>
          <p:cNvPr id="6" name="Picture 5"/>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6920" y="2641707"/>
            <a:ext cx="8052717" cy="6000683"/>
          </a:xfrm>
          <a:prstGeom prst="rect">
            <a:avLst/>
          </a:prstGeom>
        </p:spPr>
      </p:pic>
      <p:pic>
        <p:nvPicPr>
          <p:cNvPr id="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6870">
            <a:off x="5136076" y="3677724"/>
            <a:ext cx="574156" cy="550145"/>
          </a:xfrm>
          <a:prstGeom prst="rect">
            <a:avLst/>
          </a:prstGeom>
        </p:spPr>
      </p:pic>
      <p:pic>
        <p:nvPicPr>
          <p:cNvPr id="8"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870">
            <a:off x="14291628" y="1099870"/>
            <a:ext cx="574156" cy="550145"/>
          </a:xfrm>
          <a:prstGeom prst="rect">
            <a:avLst/>
          </a:prstGeom>
        </p:spPr>
      </p:pic>
      <p:pic>
        <p:nvPicPr>
          <p:cNvPr id="9"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194" b="33815"/>
          <a:stretch>
            <a:fillRect/>
          </a:stretch>
        </p:blipFill>
        <p:spPr>
          <a:xfrm flipH="1">
            <a:off x="15766852" y="9400685"/>
            <a:ext cx="2521148" cy="886315"/>
          </a:xfrm>
          <a:prstGeom prst="rect">
            <a:avLst/>
          </a:prstGeom>
        </p:spPr>
      </p:pic>
      <p:pic>
        <p:nvPicPr>
          <p:cNvPr id="10"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947086">
            <a:off x="714590" y="8970101"/>
            <a:ext cx="668385" cy="668385"/>
          </a:xfrm>
          <a:prstGeom prst="rect">
            <a:avLst/>
          </a:prstGeom>
        </p:spPr>
      </p:pic>
      <p:pic>
        <p:nvPicPr>
          <p:cNvPr id="11" name="Picture 10"/>
          <p:cNvPicPr>
            <a:picLocks noChangeAspect="1"/>
          </p:cNvPicPr>
          <p:nvPr/>
        </p:nvPicPr>
        <p:blipFill>
          <a:blip r:embed="rId15"/>
          <a:stretch>
            <a:fillRect/>
          </a:stretch>
        </p:blipFill>
        <p:spPr>
          <a:xfrm>
            <a:off x="963219" y="3124129"/>
            <a:ext cx="7342581" cy="5035837"/>
          </a:xfrm>
          <a:prstGeom prst="rect">
            <a:avLst/>
          </a:prstGeom>
        </p:spPr>
      </p:pic>
      <p:sp>
        <p:nvSpPr>
          <p:cNvPr id="15" name="TextBox 8"/>
          <p:cNvSpPr txBox="1"/>
          <p:nvPr/>
        </p:nvSpPr>
        <p:spPr>
          <a:xfrm>
            <a:off x="5423154" y="1032723"/>
            <a:ext cx="6486246" cy="1103700"/>
          </a:xfrm>
          <a:prstGeom prst="rect">
            <a:avLst/>
          </a:prstGeom>
        </p:spPr>
        <p:txBody>
          <a:bodyPr wrap="square" lIns="0" tIns="0" rIns="0" bIns="0" rtlCol="0" anchor="t">
            <a:spAutoFit/>
          </a:bodyPr>
          <a:lstStyle/>
          <a:p>
            <a:pPr algn="ctr">
              <a:lnSpc>
                <a:spcPts val="9600"/>
              </a:lnSpc>
            </a:pPr>
            <a:r>
              <a:rPr lang="en-US" sz="6000" b="1" dirty="0" err="1">
                <a:latin typeface="Times New Roman" panose="02020603050405020304" pitchFamily="18" charset="0"/>
                <a:cs typeface="Times New Roman" panose="02020603050405020304" pitchFamily="18" charset="0"/>
              </a:rPr>
              <a:t>Bài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1</a:t>
            </a:r>
          </a:p>
        </p:txBody>
      </p:sp>
      <p:sp>
        <p:nvSpPr>
          <p:cNvPr id="16" name="Rectangle 15"/>
          <p:cNvSpPr/>
          <p:nvPr/>
        </p:nvSpPr>
        <p:spPr>
          <a:xfrm>
            <a:off x="9015936" y="3121589"/>
            <a:ext cx="8199006" cy="5262979"/>
          </a:xfrm>
          <a:prstGeom prst="rect">
            <a:avLst/>
          </a:prstGeom>
        </p:spPr>
        <p:txBody>
          <a:bodyPr wrap="square">
            <a:spAutoFit/>
          </a:bodyPr>
          <a:lstStyle/>
          <a:p>
            <a:pPr algn="just"/>
            <a:r>
              <a:rPr lang="vi-VN" sz="4800" dirty="0">
                <a:solidFill>
                  <a:srgbClr val="000000"/>
                </a:solidFill>
                <a:latin typeface="Times New Roman" panose="02020603050405020304" pitchFamily="18" charset="0"/>
              </a:rPr>
              <a:t>- Tác dụng của việc sử dụng biểu đồ trong văn bản: nhằm minh họa</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rõ</a:t>
            </a:r>
            <a:r>
              <a:rPr lang="en-US" sz="4800" dirty="0">
                <a:solidFill>
                  <a:srgbClr val="000000"/>
                </a:solidFill>
                <a:latin typeface="Times New Roman" panose="02020603050405020304" pitchFamily="18" charset="0"/>
              </a:rPr>
              <a:t> </a:t>
            </a:r>
            <a:r>
              <a:rPr lang="en-US" sz="4800" dirty="0" err="1">
                <a:solidFill>
                  <a:srgbClr val="000000"/>
                </a:solidFill>
                <a:latin typeface="Times New Roman" panose="02020603050405020304" pitchFamily="18" charset="0"/>
              </a:rPr>
              <a:t>ràng</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giúp</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người</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đọc</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nhận</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ra</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ngay</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một</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nội</a:t>
            </a:r>
            <a:r>
              <a:rPr lang="en-US" sz="4800" dirty="0">
                <a:solidFill>
                  <a:prstClr val="black"/>
                </a:solidFill>
                <a:latin typeface="Times New Roman" panose="02020603050405020304" pitchFamily="18" charset="0"/>
              </a:rPr>
              <a:t> dung </a:t>
            </a:r>
            <a:r>
              <a:rPr lang="en-US" sz="4800" dirty="0" err="1">
                <a:solidFill>
                  <a:prstClr val="black"/>
                </a:solidFill>
                <a:latin typeface="Times New Roman" panose="02020603050405020304" pitchFamily="18" charset="0"/>
              </a:rPr>
              <a:t>quan</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trọng</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của</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bài</a:t>
            </a:r>
            <a:r>
              <a:rPr lang="en-US" sz="4800" dirty="0">
                <a:solidFill>
                  <a:prstClr val="black"/>
                </a:solidFill>
                <a:latin typeface="Times New Roman" panose="02020603050405020304" pitchFamily="18" charset="0"/>
              </a:rPr>
              <a:t> </a:t>
            </a:r>
            <a:r>
              <a:rPr lang="en-US" sz="4800" dirty="0" err="1">
                <a:solidFill>
                  <a:prstClr val="black"/>
                </a:solidFill>
                <a:latin typeface="Times New Roman" panose="02020603050405020304" pitchFamily="18" charset="0"/>
              </a:rPr>
              <a:t>viết</a:t>
            </a:r>
            <a:r>
              <a:rPr lang="en-US" sz="4800"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Trong</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vòng</a:t>
            </a:r>
            <a:r>
              <a:rPr lang="en-US" sz="4800" b="1" i="1" dirty="0">
                <a:solidFill>
                  <a:prstClr val="black"/>
                </a:solidFill>
                <a:latin typeface="Times New Roman" panose="02020603050405020304" pitchFamily="18" charset="0"/>
              </a:rPr>
              <a:t> 120 </a:t>
            </a:r>
            <a:r>
              <a:rPr lang="en-US" sz="4800" b="1" i="1" dirty="0" err="1">
                <a:solidFill>
                  <a:prstClr val="black"/>
                </a:solidFill>
                <a:latin typeface="Times New Roman" panose="02020603050405020304" pitchFamily="18" charset="0"/>
              </a:rPr>
              <a:t>năm</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mực</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nước</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biển</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đã</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dâng</a:t>
            </a:r>
            <a:r>
              <a:rPr lang="en-US" sz="4800" b="1" i="1" dirty="0">
                <a:solidFill>
                  <a:prstClr val="black"/>
                </a:solidFill>
                <a:latin typeface="Times New Roman" panose="02020603050405020304" pitchFamily="18" charset="0"/>
              </a:rPr>
              <a:t> </a:t>
            </a:r>
            <a:r>
              <a:rPr lang="en-US" sz="4800" b="1" i="1" dirty="0" err="1">
                <a:solidFill>
                  <a:prstClr val="black"/>
                </a:solidFill>
                <a:latin typeface="Times New Roman" panose="02020603050405020304" pitchFamily="18" charset="0"/>
              </a:rPr>
              <a:t>lên</a:t>
            </a:r>
            <a:r>
              <a:rPr lang="en-US" sz="4800" b="1" i="1" dirty="0">
                <a:solidFill>
                  <a:prstClr val="black"/>
                </a:solidFill>
                <a:latin typeface="Times New Roman" panose="02020603050405020304" pitchFamily="18" charset="0"/>
              </a:rPr>
              <a:t> 20cm.</a:t>
            </a:r>
            <a:endParaRPr lang="en-US" sz="4800" b="1" i="1" dirty="0">
              <a:solidFill>
                <a:prstClr val="black"/>
              </a:solidFill>
            </a:endParaRPr>
          </a:p>
        </p:txBody>
      </p:sp>
    </p:spTree>
    <p:extLst>
      <p:ext uri="{BB962C8B-B14F-4D97-AF65-F5344CB8AC3E}">
        <p14:creationId xmlns:p14="http://schemas.microsoft.com/office/powerpoint/2010/main" val="42127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rot="5883468">
            <a:off x="12630083" y="1111054"/>
            <a:ext cx="12434795" cy="10336423"/>
          </a:xfrm>
          <a:prstGeom prst="rect">
            <a:avLst/>
          </a:prstGeom>
        </p:spPr>
      </p:pic>
      <p:sp>
        <p:nvSpPr>
          <p:cNvPr id="8" name="TextBox 8"/>
          <p:cNvSpPr txBox="1"/>
          <p:nvPr/>
        </p:nvSpPr>
        <p:spPr>
          <a:xfrm>
            <a:off x="7467600" y="342900"/>
            <a:ext cx="6486246" cy="1231106"/>
          </a:xfrm>
          <a:prstGeom prst="rect">
            <a:avLst/>
          </a:prstGeom>
        </p:spPr>
        <p:txBody>
          <a:bodyPr wrap="square" lIns="0" tIns="0" rIns="0" bIns="0" rtlCol="0" anchor="t">
            <a:spAutoFit/>
          </a:bodyPr>
          <a:lstStyle/>
          <a:p>
            <a:pPr algn="ctr">
              <a:lnSpc>
                <a:spcPts val="9600"/>
              </a:lnSpc>
            </a:pPr>
            <a:r>
              <a:rPr lang="en-US" sz="6000" dirty="0" err="1">
                <a:solidFill>
                  <a:srgbClr val="F69276"/>
                </a:solidFill>
                <a:latin typeface="Times New Roman" panose="02020603050405020304" pitchFamily="18" charset="0"/>
                <a:cs typeface="Times New Roman" panose="02020603050405020304" pitchFamily="18" charset="0"/>
              </a:rPr>
              <a:t>Bài</a:t>
            </a:r>
            <a:r>
              <a:rPr lang="en-US" sz="6000" dirty="0">
                <a:solidFill>
                  <a:srgbClr val="F69276"/>
                </a:solidFill>
                <a:latin typeface="Times New Roman" panose="02020603050405020304" pitchFamily="18" charset="0"/>
                <a:cs typeface="Times New Roman" panose="02020603050405020304" pitchFamily="18" charset="0"/>
              </a:rPr>
              <a:t> </a:t>
            </a:r>
            <a:r>
              <a:rPr lang="en-US" sz="6000" dirty="0" err="1">
                <a:solidFill>
                  <a:srgbClr val="F69276"/>
                </a:solidFill>
                <a:latin typeface="Times New Roman" panose="02020603050405020304" pitchFamily="18" charset="0"/>
                <a:cs typeface="Times New Roman" panose="02020603050405020304" pitchFamily="18" charset="0"/>
              </a:rPr>
              <a:t>tập</a:t>
            </a:r>
            <a:r>
              <a:rPr lang="en-US" sz="6000" dirty="0">
                <a:solidFill>
                  <a:srgbClr val="F69276"/>
                </a:solidFill>
                <a:latin typeface="Times New Roman" panose="02020603050405020304" pitchFamily="18" charset="0"/>
                <a:cs typeface="Times New Roman" panose="02020603050405020304" pitchFamily="18" charset="0"/>
              </a:rPr>
              <a:t> 2</a:t>
            </a:r>
          </a:p>
        </p:txBody>
      </p:sp>
      <p:pic>
        <p:nvPicPr>
          <p:cNvPr id="17" name="Picture 16"/>
          <p:cNvPicPr>
            <a:picLocks noChangeAspect="1"/>
          </p:cNvPicPr>
          <p:nvPr/>
        </p:nvPicPr>
        <p:blipFill>
          <a:blip r:embed="rId4"/>
          <a:stretch>
            <a:fillRect/>
          </a:stretch>
        </p:blipFill>
        <p:spPr>
          <a:xfrm>
            <a:off x="8229600" y="2361000"/>
            <a:ext cx="8839966" cy="2566638"/>
          </a:xfrm>
          <a:prstGeom prst="rect">
            <a:avLst/>
          </a:prstGeom>
        </p:spPr>
      </p:pic>
      <p:sp>
        <p:nvSpPr>
          <p:cNvPr id="18" name="Rectangle 17"/>
          <p:cNvSpPr/>
          <p:nvPr/>
        </p:nvSpPr>
        <p:spPr>
          <a:xfrm>
            <a:off x="9251560" y="4217938"/>
            <a:ext cx="8199006" cy="2308324"/>
          </a:xfrm>
          <a:prstGeom prst="rect">
            <a:avLst/>
          </a:prstGeom>
        </p:spPr>
        <p:txBody>
          <a:bodyPr wrap="square">
            <a:spAutoFit/>
          </a:bodyPr>
          <a:lstStyle/>
          <a:p>
            <a:pPr algn="just">
              <a:lnSpc>
                <a:spcPct val="150000"/>
              </a:lnSpc>
            </a:pPr>
            <a:r>
              <a:rPr lang="en-US" sz="4800" dirty="0" err="1">
                <a:solidFill>
                  <a:srgbClr val="000000"/>
                </a:solidFill>
                <a:latin typeface="Times New Roman" panose="02020603050405020304" pitchFamily="18" charset="0"/>
                <a:cs typeface="Times New Roman" panose="02020603050405020304" pitchFamily="18" charset="0"/>
              </a:rPr>
              <a:t>Hoàn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phiếu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tập</a:t>
            </a:r>
            <a:endParaRPr lang="en-US" sz="48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EEF29F3-8F54-0843-22FB-50517533D4BC}"/>
              </a:ext>
            </a:extLst>
          </p:cNvPr>
          <p:cNvPicPr>
            <a:picLocks noChangeAspect="1"/>
          </p:cNvPicPr>
          <p:nvPr/>
        </p:nvPicPr>
        <p:blipFill>
          <a:blip r:embed="rId5"/>
          <a:stretch>
            <a:fillRect/>
          </a:stretch>
        </p:blipFill>
        <p:spPr>
          <a:xfrm>
            <a:off x="1833524" y="571500"/>
            <a:ext cx="6319876" cy="9104518"/>
          </a:xfrm>
          <a:prstGeom prst="rect">
            <a:avLst/>
          </a:prstGeom>
        </p:spPr>
      </p:pic>
    </p:spTree>
    <p:extLst>
      <p:ext uri="{BB962C8B-B14F-4D97-AF65-F5344CB8AC3E}">
        <p14:creationId xmlns:p14="http://schemas.microsoft.com/office/powerpoint/2010/main" val="13939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6623855" flipH="1">
            <a:off x="-3669198" y="6316015"/>
            <a:ext cx="10169462" cy="1193482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08165101"/>
              </p:ext>
            </p:extLst>
          </p:nvPr>
        </p:nvGraphicFramePr>
        <p:xfrm>
          <a:off x="304800" y="266700"/>
          <a:ext cx="17754599" cy="7117080"/>
        </p:xfrm>
        <a:graphic>
          <a:graphicData uri="http://schemas.openxmlformats.org/drawingml/2006/table">
            <a:tbl>
              <a:tblPr firstRow="1" bandRow="1">
                <a:tableStyleId>{5940675A-B579-460E-94D1-54222C63F5DA}</a:tableStyleId>
              </a:tblPr>
              <a:tblGrid>
                <a:gridCol w="7287914">
                  <a:extLst>
                    <a:ext uri="{9D8B030D-6E8A-4147-A177-3AD203B41FA5}">
                      <a16:colId xmlns:a16="http://schemas.microsoft.com/office/drawing/2014/main" val="20000"/>
                    </a:ext>
                  </a:extLst>
                </a:gridCol>
                <a:gridCol w="3333833">
                  <a:extLst>
                    <a:ext uri="{9D8B030D-6E8A-4147-A177-3AD203B41FA5}">
                      <a16:colId xmlns:a16="http://schemas.microsoft.com/office/drawing/2014/main" val="20001"/>
                    </a:ext>
                  </a:extLst>
                </a:gridCol>
                <a:gridCol w="7132852">
                  <a:extLst>
                    <a:ext uri="{9D8B030D-6E8A-4147-A177-3AD203B41FA5}">
                      <a16:colId xmlns:a16="http://schemas.microsoft.com/office/drawing/2014/main" val="20002"/>
                    </a:ext>
                  </a:extLst>
                </a:gridCol>
              </a:tblGrid>
              <a:tr h="838200">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dụ</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số</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liệu</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Tác</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dụng</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extLst>
                  <a:ext uri="{0D108BD9-81ED-4DB2-BD59-A6C34878D82A}">
                    <a16:rowId xmlns:a16="http://schemas.microsoft.com/office/drawing/2014/main" val="10000"/>
                  </a:ext>
                </a:extLst>
              </a:tr>
              <a:tr h="19354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a) Liên hợp quốc ước tính có chừng 40% dân số cư ngụ gần biển, với 600 triệu người sinh sống trong khu vực cao hơn mực nước biển từ 10 mét trở xuống.</a:t>
                      </a:r>
                      <a:endParaRPr lang="vi-VN" sz="4000" i="0"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4000" kern="1200" dirty="0">
                          <a:latin typeface="Times New Roman" panose="02020603050405020304" pitchFamily="18" charset="0"/>
                          <a:cs typeface="Times New Roman" panose="02020603050405020304" pitchFamily="18" charset="0"/>
                        </a:rPr>
                        <a:t>- </a:t>
                      </a:r>
                      <a:r>
                        <a:rPr lang="vi-VN" sz="4000" kern="1200" dirty="0">
                          <a:latin typeface="Times New Roman" panose="02020603050405020304" pitchFamily="18" charset="0"/>
                          <a:cs typeface="Times New Roman" panose="02020603050405020304" pitchFamily="18" charset="0"/>
                        </a:rPr>
                        <a:t>40% dân số</a:t>
                      </a:r>
                      <a:endParaRPr lang="en-US" sz="4000" kern="1200" dirty="0">
                        <a:latin typeface="Times New Roman" panose="02020603050405020304" pitchFamily="18" charset="0"/>
                        <a:cs typeface="Times New Roman" panose="02020603050405020304" pitchFamily="18" charset="0"/>
                      </a:endParaRPr>
                    </a:p>
                    <a:p>
                      <a:pPr algn="just"/>
                      <a:r>
                        <a:rPr lang="en-US" sz="4000" kern="1200" dirty="0">
                          <a:latin typeface="Times New Roman" panose="02020603050405020304" pitchFamily="18" charset="0"/>
                          <a:cs typeface="Times New Roman" panose="02020603050405020304" pitchFamily="18" charset="0"/>
                        </a:rPr>
                        <a:t>- </a:t>
                      </a:r>
                      <a:r>
                        <a:rPr lang="vi-VN" sz="4000" kern="1200" dirty="0">
                          <a:latin typeface="Times New Roman" panose="02020603050405020304" pitchFamily="18" charset="0"/>
                          <a:cs typeface="Times New Roman" panose="02020603050405020304" pitchFamily="18" charset="0"/>
                        </a:rPr>
                        <a:t>600 triệu người </a:t>
                      </a:r>
                      <a:endParaRPr lang="en-US" sz="4000" kern="1200" dirty="0">
                        <a:latin typeface="Times New Roman" panose="02020603050405020304" pitchFamily="18" charset="0"/>
                        <a:cs typeface="Times New Roman" panose="02020603050405020304" pitchFamily="18" charset="0"/>
                      </a:endParaRPr>
                    </a:p>
                    <a:p>
                      <a:pPr algn="just"/>
                      <a:r>
                        <a:rPr lang="en-US" sz="4000" kern="1200" dirty="0">
                          <a:latin typeface="Times New Roman" panose="02020603050405020304" pitchFamily="18" charset="0"/>
                          <a:cs typeface="Times New Roman" panose="02020603050405020304" pitchFamily="18" charset="0"/>
                        </a:rPr>
                        <a:t>- </a:t>
                      </a:r>
                      <a:r>
                        <a:rPr lang="vi-VN" sz="4000" kern="1200" dirty="0">
                          <a:latin typeface="Times New Roman" panose="02020603050405020304" pitchFamily="18" charset="0"/>
                          <a:cs typeface="Times New Roman" panose="02020603050405020304" pitchFamily="18" charset="0"/>
                        </a:rPr>
                        <a:t>10 mét </a:t>
                      </a:r>
                      <a:endParaRPr lang="en-US" sz="40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Nói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rõ</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tỉ</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lệ</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dân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cư</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ngụ</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gần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endPar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Nói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rõ</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lượng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người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khu</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vực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cao</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hơn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mực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nhiều</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người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sống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gần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chịu</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ảnh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hưởng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hiện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tượng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rất</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0001"/>
                  </a:ext>
                </a:extLst>
              </a:tr>
              <a:tr h="14782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latin typeface="Times New Roman" panose="02020603050405020304" pitchFamily="18" charset="0"/>
                          <a:cs typeface="Times New Roman" panose="02020603050405020304" pitchFamily="18" charset="0"/>
                          <a:sym typeface="Arial"/>
                        </a:rPr>
                        <a:t>b.  </a:t>
                      </a:r>
                      <a:r>
                        <a:rPr lang="en-US" sz="4000" kern="0" dirty="0" err="1">
                          <a:latin typeface="Times New Roman" panose="02020603050405020304" pitchFamily="18" charset="0"/>
                          <a:cs typeface="Times New Roman" panose="02020603050405020304" pitchFamily="18" charset="0"/>
                          <a:sym typeface="Arial"/>
                        </a:rPr>
                        <a:t>Việt</a:t>
                      </a:r>
                      <a:r>
                        <a:rPr lang="en-US" sz="4000" kern="0" dirty="0">
                          <a:latin typeface="Times New Roman" panose="02020603050405020304" pitchFamily="18" charset="0"/>
                          <a:cs typeface="Times New Roman" panose="02020603050405020304" pitchFamily="18" charset="0"/>
                          <a:sym typeface="Arial"/>
                        </a:rPr>
                        <a:t> Nam </a:t>
                      </a:r>
                      <a:r>
                        <a:rPr lang="en-US" sz="4000" kern="0" dirty="0" err="1">
                          <a:latin typeface="Times New Roman" panose="02020603050405020304" pitchFamily="18" charset="0"/>
                          <a:cs typeface="Times New Roman" panose="02020603050405020304" pitchFamily="18" charset="0"/>
                          <a:sym typeface="Arial"/>
                        </a:rPr>
                        <a:t>có</a:t>
                      </a:r>
                      <a:r>
                        <a:rPr lang="en-US" sz="4000" kern="0" dirty="0">
                          <a:latin typeface="Times New Roman" panose="02020603050405020304" pitchFamily="18" charset="0"/>
                          <a:cs typeface="Times New Roman" panose="02020603050405020304" pitchFamily="18" charset="0"/>
                          <a:sym typeface="Arial"/>
                        </a:rPr>
                        <a:t> 28 </a:t>
                      </a:r>
                      <a:r>
                        <a:rPr lang="en-US" sz="4000" kern="0" dirty="0" err="1">
                          <a:latin typeface="Times New Roman" panose="02020603050405020304" pitchFamily="18" charset="0"/>
                          <a:cs typeface="Times New Roman" panose="02020603050405020304" pitchFamily="18" charset="0"/>
                          <a:sym typeface="Arial"/>
                        </a:rPr>
                        <a:t>trên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tổng</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số</a:t>
                      </a:r>
                      <a:r>
                        <a:rPr lang="en-US" sz="4000" kern="0" dirty="0">
                          <a:latin typeface="Times New Roman" panose="02020603050405020304" pitchFamily="18" charset="0"/>
                          <a:cs typeface="Times New Roman" panose="02020603050405020304" pitchFamily="18" charset="0"/>
                          <a:sym typeface="Arial"/>
                        </a:rPr>
                        <a:t> 64 </a:t>
                      </a:r>
                      <a:r>
                        <a:rPr lang="en-US" sz="4000" kern="0" dirty="0" err="1">
                          <a:latin typeface="Times New Roman" panose="02020603050405020304" pitchFamily="18" charset="0"/>
                          <a:cs typeface="Times New Roman" panose="02020603050405020304" pitchFamily="18" charset="0"/>
                          <a:sym typeface="Arial"/>
                        </a:rPr>
                        <a:t>tỉnh</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thành</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ven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biển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với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đường</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bờ</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biển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dài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hơn</a:t>
                      </a:r>
                      <a:r>
                        <a:rPr lang="en-US" sz="4000" kern="0" dirty="0">
                          <a:latin typeface="Times New Roman" panose="02020603050405020304" pitchFamily="18" charset="0"/>
                          <a:cs typeface="Times New Roman" panose="02020603050405020304" pitchFamily="18" charset="0"/>
                          <a:sym typeface="Arial"/>
                        </a:rPr>
                        <a:t> 3000 </a:t>
                      </a:r>
                      <a:r>
                        <a:rPr lang="en-US" sz="4000" kern="0" dirty="0" err="1">
                          <a:latin typeface="Times New Roman" panose="02020603050405020304" pitchFamily="18" charset="0"/>
                          <a:cs typeface="Times New Roman" panose="02020603050405020304" pitchFamily="18" charset="0"/>
                          <a:sym typeface="Arial"/>
                        </a:rPr>
                        <a:t>kilomet</a:t>
                      </a:r>
                      <a:r>
                        <a:rPr lang="en-US" sz="4000" kern="0" dirty="0">
                          <a:latin typeface="Times New Roman" panose="02020603050405020304" pitchFamily="18" charset="0"/>
                          <a:cs typeface="Times New Roman" panose="02020603050405020304" pitchFamily="18" charset="0"/>
                          <a:sym typeface="Arial"/>
                        </a:rPr>
                        <a:t>.</a:t>
                      </a:r>
                      <a:endParaRPr lang="en-US" sz="4000" i="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tc>
                  <a:txBody>
                    <a:bodyPr/>
                    <a:lstStyle/>
                    <a:p>
                      <a:pPr algn="just"/>
                      <a:r>
                        <a:rPr lang="en-US" sz="4000" kern="0" dirty="0">
                          <a:latin typeface="Times New Roman" panose="02020603050405020304" pitchFamily="18" charset="0"/>
                          <a:cs typeface="Times New Roman" panose="02020603050405020304" pitchFamily="18" charset="0"/>
                          <a:sym typeface="Arial"/>
                        </a:rPr>
                        <a:t>- 28/ 64 </a:t>
                      </a:r>
                      <a:r>
                        <a:rPr lang="en-US" sz="4000" kern="0" dirty="0" err="1">
                          <a:latin typeface="Times New Roman" panose="02020603050405020304" pitchFamily="18" charset="0"/>
                          <a:cs typeface="Times New Roman" panose="02020603050405020304" pitchFamily="18" charset="0"/>
                          <a:sym typeface="Arial"/>
                        </a:rPr>
                        <a:t>tỉnh</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thành</a:t>
                      </a:r>
                      <a:endParaRPr lang="en-US" sz="4000" kern="0" dirty="0">
                        <a:latin typeface="Times New Roman" panose="02020603050405020304" pitchFamily="18" charset="0"/>
                        <a:cs typeface="Times New Roman" panose="02020603050405020304" pitchFamily="18" charset="0"/>
                        <a:sym typeface="Aria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latin typeface="Times New Roman" panose="02020603050405020304" pitchFamily="18" charset="0"/>
                          <a:cs typeface="Times New Roman" panose="02020603050405020304" pitchFamily="18" charset="0"/>
                          <a:sym typeface="Arial"/>
                        </a:rPr>
                        <a:t>-</a:t>
                      </a:r>
                      <a:r>
                        <a:rPr lang="en-US" sz="4000" kern="0" baseline="0" dirty="0">
                          <a:latin typeface="Times New Roman" panose="02020603050405020304" pitchFamily="18" charset="0"/>
                          <a:cs typeface="Times New Roman" panose="02020603050405020304" pitchFamily="18" charset="0"/>
                          <a:sym typeface="Arial"/>
                        </a:rPr>
                        <a:t> </a:t>
                      </a:r>
                      <a:r>
                        <a:rPr lang="en-US" sz="4000" kern="0" dirty="0">
                          <a:latin typeface="Times New Roman" panose="02020603050405020304" pitchFamily="18" charset="0"/>
                          <a:cs typeface="Times New Roman" panose="02020603050405020304" pitchFamily="18" charset="0"/>
                          <a:sym typeface="Arial"/>
                        </a:rPr>
                        <a:t>3000 </a:t>
                      </a:r>
                      <a:r>
                        <a:rPr lang="en-US" sz="4000" kern="0" dirty="0" err="1">
                          <a:latin typeface="Times New Roman" panose="02020603050405020304" pitchFamily="18" charset="0"/>
                          <a:cs typeface="Times New Roman" panose="02020603050405020304" pitchFamily="18" charset="0"/>
                          <a:sym typeface="Arial"/>
                        </a:rPr>
                        <a:t>kilomet</a:t>
                      </a:r>
                      <a:r>
                        <a:rPr lang="en-US" sz="4000" kern="0" dirty="0">
                          <a:latin typeface="Times New Roman" panose="02020603050405020304" pitchFamily="18" charset="0"/>
                          <a:cs typeface="Times New Roman" panose="02020603050405020304" pitchFamily="18" charset="0"/>
                          <a:sym typeface="Arial"/>
                        </a:rPr>
                        <a:t>. </a:t>
                      </a:r>
                      <a:endParaRPr lang="en-US" sz="40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Nêu</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cụ</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thể</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tỉnh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ven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trên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tổng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tỉnh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và</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km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đường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bờ</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Việt</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Nam. </a:t>
                      </a:r>
                      <a:endPar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92950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6623855" flipH="1">
            <a:off x="-3669198" y="6316015"/>
            <a:ext cx="10169462" cy="1193482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913630342"/>
              </p:ext>
            </p:extLst>
          </p:nvPr>
        </p:nvGraphicFramePr>
        <p:xfrm>
          <a:off x="304800" y="266700"/>
          <a:ext cx="17754599" cy="4678680"/>
        </p:xfrm>
        <a:graphic>
          <a:graphicData uri="http://schemas.openxmlformats.org/drawingml/2006/table">
            <a:tbl>
              <a:tblPr firstRow="1" bandRow="1">
                <a:tableStyleId>{5940675A-B579-460E-94D1-54222C63F5DA}</a:tableStyleId>
              </a:tblPr>
              <a:tblGrid>
                <a:gridCol w="7287914">
                  <a:extLst>
                    <a:ext uri="{9D8B030D-6E8A-4147-A177-3AD203B41FA5}">
                      <a16:colId xmlns:a16="http://schemas.microsoft.com/office/drawing/2014/main" val="20000"/>
                    </a:ext>
                  </a:extLst>
                </a:gridCol>
                <a:gridCol w="3333833">
                  <a:extLst>
                    <a:ext uri="{9D8B030D-6E8A-4147-A177-3AD203B41FA5}">
                      <a16:colId xmlns:a16="http://schemas.microsoft.com/office/drawing/2014/main" val="20001"/>
                    </a:ext>
                  </a:extLst>
                </a:gridCol>
                <a:gridCol w="7132852">
                  <a:extLst>
                    <a:ext uri="{9D8B030D-6E8A-4147-A177-3AD203B41FA5}">
                      <a16:colId xmlns:a16="http://schemas.microsoft.com/office/drawing/2014/main" val="20002"/>
                    </a:ext>
                  </a:extLst>
                </a:gridCol>
              </a:tblGrid>
              <a:tr h="838200">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dụ</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số</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liệu</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tc>
                  <a:txBody>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Tác</a:t>
                      </a:r>
                      <a:r>
                        <a:rPr lang="en-US" sz="4000" b="1" baseline="0" dirty="0">
                          <a:solidFill>
                            <a:schemeClr val="bg1"/>
                          </a:solidFill>
                          <a:latin typeface="Times New Roman" panose="02020603050405020304" pitchFamily="18" charset="0"/>
                          <a:cs typeface="Times New Roman" panose="02020603050405020304" pitchFamily="18" charset="0"/>
                        </a:rPr>
                        <a:t> </a:t>
                      </a:r>
                      <a:r>
                        <a:rPr lang="en-US" sz="4000" b="1" baseline="0" dirty="0" err="1">
                          <a:solidFill>
                            <a:schemeClr val="bg1"/>
                          </a:solidFill>
                          <a:latin typeface="Times New Roman" panose="02020603050405020304" pitchFamily="18" charset="0"/>
                          <a:cs typeface="Times New Roman" panose="02020603050405020304" pitchFamily="18" charset="0"/>
                        </a:rPr>
                        <a:t>dụng</a:t>
                      </a:r>
                      <a:endParaRPr lang="en-US" sz="4000" b="1" i="0" dirty="0">
                        <a:solidFill>
                          <a:schemeClr val="bg1"/>
                        </a:solidFill>
                        <a:latin typeface="Times New Roman" panose="02020603050405020304" pitchFamily="18" charset="0"/>
                        <a:cs typeface="Times New Roman" panose="02020603050405020304" pitchFamily="18" charset="0"/>
                      </a:endParaRPr>
                    </a:p>
                  </a:txBody>
                  <a:tcPr>
                    <a:solidFill>
                      <a:srgbClr val="E9AD7B"/>
                    </a:solidFill>
                  </a:tcPr>
                </a:tc>
                <a:extLst>
                  <a:ext uri="{0D108BD9-81ED-4DB2-BD59-A6C34878D82A}">
                    <a16:rowId xmlns:a16="http://schemas.microsoft.com/office/drawing/2014/main" val="10000"/>
                  </a:ext>
                </a:extLst>
              </a:tr>
              <a:tr h="13716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latin typeface="Times New Roman" panose="02020603050405020304" pitchFamily="18" charset="0"/>
                          <a:cs typeface="Times New Roman" panose="02020603050405020304" pitchFamily="18" charset="0"/>
                          <a:sym typeface="Arial"/>
                        </a:rPr>
                        <a:t>c. </a:t>
                      </a:r>
                      <a:r>
                        <a:rPr lang="en-US" sz="4000" kern="0" dirty="0" err="1">
                          <a:latin typeface="Times New Roman" panose="02020603050405020304" pitchFamily="18" charset="0"/>
                          <a:cs typeface="Times New Roman" panose="02020603050405020304" pitchFamily="18" charset="0"/>
                          <a:sym typeface="Arial"/>
                        </a:rPr>
                        <a:t>Về</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diện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tích</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biển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và</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đại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dương</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bao</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phủ</a:t>
                      </a:r>
                      <a:r>
                        <a:rPr lang="en-US" sz="4000" kern="0" dirty="0">
                          <a:latin typeface="Times New Roman" panose="02020603050405020304" pitchFamily="18" charset="0"/>
                          <a:cs typeface="Times New Roman" panose="02020603050405020304" pitchFamily="18" charset="0"/>
                          <a:sym typeface="Arial"/>
                        </a:rPr>
                        <a:t> 72% </a:t>
                      </a:r>
                      <a:r>
                        <a:rPr lang="en-US" sz="4000" kern="0" dirty="0" err="1">
                          <a:latin typeface="Times New Roman" panose="02020603050405020304" pitchFamily="18" charset="0"/>
                          <a:cs typeface="Times New Roman" panose="02020603050405020304" pitchFamily="18" charset="0"/>
                          <a:sym typeface="Arial"/>
                        </a:rPr>
                        <a:t>bề</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mặt</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trái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đất</a:t>
                      </a:r>
                      <a:endParaRPr lang="en-US" sz="4000" i="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latin typeface="Times New Roman" panose="02020603050405020304" pitchFamily="18" charset="0"/>
                          <a:cs typeface="Times New Roman" panose="02020603050405020304" pitchFamily="18" charset="0"/>
                          <a:sym typeface="Arial"/>
                        </a:rPr>
                        <a:t>72% </a:t>
                      </a:r>
                      <a:r>
                        <a:rPr lang="en-US" sz="4000" kern="0" dirty="0" err="1">
                          <a:latin typeface="Times New Roman" panose="02020603050405020304" pitchFamily="18" charset="0"/>
                          <a:cs typeface="Times New Roman" panose="02020603050405020304" pitchFamily="18" charset="0"/>
                          <a:sym typeface="Arial"/>
                        </a:rPr>
                        <a:t>bề</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mặt</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trái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đất</a:t>
                      </a:r>
                      <a:endParaRPr lang="en-US" sz="4000" i="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Cụ</a:t>
                      </a:r>
                      <a:r>
                        <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thể</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hóa</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tỉ</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lệ</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diện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tích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và</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đại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dương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so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với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diện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tích</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bề</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mặt</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Trái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đất</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chiếm</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hơn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2/3)</a:t>
                      </a:r>
                      <a:endPar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0001"/>
                  </a:ext>
                </a:extLst>
              </a:tr>
              <a:tr h="14478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a:latin typeface="Times New Roman" panose="02020603050405020304" pitchFamily="18" charset="0"/>
                          <a:cs typeface="Times New Roman" panose="02020603050405020304" pitchFamily="18" charset="0"/>
                          <a:sym typeface="Arial"/>
                        </a:rPr>
                        <a:t>d. </a:t>
                      </a:r>
                      <a:r>
                        <a:rPr lang="en-US" sz="4000" kern="0" dirty="0" err="1">
                          <a:latin typeface="Times New Roman" panose="02020603050405020304" pitchFamily="18" charset="0"/>
                          <a:cs typeface="Times New Roman" panose="02020603050405020304" pitchFamily="18" charset="0"/>
                          <a:sym typeface="Arial"/>
                        </a:rPr>
                        <a:t>Dự</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kiến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vào</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cuối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thế</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kỉ</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tới</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mực</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nước</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biển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sẽ</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tăng</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lên</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trong</a:t>
                      </a:r>
                      <a:r>
                        <a:rPr lang="en-US" sz="4000" kern="0" dirty="0">
                          <a:latin typeface="Times New Roman" panose="02020603050405020304" pitchFamily="18" charset="0"/>
                          <a:cs typeface="Times New Roman" panose="02020603050405020304" pitchFamily="18" charset="0"/>
                          <a:sym typeface="Arial"/>
                        </a:rPr>
                        <a:t> </a:t>
                      </a:r>
                      <a:r>
                        <a:rPr lang="en-US" sz="4000" kern="0" dirty="0" err="1">
                          <a:latin typeface="Times New Roman" panose="02020603050405020304" pitchFamily="18" charset="0"/>
                          <a:cs typeface="Times New Roman" panose="02020603050405020304" pitchFamily="18" charset="0"/>
                          <a:sym typeface="Arial"/>
                        </a:rPr>
                        <a:t>khoảng</a:t>
                      </a:r>
                      <a:r>
                        <a:rPr lang="en-US" sz="4000" kern="0" dirty="0">
                          <a:latin typeface="Times New Roman" panose="02020603050405020304" pitchFamily="18" charset="0"/>
                          <a:cs typeface="Times New Roman" panose="02020603050405020304" pitchFamily="18" charset="0"/>
                          <a:sym typeface="Arial"/>
                        </a:rPr>
                        <a:t> 35-85cm</a:t>
                      </a:r>
                      <a:endParaRPr lang="en-US" sz="4000" i="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err="1">
                          <a:latin typeface="Times New Roman" panose="02020603050405020304" pitchFamily="18" charset="0"/>
                          <a:cs typeface="Times New Roman" panose="02020603050405020304" pitchFamily="18" charset="0"/>
                          <a:sym typeface="Arial"/>
                        </a:rPr>
                        <a:t>khoảng</a:t>
                      </a:r>
                      <a:r>
                        <a:rPr lang="en-US" sz="4000" kern="0" dirty="0">
                          <a:latin typeface="Times New Roman" panose="02020603050405020304" pitchFamily="18" charset="0"/>
                          <a:cs typeface="Times New Roman" panose="02020603050405020304" pitchFamily="18" charset="0"/>
                          <a:sym typeface="Arial"/>
                        </a:rPr>
                        <a:t> 35-85cm</a:t>
                      </a:r>
                      <a:endParaRPr lang="en-US" sz="4000" i="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endParaRPr lang="en-US" sz="400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Nêu</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dự</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kiến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cụ</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thể</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về</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mức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tăng</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biển</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vào</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cuối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thế</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kỉ</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kern="0" baseline="0" dirty="0" err="1">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tới</a:t>
                      </a:r>
                      <a:r>
                        <a:rPr lang="en-US" sz="4000" kern="0" baseline="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rPr>
                        <a:t>. </a:t>
                      </a:r>
                      <a:endParaRPr lang="en-US" sz="4000" kern="0" dirty="0">
                        <a:solidFill>
                          <a:srgbClr val="2C1622"/>
                        </a:solidFill>
                        <a:latin typeface="Times New Roman" panose="02020603050405020304" pitchFamily="18" charset="0"/>
                        <a:ea typeface="Cambria" panose="020405030504060302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162901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5400000">
            <a:off x="10115213" y="1733887"/>
            <a:ext cx="6265530" cy="7293555"/>
          </a:xfrm>
          <a:prstGeom prst="rect">
            <a:avLst/>
          </a:prstGeom>
        </p:spPr>
      </p:pic>
      <p:sp>
        <p:nvSpPr>
          <p:cNvPr id="14" name="TextBox 13"/>
          <p:cNvSpPr txBox="1"/>
          <p:nvPr/>
        </p:nvSpPr>
        <p:spPr>
          <a:xfrm>
            <a:off x="2895600" y="571500"/>
            <a:ext cx="12801600" cy="923330"/>
          </a:xfrm>
          <a:prstGeom prst="rect">
            <a:avLst/>
          </a:prstGeom>
          <a:noFill/>
        </p:spPr>
        <p:txBody>
          <a:bodyPr wrap="square" rtlCol="0">
            <a:spAutoFit/>
          </a:bodyPr>
          <a:lstStyle/>
          <a:p>
            <a:pPr algn="ctr"/>
            <a:r>
              <a:rPr lang="en-US" sz="5400" b="1" dirty="0" err="1">
                <a:solidFill>
                  <a:prstClr val="black"/>
                </a:solidFill>
                <a:latin typeface="Times New Roman" panose="02020603050405020304" pitchFamily="18" charset="0"/>
                <a:cs typeface="Times New Roman" panose="02020603050405020304" pitchFamily="18" charset="0"/>
              </a:rPr>
              <a:t>Bài</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tập</a:t>
            </a:r>
            <a:r>
              <a:rPr lang="en-US" sz="5400" b="1" dirty="0">
                <a:solidFill>
                  <a:prstClr val="black"/>
                </a:solidFill>
                <a:latin typeface="Times New Roman" panose="02020603050405020304" pitchFamily="18" charset="0"/>
                <a:cs typeface="Times New Roman" panose="02020603050405020304" pitchFamily="18" charset="0"/>
              </a:rPr>
              <a:t> 4</a:t>
            </a:r>
          </a:p>
        </p:txBody>
      </p:sp>
      <p:pic>
        <p:nvPicPr>
          <p:cNvPr id="13" name="Picture 3"/>
          <p:cNvPicPr>
            <a:picLocks noChangeAspect="1"/>
          </p:cNvPicPr>
          <p:nvPr/>
        </p:nvPicPr>
        <p:blipFill>
          <a:blip r:embed="rId4"/>
          <a:srcRect/>
          <a:stretch>
            <a:fillRect/>
          </a:stretch>
        </p:blipFill>
        <p:spPr>
          <a:xfrm rot="719756" flipH="1" flipV="1">
            <a:off x="-5067394" y="6919454"/>
            <a:ext cx="12434795" cy="10336423"/>
          </a:xfrm>
          <a:prstGeom prst="rect">
            <a:avLst/>
          </a:prstGeom>
        </p:spPr>
      </p:pic>
      <p:pic>
        <p:nvPicPr>
          <p:cNvPr id="8" name="Picture 4"/>
          <p:cNvPicPr>
            <a:picLocks noChangeAspect="1"/>
          </p:cNvPicPr>
          <p:nvPr/>
        </p:nvPicPr>
        <p:blipFill>
          <a:blip r:embed="rId3"/>
          <a:srcRect/>
          <a:stretch>
            <a:fillRect/>
          </a:stretch>
        </p:blipFill>
        <p:spPr>
          <a:xfrm rot="-5400000">
            <a:off x="2440658" y="1795582"/>
            <a:ext cx="6265530" cy="7293555"/>
          </a:xfrm>
          <a:prstGeom prst="rect">
            <a:avLst/>
          </a:prstGeom>
        </p:spPr>
      </p:pic>
      <p:sp>
        <p:nvSpPr>
          <p:cNvPr id="10" name="Rectangle 9"/>
          <p:cNvSpPr/>
          <p:nvPr/>
        </p:nvSpPr>
        <p:spPr>
          <a:xfrm>
            <a:off x="2360031" y="3364867"/>
            <a:ext cx="6362093" cy="5262979"/>
          </a:xfrm>
          <a:prstGeom prst="rect">
            <a:avLst/>
          </a:prstGeom>
        </p:spPr>
        <p:txBody>
          <a:bodyPr wrap="square">
            <a:spAutoFit/>
          </a:bodyPr>
          <a:lstStyle/>
          <a:p>
            <a:pPr algn="just"/>
            <a:r>
              <a:rPr lang="en-US" sz="4200" b="1" dirty="0" err="1">
                <a:solidFill>
                  <a:srgbClr val="FF0000"/>
                </a:solidFill>
                <a:latin typeface="Times New Roman" panose="02020603050405020304" pitchFamily="18" charset="0"/>
                <a:cs typeface="Times New Roman" panose="02020603050405020304" pitchFamily="18" charset="0"/>
              </a:rPr>
              <a:t>Nhóm</a:t>
            </a:r>
            <a:r>
              <a:rPr lang="en-US" sz="4200" b="1" dirty="0">
                <a:solidFill>
                  <a:srgbClr val="FF0000"/>
                </a:solidFill>
                <a:latin typeface="Times New Roman" panose="02020603050405020304" pitchFamily="18" charset="0"/>
                <a:cs typeface="Times New Roman" panose="02020603050405020304" pitchFamily="18" charset="0"/>
              </a:rPr>
              <a:t> 1</a:t>
            </a:r>
            <a:r>
              <a:rPr lang="vi-VN" sz="4200" b="1" dirty="0">
                <a:solidFill>
                  <a:srgbClr val="FF0000"/>
                </a:solidFill>
                <a:latin typeface="Times New Roman" panose="02020603050405020304" pitchFamily="18" charset="0"/>
                <a:cs typeface="Times New Roman" panose="02020603050405020304" pitchFamily="18" charset="0"/>
              </a:rPr>
              <a:t>) </a:t>
            </a:r>
            <a:r>
              <a:rPr lang="vi-VN" sz="4200" dirty="0">
                <a:solidFill>
                  <a:prstClr val="black"/>
                </a:solidFill>
                <a:latin typeface="Times New Roman" panose="02020603050405020304" pitchFamily="18" charset="0"/>
                <a:cs typeface="Times New Roman" panose="02020603050405020304" pitchFamily="18" charset="0"/>
              </a:rPr>
              <a:t>Viết một đoạn văn diễn dịch (khoảng 5 – 7 dòng) trình bày suy nghĩ của em về ảnh hưởng của hiện tượng nước biển dâng đối với đời sống con người. Chỉ ra câu chủ đề trong đoạn văn đó.</a:t>
            </a:r>
          </a:p>
        </p:txBody>
      </p:sp>
      <p:sp>
        <p:nvSpPr>
          <p:cNvPr id="11" name="Rectangle 10"/>
          <p:cNvSpPr/>
          <p:nvPr/>
        </p:nvSpPr>
        <p:spPr>
          <a:xfrm>
            <a:off x="9979502" y="3364867"/>
            <a:ext cx="6272593" cy="4154984"/>
          </a:xfrm>
          <a:prstGeom prst="rect">
            <a:avLst/>
          </a:prstGeom>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Nhóm</a:t>
            </a:r>
            <a:r>
              <a:rPr lang="en-US" sz="4400" b="1" dirty="0">
                <a:solidFill>
                  <a:srgbClr val="FF0000"/>
                </a:solidFill>
                <a:latin typeface="Times New Roman" panose="02020603050405020304" pitchFamily="18" charset="0"/>
                <a:cs typeface="Times New Roman" panose="02020603050405020304" pitchFamily="18" charset="0"/>
              </a:rPr>
              <a:t> 2</a:t>
            </a:r>
            <a:r>
              <a:rPr lang="vi-VN" sz="4400" b="1" dirty="0">
                <a:solidFill>
                  <a:srgbClr val="FF0000"/>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Viết một đoạn văn quy nạp (khoảng 5 – 7 dòng) trình bày suy nghĩ của em về tác hại của lũ lụt. Chỉ ra câu chủ đề trong đoạn văn đó.</a:t>
            </a:r>
          </a:p>
        </p:txBody>
      </p:sp>
    </p:spTree>
    <p:extLst>
      <p:ext uri="{BB962C8B-B14F-4D97-AF65-F5344CB8AC3E}">
        <p14:creationId xmlns:p14="http://schemas.microsoft.com/office/powerpoint/2010/main" val="3592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4">
            <a:duotone>
              <a:schemeClr val="accent6">
                <a:shade val="45000"/>
                <a:satMod val="135000"/>
              </a:schemeClr>
              <a:prstClr val="white"/>
            </a:duotone>
          </a:blip>
          <a:srcRect/>
          <a:stretch>
            <a:fillRect/>
          </a:stretch>
        </p:blipFill>
        <p:spPr>
          <a:xfrm>
            <a:off x="14249400" y="-190500"/>
            <a:ext cx="7437887" cy="3096021"/>
          </a:xfrm>
          <a:prstGeom prst="rect">
            <a:avLst/>
          </a:prstGeom>
        </p:spPr>
      </p:pic>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7114" y="2652392"/>
            <a:ext cx="14907886" cy="7215507"/>
          </a:xfrm>
          <a:prstGeom prst="rect">
            <a:avLst/>
          </a:prstGeom>
        </p:spPr>
      </p:pic>
      <p:pic>
        <p:nvPicPr>
          <p:cNvPr id="1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52600" y="2456831"/>
            <a:ext cx="969029" cy="1187172"/>
          </a:xfrm>
          <a:prstGeom prst="rect">
            <a:avLst/>
          </a:prstGeom>
        </p:spPr>
      </p:pic>
      <p:pic>
        <p:nvPicPr>
          <p:cNvPr id="15"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844348">
            <a:off x="140576" y="613407"/>
            <a:ext cx="1910612" cy="1587545"/>
          </a:xfrm>
          <a:prstGeom prst="rect">
            <a:avLst/>
          </a:prstGeom>
        </p:spPr>
      </p:pic>
      <p:sp>
        <p:nvSpPr>
          <p:cNvPr id="16" name="Rectangle 15"/>
          <p:cNvSpPr/>
          <p:nvPr/>
        </p:nvSpPr>
        <p:spPr>
          <a:xfrm>
            <a:off x="7315200" y="1071385"/>
            <a:ext cx="2895600" cy="1015663"/>
          </a:xfrm>
          <a:prstGeom prst="rect">
            <a:avLst/>
          </a:prstGeom>
          <a:solidFill>
            <a:schemeClr val="accent4">
              <a:lumMod val="60000"/>
              <a:lumOff val="40000"/>
            </a:schemeClr>
          </a:solidFill>
        </p:spPr>
        <p:txBody>
          <a:bodyPr wrap="square">
            <a:spAutoFit/>
          </a:bodyPr>
          <a:lstStyle/>
          <a:p>
            <a:pPr algn="ctr"/>
            <a:r>
              <a:rPr lang="en-US" sz="6000" dirty="0" err="1">
                <a:solidFill>
                  <a:prstClr val="white"/>
                </a:solidFill>
                <a:latin typeface="Times New Roman" panose="02020603050405020304" pitchFamily="18" charset="0"/>
                <a:cs typeface="Times New Roman" panose="02020603050405020304" pitchFamily="18" charset="0"/>
              </a:rPr>
              <a:t>Đề</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số</a:t>
            </a:r>
            <a:r>
              <a:rPr lang="en-US" sz="6000" dirty="0">
                <a:solidFill>
                  <a:prstClr val="white"/>
                </a:solidFill>
                <a:latin typeface="Times New Roman" panose="02020603050405020304" pitchFamily="18" charset="0"/>
                <a:cs typeface="Times New Roman" panose="02020603050405020304" pitchFamily="18" charset="0"/>
              </a:rPr>
              <a:t> 1</a:t>
            </a:r>
          </a:p>
        </p:txBody>
      </p:sp>
      <p:sp>
        <p:nvSpPr>
          <p:cNvPr id="17" name="Rectangle 16"/>
          <p:cNvSpPr/>
          <p:nvPr/>
        </p:nvSpPr>
        <p:spPr>
          <a:xfrm>
            <a:off x="3733800" y="3488587"/>
            <a:ext cx="13258800" cy="6247864"/>
          </a:xfrm>
          <a:prstGeom prst="rect">
            <a:avLst/>
          </a:prstGeom>
        </p:spPr>
        <p:txBody>
          <a:bodyPr wrap="square">
            <a:spAutoFit/>
          </a:bodyPr>
          <a:lstStyle/>
          <a:p>
            <a:pPr algn="just"/>
            <a:r>
              <a:rPr lang="en-US" sz="4000" dirty="0">
                <a:solidFill>
                  <a:srgbClr val="000000"/>
                </a:solidFill>
              </a:rPr>
              <a:t>      </a:t>
            </a:r>
            <a:r>
              <a:rPr lang="vi-VN" sz="4000" dirty="0">
                <a:solidFill>
                  <a:srgbClr val="000000"/>
                </a:solidFill>
                <a:latin typeface="Times New Roman" panose="02020603050405020304" pitchFamily="18" charset="0"/>
              </a:rPr>
              <a:t>Hiện tượng nước biển dâng là một trong những vấn đề đáng lo ngại, tác động trực tiếp đến cuộc sống của chúng ta ngày nay. Nó gây ra những hậu quả khôn lường như: tình trạng ngập lụt ngày càng tăng đối với các khu vực đất thấp, tăng tốc độ xói mòn dọc theo các bờ biển và làm tăng độ mặn tại các cửa và nguồn  nước ngầm. Bên cạnh đó, khi nước biển dâng cao lên nhanh chóng, nó trực tiếp phá hủy đến các hệ thống sông ngòi và nước ngầm của thành phố, khiến nguy cơ thiếu nước ngọt trầm trọng, dần dần sẽ ảnh hưởng đến sản xuất và sinh hoạt của người dân.</a:t>
            </a:r>
            <a:endParaRPr lang="en-US" sz="4000" dirty="0">
              <a:solidFill>
                <a:prstClr val="black"/>
              </a:solidFill>
            </a:endParaRPr>
          </a:p>
        </p:txBody>
      </p:sp>
      <p:sp>
        <p:nvSpPr>
          <p:cNvPr id="18" name="Rectangle 17"/>
          <p:cNvSpPr/>
          <p:nvPr/>
        </p:nvSpPr>
        <p:spPr>
          <a:xfrm>
            <a:off x="3806034" y="3488587"/>
            <a:ext cx="13258800" cy="1323439"/>
          </a:xfrm>
          <a:prstGeom prst="rect">
            <a:avLst/>
          </a:prstGeom>
          <a:solidFill>
            <a:schemeClr val="accent4">
              <a:lumMod val="60000"/>
              <a:lumOff val="40000"/>
            </a:schemeClr>
          </a:solidFill>
        </p:spPr>
        <p:txBody>
          <a:bodyPr wrap="square">
            <a:spAutoFit/>
          </a:bodyPr>
          <a:lstStyle/>
          <a:p>
            <a:pPr algn="just"/>
            <a:r>
              <a:rPr lang="en-US" sz="4000" dirty="0">
                <a:solidFill>
                  <a:prstClr val="white"/>
                </a:solidFill>
                <a:latin typeface="Times New Roman" panose="02020603050405020304" pitchFamily="18" charset="0"/>
                <a:cs typeface="Times New Roman" panose="02020603050405020304" pitchFamily="18" charset="0"/>
              </a:rPr>
              <a:t>    </a:t>
            </a:r>
            <a:r>
              <a:rPr lang="vi-VN" sz="4000" dirty="0">
                <a:solidFill>
                  <a:prstClr val="white"/>
                </a:solidFill>
                <a:latin typeface="Times New Roman" panose="02020603050405020304" pitchFamily="18" charset="0"/>
                <a:cs typeface="Times New Roman" panose="02020603050405020304" pitchFamily="18" charset="0"/>
              </a:rPr>
              <a:t>Hiện tượng nước biển dâng là một trong những vấn đề đáng lo ngại, tác động trực tiếp đến cuộc sống của chúng ta ngày nay. </a:t>
            </a:r>
            <a:endParaRPr lang="en-US" sz="4000" dirty="0">
              <a:solidFill>
                <a:prstClr val="white"/>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V="1">
            <a:off x="10820400" y="2391881"/>
            <a:ext cx="533400" cy="96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a:stretch>
            <a:fillRect/>
          </a:stretch>
        </p:blipFill>
        <p:spPr>
          <a:xfrm>
            <a:off x="11049000" y="1453279"/>
            <a:ext cx="4305300" cy="1901971"/>
          </a:xfrm>
          <a:prstGeom prst="rect">
            <a:avLst/>
          </a:prstGeom>
        </p:spPr>
      </p:pic>
    </p:spTree>
    <p:extLst>
      <p:ext uri="{BB962C8B-B14F-4D97-AF65-F5344CB8AC3E}">
        <p14:creationId xmlns:p14="http://schemas.microsoft.com/office/powerpoint/2010/main" val="369183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4">
            <a:duotone>
              <a:schemeClr val="accent6">
                <a:shade val="45000"/>
                <a:satMod val="135000"/>
              </a:schemeClr>
              <a:prstClr val="white"/>
            </a:duotone>
          </a:blip>
          <a:srcRect/>
          <a:stretch>
            <a:fillRect/>
          </a:stretch>
        </p:blipFill>
        <p:spPr>
          <a:xfrm>
            <a:off x="14249400" y="-190500"/>
            <a:ext cx="7437887" cy="3096021"/>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7114" y="2652392"/>
            <a:ext cx="14907886" cy="7215507"/>
          </a:xfrm>
          <a:prstGeom prst="rect">
            <a:avLst/>
          </a:prstGeom>
        </p:spPr>
      </p:pic>
      <p:pic>
        <p:nvPicPr>
          <p:cNvPr id="21"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52600" y="2456831"/>
            <a:ext cx="969029" cy="1187172"/>
          </a:xfrm>
          <a:prstGeom prst="rect">
            <a:avLst/>
          </a:prstGeom>
        </p:spPr>
      </p:pic>
      <p:pic>
        <p:nvPicPr>
          <p:cNvPr id="22"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844348">
            <a:off x="140576" y="613407"/>
            <a:ext cx="1910612" cy="1587545"/>
          </a:xfrm>
          <a:prstGeom prst="rect">
            <a:avLst/>
          </a:prstGeom>
        </p:spPr>
      </p:pic>
      <p:sp>
        <p:nvSpPr>
          <p:cNvPr id="23" name="Rectangle 22"/>
          <p:cNvSpPr/>
          <p:nvPr/>
        </p:nvSpPr>
        <p:spPr>
          <a:xfrm>
            <a:off x="7315200" y="1071385"/>
            <a:ext cx="2895600" cy="1015663"/>
          </a:xfrm>
          <a:prstGeom prst="rect">
            <a:avLst/>
          </a:prstGeom>
          <a:solidFill>
            <a:schemeClr val="accent5">
              <a:lumMod val="75000"/>
            </a:schemeClr>
          </a:solidFill>
        </p:spPr>
        <p:txBody>
          <a:bodyPr wrap="square">
            <a:spAutoFit/>
          </a:bodyPr>
          <a:lstStyle/>
          <a:p>
            <a:pPr algn="ctr"/>
            <a:r>
              <a:rPr lang="en-US" sz="6000" dirty="0" err="1">
                <a:solidFill>
                  <a:prstClr val="white"/>
                </a:solidFill>
                <a:latin typeface="Times New Roman" panose="02020603050405020304" pitchFamily="18" charset="0"/>
                <a:cs typeface="Times New Roman" panose="02020603050405020304" pitchFamily="18" charset="0"/>
              </a:rPr>
              <a:t>Đề</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a:solidFill>
                  <a:prstClr val="white"/>
                </a:solidFill>
                <a:latin typeface="Times New Roman" panose="02020603050405020304" pitchFamily="18" charset="0"/>
                <a:cs typeface="Times New Roman" panose="02020603050405020304" pitchFamily="18" charset="0"/>
              </a:rPr>
              <a:t>số</a:t>
            </a:r>
            <a:r>
              <a:rPr lang="en-US" sz="6000" dirty="0">
                <a:solidFill>
                  <a:prstClr val="white"/>
                </a:solidFill>
                <a:latin typeface="Times New Roman" panose="02020603050405020304" pitchFamily="18" charset="0"/>
                <a:cs typeface="Times New Roman" panose="02020603050405020304" pitchFamily="18" charset="0"/>
              </a:rPr>
              <a:t> 2</a:t>
            </a:r>
          </a:p>
        </p:txBody>
      </p:sp>
      <p:sp>
        <p:nvSpPr>
          <p:cNvPr id="24" name="Rectangle 23"/>
          <p:cNvSpPr/>
          <p:nvPr/>
        </p:nvSpPr>
        <p:spPr>
          <a:xfrm>
            <a:off x="3657600" y="2794735"/>
            <a:ext cx="13258800" cy="6247864"/>
          </a:xfrm>
          <a:prstGeom prst="rect">
            <a:avLst/>
          </a:prstGeom>
        </p:spPr>
        <p:txBody>
          <a:bodyPr wrap="square">
            <a:spAutoFit/>
          </a:bodyPr>
          <a:lstStyle/>
          <a:p>
            <a:pPr algn="just"/>
            <a:r>
              <a:rPr lang="en-US" sz="4000" dirty="0">
                <a:solidFill>
                  <a:prstClr val="black"/>
                </a:solidFill>
              </a:rPr>
              <a:t>      </a:t>
            </a:r>
            <a:r>
              <a:rPr lang="vi-VN" sz="4000" dirty="0">
                <a:solidFill>
                  <a:prstClr val="black"/>
                </a:solidFill>
                <a:latin typeface="Times New Roman" panose="02020603050405020304" pitchFamily="18" charset="0"/>
              </a:rPr>
              <a:t>Trận lũ đã đi qua để lại bao cảnh thương tâm khiến nhiều người nông dân "bán mặt cho đất, bán lưng cho trời", không quản ngại "một nắng hai sương" giờ lại tay trắng. Nhà cửa, ruộng vườn, trâu bò đất trôi theo dòng nước lũ. Chỉ mới tháng trước ở đây còn là mội khu dân cư đông đúc mà bây giờ đã là bãi đất bằng. Không chỉ có thế, trận lũ còn cướp đi bao sinh mạng người vô tội. Bao gia đình lâm vào cảnh "tan đàn sẻ nghé": đứa trẻ mắt đỏ hoe gọi cha, người vợ mất chồng, người mẹ mất con. Nói tóm lại, lũ lụt là một trong những thảm họa nguy hiểm nhất trên thế giới. </a:t>
            </a:r>
            <a:endParaRPr lang="en-US" sz="4000" dirty="0">
              <a:solidFill>
                <a:prstClr val="black"/>
              </a:solidFill>
            </a:endParaRPr>
          </a:p>
        </p:txBody>
      </p:sp>
      <p:sp>
        <p:nvSpPr>
          <p:cNvPr id="25" name="Rectangle 24"/>
          <p:cNvSpPr/>
          <p:nvPr/>
        </p:nvSpPr>
        <p:spPr>
          <a:xfrm>
            <a:off x="6477000" y="7658100"/>
            <a:ext cx="10515600" cy="707886"/>
          </a:xfrm>
          <a:prstGeom prst="rect">
            <a:avLst/>
          </a:prstGeom>
          <a:solidFill>
            <a:schemeClr val="accent5">
              <a:lumMod val="75000"/>
            </a:schemeClr>
          </a:solidFill>
        </p:spPr>
        <p:txBody>
          <a:bodyPr wrap="square">
            <a:spAutoFit/>
          </a:bodyPr>
          <a:lstStyle/>
          <a:p>
            <a:pPr algn="just"/>
            <a:r>
              <a:rPr lang="vi-VN" sz="4000" dirty="0">
                <a:solidFill>
                  <a:prstClr val="white"/>
                </a:solidFill>
                <a:latin typeface="Times New Roman" panose="02020603050405020304" pitchFamily="18" charset="0"/>
              </a:rPr>
              <a:t>Nói tóm lại, lũ lụt là một trong những thảm họa</a:t>
            </a:r>
            <a:endParaRPr lang="en-US" sz="4000" dirty="0">
              <a:solidFill>
                <a:prstClr val="white"/>
              </a:solidFill>
            </a:endParaRPr>
          </a:p>
        </p:txBody>
      </p:sp>
      <p:cxnSp>
        <p:nvCxnSpPr>
          <p:cNvPr id="26" name="Straight Arrow Connector 25"/>
          <p:cNvCxnSpPr/>
          <p:nvPr/>
        </p:nvCxnSpPr>
        <p:spPr>
          <a:xfrm>
            <a:off x="10466714" y="8457868"/>
            <a:ext cx="914400" cy="492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1"/>
          <a:stretch>
            <a:fillRect/>
          </a:stretch>
        </p:blipFill>
        <p:spPr>
          <a:xfrm>
            <a:off x="11525250" y="8474474"/>
            <a:ext cx="4305300" cy="1901971"/>
          </a:xfrm>
          <a:prstGeom prst="rect">
            <a:avLst/>
          </a:prstGeom>
        </p:spPr>
      </p:pic>
      <p:sp>
        <p:nvSpPr>
          <p:cNvPr id="28" name="Rectangle 27"/>
          <p:cNvSpPr/>
          <p:nvPr/>
        </p:nvSpPr>
        <p:spPr>
          <a:xfrm>
            <a:off x="3657600" y="8350350"/>
            <a:ext cx="6781800" cy="707886"/>
          </a:xfrm>
          <a:prstGeom prst="rect">
            <a:avLst/>
          </a:prstGeom>
          <a:solidFill>
            <a:schemeClr val="accent5">
              <a:lumMod val="75000"/>
            </a:schemeClr>
          </a:solidFill>
        </p:spPr>
        <p:txBody>
          <a:bodyPr wrap="square">
            <a:spAutoFit/>
          </a:bodyPr>
          <a:lstStyle/>
          <a:p>
            <a:pPr algn="just"/>
            <a:r>
              <a:rPr lang="vi-VN" sz="4000" dirty="0">
                <a:solidFill>
                  <a:prstClr val="white"/>
                </a:solidFill>
                <a:latin typeface="Times New Roman" panose="02020603050405020304" pitchFamily="18" charset="0"/>
              </a:rPr>
              <a:t>nguy hiểm nhất trên thế giới. </a:t>
            </a:r>
            <a:endParaRPr lang="en-US" sz="4000" dirty="0">
              <a:solidFill>
                <a:prstClr val="white"/>
              </a:solidFill>
            </a:endParaRPr>
          </a:p>
        </p:txBody>
      </p:sp>
    </p:spTree>
    <p:extLst>
      <p:ext uri="{BB962C8B-B14F-4D97-AF65-F5344CB8AC3E}">
        <p14:creationId xmlns:p14="http://schemas.microsoft.com/office/powerpoint/2010/main" val="25308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5000" r="-5000"/>
          </a:stretch>
        </a:blipFill>
        <a:effectLst/>
      </p:bgPr>
    </p:bg>
    <p:spTree>
      <p:nvGrpSpPr>
        <p:cNvPr id="1" name=""/>
        <p:cNvGrpSpPr/>
        <p:nvPr/>
      </p:nvGrpSpPr>
      <p:grpSpPr>
        <a:xfrm>
          <a:off x="0" y="0"/>
          <a:ext cx="0" cy="0"/>
          <a:chOff x="0" y="0"/>
          <a:chExt cx="0" cy="0"/>
        </a:xfrm>
      </p:grpSpPr>
      <p:pic>
        <p:nvPicPr>
          <p:cNvPr id="21" name="Picture 2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0696" y="5254489"/>
            <a:ext cx="4675059" cy="2244029"/>
          </a:xfrm>
          <a:prstGeom prst="rect">
            <a:avLst/>
          </a:prstGeom>
        </p:spPr>
      </p:pic>
      <p:sp>
        <p:nvSpPr>
          <p:cNvPr id="29" name="Pentagon 28"/>
          <p:cNvSpPr/>
          <p:nvPr/>
        </p:nvSpPr>
        <p:spPr>
          <a:xfrm>
            <a:off x="833942" y="2526532"/>
            <a:ext cx="2492931" cy="836813"/>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Arial Black" panose="020B0A04020102020204" pitchFamily="34" charset="0"/>
                <a:cs typeface="Times New Roman" panose="02020603050405020304" pitchFamily="18" charset="0"/>
              </a:rPr>
              <a:t>Đi</a:t>
            </a:r>
            <a:r>
              <a:rPr lang="en-US" sz="3600" b="1" dirty="0">
                <a:solidFill>
                  <a:prstClr val="white"/>
                </a:solidFill>
                <a:latin typeface="Arial Black" panose="020B0A04020102020204" pitchFamily="34" charset="0"/>
                <a:cs typeface="Times New Roman" panose="02020603050405020304" pitchFamily="18" charset="0"/>
              </a:rPr>
              <a:t> Qua</a:t>
            </a:r>
          </a:p>
        </p:txBody>
      </p:sp>
      <p:pic>
        <p:nvPicPr>
          <p:cNvPr id="4" name="khỉ"/>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9489" y="1064653"/>
            <a:ext cx="3396831" cy="275418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30343" flipH="1">
            <a:off x="-604104" y="-359349"/>
            <a:ext cx="4158579" cy="3431171"/>
          </a:xfrm>
          <a:prstGeom prst="rect">
            <a:avLst/>
          </a:prstGeom>
        </p:spPr>
      </p:pic>
      <p:pic>
        <p:nvPicPr>
          <p:cNvPr id="6" name="con xanh">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175622" y="1630103"/>
            <a:ext cx="3036525" cy="3058935"/>
          </a:xfrm>
          <a:prstGeom prst="rect">
            <a:avLst/>
          </a:prstGeom>
        </p:spPr>
      </p:pic>
      <p:pic>
        <p:nvPicPr>
          <p:cNvPr id="14" name="đột">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5186" y="5391364"/>
            <a:ext cx="4125324" cy="3256835"/>
          </a:xfrm>
          <a:prstGeom prst="rect">
            <a:avLst/>
          </a:prstGeom>
        </p:spPr>
      </p:pic>
      <p:sp>
        <p:nvSpPr>
          <p:cNvPr id="22" name="Pentagon 21"/>
          <p:cNvSpPr/>
          <p:nvPr/>
        </p:nvSpPr>
        <p:spPr>
          <a:xfrm>
            <a:off x="833942" y="2526532"/>
            <a:ext cx="2492931" cy="836813"/>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Arial Black" panose="020B0A04020102020204" pitchFamily="34" charset="0"/>
                <a:cs typeface="Times New Roman" panose="02020603050405020304" pitchFamily="18" charset="0"/>
              </a:rPr>
              <a:t>Đi</a:t>
            </a:r>
            <a:r>
              <a:rPr lang="en-US" sz="3600" b="1" dirty="0">
                <a:solidFill>
                  <a:prstClr val="white"/>
                </a:solidFill>
                <a:latin typeface="Arial Black" panose="020B0A04020102020204" pitchFamily="34" charset="0"/>
                <a:cs typeface="Times New Roman" panose="02020603050405020304" pitchFamily="18" charset="0"/>
              </a:rPr>
              <a:t> Qua</a:t>
            </a:r>
          </a:p>
        </p:txBody>
      </p:sp>
      <p:sp>
        <p:nvSpPr>
          <p:cNvPr id="23" name="Pentagon 22"/>
          <p:cNvSpPr/>
          <p:nvPr/>
        </p:nvSpPr>
        <p:spPr>
          <a:xfrm>
            <a:off x="833942" y="2526532"/>
            <a:ext cx="2492931" cy="836813"/>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Arial Black" panose="020B0A04020102020204" pitchFamily="34" charset="0"/>
                <a:cs typeface="Times New Roman" panose="02020603050405020304" pitchFamily="18" charset="0"/>
              </a:rPr>
              <a:t>Đi</a:t>
            </a:r>
            <a:r>
              <a:rPr lang="en-US" sz="3600" b="1" dirty="0">
                <a:solidFill>
                  <a:prstClr val="white"/>
                </a:solidFill>
                <a:latin typeface="Arial Black" panose="020B0A04020102020204" pitchFamily="34" charset="0"/>
                <a:cs typeface="Times New Roman" panose="02020603050405020304" pitchFamily="18" charset="0"/>
              </a:rPr>
              <a:t> Qua</a:t>
            </a:r>
          </a:p>
        </p:txBody>
      </p:sp>
      <p:sp>
        <p:nvSpPr>
          <p:cNvPr id="24" name="Pentagon 23"/>
          <p:cNvSpPr/>
          <p:nvPr/>
        </p:nvSpPr>
        <p:spPr>
          <a:xfrm>
            <a:off x="833942" y="2526532"/>
            <a:ext cx="2492931" cy="836813"/>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Arial Black" panose="020B0A04020102020204" pitchFamily="34" charset="0"/>
                <a:cs typeface="Times New Roman" panose="02020603050405020304" pitchFamily="18" charset="0"/>
              </a:rPr>
              <a:t>Đi</a:t>
            </a:r>
            <a:r>
              <a:rPr lang="en-US" sz="3600" b="1" dirty="0">
                <a:solidFill>
                  <a:prstClr val="white"/>
                </a:solidFill>
                <a:latin typeface="Arial Black" panose="020B0A04020102020204" pitchFamily="34" charset="0"/>
                <a:cs typeface="Times New Roman" panose="02020603050405020304" pitchFamily="18" charset="0"/>
              </a:rPr>
              <a:t> Qua</a:t>
            </a:r>
          </a:p>
        </p:txBody>
      </p:sp>
      <p:pic>
        <p:nvPicPr>
          <p:cNvPr id="16" name="chim">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31944" y="6877775"/>
            <a:ext cx="2548752" cy="3003614"/>
          </a:xfrm>
          <a:prstGeom prst="rect">
            <a:avLst/>
          </a:prstGeom>
        </p:spPr>
      </p:pic>
      <p:pic>
        <p:nvPicPr>
          <p:cNvPr id="3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17"/>
          <a:stretch>
            <a:fillRect/>
          </a:stretch>
        </p:blipFill>
        <p:spPr>
          <a:xfrm>
            <a:off x="9175622" y="-1270965"/>
            <a:ext cx="914400" cy="914400"/>
          </a:xfrm>
          <a:prstGeom prst="rect">
            <a:avLst/>
          </a:prstGeom>
        </p:spPr>
      </p:pic>
      <p:sp>
        <p:nvSpPr>
          <p:cNvPr id="15" name="Pentagon 14">
            <a:hlinkClick r:id="rId18" action="ppaction://hlinksldjump"/>
          </p:cNvPr>
          <p:cNvSpPr/>
          <p:nvPr/>
        </p:nvSpPr>
        <p:spPr>
          <a:xfrm>
            <a:off x="13411200" y="9258300"/>
            <a:ext cx="4655861" cy="836813"/>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 Black" panose="020B0A04020102020204" pitchFamily="34" charset="0"/>
                <a:cs typeface="Times New Roman" panose="02020603050405020304" pitchFamily="18" charset="0"/>
              </a:rPr>
              <a:t>Bắt</a:t>
            </a:r>
            <a:r>
              <a:rPr lang="en-US" sz="3600" b="1" dirty="0">
                <a:solidFill>
                  <a:srgbClr val="FF0000"/>
                </a:solidFill>
                <a:latin typeface="Arial Black" panose="020B0A04020102020204" pitchFamily="34" charset="0"/>
                <a:cs typeface="Times New Roman" panose="02020603050405020304" pitchFamily="18" charset="0"/>
              </a:rPr>
              <a:t> </a:t>
            </a:r>
            <a:r>
              <a:rPr lang="en-US" sz="3600" b="1" dirty="0" err="1">
                <a:solidFill>
                  <a:srgbClr val="FF0000"/>
                </a:solidFill>
                <a:latin typeface="Arial Black" panose="020B0A04020102020204" pitchFamily="34" charset="0"/>
                <a:cs typeface="Times New Roman" panose="02020603050405020304" pitchFamily="18" charset="0"/>
              </a:rPr>
              <a:t>đầu</a:t>
            </a:r>
            <a:r>
              <a:rPr lang="en-US" sz="3600" b="1" dirty="0">
                <a:solidFill>
                  <a:srgbClr val="FF0000"/>
                </a:solidFill>
                <a:latin typeface="Arial Black" panose="020B0A04020102020204" pitchFamily="34" charset="0"/>
                <a:cs typeface="Times New Roman" panose="02020603050405020304" pitchFamily="18" charset="0"/>
              </a:rPr>
              <a:t> </a:t>
            </a:r>
            <a:r>
              <a:rPr lang="en-US" sz="3600" b="1" dirty="0" err="1">
                <a:solidFill>
                  <a:srgbClr val="FF0000"/>
                </a:solidFill>
                <a:latin typeface="Arial Black" panose="020B0A04020102020204" pitchFamily="34" charset="0"/>
                <a:cs typeface="Times New Roman" panose="02020603050405020304" pitchFamily="18" charset="0"/>
              </a:rPr>
              <a:t>bài</a:t>
            </a:r>
            <a:r>
              <a:rPr lang="en-US" sz="3600" b="1" dirty="0">
                <a:solidFill>
                  <a:srgbClr val="FF0000"/>
                </a:solidFill>
                <a:latin typeface="Arial Black" panose="020B0A04020102020204" pitchFamily="34" charset="0"/>
                <a:cs typeface="Times New Roman" panose="02020603050405020304" pitchFamily="18" charset="0"/>
              </a:rPr>
              <a:t> </a:t>
            </a:r>
            <a:r>
              <a:rPr lang="en-US" sz="3600" b="1" dirty="0" err="1">
                <a:solidFill>
                  <a:srgbClr val="FF0000"/>
                </a:solidFill>
                <a:latin typeface="Arial Black" panose="020B0A04020102020204" pitchFamily="34" charset="0"/>
                <a:cs typeface="Times New Roman" panose="02020603050405020304" pitchFamily="18" charset="0"/>
              </a:rPr>
              <a:t>học</a:t>
            </a:r>
            <a:endParaRPr lang="en-US" sz="3600" b="1" dirty="0">
              <a:solidFill>
                <a:srgbClr val="FF00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6799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4.375E-6 1.48148E-6 L 0.20248 0.15879 " pathEditMode="relative" rAng="0" ptsTypes="AA">
                                      <p:cBhvr>
                                        <p:cTn id="14" dur="2000" fill="hold"/>
                                        <p:tgtEl>
                                          <p:spTgt spid="4"/>
                                        </p:tgtEl>
                                        <p:attrNameLst>
                                          <p:attrName>ppt_x</p:attrName>
                                          <p:attrName>ppt_y</p:attrName>
                                        </p:attrNameLst>
                                      </p:cBhvr>
                                      <p:rCtr x="10117" y="7940"/>
                                    </p:animMotion>
                                  </p:childTnLst>
                                  <p:subTnLst>
                                    <p:audio>
                                      <p:cMediaNode>
                                        <p:cTn display="0" masterRel="sameClick">
                                          <p:stCondLst>
                                            <p:cond evt="begin" delay="0">
                                              <p:tn val="13"/>
                                            </p:cond>
                                          </p:stCondLst>
                                          <p:endCondLst>
                                            <p:cond evt="onStopAudio" delay="0">
                                              <p:tgtEl>
                                                <p:sldTgt/>
                                              </p:tgtEl>
                                            </p:cond>
                                          </p:endCondLst>
                                        </p:cTn>
                                        <p:tgtEl>
                                          <p:sndTgt r:embed="rId5" name="yaaa (online-audio-converter.com).wav"/>
                                        </p:tgtEl>
                                      </p:cMediaNode>
                                    </p:audio>
                                  </p:subTnLst>
                                </p:cTn>
                              </p:par>
                              <p:par>
                                <p:cTn id="15" presetID="31" presetClass="exit" presetSubtype="0" fill="hold" nodeType="withEffect">
                                  <p:stCondLst>
                                    <p:cond delay="0"/>
                                  </p:stCondLst>
                                  <p:childTnLst>
                                    <p:anim calcmode="lin" valueType="num">
                                      <p:cBhvr>
                                        <p:cTn id="16" dur="1000"/>
                                        <p:tgtEl>
                                          <p:spTgt spid="6"/>
                                        </p:tgtEl>
                                        <p:attrNameLst>
                                          <p:attrName>ppt_w</p:attrName>
                                        </p:attrNameLst>
                                      </p:cBhvr>
                                      <p:tavLst>
                                        <p:tav tm="0">
                                          <p:val>
                                            <p:strVal val="ppt_w"/>
                                          </p:val>
                                        </p:tav>
                                        <p:tav tm="100000">
                                          <p:val>
                                            <p:fltVal val="0"/>
                                          </p:val>
                                        </p:tav>
                                      </p:tavLst>
                                    </p:anim>
                                    <p:anim calcmode="lin" valueType="num">
                                      <p:cBhvr>
                                        <p:cTn id="17" dur="1000"/>
                                        <p:tgtEl>
                                          <p:spTgt spid="6"/>
                                        </p:tgtEl>
                                        <p:attrNameLst>
                                          <p:attrName>ppt_h</p:attrName>
                                        </p:attrNameLst>
                                      </p:cBhvr>
                                      <p:tavLst>
                                        <p:tav tm="0">
                                          <p:val>
                                            <p:strVal val="ppt_h"/>
                                          </p:val>
                                        </p:tav>
                                        <p:tav tm="100000">
                                          <p:val>
                                            <p:fltVal val="0"/>
                                          </p:val>
                                        </p:tav>
                                      </p:tavLst>
                                    </p:anim>
                                    <p:anim calcmode="lin" valueType="num">
                                      <p:cBhvr>
                                        <p:cTn id="18" dur="1000"/>
                                        <p:tgtEl>
                                          <p:spTgt spid="6"/>
                                        </p:tgtEl>
                                        <p:attrNameLst>
                                          <p:attrName>style.rotation</p:attrName>
                                        </p:attrNameLst>
                                      </p:cBhvr>
                                      <p:tavLst>
                                        <p:tav tm="0">
                                          <p:val>
                                            <p:fltVal val="0"/>
                                          </p:val>
                                        </p:tav>
                                        <p:tav tm="100000">
                                          <p:val>
                                            <p:fltVal val="90"/>
                                          </p:val>
                                        </p:tav>
                                      </p:tavLst>
                                    </p:anim>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56" presetClass="path" presetSubtype="0" accel="50000" decel="50000" fill="hold" nodeType="withEffect">
                                  <p:stCondLst>
                                    <p:cond delay="0"/>
                                  </p:stCondLst>
                                  <p:childTnLst>
                                    <p:animMotion origin="layout" path="M 0.20248 0.15879 L 0.24258 0.51273 " pathEditMode="relative" rAng="0" ptsTypes="AA">
                                      <p:cBhvr>
                                        <p:cTn id="28" dur="2000" fill="hold"/>
                                        <p:tgtEl>
                                          <p:spTgt spid="4"/>
                                        </p:tgtEl>
                                        <p:attrNameLst>
                                          <p:attrName>ppt_x</p:attrName>
                                          <p:attrName>ppt_y</p:attrName>
                                        </p:attrNameLst>
                                      </p:cBhvr>
                                      <p:rCtr x="2005" y="17685"/>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par>
                                <p:cTn id="29" presetID="31" presetClass="exit" presetSubtype="0" fill="hold" nodeType="withEffect">
                                  <p:stCondLst>
                                    <p:cond delay="0"/>
                                  </p:stCondLst>
                                  <p:childTnLst>
                                    <p:anim calcmode="lin" valueType="num">
                                      <p:cBhvr>
                                        <p:cTn id="30" dur="1000"/>
                                        <p:tgtEl>
                                          <p:spTgt spid="21"/>
                                        </p:tgtEl>
                                        <p:attrNameLst>
                                          <p:attrName>ppt_w</p:attrName>
                                        </p:attrNameLst>
                                      </p:cBhvr>
                                      <p:tavLst>
                                        <p:tav tm="0">
                                          <p:val>
                                            <p:strVal val="ppt_w"/>
                                          </p:val>
                                        </p:tav>
                                        <p:tav tm="100000">
                                          <p:val>
                                            <p:fltVal val="0"/>
                                          </p:val>
                                        </p:tav>
                                      </p:tavLst>
                                    </p:anim>
                                    <p:anim calcmode="lin" valueType="num">
                                      <p:cBhvr>
                                        <p:cTn id="31" dur="1000"/>
                                        <p:tgtEl>
                                          <p:spTgt spid="21"/>
                                        </p:tgtEl>
                                        <p:attrNameLst>
                                          <p:attrName>ppt_h</p:attrName>
                                        </p:attrNameLst>
                                      </p:cBhvr>
                                      <p:tavLst>
                                        <p:tav tm="0">
                                          <p:val>
                                            <p:strVal val="ppt_h"/>
                                          </p:val>
                                        </p:tav>
                                        <p:tav tm="100000">
                                          <p:val>
                                            <p:fltVal val="0"/>
                                          </p:val>
                                        </p:tav>
                                      </p:tavLst>
                                    </p:anim>
                                    <p:anim calcmode="lin" valueType="num">
                                      <p:cBhvr>
                                        <p:cTn id="32" dur="1000"/>
                                        <p:tgtEl>
                                          <p:spTgt spid="21"/>
                                        </p:tgtEl>
                                        <p:attrNameLst>
                                          <p:attrName>style.rotation</p:attrName>
                                        </p:attrNameLst>
                                      </p:cBhvr>
                                      <p:tavLst>
                                        <p:tav tm="0">
                                          <p:val>
                                            <p:fltVal val="0"/>
                                          </p:val>
                                        </p:tav>
                                        <p:tav tm="100000">
                                          <p:val>
                                            <p:fltVal val="90"/>
                                          </p:val>
                                        </p:tav>
                                      </p:tavLst>
                                    </p:anim>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49" presetClass="path" presetSubtype="0" accel="50000" decel="50000" fill="hold" nodeType="withEffect">
                                  <p:stCondLst>
                                    <p:cond delay="0"/>
                                  </p:stCondLst>
                                  <p:childTnLst>
                                    <p:animMotion origin="layout" path="M 0.24258 0.51273 L -0.05273 0.56829 " pathEditMode="relative" rAng="0" ptsTypes="AA">
                                      <p:cBhvr>
                                        <p:cTn id="42" dur="2000" fill="hold"/>
                                        <p:tgtEl>
                                          <p:spTgt spid="4"/>
                                        </p:tgtEl>
                                        <p:attrNameLst>
                                          <p:attrName>ppt_x</p:attrName>
                                          <p:attrName>ppt_y</p:attrName>
                                        </p:attrNameLst>
                                      </p:cBhvr>
                                      <p:rCtr x="-14766" y="2778"/>
                                    </p:animMotion>
                                  </p:childTnLst>
                                  <p:subTnLst>
                                    <p:audio>
                                      <p:cMediaNode>
                                        <p:cTn display="0" masterRel="sameClick">
                                          <p:stCondLst>
                                            <p:cond evt="begin" delay="0">
                                              <p:tn val="41"/>
                                            </p:cond>
                                          </p:stCondLst>
                                          <p:endCondLst>
                                            <p:cond evt="onStopAudio" delay="0">
                                              <p:tgtEl>
                                                <p:sldTgt/>
                                              </p:tgtEl>
                                            </p:cond>
                                          </p:endCondLst>
                                        </p:cTn>
                                        <p:tgtEl>
                                          <p:sndTgt r:embed="rId5" name="yaaa (online-audio-converter.com).wav"/>
                                        </p:tgtEl>
                                      </p:cMediaNode>
                                    </p:audio>
                                  </p:subTnLst>
                                </p:cTn>
                              </p:par>
                              <p:par>
                                <p:cTn id="43" presetID="31" presetClass="exit" presetSubtype="0" fill="hold" nodeType="withEffect">
                                  <p:stCondLst>
                                    <p:cond delay="0"/>
                                  </p:stCondLst>
                                  <p:childTnLst>
                                    <p:anim calcmode="lin" valueType="num">
                                      <p:cBhvr>
                                        <p:cTn id="44" dur="1000"/>
                                        <p:tgtEl>
                                          <p:spTgt spid="16"/>
                                        </p:tgtEl>
                                        <p:attrNameLst>
                                          <p:attrName>ppt_w</p:attrName>
                                        </p:attrNameLst>
                                      </p:cBhvr>
                                      <p:tavLst>
                                        <p:tav tm="0">
                                          <p:val>
                                            <p:strVal val="ppt_w"/>
                                          </p:val>
                                        </p:tav>
                                        <p:tav tm="100000">
                                          <p:val>
                                            <p:fltVal val="0"/>
                                          </p:val>
                                        </p:tav>
                                      </p:tavLst>
                                    </p:anim>
                                    <p:anim calcmode="lin" valueType="num">
                                      <p:cBhvr>
                                        <p:cTn id="45" dur="1000"/>
                                        <p:tgtEl>
                                          <p:spTgt spid="16"/>
                                        </p:tgtEl>
                                        <p:attrNameLst>
                                          <p:attrName>ppt_h</p:attrName>
                                        </p:attrNameLst>
                                      </p:cBhvr>
                                      <p:tavLst>
                                        <p:tav tm="0">
                                          <p:val>
                                            <p:strVal val="ppt_h"/>
                                          </p:val>
                                        </p:tav>
                                        <p:tav tm="100000">
                                          <p:val>
                                            <p:fltVal val="0"/>
                                          </p:val>
                                        </p:tav>
                                      </p:tavLst>
                                    </p:anim>
                                    <p:anim calcmode="lin" valueType="num">
                                      <p:cBhvr>
                                        <p:cTn id="46" dur="1000"/>
                                        <p:tgtEl>
                                          <p:spTgt spid="16"/>
                                        </p:tgtEl>
                                        <p:attrNameLst>
                                          <p:attrName>style.rotation</p:attrName>
                                        </p:attrNameLst>
                                      </p:cBhvr>
                                      <p:tavLst>
                                        <p:tav tm="0">
                                          <p:val>
                                            <p:fltVal val="0"/>
                                          </p:val>
                                        </p:tav>
                                        <p:tav tm="100000">
                                          <p:val>
                                            <p:fltVal val="90"/>
                                          </p:val>
                                        </p:tav>
                                      </p:tavLst>
                                    </p:anim>
                                    <p:animEffect transition="out" filter="fad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5273 0.56829 L -0.41679 0.19884 " pathEditMode="relative" rAng="0" ptsTypes="AA">
                                      <p:cBhvr>
                                        <p:cTn id="56" dur="2000" fill="hold"/>
                                        <p:tgtEl>
                                          <p:spTgt spid="4"/>
                                        </p:tgtEl>
                                        <p:attrNameLst>
                                          <p:attrName>ppt_x</p:attrName>
                                          <p:attrName>ppt_y</p:attrName>
                                        </p:attrNameLst>
                                      </p:cBhvr>
                                      <p:rCtr x="-18438" y="-18750"/>
                                    </p:animMotion>
                                  </p:childTnLst>
                                  <p:subTnLst>
                                    <p:audio>
                                      <p:cMediaNode>
                                        <p:cTn display="0" masterRel="sameClick">
                                          <p:stCondLst>
                                            <p:cond evt="begin" delay="0">
                                              <p:tn val="55"/>
                                            </p:cond>
                                          </p:stCondLst>
                                          <p:endCondLst>
                                            <p:cond evt="onStopAudio" delay="0">
                                              <p:tgtEl>
                                                <p:sldTgt/>
                                              </p:tgtEl>
                                            </p:cond>
                                          </p:endCondLst>
                                        </p:cTn>
                                        <p:tgtEl>
                                          <p:sndTgt r:embed="rId5" name="yaaa (online-audio-converter.com).wav"/>
                                        </p:tgtEl>
                                      </p:cMediaNode>
                                    </p:audio>
                                  </p:subTnLst>
                                </p:cTn>
                              </p:par>
                              <p:par>
                                <p:cTn id="57" presetID="31" presetClass="exit" presetSubtype="0" fill="hold" nodeType="withEffect">
                                  <p:stCondLst>
                                    <p:cond delay="0"/>
                                  </p:stCondLst>
                                  <p:childTnLst>
                                    <p:anim calcmode="lin" valueType="num">
                                      <p:cBhvr>
                                        <p:cTn id="58" dur="1000"/>
                                        <p:tgtEl>
                                          <p:spTgt spid="14"/>
                                        </p:tgtEl>
                                        <p:attrNameLst>
                                          <p:attrName>ppt_w</p:attrName>
                                        </p:attrNameLst>
                                      </p:cBhvr>
                                      <p:tavLst>
                                        <p:tav tm="0">
                                          <p:val>
                                            <p:strVal val="ppt_w"/>
                                          </p:val>
                                        </p:tav>
                                        <p:tav tm="100000">
                                          <p:val>
                                            <p:fltVal val="0"/>
                                          </p:val>
                                        </p:tav>
                                      </p:tavLst>
                                    </p:anim>
                                    <p:anim calcmode="lin" valueType="num">
                                      <p:cBhvr>
                                        <p:cTn id="59" dur="1000"/>
                                        <p:tgtEl>
                                          <p:spTgt spid="14"/>
                                        </p:tgtEl>
                                        <p:attrNameLst>
                                          <p:attrName>ppt_h</p:attrName>
                                        </p:attrNameLst>
                                      </p:cBhvr>
                                      <p:tavLst>
                                        <p:tav tm="0">
                                          <p:val>
                                            <p:strVal val="ppt_h"/>
                                          </p:val>
                                        </p:tav>
                                        <p:tav tm="100000">
                                          <p:val>
                                            <p:fltVal val="0"/>
                                          </p:val>
                                        </p:tav>
                                      </p:tavLst>
                                    </p:anim>
                                    <p:anim calcmode="lin" valueType="num">
                                      <p:cBhvr>
                                        <p:cTn id="60" dur="1000"/>
                                        <p:tgtEl>
                                          <p:spTgt spid="14"/>
                                        </p:tgtEl>
                                        <p:attrNameLst>
                                          <p:attrName>style.rotation</p:attrName>
                                        </p:attrNameLst>
                                      </p:cBhvr>
                                      <p:tavLst>
                                        <p:tav tm="0">
                                          <p:val>
                                            <p:fltVal val="0"/>
                                          </p:val>
                                        </p:tav>
                                        <p:tav tm="100000">
                                          <p:val>
                                            <p:fltVal val="90"/>
                                          </p:val>
                                        </p:tav>
                                      </p:tavLst>
                                    </p:anim>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numSld="2" showWhenStopped="0">
                <p:cTn id="63" fill="hold" display="0">
                  <p:stCondLst>
                    <p:cond delay="indefinite"/>
                  </p:stCondLst>
                  <p:endCondLst>
                    <p:cond evt="onStopAudio" delay="0">
                      <p:tgtEl>
                        <p:sldTgt/>
                      </p:tgtEl>
                    </p:cond>
                  </p:endCondLst>
                </p:cTn>
                <p:tgtEl>
                  <p:spTgt spid="30"/>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9" grpId="0" animBg="1"/>
      <p:bldP spid="22" grpId="0" animBg="1"/>
      <p:bldP spid="23" grpId="0" animBg="1"/>
      <p:bldP spid="2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a:stretch>
            <a:fillRect/>
          </a:stretch>
        </p:blipFill>
        <p:spPr>
          <a:xfrm rot="719756" flipH="1" flipV="1">
            <a:off x="-5517860" y="7313477"/>
            <a:ext cx="12434795" cy="10336423"/>
          </a:xfrm>
          <a:prstGeom prst="rect">
            <a:avLst/>
          </a:prstGeom>
        </p:spPr>
      </p:pic>
      <p:pic>
        <p:nvPicPr>
          <p:cNvPr id="2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571500"/>
            <a:ext cx="2371154" cy="4114800"/>
          </a:xfrm>
          <a:prstGeom prst="rect">
            <a:avLst/>
          </a:prstGeom>
        </p:spPr>
      </p:pic>
      <p:pic>
        <p:nvPicPr>
          <p:cNvPr id="17"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833" y="109972"/>
            <a:ext cx="2792633" cy="2242959"/>
          </a:xfrm>
          <a:prstGeom prst="rect">
            <a:avLst/>
          </a:prstGeom>
        </p:spPr>
      </p:pic>
      <p:cxnSp>
        <p:nvCxnSpPr>
          <p:cNvPr id="22" name="直接连接符 25"/>
          <p:cNvCxnSpPr/>
          <p:nvPr/>
        </p:nvCxnSpPr>
        <p:spPr>
          <a:xfrm>
            <a:off x="2133600" y="571500"/>
            <a:ext cx="0" cy="3178039"/>
          </a:xfrm>
          <a:prstGeom prst="line">
            <a:avLst/>
          </a:prstGeom>
          <a:ln>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3"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algn="ctr">
              <a:buClr>
                <a:srgbClr val="000000"/>
              </a:buClr>
              <a:buFont typeface="Arial"/>
              <a:buNone/>
            </a:pPr>
            <a:r>
              <a:rPr lang="en-US" sz="8100" kern="0" dirty="0" err="1">
                <a:solidFill>
                  <a:srgbClr val="FF0000"/>
                </a:solidFill>
                <a:latin typeface="#9Slide05 FS Blonde Script" panose="03000503000000000000" pitchFamily="65" charset="0"/>
                <a:cs typeface="Arial"/>
                <a:sym typeface="Arial"/>
              </a:rPr>
              <a:t>Rubic</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đánh</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giá</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đoạn</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văn</a:t>
            </a:r>
            <a:endParaRPr lang="vi-VN" sz="8100" kern="0" dirty="0">
              <a:solidFill>
                <a:srgbClr val="FF0000"/>
              </a:solidFill>
              <a:latin typeface="Times New Roman" panose="02020603050405020304" pitchFamily="18" charset="0"/>
              <a:cs typeface="Arial"/>
              <a:sym typeface="Arial"/>
            </a:endParaRPr>
          </a:p>
        </p:txBody>
      </p:sp>
      <p:graphicFrame>
        <p:nvGraphicFramePr>
          <p:cNvPr id="24" name="Table 23"/>
          <p:cNvGraphicFramePr>
            <a:graphicFrameLocks noGrp="1"/>
          </p:cNvGraphicFramePr>
          <p:nvPr>
            <p:extLst>
              <p:ext uri="{D42A27DB-BD31-4B8C-83A1-F6EECF244321}">
                <p14:modId xmlns:p14="http://schemas.microsoft.com/office/powerpoint/2010/main" val="3201061439"/>
              </p:ext>
            </p:extLst>
          </p:nvPr>
        </p:nvGraphicFramePr>
        <p:xfrm>
          <a:off x="1296876" y="2490900"/>
          <a:ext cx="15605540" cy="733128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rgbClr val="E9AD7B"/>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Tiêu</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chí</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đánh</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giá</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rgbClr val="E9AD7B"/>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Thang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rgbClr val="E9AD7B"/>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điểm</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đạt</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được</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rgbClr val="E9AD7B"/>
                    </a:solidFill>
                  </a:tcPr>
                </a:tc>
                <a:extLst>
                  <a:ext uri="{0D108BD9-81ED-4DB2-BD59-A6C34878D82A}">
                    <a16:rowId xmlns:a16="http://schemas.microsoft.com/office/drawing/2014/main" val="10000"/>
                  </a:ext>
                </a:extLst>
              </a:tr>
              <a:tr h="64008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Trình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bày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theo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phép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dịch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nạp</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1"/>
                  </a:ext>
                </a:extLst>
              </a:tr>
              <a:tr h="5715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Trình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bày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chú</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thích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rõ</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chủ</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2"/>
                  </a:ext>
                </a:extLst>
              </a:tr>
              <a:tr h="571500">
                <a:tc vMerge="1">
                  <a:txBody>
                    <a:bodyPr/>
                    <a:lstStyle/>
                    <a:p>
                      <a:endParaRPr lang="en-US"/>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rõ</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ý,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6"/>
                  </a:ext>
                </a:extLst>
              </a:tr>
              <a:tr h="640080">
                <a:tc rowSpan="3">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hưởng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nước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biển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dâng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đối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cuộc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sống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con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nước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biển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dâng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4"/>
                  </a:ext>
                </a:extLst>
              </a:tr>
              <a:tr h="7476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BPTT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5"/>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414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barn(inVertical)">
                                      <p:cBhvr>
                                        <p:cTn id="15" dur="5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8648115" y="-1406873"/>
            <a:ext cx="914400" cy="914400"/>
          </a:xfrm>
          <a:prstGeom prst="rect">
            <a:avLst/>
          </a:prstGeom>
        </p:spPr>
      </p:pic>
      <p:sp>
        <p:nvSpPr>
          <p:cNvPr id="10" name="Flowchart: Display 9"/>
          <p:cNvSpPr/>
          <p:nvPr/>
        </p:nvSpPr>
        <p:spPr>
          <a:xfrm>
            <a:off x="1371600" y="344737"/>
            <a:ext cx="16030575" cy="8161274"/>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3" name="Can 12"/>
          <p:cNvSpPr/>
          <p:nvPr/>
        </p:nvSpPr>
        <p:spPr>
          <a:xfrm>
            <a:off x="971549" y="344737"/>
            <a:ext cx="400052" cy="8161274"/>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4" name="Oval 13"/>
          <p:cNvSpPr/>
          <p:nvPr/>
        </p:nvSpPr>
        <p:spPr>
          <a:xfrm>
            <a:off x="630983" y="-79219"/>
            <a:ext cx="1081182" cy="847910"/>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5" name="Oval 14"/>
          <p:cNvSpPr/>
          <p:nvPr/>
        </p:nvSpPr>
        <p:spPr>
          <a:xfrm>
            <a:off x="630204" y="7572376"/>
            <a:ext cx="911289" cy="121938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5474" y="3000471"/>
            <a:ext cx="2828925" cy="2849802"/>
          </a:xfrm>
          <a:prstGeom prst="rect">
            <a:avLst/>
          </a:prstGeom>
        </p:spPr>
      </p:pic>
      <p:sp>
        <p:nvSpPr>
          <p:cNvPr id="16" name="Rectangle 15"/>
          <p:cNvSpPr/>
          <p:nvPr/>
        </p:nvSpPr>
        <p:spPr>
          <a:xfrm>
            <a:off x="3886201" y="848234"/>
            <a:ext cx="11767232" cy="487825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137160" tIns="68580" rIns="137160" bIns="68580">
            <a:spAutoFit/>
          </a:bodyPr>
          <a:lstStyle/>
          <a:p>
            <a:pPr algn="just"/>
            <a:r>
              <a:rPr lang="vi-VN" sz="4400" dirty="0">
                <a:solidFill>
                  <a:prstClr val="black"/>
                </a:solidFill>
                <a:latin typeface="Times New Roman" panose="02020603050405020304" pitchFamily="18" charset="0"/>
                <a:cs typeface="Times New Roman" panose="02020603050405020304" pitchFamily="18" charset="0"/>
              </a:rPr>
              <a:t>a) Bên cạnh thủy triều, mực nước biển còn bị ảnh hưởng bởi tác động của khối không khí trên mặt biển, đặc biệt là gió. Không chỉ góp phần tạo nên các hoàn lưu và dòng chảy trên biển, gió còn khiến cho mực nước dâng cao hơn hay hạ thấp xuống. Tác động của gió và áp suất khí quyển trở nên rõ ràng nhất khi xảy ra bão. (Theo Lưu Quang Hưng)</a:t>
            </a:r>
          </a:p>
        </p:txBody>
      </p:sp>
      <p:sp>
        <p:nvSpPr>
          <p:cNvPr id="17" name="Rectangle 16"/>
          <p:cNvSpPr/>
          <p:nvPr/>
        </p:nvSpPr>
        <p:spPr>
          <a:xfrm>
            <a:off x="3886201" y="6145098"/>
            <a:ext cx="11767232" cy="1985159"/>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lIns="137160" tIns="68580" rIns="137160" bIns="68580">
            <a:spAutoFit/>
          </a:bodyPr>
          <a:lstStyle/>
          <a:p>
            <a:pPr algn="just">
              <a:defRPr/>
            </a:pPr>
            <a:r>
              <a:rPr lang="en-US" sz="40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Diễn</a:t>
            </a:r>
            <a:r>
              <a:rPr lang="en-US" sz="4000" b="1" dirty="0">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0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dịch</a:t>
            </a:r>
            <a:r>
              <a:rPr lang="en-US" sz="4000" b="1" dirty="0">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 </a:t>
            </a:r>
            <a:r>
              <a:rPr lang="vi-VN" sz="4000" dirty="0">
                <a:solidFill>
                  <a:prstClr val="white"/>
                </a:solidFill>
                <a:latin typeface="Times New Roman" panose="02020603050405020304" pitchFamily="18" charset="0"/>
                <a:cs typeface="Times New Roman" panose="02020603050405020304" pitchFamily="18" charset="0"/>
              </a:rPr>
              <a:t>Câu chủ đề của đoạn văn: Bên cạnh thủy triều, mực nước biển còn bị ảnh hưởng bởi tác động của khối không khí trên mặt biển, đặc biệt là gió.</a:t>
            </a:r>
          </a:p>
        </p:txBody>
      </p:sp>
      <p:pic>
        <p:nvPicPr>
          <p:cNvPr id="18" name="Picture 17">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5653432" y="7943851"/>
            <a:ext cx="2431473" cy="2600324"/>
          </a:xfrm>
          <a:prstGeom prst="rect">
            <a:avLst/>
          </a:prstGeom>
        </p:spPr>
      </p:pic>
    </p:spTree>
    <p:extLst>
      <p:ext uri="{BB962C8B-B14F-4D97-AF65-F5344CB8AC3E}">
        <p14:creationId xmlns:p14="http://schemas.microsoft.com/office/powerpoint/2010/main" val="37312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250" fill="hold"/>
                                        <p:tgtEl>
                                          <p:spTgt spid="6"/>
                                        </p:tgtEl>
                                        <p:attrNameLst>
                                          <p:attrName>ppt_w</p:attrName>
                                        </p:attrNameLst>
                                      </p:cBhvr>
                                      <p:tavLst>
                                        <p:tav tm="0" fmla="#ppt_w*sin(2.5*pi*$)">
                                          <p:val>
                                            <p:fltVal val="0"/>
                                          </p:val>
                                        </p:tav>
                                        <p:tav tm="100000">
                                          <p:val>
                                            <p:fltVal val="1"/>
                                          </p:val>
                                        </p:tav>
                                      </p:tavLst>
                                    </p:anim>
                                    <p:anim calcmode="lin" valueType="num">
                                      <p:cBhvr>
                                        <p:cTn id="26" dur="12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80">
                                          <p:stCondLst>
                                            <p:cond delay="0"/>
                                          </p:stCondLst>
                                        </p:cTn>
                                        <p:tgtEl>
                                          <p:spTgt spid="16"/>
                                        </p:tgtEl>
                                      </p:cBhvr>
                                    </p:animEffect>
                                    <p:anim calcmode="lin" valueType="num">
                                      <p:cBhvr>
                                        <p:cTn id="3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7" dur="26">
                                          <p:stCondLst>
                                            <p:cond delay="650"/>
                                          </p:stCondLst>
                                        </p:cTn>
                                        <p:tgtEl>
                                          <p:spTgt spid="16"/>
                                        </p:tgtEl>
                                      </p:cBhvr>
                                      <p:to x="100000" y="60000"/>
                                    </p:animScale>
                                    <p:animScale>
                                      <p:cBhvr>
                                        <p:cTn id="38" dur="166" decel="50000">
                                          <p:stCondLst>
                                            <p:cond delay="676"/>
                                          </p:stCondLst>
                                        </p:cTn>
                                        <p:tgtEl>
                                          <p:spTgt spid="16"/>
                                        </p:tgtEl>
                                      </p:cBhvr>
                                      <p:to x="100000" y="100000"/>
                                    </p:animScale>
                                    <p:animScale>
                                      <p:cBhvr>
                                        <p:cTn id="39" dur="26">
                                          <p:stCondLst>
                                            <p:cond delay="1312"/>
                                          </p:stCondLst>
                                        </p:cTn>
                                        <p:tgtEl>
                                          <p:spTgt spid="16"/>
                                        </p:tgtEl>
                                      </p:cBhvr>
                                      <p:to x="100000" y="80000"/>
                                    </p:animScale>
                                    <p:animScale>
                                      <p:cBhvr>
                                        <p:cTn id="40" dur="166" decel="50000">
                                          <p:stCondLst>
                                            <p:cond delay="1338"/>
                                          </p:stCondLst>
                                        </p:cTn>
                                        <p:tgtEl>
                                          <p:spTgt spid="16"/>
                                        </p:tgtEl>
                                      </p:cBhvr>
                                      <p:to x="100000" y="100000"/>
                                    </p:animScale>
                                    <p:animScale>
                                      <p:cBhvr>
                                        <p:cTn id="41" dur="26">
                                          <p:stCondLst>
                                            <p:cond delay="1642"/>
                                          </p:stCondLst>
                                        </p:cTn>
                                        <p:tgtEl>
                                          <p:spTgt spid="16"/>
                                        </p:tgtEl>
                                      </p:cBhvr>
                                      <p:to x="100000" y="90000"/>
                                    </p:animScale>
                                    <p:animScale>
                                      <p:cBhvr>
                                        <p:cTn id="42" dur="166" decel="50000">
                                          <p:stCondLst>
                                            <p:cond delay="1668"/>
                                          </p:stCondLst>
                                        </p:cTn>
                                        <p:tgtEl>
                                          <p:spTgt spid="16"/>
                                        </p:tgtEl>
                                      </p:cBhvr>
                                      <p:to x="100000" y="100000"/>
                                    </p:animScale>
                                    <p:animScale>
                                      <p:cBhvr>
                                        <p:cTn id="43" dur="26">
                                          <p:stCondLst>
                                            <p:cond delay="1808"/>
                                          </p:stCondLst>
                                        </p:cTn>
                                        <p:tgtEl>
                                          <p:spTgt spid="16"/>
                                        </p:tgtEl>
                                      </p:cBhvr>
                                      <p:to x="100000" y="95000"/>
                                    </p:animScale>
                                    <p:animScale>
                                      <p:cBhvr>
                                        <p:cTn id="44" dur="166" decel="50000">
                                          <p:stCondLst>
                                            <p:cond delay="1834"/>
                                          </p:stCondLst>
                                        </p:cTn>
                                        <p:tgtEl>
                                          <p:spTgt spid="1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51"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8648115" y="-1406873"/>
            <a:ext cx="914400" cy="914400"/>
          </a:xfrm>
          <a:prstGeom prst="rect">
            <a:avLst/>
          </a:prstGeom>
        </p:spPr>
      </p:pic>
      <p:sp>
        <p:nvSpPr>
          <p:cNvPr id="10" name="Flowchart: Display 9"/>
          <p:cNvSpPr/>
          <p:nvPr/>
        </p:nvSpPr>
        <p:spPr>
          <a:xfrm>
            <a:off x="1371600" y="344737"/>
            <a:ext cx="16030575" cy="8161274"/>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3" name="Can 12"/>
          <p:cNvSpPr/>
          <p:nvPr/>
        </p:nvSpPr>
        <p:spPr>
          <a:xfrm>
            <a:off x="971549" y="344737"/>
            <a:ext cx="400052" cy="8161274"/>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4" name="Oval 13"/>
          <p:cNvSpPr/>
          <p:nvPr/>
        </p:nvSpPr>
        <p:spPr>
          <a:xfrm>
            <a:off x="630983" y="-79219"/>
            <a:ext cx="1081182" cy="847910"/>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5" name="Oval 14"/>
          <p:cNvSpPr/>
          <p:nvPr/>
        </p:nvSpPr>
        <p:spPr>
          <a:xfrm>
            <a:off x="630204" y="7572376"/>
            <a:ext cx="911289" cy="121938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1" y="3048518"/>
            <a:ext cx="3059861" cy="2244029"/>
          </a:xfrm>
          <a:prstGeom prst="rect">
            <a:avLst/>
          </a:prstGeom>
        </p:spPr>
      </p:pic>
      <p:sp>
        <p:nvSpPr>
          <p:cNvPr id="12" name="Rectangle 11"/>
          <p:cNvSpPr/>
          <p:nvPr/>
        </p:nvSpPr>
        <p:spPr>
          <a:xfrm>
            <a:off x="3886201" y="848234"/>
            <a:ext cx="11767232" cy="5309146"/>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137160" tIns="68580" rIns="137160" bIns="68580">
            <a:spAutoFit/>
          </a:bodyPr>
          <a:lstStyle/>
          <a:p>
            <a:pPr algn="just"/>
            <a:r>
              <a:rPr lang="vi-VN" sz="4800" dirty="0">
                <a:solidFill>
                  <a:prstClr val="black"/>
                </a:solidFill>
                <a:latin typeface="Times New Roman" panose="02020603050405020304" pitchFamily="18" charset="0"/>
              </a:rPr>
              <a:t>b) Mưa lớn kéo dài ở các vùng đồng bằng (như ở các vùng đồng bằng thuộc miền Trung nước ta) khiến cho nước trên các con sông không kịp thoát, gây ra ngập úng. Ngoài ra, mưa lớn kéo dài còn hình thành nên các con lũ quét, lũ ống gây ra những thiệt hại nặng nề về người và của. (Theo Mơ Kiều)</a:t>
            </a:r>
          </a:p>
        </p:txBody>
      </p:sp>
      <p:sp>
        <p:nvSpPr>
          <p:cNvPr id="19" name="Rectangle 18"/>
          <p:cNvSpPr/>
          <p:nvPr/>
        </p:nvSpPr>
        <p:spPr>
          <a:xfrm>
            <a:off x="3886201" y="6536204"/>
            <a:ext cx="11767232" cy="969496"/>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lIns="137160" tIns="68580" rIns="137160" bIns="68580">
            <a:spAutoFit/>
          </a:bodyPr>
          <a:lstStyle/>
          <a:p>
            <a:pPr algn="ctr">
              <a:defRPr/>
            </a:pPr>
            <a:r>
              <a:rPr lang="en-US" sz="54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Kiểu</a:t>
            </a:r>
            <a:r>
              <a:rPr lang="en-US" sz="5400" b="1" dirty="0">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đoạn</a:t>
            </a:r>
            <a:r>
              <a:rPr lang="en-US" sz="5400" b="1" dirty="0">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văn</a:t>
            </a:r>
            <a:r>
              <a:rPr lang="en-US" sz="5400" b="1" dirty="0">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song </a:t>
            </a:r>
            <a:r>
              <a:rPr lang="en-US" sz="5400" b="1" dirty="0" err="1">
                <a:ln w="10160">
                  <a:noFill/>
                  <a:prstDash val="solid"/>
                </a:ln>
                <a:solidFill>
                  <a:prstClr val="white"/>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song</a:t>
            </a:r>
            <a:endParaRPr lang="vi-VN" sz="5400" dirty="0">
              <a:solidFill>
                <a:prstClr val="white"/>
              </a:solidFill>
              <a:latin typeface="Times New Roman" panose="02020603050405020304" pitchFamily="18" charset="0"/>
              <a:cs typeface="Times New Roman" panose="02020603050405020304" pitchFamily="18" charset="0"/>
            </a:endParaRPr>
          </a:p>
        </p:txBody>
      </p:sp>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5653432" y="7943851"/>
            <a:ext cx="2431473" cy="2600324"/>
          </a:xfrm>
          <a:prstGeom prst="rect">
            <a:avLst/>
          </a:prstGeom>
        </p:spPr>
      </p:pic>
    </p:spTree>
    <p:extLst>
      <p:ext uri="{BB962C8B-B14F-4D97-AF65-F5344CB8AC3E}">
        <p14:creationId xmlns:p14="http://schemas.microsoft.com/office/powerpoint/2010/main" val="229375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2"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8648115" y="-1406873"/>
            <a:ext cx="914400" cy="914400"/>
          </a:xfrm>
          <a:prstGeom prst="rect">
            <a:avLst/>
          </a:prstGeom>
        </p:spPr>
      </p:pic>
      <p:sp>
        <p:nvSpPr>
          <p:cNvPr id="10" name="Flowchart: Display 9"/>
          <p:cNvSpPr/>
          <p:nvPr/>
        </p:nvSpPr>
        <p:spPr>
          <a:xfrm>
            <a:off x="1371600" y="344737"/>
            <a:ext cx="16030575" cy="8161274"/>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3" name="Can 12"/>
          <p:cNvSpPr/>
          <p:nvPr/>
        </p:nvSpPr>
        <p:spPr>
          <a:xfrm>
            <a:off x="971549" y="344737"/>
            <a:ext cx="400052" cy="8161274"/>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4" name="Oval 13"/>
          <p:cNvSpPr/>
          <p:nvPr/>
        </p:nvSpPr>
        <p:spPr>
          <a:xfrm>
            <a:off x="630983" y="-79219"/>
            <a:ext cx="1081182" cy="847910"/>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5" name="Oval 14"/>
          <p:cNvSpPr/>
          <p:nvPr/>
        </p:nvSpPr>
        <p:spPr>
          <a:xfrm>
            <a:off x="630204" y="7572376"/>
            <a:ext cx="911289" cy="121938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128832" y="2971802"/>
            <a:ext cx="1700216" cy="2428875"/>
          </a:xfrm>
          <a:prstGeom prst="rect">
            <a:avLst/>
          </a:prstGeom>
        </p:spPr>
      </p:pic>
      <p:sp>
        <p:nvSpPr>
          <p:cNvPr id="12" name="Rectangle 11"/>
          <p:cNvSpPr/>
          <p:nvPr/>
        </p:nvSpPr>
        <p:spPr>
          <a:xfrm>
            <a:off x="3886201" y="848234"/>
            <a:ext cx="11767232" cy="4447371"/>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137160" tIns="68580" rIns="137160" bIns="68580">
            <a:spAutoFit/>
          </a:bodyPr>
          <a:lstStyle/>
          <a:p>
            <a:pPr algn="just"/>
            <a:r>
              <a:rPr lang="vi-VN" sz="4000" dirty="0">
                <a:solidFill>
                  <a:prstClr val="black"/>
                </a:solidFill>
                <a:latin typeface="Times New Roman" panose="02020603050405020304" pitchFamily="18" charset="0"/>
              </a:rPr>
              <a:t>c) Mỗi con lũ đi qua đều càn quét phá hủy không biết bao nhiêu nhà dân, mương rẫy, giết hại các loại động vật. Ngoài ra, tình trạng bão lũ kéo dài còn khiến cho việc trồng trọt bị ảnh hưởng: các loại cây lương thực vì bị ngập úng mà chết, nguồn thực phẩm trở nên khan hiếm. Có thể nói lũ lụt gây nhiều thiệt hại trực tiếp về vật chất đối với người dân. (Theo Mơ Kiều)</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886201" y="5753100"/>
            <a:ext cx="11767232" cy="1985159"/>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lIns="137160" tIns="68580" rIns="137160" bIns="68580">
            <a:spAutoFit/>
          </a:bodyPr>
          <a:lstStyle/>
          <a:p>
            <a:pPr algn="just"/>
            <a:r>
              <a:rPr lang="en-US" sz="4000" b="1" dirty="0">
                <a:solidFill>
                  <a:prstClr val="white"/>
                </a:solidFill>
                <a:latin typeface="Times New Roman" panose="02020603050405020304" pitchFamily="18" charset="0"/>
                <a:cs typeface="Times New Roman" panose="02020603050405020304" pitchFamily="18" charset="0"/>
              </a:rPr>
              <a:t>Q</a:t>
            </a:r>
            <a:r>
              <a:rPr lang="vi-VN" sz="4000" b="1" dirty="0">
                <a:solidFill>
                  <a:prstClr val="white"/>
                </a:solidFill>
                <a:latin typeface="Times New Roman" panose="02020603050405020304" pitchFamily="18" charset="0"/>
                <a:cs typeface="Times New Roman" panose="02020603050405020304" pitchFamily="18" charset="0"/>
              </a:rPr>
              <a:t>uy nạp</a:t>
            </a:r>
            <a:r>
              <a:rPr lang="en-US" sz="4000" dirty="0">
                <a:solidFill>
                  <a:prstClr val="white"/>
                </a:solidFill>
                <a:latin typeface="Times New Roman" panose="02020603050405020304" pitchFamily="18" charset="0"/>
                <a:cs typeface="Times New Roman" panose="02020603050405020304" pitchFamily="18" charset="0"/>
              </a:rPr>
              <a:t>: </a:t>
            </a:r>
            <a:r>
              <a:rPr lang="vi-VN" sz="4000" dirty="0">
                <a:solidFill>
                  <a:prstClr val="white"/>
                </a:solidFill>
                <a:latin typeface="Times New Roman" panose="02020603050405020304" pitchFamily="18" charset="0"/>
                <a:cs typeface="Times New Roman" panose="02020603050405020304" pitchFamily="18" charset="0"/>
              </a:rPr>
              <a:t>Câu chủ đề của đoạn văn: Có thể nói lũ lụt gây nhiều thiệt hại trực tiếp về vật chất đối với người dân.</a:t>
            </a:r>
          </a:p>
        </p:txBody>
      </p:sp>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5653432" y="7943851"/>
            <a:ext cx="2431473" cy="2600324"/>
          </a:xfrm>
          <a:prstGeom prst="rect">
            <a:avLst/>
          </a:prstGeom>
        </p:spPr>
      </p:pic>
    </p:spTree>
    <p:extLst>
      <p:ext uri="{BB962C8B-B14F-4D97-AF65-F5344CB8AC3E}">
        <p14:creationId xmlns:p14="http://schemas.microsoft.com/office/powerpoint/2010/main" val="26067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2"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8648115" y="-1406873"/>
            <a:ext cx="914400" cy="914400"/>
          </a:xfrm>
          <a:prstGeom prst="rect">
            <a:avLst/>
          </a:prstGeom>
        </p:spPr>
      </p:pic>
      <p:sp>
        <p:nvSpPr>
          <p:cNvPr id="10" name="Flowchart: Display 9"/>
          <p:cNvSpPr/>
          <p:nvPr/>
        </p:nvSpPr>
        <p:spPr>
          <a:xfrm>
            <a:off x="1371600" y="344737"/>
            <a:ext cx="16030575" cy="8161274"/>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3" name="Can 12"/>
          <p:cNvSpPr/>
          <p:nvPr/>
        </p:nvSpPr>
        <p:spPr>
          <a:xfrm>
            <a:off x="971549" y="344737"/>
            <a:ext cx="400052" cy="8161274"/>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4" name="Oval 13"/>
          <p:cNvSpPr/>
          <p:nvPr/>
        </p:nvSpPr>
        <p:spPr>
          <a:xfrm>
            <a:off x="630983" y="-79219"/>
            <a:ext cx="1081182" cy="847910"/>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sp>
        <p:nvSpPr>
          <p:cNvPr id="15" name="Oval 14"/>
          <p:cNvSpPr/>
          <p:nvPr/>
        </p:nvSpPr>
        <p:spPr>
          <a:xfrm>
            <a:off x="630204" y="7572376"/>
            <a:ext cx="911289" cy="121938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700">
              <a:solidFill>
                <a:prstClr val="white"/>
              </a:solidFill>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1652" y="2581868"/>
            <a:ext cx="2363598" cy="2890725"/>
          </a:xfrm>
          <a:prstGeom prst="rect">
            <a:avLst/>
          </a:prstGeom>
        </p:spPr>
      </p:pic>
      <p:sp>
        <p:nvSpPr>
          <p:cNvPr id="11" name="Rectangle 10"/>
          <p:cNvSpPr/>
          <p:nvPr/>
        </p:nvSpPr>
        <p:spPr>
          <a:xfrm>
            <a:off x="3886201" y="848234"/>
            <a:ext cx="11767232" cy="4231928"/>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137160" tIns="68580" rIns="137160" bIns="68580">
            <a:spAutoFit/>
          </a:bodyPr>
          <a:lstStyle/>
          <a:p>
            <a:pPr algn="just"/>
            <a:r>
              <a:rPr lang="vi-VN" sz="3800" dirty="0">
                <a:solidFill>
                  <a:prstClr val="black"/>
                </a:solidFill>
                <a:latin typeface="Times New Roman" panose="02020603050405020304" pitchFamily="18" charset="0"/>
              </a:rPr>
              <a:t>d) Không chỉ gây thiệt hại về về vật chất mà lũ lụt còn gây thiệt hại cả về con người, cướp đi sinh mạng của rất nhiều người. Điển hình là lũ lụt sông Dương Tử ở Trung Quốc năm 1911 đã khiến cho 100 00 người chết, hay lũ lụt đồng bằng sông Hồng năm 1971 khiến cho 594 người chết và hơn 100000 người bị thương nặng. Như vậy, có thể thấy lũ lụt gây thiệt hại nghiêm trọng về người. (Theo Mơ Kiều)</a:t>
            </a:r>
          </a:p>
        </p:txBody>
      </p:sp>
      <p:sp>
        <p:nvSpPr>
          <p:cNvPr id="19" name="Rectangle 18"/>
          <p:cNvSpPr/>
          <p:nvPr/>
        </p:nvSpPr>
        <p:spPr>
          <a:xfrm>
            <a:off x="3860801" y="5376159"/>
            <a:ext cx="11767232" cy="2908489"/>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lIns="137160" tIns="68580" rIns="137160" bIns="68580">
            <a:spAutoFit/>
          </a:bodyPr>
          <a:lstStyle/>
          <a:p>
            <a:r>
              <a:rPr lang="en-US" sz="3600" b="1" dirty="0">
                <a:solidFill>
                  <a:prstClr val="white"/>
                </a:solidFill>
                <a:latin typeface="Times New Roman" panose="02020603050405020304" pitchFamily="18" charset="0"/>
                <a:cs typeface="Times New Roman" panose="02020603050405020304" pitchFamily="18" charset="0"/>
              </a:rPr>
              <a:t>P</a:t>
            </a:r>
            <a:r>
              <a:rPr lang="vi-VN" sz="3600" b="1" dirty="0">
                <a:solidFill>
                  <a:prstClr val="white"/>
                </a:solidFill>
                <a:latin typeface="Times New Roman" panose="02020603050405020304" pitchFamily="18" charset="0"/>
                <a:cs typeface="Times New Roman" panose="02020603050405020304" pitchFamily="18" charset="0"/>
              </a:rPr>
              <a:t>hối hợp</a:t>
            </a:r>
            <a:r>
              <a:rPr lang="en-US" sz="3600" b="1" dirty="0">
                <a:solidFill>
                  <a:prstClr val="white"/>
                </a:solidFill>
                <a:latin typeface="Times New Roman" panose="02020603050405020304" pitchFamily="18" charset="0"/>
                <a:cs typeface="Times New Roman" panose="02020603050405020304" pitchFamily="18" charset="0"/>
              </a:rPr>
              <a:t>: </a:t>
            </a:r>
            <a:r>
              <a:rPr lang="vi-VN" sz="3600" dirty="0">
                <a:solidFill>
                  <a:prstClr val="white"/>
                </a:solidFill>
                <a:latin typeface="Times New Roman" panose="02020603050405020304" pitchFamily="18" charset="0"/>
                <a:cs typeface="Times New Roman" panose="02020603050405020304" pitchFamily="18" charset="0"/>
              </a:rPr>
              <a:t>Câu chủ đề của đoạn văn:</a:t>
            </a:r>
          </a:p>
          <a:p>
            <a:r>
              <a:rPr lang="vi-VN" sz="3600" dirty="0">
                <a:solidFill>
                  <a:prstClr val="white"/>
                </a:solidFill>
                <a:latin typeface="Times New Roman" panose="02020603050405020304" pitchFamily="18" charset="0"/>
                <a:cs typeface="Times New Roman" panose="02020603050405020304" pitchFamily="18" charset="0"/>
              </a:rPr>
              <a:t>- Không chỉ gây thiệt hại về về vật chất mà lũ lụt còn gây thiệt hại cả về con người, cướp đi sinh mạng của rất nhiều người.</a:t>
            </a:r>
          </a:p>
          <a:p>
            <a:r>
              <a:rPr lang="vi-VN" sz="3600" dirty="0">
                <a:solidFill>
                  <a:prstClr val="white"/>
                </a:solidFill>
                <a:latin typeface="Times New Roman" panose="02020603050405020304" pitchFamily="18" charset="0"/>
                <a:cs typeface="Times New Roman" panose="02020603050405020304" pitchFamily="18" charset="0"/>
              </a:rPr>
              <a:t>- Như vậy, có thể thấy lũ lụt gây thiệt hại nghiêm trọng về người.</a:t>
            </a:r>
          </a:p>
        </p:txBody>
      </p:sp>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5653432" y="7943851"/>
            <a:ext cx="2431473" cy="2600324"/>
          </a:xfrm>
          <a:prstGeom prst="rect">
            <a:avLst/>
          </a:prstGeom>
        </p:spPr>
      </p:pic>
    </p:spTree>
    <p:extLst>
      <p:ext uri="{BB962C8B-B14F-4D97-AF65-F5344CB8AC3E}">
        <p14:creationId xmlns:p14="http://schemas.microsoft.com/office/powerpoint/2010/main" val="32635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1"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3301054">
            <a:off x="11531563" y="2972368"/>
            <a:ext cx="12259173" cy="9608127"/>
          </a:xfrm>
          <a:prstGeom prst="rect">
            <a:avLst/>
          </a:prstGeom>
        </p:spPr>
      </p:pic>
      <p:pic>
        <p:nvPicPr>
          <p:cNvPr id="4" name="Picture 4"/>
          <p:cNvPicPr>
            <a:picLocks noChangeAspect="1"/>
          </p:cNvPicPr>
          <p:nvPr/>
        </p:nvPicPr>
        <p:blipFill>
          <a:blip r:embed="rId4"/>
          <a:srcRect/>
          <a:stretch>
            <a:fillRect/>
          </a:stretch>
        </p:blipFill>
        <p:spPr>
          <a:xfrm rot="2858989" flipH="1">
            <a:off x="-6118630" y="-5310150"/>
            <a:ext cx="10169462" cy="11934821"/>
          </a:xfrm>
          <a:prstGeom prst="rect">
            <a:avLst/>
          </a:prstGeom>
        </p:spPr>
      </p:pic>
      <p:pic>
        <p:nvPicPr>
          <p:cNvPr id="5" name="Picture 5"/>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rcRect/>
          <a:stretch>
            <a:fillRect/>
          </a:stretch>
        </p:blipFill>
        <p:spPr>
          <a:xfrm rot="-83423">
            <a:off x="896088" y="151727"/>
            <a:ext cx="12703410" cy="16260365"/>
          </a:xfrm>
          <a:prstGeom prst="rect">
            <a:avLst/>
          </a:prstGeom>
        </p:spPr>
      </p:pic>
      <p:pic>
        <p:nvPicPr>
          <p:cNvPr id="2" name="Picture 1"/>
          <p:cNvPicPr>
            <a:picLocks noChangeAspect="1"/>
          </p:cNvPicPr>
          <p:nvPr/>
        </p:nvPicPr>
        <p:blipFill>
          <a:blip r:embed="rId7"/>
          <a:stretch>
            <a:fillRect/>
          </a:stretch>
        </p:blipFill>
        <p:spPr>
          <a:xfrm>
            <a:off x="2286000" y="1736035"/>
            <a:ext cx="10461643" cy="71756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4"/>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6" name="Picture 5"/>
          <p:cNvPicPr>
            <a:picLocks noChangeAspect="1"/>
          </p:cNvPicPr>
          <p:nvPr/>
        </p:nvPicPr>
        <p:blipFill>
          <a:blip r:embed="rId6">
            <a:biLevel thresh="75000"/>
          </a:blip>
          <a:stretch>
            <a:fillRect/>
          </a:stretch>
        </p:blipFill>
        <p:spPr>
          <a:xfrm>
            <a:off x="4953000" y="1485900"/>
            <a:ext cx="9840781" cy="41990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03091">
            <a:off x="2484692" y="251912"/>
            <a:ext cx="2143125" cy="2057400"/>
          </a:xfrm>
          <a:prstGeom prst="rect">
            <a:avLst/>
          </a:prstGeom>
        </p:spPr>
      </p:pic>
      <p:sp>
        <p:nvSpPr>
          <p:cNvPr id="30" name="Rectangle 29"/>
          <p:cNvSpPr/>
          <p:nvPr/>
        </p:nvSpPr>
        <p:spPr>
          <a:xfrm>
            <a:off x="685800" y="2504335"/>
            <a:ext cx="16890460" cy="7201972"/>
          </a:xfrm>
          <a:prstGeom prst="rect">
            <a:avLst/>
          </a:prstGeom>
        </p:spPr>
        <p:txBody>
          <a:bodyPr wrap="square">
            <a:spAutoFit/>
          </a:bodyPr>
          <a:lstStyle/>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Phương tiện giao tiếp phi ngôn ngữ là các hình ảnh, số liệu, kí hiệu, biểu đồ,…được d</a:t>
            </a:r>
            <a:r>
              <a:rPr lang="en-US" sz="4400" dirty="0">
                <a:solidFill>
                  <a:srgbClr val="000000"/>
                </a:solidFill>
                <a:latin typeface="Times New Roman" panose="02020603050405020304" pitchFamily="18" charset="0"/>
                <a:cs typeface="Times New Roman" panose="02020603050405020304" pitchFamily="18" charset="0"/>
              </a:rPr>
              <a:t>ù</a:t>
            </a:r>
            <a:r>
              <a:rPr lang="vi-VN" sz="4400" dirty="0">
                <a:solidFill>
                  <a:srgbClr val="000000"/>
                </a:solidFill>
                <a:latin typeface="Times New Roman" panose="02020603050405020304" pitchFamily="18" charset="0"/>
                <a:cs typeface="Times New Roman" panose="02020603050405020304" pitchFamily="18" charset="0"/>
              </a:rPr>
              <a:t>ng phối hợp với phương tiện ngôn ngữ </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nhằm minh họa, làm rõ những nội dung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các hình ảnh, số liệu, kí hiệu, biểu đồ</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cử chỉ gật đầu, lắc đầu để biểu thị sự đồng ý hay không đồng ý; xòe bàn tay, giơ ngón tay biểu thị số lượng nhất định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2"/>
          <p:cNvSpPr txBox="1"/>
          <p:nvPr/>
        </p:nvSpPr>
        <p:spPr>
          <a:xfrm>
            <a:off x="2837893" y="952500"/>
            <a:ext cx="12586273" cy="1316451"/>
          </a:xfrm>
          <a:prstGeom prst="rect">
            <a:avLst/>
          </a:prstGeom>
        </p:spPr>
        <p:txBody>
          <a:bodyPr lIns="0" tIns="0" rIns="0" bIns="0" rtlCol="0" anchor="t">
            <a:spAutoFit/>
          </a:bodyPr>
          <a:lstStyle/>
          <a:p>
            <a:pPr algn="ctr">
              <a:lnSpc>
                <a:spcPts val="11999"/>
              </a:lnSpc>
            </a:pPr>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Phương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tiện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giao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tiếp</a:t>
            </a:r>
            <a:r>
              <a:rPr lang="en-US" sz="5400" b="1" dirty="0">
                <a:latin typeface="Times New Roman" panose="02020603050405020304" pitchFamily="18" charset="0"/>
                <a:cs typeface="Times New Roman" panose="02020603050405020304" pitchFamily="18" charset="0"/>
              </a:rPr>
              <a:t> phi </a:t>
            </a:r>
            <a:r>
              <a:rPr lang="en-US" sz="5400" b="1" dirty="0" err="1">
                <a:latin typeface="Times New Roman" panose="02020603050405020304" pitchFamily="18" charset="0"/>
                <a:cs typeface="Times New Roman" panose="02020603050405020304" pitchFamily="18" charset="0"/>
              </a:rPr>
              <a:t>ngôn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ngữ</a:t>
            </a:r>
            <a:endParaRPr lang="en-US" sz="5400" b="1" dirty="0">
              <a:latin typeface="Times New Roman" panose="02020603050405020304" pitchFamily="18" charset="0"/>
              <a:cs typeface="Times New Roman" panose="02020603050405020304" pitchFamily="18" charset="0"/>
            </a:endParaRPr>
          </a:p>
        </p:txBody>
      </p:sp>
      <p:pic>
        <p:nvPicPr>
          <p:cNvPr id="32" name="Picture 5"/>
          <p:cNvPicPr>
            <a:picLocks noChangeAspect="1"/>
          </p:cNvPicPr>
          <p:nvPr/>
        </p:nvPicPr>
        <p:blipFill>
          <a:blip r:embed="rId5"/>
          <a:srcRect/>
          <a:stretch>
            <a:fillRect/>
          </a:stretch>
        </p:blipFill>
        <p:spPr>
          <a:xfrm rot="-2181070" flipH="1">
            <a:off x="15653987" y="-6796077"/>
            <a:ext cx="10169462" cy="11934821"/>
          </a:xfrm>
          <a:prstGeom prst="rect">
            <a:avLst/>
          </a:prstGeom>
        </p:spPr>
      </p:pic>
    </p:spTree>
    <p:extLst>
      <p:ext uri="{BB962C8B-B14F-4D97-AF65-F5344CB8AC3E}">
        <p14:creationId xmlns:p14="http://schemas.microsoft.com/office/powerpoint/2010/main" val="30666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Effect transition="in" filter="wipe(down)">
                                      <p:cBhvr>
                                        <p:cTn id="14" dur="500"/>
                                        <p:tgtEl>
                                          <p:spTgt spid="3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animEffect transition="in" filter="fade">
                                      <p:cBhvr>
                                        <p:cTn id="19" dur="1000"/>
                                        <p:tgtEl>
                                          <p:spTgt spid="30">
                                            <p:txEl>
                                              <p:pRg st="2" end="2"/>
                                            </p:txEl>
                                          </p:spTgt>
                                        </p:tgtEl>
                                      </p:cBhvr>
                                    </p:animEffect>
                                    <p:anim calcmode="lin" valueType="num">
                                      <p:cBhvr>
                                        <p:cTn id="2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
                                            <p:txEl>
                                              <p:pRg st="4" end="4"/>
                                            </p:txEl>
                                          </p:spTgt>
                                        </p:tgtEl>
                                        <p:attrNameLst>
                                          <p:attrName>style.visibility</p:attrName>
                                        </p:attrNameLst>
                                      </p:cBhvr>
                                      <p:to>
                                        <p:strVal val="visible"/>
                                      </p:to>
                                    </p:set>
                                    <p:animEffect transition="in" filter="barn(inVertical)">
                                      <p:cBhvr>
                                        <p:cTn id="26" dur="500"/>
                                        <p:tgtEl>
                                          <p:spTgt spid="30">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xEl>
                                              <p:pRg st="3" end="3"/>
                                            </p:txEl>
                                          </p:spTgt>
                                        </p:tgtEl>
                                        <p:attrNameLst>
                                          <p:attrName>style.visibility</p:attrName>
                                        </p:attrNameLst>
                                      </p:cBhvr>
                                      <p:to>
                                        <p:strVal val="visible"/>
                                      </p:to>
                                    </p:set>
                                    <p:animEffect transition="in" filter="barn(inVertical)">
                                      <p:cBhvr>
                                        <p:cTn id="2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2187</TotalTime>
  <Words>1864</Words>
  <Application>Microsoft Office PowerPoint</Application>
  <PresentationFormat>Custom</PresentationFormat>
  <Paragraphs>148</Paragraphs>
  <Slides>20</Slides>
  <Notes>20</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#9Slide05 FS Blonde Script</vt:lpstr>
      <vt:lpstr>Times New Roman</vt:lpstr>
      <vt:lpstr>Arial</vt:lpstr>
      <vt:lpstr>Calibri</vt:lpstr>
      <vt:lpstr>#9Slide07 SVNBeachwood Sans</vt:lpstr>
      <vt:lpstr>Calibri Light</vt:lpstr>
      <vt:lpstr>Arial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Ripped Paper Sunday Sermon Church Presentation</dc:title>
  <dc:creator>admin</dc:creator>
  <cp:lastModifiedBy>admin</cp:lastModifiedBy>
  <cp:revision>29</cp:revision>
  <dcterms:created xsi:type="dcterms:W3CDTF">2006-08-16T00:00:00Z</dcterms:created>
  <dcterms:modified xsi:type="dcterms:W3CDTF">2024-11-12T07:36:48Z</dcterms:modified>
  <dc:identifier>DAFkZ3tkF_s</dc:identifier>
</cp:coreProperties>
</file>