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9"/>
  </p:notesMasterIdLst>
  <p:sldIdLst>
    <p:sldId id="291" r:id="rId3"/>
    <p:sldId id="292" r:id="rId4"/>
    <p:sldId id="293" r:id="rId5"/>
    <p:sldId id="287" r:id="rId6"/>
    <p:sldId id="288" r:id="rId7"/>
    <p:sldId id="294" r:id="rId8"/>
    <p:sldId id="295" r:id="rId9"/>
    <p:sldId id="296" r:id="rId10"/>
    <p:sldId id="289" r:id="rId11"/>
    <p:sldId id="303" r:id="rId12"/>
    <p:sldId id="297" r:id="rId13"/>
    <p:sldId id="346" r:id="rId14"/>
    <p:sldId id="280" r:id="rId15"/>
    <p:sldId id="284" r:id="rId16"/>
    <p:sldId id="335" r:id="rId17"/>
    <p:sldId id="307" r:id="rId18"/>
    <p:sldId id="392" r:id="rId19"/>
    <p:sldId id="308" r:id="rId20"/>
    <p:sldId id="298" r:id="rId21"/>
    <p:sldId id="330" r:id="rId22"/>
    <p:sldId id="299" r:id="rId23"/>
    <p:sldId id="347" r:id="rId24"/>
    <p:sldId id="348" r:id="rId25"/>
    <p:sldId id="290" r:id="rId26"/>
    <p:sldId id="334" r:id="rId27"/>
    <p:sldId id="349" r:id="rId28"/>
    <p:sldId id="337" r:id="rId29"/>
    <p:sldId id="382" r:id="rId30"/>
    <p:sldId id="383" r:id="rId31"/>
    <p:sldId id="384" r:id="rId32"/>
    <p:sldId id="385" r:id="rId33"/>
    <p:sldId id="386" r:id="rId34"/>
    <p:sldId id="387" r:id="rId35"/>
    <p:sldId id="390" r:id="rId36"/>
    <p:sldId id="391" r:id="rId37"/>
    <p:sldId id="302" r:id="rId38"/>
  </p:sldIdLst>
  <p:sldSz cx="18288000" cy="10287000"/>
  <p:notesSz cx="6858000" cy="9144000"/>
  <p:embeddedFontLst>
    <p:embeddedFont>
      <p:font typeface=".VnTime" panose="020B720000000000000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D4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727" autoAdjust="0"/>
  </p:normalViewPr>
  <p:slideViewPr>
    <p:cSldViewPr>
      <p:cViewPr varScale="1">
        <p:scale>
          <a:sx n="54" d="100"/>
          <a:sy n="54" d="100"/>
        </p:scale>
        <p:origin x="100" y="1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9" d="100"/>
        <a:sy n="7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E0C5FF-044A-468E-B223-B738404E0A77}"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2CB58C-8855-487C-B615-401EA722C2DE}" type="slidenum">
              <a:rPr lang="en-US" smtClean="0"/>
              <a:t>‹#›</a:t>
            </a:fld>
            <a:endParaRPr lang="en-US"/>
          </a:p>
        </p:txBody>
      </p:sp>
    </p:spTree>
    <p:extLst>
      <p:ext uri="{BB962C8B-B14F-4D97-AF65-F5344CB8AC3E}">
        <p14:creationId xmlns:p14="http://schemas.microsoft.com/office/powerpoint/2010/main" val="318154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t>1</a:t>
            </a:fld>
            <a:endParaRPr lang="en-US"/>
          </a:p>
        </p:txBody>
      </p:sp>
    </p:spTree>
    <p:extLst>
      <p:ext uri="{BB962C8B-B14F-4D97-AF65-F5344CB8AC3E}">
        <p14:creationId xmlns:p14="http://schemas.microsoft.com/office/powerpoint/2010/main" val="1165929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t>10</a:t>
            </a:fld>
            <a:endParaRPr lang="en-US"/>
          </a:p>
        </p:txBody>
      </p:sp>
    </p:spTree>
    <p:extLst>
      <p:ext uri="{BB962C8B-B14F-4D97-AF65-F5344CB8AC3E}">
        <p14:creationId xmlns:p14="http://schemas.microsoft.com/office/powerpoint/2010/main" val="3378348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t>11</a:t>
            </a:fld>
            <a:endParaRPr lang="en-US"/>
          </a:p>
        </p:txBody>
      </p:sp>
    </p:spTree>
    <p:extLst>
      <p:ext uri="{BB962C8B-B14F-4D97-AF65-F5344CB8AC3E}">
        <p14:creationId xmlns:p14="http://schemas.microsoft.com/office/powerpoint/2010/main" val="1482818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t>12</a:t>
            </a:fld>
            <a:endParaRPr lang="en-US"/>
          </a:p>
        </p:txBody>
      </p:sp>
    </p:spTree>
    <p:extLst>
      <p:ext uri="{BB962C8B-B14F-4D97-AF65-F5344CB8AC3E}">
        <p14:creationId xmlns:p14="http://schemas.microsoft.com/office/powerpoint/2010/main" val="723833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t>13</a:t>
            </a:fld>
            <a:endParaRPr lang="en-US"/>
          </a:p>
        </p:txBody>
      </p:sp>
    </p:spTree>
    <p:extLst>
      <p:ext uri="{BB962C8B-B14F-4D97-AF65-F5344CB8AC3E}">
        <p14:creationId xmlns:p14="http://schemas.microsoft.com/office/powerpoint/2010/main" val="2435567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t>14</a:t>
            </a:fld>
            <a:endParaRPr lang="en-US"/>
          </a:p>
        </p:txBody>
      </p:sp>
    </p:spTree>
    <p:extLst>
      <p:ext uri="{BB962C8B-B14F-4D97-AF65-F5344CB8AC3E}">
        <p14:creationId xmlns:p14="http://schemas.microsoft.com/office/powerpoint/2010/main" val="3845324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t>15</a:t>
            </a:fld>
            <a:endParaRPr lang="en-US"/>
          </a:p>
        </p:txBody>
      </p:sp>
    </p:spTree>
    <p:extLst>
      <p:ext uri="{BB962C8B-B14F-4D97-AF65-F5344CB8AC3E}">
        <p14:creationId xmlns:p14="http://schemas.microsoft.com/office/powerpoint/2010/main" val="4291764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t>16</a:t>
            </a:fld>
            <a:endParaRPr lang="en-US"/>
          </a:p>
        </p:txBody>
      </p:sp>
    </p:spTree>
    <p:extLst>
      <p:ext uri="{BB962C8B-B14F-4D97-AF65-F5344CB8AC3E}">
        <p14:creationId xmlns:p14="http://schemas.microsoft.com/office/powerpoint/2010/main" val="2401930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t>17</a:t>
            </a:fld>
            <a:endParaRPr lang="en-US"/>
          </a:p>
        </p:txBody>
      </p:sp>
    </p:spTree>
    <p:extLst>
      <p:ext uri="{BB962C8B-B14F-4D97-AF65-F5344CB8AC3E}">
        <p14:creationId xmlns:p14="http://schemas.microsoft.com/office/powerpoint/2010/main" val="515090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t>18</a:t>
            </a:fld>
            <a:endParaRPr lang="en-US"/>
          </a:p>
        </p:txBody>
      </p:sp>
    </p:spTree>
    <p:extLst>
      <p:ext uri="{BB962C8B-B14F-4D97-AF65-F5344CB8AC3E}">
        <p14:creationId xmlns:p14="http://schemas.microsoft.com/office/powerpoint/2010/main" val="1261139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t>19</a:t>
            </a:fld>
            <a:endParaRPr lang="en-US"/>
          </a:p>
        </p:txBody>
      </p:sp>
    </p:spTree>
    <p:extLst>
      <p:ext uri="{BB962C8B-B14F-4D97-AF65-F5344CB8AC3E}">
        <p14:creationId xmlns:p14="http://schemas.microsoft.com/office/powerpoint/2010/main" val="3089922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t>2</a:t>
            </a:fld>
            <a:endParaRPr lang="en-US"/>
          </a:p>
        </p:txBody>
      </p:sp>
    </p:spTree>
    <p:extLst>
      <p:ext uri="{BB962C8B-B14F-4D97-AF65-F5344CB8AC3E}">
        <p14:creationId xmlns:p14="http://schemas.microsoft.com/office/powerpoint/2010/main" val="2567796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t>20</a:t>
            </a:fld>
            <a:endParaRPr lang="en-US"/>
          </a:p>
        </p:txBody>
      </p:sp>
    </p:spTree>
    <p:extLst>
      <p:ext uri="{BB962C8B-B14F-4D97-AF65-F5344CB8AC3E}">
        <p14:creationId xmlns:p14="http://schemas.microsoft.com/office/powerpoint/2010/main" val="82990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t>21</a:t>
            </a:fld>
            <a:endParaRPr lang="en-US"/>
          </a:p>
        </p:txBody>
      </p:sp>
    </p:spTree>
    <p:extLst>
      <p:ext uri="{BB962C8B-B14F-4D97-AF65-F5344CB8AC3E}">
        <p14:creationId xmlns:p14="http://schemas.microsoft.com/office/powerpoint/2010/main" val="3662076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a:solidFill>
                  <a:schemeClr val="tx1"/>
                </a:solidFill>
                <a:effectLst/>
                <a:latin typeface="+mn-lt"/>
                <a:ea typeface="+mn-ea"/>
                <a:cs typeface="+mn-cs"/>
              </a:rPr>
              <a:t>+ Người viết có tin vào điểm xấu hoặc điểm lành khi thấy sao băng không?</a:t>
            </a:r>
            <a:endParaRPr lang="vi-VN" sz="1200" b="0" i="0" kern="1200" dirty="0">
              <a:solidFill>
                <a:schemeClr val="tx1"/>
              </a:solidFill>
              <a:effectLst/>
              <a:latin typeface="+mn-lt"/>
              <a:ea typeface="+mn-ea"/>
              <a:cs typeface="+mn-cs"/>
            </a:endParaRPr>
          </a:p>
          <a:p>
            <a:r>
              <a:rPr lang="vi-VN" sz="1200" b="0" i="1" kern="1200" dirty="0">
                <a:solidFill>
                  <a:schemeClr val="tx1"/>
                </a:solidFill>
                <a:effectLst/>
                <a:latin typeface="+mn-lt"/>
                <a:ea typeface="+mn-ea"/>
                <a:cs typeface="+mn-cs"/>
              </a:rPr>
              <a:t>+ Vì sao người ta lại ước khi nhìn thấy sao băng? Cách ước như thế nào?</a:t>
            </a:r>
            <a:endParaRPr lang="vi-VN" sz="1200" b="0" i="0" kern="1200" dirty="0">
              <a:solidFill>
                <a:schemeClr val="tx1"/>
              </a:solidFill>
              <a:effectLst/>
              <a:latin typeface="+mn-lt"/>
              <a:ea typeface="+mn-ea"/>
              <a:cs typeface="+mn-cs"/>
            </a:endParaRPr>
          </a:p>
          <a:p>
            <a:r>
              <a:rPr lang="vi-VN" sz="1200" b="0" i="1" kern="1200" dirty="0">
                <a:solidFill>
                  <a:schemeClr val="tx1"/>
                </a:solidFill>
                <a:effectLst/>
                <a:latin typeface="+mn-lt"/>
                <a:ea typeface="+mn-ea"/>
                <a:cs typeface="+mn-cs"/>
              </a:rPr>
              <a:t>+ Em hãy nêu cách hiểu của em về hiện tượng này.</a:t>
            </a:r>
            <a:endParaRPr lang="vi-VN"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72CB58C-8855-487C-B615-401EA722C2DE}" type="slidenum">
              <a:rPr lang="en-US" smtClean="0"/>
              <a:t>22</a:t>
            </a:fld>
            <a:endParaRPr lang="en-US"/>
          </a:p>
        </p:txBody>
      </p:sp>
    </p:spTree>
    <p:extLst>
      <p:ext uri="{BB962C8B-B14F-4D97-AF65-F5344CB8AC3E}">
        <p14:creationId xmlns:p14="http://schemas.microsoft.com/office/powerpoint/2010/main" val="1041470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72CB58C-8855-487C-B615-401EA722C2DE}" type="slidenum">
              <a:rPr lang="en-US" smtClean="0"/>
              <a:t>23</a:t>
            </a:fld>
            <a:endParaRPr lang="en-US"/>
          </a:p>
        </p:txBody>
      </p:sp>
    </p:spTree>
    <p:extLst>
      <p:ext uri="{BB962C8B-B14F-4D97-AF65-F5344CB8AC3E}">
        <p14:creationId xmlns:p14="http://schemas.microsoft.com/office/powerpoint/2010/main" val="48946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t>24</a:t>
            </a:fld>
            <a:endParaRPr lang="en-US"/>
          </a:p>
        </p:txBody>
      </p:sp>
    </p:spTree>
    <p:extLst>
      <p:ext uri="{BB962C8B-B14F-4D97-AF65-F5344CB8AC3E}">
        <p14:creationId xmlns:p14="http://schemas.microsoft.com/office/powerpoint/2010/main" val="3382611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t>25</a:t>
            </a:fld>
            <a:endParaRPr lang="en-US"/>
          </a:p>
        </p:txBody>
      </p:sp>
    </p:spTree>
    <p:extLst>
      <p:ext uri="{BB962C8B-B14F-4D97-AF65-F5344CB8AC3E}">
        <p14:creationId xmlns:p14="http://schemas.microsoft.com/office/powerpoint/2010/main" val="1461179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t>26</a:t>
            </a:fld>
            <a:endParaRPr lang="en-US"/>
          </a:p>
        </p:txBody>
      </p:sp>
    </p:spTree>
    <p:extLst>
      <p:ext uri="{BB962C8B-B14F-4D97-AF65-F5344CB8AC3E}">
        <p14:creationId xmlns:p14="http://schemas.microsoft.com/office/powerpoint/2010/main" val="3606642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t>27</a:t>
            </a:fld>
            <a:endParaRPr lang="en-US"/>
          </a:p>
        </p:txBody>
      </p:sp>
    </p:spTree>
    <p:extLst>
      <p:ext uri="{BB962C8B-B14F-4D97-AF65-F5344CB8AC3E}">
        <p14:creationId xmlns:p14="http://schemas.microsoft.com/office/powerpoint/2010/main" val="27174442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72CB58C-8855-487C-B615-401EA722C2DE}" type="slidenum">
              <a:rPr lang="en-US" smtClean="0"/>
              <a:t>28</a:t>
            </a:fld>
            <a:endParaRPr lang="en-US"/>
          </a:p>
        </p:txBody>
      </p:sp>
    </p:spTree>
    <p:extLst>
      <p:ext uri="{BB962C8B-B14F-4D97-AF65-F5344CB8AC3E}">
        <p14:creationId xmlns:p14="http://schemas.microsoft.com/office/powerpoint/2010/main" val="498219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72CB58C-8855-487C-B615-401EA722C2DE}" type="slidenum">
              <a:rPr lang="en-US" smtClean="0"/>
              <a:t>29</a:t>
            </a:fld>
            <a:endParaRPr lang="en-US"/>
          </a:p>
        </p:txBody>
      </p:sp>
    </p:spTree>
    <p:extLst>
      <p:ext uri="{BB962C8B-B14F-4D97-AF65-F5344CB8AC3E}">
        <p14:creationId xmlns:p14="http://schemas.microsoft.com/office/powerpoint/2010/main" val="975919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t>3</a:t>
            </a:fld>
            <a:endParaRPr lang="en-US"/>
          </a:p>
        </p:txBody>
      </p:sp>
    </p:spTree>
    <p:extLst>
      <p:ext uri="{BB962C8B-B14F-4D97-AF65-F5344CB8AC3E}">
        <p14:creationId xmlns:p14="http://schemas.microsoft.com/office/powerpoint/2010/main" val="2848705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72CB58C-8855-487C-B615-401EA722C2DE}" type="slidenum">
              <a:rPr lang="en-US" smtClean="0"/>
              <a:t>30</a:t>
            </a:fld>
            <a:endParaRPr lang="en-US"/>
          </a:p>
        </p:txBody>
      </p:sp>
    </p:spTree>
    <p:extLst>
      <p:ext uri="{BB962C8B-B14F-4D97-AF65-F5344CB8AC3E}">
        <p14:creationId xmlns:p14="http://schemas.microsoft.com/office/powerpoint/2010/main" val="37849596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72CB58C-8855-487C-B615-401EA722C2DE}" type="slidenum">
              <a:rPr lang="en-US" smtClean="0"/>
              <a:t>31</a:t>
            </a:fld>
            <a:endParaRPr lang="en-US"/>
          </a:p>
        </p:txBody>
      </p:sp>
    </p:spTree>
    <p:extLst>
      <p:ext uri="{BB962C8B-B14F-4D97-AF65-F5344CB8AC3E}">
        <p14:creationId xmlns:p14="http://schemas.microsoft.com/office/powerpoint/2010/main" val="24738511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72CB58C-8855-487C-B615-401EA722C2DE}" type="slidenum">
              <a:rPr lang="en-US" smtClean="0"/>
              <a:t>32</a:t>
            </a:fld>
            <a:endParaRPr lang="en-US"/>
          </a:p>
        </p:txBody>
      </p:sp>
    </p:spTree>
    <p:extLst>
      <p:ext uri="{BB962C8B-B14F-4D97-AF65-F5344CB8AC3E}">
        <p14:creationId xmlns:p14="http://schemas.microsoft.com/office/powerpoint/2010/main" val="11479557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72CB58C-8855-487C-B615-401EA722C2DE}" type="slidenum">
              <a:rPr lang="en-US" smtClean="0"/>
              <a:t>33</a:t>
            </a:fld>
            <a:endParaRPr lang="en-US"/>
          </a:p>
        </p:txBody>
      </p:sp>
    </p:spTree>
    <p:extLst>
      <p:ext uri="{BB962C8B-B14F-4D97-AF65-F5344CB8AC3E}">
        <p14:creationId xmlns:p14="http://schemas.microsoft.com/office/powerpoint/2010/main" val="9962842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72CB58C-8855-487C-B615-401EA722C2DE}" type="slidenum">
              <a:rPr lang="en-US" smtClean="0"/>
              <a:t>34</a:t>
            </a:fld>
            <a:endParaRPr lang="en-US"/>
          </a:p>
        </p:txBody>
      </p:sp>
    </p:spTree>
    <p:extLst>
      <p:ext uri="{BB962C8B-B14F-4D97-AF65-F5344CB8AC3E}">
        <p14:creationId xmlns:p14="http://schemas.microsoft.com/office/powerpoint/2010/main" val="24359488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72CB58C-8855-487C-B615-401EA722C2DE}" type="slidenum">
              <a:rPr lang="en-US" smtClean="0"/>
              <a:t>35</a:t>
            </a:fld>
            <a:endParaRPr lang="en-US"/>
          </a:p>
        </p:txBody>
      </p:sp>
    </p:spTree>
    <p:extLst>
      <p:ext uri="{BB962C8B-B14F-4D97-AF65-F5344CB8AC3E}">
        <p14:creationId xmlns:p14="http://schemas.microsoft.com/office/powerpoint/2010/main" val="14751715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t>36</a:t>
            </a:fld>
            <a:endParaRPr lang="en-US"/>
          </a:p>
        </p:txBody>
      </p:sp>
    </p:spTree>
    <p:extLst>
      <p:ext uri="{BB962C8B-B14F-4D97-AF65-F5344CB8AC3E}">
        <p14:creationId xmlns:p14="http://schemas.microsoft.com/office/powerpoint/2010/main" val="913149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t>4</a:t>
            </a:fld>
            <a:endParaRPr lang="en-US"/>
          </a:p>
        </p:txBody>
      </p:sp>
    </p:spTree>
    <p:extLst>
      <p:ext uri="{BB962C8B-B14F-4D97-AF65-F5344CB8AC3E}">
        <p14:creationId xmlns:p14="http://schemas.microsoft.com/office/powerpoint/2010/main" val="2226065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t>5</a:t>
            </a:fld>
            <a:endParaRPr lang="en-US"/>
          </a:p>
        </p:txBody>
      </p:sp>
    </p:spTree>
    <p:extLst>
      <p:ext uri="{BB962C8B-B14F-4D97-AF65-F5344CB8AC3E}">
        <p14:creationId xmlns:p14="http://schemas.microsoft.com/office/powerpoint/2010/main" val="1732196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t>6</a:t>
            </a:fld>
            <a:endParaRPr lang="en-US"/>
          </a:p>
        </p:txBody>
      </p:sp>
    </p:spTree>
    <p:extLst>
      <p:ext uri="{BB962C8B-B14F-4D97-AF65-F5344CB8AC3E}">
        <p14:creationId xmlns:p14="http://schemas.microsoft.com/office/powerpoint/2010/main" val="1338338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t>7</a:t>
            </a:fld>
            <a:endParaRPr lang="en-US"/>
          </a:p>
        </p:txBody>
      </p:sp>
    </p:spTree>
    <p:extLst>
      <p:ext uri="{BB962C8B-B14F-4D97-AF65-F5344CB8AC3E}">
        <p14:creationId xmlns:p14="http://schemas.microsoft.com/office/powerpoint/2010/main" val="1647798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t>8</a:t>
            </a:fld>
            <a:endParaRPr lang="en-US"/>
          </a:p>
        </p:txBody>
      </p:sp>
    </p:spTree>
    <p:extLst>
      <p:ext uri="{BB962C8B-B14F-4D97-AF65-F5344CB8AC3E}">
        <p14:creationId xmlns:p14="http://schemas.microsoft.com/office/powerpoint/2010/main" val="2129233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t>9</a:t>
            </a:fld>
            <a:endParaRPr lang="en-US"/>
          </a:p>
        </p:txBody>
      </p:sp>
    </p:spTree>
    <p:extLst>
      <p:ext uri="{BB962C8B-B14F-4D97-AF65-F5344CB8AC3E}">
        <p14:creationId xmlns:p14="http://schemas.microsoft.com/office/powerpoint/2010/main" val="81948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3655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6663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501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1670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11/12/2024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5317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11/12/2024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76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11/12/2024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5235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204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1297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115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2017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6F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8AFF1FC-8BB6-4DBB-9940-F696B5579502}" type="datetimeFigureOut">
              <a:rPr lang="en-US" smtClean="0">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75804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2.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5.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2.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15.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2.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1.sv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 Target="slide29.xml"/><Relationship Id="rId7" Type="http://schemas.openxmlformats.org/officeDocument/2006/relationships/slide" Target="slide32.xm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slide" Target="slide34.xml"/><Relationship Id="rId5" Type="http://schemas.openxmlformats.org/officeDocument/2006/relationships/slide" Target="slide33.xml"/><Relationship Id="rId10" Type="http://schemas.openxmlformats.org/officeDocument/2006/relationships/image" Target="../media/image44.gif"/><Relationship Id="rId4" Type="http://schemas.openxmlformats.org/officeDocument/2006/relationships/slide" Target="slide30.xml"/><Relationship Id="rId9" Type="http://schemas.openxmlformats.org/officeDocument/2006/relationships/slide" Target="slide31.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28.xm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47.gif"/><Relationship Id="rId5" Type="http://schemas.openxmlformats.org/officeDocument/2006/relationships/image" Target="../media/image46.png"/><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28.xm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47.gif"/><Relationship Id="rId5" Type="http://schemas.openxmlformats.org/officeDocument/2006/relationships/image" Target="../media/image46.png"/><Relationship Id="rId4" Type="http://schemas.openxmlformats.org/officeDocument/2006/relationships/image" Target="../media/image45.jp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28.xm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47.gif"/><Relationship Id="rId5" Type="http://schemas.openxmlformats.org/officeDocument/2006/relationships/image" Target="../media/image46.png"/><Relationship Id="rId4" Type="http://schemas.openxmlformats.org/officeDocument/2006/relationships/image" Target="../media/image45.jp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28.xml"/><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47.gif"/><Relationship Id="rId5" Type="http://schemas.openxmlformats.org/officeDocument/2006/relationships/image" Target="../media/image46.png"/><Relationship Id="rId4" Type="http://schemas.openxmlformats.org/officeDocument/2006/relationships/image" Target="../media/image45.jp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28.xml"/><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47.gif"/><Relationship Id="rId5" Type="http://schemas.openxmlformats.org/officeDocument/2006/relationships/image" Target="../media/image46.png"/><Relationship Id="rId4" Type="http://schemas.openxmlformats.org/officeDocument/2006/relationships/image" Target="../media/image45.jp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28.xm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47.gif"/><Relationship Id="rId5" Type="http://schemas.openxmlformats.org/officeDocument/2006/relationships/image" Target="../media/image46.png"/><Relationship Id="rId4" Type="http://schemas.openxmlformats.org/officeDocument/2006/relationships/image" Target="../media/image45.jp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28.xm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47.gif"/><Relationship Id="rId5" Type="http://schemas.openxmlformats.org/officeDocument/2006/relationships/image" Target="../media/image46.png"/><Relationship Id="rId4" Type="http://schemas.openxmlformats.org/officeDocument/2006/relationships/image" Target="../media/image45.jp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png"/><Relationship Id="rId4" Type="http://schemas.openxmlformats.org/officeDocument/2006/relationships/image" Target="../media/image14.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10800000">
            <a:off x="12344400" y="-342900"/>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duotone>
                <a:schemeClr val="bg2">
                  <a:shade val="45000"/>
                  <a:satMod val="135000"/>
                </a:schemeClr>
                <a:prstClr val="white"/>
              </a:duotone>
            </a:blip>
            <a:stretch>
              <a:fillRect/>
            </a:stretch>
          </a:blipFill>
        </p:spPr>
      </p:sp>
      <p:sp>
        <p:nvSpPr>
          <p:cNvPr id="5" name="Freeform 4"/>
          <p:cNvSpPr/>
          <p:nvPr/>
        </p:nvSpPr>
        <p:spPr>
          <a:xfrm rot="7012894">
            <a:off x="-2610996" y="426607"/>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duotone>
                <a:schemeClr val="bg2">
                  <a:shade val="45000"/>
                  <a:satMod val="135000"/>
                </a:schemeClr>
                <a:prstClr val="white"/>
              </a:duotone>
            </a:blip>
            <a:stretch>
              <a:fillRect/>
            </a:stretch>
          </a:blipFill>
        </p:spPr>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3236" b="8333"/>
          <a:stretch/>
        </p:blipFill>
        <p:spPr>
          <a:xfrm>
            <a:off x="3886200" y="2400300"/>
            <a:ext cx="10325100" cy="8098118"/>
          </a:xfrm>
          <a:prstGeom prst="rect">
            <a:avLst/>
          </a:prstGeom>
        </p:spPr>
      </p:pic>
      <p:pic>
        <p:nvPicPr>
          <p:cNvPr id="6" name="Picture 5"/>
          <p:cNvPicPr>
            <a:picLocks noChangeAspect="1"/>
          </p:cNvPicPr>
          <p:nvPr/>
        </p:nvPicPr>
        <p:blipFill>
          <a:blip r:embed="rId5"/>
          <a:stretch>
            <a:fillRect/>
          </a:stretch>
        </p:blipFill>
        <p:spPr>
          <a:xfrm>
            <a:off x="2590800" y="924773"/>
            <a:ext cx="12193057" cy="2353260"/>
          </a:xfrm>
          <a:prstGeom prst="rect">
            <a:avLst/>
          </a:prstGeom>
        </p:spPr>
      </p:pic>
    </p:spTree>
    <p:extLst>
      <p:ext uri="{BB962C8B-B14F-4D97-AF65-F5344CB8AC3E}">
        <p14:creationId xmlns:p14="http://schemas.microsoft.com/office/powerpoint/2010/main" val="1791962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rot="5297698">
            <a:off x="5629685" y="1238706"/>
            <a:ext cx="7028629" cy="7809588"/>
          </a:xfrm>
          <a:custGeom>
            <a:avLst/>
            <a:gdLst/>
            <a:ahLst/>
            <a:cxnLst/>
            <a:rect l="l" t="t" r="r" b="b"/>
            <a:pathLst>
              <a:path w="7028629" h="7809588">
                <a:moveTo>
                  <a:pt x="0" y="0"/>
                </a:moveTo>
                <a:lnTo>
                  <a:pt x="7028630" y="0"/>
                </a:lnTo>
                <a:lnTo>
                  <a:pt x="7028630" y="7809588"/>
                </a:lnTo>
                <a:lnTo>
                  <a:pt x="0" y="7809588"/>
                </a:lnTo>
                <a:lnTo>
                  <a:pt x="0" y="0"/>
                </a:lnTo>
                <a:close/>
              </a:path>
            </a:pathLst>
          </a:custGeom>
          <a:blipFill>
            <a:blip r:embed="rId3">
              <a:alphaModFix amt="58000"/>
              <a:extLst>
                <a:ext uri="{BEBA8EAE-BF5A-486C-A8C5-ECC9F3942E4B}">
                  <a14:imgProps xmlns:a14="http://schemas.microsoft.com/office/drawing/2010/main">
                    <a14:imgLayer r:embed="rId4">
                      <a14:imgEffect>
                        <a14:saturation sat="33000"/>
                      </a14:imgEffect>
                    </a14:imgLayer>
                  </a14:imgProps>
                </a:ext>
              </a:extLst>
            </a:blip>
            <a:stretch>
              <a:fillRect/>
            </a:stretch>
          </a:blipFill>
        </p:spPr>
      </p:sp>
      <p:sp>
        <p:nvSpPr>
          <p:cNvPr id="4" name="Freeform 3"/>
          <p:cNvSpPr/>
          <p:nvPr/>
        </p:nvSpPr>
        <p:spPr>
          <a:xfrm rot="5400000">
            <a:off x="5019551" y="9180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5"/>
            <a:stretch>
              <a:fillRect/>
            </a:stretch>
          </a:blipFill>
        </p:spPr>
      </p:sp>
      <p:sp>
        <p:nvSpPr>
          <p:cNvPr id="5" name="Freeform 4"/>
          <p:cNvSpPr/>
          <p:nvPr/>
        </p:nvSpPr>
        <p:spPr>
          <a:xfrm rot="5400000">
            <a:off x="10685742" y="423893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5"/>
            <a:stretch>
              <a:fillRect/>
            </a:stretch>
          </a:blipFill>
        </p:spPr>
      </p:sp>
      <p:sp>
        <p:nvSpPr>
          <p:cNvPr id="6" name="Freeform 5"/>
          <p:cNvSpPr/>
          <p:nvPr/>
        </p:nvSpPr>
        <p:spPr>
          <a:xfrm rot="-999793">
            <a:off x="8615597" y="1639422"/>
            <a:ext cx="3107580" cy="2594830"/>
          </a:xfrm>
          <a:custGeom>
            <a:avLst/>
            <a:gdLst/>
            <a:ahLst/>
            <a:cxnLst/>
            <a:rect l="l" t="t" r="r" b="b"/>
            <a:pathLst>
              <a:path w="3107580" h="2594830">
                <a:moveTo>
                  <a:pt x="0" y="0"/>
                </a:moveTo>
                <a:lnTo>
                  <a:pt x="3107580" y="0"/>
                </a:lnTo>
                <a:lnTo>
                  <a:pt x="3107580" y="2594829"/>
                </a:lnTo>
                <a:lnTo>
                  <a:pt x="0" y="2594829"/>
                </a:lnTo>
                <a:lnTo>
                  <a:pt x="0" y="0"/>
                </a:lnTo>
                <a:close/>
              </a:path>
            </a:pathLst>
          </a:custGeom>
          <a:blipFill>
            <a:blip r:embed="rId6">
              <a:alphaModFix amt="65999"/>
            </a:blip>
            <a:stretch>
              <a:fillRect/>
            </a:stretch>
          </a:blipFill>
        </p:spPr>
      </p:sp>
      <p:sp>
        <p:nvSpPr>
          <p:cNvPr id="7" name="Freeform 6"/>
          <p:cNvSpPr/>
          <p:nvPr/>
        </p:nvSpPr>
        <p:spPr>
          <a:xfrm rot="-10800000">
            <a:off x="6731391" y="6123894"/>
            <a:ext cx="2821665" cy="2356090"/>
          </a:xfrm>
          <a:custGeom>
            <a:avLst/>
            <a:gdLst/>
            <a:ahLst/>
            <a:cxnLst/>
            <a:rect l="l" t="t" r="r" b="b"/>
            <a:pathLst>
              <a:path w="2821665" h="2356090">
                <a:moveTo>
                  <a:pt x="0" y="0"/>
                </a:moveTo>
                <a:lnTo>
                  <a:pt x="2821666" y="0"/>
                </a:lnTo>
                <a:lnTo>
                  <a:pt x="2821666" y="2356090"/>
                </a:lnTo>
                <a:lnTo>
                  <a:pt x="0" y="2356090"/>
                </a:lnTo>
                <a:lnTo>
                  <a:pt x="0" y="0"/>
                </a:lnTo>
                <a:close/>
              </a:path>
            </a:pathLst>
          </a:custGeom>
          <a:blipFill>
            <a:blip r:embed="rId6">
              <a:alphaModFix amt="65999"/>
            </a:blip>
            <a:stretch>
              <a:fillRect/>
            </a:stretch>
          </a:blipFill>
        </p:spPr>
      </p:sp>
      <p:sp>
        <p:nvSpPr>
          <p:cNvPr id="8" name="Freeform 8"/>
          <p:cNvSpPr/>
          <p:nvPr/>
        </p:nvSpPr>
        <p:spPr>
          <a:xfrm>
            <a:off x="-873650" y="6476883"/>
            <a:ext cx="4210927" cy="5073405"/>
          </a:xfrm>
          <a:custGeom>
            <a:avLst/>
            <a:gdLst/>
            <a:ahLst/>
            <a:cxnLst/>
            <a:rect l="l" t="t" r="r" b="b"/>
            <a:pathLst>
              <a:path w="4210927" h="5073405">
                <a:moveTo>
                  <a:pt x="0" y="0"/>
                </a:moveTo>
                <a:lnTo>
                  <a:pt x="4210926" y="0"/>
                </a:lnTo>
                <a:lnTo>
                  <a:pt x="4210926" y="5073405"/>
                </a:lnTo>
                <a:lnTo>
                  <a:pt x="0" y="5073405"/>
                </a:lnTo>
                <a:lnTo>
                  <a:pt x="0" y="0"/>
                </a:lnTo>
                <a:close/>
              </a:path>
            </a:pathLst>
          </a:custGeom>
          <a:blipFill>
            <a:blip r:embed="rId7"/>
            <a:stretch>
              <a:fillRect/>
            </a:stretch>
          </a:blipFill>
        </p:spPr>
      </p:sp>
      <p:sp>
        <p:nvSpPr>
          <p:cNvPr id="9" name="Freeform 9"/>
          <p:cNvSpPr/>
          <p:nvPr/>
        </p:nvSpPr>
        <p:spPr>
          <a:xfrm>
            <a:off x="15219247" y="-1508003"/>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7"/>
            <a:stretch>
              <a:fillRect/>
            </a:stretch>
          </a:blipFill>
        </p:spPr>
      </p:sp>
      <p:pic>
        <p:nvPicPr>
          <p:cNvPr id="13" name="Picture 12">
            <a:extLst>
              <a:ext uri="{FF2B5EF4-FFF2-40B4-BE49-F238E27FC236}">
                <a16:creationId xmlns:a16="http://schemas.microsoft.com/office/drawing/2014/main" id="{391B1B2F-77E3-EFF6-4682-F4753BA9087A}"/>
              </a:ext>
            </a:extLst>
          </p:cNvPr>
          <p:cNvPicPr>
            <a:picLocks noChangeAspect="1"/>
          </p:cNvPicPr>
          <p:nvPr/>
        </p:nvPicPr>
        <p:blipFill>
          <a:blip r:embed="rId8"/>
          <a:stretch>
            <a:fillRect/>
          </a:stretch>
        </p:blipFill>
        <p:spPr>
          <a:xfrm>
            <a:off x="6568217" y="3872374"/>
            <a:ext cx="5151566" cy="2542252"/>
          </a:xfrm>
          <a:prstGeom prst="rect">
            <a:avLst/>
          </a:prstGeom>
        </p:spPr>
      </p:pic>
    </p:spTree>
    <p:extLst>
      <p:ext uri="{BB962C8B-B14F-4D97-AF65-F5344CB8AC3E}">
        <p14:creationId xmlns:p14="http://schemas.microsoft.com/office/powerpoint/2010/main" val="269177453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p:cNvSpPr/>
          <p:nvPr/>
        </p:nvSpPr>
        <p:spPr>
          <a:xfrm rot="-5400000">
            <a:off x="14337915" y="4104351"/>
            <a:ext cx="7591881" cy="7841380"/>
          </a:xfrm>
          <a:custGeom>
            <a:avLst/>
            <a:gdLst/>
            <a:ahLst/>
            <a:cxnLst/>
            <a:rect l="l" t="t" r="r" b="b"/>
            <a:pathLst>
              <a:path w="7591881" h="7841380">
                <a:moveTo>
                  <a:pt x="0" y="0"/>
                </a:moveTo>
                <a:lnTo>
                  <a:pt x="7591881" y="0"/>
                </a:lnTo>
                <a:lnTo>
                  <a:pt x="7591881" y="7841379"/>
                </a:lnTo>
                <a:lnTo>
                  <a:pt x="0" y="7841379"/>
                </a:lnTo>
                <a:lnTo>
                  <a:pt x="0" y="0"/>
                </a:lnTo>
                <a:close/>
              </a:path>
            </a:pathLst>
          </a:custGeom>
          <a:blipFill>
            <a:blip r:embed="rId3">
              <a:extLst>
                <a:ext uri="{BEBA8EAE-BF5A-486C-A8C5-ECC9F3942E4B}">
                  <a14:imgProps xmlns:a14="http://schemas.microsoft.com/office/drawing/2010/main">
                    <a14:imgLayer r:embed="rId4">
                      <a14:imgEffect>
                        <a14:colorTemperature colorTemp="5300"/>
                      </a14:imgEffect>
                    </a14:imgLayer>
                  </a14:imgProps>
                </a:ext>
              </a:extLst>
            </a:blip>
            <a:stretch>
              <a:fillRect/>
            </a:stretch>
          </a:blipFill>
        </p:spPr>
      </p:sp>
      <p:sp>
        <p:nvSpPr>
          <p:cNvPr id="10" name="Freeform 4"/>
          <p:cNvSpPr/>
          <p:nvPr/>
        </p:nvSpPr>
        <p:spPr>
          <a:xfrm rot="1092138">
            <a:off x="-1155891" y="6190632"/>
            <a:ext cx="3501384" cy="4369902"/>
          </a:xfrm>
          <a:custGeom>
            <a:avLst/>
            <a:gdLst/>
            <a:ahLst/>
            <a:cxnLst/>
            <a:rect l="l" t="t" r="r" b="b"/>
            <a:pathLst>
              <a:path w="3501384" h="4369902">
                <a:moveTo>
                  <a:pt x="0" y="0"/>
                </a:moveTo>
                <a:lnTo>
                  <a:pt x="3501384" y="0"/>
                </a:lnTo>
                <a:lnTo>
                  <a:pt x="3501384" y="4369902"/>
                </a:lnTo>
                <a:lnTo>
                  <a:pt x="0" y="4369902"/>
                </a:lnTo>
                <a:lnTo>
                  <a:pt x="0" y="0"/>
                </a:lnTo>
                <a:close/>
              </a:path>
            </a:pathLst>
          </a:custGeom>
          <a:blipFill>
            <a:blip r:embed="rId5"/>
            <a:stretch>
              <a:fillRect/>
            </a:stretch>
          </a:blipFill>
        </p:spPr>
      </p:sp>
      <p:sp>
        <p:nvSpPr>
          <p:cNvPr id="2" name="TextBox 1"/>
          <p:cNvSpPr txBox="1"/>
          <p:nvPr/>
        </p:nvSpPr>
        <p:spPr>
          <a:xfrm>
            <a:off x="2212390" y="765054"/>
            <a:ext cx="1325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3 </a:t>
            </a:r>
            <a:r>
              <a:rPr lang="en-US" sz="4400" b="1" dirty="0" err="1">
                <a:latin typeface="Times New Roman" panose="02020603050405020304" pitchFamily="18" charset="0"/>
                <a:cs typeface="Times New Roman" panose="02020603050405020304" pitchFamily="18" charset="0"/>
              </a:rPr>
              <a:t>phần</a:t>
            </a:r>
            <a:endParaRPr lang="en-US" sz="44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971580" y="2679311"/>
            <a:ext cx="3657600" cy="4832092"/>
          </a:xfrm>
          <a:prstGeom prst="rect">
            <a:avLst/>
          </a:prstGeom>
          <a:noFill/>
        </p:spPr>
        <p:txBody>
          <a:bodyPr wrap="square" rtlCol="0">
            <a:spAutoFit/>
          </a:bodyPr>
          <a:lstStyle/>
          <a:p>
            <a:pPr algn="just"/>
            <a:r>
              <a:rPr lang="vi-VN" sz="4400" dirty="0">
                <a:latin typeface="+mj-lt"/>
              </a:rPr>
              <a:t>Phần 1 (từ đầu đến …hố lòng chảo sâu trên lục địa): giới thiệu và lí giải hiện tượng sao băng.</a:t>
            </a:r>
          </a:p>
        </p:txBody>
      </p:sp>
      <p:sp>
        <p:nvSpPr>
          <p:cNvPr id="8" name="TextBox 7"/>
          <p:cNvSpPr txBox="1"/>
          <p:nvPr/>
        </p:nvSpPr>
        <p:spPr>
          <a:xfrm>
            <a:off x="7429390" y="2703556"/>
            <a:ext cx="3657600" cy="6186309"/>
          </a:xfrm>
          <a:prstGeom prst="rect">
            <a:avLst/>
          </a:prstGeom>
          <a:noFill/>
        </p:spPr>
        <p:txBody>
          <a:bodyPr wrap="square" rtlCol="0">
            <a:spAutoFit/>
          </a:bodyPr>
          <a:lstStyle/>
          <a:p>
            <a:pPr algn="just"/>
            <a:r>
              <a:rPr lang="vi-VN" sz="4400" dirty="0">
                <a:latin typeface="+mj-lt"/>
              </a:rPr>
              <a:t>Phần 2 (tiếp đến …mưa sao băng khá thuận lợi): nguyên do xuất hiện và sự hình thành hiện tượng sao băng và mưa sao băng.</a:t>
            </a:r>
          </a:p>
        </p:txBody>
      </p:sp>
      <p:sp>
        <p:nvSpPr>
          <p:cNvPr id="11" name="TextBox 10">
            <a:extLst>
              <a:ext uri="{FF2B5EF4-FFF2-40B4-BE49-F238E27FC236}">
                <a16:creationId xmlns:a16="http://schemas.microsoft.com/office/drawing/2014/main" id="{AAAC816C-06BA-C248-F153-2AB819DD4068}"/>
              </a:ext>
            </a:extLst>
          </p:cNvPr>
          <p:cNvSpPr txBox="1"/>
          <p:nvPr/>
        </p:nvSpPr>
        <p:spPr>
          <a:xfrm>
            <a:off x="11918372" y="2691622"/>
            <a:ext cx="3657600" cy="2800767"/>
          </a:xfrm>
          <a:prstGeom prst="rect">
            <a:avLst/>
          </a:prstGeom>
          <a:noFill/>
        </p:spPr>
        <p:txBody>
          <a:bodyPr wrap="square" rtlCol="0">
            <a:spAutoFit/>
          </a:bodyPr>
          <a:lstStyle/>
          <a:p>
            <a:pPr algn="just"/>
            <a:r>
              <a:rPr lang="vi-VN" sz="4400" dirty="0">
                <a:latin typeface="+mj-lt"/>
              </a:rPr>
              <a:t>Phần 3 (phần còn lại): những điều kì thú khi sao băng rơi.</a:t>
            </a:r>
          </a:p>
        </p:txBody>
      </p:sp>
    </p:spTree>
    <p:extLst>
      <p:ext uri="{BB962C8B-B14F-4D97-AF65-F5344CB8AC3E}">
        <p14:creationId xmlns:p14="http://schemas.microsoft.com/office/powerpoint/2010/main" val="162073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rot="5297698">
            <a:off x="5629685" y="1238706"/>
            <a:ext cx="7028629" cy="7809588"/>
          </a:xfrm>
          <a:custGeom>
            <a:avLst/>
            <a:gdLst/>
            <a:ahLst/>
            <a:cxnLst/>
            <a:rect l="l" t="t" r="r" b="b"/>
            <a:pathLst>
              <a:path w="7028629" h="7809588">
                <a:moveTo>
                  <a:pt x="0" y="0"/>
                </a:moveTo>
                <a:lnTo>
                  <a:pt x="7028630" y="0"/>
                </a:lnTo>
                <a:lnTo>
                  <a:pt x="7028630" y="7809588"/>
                </a:lnTo>
                <a:lnTo>
                  <a:pt x="0" y="7809588"/>
                </a:lnTo>
                <a:lnTo>
                  <a:pt x="0" y="0"/>
                </a:lnTo>
                <a:close/>
              </a:path>
            </a:pathLst>
          </a:custGeom>
          <a:blipFill>
            <a:blip r:embed="rId3">
              <a:alphaModFix amt="58000"/>
              <a:extLst>
                <a:ext uri="{BEBA8EAE-BF5A-486C-A8C5-ECC9F3942E4B}">
                  <a14:imgProps xmlns:a14="http://schemas.microsoft.com/office/drawing/2010/main">
                    <a14:imgLayer r:embed="rId4">
                      <a14:imgEffect>
                        <a14:saturation sat="33000"/>
                      </a14:imgEffect>
                    </a14:imgLayer>
                  </a14:imgProps>
                </a:ext>
              </a:extLst>
            </a:blip>
            <a:stretch>
              <a:fillRect/>
            </a:stretch>
          </a:blipFill>
        </p:spPr>
      </p:sp>
      <p:sp>
        <p:nvSpPr>
          <p:cNvPr id="4" name="Freeform 3"/>
          <p:cNvSpPr/>
          <p:nvPr/>
        </p:nvSpPr>
        <p:spPr>
          <a:xfrm rot="5400000">
            <a:off x="5019551" y="9180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5"/>
            <a:stretch>
              <a:fillRect/>
            </a:stretch>
          </a:blipFill>
        </p:spPr>
      </p:sp>
      <p:sp>
        <p:nvSpPr>
          <p:cNvPr id="5" name="Freeform 4"/>
          <p:cNvSpPr/>
          <p:nvPr/>
        </p:nvSpPr>
        <p:spPr>
          <a:xfrm rot="5400000">
            <a:off x="10685742" y="423893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5"/>
            <a:stretch>
              <a:fillRect/>
            </a:stretch>
          </a:blipFill>
        </p:spPr>
      </p:sp>
      <p:sp>
        <p:nvSpPr>
          <p:cNvPr id="6" name="Freeform 5"/>
          <p:cNvSpPr/>
          <p:nvPr/>
        </p:nvSpPr>
        <p:spPr>
          <a:xfrm rot="-999793">
            <a:off x="8615597" y="1639422"/>
            <a:ext cx="3107580" cy="2594830"/>
          </a:xfrm>
          <a:custGeom>
            <a:avLst/>
            <a:gdLst/>
            <a:ahLst/>
            <a:cxnLst/>
            <a:rect l="l" t="t" r="r" b="b"/>
            <a:pathLst>
              <a:path w="3107580" h="2594830">
                <a:moveTo>
                  <a:pt x="0" y="0"/>
                </a:moveTo>
                <a:lnTo>
                  <a:pt x="3107580" y="0"/>
                </a:lnTo>
                <a:lnTo>
                  <a:pt x="3107580" y="2594829"/>
                </a:lnTo>
                <a:lnTo>
                  <a:pt x="0" y="2594829"/>
                </a:lnTo>
                <a:lnTo>
                  <a:pt x="0" y="0"/>
                </a:lnTo>
                <a:close/>
              </a:path>
            </a:pathLst>
          </a:custGeom>
          <a:blipFill>
            <a:blip r:embed="rId6">
              <a:alphaModFix amt="65999"/>
            </a:blip>
            <a:stretch>
              <a:fillRect/>
            </a:stretch>
          </a:blipFill>
        </p:spPr>
      </p:sp>
      <p:sp>
        <p:nvSpPr>
          <p:cNvPr id="7" name="Freeform 6"/>
          <p:cNvSpPr/>
          <p:nvPr/>
        </p:nvSpPr>
        <p:spPr>
          <a:xfrm rot="-10800000">
            <a:off x="6731391" y="6123894"/>
            <a:ext cx="2821665" cy="2356090"/>
          </a:xfrm>
          <a:custGeom>
            <a:avLst/>
            <a:gdLst/>
            <a:ahLst/>
            <a:cxnLst/>
            <a:rect l="l" t="t" r="r" b="b"/>
            <a:pathLst>
              <a:path w="2821665" h="2356090">
                <a:moveTo>
                  <a:pt x="0" y="0"/>
                </a:moveTo>
                <a:lnTo>
                  <a:pt x="2821666" y="0"/>
                </a:lnTo>
                <a:lnTo>
                  <a:pt x="2821666" y="2356090"/>
                </a:lnTo>
                <a:lnTo>
                  <a:pt x="0" y="2356090"/>
                </a:lnTo>
                <a:lnTo>
                  <a:pt x="0" y="0"/>
                </a:lnTo>
                <a:close/>
              </a:path>
            </a:pathLst>
          </a:custGeom>
          <a:blipFill>
            <a:blip r:embed="rId6">
              <a:alphaModFix amt="65999"/>
            </a:blip>
            <a:stretch>
              <a:fillRect/>
            </a:stretch>
          </a:blipFill>
        </p:spPr>
      </p:sp>
      <p:sp>
        <p:nvSpPr>
          <p:cNvPr id="8" name="Freeform 8"/>
          <p:cNvSpPr/>
          <p:nvPr/>
        </p:nvSpPr>
        <p:spPr>
          <a:xfrm>
            <a:off x="-873650" y="6476883"/>
            <a:ext cx="4210927" cy="5073405"/>
          </a:xfrm>
          <a:custGeom>
            <a:avLst/>
            <a:gdLst/>
            <a:ahLst/>
            <a:cxnLst/>
            <a:rect l="l" t="t" r="r" b="b"/>
            <a:pathLst>
              <a:path w="4210927" h="5073405">
                <a:moveTo>
                  <a:pt x="0" y="0"/>
                </a:moveTo>
                <a:lnTo>
                  <a:pt x="4210926" y="0"/>
                </a:lnTo>
                <a:lnTo>
                  <a:pt x="4210926" y="5073405"/>
                </a:lnTo>
                <a:lnTo>
                  <a:pt x="0" y="5073405"/>
                </a:lnTo>
                <a:lnTo>
                  <a:pt x="0" y="0"/>
                </a:lnTo>
                <a:close/>
              </a:path>
            </a:pathLst>
          </a:custGeom>
          <a:blipFill>
            <a:blip r:embed="rId7"/>
            <a:stretch>
              <a:fillRect/>
            </a:stretch>
          </a:blipFill>
        </p:spPr>
      </p:sp>
      <p:sp>
        <p:nvSpPr>
          <p:cNvPr id="9" name="Freeform 9"/>
          <p:cNvSpPr/>
          <p:nvPr/>
        </p:nvSpPr>
        <p:spPr>
          <a:xfrm>
            <a:off x="15219247" y="-1508003"/>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7"/>
            <a:stretch>
              <a:fillRect/>
            </a:stretch>
          </a:blipFill>
        </p:spPr>
      </p:sp>
      <p:pic>
        <p:nvPicPr>
          <p:cNvPr id="11" name="Picture 10">
            <a:extLst>
              <a:ext uri="{FF2B5EF4-FFF2-40B4-BE49-F238E27FC236}">
                <a16:creationId xmlns:a16="http://schemas.microsoft.com/office/drawing/2014/main" id="{F0EF6BA5-B2D3-69D8-C0DD-E36E9A5D902E}"/>
              </a:ext>
            </a:extLst>
          </p:cNvPr>
          <p:cNvPicPr>
            <a:picLocks noChangeAspect="1"/>
          </p:cNvPicPr>
          <p:nvPr/>
        </p:nvPicPr>
        <p:blipFill>
          <a:blip r:embed="rId8"/>
          <a:stretch>
            <a:fillRect/>
          </a:stretch>
        </p:blipFill>
        <p:spPr>
          <a:xfrm>
            <a:off x="1762274" y="3636076"/>
            <a:ext cx="16814225" cy="2548349"/>
          </a:xfrm>
          <a:prstGeom prst="rect">
            <a:avLst/>
          </a:prstGeom>
        </p:spPr>
      </p:pic>
    </p:spTree>
    <p:extLst>
      <p:ext uri="{BB962C8B-B14F-4D97-AF65-F5344CB8AC3E}">
        <p14:creationId xmlns:p14="http://schemas.microsoft.com/office/powerpoint/2010/main" val="24183656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8"/>
          <p:cNvGrpSpPr/>
          <p:nvPr/>
        </p:nvGrpSpPr>
        <p:grpSpPr>
          <a:xfrm>
            <a:off x="12750289" y="6217048"/>
            <a:ext cx="6941744" cy="6941744"/>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BB6AC"/>
            </a:solidFill>
          </p:spPr>
        </p:sp>
        <p:sp>
          <p:nvSpPr>
            <p:cNvPr id="20" name="TextBox 20"/>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latin typeface="Times New Roman" panose="02020603050405020304" pitchFamily="18" charset="0"/>
                <a:cs typeface="Times New Roman" panose="02020603050405020304" pitchFamily="18" charset="0"/>
              </a:endParaRPr>
            </a:p>
          </p:txBody>
        </p:sp>
      </p:grpSp>
      <p:sp>
        <p:nvSpPr>
          <p:cNvPr id="34" name="TextBox 34"/>
          <p:cNvSpPr txBox="1"/>
          <p:nvPr/>
        </p:nvSpPr>
        <p:spPr>
          <a:xfrm>
            <a:off x="4453551" y="783334"/>
            <a:ext cx="9461971" cy="830997"/>
          </a:xfrm>
          <a:prstGeom prst="rect">
            <a:avLst/>
          </a:prstGeom>
        </p:spPr>
        <p:txBody>
          <a:bodyPr wrap="square" lIns="0" tIns="0" rIns="0" bIns="0" rtlCol="0" anchor="t">
            <a:spAutoFit/>
          </a:bodyPr>
          <a:lstStyle/>
          <a:p>
            <a:pPr algn="just"/>
            <a:r>
              <a:rPr lang="en-US" sz="5400" b="1" dirty="0">
                <a:latin typeface="Times New Roman" panose="02020603050405020304" pitchFamily="18" charset="0"/>
                <a:cs typeface="Times New Roman" panose="02020603050405020304" pitchFamily="18" charset="0"/>
              </a:rPr>
              <a:t>a. </a:t>
            </a:r>
            <a:r>
              <a:rPr lang="en-US" sz="5400" b="1" dirty="0" err="1">
                <a:latin typeface="Times New Roman" panose="02020603050405020304" pitchFamily="18" charset="0"/>
                <a:cs typeface="Times New Roman" panose="02020603050405020304" pitchFamily="18" charset="0"/>
              </a:rPr>
              <a:t>Các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yếu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tố</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ngôn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ngữ</a:t>
            </a:r>
            <a:endParaRPr lang="en-US" sz="5400" b="1" dirty="0">
              <a:latin typeface="Times New Roman" panose="02020603050405020304" pitchFamily="18" charset="0"/>
              <a:cs typeface="Times New Roman" panose="02020603050405020304" pitchFamily="18" charset="0"/>
            </a:endParaRPr>
          </a:p>
        </p:txBody>
      </p:sp>
      <p:sp>
        <p:nvSpPr>
          <p:cNvPr id="35" name="Freeform 9"/>
          <p:cNvSpPr/>
          <p:nvPr/>
        </p:nvSpPr>
        <p:spPr>
          <a:xfrm>
            <a:off x="15219247" y="-1508003"/>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3"/>
            <a:stretch>
              <a:fillRect/>
            </a:stretch>
          </a:blipFill>
        </p:spPr>
      </p:sp>
      <p:sp>
        <p:nvSpPr>
          <p:cNvPr id="37" name="Rectangle 36">
            <a:extLst>
              <a:ext uri="{FF2B5EF4-FFF2-40B4-BE49-F238E27FC236}">
                <a16:creationId xmlns:a16="http://schemas.microsoft.com/office/drawing/2014/main" id="{1F80F618-1098-6912-9ADD-C3B0FD50C3D2}"/>
              </a:ext>
            </a:extLst>
          </p:cNvPr>
          <p:cNvSpPr/>
          <p:nvPr/>
        </p:nvSpPr>
        <p:spPr>
          <a:xfrm>
            <a:off x="1219200" y="2476500"/>
            <a:ext cx="14706600" cy="2002023"/>
          </a:xfrm>
          <a:prstGeom prst="rect">
            <a:avLst/>
          </a:prstGeom>
        </p:spPr>
        <p:txBody>
          <a:bodyPr wrap="square">
            <a:spAutoFit/>
          </a:bodyPr>
          <a:lstStyle/>
          <a:p>
            <a:pPr marL="571500" indent="-571500" algn="just">
              <a:lnSpc>
                <a:spcPct val="150000"/>
              </a:lnSpc>
              <a:buFontTx/>
              <a:buChar char="-"/>
            </a:pPr>
            <a:r>
              <a:rPr lang="en-US" sz="4400" dirty="0">
                <a:solidFill>
                  <a:srgbClr val="222222"/>
                </a:solidFill>
                <a:latin typeface="Times New Roman" panose="02020603050405020304" pitchFamily="18" charset="0"/>
                <a:cs typeface="Times New Roman" panose="02020603050405020304" pitchFamily="18" charset="0"/>
              </a:rPr>
              <a:t>Nhan </a:t>
            </a:r>
            <a:r>
              <a:rPr lang="en-US" sz="4400" dirty="0" err="1">
                <a:solidFill>
                  <a:srgbClr val="222222"/>
                </a:solidFill>
                <a:latin typeface="Times New Roman" panose="02020603050405020304" pitchFamily="18" charset="0"/>
                <a:cs typeface="Times New Roman" panose="02020603050405020304" pitchFamily="18" charset="0"/>
              </a:rPr>
              <a:t>đề</a:t>
            </a:r>
            <a:r>
              <a:rPr lang="en-US" sz="4400" dirty="0">
                <a:solidFill>
                  <a:srgbClr val="222222"/>
                </a:solidFill>
                <a:latin typeface="Times New Roman" panose="02020603050405020304" pitchFamily="18" charset="0"/>
                <a:cs typeface="Times New Roman" panose="02020603050405020304" pitchFamily="18" charset="0"/>
              </a:rPr>
              <a:t>: “Sao </a:t>
            </a:r>
            <a:r>
              <a:rPr lang="en-US" sz="4400" dirty="0" err="1">
                <a:solidFill>
                  <a:srgbClr val="222222"/>
                </a:solidFill>
                <a:latin typeface="Times New Roman" panose="02020603050405020304" pitchFamily="18" charset="0"/>
                <a:cs typeface="Times New Roman" panose="02020603050405020304" pitchFamily="18" charset="0"/>
              </a:rPr>
              <a:t>băng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ngắn</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gọn</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liên</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là</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nội</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circle(in)">
                                      <p:cBhvr>
                                        <p:cTn id="15"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eform 2"/>
          <p:cNvSpPr/>
          <p:nvPr/>
        </p:nvSpPr>
        <p:spPr>
          <a:xfrm rot="-5400000">
            <a:off x="12958137" y="5828766"/>
            <a:ext cx="7591881" cy="7841380"/>
          </a:xfrm>
          <a:custGeom>
            <a:avLst/>
            <a:gdLst/>
            <a:ahLst/>
            <a:cxnLst/>
            <a:rect l="l" t="t" r="r" b="b"/>
            <a:pathLst>
              <a:path w="7591881" h="7841380">
                <a:moveTo>
                  <a:pt x="0" y="0"/>
                </a:moveTo>
                <a:lnTo>
                  <a:pt x="7591881" y="0"/>
                </a:lnTo>
                <a:lnTo>
                  <a:pt x="7591881" y="7841379"/>
                </a:lnTo>
                <a:lnTo>
                  <a:pt x="0" y="7841379"/>
                </a:lnTo>
                <a:lnTo>
                  <a:pt x="0" y="0"/>
                </a:lnTo>
                <a:close/>
              </a:path>
            </a:pathLst>
          </a:custGeom>
          <a:blipFill>
            <a:blip r:embed="rId3"/>
            <a:stretch>
              <a:fillRect/>
            </a:stretch>
          </a:blipFill>
        </p:spPr>
      </p:sp>
      <p:sp>
        <p:nvSpPr>
          <p:cNvPr id="47" name="Freeform 3"/>
          <p:cNvSpPr/>
          <p:nvPr/>
        </p:nvSpPr>
        <p:spPr>
          <a:xfrm rot="1092138">
            <a:off x="13819695" y="7777152"/>
            <a:ext cx="3501384" cy="4369902"/>
          </a:xfrm>
          <a:custGeom>
            <a:avLst/>
            <a:gdLst/>
            <a:ahLst/>
            <a:cxnLst/>
            <a:rect l="l" t="t" r="r" b="b"/>
            <a:pathLst>
              <a:path w="3501384" h="4369902">
                <a:moveTo>
                  <a:pt x="0" y="0"/>
                </a:moveTo>
                <a:lnTo>
                  <a:pt x="3501384" y="0"/>
                </a:lnTo>
                <a:lnTo>
                  <a:pt x="3501384" y="4369902"/>
                </a:lnTo>
                <a:lnTo>
                  <a:pt x="0" y="4369902"/>
                </a:lnTo>
                <a:lnTo>
                  <a:pt x="0" y="0"/>
                </a:lnTo>
                <a:close/>
              </a:path>
            </a:pathLst>
          </a:custGeom>
          <a:blipFill>
            <a:blip r:embed="rId4"/>
            <a:stretch>
              <a:fillRect/>
            </a:stretch>
          </a:blipFill>
        </p:spPr>
      </p:sp>
      <p:sp>
        <p:nvSpPr>
          <p:cNvPr id="52" name="Freeform 52"/>
          <p:cNvSpPr/>
          <p:nvPr/>
        </p:nvSpPr>
        <p:spPr>
          <a:xfrm>
            <a:off x="15763225" y="704845"/>
            <a:ext cx="1883585" cy="591760"/>
          </a:xfrm>
          <a:custGeom>
            <a:avLst/>
            <a:gdLst/>
            <a:ahLst/>
            <a:cxnLst/>
            <a:rect l="l" t="t" r="r" b="b"/>
            <a:pathLst>
              <a:path w="1883585" h="591760">
                <a:moveTo>
                  <a:pt x="0" y="0"/>
                </a:moveTo>
                <a:lnTo>
                  <a:pt x="1883585" y="0"/>
                </a:lnTo>
                <a:lnTo>
                  <a:pt x="1883585" y="591760"/>
                </a:lnTo>
                <a:lnTo>
                  <a:pt x="0" y="5917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3" name="Group 53"/>
          <p:cNvGrpSpPr/>
          <p:nvPr/>
        </p:nvGrpSpPr>
        <p:grpSpPr>
          <a:xfrm>
            <a:off x="17259300" y="9091528"/>
            <a:ext cx="1705344" cy="1705344"/>
            <a:chOff x="0" y="0"/>
            <a:chExt cx="812800" cy="812800"/>
          </a:xfrm>
        </p:grpSpPr>
        <p:sp>
          <p:nvSpPr>
            <p:cNvPr id="54" name="Freeform 5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38100">
              <a:solidFill>
                <a:srgbClr val="D9D9D9"/>
              </a:solidFill>
            </a:ln>
          </p:spPr>
        </p:sp>
        <p:sp>
          <p:nvSpPr>
            <p:cNvPr id="55" name="TextBox 55"/>
            <p:cNvSpPr txBox="1"/>
            <p:nvPr/>
          </p:nvSpPr>
          <p:spPr>
            <a:xfrm>
              <a:off x="76200" y="28575"/>
              <a:ext cx="660400" cy="708025"/>
            </a:xfrm>
            <a:prstGeom prst="rect">
              <a:avLst/>
            </a:prstGeom>
          </p:spPr>
          <p:txBody>
            <a:bodyPr lIns="50800" tIns="50800" rIns="50800" bIns="50800" rtlCol="0" anchor="ctr"/>
            <a:lstStyle/>
            <a:p>
              <a:pPr algn="ctr">
                <a:lnSpc>
                  <a:spcPts val="2399"/>
                </a:lnSpc>
              </a:pPr>
              <a:endParaRPr sz="4400">
                <a:latin typeface="Times New Roman" panose="02020603050405020304" pitchFamily="18" charset="0"/>
                <a:cs typeface="Times New Roman" panose="02020603050405020304" pitchFamily="18" charset="0"/>
              </a:endParaRPr>
            </a:p>
          </p:txBody>
        </p:sp>
      </p:grpSp>
      <p:grpSp>
        <p:nvGrpSpPr>
          <p:cNvPr id="56" name="Group 56"/>
          <p:cNvGrpSpPr/>
          <p:nvPr/>
        </p:nvGrpSpPr>
        <p:grpSpPr>
          <a:xfrm>
            <a:off x="-595162" y="9091528"/>
            <a:ext cx="1705344" cy="1705344"/>
            <a:chOff x="0" y="0"/>
            <a:chExt cx="812800" cy="812800"/>
          </a:xfrm>
        </p:grpSpPr>
        <p:sp>
          <p:nvSpPr>
            <p:cNvPr id="57" name="Freeform 5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38100">
              <a:solidFill>
                <a:srgbClr val="D9D9D9"/>
              </a:solidFill>
            </a:ln>
          </p:spPr>
        </p:sp>
        <p:sp>
          <p:nvSpPr>
            <p:cNvPr id="58" name="TextBox 58"/>
            <p:cNvSpPr txBox="1"/>
            <p:nvPr/>
          </p:nvSpPr>
          <p:spPr>
            <a:xfrm>
              <a:off x="76200" y="28575"/>
              <a:ext cx="660400" cy="708025"/>
            </a:xfrm>
            <a:prstGeom prst="rect">
              <a:avLst/>
            </a:prstGeom>
          </p:spPr>
          <p:txBody>
            <a:bodyPr lIns="50800" tIns="50800" rIns="50800" bIns="50800" rtlCol="0" anchor="ctr"/>
            <a:lstStyle/>
            <a:p>
              <a:pPr algn="ctr">
                <a:lnSpc>
                  <a:spcPts val="2399"/>
                </a:lnSpc>
              </a:pPr>
              <a:endParaRPr/>
            </a:p>
          </p:txBody>
        </p:sp>
      </p:grpSp>
      <p:sp>
        <p:nvSpPr>
          <p:cNvPr id="60" name="Freeform 60"/>
          <p:cNvSpPr/>
          <p:nvPr/>
        </p:nvSpPr>
        <p:spPr>
          <a:xfrm>
            <a:off x="-1720405" y="3330990"/>
            <a:ext cx="2072830" cy="4114800"/>
          </a:xfrm>
          <a:custGeom>
            <a:avLst/>
            <a:gdLst/>
            <a:ahLst/>
            <a:cxnLst/>
            <a:rect l="l" t="t" r="r" b="b"/>
            <a:pathLst>
              <a:path w="2072830" h="4114800">
                <a:moveTo>
                  <a:pt x="0" y="0"/>
                </a:moveTo>
                <a:lnTo>
                  <a:pt x="2072830" y="0"/>
                </a:lnTo>
                <a:lnTo>
                  <a:pt x="207283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1" name="Freeform 61"/>
          <p:cNvSpPr/>
          <p:nvPr/>
        </p:nvSpPr>
        <p:spPr>
          <a:xfrm>
            <a:off x="17809055" y="3330990"/>
            <a:ext cx="1980247" cy="4114800"/>
          </a:xfrm>
          <a:custGeom>
            <a:avLst/>
            <a:gdLst/>
            <a:ahLst/>
            <a:cxnLst/>
            <a:rect l="l" t="t" r="r" b="b"/>
            <a:pathLst>
              <a:path w="1980247" h="4114800">
                <a:moveTo>
                  <a:pt x="0" y="0"/>
                </a:moveTo>
                <a:lnTo>
                  <a:pt x="1980247" y="0"/>
                </a:lnTo>
                <a:lnTo>
                  <a:pt x="198024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TextBox 34">
            <a:extLst>
              <a:ext uri="{FF2B5EF4-FFF2-40B4-BE49-F238E27FC236}">
                <a16:creationId xmlns:a16="http://schemas.microsoft.com/office/drawing/2014/main" id="{D7F0D9A7-C24B-E77C-9D88-33BFF4E643BF}"/>
              </a:ext>
            </a:extLst>
          </p:cNvPr>
          <p:cNvSpPr txBox="1"/>
          <p:nvPr/>
        </p:nvSpPr>
        <p:spPr>
          <a:xfrm>
            <a:off x="4453551" y="783334"/>
            <a:ext cx="9461971" cy="830997"/>
          </a:xfrm>
          <a:prstGeom prst="rect">
            <a:avLst/>
          </a:prstGeom>
        </p:spPr>
        <p:txBody>
          <a:bodyPr wrap="square" lIns="0" tIns="0" rIns="0" bIns="0" rtlCol="0" anchor="t">
            <a:spAutoFit/>
          </a:bodyPr>
          <a:lstStyle/>
          <a:p>
            <a:pPr algn="just"/>
            <a:r>
              <a:rPr lang="en-US" sz="5400" b="1" dirty="0">
                <a:latin typeface="Times New Roman" panose="02020603050405020304" pitchFamily="18" charset="0"/>
                <a:cs typeface="Times New Roman" panose="02020603050405020304" pitchFamily="18" charset="0"/>
              </a:rPr>
              <a:t>a. </a:t>
            </a:r>
            <a:r>
              <a:rPr lang="en-US" sz="5400" b="1" dirty="0" err="1">
                <a:latin typeface="Times New Roman" panose="02020603050405020304" pitchFamily="18" charset="0"/>
                <a:cs typeface="Times New Roman" panose="02020603050405020304" pitchFamily="18" charset="0"/>
              </a:rPr>
              <a:t>Các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yếu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tố</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ngôn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ngữ</a:t>
            </a:r>
            <a:endParaRPr lang="en-US" sz="5400" b="1"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2A83C3A5-EBF7-4301-0A5E-D52742526AD5}"/>
              </a:ext>
            </a:extLst>
          </p:cNvPr>
          <p:cNvSpPr/>
          <p:nvPr/>
        </p:nvSpPr>
        <p:spPr>
          <a:xfrm>
            <a:off x="762000" y="2019300"/>
            <a:ext cx="16992600" cy="1446550"/>
          </a:xfrm>
          <a:prstGeom prst="rect">
            <a:avLst/>
          </a:prstGeom>
        </p:spPr>
        <p:txBody>
          <a:bodyPr wrap="square">
            <a:spAutoFit/>
          </a:bodyPr>
          <a:lstStyle/>
          <a:p>
            <a:r>
              <a:rPr lang="en-US" sz="44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Sapo</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br>
              <a:rPr lang="vi-VN" sz="4400" dirty="0">
                <a:latin typeface="Times New Roman" panose="02020603050405020304" pitchFamily="18" charset="0"/>
                <a:cs typeface="Times New Roman" panose="02020603050405020304" pitchFamily="18" charset="0"/>
              </a:rPr>
            </a:br>
            <a:endPar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7" name="Rectangle 16">
            <a:extLst>
              <a:ext uri="{FF2B5EF4-FFF2-40B4-BE49-F238E27FC236}">
                <a16:creationId xmlns:a16="http://schemas.microsoft.com/office/drawing/2014/main" id="{810E4C2E-C8C0-3157-3481-FDE2462DCF50}"/>
              </a:ext>
            </a:extLst>
          </p:cNvPr>
          <p:cNvSpPr/>
          <p:nvPr/>
        </p:nvSpPr>
        <p:spPr>
          <a:xfrm>
            <a:off x="1428660" y="3681510"/>
            <a:ext cx="15659280" cy="3764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lnSpc>
                <a:spcPct val="150000"/>
              </a:lnSpc>
              <a:buClr>
                <a:srgbClr val="000000"/>
              </a:buClr>
              <a:buFont typeface="Arial" panose="020B0604020202020204" pitchFamily="34" charset="0"/>
              <a:buChar char="•"/>
            </a:pPr>
            <a:r>
              <a:rPr lang="en-US" sz="4400" b="1"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Vị</a:t>
            </a:r>
            <a:r>
              <a:rPr lang="en-US" sz="4400" b="1"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trí</a:t>
            </a:r>
            <a:r>
              <a:rPr lang="en-US" sz="4400" b="1"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Sau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tiêu</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đề</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trước</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phần</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nội</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dung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chính</a:t>
            </a:r>
            <a:endPar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endParaRPr>
          </a:p>
          <a:p>
            <a:pPr marL="685800" indent="-685800">
              <a:lnSpc>
                <a:spcPct val="150000"/>
              </a:lnSpc>
              <a:buClr>
                <a:srgbClr val="000000"/>
              </a:buClr>
              <a:buFont typeface="Arial" panose="020B0604020202020204" pitchFamily="34" charset="0"/>
              <a:buChar char="•"/>
            </a:pP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Nội</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dung: </a:t>
            </a:r>
            <a:r>
              <a:rPr lang="vi-VN" sz="4400" dirty="0">
                <a:solidFill>
                  <a:schemeClr val="tx1"/>
                </a:solidFill>
                <a:latin typeface="Times New Roman" panose="02020603050405020304" pitchFamily="18" charset="0"/>
                <a:cs typeface="Times New Roman" panose="02020603050405020304" pitchFamily="18" charset="0"/>
              </a:rPr>
              <a:t>đưa ra hàng loạt những câu hỏi xoay quanh hiện tượng sao b</a:t>
            </a:r>
            <a:r>
              <a:rPr lang="en-US" sz="4400" dirty="0">
                <a:solidFill>
                  <a:schemeClr val="tx1"/>
                </a:solidFill>
                <a:latin typeface="Times New Roman" panose="02020603050405020304" pitchFamily="18" charset="0"/>
                <a:cs typeface="Times New Roman" panose="02020603050405020304" pitchFamily="18" charset="0"/>
              </a:rPr>
              <a:t>ă</a:t>
            </a:r>
            <a:r>
              <a:rPr lang="vi-VN" sz="4400" dirty="0">
                <a:solidFill>
                  <a:schemeClr val="tx1"/>
                </a:solidFill>
                <a:latin typeface="Times New Roman" panose="02020603050405020304" pitchFamily="18" charset="0"/>
                <a:cs typeface="Times New Roman" panose="02020603050405020304" pitchFamily="18" charset="0"/>
              </a:rPr>
              <a:t>ng</a:t>
            </a:r>
            <a:endPar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endParaRPr>
          </a:p>
          <a:p>
            <a:pPr marL="685800" indent="-685800">
              <a:lnSpc>
                <a:spcPct val="150000"/>
              </a:lnSpc>
              <a:buClr>
                <a:srgbClr val="000000"/>
              </a:buClr>
              <a:buFont typeface="Arial" panose="020B0604020202020204" pitchFamily="34" charset="0"/>
              <a:buChar char="•"/>
            </a:pPr>
            <a:r>
              <a:rPr lang="en-US" sz="4400" b="1"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Tác</a:t>
            </a:r>
            <a:r>
              <a:rPr lang="en-US" sz="4400" b="1"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dụng</a:t>
            </a:r>
            <a:r>
              <a:rPr lang="en-US" sz="4400" b="1"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vi-VN" sz="4400" dirty="0">
                <a:solidFill>
                  <a:schemeClr val="tx1"/>
                </a:solidFill>
                <a:latin typeface="Times New Roman" panose="02020603050405020304" pitchFamily="18" charset="0"/>
                <a:cs typeface="Times New Roman" panose="02020603050405020304" pitchFamily="18" charset="0"/>
              </a:rPr>
              <a:t>giúp hình dung, nắm bắt được vấn đề trọng tâm của văn bản đề cập.</a:t>
            </a:r>
            <a:endPar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0"/>
          <p:cNvSpPr/>
          <p:nvPr/>
        </p:nvSpPr>
        <p:spPr>
          <a:xfrm rot="2893084">
            <a:off x="-343433" y="-2092184"/>
            <a:ext cx="6715726" cy="6936430"/>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3"/>
            <a:stretch>
              <a:fillRect/>
            </a:stretch>
          </a:blipFill>
        </p:spPr>
      </p:sp>
      <p:sp>
        <p:nvSpPr>
          <p:cNvPr id="5" name="Freeform 11"/>
          <p:cNvSpPr/>
          <p:nvPr/>
        </p:nvSpPr>
        <p:spPr>
          <a:xfrm rot="9119920">
            <a:off x="-544079" y="-517716"/>
            <a:ext cx="2752029" cy="2942036"/>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4">
              <a:alphaModFix amt="78000"/>
            </a:blip>
            <a:stretch>
              <a:fillRect/>
            </a:stretch>
          </a:blipFill>
        </p:spPr>
      </p:sp>
      <p:sp>
        <p:nvSpPr>
          <p:cNvPr id="6" name="Rectangle 5">
            <a:extLst>
              <a:ext uri="{FF2B5EF4-FFF2-40B4-BE49-F238E27FC236}">
                <a16:creationId xmlns:a16="http://schemas.microsoft.com/office/drawing/2014/main" id="{4EF549FC-639B-7E64-4190-042ABEA545D0}"/>
              </a:ext>
            </a:extLst>
          </p:cNvPr>
          <p:cNvSpPr/>
          <p:nvPr/>
        </p:nvSpPr>
        <p:spPr>
          <a:xfrm>
            <a:off x="5486400" y="2588955"/>
            <a:ext cx="12039600" cy="2800767"/>
          </a:xfrm>
          <a:prstGeom prst="rect">
            <a:avLst/>
          </a:prstGeom>
        </p:spPr>
        <p:txBody>
          <a:bodyPr wrap="square">
            <a:spAutoFit/>
          </a:bodyPr>
          <a:lstStyle/>
          <a:p>
            <a:pPr marL="571500" indent="-571500" algn="just">
              <a:buFontTx/>
              <a:buChar char="-"/>
            </a:pPr>
            <a:r>
              <a:rPr lang="en-US" sz="44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Đề</a:t>
            </a:r>
            <a:r>
              <a:rPr lang="en-US" sz="44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mục</a:t>
            </a:r>
            <a:r>
              <a:rPr lang="en-US" sz="44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các</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nội</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nêu</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đề</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mục</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(in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đậm</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mỗi</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đề</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mục</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in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đậm</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các</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nội</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nhỏ</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(in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đậm</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nghiêng</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triển</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khai</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cho</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mục</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in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đậm</a:t>
            </a:r>
            <a:endPar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7" name="Rectangle 6">
            <a:extLst>
              <a:ext uri="{FF2B5EF4-FFF2-40B4-BE49-F238E27FC236}">
                <a16:creationId xmlns:a16="http://schemas.microsoft.com/office/drawing/2014/main" id="{F08222EA-79E0-08B3-0201-2CB4F719C6B4}"/>
              </a:ext>
            </a:extLst>
          </p:cNvPr>
          <p:cNvSpPr/>
          <p:nvPr/>
        </p:nvSpPr>
        <p:spPr>
          <a:xfrm>
            <a:off x="5491480" y="6094155"/>
            <a:ext cx="12034520" cy="2123658"/>
          </a:xfrm>
          <a:prstGeom prst="rect">
            <a:avLst/>
          </a:prstGeom>
        </p:spPr>
        <p:txBody>
          <a:bodyPr wrap="square">
            <a:spAutoFit/>
          </a:bodyPr>
          <a:lstStyle/>
          <a:p>
            <a:pPr marL="571500" indent="-571500" algn="just">
              <a:buFont typeface="Wingdings" panose="05000000000000000000" pitchFamily="2" charset="2"/>
              <a:buChar char="à"/>
            </a:pP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Đề</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mục</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ngắn</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gọn</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in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đậm</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đánh</a:t>
            </a:r>
            <a:r>
              <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dấu</a:t>
            </a:r>
            <a:endPar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buFont typeface="Wingdings" panose="05000000000000000000" pitchFamily="2" charset="2"/>
              <a:buChar char="à"/>
            </a:pPr>
            <a:r>
              <a:rPr lang="vi-VN" sz="4400" dirty="0">
                <a:latin typeface="Times New Roman" panose="02020603050405020304" pitchFamily="18" charset="0"/>
                <a:cs typeface="Times New Roman" panose="02020603050405020304" pitchFamily="18" charset="0"/>
              </a:rPr>
              <a:t>giúp người đọc nắm bắt được thông tin chính của văn bản.</a:t>
            </a:r>
            <a:endParaRPr lang="en-US" sz="44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8" name="TextBox 34">
            <a:extLst>
              <a:ext uri="{FF2B5EF4-FFF2-40B4-BE49-F238E27FC236}">
                <a16:creationId xmlns:a16="http://schemas.microsoft.com/office/drawing/2014/main" id="{C7201C48-FE1D-549D-1D72-402234BBEF8A}"/>
              </a:ext>
            </a:extLst>
          </p:cNvPr>
          <p:cNvSpPr txBox="1"/>
          <p:nvPr/>
        </p:nvSpPr>
        <p:spPr>
          <a:xfrm>
            <a:off x="4453551" y="783334"/>
            <a:ext cx="9461971" cy="830997"/>
          </a:xfrm>
          <a:prstGeom prst="rect">
            <a:avLst/>
          </a:prstGeom>
        </p:spPr>
        <p:txBody>
          <a:bodyPr wrap="square" lIns="0" tIns="0" rIns="0" bIns="0" rtlCol="0" anchor="t">
            <a:spAutoFit/>
          </a:bodyPr>
          <a:lstStyle/>
          <a:p>
            <a:pPr algn="just"/>
            <a:r>
              <a:rPr lang="en-US" sz="5400" b="1" dirty="0">
                <a:latin typeface="Times New Roman" panose="02020603050405020304" pitchFamily="18" charset="0"/>
                <a:cs typeface="Times New Roman" panose="02020603050405020304" pitchFamily="18" charset="0"/>
              </a:rPr>
              <a:t>a. </a:t>
            </a:r>
            <a:r>
              <a:rPr lang="en-US" sz="5400" b="1" dirty="0" err="1">
                <a:latin typeface="Times New Roman" panose="02020603050405020304" pitchFamily="18" charset="0"/>
                <a:cs typeface="Times New Roman" panose="02020603050405020304" pitchFamily="18" charset="0"/>
              </a:rPr>
              <a:t>Các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yếu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tố</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ngôn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ngữ</a:t>
            </a:r>
            <a:endParaRPr lang="en-US"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257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rot="-5400000">
            <a:off x="13087346" y="5828766"/>
            <a:ext cx="7591881" cy="7841380"/>
          </a:xfrm>
          <a:custGeom>
            <a:avLst/>
            <a:gdLst/>
            <a:ahLst/>
            <a:cxnLst/>
            <a:rect l="l" t="t" r="r" b="b"/>
            <a:pathLst>
              <a:path w="7591881" h="7841380">
                <a:moveTo>
                  <a:pt x="0" y="0"/>
                </a:moveTo>
                <a:lnTo>
                  <a:pt x="7591881" y="0"/>
                </a:lnTo>
                <a:lnTo>
                  <a:pt x="7591881" y="7841379"/>
                </a:lnTo>
                <a:lnTo>
                  <a:pt x="0" y="7841379"/>
                </a:lnTo>
                <a:lnTo>
                  <a:pt x="0" y="0"/>
                </a:lnTo>
                <a:close/>
              </a:path>
            </a:pathLst>
          </a:custGeom>
          <a:blipFill>
            <a:blip r:embed="rId3"/>
            <a:stretch>
              <a:fillRect/>
            </a:stretch>
          </a:blipFill>
        </p:spPr>
      </p:sp>
      <p:sp>
        <p:nvSpPr>
          <p:cNvPr id="4" name="TextBox 34">
            <a:extLst>
              <a:ext uri="{FF2B5EF4-FFF2-40B4-BE49-F238E27FC236}">
                <a16:creationId xmlns:a16="http://schemas.microsoft.com/office/drawing/2014/main" id="{56AF6D51-3898-24AF-9047-A5E9191C9D19}"/>
              </a:ext>
            </a:extLst>
          </p:cNvPr>
          <p:cNvSpPr txBox="1"/>
          <p:nvPr/>
        </p:nvSpPr>
        <p:spPr>
          <a:xfrm>
            <a:off x="4453551" y="783334"/>
            <a:ext cx="9461971" cy="830997"/>
          </a:xfrm>
          <a:prstGeom prst="rect">
            <a:avLst/>
          </a:prstGeom>
        </p:spPr>
        <p:txBody>
          <a:bodyPr wrap="square" lIns="0" tIns="0" rIns="0" bIns="0" rtlCol="0" anchor="t">
            <a:spAutoFit/>
          </a:bodyPr>
          <a:lstStyle/>
          <a:p>
            <a:pPr algn="just"/>
            <a:r>
              <a:rPr lang="en-US" sz="5400" b="1" dirty="0">
                <a:latin typeface="Times New Roman" panose="02020603050405020304" pitchFamily="18" charset="0"/>
                <a:cs typeface="Times New Roman" panose="02020603050405020304" pitchFamily="18" charset="0"/>
              </a:rPr>
              <a:t>b. </a:t>
            </a:r>
            <a:r>
              <a:rPr lang="en-US" sz="5400" b="1" dirty="0" err="1">
                <a:latin typeface="Times New Roman" panose="02020603050405020304" pitchFamily="18" charset="0"/>
                <a:cs typeface="Times New Roman" panose="02020603050405020304" pitchFamily="18" charset="0"/>
              </a:rPr>
              <a:t>Các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yếu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tố</a:t>
            </a:r>
            <a:r>
              <a:rPr lang="en-US" sz="5400" b="1" dirty="0">
                <a:latin typeface="Times New Roman" panose="02020603050405020304" pitchFamily="18" charset="0"/>
                <a:cs typeface="Times New Roman" panose="02020603050405020304" pitchFamily="18" charset="0"/>
              </a:rPr>
              <a:t> phi </a:t>
            </a:r>
            <a:r>
              <a:rPr lang="en-US" sz="5400" b="1" dirty="0" err="1">
                <a:latin typeface="Times New Roman" panose="02020603050405020304" pitchFamily="18" charset="0"/>
                <a:cs typeface="Times New Roman" panose="02020603050405020304" pitchFamily="18" charset="0"/>
              </a:rPr>
              <a:t>ngôn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ngữ</a:t>
            </a:r>
            <a:endParaRPr lang="en-US" sz="54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5857474-BF5F-F8FD-3966-DDAB689B3191}"/>
              </a:ext>
            </a:extLst>
          </p:cNvPr>
          <p:cNvSpPr/>
          <p:nvPr/>
        </p:nvSpPr>
        <p:spPr>
          <a:xfrm>
            <a:off x="685800" y="2095500"/>
            <a:ext cx="7010400" cy="769441"/>
          </a:xfrm>
          <a:prstGeom prst="rect">
            <a:avLst/>
          </a:prstGeom>
        </p:spPr>
        <p:txBody>
          <a:bodyPr wrap="square">
            <a:spAutoFit/>
          </a:bodyPr>
          <a:lstStyle/>
          <a:p>
            <a:pPr algn="just"/>
            <a:r>
              <a:rPr lang="en-US" sz="44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4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44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sao</a:t>
            </a:r>
            <a:r>
              <a:rPr lang="en-US" sz="44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băng</a:t>
            </a:r>
            <a:r>
              <a:rPr lang="en-US" sz="44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6" name="Rectangle 5">
            <a:extLst>
              <a:ext uri="{FF2B5EF4-FFF2-40B4-BE49-F238E27FC236}">
                <a16:creationId xmlns:a16="http://schemas.microsoft.com/office/drawing/2014/main" id="{9FA31A52-72D9-A182-2CE1-7122F630BC95}"/>
              </a:ext>
            </a:extLst>
          </p:cNvPr>
          <p:cNvSpPr/>
          <p:nvPr/>
        </p:nvSpPr>
        <p:spPr>
          <a:xfrm>
            <a:off x="9067800" y="3771900"/>
            <a:ext cx="7239000" cy="2800767"/>
          </a:xfrm>
          <a:prstGeom prst="rect">
            <a:avLst/>
          </a:prstGeom>
        </p:spPr>
        <p:txBody>
          <a:bodyPr wrap="square">
            <a:spAutoFit/>
          </a:bodyPr>
          <a:lstStyle/>
          <a:p>
            <a:pPr marL="571500" indent="-571500" algn="just">
              <a:buFontTx/>
              <a:buChar char="-"/>
            </a:pP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đang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endParaRPr lang="en-US" sz="4400" dirty="0">
              <a:latin typeface="Times New Roman" panose="02020603050405020304" pitchFamily="18" charset="0"/>
              <a:cs typeface="Times New Roman" panose="02020603050405020304" pitchFamily="18" charset="0"/>
            </a:endParaRPr>
          </a:p>
          <a:p>
            <a:pPr marL="571500" indent="-571500" algn="just">
              <a:buFontTx/>
              <a:buChar char="-"/>
            </a:pP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hơn</a:t>
            </a:r>
            <a:r>
              <a:rPr lang="en-US" sz="4400" dirty="0">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4543B34B-A458-A75C-1073-B4B94B0DCC00}"/>
              </a:ext>
            </a:extLst>
          </p:cNvPr>
          <p:cNvPicPr>
            <a:picLocks noChangeAspect="1"/>
          </p:cNvPicPr>
          <p:nvPr/>
        </p:nvPicPr>
        <p:blipFill>
          <a:blip r:embed="rId4"/>
          <a:stretch>
            <a:fillRect/>
          </a:stretch>
        </p:blipFill>
        <p:spPr>
          <a:xfrm>
            <a:off x="716280" y="3238500"/>
            <a:ext cx="7467600" cy="5181600"/>
          </a:xfrm>
          <a:prstGeom prst="rect">
            <a:avLst/>
          </a:prstGeom>
        </p:spPr>
      </p:pic>
    </p:spTree>
    <p:extLst>
      <p:ext uri="{BB962C8B-B14F-4D97-AF65-F5344CB8AC3E}">
        <p14:creationId xmlns:p14="http://schemas.microsoft.com/office/powerpoint/2010/main" val="231706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rot="5297698">
            <a:off x="5629685" y="1238706"/>
            <a:ext cx="7028629" cy="7809588"/>
          </a:xfrm>
          <a:custGeom>
            <a:avLst/>
            <a:gdLst/>
            <a:ahLst/>
            <a:cxnLst/>
            <a:rect l="l" t="t" r="r" b="b"/>
            <a:pathLst>
              <a:path w="7028629" h="7809588">
                <a:moveTo>
                  <a:pt x="0" y="0"/>
                </a:moveTo>
                <a:lnTo>
                  <a:pt x="7028630" y="0"/>
                </a:lnTo>
                <a:lnTo>
                  <a:pt x="7028630" y="7809588"/>
                </a:lnTo>
                <a:lnTo>
                  <a:pt x="0" y="7809588"/>
                </a:lnTo>
                <a:lnTo>
                  <a:pt x="0" y="0"/>
                </a:lnTo>
                <a:close/>
              </a:path>
            </a:pathLst>
          </a:custGeom>
          <a:blipFill>
            <a:blip r:embed="rId3">
              <a:alphaModFix amt="58000"/>
              <a:extLst>
                <a:ext uri="{BEBA8EAE-BF5A-486C-A8C5-ECC9F3942E4B}">
                  <a14:imgProps xmlns:a14="http://schemas.microsoft.com/office/drawing/2010/main">
                    <a14:imgLayer r:embed="rId4">
                      <a14:imgEffect>
                        <a14:saturation sat="33000"/>
                      </a14:imgEffect>
                    </a14:imgLayer>
                  </a14:imgProps>
                </a:ext>
              </a:extLst>
            </a:blip>
            <a:stretch>
              <a:fillRect/>
            </a:stretch>
          </a:blipFill>
        </p:spPr>
      </p:sp>
      <p:sp>
        <p:nvSpPr>
          <p:cNvPr id="4" name="Freeform 3"/>
          <p:cNvSpPr/>
          <p:nvPr/>
        </p:nvSpPr>
        <p:spPr>
          <a:xfrm rot="5400000">
            <a:off x="5019551" y="9180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5"/>
            <a:stretch>
              <a:fillRect/>
            </a:stretch>
          </a:blipFill>
        </p:spPr>
      </p:sp>
      <p:sp>
        <p:nvSpPr>
          <p:cNvPr id="5" name="Freeform 4"/>
          <p:cNvSpPr/>
          <p:nvPr/>
        </p:nvSpPr>
        <p:spPr>
          <a:xfrm rot="5400000">
            <a:off x="10685742" y="423893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5"/>
            <a:stretch>
              <a:fillRect/>
            </a:stretch>
          </a:blipFill>
        </p:spPr>
      </p:sp>
      <p:sp>
        <p:nvSpPr>
          <p:cNvPr id="6" name="Freeform 5"/>
          <p:cNvSpPr/>
          <p:nvPr/>
        </p:nvSpPr>
        <p:spPr>
          <a:xfrm rot="-999793">
            <a:off x="8615597" y="1639422"/>
            <a:ext cx="3107580" cy="2594830"/>
          </a:xfrm>
          <a:custGeom>
            <a:avLst/>
            <a:gdLst/>
            <a:ahLst/>
            <a:cxnLst/>
            <a:rect l="l" t="t" r="r" b="b"/>
            <a:pathLst>
              <a:path w="3107580" h="2594830">
                <a:moveTo>
                  <a:pt x="0" y="0"/>
                </a:moveTo>
                <a:lnTo>
                  <a:pt x="3107580" y="0"/>
                </a:lnTo>
                <a:lnTo>
                  <a:pt x="3107580" y="2594829"/>
                </a:lnTo>
                <a:lnTo>
                  <a:pt x="0" y="2594829"/>
                </a:lnTo>
                <a:lnTo>
                  <a:pt x="0" y="0"/>
                </a:lnTo>
                <a:close/>
              </a:path>
            </a:pathLst>
          </a:custGeom>
          <a:blipFill>
            <a:blip r:embed="rId6">
              <a:alphaModFix amt="65999"/>
            </a:blip>
            <a:stretch>
              <a:fillRect/>
            </a:stretch>
          </a:blipFill>
        </p:spPr>
      </p:sp>
      <p:sp>
        <p:nvSpPr>
          <p:cNvPr id="7" name="Freeform 6"/>
          <p:cNvSpPr/>
          <p:nvPr/>
        </p:nvSpPr>
        <p:spPr>
          <a:xfrm rot="-10800000">
            <a:off x="6731391" y="6123894"/>
            <a:ext cx="2821665" cy="2356090"/>
          </a:xfrm>
          <a:custGeom>
            <a:avLst/>
            <a:gdLst/>
            <a:ahLst/>
            <a:cxnLst/>
            <a:rect l="l" t="t" r="r" b="b"/>
            <a:pathLst>
              <a:path w="2821665" h="2356090">
                <a:moveTo>
                  <a:pt x="0" y="0"/>
                </a:moveTo>
                <a:lnTo>
                  <a:pt x="2821666" y="0"/>
                </a:lnTo>
                <a:lnTo>
                  <a:pt x="2821666" y="2356090"/>
                </a:lnTo>
                <a:lnTo>
                  <a:pt x="0" y="2356090"/>
                </a:lnTo>
                <a:lnTo>
                  <a:pt x="0" y="0"/>
                </a:lnTo>
                <a:close/>
              </a:path>
            </a:pathLst>
          </a:custGeom>
          <a:blipFill>
            <a:blip r:embed="rId6">
              <a:alphaModFix amt="65999"/>
            </a:blip>
            <a:stretch>
              <a:fillRect/>
            </a:stretch>
          </a:blipFill>
        </p:spPr>
      </p:sp>
      <p:sp>
        <p:nvSpPr>
          <p:cNvPr id="8" name="Freeform 8"/>
          <p:cNvSpPr/>
          <p:nvPr/>
        </p:nvSpPr>
        <p:spPr>
          <a:xfrm>
            <a:off x="-873650" y="6476883"/>
            <a:ext cx="4210927" cy="5073405"/>
          </a:xfrm>
          <a:custGeom>
            <a:avLst/>
            <a:gdLst/>
            <a:ahLst/>
            <a:cxnLst/>
            <a:rect l="l" t="t" r="r" b="b"/>
            <a:pathLst>
              <a:path w="4210927" h="5073405">
                <a:moveTo>
                  <a:pt x="0" y="0"/>
                </a:moveTo>
                <a:lnTo>
                  <a:pt x="4210926" y="0"/>
                </a:lnTo>
                <a:lnTo>
                  <a:pt x="4210926" y="5073405"/>
                </a:lnTo>
                <a:lnTo>
                  <a:pt x="0" y="5073405"/>
                </a:lnTo>
                <a:lnTo>
                  <a:pt x="0" y="0"/>
                </a:lnTo>
                <a:close/>
              </a:path>
            </a:pathLst>
          </a:custGeom>
          <a:blipFill>
            <a:blip r:embed="rId7"/>
            <a:stretch>
              <a:fillRect/>
            </a:stretch>
          </a:blipFill>
        </p:spPr>
      </p:sp>
      <p:sp>
        <p:nvSpPr>
          <p:cNvPr id="9" name="Freeform 9"/>
          <p:cNvSpPr/>
          <p:nvPr/>
        </p:nvSpPr>
        <p:spPr>
          <a:xfrm>
            <a:off x="15219247" y="-1508003"/>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7"/>
            <a:stretch>
              <a:fillRect/>
            </a:stretch>
          </a:blipFill>
        </p:spPr>
      </p:sp>
      <p:pic>
        <p:nvPicPr>
          <p:cNvPr id="10" name="Picture 9">
            <a:extLst>
              <a:ext uri="{FF2B5EF4-FFF2-40B4-BE49-F238E27FC236}">
                <a16:creationId xmlns:a16="http://schemas.microsoft.com/office/drawing/2014/main" id="{F8FCC00E-9C57-E12C-60E3-F3274A9D7678}"/>
              </a:ext>
            </a:extLst>
          </p:cNvPr>
          <p:cNvPicPr>
            <a:picLocks noChangeAspect="1"/>
          </p:cNvPicPr>
          <p:nvPr/>
        </p:nvPicPr>
        <p:blipFill>
          <a:blip r:embed="rId8"/>
          <a:stretch>
            <a:fillRect/>
          </a:stretch>
        </p:blipFill>
        <p:spPr>
          <a:xfrm>
            <a:off x="1490340" y="3869325"/>
            <a:ext cx="16814225" cy="2548349"/>
          </a:xfrm>
          <a:prstGeom prst="rect">
            <a:avLst/>
          </a:prstGeom>
        </p:spPr>
      </p:pic>
    </p:spTree>
    <p:extLst>
      <p:ext uri="{BB962C8B-B14F-4D97-AF65-F5344CB8AC3E}">
        <p14:creationId xmlns:p14="http://schemas.microsoft.com/office/powerpoint/2010/main" val="406313889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p:cNvSpPr/>
          <p:nvPr/>
        </p:nvSpPr>
        <p:spPr>
          <a:xfrm>
            <a:off x="-6626" y="6667500"/>
            <a:ext cx="18347635" cy="5595731"/>
          </a:xfrm>
          <a:custGeom>
            <a:avLst/>
            <a:gdLst/>
            <a:ahLst/>
            <a:cxnLst/>
            <a:rect l="l" t="t" r="r" b="b"/>
            <a:pathLst>
              <a:path w="6765594" h="4499120">
                <a:moveTo>
                  <a:pt x="0" y="0"/>
                </a:moveTo>
                <a:lnTo>
                  <a:pt x="6765593" y="0"/>
                </a:lnTo>
                <a:lnTo>
                  <a:pt x="6765593" y="4499120"/>
                </a:lnTo>
                <a:lnTo>
                  <a:pt x="0" y="4499120"/>
                </a:lnTo>
                <a:lnTo>
                  <a:pt x="0" y="0"/>
                </a:lnTo>
                <a:close/>
              </a:path>
            </a:pathLst>
          </a:custGeom>
          <a:blipFill>
            <a:blip r:embed="rId3"/>
            <a:stretch>
              <a:fillRect/>
            </a:stretch>
          </a:blipFill>
        </p:spPr>
      </p:sp>
      <p:sp>
        <p:nvSpPr>
          <p:cNvPr id="6" name="Rectangle 5">
            <a:extLst>
              <a:ext uri="{FF2B5EF4-FFF2-40B4-BE49-F238E27FC236}">
                <a16:creationId xmlns:a16="http://schemas.microsoft.com/office/drawing/2014/main" id="{FD45961F-D6A9-0756-F115-4395ECD87D8F}"/>
              </a:ext>
            </a:extLst>
          </p:cNvPr>
          <p:cNvSpPr/>
          <p:nvPr/>
        </p:nvSpPr>
        <p:spPr>
          <a:xfrm>
            <a:off x="907774" y="230037"/>
            <a:ext cx="10515600" cy="769441"/>
          </a:xfrm>
          <a:prstGeom prst="rect">
            <a:avLst/>
          </a:prstGeom>
        </p:spPr>
        <p:txBody>
          <a:bodyPr wrap="square">
            <a:spAutoFit/>
          </a:bodyPr>
          <a:lstStyle/>
          <a:p>
            <a:pPr algn="just"/>
            <a:r>
              <a:rPr lang="en-US" sz="4400" b="1" dirty="0">
                <a:solidFill>
                  <a:srgbClr val="222222"/>
                </a:solidFill>
                <a:latin typeface="Times New Roman" panose="02020603050405020304" pitchFamily="18" charset="0"/>
                <a:cs typeface="Times New Roman" panose="02020603050405020304" pitchFamily="18" charset="0"/>
              </a:rPr>
              <a:t>a. </a:t>
            </a:r>
            <a:r>
              <a:rPr lang="en-US" sz="4400" b="1" dirty="0" err="1">
                <a:solidFill>
                  <a:srgbClr val="222222"/>
                </a:solidFill>
                <a:latin typeface="Times New Roman" panose="02020603050405020304" pitchFamily="18" charset="0"/>
                <a:cs typeface="Times New Roman" panose="02020603050405020304" pitchFamily="18" charset="0"/>
              </a:rPr>
              <a:t>Các</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thông</a:t>
            </a:r>
            <a:r>
              <a:rPr lang="en-US" sz="4400" b="1" dirty="0">
                <a:solidFill>
                  <a:srgbClr val="222222"/>
                </a:solidFill>
                <a:latin typeface="Times New Roman" panose="02020603050405020304" pitchFamily="18" charset="0"/>
                <a:cs typeface="Times New Roman" panose="02020603050405020304" pitchFamily="18" charset="0"/>
              </a:rPr>
              <a:t> tin </a:t>
            </a:r>
            <a:r>
              <a:rPr lang="en-US" sz="4400" b="1" dirty="0" err="1">
                <a:solidFill>
                  <a:srgbClr val="222222"/>
                </a:solidFill>
                <a:latin typeface="Times New Roman" panose="02020603050405020304" pitchFamily="18" charset="0"/>
                <a:cs typeface="Times New Roman" panose="02020603050405020304" pitchFamily="18" charset="0"/>
              </a:rPr>
              <a:t>của</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văn</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bản</a:t>
            </a:r>
            <a:endParaRPr lang="en-US" sz="4400" b="1" dirty="0">
              <a:solidFill>
                <a:srgbClr val="222222"/>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726D232C-415B-8093-8A78-D16C463A9854}"/>
              </a:ext>
            </a:extLst>
          </p:cNvPr>
          <p:cNvSpPr/>
          <p:nvPr/>
        </p:nvSpPr>
        <p:spPr>
          <a:xfrm>
            <a:off x="1288774" y="1257300"/>
            <a:ext cx="15544800" cy="769441"/>
          </a:xfrm>
          <a:prstGeom prst="rect">
            <a:avLst/>
          </a:prstGeom>
        </p:spPr>
        <p:txBody>
          <a:bodyPr wrap="square">
            <a:spAutoFit/>
          </a:bodyPr>
          <a:lstStyle/>
          <a:p>
            <a:pPr algn="just"/>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Giới</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thiệu</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và</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lí</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giải</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nguồn</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gốc</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của</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sao</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băng</a:t>
            </a:r>
            <a:endParaRPr lang="en-US" sz="4400" b="1" dirty="0">
              <a:solidFill>
                <a:srgbClr val="222222"/>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1E5D6660-9C60-2897-3740-5E85B8EDA8A0}"/>
              </a:ext>
            </a:extLst>
          </p:cNvPr>
          <p:cNvSpPr/>
          <p:nvPr/>
        </p:nvSpPr>
        <p:spPr>
          <a:xfrm>
            <a:off x="1593574" y="2395743"/>
            <a:ext cx="15773400" cy="4154984"/>
          </a:xfrm>
          <a:prstGeom prst="rect">
            <a:avLst/>
          </a:prstGeom>
        </p:spPr>
        <p:txBody>
          <a:bodyPr wrap="square">
            <a:spAutoFit/>
          </a:bodyPr>
          <a:lstStyle/>
          <a:p>
            <a:pPr algn="just"/>
            <a:r>
              <a:rPr lang="en-US" sz="4400" dirty="0">
                <a:solidFill>
                  <a:srgbClr val="222222"/>
                </a:solidFill>
                <a:latin typeface="Times New Roman" panose="02020603050405020304" pitchFamily="18" charset="0"/>
                <a:cs typeface="Times New Roman" panose="02020603050405020304" pitchFamily="18" charset="0"/>
              </a:rPr>
              <a:t>- Sao </a:t>
            </a:r>
            <a:r>
              <a:rPr lang="en-US" sz="4400" dirty="0" err="1">
                <a:solidFill>
                  <a:srgbClr val="222222"/>
                </a:solidFill>
                <a:latin typeface="Times New Roman" panose="02020603050405020304" pitchFamily="18" charset="0"/>
                <a:cs typeface="Times New Roman" panose="02020603050405020304" pitchFamily="18" charset="0"/>
              </a:rPr>
              <a:t>băng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là</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các</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tia</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lửa</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thoáng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lên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trên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bầu</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trời</a:t>
            </a:r>
            <a:endParaRPr lang="en-US" sz="4400" dirty="0">
              <a:solidFill>
                <a:srgbClr val="222222"/>
              </a:solidFill>
              <a:latin typeface="Times New Roman" panose="02020603050405020304" pitchFamily="18" charset="0"/>
              <a:cs typeface="Times New Roman" panose="02020603050405020304" pitchFamily="18" charset="0"/>
            </a:endParaRPr>
          </a:p>
          <a:p>
            <a:pPr algn="just"/>
            <a:r>
              <a:rPr lang="en-US" sz="4400" dirty="0">
                <a:solidFill>
                  <a:srgbClr val="222222"/>
                </a:solidFill>
                <a:latin typeface="Times New Roman" panose="02020603050405020304" pitchFamily="18" charset="0"/>
                <a:cs typeface="Times New Roman" panose="02020603050405020304" pitchFamily="18" charset="0"/>
              </a:rPr>
              <a:t>- Sao </a:t>
            </a:r>
            <a:r>
              <a:rPr lang="en-US" sz="4400" dirty="0" err="1">
                <a:solidFill>
                  <a:srgbClr val="222222"/>
                </a:solidFill>
                <a:latin typeface="Times New Roman" panose="02020603050405020304" pitchFamily="18" charset="0"/>
                <a:cs typeface="Times New Roman" panose="02020603050405020304" pitchFamily="18" charset="0"/>
              </a:rPr>
              <a:t>băng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là</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đường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nhìn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thấy</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của</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các</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thiên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thạch</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khi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chúng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vào</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khí</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quyển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của</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Trái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Đất</a:t>
            </a:r>
            <a:r>
              <a:rPr lang="en-US" sz="4400" dirty="0">
                <a:solidFill>
                  <a:srgbClr val="222222"/>
                </a:solidFill>
                <a:latin typeface="Times New Roman" panose="02020603050405020304" pitchFamily="18" charset="0"/>
                <a:cs typeface="Times New Roman" panose="02020603050405020304" pitchFamily="18" charset="0"/>
              </a:rPr>
              <a:t>.</a:t>
            </a:r>
          </a:p>
          <a:p>
            <a:pPr algn="just"/>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Chúng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xuyên</a:t>
            </a:r>
            <a:r>
              <a:rPr lang="en-US" sz="4400" dirty="0">
                <a:solidFill>
                  <a:srgbClr val="222222"/>
                </a:solidFill>
                <a:latin typeface="Times New Roman" panose="02020603050405020304" pitchFamily="18" charset="0"/>
                <a:cs typeface="Times New Roman" panose="02020603050405020304" pitchFamily="18" charset="0"/>
              </a:rPr>
              <a:t> qua </a:t>
            </a:r>
            <a:r>
              <a:rPr lang="en-US" sz="4400" dirty="0" err="1">
                <a:solidFill>
                  <a:srgbClr val="222222"/>
                </a:solidFill>
                <a:latin typeface="Times New Roman" panose="02020603050405020304" pitchFamily="18" charset="0"/>
                <a:cs typeface="Times New Roman" panose="02020603050405020304" pitchFamily="18" charset="0"/>
              </a:rPr>
              <a:t>khí</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quyển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với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vận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tốc</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khoảng</a:t>
            </a:r>
            <a:r>
              <a:rPr lang="en-US" sz="4400" dirty="0">
                <a:solidFill>
                  <a:srgbClr val="222222"/>
                </a:solidFill>
                <a:latin typeface="Times New Roman" panose="02020603050405020304" pitchFamily="18" charset="0"/>
                <a:cs typeface="Times New Roman" panose="02020603050405020304" pitchFamily="18" charset="0"/>
              </a:rPr>
              <a:t> 100.000km/h</a:t>
            </a:r>
          </a:p>
          <a:p>
            <a:pPr algn="just"/>
            <a:r>
              <a:rPr lang="en-US" sz="4400" dirty="0">
                <a:solidFill>
                  <a:srgbClr val="222222"/>
                </a:solidFill>
                <a:latin typeface="Times New Roman" panose="02020603050405020304" pitchFamily="18" charset="0"/>
                <a:cs typeface="Times New Roman" panose="02020603050405020304" pitchFamily="18" charset="0"/>
              </a:rPr>
              <a:t>- Ta </a:t>
            </a:r>
            <a:r>
              <a:rPr lang="en-US" sz="4400" dirty="0" err="1">
                <a:solidFill>
                  <a:srgbClr val="222222"/>
                </a:solidFill>
                <a:latin typeface="Times New Roman" panose="02020603050405020304" pitchFamily="18" charset="0"/>
                <a:cs typeface="Times New Roman" panose="02020603050405020304" pitchFamily="18" charset="0"/>
              </a:rPr>
              <a:t>thấy</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chúng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là</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bởi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lượng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nhiệt</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phát</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sinh</a:t>
            </a:r>
            <a:r>
              <a:rPr lang="en-US" sz="4400" dirty="0">
                <a:solidFill>
                  <a:srgbClr val="222222"/>
                </a:solidFill>
                <a:latin typeface="Times New Roman" panose="02020603050405020304" pitchFamily="18" charset="0"/>
                <a:cs typeface="Times New Roman" panose="02020603050405020304" pitchFamily="18" charset="0"/>
              </a:rPr>
              <a:t> do </a:t>
            </a:r>
            <a:r>
              <a:rPr lang="en-US" sz="4400" dirty="0" err="1">
                <a:solidFill>
                  <a:srgbClr val="222222"/>
                </a:solidFill>
                <a:latin typeface="Times New Roman" panose="02020603050405020304" pitchFamily="18" charset="0"/>
                <a:cs typeface="Times New Roman" panose="02020603050405020304" pitchFamily="18" charset="0"/>
              </a:rPr>
              <a:t>áp</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suất</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khi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các</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thiên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thạch</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đi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vào</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khí</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quyển</a:t>
            </a:r>
            <a:endParaRPr lang="en-US" sz="4400" dirty="0">
              <a:solidFill>
                <a:srgbClr val="22222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007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CE02C3CA-18A2-F066-9C31-388D5CC9EA32}"/>
              </a:ext>
            </a:extLst>
          </p:cNvPr>
          <p:cNvSpPr/>
          <p:nvPr/>
        </p:nvSpPr>
        <p:spPr>
          <a:xfrm rot="-5400000">
            <a:off x="13087346" y="5828766"/>
            <a:ext cx="7591881" cy="7841380"/>
          </a:xfrm>
          <a:custGeom>
            <a:avLst/>
            <a:gdLst/>
            <a:ahLst/>
            <a:cxnLst/>
            <a:rect l="l" t="t" r="r" b="b"/>
            <a:pathLst>
              <a:path w="7591881" h="7841380">
                <a:moveTo>
                  <a:pt x="0" y="0"/>
                </a:moveTo>
                <a:lnTo>
                  <a:pt x="7591881" y="0"/>
                </a:lnTo>
                <a:lnTo>
                  <a:pt x="7591881" y="7841379"/>
                </a:lnTo>
                <a:lnTo>
                  <a:pt x="0" y="7841379"/>
                </a:lnTo>
                <a:lnTo>
                  <a:pt x="0" y="0"/>
                </a:lnTo>
                <a:close/>
              </a:path>
            </a:pathLst>
          </a:custGeom>
          <a:blipFill>
            <a:blip r:embed="rId3"/>
            <a:stretch>
              <a:fillRect/>
            </a:stretch>
          </a:blipFill>
        </p:spPr>
      </p:sp>
      <p:sp>
        <p:nvSpPr>
          <p:cNvPr id="3" name="Rectangle 2">
            <a:extLst>
              <a:ext uri="{FF2B5EF4-FFF2-40B4-BE49-F238E27FC236}">
                <a16:creationId xmlns:a16="http://schemas.microsoft.com/office/drawing/2014/main" id="{D5DA88A1-E8BD-C7E5-BAAD-FECF369CF835}"/>
              </a:ext>
            </a:extLst>
          </p:cNvPr>
          <p:cNvSpPr/>
          <p:nvPr/>
        </p:nvSpPr>
        <p:spPr>
          <a:xfrm>
            <a:off x="1371600" y="2118372"/>
            <a:ext cx="8229600" cy="2123658"/>
          </a:xfrm>
          <a:prstGeom prst="rect">
            <a:avLst/>
          </a:prstGeom>
        </p:spPr>
        <p:txBody>
          <a:bodyPr wrap="square">
            <a:spAutoFit/>
          </a:bodyPr>
          <a:lstStyle/>
          <a:p>
            <a:pPr algn="just"/>
            <a:r>
              <a:rPr lang="en-US" sz="4400" b="1" dirty="0">
                <a:solidFill>
                  <a:srgbClr val="222222"/>
                </a:solidFill>
                <a:latin typeface="Times New Roman" panose="02020603050405020304" pitchFamily="18" charset="0"/>
                <a:cs typeface="Times New Roman" panose="02020603050405020304" pitchFamily="18" charset="0"/>
              </a:rPr>
              <a:t>* N</a:t>
            </a:r>
            <a:r>
              <a:rPr lang="vi-VN" sz="4400" b="1" dirty="0">
                <a:latin typeface="Times New Roman" panose="02020603050405020304" pitchFamily="18" charset="0"/>
                <a:cs typeface="Times New Roman" panose="02020603050405020304" pitchFamily="18" charset="0"/>
              </a:rPr>
              <a:t>guyên do xuất hiện và sự hình thành hiện tượng sao băng và mưa sao băng.</a:t>
            </a:r>
          </a:p>
        </p:txBody>
      </p:sp>
      <p:sp>
        <p:nvSpPr>
          <p:cNvPr id="8" name="Rectangle 7">
            <a:extLst>
              <a:ext uri="{FF2B5EF4-FFF2-40B4-BE49-F238E27FC236}">
                <a16:creationId xmlns:a16="http://schemas.microsoft.com/office/drawing/2014/main" id="{8D4F55D9-E936-A996-6CAA-B8B00B760351}"/>
              </a:ext>
            </a:extLst>
          </p:cNvPr>
          <p:cNvSpPr/>
          <p:nvPr/>
        </p:nvSpPr>
        <p:spPr>
          <a:xfrm>
            <a:off x="990600" y="1091109"/>
            <a:ext cx="10515600" cy="769441"/>
          </a:xfrm>
          <a:prstGeom prst="rect">
            <a:avLst/>
          </a:prstGeom>
        </p:spPr>
        <p:txBody>
          <a:bodyPr wrap="square">
            <a:spAutoFit/>
          </a:bodyPr>
          <a:lstStyle/>
          <a:p>
            <a:pPr algn="just"/>
            <a:r>
              <a:rPr lang="en-US" sz="4400" b="1" dirty="0">
                <a:solidFill>
                  <a:srgbClr val="222222"/>
                </a:solidFill>
                <a:latin typeface="Times New Roman" panose="02020603050405020304" pitchFamily="18" charset="0"/>
                <a:cs typeface="Times New Roman" panose="02020603050405020304" pitchFamily="18" charset="0"/>
              </a:rPr>
              <a:t>a. </a:t>
            </a:r>
            <a:r>
              <a:rPr lang="en-US" sz="4400" b="1" dirty="0" err="1">
                <a:solidFill>
                  <a:srgbClr val="222222"/>
                </a:solidFill>
                <a:latin typeface="Times New Roman" panose="02020603050405020304" pitchFamily="18" charset="0"/>
                <a:cs typeface="Times New Roman" panose="02020603050405020304" pitchFamily="18" charset="0"/>
              </a:rPr>
              <a:t>Các</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thông</a:t>
            </a:r>
            <a:r>
              <a:rPr lang="en-US" sz="4400" b="1" dirty="0">
                <a:solidFill>
                  <a:srgbClr val="222222"/>
                </a:solidFill>
                <a:latin typeface="Times New Roman" panose="02020603050405020304" pitchFamily="18" charset="0"/>
                <a:cs typeface="Times New Roman" panose="02020603050405020304" pitchFamily="18" charset="0"/>
              </a:rPr>
              <a:t> tin </a:t>
            </a:r>
            <a:r>
              <a:rPr lang="en-US" sz="4400" b="1" dirty="0" err="1">
                <a:solidFill>
                  <a:srgbClr val="222222"/>
                </a:solidFill>
                <a:latin typeface="Times New Roman" panose="02020603050405020304" pitchFamily="18" charset="0"/>
                <a:cs typeface="Times New Roman" panose="02020603050405020304" pitchFamily="18" charset="0"/>
              </a:rPr>
              <a:t>của</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văn</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bản</a:t>
            </a:r>
            <a:endParaRPr lang="en-US" sz="4400" b="1" dirty="0">
              <a:solidFill>
                <a:srgbClr val="222222"/>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94B275DD-30B5-E7C7-1CF1-AA2BF3BA83F2}"/>
              </a:ext>
            </a:extLst>
          </p:cNvPr>
          <p:cNvPicPr>
            <a:picLocks noChangeAspect="1"/>
          </p:cNvPicPr>
          <p:nvPr/>
        </p:nvPicPr>
        <p:blipFill>
          <a:blip r:embed="rId4"/>
          <a:stretch>
            <a:fillRect/>
          </a:stretch>
        </p:blipFill>
        <p:spPr>
          <a:xfrm>
            <a:off x="9982200" y="1714500"/>
            <a:ext cx="5200688" cy="7543855"/>
          </a:xfrm>
          <a:prstGeom prst="rect">
            <a:avLst/>
          </a:prstGeom>
        </p:spPr>
      </p:pic>
    </p:spTree>
    <p:extLst>
      <p:ext uri="{BB962C8B-B14F-4D97-AF65-F5344CB8AC3E}">
        <p14:creationId xmlns:p14="http://schemas.microsoft.com/office/powerpoint/2010/main" val="408458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516600" cy="10439400"/>
          </a:xfrm>
          <a:prstGeom prst="rect">
            <a:avLst/>
          </a:prstGeom>
        </p:spPr>
      </p:pic>
      <p:sp>
        <p:nvSpPr>
          <p:cNvPr id="4" name="Freeform 2"/>
          <p:cNvSpPr/>
          <p:nvPr/>
        </p:nvSpPr>
        <p:spPr>
          <a:xfrm>
            <a:off x="5105400" y="1028700"/>
            <a:ext cx="8137017" cy="8229600"/>
          </a:xfrm>
          <a:custGeom>
            <a:avLst/>
            <a:gdLst/>
            <a:ahLst/>
            <a:cxnLst/>
            <a:rect l="l" t="t" r="r" b="b"/>
            <a:pathLst>
              <a:path w="8137017" h="8229600">
                <a:moveTo>
                  <a:pt x="0" y="0"/>
                </a:moveTo>
                <a:lnTo>
                  <a:pt x="8137016" y="0"/>
                </a:lnTo>
                <a:lnTo>
                  <a:pt x="8137016" y="8229600"/>
                </a:lnTo>
                <a:lnTo>
                  <a:pt x="0" y="8229600"/>
                </a:lnTo>
                <a:lnTo>
                  <a:pt x="0" y="0"/>
                </a:lnTo>
                <a:close/>
              </a:path>
            </a:pathLst>
          </a:custGeom>
          <a:blipFill>
            <a:blip r:embed="rId4">
              <a:alphaModFix amt="44999"/>
            </a:blip>
            <a:stretch>
              <a:fillRect/>
            </a:stretch>
          </a:blipFill>
        </p:spPr>
      </p:sp>
      <p:pic>
        <p:nvPicPr>
          <p:cNvPr id="5" name="Picture 4"/>
          <p:cNvPicPr>
            <a:picLocks noChangeAspect="1"/>
          </p:cNvPicPr>
          <p:nvPr/>
        </p:nvPicPr>
        <p:blipFill>
          <a:blip r:embed="rId5"/>
          <a:stretch>
            <a:fillRect/>
          </a:stretch>
        </p:blipFill>
        <p:spPr>
          <a:xfrm>
            <a:off x="3998530" y="3966870"/>
            <a:ext cx="10290940" cy="2353260"/>
          </a:xfrm>
          <a:prstGeom prst="rect">
            <a:avLst/>
          </a:prstGeom>
        </p:spPr>
      </p:pic>
    </p:spTree>
    <p:extLst>
      <p:ext uri="{BB962C8B-B14F-4D97-AF65-F5344CB8AC3E}">
        <p14:creationId xmlns:p14="http://schemas.microsoft.com/office/powerpoint/2010/main" val="1411241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p:nvPr/>
        </p:nvSpPr>
        <p:spPr>
          <a:xfrm rot="2893084">
            <a:off x="15105472" y="6800636"/>
            <a:ext cx="6715726" cy="6936430"/>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3"/>
            <a:stretch>
              <a:fillRect/>
            </a:stretch>
          </a:blipFill>
        </p:spPr>
      </p:sp>
      <p:sp>
        <p:nvSpPr>
          <p:cNvPr id="9" name="Freeform 6"/>
          <p:cNvSpPr/>
          <p:nvPr/>
        </p:nvSpPr>
        <p:spPr>
          <a:xfrm rot="9119920">
            <a:off x="13939620" y="8360525"/>
            <a:ext cx="2752029" cy="2942036"/>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4">
              <a:alphaModFix amt="78000"/>
            </a:blip>
            <a:stretch>
              <a:fillRect/>
            </a:stretch>
          </a:blipFill>
        </p:spPr>
      </p:sp>
      <p:graphicFrame>
        <p:nvGraphicFramePr>
          <p:cNvPr id="3" name="Table 2">
            <a:extLst>
              <a:ext uri="{FF2B5EF4-FFF2-40B4-BE49-F238E27FC236}">
                <a16:creationId xmlns:a16="http://schemas.microsoft.com/office/drawing/2014/main" id="{1751F321-E7B7-2A35-C420-DB3F531B1A04}"/>
              </a:ext>
            </a:extLst>
          </p:cNvPr>
          <p:cNvGraphicFramePr>
            <a:graphicFrameLocks noGrp="1"/>
          </p:cNvGraphicFramePr>
          <p:nvPr>
            <p:extLst>
              <p:ext uri="{D42A27DB-BD31-4B8C-83A1-F6EECF244321}">
                <p14:modId xmlns:p14="http://schemas.microsoft.com/office/powerpoint/2010/main" val="2638972239"/>
              </p:ext>
            </p:extLst>
          </p:nvPr>
        </p:nvGraphicFramePr>
        <p:xfrm>
          <a:off x="609600" y="1181100"/>
          <a:ext cx="16916400" cy="7101840"/>
        </p:xfrm>
        <a:graphic>
          <a:graphicData uri="http://schemas.openxmlformats.org/drawingml/2006/table">
            <a:tbl>
              <a:tblPr/>
              <a:tblGrid>
                <a:gridCol w="2286000">
                  <a:extLst>
                    <a:ext uri="{9D8B030D-6E8A-4147-A177-3AD203B41FA5}">
                      <a16:colId xmlns:a16="http://schemas.microsoft.com/office/drawing/2014/main" val="20000"/>
                    </a:ext>
                  </a:extLst>
                </a:gridCol>
                <a:gridCol w="14630400">
                  <a:extLst>
                    <a:ext uri="{9D8B030D-6E8A-4147-A177-3AD203B41FA5}">
                      <a16:colId xmlns:a16="http://schemas.microsoft.com/office/drawing/2014/main" val="20001"/>
                    </a:ext>
                  </a:extLst>
                </a:gridCol>
              </a:tblGrid>
              <a:tr h="2743200">
                <a:tc>
                  <a:txBody>
                    <a:bodyPr/>
                    <a:lstStyle/>
                    <a:p>
                      <a:pPr algn="ctr">
                        <a:spcAft>
                          <a:spcPts val="0"/>
                        </a:spcAft>
                      </a:pPr>
                      <a:r>
                        <a:rPr lang="en-US" sz="4400" i="1" dirty="0" err="1">
                          <a:effectLst/>
                          <a:latin typeface="Times New Roman" panose="02020603050405020304" pitchFamily="18" charset="0"/>
                          <a:cs typeface="Times New Roman" panose="02020603050405020304" pitchFamily="18" charset="0"/>
                        </a:rPr>
                        <a:t>Nguyên</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nhân</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xuất</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hiện</a:t>
                      </a:r>
                      <a:endParaRPr lang="en-US" sz="44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r>
                        <a:rPr lang="en-US" sz="4400" i="1" dirty="0">
                          <a:effectLst/>
                          <a:latin typeface="Times New Roman" panose="02020603050405020304" pitchFamily="18" charset="0"/>
                          <a:cs typeface="Times New Roman" panose="02020603050405020304" pitchFamily="18" charset="0"/>
                        </a:rPr>
                        <a:t> </a:t>
                      </a:r>
                      <a:r>
                        <a:rPr lang="vi-VN" sz="4400" b="0" i="0" kern="1200" dirty="0">
                          <a:solidFill>
                            <a:schemeClr val="tx1"/>
                          </a:solidFill>
                          <a:effectLst/>
                          <a:latin typeface="Times New Roman" panose="02020603050405020304" pitchFamily="18" charset="0"/>
                          <a:ea typeface="+mn-ea"/>
                          <a:cs typeface="Times New Roman" panose="02020603050405020304" pitchFamily="18" charset="0"/>
                        </a:rPr>
                        <a:t>Sao chổi là nguyên nhân chính xuất hiện mưa sao băng. Khi ngôi sao chổi đi qua gần Trái Đất, các bụi khí của nó sẽ bay vào khí quyển làm xuất hiện nhiều sao băng nhỏ - mưa sao băng.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676400">
                <a:tc>
                  <a:txBody>
                    <a:bodyPr/>
                    <a:lstStyle/>
                    <a:p>
                      <a:pPr algn="ctr">
                        <a:spcAft>
                          <a:spcPts val="0"/>
                        </a:spcAft>
                      </a:pPr>
                      <a:r>
                        <a:rPr lang="en-US" sz="4400" i="1" dirty="0">
                          <a:effectLst/>
                          <a:latin typeface="Times New Roman" panose="02020603050405020304" pitchFamily="18" charset="0"/>
                          <a:cs typeface="Times New Roman" panose="02020603050405020304" pitchFamily="18" charset="0"/>
                        </a:rPr>
                        <a:t>Chu </a:t>
                      </a:r>
                      <a:r>
                        <a:rPr lang="en-US" sz="4400" i="1" dirty="0" err="1">
                          <a:effectLst/>
                          <a:latin typeface="Times New Roman" panose="02020603050405020304" pitchFamily="18" charset="0"/>
                          <a:cs typeface="Times New Roman" panose="02020603050405020304" pitchFamily="18" charset="0"/>
                        </a:rPr>
                        <a:t>kì</a:t>
                      </a:r>
                      <a:endParaRPr lang="en-US" sz="44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i="1" dirty="0">
                          <a:effectLst/>
                          <a:latin typeface="Times New Roman" panose="02020603050405020304" pitchFamily="18" charset="0"/>
                          <a:cs typeface="Times New Roman" panose="02020603050405020304" pitchFamily="18" charset="0"/>
                        </a:rPr>
                        <a:t> </a:t>
                      </a:r>
                      <a:r>
                        <a:rPr lang="vi-VN" sz="4400" b="0" i="0" kern="1200" dirty="0">
                          <a:solidFill>
                            <a:schemeClr val="tx1"/>
                          </a:solidFill>
                          <a:effectLst/>
                          <a:latin typeface="Times New Roman" panose="02020603050405020304" pitchFamily="18" charset="0"/>
                          <a:ea typeface="+mn-ea"/>
                          <a:cs typeface="Times New Roman" panose="02020603050405020304" pitchFamily="18" charset="0"/>
                        </a:rPr>
                        <a:t>1 năm.</a:t>
                      </a:r>
                    </a:p>
                    <a:p>
                      <a:pPr algn="just">
                        <a:spcAft>
                          <a:spcPts val="0"/>
                        </a:spcAft>
                      </a:pPr>
                      <a:endParaRPr lang="en-US" sz="44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676400">
                <a:tc>
                  <a:txBody>
                    <a:bodyPr/>
                    <a:lstStyle/>
                    <a:p>
                      <a:pPr algn="ctr">
                        <a:spcAft>
                          <a:spcPts val="0"/>
                        </a:spcAft>
                      </a:pPr>
                      <a:r>
                        <a:rPr lang="en-US" sz="4400" i="1" dirty="0" err="1">
                          <a:effectLst/>
                          <a:latin typeface="Times New Roman" panose="02020603050405020304" pitchFamily="18" charset="0"/>
                          <a:cs typeface="Times New Roman" panose="02020603050405020304" pitchFamily="18" charset="0"/>
                        </a:rPr>
                        <a:t>Cách</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xem</a:t>
                      </a:r>
                      <a:endParaRPr lang="en-US" sz="44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r>
                        <a:rPr lang="en-US" sz="4400" i="1" dirty="0">
                          <a:effectLst/>
                          <a:latin typeface="Times New Roman" panose="02020603050405020304" pitchFamily="18" charset="0"/>
                          <a:cs typeface="Times New Roman" panose="02020603050405020304" pitchFamily="18" charset="0"/>
                        </a:rPr>
                        <a:t> </a:t>
                      </a:r>
                      <a:r>
                        <a:rPr lang="vi-VN" sz="4400" b="0" i="0" kern="1200" dirty="0">
                          <a:solidFill>
                            <a:schemeClr val="tx1"/>
                          </a:solidFill>
                          <a:effectLst/>
                          <a:latin typeface="Times New Roman" panose="02020603050405020304" pitchFamily="18" charset="0"/>
                          <a:ea typeface="+mn-ea"/>
                          <a:cs typeface="Times New Roman" panose="02020603050405020304" pitchFamily="18" charset="0"/>
                        </a:rPr>
                        <a:t>xác định hướng của các chòm sao (nơi có thể nhìn chòm sao thì có thể thấy được mưa sao băng).</a:t>
                      </a:r>
                    </a:p>
                    <a:p>
                      <a:pPr algn="just"/>
                      <a:r>
                        <a:rPr lang="vi-VN" sz="4400" b="0" i="0" kern="1200" dirty="0">
                          <a:solidFill>
                            <a:schemeClr val="tx1"/>
                          </a:solidFill>
                          <a:effectLst/>
                          <a:latin typeface="Times New Roman" panose="02020603050405020304" pitchFamily="18" charset="0"/>
                          <a:ea typeface="+mn-ea"/>
                          <a:cs typeface="Times New Roman" panose="02020603050405020304" pitchFamily="18" charset="0"/>
                        </a:rPr>
                        <a:t>+ Gần xích đạo Trái Đất → dễ quan sát.</a:t>
                      </a:r>
                    </a:p>
                    <a:p>
                      <a:pPr algn="just"/>
                      <a:r>
                        <a:rPr lang="vi-VN" sz="4400" b="0" i="0" kern="1200" dirty="0">
                          <a:solidFill>
                            <a:schemeClr val="tx1"/>
                          </a:solidFill>
                          <a:effectLst/>
                          <a:latin typeface="Times New Roman" panose="02020603050405020304" pitchFamily="18" charset="0"/>
                          <a:ea typeface="+mn-ea"/>
                          <a:cs typeface="Times New Roman" panose="02020603050405020304" pitchFamily="18" charset="0"/>
                        </a:rPr>
                        <a:t>+ Xa về hai cực → khó quan sát.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
        <p:nvSpPr>
          <p:cNvPr id="5" name="Rectangle 4">
            <a:extLst>
              <a:ext uri="{FF2B5EF4-FFF2-40B4-BE49-F238E27FC236}">
                <a16:creationId xmlns:a16="http://schemas.microsoft.com/office/drawing/2014/main" id="{526CDDBA-19DA-B662-6D50-642B5C918398}"/>
              </a:ext>
            </a:extLst>
          </p:cNvPr>
          <p:cNvSpPr/>
          <p:nvPr/>
        </p:nvSpPr>
        <p:spPr>
          <a:xfrm>
            <a:off x="2396860" y="8796253"/>
            <a:ext cx="11009745" cy="769441"/>
          </a:xfrm>
          <a:prstGeom prst="rect">
            <a:avLst/>
          </a:prstGeom>
        </p:spPr>
        <p:txBody>
          <a:bodyPr wrap="none">
            <a:spAutoFit/>
          </a:bodyPr>
          <a:lstStyle/>
          <a:p>
            <a:r>
              <a:rPr lang="en-US" sz="4400" b="1" dirty="0">
                <a:latin typeface="Times New Roman" panose="02020603050405020304" pitchFamily="18" charset="0"/>
                <a:cs typeface="Times New Roman" panose="02020603050405020304" pitchFamily="18" charset="0"/>
                <a:sym typeface="Wingdings" panose="05000000000000000000" pitchFamily="2" charset="2"/>
              </a:rPr>
              <a:t> C</a:t>
            </a:r>
            <a:r>
              <a:rPr lang="vi-VN" sz="4400" b="1" dirty="0">
                <a:latin typeface="Times New Roman" panose="02020603050405020304" pitchFamily="18" charset="0"/>
                <a:cs typeface="Times New Roman" panose="02020603050405020304" pitchFamily="18" charset="0"/>
              </a:rPr>
              <a:t>ác thông tin ngắn gọn, đầy đủ, chính xác</a:t>
            </a:r>
          </a:p>
        </p:txBody>
      </p:sp>
    </p:spTree>
    <p:extLst>
      <p:ext uri="{BB962C8B-B14F-4D97-AF65-F5344CB8AC3E}">
        <p14:creationId xmlns:p14="http://schemas.microsoft.com/office/powerpoint/2010/main" val="1715343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05CAF8-8ED5-3D93-10DA-D03962A79FDE}"/>
              </a:ext>
            </a:extLst>
          </p:cNvPr>
          <p:cNvSpPr/>
          <p:nvPr/>
        </p:nvSpPr>
        <p:spPr>
          <a:xfrm>
            <a:off x="457200" y="266700"/>
            <a:ext cx="17526000" cy="1446550"/>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Thảo</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luận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nhanh</a:t>
            </a:r>
            <a:r>
              <a:rPr lang="en-US" sz="4400" b="1" dirty="0">
                <a:solidFill>
                  <a:srgbClr val="000000"/>
                </a:solidFill>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Sao băng và mưa sao băng khác nhau thế nào? Theo bài viết, vì sao có sao băng và mưa sao băng?</a:t>
            </a:r>
            <a:endParaRPr lang="en-US" sz="4400" b="1"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03B579B3-E8FC-CEFC-D9D0-2FF7B7DFE14C}"/>
              </a:ext>
            </a:extLst>
          </p:cNvPr>
          <p:cNvSpPr/>
          <p:nvPr/>
        </p:nvSpPr>
        <p:spPr>
          <a:xfrm>
            <a:off x="609600" y="2019300"/>
            <a:ext cx="16916400" cy="7540526"/>
          </a:xfrm>
          <a:prstGeom prst="rect">
            <a:avLst/>
          </a:prstGeom>
          <a:solidFill>
            <a:schemeClr val="bg1"/>
          </a:solidFill>
        </p:spPr>
        <p:txBody>
          <a:bodyPr wrap="square">
            <a:spAutoFit/>
          </a:bodyPr>
          <a:lstStyle/>
          <a:p>
            <a:pPr algn="just"/>
            <a:r>
              <a:rPr lang="vi-VN" sz="4400" dirty="0">
                <a:solidFill>
                  <a:srgbClr val="000000"/>
                </a:solidFill>
                <a:latin typeface="Times New Roman" panose="02020603050405020304" pitchFamily="18" charset="0"/>
                <a:cs typeface="Times New Roman" panose="02020603050405020304" pitchFamily="18" charset="0"/>
              </a:rPr>
              <a:t>- Sự khác nhau của sao băng và mưa sao băng:</a:t>
            </a:r>
          </a:p>
          <a:p>
            <a:pPr algn="just"/>
            <a:r>
              <a:rPr lang="vi-VN" sz="4400" dirty="0">
                <a:solidFill>
                  <a:srgbClr val="000000"/>
                </a:solidFill>
                <a:latin typeface="Times New Roman" panose="02020603050405020304" pitchFamily="18" charset="0"/>
                <a:cs typeface="Times New Roman" panose="02020603050405020304" pitchFamily="18" charset="0"/>
              </a:rPr>
              <a:t>+ Sao băng: là những tia lửa thoáng qua trên bầu trời, là đường nhìn thấy của các thiên thạch khi chúng đi vào khí quyển của Trái Đất.</a:t>
            </a:r>
          </a:p>
          <a:p>
            <a:pPr algn="just"/>
            <a:r>
              <a:rPr lang="vi-VN" sz="4400" dirty="0">
                <a:solidFill>
                  <a:srgbClr val="000000"/>
                </a:solidFill>
                <a:latin typeface="Times New Roman" panose="02020603050405020304" pitchFamily="18" charset="0"/>
                <a:cs typeface="Times New Roman" panose="02020603050405020304" pitchFamily="18" charset="0"/>
              </a:rPr>
              <a:t>+ Mưa sao băng: nguyên nhân chính là do sao chổi. Khi sao chổi chuyển động gần Mặt Trời, nó sẽ bị tan ra tạo thành những dải bụi trên quỹ đạo của mình. Một ngôi sao chổi đi qua gần Trái Đất, các bụi khí của nó sẽ bay vào khí quyển làm xuất hiện rất nhiều sao băng nhỏ, tạo thành mưa sao băng.</a:t>
            </a:r>
          </a:p>
          <a:p>
            <a:pPr algn="just"/>
            <a:r>
              <a:rPr lang="vi-VN" sz="4400" dirty="0">
                <a:solidFill>
                  <a:srgbClr val="000000"/>
                </a:solidFill>
                <a:latin typeface="Times New Roman" panose="02020603050405020304" pitchFamily="18" charset="0"/>
                <a:cs typeface="Times New Roman" panose="02020603050405020304" pitchFamily="18" charset="0"/>
              </a:rPr>
              <a:t>- Khi các thiên thạch, mảnh vỡ của các sao chổi cũ, mảnh kim loại từ các tiểu hành tinh va chạm với nhau, chúng xuyên qua khí quyển với vận tốc lớn khoảng 100 000 km/h và tạo nên sao băng và mưa sao băng.</a:t>
            </a:r>
            <a:endParaRPr lang="vi-VN" sz="44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25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2D4D5F-CF41-2D13-FA5A-73E581A988D5}"/>
              </a:ext>
            </a:extLst>
          </p:cNvPr>
          <p:cNvSpPr/>
          <p:nvPr/>
        </p:nvSpPr>
        <p:spPr>
          <a:xfrm>
            <a:off x="990600" y="1028700"/>
            <a:ext cx="10515600" cy="769441"/>
          </a:xfrm>
          <a:prstGeom prst="rect">
            <a:avLst/>
          </a:prstGeom>
        </p:spPr>
        <p:txBody>
          <a:bodyPr wrap="square">
            <a:spAutoFit/>
          </a:bodyPr>
          <a:lstStyle/>
          <a:p>
            <a:pPr algn="just"/>
            <a:r>
              <a:rPr lang="en-US" sz="4400" b="1" dirty="0">
                <a:solidFill>
                  <a:srgbClr val="222222"/>
                </a:solidFill>
                <a:latin typeface="Times New Roman" panose="02020603050405020304" pitchFamily="18" charset="0"/>
                <a:cs typeface="Times New Roman" panose="02020603050405020304" pitchFamily="18" charset="0"/>
              </a:rPr>
              <a:t>a. </a:t>
            </a:r>
            <a:r>
              <a:rPr lang="en-US" sz="4400" b="1" dirty="0" err="1">
                <a:solidFill>
                  <a:srgbClr val="222222"/>
                </a:solidFill>
                <a:latin typeface="Times New Roman" panose="02020603050405020304" pitchFamily="18" charset="0"/>
                <a:cs typeface="Times New Roman" panose="02020603050405020304" pitchFamily="18" charset="0"/>
              </a:rPr>
              <a:t>Các</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thông</a:t>
            </a:r>
            <a:r>
              <a:rPr lang="en-US" sz="4400" b="1" dirty="0">
                <a:solidFill>
                  <a:srgbClr val="222222"/>
                </a:solidFill>
                <a:latin typeface="Times New Roman" panose="02020603050405020304" pitchFamily="18" charset="0"/>
                <a:cs typeface="Times New Roman" panose="02020603050405020304" pitchFamily="18" charset="0"/>
              </a:rPr>
              <a:t> tin </a:t>
            </a:r>
            <a:r>
              <a:rPr lang="en-US" sz="4400" b="1" dirty="0" err="1">
                <a:solidFill>
                  <a:srgbClr val="222222"/>
                </a:solidFill>
                <a:latin typeface="Times New Roman" panose="02020603050405020304" pitchFamily="18" charset="0"/>
                <a:cs typeface="Times New Roman" panose="02020603050405020304" pitchFamily="18" charset="0"/>
              </a:rPr>
              <a:t>của</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văn</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bản</a:t>
            </a:r>
            <a:endParaRPr lang="en-US" sz="4400" b="1" dirty="0">
              <a:solidFill>
                <a:srgbClr val="222222"/>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FB52A435-2E8F-13BC-FB43-1131ACB28584}"/>
              </a:ext>
            </a:extLst>
          </p:cNvPr>
          <p:cNvSpPr/>
          <p:nvPr/>
        </p:nvSpPr>
        <p:spPr>
          <a:xfrm>
            <a:off x="1371600" y="2055963"/>
            <a:ext cx="15544800" cy="769441"/>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Những điều kì thú khi sao băng rơi</a:t>
            </a:r>
            <a:endParaRPr lang="vi-VN" sz="44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984193BF-146E-BE62-A92E-854DA93EF6E4}"/>
              </a:ext>
            </a:extLst>
          </p:cNvPr>
          <p:cNvSpPr/>
          <p:nvPr/>
        </p:nvSpPr>
        <p:spPr>
          <a:xfrm>
            <a:off x="1676400" y="3304729"/>
            <a:ext cx="15087600" cy="2800767"/>
          </a:xfrm>
          <a:prstGeom prst="rect">
            <a:avLst/>
          </a:prstGeom>
        </p:spPr>
        <p:txBody>
          <a:bodyPr wrap="square">
            <a:spAutoFit/>
          </a:bodyPr>
          <a:lstStyle/>
          <a:p>
            <a:pPr algn="just">
              <a:spcAft>
                <a:spcPts val="0"/>
              </a:spcAft>
            </a:pPr>
            <a:r>
              <a:rPr lang="vi-VN" sz="4400" dirty="0">
                <a:solidFill>
                  <a:srgbClr val="222222"/>
                </a:solidFill>
                <a:latin typeface="Times New Roman" panose="02020603050405020304" pitchFamily="18" charset="0"/>
                <a:cs typeface="Times New Roman" panose="02020603050405020304" pitchFamily="18" charset="0"/>
              </a:rPr>
              <a:t>- Điềm khi sao rơi: đồng nghĩa với có người chết → mang tính chất duy tâm, không có cơ sở khoa học.</a:t>
            </a:r>
          </a:p>
          <a:p>
            <a:pPr algn="just">
              <a:spcAft>
                <a:spcPts val="0"/>
              </a:spcAft>
            </a:pPr>
            <a:r>
              <a:rPr lang="vi-VN" sz="4400" dirty="0">
                <a:solidFill>
                  <a:srgbClr val="222222"/>
                </a:solidFill>
                <a:latin typeface="Times New Roman" panose="02020603050405020304" pitchFamily="18" charset="0"/>
                <a:cs typeface="Times New Roman" panose="02020603050405020304" pitchFamily="18" charset="0"/>
              </a:rPr>
              <a:t>- Người ta tin ước khi sao rơi → điều ước thành hiện thực.</a:t>
            </a:r>
          </a:p>
          <a:p>
            <a:pPr algn="just">
              <a:spcAft>
                <a:spcPts val="0"/>
              </a:spcAft>
            </a:pPr>
            <a:r>
              <a:rPr lang="vi-VN" sz="4400" dirty="0">
                <a:solidFill>
                  <a:srgbClr val="222222"/>
                </a:solidFill>
                <a:latin typeface="Times New Roman" panose="02020603050405020304" pitchFamily="18" charset="0"/>
                <a:cs typeface="Times New Roman" panose="02020603050405020304" pitchFamily="18" charset="0"/>
              </a:rPr>
              <a:t>- Cách ước: nhắm mắt và nghĩ trong đầu về ước nguyện của mình.</a:t>
            </a:r>
            <a:endParaRPr lang="vi-VN" sz="4400" b="0" i="0" dirty="0">
              <a:solidFill>
                <a:srgbClr val="222222"/>
              </a:solidFill>
              <a:effectLst/>
              <a:latin typeface="Times New Roman" panose="02020603050405020304" pitchFamily="18" charset="0"/>
              <a:cs typeface="Times New Roman" panose="02020603050405020304" pitchFamily="18" charset="0"/>
            </a:endParaRPr>
          </a:p>
        </p:txBody>
      </p:sp>
      <p:sp>
        <p:nvSpPr>
          <p:cNvPr id="8" name="Freeform 2">
            <a:extLst>
              <a:ext uri="{FF2B5EF4-FFF2-40B4-BE49-F238E27FC236}">
                <a16:creationId xmlns:a16="http://schemas.microsoft.com/office/drawing/2014/main" id="{41160CCB-A0A2-ED3B-E11E-7229125B6686}"/>
              </a:ext>
            </a:extLst>
          </p:cNvPr>
          <p:cNvSpPr/>
          <p:nvPr/>
        </p:nvSpPr>
        <p:spPr>
          <a:xfrm rot="-5400000">
            <a:off x="13087346" y="5828766"/>
            <a:ext cx="7591881" cy="7841380"/>
          </a:xfrm>
          <a:custGeom>
            <a:avLst/>
            <a:gdLst/>
            <a:ahLst/>
            <a:cxnLst/>
            <a:rect l="l" t="t" r="r" b="b"/>
            <a:pathLst>
              <a:path w="7591881" h="7841380">
                <a:moveTo>
                  <a:pt x="0" y="0"/>
                </a:moveTo>
                <a:lnTo>
                  <a:pt x="7591881" y="0"/>
                </a:lnTo>
                <a:lnTo>
                  <a:pt x="7591881" y="7841379"/>
                </a:lnTo>
                <a:lnTo>
                  <a:pt x="0" y="7841379"/>
                </a:lnTo>
                <a:lnTo>
                  <a:pt x="0" y="0"/>
                </a:lnTo>
                <a:close/>
              </a:path>
            </a:pathLst>
          </a:custGeom>
          <a:blipFill>
            <a:blip r:embed="rId3"/>
            <a:stretch>
              <a:fillRect/>
            </a:stretch>
          </a:blipFill>
        </p:spPr>
      </p:sp>
    </p:spTree>
    <p:extLst>
      <p:ext uri="{BB962C8B-B14F-4D97-AF65-F5344CB8AC3E}">
        <p14:creationId xmlns:p14="http://schemas.microsoft.com/office/powerpoint/2010/main" val="306366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2D4D5F-CF41-2D13-FA5A-73E581A988D5}"/>
              </a:ext>
            </a:extLst>
          </p:cNvPr>
          <p:cNvSpPr/>
          <p:nvPr/>
        </p:nvSpPr>
        <p:spPr>
          <a:xfrm>
            <a:off x="914400" y="1677837"/>
            <a:ext cx="10515600" cy="769441"/>
          </a:xfrm>
          <a:prstGeom prst="rect">
            <a:avLst/>
          </a:prstGeom>
        </p:spPr>
        <p:txBody>
          <a:bodyPr wrap="square">
            <a:spAutoFit/>
          </a:bodyPr>
          <a:lstStyle/>
          <a:p>
            <a:pPr algn="just"/>
            <a:r>
              <a:rPr lang="en-US" sz="4400" b="1" dirty="0">
                <a:solidFill>
                  <a:srgbClr val="222222"/>
                </a:solidFill>
                <a:latin typeface="Times New Roman" panose="02020603050405020304" pitchFamily="18" charset="0"/>
                <a:cs typeface="Times New Roman" panose="02020603050405020304" pitchFamily="18" charset="0"/>
              </a:rPr>
              <a:t>b. </a:t>
            </a:r>
            <a:r>
              <a:rPr lang="en-US" sz="4400" b="1" dirty="0" err="1">
                <a:solidFill>
                  <a:srgbClr val="222222"/>
                </a:solidFill>
                <a:latin typeface="Times New Roman" panose="02020603050405020304" pitchFamily="18" charset="0"/>
                <a:cs typeface="Times New Roman" panose="02020603050405020304" pitchFamily="18" charset="0"/>
              </a:rPr>
              <a:t>Mối</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quan</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hệ</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giữa</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các</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nội</a:t>
            </a:r>
            <a:r>
              <a:rPr lang="en-US" sz="4400" b="1" dirty="0">
                <a:solidFill>
                  <a:srgbClr val="222222"/>
                </a:solidFill>
                <a:latin typeface="Times New Roman" panose="02020603050405020304" pitchFamily="18" charset="0"/>
                <a:cs typeface="Times New Roman" panose="02020603050405020304" pitchFamily="18" charset="0"/>
              </a:rPr>
              <a:t> dung </a:t>
            </a:r>
            <a:r>
              <a:rPr lang="en-US" sz="4400" b="1" dirty="0" err="1">
                <a:solidFill>
                  <a:srgbClr val="222222"/>
                </a:solidFill>
                <a:latin typeface="Times New Roman" panose="02020603050405020304" pitchFamily="18" charset="0"/>
                <a:cs typeface="Times New Roman" panose="02020603050405020304" pitchFamily="18" charset="0"/>
              </a:rPr>
              <a:t>thông</a:t>
            </a:r>
            <a:r>
              <a:rPr lang="en-US" sz="4400" b="1" dirty="0">
                <a:solidFill>
                  <a:srgbClr val="222222"/>
                </a:solidFill>
                <a:latin typeface="Times New Roman" panose="02020603050405020304" pitchFamily="18" charset="0"/>
                <a:cs typeface="Times New Roman" panose="02020603050405020304" pitchFamily="18" charset="0"/>
              </a:rPr>
              <a:t> tin</a:t>
            </a:r>
          </a:p>
        </p:txBody>
      </p:sp>
      <p:sp>
        <p:nvSpPr>
          <p:cNvPr id="7" name="Rectangle 6">
            <a:extLst>
              <a:ext uri="{FF2B5EF4-FFF2-40B4-BE49-F238E27FC236}">
                <a16:creationId xmlns:a16="http://schemas.microsoft.com/office/drawing/2014/main" id="{984193BF-146E-BE62-A92E-854DA93EF6E4}"/>
              </a:ext>
            </a:extLst>
          </p:cNvPr>
          <p:cNvSpPr/>
          <p:nvPr/>
        </p:nvSpPr>
        <p:spPr>
          <a:xfrm>
            <a:off x="1676400" y="3619500"/>
            <a:ext cx="15087600" cy="2800767"/>
          </a:xfrm>
          <a:prstGeom prst="rect">
            <a:avLst/>
          </a:prstGeom>
        </p:spPr>
        <p:txBody>
          <a:bodyPr wrap="square">
            <a:spAutoFit/>
          </a:bodyPr>
          <a:lstStyle/>
          <a:p>
            <a:pPr marL="571500" indent="-571500" algn="just">
              <a:buFontTx/>
              <a:buChar char="-"/>
            </a:pPr>
            <a:r>
              <a:rPr lang="vi-VN" sz="4400" dirty="0">
                <a:solidFill>
                  <a:srgbClr val="000000"/>
                </a:solidFill>
                <a:latin typeface="+mj-lt"/>
              </a:rPr>
              <a:t>Cách trình bày</a:t>
            </a:r>
            <a:r>
              <a:rPr lang="en-US" sz="4400" dirty="0">
                <a:solidFill>
                  <a:srgbClr val="000000"/>
                </a:solidFill>
                <a:latin typeface="+mj-lt"/>
              </a:rPr>
              <a:t> </a:t>
            </a:r>
            <a:r>
              <a:rPr lang="en-US" sz="4400" dirty="0" err="1">
                <a:solidFill>
                  <a:srgbClr val="000000"/>
                </a:solidFill>
                <a:latin typeface="Times New Roman" panose="02020603050405020304" pitchFamily="18" charset="0"/>
                <a:cs typeface="Times New Roman" panose="02020603050405020304" pitchFamily="18" charset="0"/>
              </a:rPr>
              <a:t>kết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hợp</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mj-lt"/>
              </a:rPr>
              <a:t>kênh chữ, kênh hình</a:t>
            </a:r>
            <a:r>
              <a:rPr lang="en-US" sz="4400" dirty="0">
                <a:solidFill>
                  <a:srgbClr val="000000"/>
                </a:solidFill>
                <a:latin typeface="+mj-lt"/>
              </a:rPr>
              <a:t> </a:t>
            </a:r>
          </a:p>
          <a:p>
            <a:pPr marL="571500" indent="-571500" algn="just">
              <a:buFontTx/>
              <a:buChar char="-"/>
            </a:pPr>
            <a:r>
              <a:rPr lang="en-US" sz="4400" dirty="0">
                <a:solidFill>
                  <a:srgbClr val="000000"/>
                </a:solidFill>
                <a:latin typeface="Times New Roman" panose="02020603050405020304" pitchFamily="18" charset="0"/>
                <a:cs typeface="Times New Roman" panose="02020603050405020304" pitchFamily="18" charset="0"/>
              </a:rPr>
              <a:t>Ý </a:t>
            </a:r>
            <a:r>
              <a:rPr lang="en-US" sz="4400" dirty="0" err="1">
                <a:solidFill>
                  <a:srgbClr val="000000"/>
                </a:solidFill>
                <a:latin typeface="Times New Roman" panose="02020603050405020304" pitchFamily="18" charset="0"/>
                <a:cs typeface="Times New Roman" panose="02020603050405020304" pitchFamily="18" charset="0"/>
              </a:rPr>
              <a:t>tưởng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thông</a:t>
            </a:r>
            <a:r>
              <a:rPr lang="en-US" sz="4400" dirty="0">
                <a:solidFill>
                  <a:srgbClr val="000000"/>
                </a:solidFill>
                <a:latin typeface="Times New Roman" panose="02020603050405020304" pitchFamily="18" charset="0"/>
                <a:cs typeface="Times New Roman" panose="02020603050405020304" pitchFamily="18" charset="0"/>
              </a:rPr>
              <a:t> tin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triển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theo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trật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hệ</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nguyên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quả</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latin typeface="+mj-lt"/>
              </a:rPr>
              <a:t>đưa ra các đề mục câu hỏi và diễn giải nội dung trong từng phần đó.</a:t>
            </a:r>
            <a:endParaRPr lang="en-US" sz="4400" dirty="0">
              <a:solidFill>
                <a:srgbClr val="000000"/>
              </a:solidFill>
              <a:latin typeface="+mj-lt"/>
            </a:endParaRPr>
          </a:p>
        </p:txBody>
      </p:sp>
      <p:sp>
        <p:nvSpPr>
          <p:cNvPr id="4" name="Freeform 2">
            <a:extLst>
              <a:ext uri="{FF2B5EF4-FFF2-40B4-BE49-F238E27FC236}">
                <a16:creationId xmlns:a16="http://schemas.microsoft.com/office/drawing/2014/main" id="{C3DDE9B0-AF8D-69AB-7657-5FF221777ABF}"/>
              </a:ext>
            </a:extLst>
          </p:cNvPr>
          <p:cNvSpPr/>
          <p:nvPr/>
        </p:nvSpPr>
        <p:spPr>
          <a:xfrm rot="-5400000">
            <a:off x="13087346" y="5828766"/>
            <a:ext cx="7591881" cy="7841380"/>
          </a:xfrm>
          <a:custGeom>
            <a:avLst/>
            <a:gdLst/>
            <a:ahLst/>
            <a:cxnLst/>
            <a:rect l="l" t="t" r="r" b="b"/>
            <a:pathLst>
              <a:path w="7591881" h="7841380">
                <a:moveTo>
                  <a:pt x="0" y="0"/>
                </a:moveTo>
                <a:lnTo>
                  <a:pt x="7591881" y="0"/>
                </a:lnTo>
                <a:lnTo>
                  <a:pt x="7591881" y="7841379"/>
                </a:lnTo>
                <a:lnTo>
                  <a:pt x="0" y="7841379"/>
                </a:lnTo>
                <a:lnTo>
                  <a:pt x="0" y="0"/>
                </a:lnTo>
                <a:close/>
              </a:path>
            </a:pathLst>
          </a:custGeom>
          <a:blipFill>
            <a:blip r:embed="rId3"/>
            <a:stretch>
              <a:fillRect/>
            </a:stretch>
          </a:blipFill>
        </p:spPr>
      </p:sp>
    </p:spTree>
    <p:extLst>
      <p:ext uri="{BB962C8B-B14F-4D97-AF65-F5344CB8AC3E}">
        <p14:creationId xmlns:p14="http://schemas.microsoft.com/office/powerpoint/2010/main" val="90462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a:off x="10654949" y="-2349804"/>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duotone>
                <a:schemeClr val="bg2">
                  <a:shade val="45000"/>
                  <a:satMod val="135000"/>
                </a:schemeClr>
                <a:prstClr val="white"/>
              </a:duotone>
            </a:blip>
            <a:stretch>
              <a:fillRect/>
            </a:stretch>
          </a:blipFill>
        </p:spPr>
      </p:sp>
      <p:sp>
        <p:nvSpPr>
          <p:cNvPr id="3" name="Freeform 4"/>
          <p:cNvSpPr/>
          <p:nvPr/>
        </p:nvSpPr>
        <p:spPr>
          <a:xfrm rot="-10800000">
            <a:off x="-1757175" y="4795044"/>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duotone>
                <a:schemeClr val="bg2">
                  <a:shade val="45000"/>
                  <a:satMod val="135000"/>
                </a:schemeClr>
                <a:prstClr val="white"/>
              </a:duotone>
            </a:blip>
            <a:stretch>
              <a:fillRect/>
            </a:stretch>
          </a:blipFill>
        </p:spPr>
      </p:sp>
      <p:sp>
        <p:nvSpPr>
          <p:cNvPr id="5" name="Freeform 9"/>
          <p:cNvSpPr/>
          <p:nvPr/>
        </p:nvSpPr>
        <p:spPr>
          <a:xfrm>
            <a:off x="533400" y="792496"/>
            <a:ext cx="7315200" cy="2157984"/>
          </a:xfrm>
          <a:custGeom>
            <a:avLst/>
            <a:gdLst/>
            <a:ahLst/>
            <a:cxnLst/>
            <a:rect l="l" t="t" r="r" b="b"/>
            <a:pathLst>
              <a:path w="7315200" h="2157984">
                <a:moveTo>
                  <a:pt x="0" y="0"/>
                </a:moveTo>
                <a:lnTo>
                  <a:pt x="7315200" y="0"/>
                </a:lnTo>
                <a:lnTo>
                  <a:pt x="7315200" y="2157984"/>
                </a:lnTo>
                <a:lnTo>
                  <a:pt x="0" y="2157984"/>
                </a:lnTo>
                <a:lnTo>
                  <a:pt x="0" y="0"/>
                </a:lnTo>
                <a:close/>
              </a:path>
            </a:pathLst>
          </a:custGeom>
          <a:blipFill>
            <a:blip r:embed="rId4">
              <a:lum bright="70000" contrast="-70000"/>
              <a:extLst>
                <a:ext uri="{96DAC541-7B7A-43D3-8B79-37D633B846F1}">
                  <asvg:svgBlip xmlns:asvg="http://schemas.microsoft.com/office/drawing/2016/SVG/main" r:embed="rId5"/>
                </a:ext>
              </a:extLst>
            </a:blip>
            <a:stretch>
              <a:fillRect/>
            </a:stretch>
          </a:blipFill>
        </p:spPr>
      </p:sp>
      <p:sp>
        <p:nvSpPr>
          <p:cNvPr id="6" name="Freeform 6"/>
          <p:cNvSpPr/>
          <p:nvPr/>
        </p:nvSpPr>
        <p:spPr>
          <a:xfrm rot="-5400000">
            <a:off x="13180766" y="4670293"/>
            <a:ext cx="7591881" cy="7841380"/>
          </a:xfrm>
          <a:custGeom>
            <a:avLst/>
            <a:gdLst/>
            <a:ahLst/>
            <a:cxnLst/>
            <a:rect l="l" t="t" r="r" b="b"/>
            <a:pathLst>
              <a:path w="7591881" h="7841380">
                <a:moveTo>
                  <a:pt x="0" y="0"/>
                </a:moveTo>
                <a:lnTo>
                  <a:pt x="7591881" y="0"/>
                </a:lnTo>
                <a:lnTo>
                  <a:pt x="7591881" y="7841380"/>
                </a:lnTo>
                <a:lnTo>
                  <a:pt x="0" y="7841380"/>
                </a:lnTo>
                <a:lnTo>
                  <a:pt x="0" y="0"/>
                </a:lnTo>
                <a:close/>
              </a:path>
            </a:pathLst>
          </a:custGeom>
          <a:blipFill>
            <a:blip r:embed="rId6"/>
            <a:stretch>
              <a:fillRect/>
            </a:stretch>
          </a:blipFill>
        </p:spPr>
      </p:sp>
      <p:sp>
        <p:nvSpPr>
          <p:cNvPr id="7" name="Freeform 7"/>
          <p:cNvSpPr/>
          <p:nvPr/>
        </p:nvSpPr>
        <p:spPr>
          <a:xfrm rot="17989187">
            <a:off x="14483770" y="6431246"/>
            <a:ext cx="4019228" cy="4742452"/>
          </a:xfrm>
          <a:custGeom>
            <a:avLst/>
            <a:gdLst/>
            <a:ahLst/>
            <a:cxnLst/>
            <a:rect l="l" t="t" r="r" b="b"/>
            <a:pathLst>
              <a:path w="4019228" h="4742452">
                <a:moveTo>
                  <a:pt x="0" y="0"/>
                </a:moveTo>
                <a:lnTo>
                  <a:pt x="4019228" y="0"/>
                </a:lnTo>
                <a:lnTo>
                  <a:pt x="4019228" y="4742453"/>
                </a:lnTo>
                <a:lnTo>
                  <a:pt x="0" y="4742453"/>
                </a:lnTo>
                <a:lnTo>
                  <a:pt x="0" y="0"/>
                </a:lnTo>
                <a:close/>
              </a:path>
            </a:pathLst>
          </a:custGeom>
          <a:blipFill>
            <a:blip r:embed="rId7">
              <a:alphaModFix amt="81000"/>
            </a:blip>
            <a:stretch>
              <a:fillRect/>
            </a:stretch>
          </a:blipFill>
        </p:spPr>
      </p:sp>
      <p:pic>
        <p:nvPicPr>
          <p:cNvPr id="8" name="Picture 7"/>
          <p:cNvPicPr>
            <a:picLocks noChangeAspect="1"/>
          </p:cNvPicPr>
          <p:nvPr/>
        </p:nvPicPr>
        <p:blipFill>
          <a:blip r:embed="rId8"/>
          <a:stretch>
            <a:fillRect/>
          </a:stretch>
        </p:blipFill>
        <p:spPr>
          <a:xfrm>
            <a:off x="5982950" y="2729275"/>
            <a:ext cx="6322100" cy="4828450"/>
          </a:xfrm>
          <a:prstGeom prst="rect">
            <a:avLst/>
          </a:prstGeom>
        </p:spPr>
      </p:pic>
    </p:spTree>
    <p:extLst>
      <p:ext uri="{BB962C8B-B14F-4D97-AF65-F5344CB8AC3E}">
        <p14:creationId xmlns:p14="http://schemas.microsoft.com/office/powerpoint/2010/main" val="94361749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p:cNvSpPr/>
          <p:nvPr/>
        </p:nvSpPr>
        <p:spPr>
          <a:xfrm>
            <a:off x="10846409" y="5744517"/>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duotone>
                <a:schemeClr val="bg2">
                  <a:shade val="45000"/>
                  <a:satMod val="135000"/>
                </a:schemeClr>
                <a:prstClr val="white"/>
              </a:duotone>
            </a:blip>
            <a:stretch>
              <a:fillRect/>
            </a:stretch>
          </a:blipFill>
        </p:spPr>
      </p:sp>
      <p:sp>
        <p:nvSpPr>
          <p:cNvPr id="20" name="Freeform 4"/>
          <p:cNvSpPr/>
          <p:nvPr/>
        </p:nvSpPr>
        <p:spPr>
          <a:xfrm rot="-10800000">
            <a:off x="-2884374" y="-2466476"/>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duotone>
                <a:schemeClr val="bg2">
                  <a:shade val="45000"/>
                  <a:satMod val="135000"/>
                </a:schemeClr>
                <a:prstClr val="white"/>
              </a:duotone>
            </a:blip>
            <a:stretch>
              <a:fillRect/>
            </a:stretch>
          </a:blipFill>
        </p:spPr>
      </p:sp>
      <p:grpSp>
        <p:nvGrpSpPr>
          <p:cNvPr id="14" name="Group 3"/>
          <p:cNvGrpSpPr/>
          <p:nvPr/>
        </p:nvGrpSpPr>
        <p:grpSpPr>
          <a:xfrm>
            <a:off x="9471979" y="1943100"/>
            <a:ext cx="7673021" cy="7602834"/>
            <a:chOff x="0" y="0"/>
            <a:chExt cx="753347" cy="875338"/>
          </a:xfrm>
        </p:grpSpPr>
        <p:sp>
          <p:nvSpPr>
            <p:cNvPr id="15" name="Freeform 4"/>
            <p:cNvSpPr/>
            <p:nvPr/>
          </p:nvSpPr>
          <p:spPr>
            <a:xfrm>
              <a:off x="0" y="0"/>
              <a:ext cx="753347" cy="875338"/>
            </a:xfrm>
            <a:custGeom>
              <a:avLst/>
              <a:gdLst/>
              <a:ahLst/>
              <a:cxnLst/>
              <a:rect l="l" t="t" r="r" b="b"/>
              <a:pathLst>
                <a:path w="753347" h="875338">
                  <a:moveTo>
                    <a:pt x="753347" y="0"/>
                  </a:moveTo>
                  <a:lnTo>
                    <a:pt x="753347" y="761038"/>
                  </a:lnTo>
                  <a:lnTo>
                    <a:pt x="376673" y="875338"/>
                  </a:lnTo>
                  <a:lnTo>
                    <a:pt x="0" y="761038"/>
                  </a:lnTo>
                  <a:lnTo>
                    <a:pt x="0" y="0"/>
                  </a:lnTo>
                  <a:lnTo>
                    <a:pt x="753347" y="0"/>
                  </a:lnTo>
                  <a:close/>
                </a:path>
              </a:pathLst>
            </a:custGeom>
            <a:solidFill>
              <a:srgbClr val="ECF0F3"/>
            </a:solidFill>
          </p:spPr>
        </p:sp>
        <p:sp>
          <p:nvSpPr>
            <p:cNvPr id="16" name="TextBox 5"/>
            <p:cNvSpPr txBox="1"/>
            <p:nvPr/>
          </p:nvSpPr>
          <p:spPr>
            <a:xfrm>
              <a:off x="0" y="-57150"/>
              <a:ext cx="635000" cy="755650"/>
            </a:xfrm>
            <a:prstGeom prst="rect">
              <a:avLst/>
            </a:prstGeom>
          </p:spPr>
          <p:txBody>
            <a:bodyPr lIns="50800" tIns="50800" rIns="50800" bIns="50800" rtlCol="0" anchor="ctr"/>
            <a:lstStyle/>
            <a:p>
              <a:pPr algn="ctr">
                <a:lnSpc>
                  <a:spcPts val="2800"/>
                </a:lnSpc>
              </a:pPr>
              <a:endParaRPr/>
            </a:p>
          </p:txBody>
        </p:sp>
      </p:grpSp>
      <p:grpSp>
        <p:nvGrpSpPr>
          <p:cNvPr id="2" name="Group 3"/>
          <p:cNvGrpSpPr/>
          <p:nvPr/>
        </p:nvGrpSpPr>
        <p:grpSpPr>
          <a:xfrm>
            <a:off x="990600" y="1943100"/>
            <a:ext cx="7442154" cy="7602834"/>
            <a:chOff x="0" y="0"/>
            <a:chExt cx="753347" cy="875338"/>
          </a:xfrm>
        </p:grpSpPr>
        <p:sp>
          <p:nvSpPr>
            <p:cNvPr id="3" name="Freeform 4"/>
            <p:cNvSpPr/>
            <p:nvPr/>
          </p:nvSpPr>
          <p:spPr>
            <a:xfrm>
              <a:off x="0" y="0"/>
              <a:ext cx="753347" cy="875338"/>
            </a:xfrm>
            <a:custGeom>
              <a:avLst/>
              <a:gdLst/>
              <a:ahLst/>
              <a:cxnLst/>
              <a:rect l="l" t="t" r="r" b="b"/>
              <a:pathLst>
                <a:path w="753347" h="875338">
                  <a:moveTo>
                    <a:pt x="753347" y="0"/>
                  </a:moveTo>
                  <a:lnTo>
                    <a:pt x="753347" y="761038"/>
                  </a:lnTo>
                  <a:lnTo>
                    <a:pt x="376673" y="875338"/>
                  </a:lnTo>
                  <a:lnTo>
                    <a:pt x="0" y="761038"/>
                  </a:lnTo>
                  <a:lnTo>
                    <a:pt x="0" y="0"/>
                  </a:lnTo>
                  <a:lnTo>
                    <a:pt x="753347" y="0"/>
                  </a:lnTo>
                  <a:close/>
                </a:path>
              </a:pathLst>
            </a:custGeom>
            <a:solidFill>
              <a:srgbClr val="ECF0F3"/>
            </a:solidFill>
          </p:spPr>
        </p:sp>
        <p:sp>
          <p:nvSpPr>
            <p:cNvPr id="4" name="TextBox 5"/>
            <p:cNvSpPr txBox="1"/>
            <p:nvPr/>
          </p:nvSpPr>
          <p:spPr>
            <a:xfrm>
              <a:off x="0" y="-57150"/>
              <a:ext cx="635000" cy="755650"/>
            </a:xfrm>
            <a:prstGeom prst="rect">
              <a:avLst/>
            </a:prstGeom>
          </p:spPr>
          <p:txBody>
            <a:bodyPr lIns="50800" tIns="50800" rIns="50800" bIns="50800" rtlCol="0" anchor="ctr"/>
            <a:lstStyle/>
            <a:p>
              <a:pPr algn="ctr">
                <a:lnSpc>
                  <a:spcPts val="2800"/>
                </a:lnSpc>
              </a:pPr>
              <a:endParaRPr/>
            </a:p>
          </p:txBody>
        </p:sp>
      </p:grpSp>
      <p:grpSp>
        <p:nvGrpSpPr>
          <p:cNvPr id="5" name="Group 6"/>
          <p:cNvGrpSpPr>
            <a:grpSpLocks noChangeAspect="1"/>
          </p:cNvGrpSpPr>
          <p:nvPr/>
        </p:nvGrpSpPr>
        <p:grpSpPr>
          <a:xfrm>
            <a:off x="3567144" y="256438"/>
            <a:ext cx="2289065" cy="2289065"/>
            <a:chOff x="0" y="0"/>
            <a:chExt cx="495300" cy="495300"/>
          </a:xfrm>
        </p:grpSpPr>
        <p:sp>
          <p:nvSpPr>
            <p:cNvPr id="6" name="Freeform 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FDFD"/>
            </a:solidFill>
          </p:spPr>
        </p:sp>
        <p:sp>
          <p:nvSpPr>
            <p:cNvPr id="7" name="Freeform 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C7ECF"/>
            </a:solidFill>
          </p:spPr>
        </p:sp>
      </p:grpSp>
      <p:grpSp>
        <p:nvGrpSpPr>
          <p:cNvPr id="11" name="Group 24"/>
          <p:cNvGrpSpPr>
            <a:grpSpLocks noChangeAspect="1"/>
          </p:cNvGrpSpPr>
          <p:nvPr/>
        </p:nvGrpSpPr>
        <p:grpSpPr>
          <a:xfrm>
            <a:off x="12163956" y="399500"/>
            <a:ext cx="2289065" cy="2289065"/>
            <a:chOff x="0" y="0"/>
            <a:chExt cx="495300" cy="495300"/>
          </a:xfrm>
        </p:grpSpPr>
        <p:sp>
          <p:nvSpPr>
            <p:cNvPr id="12" name="Freeform 25"/>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FDFD"/>
            </a:solidFill>
          </p:spPr>
        </p:sp>
        <p:sp>
          <p:nvSpPr>
            <p:cNvPr id="13" name="Freeform 26"/>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8CD7E7"/>
            </a:solidFill>
          </p:spPr>
        </p:sp>
      </p:grpSp>
      <p:sp>
        <p:nvSpPr>
          <p:cNvPr id="17" name="Rectangle 16"/>
          <p:cNvSpPr/>
          <p:nvPr/>
        </p:nvSpPr>
        <p:spPr>
          <a:xfrm>
            <a:off x="9768903" y="2752279"/>
            <a:ext cx="6751048" cy="5016758"/>
          </a:xfrm>
          <a:prstGeom prst="rect">
            <a:avLst/>
          </a:prstGeom>
        </p:spPr>
        <p:txBody>
          <a:bodyPr wrap="square">
            <a:spAutoFit/>
          </a:bodyPr>
          <a:lstStyle/>
          <a:p>
            <a:pPr algn="ctr"/>
            <a:r>
              <a:rPr lang="en-US" sz="4000" b="1" dirty="0">
                <a:latin typeface="Times New Roman" panose="02020603050405020304" pitchFamily="18" charset="0"/>
                <a:cs typeface="Times New Roman" panose="02020603050405020304" pitchFamily="18" charset="0"/>
              </a:rPr>
              <a:t>2. </a:t>
            </a:r>
            <a:r>
              <a:rPr lang="en-US" sz="4000" b="1" dirty="0" err="1">
                <a:latin typeface="Times New Roman" panose="02020603050405020304" pitchFamily="18" charset="0"/>
                <a:cs typeface="Times New Roman" panose="02020603050405020304" pitchFamily="18" charset="0"/>
              </a:rPr>
              <a:t>Nội</a:t>
            </a:r>
            <a:r>
              <a:rPr lang="en-US" sz="4000" b="1" dirty="0">
                <a:latin typeface="Times New Roman" panose="02020603050405020304" pitchFamily="18" charset="0"/>
                <a:cs typeface="Times New Roman" panose="02020603050405020304" pitchFamily="18" charset="0"/>
              </a:rPr>
              <a:t> dung</a:t>
            </a:r>
          </a:p>
          <a:p>
            <a:pPr algn="just"/>
            <a:r>
              <a:rPr lang="vi-VN" sz="4000" dirty="0">
                <a:latin typeface="Times New Roman" panose="02020603050405020304" pitchFamily="18" charset="0"/>
                <a:cs typeface="Times New Roman" panose="02020603050405020304" pitchFamily="18" charset="0"/>
              </a:rPr>
              <a:t>Văn bản nói về một trong những hiện tượng đẹp, kì thú của tự nhiên. Qua đó, cung cấp đầy đủ thông tin về nguyên nhân, sự ra đời và hình thành của hiện tượng sao băng, mưa sao băng</a:t>
            </a:r>
          </a:p>
        </p:txBody>
      </p:sp>
      <p:sp>
        <p:nvSpPr>
          <p:cNvPr id="18" name="Rectangle 17"/>
          <p:cNvSpPr/>
          <p:nvPr/>
        </p:nvSpPr>
        <p:spPr>
          <a:xfrm>
            <a:off x="1100242" y="2564174"/>
            <a:ext cx="7296003" cy="3785652"/>
          </a:xfrm>
          <a:prstGeom prst="rect">
            <a:avLst/>
          </a:prstGeom>
        </p:spPr>
        <p:txBody>
          <a:bodyPr wrap="square">
            <a:spAutoFit/>
          </a:bodyPr>
          <a:lstStyle/>
          <a:p>
            <a:pPr algn="ctr"/>
            <a:r>
              <a:rPr lang="en-US" sz="4000" b="1" dirty="0">
                <a:latin typeface="Times New Roman" panose="02020603050405020304" pitchFamily="18" charset="0"/>
                <a:cs typeface="Times New Roman" panose="02020603050405020304" pitchFamily="18" charset="0"/>
              </a:rPr>
              <a:t>1. </a:t>
            </a:r>
            <a:r>
              <a:rPr lang="en-US" sz="4000" b="1" dirty="0" err="1">
                <a:latin typeface="Times New Roman" panose="02020603050405020304" pitchFamily="18" charset="0"/>
                <a:cs typeface="Times New Roman" panose="02020603050405020304" pitchFamily="18" charset="0"/>
              </a:rPr>
              <a:t>Nghệ</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thuật</a:t>
            </a:r>
            <a:endParaRPr lang="en-US" sz="4000" b="1" dirty="0">
              <a:latin typeface="Times New Roman" panose="02020603050405020304" pitchFamily="18" charset="0"/>
              <a:cs typeface="Times New Roman" panose="02020603050405020304" pitchFamily="18" charset="0"/>
            </a:endParaRPr>
          </a:p>
          <a:p>
            <a:pPr algn="just"/>
            <a:r>
              <a:rPr lang="vi-VN" sz="4000" dirty="0">
                <a:latin typeface="Times New Roman" panose="02020603050405020304" pitchFamily="18" charset="0"/>
                <a:cs typeface="Times New Roman" panose="02020603050405020304" pitchFamily="18" charset="0"/>
              </a:rPr>
              <a:t>- Giải thích khách quan, đơn giản, rõ ràng</a:t>
            </a:r>
          </a:p>
          <a:p>
            <a:pPr algn="just"/>
            <a:r>
              <a:rPr lang="vi-VN" sz="4000" dirty="0">
                <a:latin typeface="Times New Roman" panose="02020603050405020304" pitchFamily="18" charset="0"/>
                <a:cs typeface="Times New Roman" panose="02020603050405020304" pitchFamily="18" charset="0"/>
              </a:rPr>
              <a:t>- Bố cục chặt chẽ</a:t>
            </a:r>
          </a:p>
          <a:p>
            <a:pPr algn="just"/>
            <a:r>
              <a:rPr lang="vi-VN" sz="4000" dirty="0">
                <a:latin typeface="Times New Roman" panose="02020603050405020304" pitchFamily="18" charset="0"/>
                <a:cs typeface="Times New Roman" panose="02020603050405020304" pitchFamily="18" charset="0"/>
              </a:rPr>
              <a:t>- Ngôn ngữ chính xác</a:t>
            </a:r>
          </a:p>
          <a:p>
            <a:pPr algn="just"/>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94701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p:cNvSpPr/>
          <p:nvPr/>
        </p:nvSpPr>
        <p:spPr>
          <a:xfrm>
            <a:off x="10846409" y="5744517"/>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duotone>
                <a:schemeClr val="bg2">
                  <a:shade val="45000"/>
                  <a:satMod val="135000"/>
                </a:schemeClr>
                <a:prstClr val="white"/>
              </a:duotone>
            </a:blip>
            <a:stretch>
              <a:fillRect/>
            </a:stretch>
          </a:blipFill>
        </p:spPr>
      </p:sp>
      <p:sp>
        <p:nvSpPr>
          <p:cNvPr id="20" name="Freeform 4"/>
          <p:cNvSpPr/>
          <p:nvPr/>
        </p:nvSpPr>
        <p:spPr>
          <a:xfrm rot="-10800000">
            <a:off x="-2884374" y="-2466476"/>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duotone>
                <a:schemeClr val="bg2">
                  <a:shade val="45000"/>
                  <a:satMod val="135000"/>
                </a:schemeClr>
                <a:prstClr val="white"/>
              </a:duotone>
            </a:blip>
            <a:stretch>
              <a:fillRect/>
            </a:stretch>
          </a:blipFill>
        </p:spPr>
      </p:sp>
      <p:grpSp>
        <p:nvGrpSpPr>
          <p:cNvPr id="2" name="Group 3"/>
          <p:cNvGrpSpPr/>
          <p:nvPr/>
        </p:nvGrpSpPr>
        <p:grpSpPr>
          <a:xfrm>
            <a:off x="990600" y="1943100"/>
            <a:ext cx="16459200" cy="7602834"/>
            <a:chOff x="0" y="0"/>
            <a:chExt cx="753347" cy="875338"/>
          </a:xfrm>
        </p:grpSpPr>
        <p:sp>
          <p:nvSpPr>
            <p:cNvPr id="3" name="Freeform 4"/>
            <p:cNvSpPr/>
            <p:nvPr/>
          </p:nvSpPr>
          <p:spPr>
            <a:xfrm>
              <a:off x="0" y="0"/>
              <a:ext cx="753347" cy="875338"/>
            </a:xfrm>
            <a:custGeom>
              <a:avLst/>
              <a:gdLst/>
              <a:ahLst/>
              <a:cxnLst/>
              <a:rect l="l" t="t" r="r" b="b"/>
              <a:pathLst>
                <a:path w="753347" h="875338">
                  <a:moveTo>
                    <a:pt x="753347" y="0"/>
                  </a:moveTo>
                  <a:lnTo>
                    <a:pt x="753347" y="761038"/>
                  </a:lnTo>
                  <a:lnTo>
                    <a:pt x="376673" y="875338"/>
                  </a:lnTo>
                  <a:lnTo>
                    <a:pt x="0" y="761038"/>
                  </a:lnTo>
                  <a:lnTo>
                    <a:pt x="0" y="0"/>
                  </a:lnTo>
                  <a:lnTo>
                    <a:pt x="753347" y="0"/>
                  </a:lnTo>
                  <a:close/>
                </a:path>
              </a:pathLst>
            </a:custGeom>
            <a:solidFill>
              <a:srgbClr val="ECF0F3"/>
            </a:solidFill>
          </p:spPr>
        </p:sp>
        <p:sp>
          <p:nvSpPr>
            <p:cNvPr id="4" name="TextBox 5"/>
            <p:cNvSpPr txBox="1"/>
            <p:nvPr/>
          </p:nvSpPr>
          <p:spPr>
            <a:xfrm>
              <a:off x="0" y="-57150"/>
              <a:ext cx="635000" cy="755650"/>
            </a:xfrm>
            <a:prstGeom prst="rect">
              <a:avLst/>
            </a:prstGeom>
          </p:spPr>
          <p:txBody>
            <a:bodyPr lIns="50800" tIns="50800" rIns="50800" bIns="50800" rtlCol="0" anchor="ctr"/>
            <a:lstStyle/>
            <a:p>
              <a:pPr algn="ctr">
                <a:lnSpc>
                  <a:spcPts val="2800"/>
                </a:lnSpc>
              </a:pPr>
              <a:endParaRPr/>
            </a:p>
          </p:txBody>
        </p:sp>
      </p:grpSp>
      <p:grpSp>
        <p:nvGrpSpPr>
          <p:cNvPr id="5" name="Group 6"/>
          <p:cNvGrpSpPr>
            <a:grpSpLocks noChangeAspect="1"/>
          </p:cNvGrpSpPr>
          <p:nvPr/>
        </p:nvGrpSpPr>
        <p:grpSpPr>
          <a:xfrm>
            <a:off x="7999467" y="302185"/>
            <a:ext cx="2289065" cy="2289065"/>
            <a:chOff x="0" y="0"/>
            <a:chExt cx="495300" cy="495300"/>
          </a:xfrm>
        </p:grpSpPr>
        <p:sp>
          <p:nvSpPr>
            <p:cNvPr id="6" name="Freeform 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FDFD"/>
            </a:solidFill>
          </p:spPr>
        </p:sp>
        <p:sp>
          <p:nvSpPr>
            <p:cNvPr id="7" name="Freeform 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C7ECF"/>
            </a:solidFill>
          </p:spPr>
        </p:sp>
      </p:grpSp>
      <p:sp>
        <p:nvSpPr>
          <p:cNvPr id="18" name="Rectangle 17"/>
          <p:cNvSpPr/>
          <p:nvPr/>
        </p:nvSpPr>
        <p:spPr>
          <a:xfrm>
            <a:off x="1100242" y="2564174"/>
            <a:ext cx="15968558" cy="5016758"/>
          </a:xfrm>
          <a:prstGeom prst="rect">
            <a:avLst/>
          </a:prstGeom>
        </p:spPr>
        <p:txBody>
          <a:bodyPr wrap="square">
            <a:spAutoFit/>
          </a:bodyPr>
          <a:lstStyle/>
          <a:p>
            <a:pPr algn="just">
              <a:lnSpc>
                <a:spcPct val="150000"/>
              </a:lnSpc>
              <a:spcAft>
                <a:spcPts val="0"/>
              </a:spcAft>
              <a:tabLst>
                <a:tab pos="90170" algn="l"/>
                <a:tab pos="180340" algn="l"/>
              </a:tabLst>
            </a:pP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Kĩ</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tabLst>
                <a:tab pos="90170" algn="l"/>
                <a:tab pos="180340" algn="l"/>
              </a:tabLst>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tabLst>
                <a:tab pos="90170" algn="l"/>
                <a:tab pos="180340" algn="l"/>
              </a:tabLst>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cục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VnTime" panose="020B7200000000000000" pitchFamily="34" charset="0"/>
              <a:ea typeface="Times New Roman" panose="02020603050405020304" pitchFamily="18" charset="0"/>
              <a:cs typeface="Times New Roman" panose="02020603050405020304" pitchFamily="18" charset="0"/>
            </a:endParaRPr>
          </a:p>
          <a:p>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Tìm</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hiểu</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cách</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giải</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thích</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hiện</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tượng</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trên</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cơ</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sở</a:t>
            </a:r>
            <a:r>
              <a:rPr lang="en-US" sz="4000" dirty="0">
                <a:solidFill>
                  <a:srgbClr val="000000"/>
                </a:solidFill>
                <a:latin typeface="Times New Roman" panose="02020603050405020304" pitchFamily="18" charset="0"/>
                <a:ea typeface="Times New Roman" panose="02020603050405020304" pitchFamily="18" charset="0"/>
              </a:rPr>
              <a:t> khoa </a:t>
            </a:r>
            <a:r>
              <a:rPr lang="en-US" sz="4000" dirty="0" err="1">
                <a:solidFill>
                  <a:srgbClr val="000000"/>
                </a:solidFill>
                <a:latin typeface="Times New Roman" panose="02020603050405020304" pitchFamily="18" charset="0"/>
                <a:ea typeface="Times New Roman" panose="02020603050405020304" pitchFamily="18" charset="0"/>
              </a:rPr>
              <a:t>học</a:t>
            </a:r>
            <a:r>
              <a:rPr lang="en-US" sz="4000" dirty="0">
                <a:solidFill>
                  <a:srgbClr val="000000"/>
                </a:solidFill>
                <a:latin typeface="Times New Roman" panose="02020603050405020304" pitchFamily="18" charset="0"/>
                <a:ea typeface="Times New Roman" panose="02020603050405020304" pitchFamily="18" charset="0"/>
              </a:rPr>
              <a:t>, ý </a:t>
            </a:r>
            <a:r>
              <a:rPr lang="en-US" sz="4000" dirty="0" err="1">
                <a:solidFill>
                  <a:srgbClr val="000000"/>
                </a:solidFill>
                <a:latin typeface="Times New Roman" panose="02020603050405020304" pitchFamily="18" charset="0"/>
                <a:ea typeface="Times New Roman" panose="02020603050405020304" pitchFamily="18" charset="0"/>
              </a:rPr>
              <a:t>nghĩa</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của</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hiện</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tượng</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tự</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nhiên</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trong</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đời</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sống</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của</a:t>
            </a:r>
            <a:r>
              <a:rPr lang="en-US" sz="4000" dirty="0">
                <a:solidFill>
                  <a:srgbClr val="000000"/>
                </a:solidFill>
                <a:latin typeface="Times New Roman" panose="02020603050405020304" pitchFamily="18" charset="0"/>
                <a:ea typeface="Times New Roman" panose="02020603050405020304" pitchFamily="18" charset="0"/>
              </a:rPr>
              <a:t> con </a:t>
            </a:r>
            <a:r>
              <a:rPr lang="en-US" sz="4000" dirty="0" err="1">
                <a:solidFill>
                  <a:srgbClr val="000000"/>
                </a:solidFill>
                <a:latin typeface="Times New Roman" panose="02020603050405020304" pitchFamily="18" charset="0"/>
                <a:ea typeface="Times New Roman" panose="02020603050405020304" pitchFamily="18" charset="0"/>
              </a:rPr>
              <a:t>người</a:t>
            </a:r>
            <a:r>
              <a:rPr lang="en-US" sz="4000" dirty="0">
                <a:solidFill>
                  <a:srgbClr val="000000"/>
                </a:solidFill>
                <a:latin typeface="Times New Roman" panose="02020603050405020304" pitchFamily="18" charset="0"/>
                <a:ea typeface="Times New Roman" panose="02020603050405020304" pitchFamily="18" charset="0"/>
              </a:rPr>
              <a:t>.</a:t>
            </a:r>
            <a:endParaRPr lang="en-US" sz="4000" dirty="0"/>
          </a:p>
        </p:txBody>
      </p:sp>
    </p:spTree>
    <p:extLst>
      <p:ext uri="{BB962C8B-B14F-4D97-AF65-F5344CB8AC3E}">
        <p14:creationId xmlns:p14="http://schemas.microsoft.com/office/powerpoint/2010/main" val="1721848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rot="-10800000">
            <a:off x="-1757175" y="4795044"/>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duotone>
                <a:schemeClr val="bg2">
                  <a:shade val="45000"/>
                  <a:satMod val="135000"/>
                </a:schemeClr>
                <a:prstClr val="white"/>
              </a:duotone>
            </a:blip>
            <a:stretch>
              <a:fillRect/>
            </a:stretch>
          </a:blipFill>
        </p:spPr>
      </p:sp>
      <p:sp>
        <p:nvSpPr>
          <p:cNvPr id="2" name="Rectangle 1"/>
          <p:cNvSpPr/>
          <p:nvPr/>
        </p:nvSpPr>
        <p:spPr>
          <a:xfrm>
            <a:off x="838201" y="4305300"/>
            <a:ext cx="8382000" cy="2308324"/>
          </a:xfrm>
          <a:prstGeom prst="rect">
            <a:avLst/>
          </a:prstGeom>
        </p:spPr>
        <p:txBody>
          <a:bodyPr wrap="square">
            <a:spAutoFit/>
          </a:bodyPr>
          <a:lstStyle/>
          <a:p>
            <a:pPr algn="just"/>
            <a:r>
              <a:rPr lang="vi-VN" sz="4800" dirty="0">
                <a:solidFill>
                  <a:srgbClr val="000000"/>
                </a:solidFill>
                <a:latin typeface="+mj-lt"/>
              </a:rPr>
              <a:t>Nếu có lần thấy sao băng, em sẽ ước nguyện điều gì? Vì sao lại ước nguyện điều đó?</a:t>
            </a:r>
            <a:endParaRPr lang="en-US" sz="4800" dirty="0">
              <a:solidFill>
                <a:prstClr val="black"/>
              </a:solidFill>
              <a:latin typeface="+mj-lt"/>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8634" y="526473"/>
            <a:ext cx="10678104" cy="10678104"/>
          </a:xfrm>
          <a:prstGeom prst="rect">
            <a:avLst/>
          </a:prstGeom>
        </p:spPr>
      </p:pic>
      <p:sp>
        <p:nvSpPr>
          <p:cNvPr id="6" name="Freeform 5"/>
          <p:cNvSpPr/>
          <p:nvPr/>
        </p:nvSpPr>
        <p:spPr>
          <a:xfrm>
            <a:off x="1151002" y="-266700"/>
            <a:ext cx="3878199" cy="4114800"/>
          </a:xfrm>
          <a:custGeom>
            <a:avLst/>
            <a:gdLst/>
            <a:ahLst/>
            <a:cxnLst/>
            <a:rect l="l" t="t" r="r" b="b"/>
            <a:pathLst>
              <a:path w="3878199" h="4114800">
                <a:moveTo>
                  <a:pt x="0" y="0"/>
                </a:moveTo>
                <a:lnTo>
                  <a:pt x="3878199" y="0"/>
                </a:lnTo>
                <a:lnTo>
                  <a:pt x="3878199" y="4114800"/>
                </a:lnTo>
                <a:lnTo>
                  <a:pt x="0" y="4114800"/>
                </a:lnTo>
                <a:lnTo>
                  <a:pt x="0" y="0"/>
                </a:lnTo>
                <a:close/>
              </a:path>
            </a:pathLst>
          </a:custGeom>
          <a:blipFill>
            <a:blip r:embed="rId5">
              <a:lum bright="70000" contrast="-70000"/>
              <a:extLst>
                <a:ext uri="{96DAC541-7B7A-43D3-8B79-37D633B846F1}">
                  <asvg:svgBlip xmlns:asvg="http://schemas.microsoft.com/office/drawing/2016/SVG/main" r:embed="rId6"/>
                </a:ext>
              </a:extLst>
            </a:blip>
            <a:stretch>
              <a:fillRect/>
            </a:stretch>
          </a:blipFill>
        </p:spPr>
      </p:sp>
      <p:pic>
        <p:nvPicPr>
          <p:cNvPr id="7" name="Picture 6"/>
          <p:cNvPicPr>
            <a:picLocks noChangeAspect="1"/>
          </p:cNvPicPr>
          <p:nvPr/>
        </p:nvPicPr>
        <p:blipFill>
          <a:blip r:embed="rId7"/>
          <a:stretch>
            <a:fillRect/>
          </a:stretch>
        </p:blipFill>
        <p:spPr>
          <a:xfrm>
            <a:off x="5024009" y="0"/>
            <a:ext cx="9595936" cy="3078747"/>
          </a:xfrm>
          <a:prstGeom prst="rect">
            <a:avLst/>
          </a:prstGeom>
        </p:spPr>
      </p:pic>
    </p:spTree>
    <p:extLst>
      <p:ext uri="{BB962C8B-B14F-4D97-AF65-F5344CB8AC3E}">
        <p14:creationId xmlns:p14="http://schemas.microsoft.com/office/powerpoint/2010/main" val="326005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5594787" y="7489040"/>
            <a:ext cx="5850978" cy="2775647"/>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p:cNvSpPr txBox="1"/>
          <p:nvPr/>
        </p:nvSpPr>
        <p:spPr>
          <a:xfrm>
            <a:off x="2730713" y="790738"/>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1</a:t>
            </a:r>
          </a:p>
        </p:txBody>
      </p:sp>
      <p:sp>
        <p:nvSpPr>
          <p:cNvPr id="48" name="Isosceles Triangle 47"/>
          <p:cNvSpPr/>
          <p:nvPr/>
        </p:nvSpPr>
        <p:spPr>
          <a:xfrm>
            <a:off x="4052" y="6479628"/>
            <a:ext cx="8025822" cy="3807372"/>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1" name="5-Point Star 50">
            <a:hlinkClick r:id="rId3" action="ppaction://hlinksldjump"/>
          </p:cNvPr>
          <p:cNvSpPr/>
          <p:nvPr/>
        </p:nvSpPr>
        <p:spPr>
          <a:xfrm>
            <a:off x="2565837" y="1442154"/>
            <a:ext cx="919335" cy="919335"/>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2" name="TextBox 51"/>
          <p:cNvSpPr txBox="1"/>
          <p:nvPr/>
        </p:nvSpPr>
        <p:spPr>
          <a:xfrm>
            <a:off x="5299995" y="2079449"/>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2</a:t>
            </a:r>
          </a:p>
        </p:txBody>
      </p:sp>
      <p:sp>
        <p:nvSpPr>
          <p:cNvPr id="53" name="5-Point Star 52">
            <a:hlinkClick r:id="rId4" action="ppaction://hlinksldjump"/>
          </p:cNvPr>
          <p:cNvSpPr/>
          <p:nvPr/>
        </p:nvSpPr>
        <p:spPr>
          <a:xfrm>
            <a:off x="4950431" y="2730865"/>
            <a:ext cx="1288712" cy="128871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4" name="TextBox 53"/>
          <p:cNvSpPr txBox="1"/>
          <p:nvPr/>
        </p:nvSpPr>
        <p:spPr>
          <a:xfrm>
            <a:off x="9519129" y="783677"/>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5</a:t>
            </a:r>
          </a:p>
        </p:txBody>
      </p:sp>
      <p:sp>
        <p:nvSpPr>
          <p:cNvPr id="55" name="5-Point Star 54">
            <a:hlinkClick r:id="rId5" action="ppaction://hlinksldjump"/>
          </p:cNvPr>
          <p:cNvSpPr/>
          <p:nvPr/>
        </p:nvSpPr>
        <p:spPr>
          <a:xfrm>
            <a:off x="9169565" y="1435093"/>
            <a:ext cx="1288712" cy="1288712"/>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6" name="TextBox 55"/>
          <p:cNvSpPr txBox="1"/>
          <p:nvPr/>
        </p:nvSpPr>
        <p:spPr>
          <a:xfrm>
            <a:off x="13738263" y="2723804"/>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6</a:t>
            </a:r>
          </a:p>
        </p:txBody>
      </p:sp>
      <p:sp>
        <p:nvSpPr>
          <p:cNvPr id="57" name="5-Point Star 56">
            <a:hlinkClick r:id="rId6" action="ppaction://hlinksldjump"/>
          </p:cNvPr>
          <p:cNvSpPr/>
          <p:nvPr/>
        </p:nvSpPr>
        <p:spPr>
          <a:xfrm>
            <a:off x="13388699" y="3375220"/>
            <a:ext cx="1288712" cy="1288712"/>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8" name="TextBox 57"/>
          <p:cNvSpPr txBox="1"/>
          <p:nvPr/>
        </p:nvSpPr>
        <p:spPr>
          <a:xfrm>
            <a:off x="10633058" y="4195756"/>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4</a:t>
            </a:r>
          </a:p>
        </p:txBody>
      </p:sp>
      <p:sp>
        <p:nvSpPr>
          <p:cNvPr id="59" name="5-Point Star 58">
            <a:hlinkClick r:id="rId7" action="ppaction://hlinksldjump"/>
          </p:cNvPr>
          <p:cNvSpPr/>
          <p:nvPr/>
        </p:nvSpPr>
        <p:spPr>
          <a:xfrm>
            <a:off x="10458277" y="4847171"/>
            <a:ext cx="939149" cy="939149"/>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60" name="TextBox 59"/>
          <p:cNvSpPr txBox="1"/>
          <p:nvPr/>
        </p:nvSpPr>
        <p:spPr>
          <a:xfrm>
            <a:off x="15488408" y="365068"/>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7</a:t>
            </a:r>
          </a:p>
        </p:txBody>
      </p:sp>
      <p:sp>
        <p:nvSpPr>
          <p:cNvPr id="61" name="5-Point Star 60">
            <a:hlinkClick r:id="rId8" action="ppaction://hlinksldjump"/>
          </p:cNvPr>
          <p:cNvSpPr/>
          <p:nvPr/>
        </p:nvSpPr>
        <p:spPr>
          <a:xfrm>
            <a:off x="15138844" y="1016483"/>
            <a:ext cx="1288712" cy="1288712"/>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62" name="TextBox 61"/>
          <p:cNvSpPr txBox="1"/>
          <p:nvPr/>
        </p:nvSpPr>
        <p:spPr>
          <a:xfrm>
            <a:off x="1126431" y="2723803"/>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3</a:t>
            </a:r>
          </a:p>
        </p:txBody>
      </p:sp>
      <p:sp>
        <p:nvSpPr>
          <p:cNvPr id="63" name="5-Point Star 62">
            <a:hlinkClick r:id="rId9" action="ppaction://hlinksldjump"/>
          </p:cNvPr>
          <p:cNvSpPr/>
          <p:nvPr/>
        </p:nvSpPr>
        <p:spPr>
          <a:xfrm>
            <a:off x="1099046" y="3375220"/>
            <a:ext cx="644357" cy="64435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70" name="Pentagon 69">
            <a:hlinkClick r:id="" action="ppaction://noaction"/>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black"/>
                </a:solidFill>
                <a:effectLst/>
                <a:uLnTx/>
                <a:uFillTx/>
                <a:latin typeface="Calibri"/>
                <a:ea typeface="+mn-ea"/>
                <a:cs typeface="+mn-cs"/>
              </a:rPr>
              <a:t>pipi</a:t>
            </a:r>
            <a:endParaRPr kumimoji="0" lang="en-US" sz="4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 name="Rectangle 70"/>
          <p:cNvSpPr/>
          <p:nvPr/>
        </p:nvSpPr>
        <p:spPr>
          <a:xfrm>
            <a:off x="1121956" y="6404127"/>
            <a:ext cx="16095240" cy="2169825"/>
          </a:xfrm>
          <a:prstGeom prst="rect">
            <a:avLst/>
          </a:prstGeom>
          <a:noFill/>
        </p:spPr>
        <p:txBody>
          <a:bodyPr wrap="non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itchFamily="18" charset="0"/>
                <a:ea typeface="+mn-ea"/>
                <a:cs typeface="Times New Roman" pitchFamily="18" charset="0"/>
              </a:rPr>
              <a:t>HÁI SAO MAY MẮN</a:t>
            </a:r>
            <a:endParaRPr kumimoji="0" lang="en-US" sz="13200"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itchFamily="18" charset="0"/>
              <a:ea typeface="+mn-ea"/>
              <a:cs typeface="Times New Roman" pitchFamily="18" charset="0"/>
            </a:endParaRPr>
          </a:p>
        </p:txBody>
      </p:sp>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60211" y="4622875"/>
            <a:ext cx="224961" cy="199004"/>
          </a:xfrm>
          <a:prstGeom prst="rect">
            <a:avLst/>
          </a:prstGeom>
        </p:spPr>
      </p:pic>
      <p:pic>
        <p:nvPicPr>
          <p:cNvPr id="76" name="Picture 7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25695" y="2004035"/>
            <a:ext cx="371475" cy="328613"/>
          </a:xfrm>
          <a:prstGeom prst="rect">
            <a:avLst/>
          </a:prstGeom>
        </p:spPr>
      </p:pic>
      <p:pic>
        <p:nvPicPr>
          <p:cNvPr id="77" name="Picture 7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615750" y="2799271"/>
            <a:ext cx="309713" cy="273977"/>
          </a:xfrm>
          <a:prstGeom prst="rect">
            <a:avLst/>
          </a:prstGeom>
        </p:spPr>
      </p:pic>
      <p:pic>
        <p:nvPicPr>
          <p:cNvPr id="79" name="Picture 7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62721" y="2833770"/>
            <a:ext cx="261419" cy="231255"/>
          </a:xfrm>
          <a:prstGeom prst="rect">
            <a:avLst/>
          </a:prstGeom>
        </p:spPr>
      </p:pic>
    </p:spTree>
    <p:extLst>
      <p:ext uri="{BB962C8B-B14F-4D97-AF65-F5344CB8AC3E}">
        <p14:creationId xmlns:p14="http://schemas.microsoft.com/office/powerpoint/2010/main" val="121679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500" fill="hold"/>
                                        <p:tgtEl>
                                          <p:spTgt spid="61"/>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175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1"/>
                    </p:tgtEl>
                  </p:cond>
                </p:stCondLst>
                <p:endSync evt="end" delay="0">
                  <p:rtn val="all"/>
                </p:endSync>
                <p:childTnLst>
                  <p:par>
                    <p:cTn id="26" fill="hold">
                      <p:stCondLst>
                        <p:cond delay="0"/>
                      </p:stCondLst>
                      <p:childTnLst>
                        <p:par>
                          <p:cTn id="27" fill="hold">
                            <p:stCondLst>
                              <p:cond delay="0"/>
                            </p:stCondLst>
                            <p:childTnLst>
                              <p:par>
                                <p:cTn id="28" presetID="23" presetClass="exit" presetSubtype="544" fill="hold" grpId="0" nodeType="clickEffect">
                                  <p:stCondLst>
                                    <p:cond delay="0"/>
                                  </p:stCondLst>
                                  <p:childTnLst>
                                    <p:anim calcmode="lin" valueType="num">
                                      <p:cBhvr>
                                        <p:cTn id="29" dur="500"/>
                                        <p:tgtEl>
                                          <p:spTgt spid="51"/>
                                        </p:tgtEl>
                                        <p:attrNameLst>
                                          <p:attrName>ppt_w</p:attrName>
                                        </p:attrNameLst>
                                      </p:cBhvr>
                                      <p:tavLst>
                                        <p:tav tm="0">
                                          <p:val>
                                            <p:strVal val="ppt_w"/>
                                          </p:val>
                                        </p:tav>
                                        <p:tav tm="100000">
                                          <p:val>
                                            <p:fltVal val="0"/>
                                          </p:val>
                                        </p:tav>
                                      </p:tavLst>
                                    </p:anim>
                                    <p:anim calcmode="lin" valueType="num">
                                      <p:cBhvr>
                                        <p:cTn id="30" dur="500"/>
                                        <p:tgtEl>
                                          <p:spTgt spid="51"/>
                                        </p:tgtEl>
                                        <p:attrNameLst>
                                          <p:attrName>ppt_h</p:attrName>
                                        </p:attrNameLst>
                                      </p:cBhvr>
                                      <p:tavLst>
                                        <p:tav tm="0">
                                          <p:val>
                                            <p:strVal val="ppt_h"/>
                                          </p:val>
                                        </p:tav>
                                        <p:tav tm="100000">
                                          <p:val>
                                            <p:fltVal val="0"/>
                                          </p:val>
                                        </p:tav>
                                      </p:tavLst>
                                    </p:anim>
                                    <p:anim calcmode="lin" valueType="num">
                                      <p:cBhvr>
                                        <p:cTn id="31" dur="500"/>
                                        <p:tgtEl>
                                          <p:spTgt spid="51"/>
                                        </p:tgtEl>
                                        <p:attrNameLst>
                                          <p:attrName>ppt_x</p:attrName>
                                        </p:attrNameLst>
                                      </p:cBhvr>
                                      <p:tavLst>
                                        <p:tav tm="0">
                                          <p:val>
                                            <p:strVal val="ppt_x"/>
                                          </p:val>
                                        </p:tav>
                                        <p:tav tm="100000">
                                          <p:val>
                                            <p:fltVal val="0.5"/>
                                          </p:val>
                                        </p:tav>
                                      </p:tavLst>
                                    </p:anim>
                                    <p:anim calcmode="lin" valueType="num">
                                      <p:cBhvr>
                                        <p:cTn id="32" dur="500"/>
                                        <p:tgtEl>
                                          <p:spTgt spid="51"/>
                                        </p:tgtEl>
                                        <p:attrNameLst>
                                          <p:attrName>ppt_y</p:attrName>
                                        </p:attrNameLst>
                                      </p:cBhvr>
                                      <p:tavLst>
                                        <p:tav tm="0">
                                          <p:val>
                                            <p:strVal val="ppt_y"/>
                                          </p:val>
                                        </p:tav>
                                        <p:tav tm="100000">
                                          <p:val>
                                            <p:fltVal val="0.5"/>
                                          </p:val>
                                        </p:tav>
                                      </p:tavLst>
                                    </p:anim>
                                    <p:set>
                                      <p:cBhvr>
                                        <p:cTn id="33" dur="1" fill="hold">
                                          <p:stCondLst>
                                            <p:cond delay="499"/>
                                          </p:stCondLst>
                                        </p:cTn>
                                        <p:tgtEl>
                                          <p:spTgt spid="51"/>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10"/>
                                        <p:tgtEl>
                                          <p:spTgt spid="29"/>
                                        </p:tgtEl>
                                      </p:cBhvr>
                                    </p:animEffect>
                                    <p:set>
                                      <p:cBhvr>
                                        <p:cTn id="36"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7" restart="whenNotActive" fill="hold" evtFilter="cancelBubble" nodeType="interactiveSeq">
                <p:stCondLst>
                  <p:cond evt="onClick" delay="0">
                    <p:tgtEl>
                      <p:spTgt spid="53"/>
                    </p:tgtEl>
                  </p:cond>
                </p:stCondLst>
                <p:endSync evt="end" delay="0">
                  <p:rtn val="all"/>
                </p:endSync>
                <p:childTnLst>
                  <p:par>
                    <p:cTn id="38" fill="hold">
                      <p:stCondLst>
                        <p:cond delay="0"/>
                      </p:stCondLst>
                      <p:childTnLst>
                        <p:par>
                          <p:cTn id="39" fill="hold">
                            <p:stCondLst>
                              <p:cond delay="0"/>
                            </p:stCondLst>
                            <p:childTnLst>
                              <p:par>
                                <p:cTn id="40" presetID="23" presetClass="exit" presetSubtype="544" fill="hold" grpId="0" nodeType="clickEffect">
                                  <p:stCondLst>
                                    <p:cond delay="0"/>
                                  </p:stCondLst>
                                  <p:childTnLst>
                                    <p:anim calcmode="lin" valueType="num">
                                      <p:cBhvr>
                                        <p:cTn id="41" dur="500"/>
                                        <p:tgtEl>
                                          <p:spTgt spid="53"/>
                                        </p:tgtEl>
                                        <p:attrNameLst>
                                          <p:attrName>ppt_w</p:attrName>
                                        </p:attrNameLst>
                                      </p:cBhvr>
                                      <p:tavLst>
                                        <p:tav tm="0">
                                          <p:val>
                                            <p:strVal val="ppt_w"/>
                                          </p:val>
                                        </p:tav>
                                        <p:tav tm="100000">
                                          <p:val>
                                            <p:fltVal val="0"/>
                                          </p:val>
                                        </p:tav>
                                      </p:tavLst>
                                    </p:anim>
                                    <p:anim calcmode="lin" valueType="num">
                                      <p:cBhvr>
                                        <p:cTn id="42" dur="500"/>
                                        <p:tgtEl>
                                          <p:spTgt spid="53"/>
                                        </p:tgtEl>
                                        <p:attrNameLst>
                                          <p:attrName>ppt_h</p:attrName>
                                        </p:attrNameLst>
                                      </p:cBhvr>
                                      <p:tavLst>
                                        <p:tav tm="0">
                                          <p:val>
                                            <p:strVal val="ppt_h"/>
                                          </p:val>
                                        </p:tav>
                                        <p:tav tm="100000">
                                          <p:val>
                                            <p:fltVal val="0"/>
                                          </p:val>
                                        </p:tav>
                                      </p:tavLst>
                                    </p:anim>
                                    <p:anim calcmode="lin" valueType="num">
                                      <p:cBhvr>
                                        <p:cTn id="43" dur="500"/>
                                        <p:tgtEl>
                                          <p:spTgt spid="53"/>
                                        </p:tgtEl>
                                        <p:attrNameLst>
                                          <p:attrName>ppt_x</p:attrName>
                                        </p:attrNameLst>
                                      </p:cBhvr>
                                      <p:tavLst>
                                        <p:tav tm="0">
                                          <p:val>
                                            <p:strVal val="ppt_x"/>
                                          </p:val>
                                        </p:tav>
                                        <p:tav tm="100000">
                                          <p:val>
                                            <p:fltVal val="0.5"/>
                                          </p:val>
                                        </p:tav>
                                      </p:tavLst>
                                    </p:anim>
                                    <p:anim calcmode="lin" valueType="num">
                                      <p:cBhvr>
                                        <p:cTn id="44" dur="500"/>
                                        <p:tgtEl>
                                          <p:spTgt spid="53"/>
                                        </p:tgtEl>
                                        <p:attrNameLst>
                                          <p:attrName>ppt_y</p:attrName>
                                        </p:attrNameLst>
                                      </p:cBhvr>
                                      <p:tavLst>
                                        <p:tav tm="0">
                                          <p:val>
                                            <p:strVal val="ppt_y"/>
                                          </p:val>
                                        </p:tav>
                                        <p:tav tm="100000">
                                          <p:val>
                                            <p:fltVal val="0.5"/>
                                          </p:val>
                                        </p:tav>
                                      </p:tavLst>
                                    </p:anim>
                                    <p:set>
                                      <p:cBhvr>
                                        <p:cTn id="45" dur="1" fill="hold">
                                          <p:stCondLst>
                                            <p:cond delay="499"/>
                                          </p:stCondLst>
                                        </p:cTn>
                                        <p:tgtEl>
                                          <p:spTgt spid="53"/>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
                                        <p:tgtEl>
                                          <p:spTgt spid="52"/>
                                        </p:tgtEl>
                                      </p:cBhvr>
                                    </p:animEffect>
                                    <p:set>
                                      <p:cBhvr>
                                        <p:cTn id="48"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9" restart="whenNotActive" fill="hold" evtFilter="cancelBubble" nodeType="interactiveSeq">
                <p:stCondLst>
                  <p:cond evt="onClick" delay="0">
                    <p:tgtEl>
                      <p:spTgt spid="55"/>
                    </p:tgtEl>
                  </p:cond>
                </p:stCondLst>
                <p:endSync evt="end" delay="0">
                  <p:rtn val="all"/>
                </p:endSync>
                <p:childTnLst>
                  <p:par>
                    <p:cTn id="50" fill="hold">
                      <p:stCondLst>
                        <p:cond delay="0"/>
                      </p:stCondLst>
                      <p:childTnLst>
                        <p:par>
                          <p:cTn id="51" fill="hold">
                            <p:stCondLst>
                              <p:cond delay="0"/>
                            </p:stCondLst>
                            <p:childTnLst>
                              <p:par>
                                <p:cTn id="52" presetID="23" presetClass="exit" presetSubtype="544" fill="hold" grpId="0" nodeType="clickEffect">
                                  <p:stCondLst>
                                    <p:cond delay="0"/>
                                  </p:stCondLst>
                                  <p:childTnLst>
                                    <p:anim calcmode="lin" valueType="num">
                                      <p:cBhvr>
                                        <p:cTn id="53" dur="500"/>
                                        <p:tgtEl>
                                          <p:spTgt spid="55"/>
                                        </p:tgtEl>
                                        <p:attrNameLst>
                                          <p:attrName>ppt_w</p:attrName>
                                        </p:attrNameLst>
                                      </p:cBhvr>
                                      <p:tavLst>
                                        <p:tav tm="0">
                                          <p:val>
                                            <p:strVal val="ppt_w"/>
                                          </p:val>
                                        </p:tav>
                                        <p:tav tm="100000">
                                          <p:val>
                                            <p:fltVal val="0"/>
                                          </p:val>
                                        </p:tav>
                                      </p:tavLst>
                                    </p:anim>
                                    <p:anim calcmode="lin" valueType="num">
                                      <p:cBhvr>
                                        <p:cTn id="54" dur="500"/>
                                        <p:tgtEl>
                                          <p:spTgt spid="55"/>
                                        </p:tgtEl>
                                        <p:attrNameLst>
                                          <p:attrName>ppt_h</p:attrName>
                                        </p:attrNameLst>
                                      </p:cBhvr>
                                      <p:tavLst>
                                        <p:tav tm="0">
                                          <p:val>
                                            <p:strVal val="ppt_h"/>
                                          </p:val>
                                        </p:tav>
                                        <p:tav tm="100000">
                                          <p:val>
                                            <p:fltVal val="0"/>
                                          </p:val>
                                        </p:tav>
                                      </p:tavLst>
                                    </p:anim>
                                    <p:anim calcmode="lin" valueType="num">
                                      <p:cBhvr>
                                        <p:cTn id="55" dur="500"/>
                                        <p:tgtEl>
                                          <p:spTgt spid="55"/>
                                        </p:tgtEl>
                                        <p:attrNameLst>
                                          <p:attrName>ppt_x</p:attrName>
                                        </p:attrNameLst>
                                      </p:cBhvr>
                                      <p:tavLst>
                                        <p:tav tm="0">
                                          <p:val>
                                            <p:strVal val="ppt_x"/>
                                          </p:val>
                                        </p:tav>
                                        <p:tav tm="100000">
                                          <p:val>
                                            <p:fltVal val="0.5"/>
                                          </p:val>
                                        </p:tav>
                                      </p:tavLst>
                                    </p:anim>
                                    <p:anim calcmode="lin" valueType="num">
                                      <p:cBhvr>
                                        <p:cTn id="56" dur="500"/>
                                        <p:tgtEl>
                                          <p:spTgt spid="55"/>
                                        </p:tgtEl>
                                        <p:attrNameLst>
                                          <p:attrName>ppt_y</p:attrName>
                                        </p:attrNameLst>
                                      </p:cBhvr>
                                      <p:tavLst>
                                        <p:tav tm="0">
                                          <p:val>
                                            <p:strVal val="ppt_y"/>
                                          </p:val>
                                        </p:tav>
                                        <p:tav tm="100000">
                                          <p:val>
                                            <p:fltVal val="0.5"/>
                                          </p:val>
                                        </p:tav>
                                      </p:tavLst>
                                    </p:anim>
                                    <p:set>
                                      <p:cBhvr>
                                        <p:cTn id="57" dur="1" fill="hold">
                                          <p:stCondLst>
                                            <p:cond delay="499"/>
                                          </p:stCondLst>
                                        </p:cTn>
                                        <p:tgtEl>
                                          <p:spTgt spid="55"/>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
                                        <p:tgtEl>
                                          <p:spTgt spid="54"/>
                                        </p:tgtEl>
                                      </p:cBhvr>
                                    </p:animEffect>
                                    <p:set>
                                      <p:cBhvr>
                                        <p:cTn id="60"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1" restart="whenNotActive" fill="hold" evtFilter="cancelBubble" nodeType="interactiveSeq">
                <p:stCondLst>
                  <p:cond evt="onClick" delay="0">
                    <p:tgtEl>
                      <p:spTgt spid="57"/>
                    </p:tgtEl>
                  </p:cond>
                </p:stCondLst>
                <p:endSync evt="end" delay="0">
                  <p:rtn val="all"/>
                </p:endSync>
                <p:childTnLst>
                  <p:par>
                    <p:cTn id="62" fill="hold">
                      <p:stCondLst>
                        <p:cond delay="0"/>
                      </p:stCondLst>
                      <p:childTnLst>
                        <p:par>
                          <p:cTn id="63" fill="hold">
                            <p:stCondLst>
                              <p:cond delay="0"/>
                            </p:stCondLst>
                            <p:childTnLst>
                              <p:par>
                                <p:cTn id="64" presetID="23" presetClass="exit" presetSubtype="544" fill="hold" grpId="0" nodeType="clickEffect">
                                  <p:stCondLst>
                                    <p:cond delay="0"/>
                                  </p:stCondLst>
                                  <p:childTnLst>
                                    <p:anim calcmode="lin" valueType="num">
                                      <p:cBhvr>
                                        <p:cTn id="65" dur="500"/>
                                        <p:tgtEl>
                                          <p:spTgt spid="57"/>
                                        </p:tgtEl>
                                        <p:attrNameLst>
                                          <p:attrName>ppt_w</p:attrName>
                                        </p:attrNameLst>
                                      </p:cBhvr>
                                      <p:tavLst>
                                        <p:tav tm="0">
                                          <p:val>
                                            <p:strVal val="ppt_w"/>
                                          </p:val>
                                        </p:tav>
                                        <p:tav tm="100000">
                                          <p:val>
                                            <p:fltVal val="0"/>
                                          </p:val>
                                        </p:tav>
                                      </p:tavLst>
                                    </p:anim>
                                    <p:anim calcmode="lin" valueType="num">
                                      <p:cBhvr>
                                        <p:cTn id="66" dur="500"/>
                                        <p:tgtEl>
                                          <p:spTgt spid="57"/>
                                        </p:tgtEl>
                                        <p:attrNameLst>
                                          <p:attrName>ppt_h</p:attrName>
                                        </p:attrNameLst>
                                      </p:cBhvr>
                                      <p:tavLst>
                                        <p:tav tm="0">
                                          <p:val>
                                            <p:strVal val="ppt_h"/>
                                          </p:val>
                                        </p:tav>
                                        <p:tav tm="100000">
                                          <p:val>
                                            <p:fltVal val="0"/>
                                          </p:val>
                                        </p:tav>
                                      </p:tavLst>
                                    </p:anim>
                                    <p:anim calcmode="lin" valueType="num">
                                      <p:cBhvr>
                                        <p:cTn id="67" dur="500"/>
                                        <p:tgtEl>
                                          <p:spTgt spid="57"/>
                                        </p:tgtEl>
                                        <p:attrNameLst>
                                          <p:attrName>ppt_x</p:attrName>
                                        </p:attrNameLst>
                                      </p:cBhvr>
                                      <p:tavLst>
                                        <p:tav tm="0">
                                          <p:val>
                                            <p:strVal val="ppt_x"/>
                                          </p:val>
                                        </p:tav>
                                        <p:tav tm="100000">
                                          <p:val>
                                            <p:fltVal val="0.5"/>
                                          </p:val>
                                        </p:tav>
                                      </p:tavLst>
                                    </p:anim>
                                    <p:anim calcmode="lin" valueType="num">
                                      <p:cBhvr>
                                        <p:cTn id="68" dur="500"/>
                                        <p:tgtEl>
                                          <p:spTgt spid="57"/>
                                        </p:tgtEl>
                                        <p:attrNameLst>
                                          <p:attrName>ppt_y</p:attrName>
                                        </p:attrNameLst>
                                      </p:cBhvr>
                                      <p:tavLst>
                                        <p:tav tm="0">
                                          <p:val>
                                            <p:strVal val="ppt_y"/>
                                          </p:val>
                                        </p:tav>
                                        <p:tav tm="100000">
                                          <p:val>
                                            <p:fltVal val="0.5"/>
                                          </p:val>
                                        </p:tav>
                                      </p:tavLst>
                                    </p:anim>
                                    <p:set>
                                      <p:cBhvr>
                                        <p:cTn id="69" dur="1" fill="hold">
                                          <p:stCondLst>
                                            <p:cond delay="499"/>
                                          </p:stCondLst>
                                        </p:cTn>
                                        <p:tgtEl>
                                          <p:spTgt spid="57"/>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10"/>
                                        <p:tgtEl>
                                          <p:spTgt spid="56"/>
                                        </p:tgtEl>
                                      </p:cBhvr>
                                    </p:animEffect>
                                    <p:set>
                                      <p:cBhvr>
                                        <p:cTn id="72"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3" restart="whenNotActive" fill="hold" evtFilter="cancelBubble" nodeType="interactiveSeq">
                <p:stCondLst>
                  <p:cond evt="onClick" delay="0">
                    <p:tgtEl>
                      <p:spTgt spid="59"/>
                    </p:tgtEl>
                  </p:cond>
                </p:stCondLst>
                <p:endSync evt="end" delay="0">
                  <p:rtn val="all"/>
                </p:endSync>
                <p:childTnLst>
                  <p:par>
                    <p:cTn id="74" fill="hold">
                      <p:stCondLst>
                        <p:cond delay="0"/>
                      </p:stCondLst>
                      <p:childTnLst>
                        <p:par>
                          <p:cTn id="75" fill="hold">
                            <p:stCondLst>
                              <p:cond delay="0"/>
                            </p:stCondLst>
                            <p:childTnLst>
                              <p:par>
                                <p:cTn id="76" presetID="23" presetClass="exit" presetSubtype="544" fill="hold" grpId="0" nodeType="clickEffect">
                                  <p:stCondLst>
                                    <p:cond delay="0"/>
                                  </p:stCondLst>
                                  <p:childTnLst>
                                    <p:anim calcmode="lin" valueType="num">
                                      <p:cBhvr>
                                        <p:cTn id="77" dur="500"/>
                                        <p:tgtEl>
                                          <p:spTgt spid="59"/>
                                        </p:tgtEl>
                                        <p:attrNameLst>
                                          <p:attrName>ppt_w</p:attrName>
                                        </p:attrNameLst>
                                      </p:cBhvr>
                                      <p:tavLst>
                                        <p:tav tm="0">
                                          <p:val>
                                            <p:strVal val="ppt_w"/>
                                          </p:val>
                                        </p:tav>
                                        <p:tav tm="100000">
                                          <p:val>
                                            <p:fltVal val="0"/>
                                          </p:val>
                                        </p:tav>
                                      </p:tavLst>
                                    </p:anim>
                                    <p:anim calcmode="lin" valueType="num">
                                      <p:cBhvr>
                                        <p:cTn id="78" dur="500"/>
                                        <p:tgtEl>
                                          <p:spTgt spid="59"/>
                                        </p:tgtEl>
                                        <p:attrNameLst>
                                          <p:attrName>ppt_h</p:attrName>
                                        </p:attrNameLst>
                                      </p:cBhvr>
                                      <p:tavLst>
                                        <p:tav tm="0">
                                          <p:val>
                                            <p:strVal val="ppt_h"/>
                                          </p:val>
                                        </p:tav>
                                        <p:tav tm="100000">
                                          <p:val>
                                            <p:fltVal val="0"/>
                                          </p:val>
                                        </p:tav>
                                      </p:tavLst>
                                    </p:anim>
                                    <p:anim calcmode="lin" valueType="num">
                                      <p:cBhvr>
                                        <p:cTn id="79" dur="500"/>
                                        <p:tgtEl>
                                          <p:spTgt spid="59"/>
                                        </p:tgtEl>
                                        <p:attrNameLst>
                                          <p:attrName>ppt_x</p:attrName>
                                        </p:attrNameLst>
                                      </p:cBhvr>
                                      <p:tavLst>
                                        <p:tav tm="0">
                                          <p:val>
                                            <p:strVal val="ppt_x"/>
                                          </p:val>
                                        </p:tav>
                                        <p:tav tm="100000">
                                          <p:val>
                                            <p:fltVal val="0.5"/>
                                          </p:val>
                                        </p:tav>
                                      </p:tavLst>
                                    </p:anim>
                                    <p:anim calcmode="lin" valueType="num">
                                      <p:cBhvr>
                                        <p:cTn id="80" dur="500"/>
                                        <p:tgtEl>
                                          <p:spTgt spid="59"/>
                                        </p:tgtEl>
                                        <p:attrNameLst>
                                          <p:attrName>ppt_y</p:attrName>
                                        </p:attrNameLst>
                                      </p:cBhvr>
                                      <p:tavLst>
                                        <p:tav tm="0">
                                          <p:val>
                                            <p:strVal val="ppt_y"/>
                                          </p:val>
                                        </p:tav>
                                        <p:tav tm="100000">
                                          <p:val>
                                            <p:fltVal val="0.5"/>
                                          </p:val>
                                        </p:tav>
                                      </p:tavLst>
                                    </p:anim>
                                    <p:set>
                                      <p:cBhvr>
                                        <p:cTn id="81" dur="1" fill="hold">
                                          <p:stCondLst>
                                            <p:cond delay="499"/>
                                          </p:stCondLst>
                                        </p:cTn>
                                        <p:tgtEl>
                                          <p:spTgt spid="59"/>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10"/>
                                        <p:tgtEl>
                                          <p:spTgt spid="58"/>
                                        </p:tgtEl>
                                      </p:cBhvr>
                                    </p:animEffect>
                                    <p:set>
                                      <p:cBhvr>
                                        <p:cTn id="84"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5" restart="whenNotActive" fill="hold" evtFilter="cancelBubble" nodeType="interactiveSeq">
                <p:stCondLst>
                  <p:cond evt="onClick" delay="0">
                    <p:tgtEl>
                      <p:spTgt spid="61"/>
                    </p:tgtEl>
                  </p:cond>
                </p:stCondLst>
                <p:endSync evt="end" delay="0">
                  <p:rtn val="all"/>
                </p:endSync>
                <p:childTnLst>
                  <p:par>
                    <p:cTn id="86" fill="hold">
                      <p:stCondLst>
                        <p:cond delay="0"/>
                      </p:stCondLst>
                      <p:childTnLst>
                        <p:par>
                          <p:cTn id="87" fill="hold">
                            <p:stCondLst>
                              <p:cond delay="0"/>
                            </p:stCondLst>
                            <p:childTnLst>
                              <p:par>
                                <p:cTn id="88" presetID="23" presetClass="exit" presetSubtype="544" fill="hold" grpId="0" nodeType="clickEffect">
                                  <p:stCondLst>
                                    <p:cond delay="0"/>
                                  </p:stCondLst>
                                  <p:childTnLst>
                                    <p:anim calcmode="lin" valueType="num">
                                      <p:cBhvr>
                                        <p:cTn id="89" dur="500"/>
                                        <p:tgtEl>
                                          <p:spTgt spid="61"/>
                                        </p:tgtEl>
                                        <p:attrNameLst>
                                          <p:attrName>ppt_w</p:attrName>
                                        </p:attrNameLst>
                                      </p:cBhvr>
                                      <p:tavLst>
                                        <p:tav tm="0">
                                          <p:val>
                                            <p:strVal val="ppt_w"/>
                                          </p:val>
                                        </p:tav>
                                        <p:tav tm="100000">
                                          <p:val>
                                            <p:fltVal val="0"/>
                                          </p:val>
                                        </p:tav>
                                      </p:tavLst>
                                    </p:anim>
                                    <p:anim calcmode="lin" valueType="num">
                                      <p:cBhvr>
                                        <p:cTn id="90" dur="500"/>
                                        <p:tgtEl>
                                          <p:spTgt spid="61"/>
                                        </p:tgtEl>
                                        <p:attrNameLst>
                                          <p:attrName>ppt_h</p:attrName>
                                        </p:attrNameLst>
                                      </p:cBhvr>
                                      <p:tavLst>
                                        <p:tav tm="0">
                                          <p:val>
                                            <p:strVal val="ppt_h"/>
                                          </p:val>
                                        </p:tav>
                                        <p:tav tm="100000">
                                          <p:val>
                                            <p:fltVal val="0"/>
                                          </p:val>
                                        </p:tav>
                                      </p:tavLst>
                                    </p:anim>
                                    <p:anim calcmode="lin" valueType="num">
                                      <p:cBhvr>
                                        <p:cTn id="91" dur="500"/>
                                        <p:tgtEl>
                                          <p:spTgt spid="61"/>
                                        </p:tgtEl>
                                        <p:attrNameLst>
                                          <p:attrName>ppt_x</p:attrName>
                                        </p:attrNameLst>
                                      </p:cBhvr>
                                      <p:tavLst>
                                        <p:tav tm="0">
                                          <p:val>
                                            <p:strVal val="ppt_x"/>
                                          </p:val>
                                        </p:tav>
                                        <p:tav tm="100000">
                                          <p:val>
                                            <p:fltVal val="0.5"/>
                                          </p:val>
                                        </p:tav>
                                      </p:tavLst>
                                    </p:anim>
                                    <p:anim calcmode="lin" valueType="num">
                                      <p:cBhvr>
                                        <p:cTn id="92" dur="500"/>
                                        <p:tgtEl>
                                          <p:spTgt spid="61"/>
                                        </p:tgtEl>
                                        <p:attrNameLst>
                                          <p:attrName>ppt_y</p:attrName>
                                        </p:attrNameLst>
                                      </p:cBhvr>
                                      <p:tavLst>
                                        <p:tav tm="0">
                                          <p:val>
                                            <p:strVal val="ppt_y"/>
                                          </p:val>
                                        </p:tav>
                                        <p:tav tm="100000">
                                          <p:val>
                                            <p:fltVal val="0.5"/>
                                          </p:val>
                                        </p:tav>
                                      </p:tavLst>
                                    </p:anim>
                                    <p:set>
                                      <p:cBhvr>
                                        <p:cTn id="93" dur="1" fill="hold">
                                          <p:stCondLst>
                                            <p:cond delay="499"/>
                                          </p:stCondLst>
                                        </p:cTn>
                                        <p:tgtEl>
                                          <p:spTgt spid="61"/>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10"/>
                                        <p:tgtEl>
                                          <p:spTgt spid="60"/>
                                        </p:tgtEl>
                                      </p:cBhvr>
                                    </p:animEffect>
                                    <p:set>
                                      <p:cBhvr>
                                        <p:cTn id="96" dur="1" fill="hold">
                                          <p:stCondLst>
                                            <p:cond delay="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97" restart="whenNotActive" fill="hold" evtFilter="cancelBubble" nodeType="interactiveSeq">
                <p:stCondLst>
                  <p:cond evt="onClick" delay="0">
                    <p:tgtEl>
                      <p:spTgt spid="63"/>
                    </p:tgtEl>
                  </p:cond>
                </p:stCondLst>
                <p:endSync evt="end" delay="0">
                  <p:rtn val="all"/>
                </p:endSync>
                <p:childTnLst>
                  <p:par>
                    <p:cTn id="98" fill="hold">
                      <p:stCondLst>
                        <p:cond delay="0"/>
                      </p:stCondLst>
                      <p:childTnLst>
                        <p:par>
                          <p:cTn id="99" fill="hold">
                            <p:stCondLst>
                              <p:cond delay="0"/>
                            </p:stCondLst>
                            <p:childTnLst>
                              <p:par>
                                <p:cTn id="100" presetID="23" presetClass="exit" presetSubtype="544" fill="hold" grpId="0" nodeType="clickEffect">
                                  <p:stCondLst>
                                    <p:cond delay="0"/>
                                  </p:stCondLst>
                                  <p:childTnLst>
                                    <p:anim calcmode="lin" valueType="num">
                                      <p:cBhvr>
                                        <p:cTn id="101" dur="500"/>
                                        <p:tgtEl>
                                          <p:spTgt spid="63"/>
                                        </p:tgtEl>
                                        <p:attrNameLst>
                                          <p:attrName>ppt_w</p:attrName>
                                        </p:attrNameLst>
                                      </p:cBhvr>
                                      <p:tavLst>
                                        <p:tav tm="0">
                                          <p:val>
                                            <p:strVal val="ppt_w"/>
                                          </p:val>
                                        </p:tav>
                                        <p:tav tm="100000">
                                          <p:val>
                                            <p:fltVal val="0"/>
                                          </p:val>
                                        </p:tav>
                                      </p:tavLst>
                                    </p:anim>
                                    <p:anim calcmode="lin" valueType="num">
                                      <p:cBhvr>
                                        <p:cTn id="102" dur="500"/>
                                        <p:tgtEl>
                                          <p:spTgt spid="63"/>
                                        </p:tgtEl>
                                        <p:attrNameLst>
                                          <p:attrName>ppt_h</p:attrName>
                                        </p:attrNameLst>
                                      </p:cBhvr>
                                      <p:tavLst>
                                        <p:tav tm="0">
                                          <p:val>
                                            <p:strVal val="ppt_h"/>
                                          </p:val>
                                        </p:tav>
                                        <p:tav tm="100000">
                                          <p:val>
                                            <p:fltVal val="0"/>
                                          </p:val>
                                        </p:tav>
                                      </p:tavLst>
                                    </p:anim>
                                    <p:anim calcmode="lin" valueType="num">
                                      <p:cBhvr>
                                        <p:cTn id="103" dur="500"/>
                                        <p:tgtEl>
                                          <p:spTgt spid="63"/>
                                        </p:tgtEl>
                                        <p:attrNameLst>
                                          <p:attrName>ppt_x</p:attrName>
                                        </p:attrNameLst>
                                      </p:cBhvr>
                                      <p:tavLst>
                                        <p:tav tm="0">
                                          <p:val>
                                            <p:strVal val="ppt_x"/>
                                          </p:val>
                                        </p:tav>
                                        <p:tav tm="100000">
                                          <p:val>
                                            <p:fltVal val="0.5"/>
                                          </p:val>
                                        </p:tav>
                                      </p:tavLst>
                                    </p:anim>
                                    <p:anim calcmode="lin" valueType="num">
                                      <p:cBhvr>
                                        <p:cTn id="104" dur="500"/>
                                        <p:tgtEl>
                                          <p:spTgt spid="63"/>
                                        </p:tgtEl>
                                        <p:attrNameLst>
                                          <p:attrName>ppt_y</p:attrName>
                                        </p:attrNameLst>
                                      </p:cBhvr>
                                      <p:tavLst>
                                        <p:tav tm="0">
                                          <p:val>
                                            <p:strVal val="ppt_y"/>
                                          </p:val>
                                        </p:tav>
                                        <p:tav tm="100000">
                                          <p:val>
                                            <p:fltVal val="0.5"/>
                                          </p:val>
                                        </p:tav>
                                      </p:tavLst>
                                    </p:anim>
                                    <p:set>
                                      <p:cBhvr>
                                        <p:cTn id="105" dur="1" fill="hold">
                                          <p:stCondLst>
                                            <p:cond delay="499"/>
                                          </p:stCondLst>
                                        </p:cTn>
                                        <p:tgtEl>
                                          <p:spTgt spid="63"/>
                                        </p:tgtEl>
                                        <p:attrNameLst>
                                          <p:attrName>style.visibility</p:attrName>
                                        </p:attrNameLst>
                                      </p:cBhvr>
                                      <p:to>
                                        <p:strVal val="hidden"/>
                                      </p:to>
                                    </p:set>
                                  </p:childTnLst>
                                </p:cTn>
                              </p:par>
                              <p:par>
                                <p:cTn id="106" presetID="10" presetClass="exit" presetSubtype="0" fill="hold" grpId="0" nodeType="withEffect">
                                  <p:stCondLst>
                                    <p:cond delay="0"/>
                                  </p:stCondLst>
                                  <p:childTnLst>
                                    <p:animEffect transition="out" filter="fade">
                                      <p:cBhvr>
                                        <p:cTn id="107" dur="10"/>
                                        <p:tgtEl>
                                          <p:spTgt spid="62"/>
                                        </p:tgtEl>
                                      </p:cBhvr>
                                    </p:animEffect>
                                    <p:set>
                                      <p:cBhvr>
                                        <p:cTn id="108"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0" grpId="0"/>
      <p:bldP spid="61" grpId="0" animBg="1"/>
      <p:bldP spid="61" grpId="1" animBg="1"/>
      <p:bldP spid="62" grpId="0"/>
      <p:bldP spid="63" grpId="0" animBg="1"/>
      <p:bldP spid="63" grpId="1" animBg="1"/>
      <p:bldP spid="7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9" name="Pentagon 8">
            <a:hlinkClick r:id="rId7"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1">
            <a:schemeClr val="dk1"/>
          </a:lnRef>
          <a:fillRef idx="3">
            <a:schemeClr val="dk1"/>
          </a:fillRef>
          <a:effectRef idx="2">
            <a:schemeClr val="dk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 </a:t>
            </a:r>
            <a:r>
              <a:rPr kumimoji="0" lang="vi-VN"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chính là nguyên nhân chính xuất hiện mưa sao băng”.</a:t>
            </a: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Sao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chổi</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4800599" y="4520254"/>
            <a:ext cx="9677401" cy="2354491"/>
          </a:xfrm>
          <a:prstGeom prst="rect">
            <a:avLst/>
          </a:prstGeom>
          <a:noFill/>
        </p:spPr>
        <p:txBody>
          <a:bodyPr wrap="squar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lớp</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thưởng</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tràng</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pháo</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tay</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7952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ưa sao băng Geminids đêm 13, rạng sáng 14_12_2017 cho những ai bỏ lỡ">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1600" y="1333500"/>
            <a:ext cx="15468600" cy="8701088"/>
          </a:xfrm>
          <a:prstGeom prst="rect">
            <a:avLst/>
          </a:prstGeom>
        </p:spPr>
      </p:pic>
      <p:sp>
        <p:nvSpPr>
          <p:cNvPr id="3" name="Rectangle 2"/>
          <p:cNvSpPr/>
          <p:nvPr/>
        </p:nvSpPr>
        <p:spPr>
          <a:xfrm>
            <a:off x="2455682" y="266700"/>
            <a:ext cx="13300436" cy="769441"/>
          </a:xfrm>
          <a:prstGeom prst="rect">
            <a:avLst/>
          </a:prstGeom>
        </p:spPr>
        <p:txBody>
          <a:bodyPr wrap="none">
            <a:spAutoFit/>
          </a:bodyPr>
          <a:lstStyle/>
          <a:p>
            <a:r>
              <a:rPr lang="vi-VN" sz="4400" b="1" dirty="0">
                <a:solidFill>
                  <a:srgbClr val="0F0F0F"/>
                </a:solidFill>
                <a:latin typeface="+mj-lt"/>
              </a:rPr>
              <a:t>Mưa sao băng Geminids đêm 13, rạng sáng 14/12/2017</a:t>
            </a:r>
            <a:endParaRPr lang="vi-VN" sz="4400" b="1" i="0" dirty="0">
              <a:solidFill>
                <a:srgbClr val="0F0F0F"/>
              </a:solidFill>
              <a:effectLst/>
              <a:latin typeface="+mj-lt"/>
            </a:endParaRPr>
          </a:p>
        </p:txBody>
      </p:sp>
    </p:spTree>
    <p:extLst>
      <p:ext uri="{BB962C8B-B14F-4D97-AF65-F5344CB8AC3E}">
        <p14:creationId xmlns:p14="http://schemas.microsoft.com/office/powerpoint/2010/main" val="2710025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 </a:t>
            </a:r>
            <a:r>
              <a:rPr kumimoji="0" lang="vi-VN"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Chu kì của các trận mưa sao băng thường là</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 </a:t>
            </a:r>
            <a:r>
              <a:rPr kumimoji="0" lang="en-US" sz="6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năm</a:t>
            </a:r>
            <a:endParaRPr kumimoji="0" lang="vi-VN" sz="6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5" name="Rectangle 14"/>
          <p:cNvSpPr/>
          <p:nvPr/>
        </p:nvSpPr>
        <p:spPr>
          <a:xfrm>
            <a:off x="5766641" y="4520254"/>
            <a:ext cx="6754734" cy="1246495"/>
          </a:xfrm>
          <a:prstGeom prst="rect">
            <a:avLst/>
          </a:prstGeom>
          <a:noFill/>
        </p:spPr>
        <p:txBody>
          <a:bodyPr wrap="non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7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Pentagon 7">
            <a:hlinkClick r:id="rId7"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51646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 </a:t>
            </a: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Khu</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vực</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trên</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Trái</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Đất</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thể</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dễ</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nhìn</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thấy</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sao</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băng</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nhất</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itchFamily="18" charset="0"/>
              </a:rPr>
              <a:t>Gần</a:t>
            </a:r>
            <a:r>
              <a:rPr kumimoji="0" lang="en-US" sz="4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xích</a:t>
            </a:r>
            <a:r>
              <a:rPr kumimoji="0" lang="en-US" sz="4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đạo</a:t>
            </a:r>
            <a:r>
              <a:rPr kumimoji="0" lang="en-US" sz="4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Trái</a:t>
            </a:r>
            <a:r>
              <a:rPr kumimoji="0" lang="en-US" sz="4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Đất</a:t>
            </a:r>
            <a:endParaRPr kumimoji="0" lang="en-US" sz="4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5" name="Rectangle 14"/>
          <p:cNvSpPr/>
          <p:nvPr/>
        </p:nvSpPr>
        <p:spPr>
          <a:xfrm>
            <a:off x="3586557" y="4520254"/>
            <a:ext cx="11114902" cy="1246495"/>
          </a:xfrm>
          <a:prstGeom prst="rect">
            <a:avLst/>
          </a:prstGeom>
          <a:noFill/>
        </p:spPr>
        <p:txBody>
          <a:bodyPr wrap="non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xóa</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xấu</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Pentagon 7">
            <a:hlinkClick r:id="rId7"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58163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4: </a:t>
            </a:r>
            <a:r>
              <a:rPr kumimoji="0" lang="vi-VN"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Người viết đã triển khai ý tưởng và thông tin trong bài theo cách nào?</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Quan</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hệ</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kết</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quả</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5766637" y="4520254"/>
            <a:ext cx="6754734" cy="1246495"/>
          </a:xfrm>
          <a:prstGeom prst="rect">
            <a:avLst/>
          </a:prstGeom>
          <a:noFill/>
        </p:spPr>
        <p:txBody>
          <a:bodyPr wrap="non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8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Pentagon 7">
            <a:hlinkClick r:id="rId7"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40279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230895"/>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5: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Đoạn</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sapo</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nội</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dung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 name="Rectangle 4"/>
          <p:cNvSpPr/>
          <p:nvPr/>
        </p:nvSpPr>
        <p:spPr>
          <a:xfrm>
            <a:off x="3305733" y="5752106"/>
            <a:ext cx="11932920" cy="266799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vi-VN"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đưa ra hàng loạt những câu hỏi xoay quanh hiện tượng sao b</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ă</a:t>
            </a:r>
            <a:r>
              <a:rPr kumimoji="0" lang="vi-VN"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a:t>
            </a:r>
            <a:endParaRPr kumimoji="0" lang="en-US" sz="6600" b="1" i="1" u="none" strike="noStrike" kern="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5" name="Rectangle 14"/>
          <p:cNvSpPr/>
          <p:nvPr/>
        </p:nvSpPr>
        <p:spPr>
          <a:xfrm>
            <a:off x="3810000" y="4520254"/>
            <a:ext cx="10668000" cy="3462486"/>
          </a:xfrm>
          <a:prstGeom prst="rect">
            <a:avLst/>
          </a:prstGeom>
          <a:noFill/>
        </p:spPr>
        <p:txBody>
          <a:bodyPr wrap="squar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chỉ</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bạn</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tiếp</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theo</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tham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gia</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trò</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chơi</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Pentagon 7">
            <a:hlinkClick r:id="rId7"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96893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6: </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Ý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nghĩa</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của</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hình</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ảnh</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trong</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văn</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bản</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sao</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băng</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là</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gì</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t>
            </a:r>
            <a:endParaRPr kumimoji="0" lang="vi-VN" sz="5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endParaRPr>
          </a:p>
        </p:txBody>
      </p:sp>
      <p:sp>
        <p:nvSpPr>
          <p:cNvPr id="5" name="Rectangle 4"/>
          <p:cNvSpPr/>
          <p:nvPr/>
        </p:nvSpPr>
        <p:spPr>
          <a:xfrm>
            <a:off x="3305733" y="5752106"/>
            <a:ext cx="11932920" cy="259340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sáng</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tỏ</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thông</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tin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đang</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tìm</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hiểu</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cho</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bản</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nên</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sinh</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động</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hấp</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dẫn</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hơn</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5" name="Rectangle 14"/>
          <p:cNvSpPr/>
          <p:nvPr/>
        </p:nvSpPr>
        <p:spPr>
          <a:xfrm>
            <a:off x="5766636" y="4520254"/>
            <a:ext cx="6754734" cy="1246495"/>
          </a:xfrm>
          <a:prstGeom prst="rect">
            <a:avLst/>
          </a:prstGeom>
          <a:noFill/>
        </p:spPr>
        <p:txBody>
          <a:bodyPr wrap="non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8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Pentagon 7">
            <a:hlinkClick r:id="rId7"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426705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7: </a:t>
            </a:r>
            <a:r>
              <a:rPr kumimoji="0" lang="vi-VN"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Vì sao văn bản này lại được coi là văn bản giải thích một hiện tượng tự nhiên?</a:t>
            </a:r>
            <a:endParaRPr kumimoji="0" lang="en-US" sz="6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3305733" y="5752106"/>
            <a:ext cx="11932920" cy="282039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vi-VN" sz="5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Văn bản đưa ra giải thích, giải đáp các thắc mắc bằng những kiến thức khoa học cơ sở về hiện tượng tự nhiên sao băng</a:t>
            </a:r>
            <a:r>
              <a:rPr kumimoji="0" lang="en-US" sz="5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3962399" y="4520254"/>
            <a:ext cx="10896601" cy="2354491"/>
          </a:xfrm>
          <a:prstGeom prst="rect">
            <a:avLst/>
          </a:prstGeom>
          <a:noFill/>
        </p:spPr>
        <p:txBody>
          <a:bodyPr wrap="squar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cộng</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vào</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kiểm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tra</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Pentagon 9">
            <a:hlinkClick r:id="rId7"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194024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800100"/>
            <a:ext cx="9220200" cy="2800767"/>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xem</a:t>
            </a:r>
            <a:r>
              <a:rPr lang="en-US" sz="4400" b="1" dirty="0">
                <a:latin typeface="Times New Roman" panose="02020603050405020304" pitchFamily="18" charset="0"/>
                <a:cs typeface="Times New Roman" panose="02020603050405020304" pitchFamily="18" charset="0"/>
              </a:rPr>
              <a:t> video clip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mưa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sao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băng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trên</a:t>
            </a:r>
            <a:r>
              <a:rPr lang="en-US" sz="4400" b="1" dirty="0">
                <a:latin typeface="Times New Roman" panose="02020603050405020304" pitchFamily="18" charset="0"/>
                <a:cs typeface="Times New Roman" panose="02020603050405020304" pitchFamily="18" charset="0"/>
              </a:rPr>
              <a:t> Internet. </a:t>
            </a:r>
            <a:r>
              <a:rPr lang="en-US" sz="4400" b="1" dirty="0" err="1">
                <a:latin typeface="Times New Roman" panose="02020603050405020304" pitchFamily="18" charset="0"/>
                <a:cs typeface="Times New Roman" panose="02020603050405020304" pitchFamily="18" charset="0"/>
              </a:rPr>
              <a:t>Sau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xúc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suy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video clip </a:t>
            </a:r>
            <a:r>
              <a:rPr lang="en-US" sz="4400" b="1" dirty="0" err="1">
                <a:latin typeface="Times New Roman" panose="02020603050405020304" pitchFamily="18" charset="0"/>
                <a:cs typeface="Times New Roman" panose="02020603050405020304" pitchFamily="18" charset="0"/>
              </a:rPr>
              <a:t>đó</a:t>
            </a:r>
            <a:r>
              <a:rPr lang="en-US" sz="4400" b="1" dirty="0">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rotWithShape="1">
          <a:blip r:embed="rId3"/>
          <a:srcRect l="30088" r="30673"/>
          <a:stretch/>
        </p:blipFill>
        <p:spPr>
          <a:xfrm>
            <a:off x="10896600" y="495300"/>
            <a:ext cx="6553200" cy="938966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3243580"/>
            <a:ext cx="7010400" cy="7010400"/>
          </a:xfrm>
          <a:prstGeom prst="rect">
            <a:avLst/>
          </a:prstGeom>
        </p:spPr>
      </p:pic>
    </p:spTree>
    <p:extLst>
      <p:ext uri="{BB962C8B-B14F-4D97-AF65-F5344CB8AC3E}">
        <p14:creationId xmlns:p14="http://schemas.microsoft.com/office/powerpoint/2010/main" val="332485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8340" y="2644620"/>
            <a:ext cx="6810305" cy="6810305"/>
          </a:xfrm>
          <a:prstGeom prst="rect">
            <a:avLst/>
          </a:prstGeom>
        </p:spPr>
      </p:pic>
      <p:sp>
        <p:nvSpPr>
          <p:cNvPr id="2" name="Freeform 2"/>
          <p:cNvSpPr/>
          <p:nvPr/>
        </p:nvSpPr>
        <p:spPr>
          <a:xfrm rot="-5400000">
            <a:off x="-1001230" y="3826761"/>
            <a:ext cx="10642196" cy="9458252"/>
          </a:xfrm>
          <a:custGeom>
            <a:avLst/>
            <a:gdLst/>
            <a:ahLst/>
            <a:cxnLst/>
            <a:rect l="l" t="t" r="r" b="b"/>
            <a:pathLst>
              <a:path w="10642196" h="9458252">
                <a:moveTo>
                  <a:pt x="0" y="0"/>
                </a:moveTo>
                <a:lnTo>
                  <a:pt x="10642196" y="0"/>
                </a:lnTo>
                <a:lnTo>
                  <a:pt x="10642196" y="9458252"/>
                </a:lnTo>
                <a:lnTo>
                  <a:pt x="0" y="9458252"/>
                </a:lnTo>
                <a:lnTo>
                  <a:pt x="0" y="0"/>
                </a:lnTo>
                <a:close/>
              </a:path>
            </a:pathLst>
          </a:custGeom>
          <a:blipFill>
            <a:blip r:embed="rId4">
              <a:alphaModFix amt="82000"/>
              <a:extLst>
                <a:ext uri="{BEBA8EAE-BF5A-486C-A8C5-ECC9F3942E4B}">
                  <a14:imgProps xmlns:a14="http://schemas.microsoft.com/office/drawing/2010/main">
                    <a14:imgLayer r:embed="rId5">
                      <a14:imgEffect>
                        <a14:saturation sat="0"/>
                      </a14:imgEffect>
                      <a14:imgEffect>
                        <a14:brightnessContrast bright="20000" contrast="-40000"/>
                      </a14:imgEffect>
                    </a14:imgLayer>
                  </a14:imgProps>
                </a:ext>
              </a:extLst>
            </a:blip>
            <a:stretch>
              <a:fillRect/>
            </a:stretch>
          </a:blipFill>
        </p:spPr>
      </p:sp>
      <p:sp>
        <p:nvSpPr>
          <p:cNvPr id="10" name="Freeform 10"/>
          <p:cNvSpPr/>
          <p:nvPr/>
        </p:nvSpPr>
        <p:spPr>
          <a:xfrm>
            <a:off x="-436967" y="6580273"/>
            <a:ext cx="5173457" cy="3951228"/>
          </a:xfrm>
          <a:custGeom>
            <a:avLst/>
            <a:gdLst/>
            <a:ahLst/>
            <a:cxnLst/>
            <a:rect l="l" t="t" r="r" b="b"/>
            <a:pathLst>
              <a:path w="5173457" h="3951228">
                <a:moveTo>
                  <a:pt x="0" y="0"/>
                </a:moveTo>
                <a:lnTo>
                  <a:pt x="5173457" y="0"/>
                </a:lnTo>
                <a:lnTo>
                  <a:pt x="5173457" y="3951228"/>
                </a:lnTo>
                <a:lnTo>
                  <a:pt x="0" y="3951228"/>
                </a:lnTo>
                <a:lnTo>
                  <a:pt x="0" y="0"/>
                </a:lnTo>
                <a:close/>
              </a:path>
            </a:pathLst>
          </a:custGeom>
          <a:blipFill>
            <a:blip r:embed="rId6"/>
            <a:stretch>
              <a:fillRect/>
            </a:stretch>
          </a:blipFill>
        </p:spPr>
      </p:sp>
      <p:sp>
        <p:nvSpPr>
          <p:cNvPr id="11" name="Freeform 9"/>
          <p:cNvSpPr/>
          <p:nvPr/>
        </p:nvSpPr>
        <p:spPr>
          <a:xfrm>
            <a:off x="-2911584" y="1565628"/>
            <a:ext cx="7315200" cy="2157984"/>
          </a:xfrm>
          <a:custGeom>
            <a:avLst/>
            <a:gdLst/>
            <a:ahLst/>
            <a:cxnLst/>
            <a:rect l="l" t="t" r="r" b="b"/>
            <a:pathLst>
              <a:path w="7315200" h="2157984">
                <a:moveTo>
                  <a:pt x="0" y="0"/>
                </a:moveTo>
                <a:lnTo>
                  <a:pt x="7315200" y="0"/>
                </a:lnTo>
                <a:lnTo>
                  <a:pt x="7315200" y="2157984"/>
                </a:lnTo>
                <a:lnTo>
                  <a:pt x="0" y="2157984"/>
                </a:lnTo>
                <a:lnTo>
                  <a:pt x="0" y="0"/>
                </a:lnTo>
                <a:close/>
              </a:path>
            </a:pathLst>
          </a:custGeom>
          <a:blipFill>
            <a:blip r:embed="rId7">
              <a:lum bright="70000" contrast="-70000"/>
              <a:extLst>
                <a:ext uri="{96DAC541-7B7A-43D3-8B79-37D633B846F1}">
                  <asvg:svgBlip xmlns:asvg="http://schemas.microsoft.com/office/drawing/2016/SVG/main" r:embed="rId8"/>
                </a:ext>
              </a:extLst>
            </a:blip>
            <a:stretch>
              <a:fillRect/>
            </a:stretch>
          </a:blipFill>
        </p:spPr>
      </p:sp>
      <p:pic>
        <p:nvPicPr>
          <p:cNvPr id="7" name="Picture 6">
            <a:extLst>
              <a:ext uri="{FF2B5EF4-FFF2-40B4-BE49-F238E27FC236}">
                <a16:creationId xmlns:a16="http://schemas.microsoft.com/office/drawing/2014/main" id="{3C574192-6AB0-5E90-F8F4-B5254AD83DC0}"/>
              </a:ext>
            </a:extLst>
          </p:cNvPr>
          <p:cNvPicPr>
            <a:picLocks noChangeAspect="1"/>
          </p:cNvPicPr>
          <p:nvPr/>
        </p:nvPicPr>
        <p:blipFill>
          <a:blip r:embed="rId9"/>
          <a:stretch>
            <a:fillRect/>
          </a:stretch>
        </p:blipFill>
        <p:spPr>
          <a:xfrm>
            <a:off x="3733800" y="832075"/>
            <a:ext cx="15186452" cy="7242676"/>
          </a:xfrm>
          <a:prstGeom prst="rect">
            <a:avLst/>
          </a:prstGeom>
        </p:spPr>
      </p:pic>
    </p:spTree>
    <p:extLst>
      <p:ext uri="{BB962C8B-B14F-4D97-AF65-F5344CB8AC3E}">
        <p14:creationId xmlns:p14="http://schemas.microsoft.com/office/powerpoint/2010/main" val="30854269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p:cNvSpPr/>
          <p:nvPr/>
        </p:nvSpPr>
        <p:spPr>
          <a:xfrm rot="-5400000">
            <a:off x="-613935" y="3435031"/>
            <a:ext cx="7591881" cy="7841380"/>
          </a:xfrm>
          <a:custGeom>
            <a:avLst/>
            <a:gdLst/>
            <a:ahLst/>
            <a:cxnLst/>
            <a:rect l="l" t="t" r="r" b="b"/>
            <a:pathLst>
              <a:path w="7591881" h="7841380">
                <a:moveTo>
                  <a:pt x="0" y="0"/>
                </a:moveTo>
                <a:lnTo>
                  <a:pt x="7591882" y="0"/>
                </a:lnTo>
                <a:lnTo>
                  <a:pt x="7591882" y="7841380"/>
                </a:lnTo>
                <a:lnTo>
                  <a:pt x="0" y="7841380"/>
                </a:lnTo>
                <a:lnTo>
                  <a:pt x="0" y="0"/>
                </a:lnTo>
                <a:close/>
              </a:path>
            </a:pathLst>
          </a:custGeom>
          <a:blipFill>
            <a:blip r:embed="rId3"/>
            <a:stretch>
              <a:fillRect/>
            </a:stretch>
          </a:blipFill>
        </p:spPr>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331" y="-2552700"/>
            <a:ext cx="9296409" cy="9296409"/>
          </a:xfrm>
          <a:prstGeom prst="rect">
            <a:avLst/>
          </a:prstGeom>
        </p:spPr>
      </p:pic>
      <p:sp>
        <p:nvSpPr>
          <p:cNvPr id="2" name="Freeform 3"/>
          <p:cNvSpPr/>
          <p:nvPr/>
        </p:nvSpPr>
        <p:spPr>
          <a:xfrm>
            <a:off x="10654949" y="-2349804"/>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5">
              <a:alphaModFix amt="65999"/>
              <a:duotone>
                <a:schemeClr val="bg2">
                  <a:shade val="45000"/>
                  <a:satMod val="135000"/>
                </a:schemeClr>
                <a:prstClr val="white"/>
              </a:duotone>
            </a:blip>
            <a:stretch>
              <a:fillRect/>
            </a:stretch>
          </a:blipFill>
        </p:spPr>
      </p:sp>
      <p:sp>
        <p:nvSpPr>
          <p:cNvPr id="3" name="Freeform 4"/>
          <p:cNvSpPr/>
          <p:nvPr/>
        </p:nvSpPr>
        <p:spPr>
          <a:xfrm rot="-10800000">
            <a:off x="10134600" y="4000500"/>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5">
              <a:alphaModFix amt="65999"/>
              <a:duotone>
                <a:schemeClr val="bg2">
                  <a:shade val="45000"/>
                  <a:satMod val="135000"/>
                </a:schemeClr>
                <a:prstClr val="white"/>
              </a:duotone>
            </a:blip>
            <a:stretch>
              <a:fillRect/>
            </a:stretch>
          </a:blipFill>
        </p:spPr>
      </p:sp>
      <p:sp>
        <p:nvSpPr>
          <p:cNvPr id="8" name="Freeform 3"/>
          <p:cNvSpPr/>
          <p:nvPr/>
        </p:nvSpPr>
        <p:spPr>
          <a:xfrm rot="1092138">
            <a:off x="-721992" y="6201531"/>
            <a:ext cx="3501384" cy="4369902"/>
          </a:xfrm>
          <a:custGeom>
            <a:avLst/>
            <a:gdLst/>
            <a:ahLst/>
            <a:cxnLst/>
            <a:rect l="l" t="t" r="r" b="b"/>
            <a:pathLst>
              <a:path w="3501384" h="4369902">
                <a:moveTo>
                  <a:pt x="0" y="0"/>
                </a:moveTo>
                <a:lnTo>
                  <a:pt x="3501384" y="0"/>
                </a:lnTo>
                <a:lnTo>
                  <a:pt x="3501384" y="4369902"/>
                </a:lnTo>
                <a:lnTo>
                  <a:pt x="0" y="4369902"/>
                </a:lnTo>
                <a:lnTo>
                  <a:pt x="0" y="0"/>
                </a:lnTo>
                <a:close/>
              </a:path>
            </a:pathLst>
          </a:custGeom>
          <a:blipFill>
            <a:blip r:embed="rId6"/>
            <a:stretch>
              <a:fillRect/>
            </a:stretch>
          </a:blipFill>
        </p:spPr>
      </p:sp>
      <p:sp>
        <p:nvSpPr>
          <p:cNvPr id="9" name="Freeform 9"/>
          <p:cNvSpPr/>
          <p:nvPr/>
        </p:nvSpPr>
        <p:spPr>
          <a:xfrm>
            <a:off x="9069838" y="362712"/>
            <a:ext cx="7315200" cy="2157984"/>
          </a:xfrm>
          <a:custGeom>
            <a:avLst/>
            <a:gdLst/>
            <a:ahLst/>
            <a:cxnLst/>
            <a:rect l="l" t="t" r="r" b="b"/>
            <a:pathLst>
              <a:path w="7315200" h="2157984">
                <a:moveTo>
                  <a:pt x="0" y="0"/>
                </a:moveTo>
                <a:lnTo>
                  <a:pt x="7315200" y="0"/>
                </a:lnTo>
                <a:lnTo>
                  <a:pt x="7315200" y="2157984"/>
                </a:lnTo>
                <a:lnTo>
                  <a:pt x="0" y="2157984"/>
                </a:lnTo>
                <a:lnTo>
                  <a:pt x="0" y="0"/>
                </a:lnTo>
                <a:close/>
              </a:path>
            </a:pathLst>
          </a:custGeom>
          <a:blipFill>
            <a:blip r:embed="rId7">
              <a:lum bright="70000" contrast="-70000"/>
              <a:extLst>
                <a:ext uri="{96DAC541-7B7A-43D3-8B79-37D633B846F1}">
                  <asvg:svgBlip xmlns:asvg="http://schemas.microsoft.com/office/drawing/2016/SVG/main" r:embed="rId8"/>
                </a:ext>
              </a:extLst>
            </a:blip>
            <a:stretch>
              <a:fillRect/>
            </a:stretch>
          </a:blipFill>
        </p:spPr>
      </p:sp>
      <p:pic>
        <p:nvPicPr>
          <p:cNvPr id="10" name="Picture 9">
            <a:extLst>
              <a:ext uri="{FF2B5EF4-FFF2-40B4-BE49-F238E27FC236}">
                <a16:creationId xmlns:a16="http://schemas.microsoft.com/office/drawing/2014/main" id="{A5E191E8-8D37-B192-B14A-B949DC1A7A6D}"/>
              </a:ext>
            </a:extLst>
          </p:cNvPr>
          <p:cNvPicPr>
            <a:picLocks noChangeAspect="1"/>
          </p:cNvPicPr>
          <p:nvPr/>
        </p:nvPicPr>
        <p:blipFill>
          <a:blip r:embed="rId9"/>
          <a:stretch>
            <a:fillRect/>
          </a:stretch>
        </p:blipFill>
        <p:spPr>
          <a:xfrm>
            <a:off x="2895600" y="2095504"/>
            <a:ext cx="13186791" cy="4834547"/>
          </a:xfrm>
          <a:prstGeom prst="rect">
            <a:avLst/>
          </a:prstGeom>
        </p:spPr>
      </p:pic>
    </p:spTree>
    <p:extLst>
      <p:ext uri="{BB962C8B-B14F-4D97-AF65-F5344CB8AC3E}">
        <p14:creationId xmlns:p14="http://schemas.microsoft.com/office/powerpoint/2010/main" val="124657943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10"/>
          <p:cNvSpPr/>
          <p:nvPr/>
        </p:nvSpPr>
        <p:spPr>
          <a:xfrm>
            <a:off x="12039600" y="7048500"/>
            <a:ext cx="6768382" cy="4332228"/>
          </a:xfrm>
          <a:custGeom>
            <a:avLst/>
            <a:gdLst/>
            <a:ahLst/>
            <a:cxnLst/>
            <a:rect l="l" t="t" r="r" b="b"/>
            <a:pathLst>
              <a:path w="5173457" h="3951228">
                <a:moveTo>
                  <a:pt x="0" y="0"/>
                </a:moveTo>
                <a:lnTo>
                  <a:pt x="5173457" y="0"/>
                </a:lnTo>
                <a:lnTo>
                  <a:pt x="5173457" y="3951228"/>
                </a:lnTo>
                <a:lnTo>
                  <a:pt x="0" y="3951228"/>
                </a:lnTo>
                <a:lnTo>
                  <a:pt x="0" y="0"/>
                </a:lnTo>
                <a:close/>
              </a:path>
            </a:pathLst>
          </a:custGeom>
          <a:blipFill>
            <a:blip r:embed="rId3"/>
            <a:stretch>
              <a:fillRect/>
            </a:stretch>
          </a:blipFill>
        </p:spPr>
      </p:sp>
      <p:sp>
        <p:nvSpPr>
          <p:cNvPr id="10" name="TextBox 15">
            <a:extLst>
              <a:ext uri="{FF2B5EF4-FFF2-40B4-BE49-F238E27FC236}">
                <a16:creationId xmlns:a16="http://schemas.microsoft.com/office/drawing/2014/main" id="{890871D8-6FC8-5640-E2EE-17A020A1BFFD}"/>
              </a:ext>
            </a:extLst>
          </p:cNvPr>
          <p:cNvSpPr txBox="1"/>
          <p:nvPr/>
        </p:nvSpPr>
        <p:spPr>
          <a:xfrm>
            <a:off x="7391400" y="950672"/>
            <a:ext cx="6477000" cy="738664"/>
          </a:xfrm>
          <a:prstGeom prst="rect">
            <a:avLst/>
          </a:prstGeom>
        </p:spPr>
        <p:txBody>
          <a:bodyPr wrap="square" lIns="0" tIns="0" rIns="0" bIns="0" rtlCol="0" anchor="t">
            <a:spAutoFit/>
          </a:bodyPr>
          <a:lstStyle/>
          <a:p>
            <a:pPr>
              <a:spcBef>
                <a:spcPct val="0"/>
              </a:spcBef>
            </a:pPr>
            <a:r>
              <a:rPr lang="en-US" sz="4800" b="1" dirty="0">
                <a:solidFill>
                  <a:srgbClr val="271905"/>
                </a:solidFill>
                <a:latin typeface="Times New Roman" panose="02020603050405020304" pitchFamily="18" charset="0"/>
                <a:cs typeface="Times New Roman" panose="02020603050405020304" pitchFamily="18" charset="0"/>
              </a:rPr>
              <a:t>1. </a:t>
            </a:r>
            <a:r>
              <a:rPr lang="en-US" sz="4800" b="1" dirty="0" err="1">
                <a:solidFill>
                  <a:srgbClr val="271905"/>
                </a:solidFill>
                <a:latin typeface="Times New Roman" panose="02020603050405020304" pitchFamily="18" charset="0"/>
                <a:cs typeface="Times New Roman" panose="02020603050405020304" pitchFamily="18" charset="0"/>
              </a:rPr>
              <a:t>Đọc</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chú</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thích</a:t>
            </a:r>
            <a:endParaRPr lang="en-US" sz="4800" b="1" dirty="0">
              <a:solidFill>
                <a:srgbClr val="271905"/>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8EA9028-5D3B-8EB6-A8B1-C9855226E787}"/>
              </a:ext>
            </a:extLst>
          </p:cNvPr>
          <p:cNvSpPr txBox="1"/>
          <p:nvPr/>
        </p:nvSpPr>
        <p:spPr>
          <a:xfrm>
            <a:off x="517170" y="2213685"/>
            <a:ext cx="17253659" cy="1569660"/>
          </a:xfrm>
          <a:prstGeom prst="rect">
            <a:avLst/>
          </a:prstGeom>
          <a:noFill/>
        </p:spPr>
        <p:txBody>
          <a:bodyPr wrap="square" rtlCol="0">
            <a:spAutoFit/>
          </a:bodyPr>
          <a:lstStyle/>
          <a:p>
            <a:pPr marL="914400" indent="-914400" algn="just">
              <a:buClr>
                <a:srgbClr val="000000"/>
              </a:buClr>
              <a:buFont typeface="Arial"/>
              <a:buAutoNum type="alphaLcPeriod"/>
            </a:pPr>
            <a:r>
              <a:rPr lang="en-US" sz="4800" kern="0" dirty="0" err="1">
                <a:solidFill>
                  <a:srgbClr val="000000"/>
                </a:solidFill>
                <a:latin typeface="Times New Roman" panose="02020603050405020304" pitchFamily="18" charset="0"/>
                <a:cs typeface="Times New Roman" panose="02020603050405020304" pitchFamily="18" charset="0"/>
                <a:sym typeface="Arial"/>
              </a:rPr>
              <a:t>Đọc</a:t>
            </a:r>
            <a:endParaRPr lang="en-US" sz="4800" kern="0" dirty="0">
              <a:solidFill>
                <a:srgbClr val="000000"/>
              </a:solidFill>
              <a:latin typeface="Times New Roman" panose="02020603050405020304" pitchFamily="18" charset="0"/>
              <a:cs typeface="Times New Roman" panose="02020603050405020304" pitchFamily="18" charset="0"/>
              <a:sym typeface="Arial"/>
            </a:endParaRPr>
          </a:p>
          <a:p>
            <a:pPr algn="just">
              <a:buClr>
                <a:srgbClr val="000000"/>
              </a:buClr>
            </a:pPr>
            <a:r>
              <a:rPr lang="en-US" sz="4800" kern="0" dirty="0" err="1">
                <a:solidFill>
                  <a:srgbClr val="000000"/>
                </a:solidFill>
                <a:latin typeface="Times New Roman" panose="02020603050405020304" pitchFamily="18" charset="0"/>
                <a:cs typeface="Times New Roman" panose="02020603050405020304" pitchFamily="18" charset="0"/>
                <a:sym typeface="Arial"/>
              </a:rPr>
              <a:t>Gv</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gọi</a:t>
            </a:r>
            <a:r>
              <a:rPr lang="en-US" sz="4800" kern="0" dirty="0">
                <a:solidFill>
                  <a:srgbClr val="000000"/>
                </a:solidFill>
                <a:latin typeface="Times New Roman" panose="02020603050405020304" pitchFamily="18" charset="0"/>
                <a:cs typeface="Times New Roman" panose="02020603050405020304" pitchFamily="18" charset="0"/>
                <a:sym typeface="Arial"/>
              </a:rPr>
              <a:t> 2 </a:t>
            </a:r>
            <a:r>
              <a:rPr lang="en-US" sz="4800" kern="0" dirty="0" err="1">
                <a:solidFill>
                  <a:srgbClr val="000000"/>
                </a:solidFill>
                <a:latin typeface="Times New Roman" panose="02020603050405020304" pitchFamily="18" charset="0"/>
                <a:cs typeface="Times New Roman" panose="02020603050405020304" pitchFamily="18" charset="0"/>
                <a:sym typeface="Arial"/>
              </a:rPr>
              <a:t>học</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sinh</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đọc</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nối</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tiếp</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văn</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bản</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trước</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lớp</a:t>
            </a:r>
            <a:endParaRPr lang="en-US" sz="48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09135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9"/>
          <p:cNvSpPr/>
          <p:nvPr/>
        </p:nvSpPr>
        <p:spPr>
          <a:xfrm rot="7304412">
            <a:off x="-814036" y="7653525"/>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3">
              <a:alphaModFix amt="53000"/>
              <a:extLst>
                <a:ext uri="{96DAC541-7B7A-43D3-8B79-37D633B846F1}">
                  <asvg:svgBlip xmlns:asvg="http://schemas.microsoft.com/office/drawing/2016/SVG/main" r:embed="rId4"/>
                </a:ext>
              </a:extLst>
            </a:blip>
            <a:stretch>
              <a:fillRect/>
            </a:stretch>
          </a:blipFill>
        </p:spPr>
      </p:sp>
      <p:sp>
        <p:nvSpPr>
          <p:cNvPr id="7" name="Freeform 8"/>
          <p:cNvSpPr/>
          <p:nvPr/>
        </p:nvSpPr>
        <p:spPr>
          <a:xfrm rot="-4645527">
            <a:off x="15720434" y="-1789338"/>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3">
              <a:alphaModFix amt="53000"/>
              <a:extLst>
                <a:ext uri="{96DAC541-7B7A-43D3-8B79-37D633B846F1}">
                  <asvg:svgBlip xmlns:asvg="http://schemas.microsoft.com/office/drawing/2016/SVG/main" r:embed="rId4"/>
                </a:ext>
              </a:extLst>
            </a:blip>
            <a:stretch>
              <a:fillRect/>
            </a:stretch>
          </a:blipFill>
        </p:spPr>
      </p:sp>
      <p:sp>
        <p:nvSpPr>
          <p:cNvPr id="2" name="TextBox 15">
            <a:extLst>
              <a:ext uri="{FF2B5EF4-FFF2-40B4-BE49-F238E27FC236}">
                <a16:creationId xmlns:a16="http://schemas.microsoft.com/office/drawing/2014/main" id="{6737FFC9-0582-059B-07D4-94C3F69C9807}"/>
              </a:ext>
            </a:extLst>
          </p:cNvPr>
          <p:cNvSpPr txBox="1"/>
          <p:nvPr/>
        </p:nvSpPr>
        <p:spPr>
          <a:xfrm>
            <a:off x="7391400" y="950672"/>
            <a:ext cx="6477000" cy="738664"/>
          </a:xfrm>
          <a:prstGeom prst="rect">
            <a:avLst/>
          </a:prstGeom>
        </p:spPr>
        <p:txBody>
          <a:bodyPr wrap="square" lIns="0" tIns="0" rIns="0" bIns="0" rtlCol="0" anchor="t">
            <a:spAutoFit/>
          </a:bodyPr>
          <a:lstStyle/>
          <a:p>
            <a:pPr>
              <a:spcBef>
                <a:spcPct val="0"/>
              </a:spcBef>
            </a:pPr>
            <a:r>
              <a:rPr lang="en-US" sz="4800" b="1" dirty="0">
                <a:solidFill>
                  <a:srgbClr val="271905"/>
                </a:solidFill>
                <a:latin typeface="Times New Roman" panose="02020603050405020304" pitchFamily="18" charset="0"/>
                <a:cs typeface="Times New Roman" panose="02020603050405020304" pitchFamily="18" charset="0"/>
              </a:rPr>
              <a:t>1. </a:t>
            </a:r>
            <a:r>
              <a:rPr lang="en-US" sz="4800" b="1" dirty="0" err="1">
                <a:solidFill>
                  <a:srgbClr val="271905"/>
                </a:solidFill>
                <a:latin typeface="Times New Roman" panose="02020603050405020304" pitchFamily="18" charset="0"/>
                <a:cs typeface="Times New Roman" panose="02020603050405020304" pitchFamily="18" charset="0"/>
              </a:rPr>
              <a:t>Đọc</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chú</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thích</a:t>
            </a:r>
            <a:endParaRPr lang="en-US" sz="4800" b="1" dirty="0">
              <a:solidFill>
                <a:srgbClr val="271905"/>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595F091-47D0-12F8-F767-83EA678A2B54}"/>
              </a:ext>
            </a:extLst>
          </p:cNvPr>
          <p:cNvSpPr txBox="1"/>
          <p:nvPr/>
        </p:nvSpPr>
        <p:spPr>
          <a:xfrm>
            <a:off x="517170" y="2213685"/>
            <a:ext cx="17253659" cy="830997"/>
          </a:xfrm>
          <a:prstGeom prst="rect">
            <a:avLst/>
          </a:prstGeom>
          <a:noFill/>
        </p:spPr>
        <p:txBody>
          <a:bodyPr wrap="square" rtlCol="0">
            <a:spAutoFit/>
          </a:bodyPr>
          <a:lstStyle/>
          <a:p>
            <a:pPr algn="just">
              <a:buClr>
                <a:srgbClr val="000000"/>
              </a:buClr>
            </a:pPr>
            <a:r>
              <a:rPr lang="en-US" sz="4800" kern="0" dirty="0">
                <a:solidFill>
                  <a:srgbClr val="000000"/>
                </a:solidFill>
                <a:latin typeface="Times New Roman" panose="02020603050405020304" pitchFamily="18" charset="0"/>
                <a:cs typeface="Times New Roman" panose="02020603050405020304" pitchFamily="18" charset="0"/>
                <a:sym typeface="Arial"/>
              </a:rPr>
              <a:t>b. </a:t>
            </a:r>
            <a:r>
              <a:rPr lang="en-US" sz="4800" kern="0" dirty="0" err="1">
                <a:solidFill>
                  <a:srgbClr val="000000"/>
                </a:solidFill>
                <a:latin typeface="Times New Roman" panose="02020603050405020304" pitchFamily="18" charset="0"/>
                <a:cs typeface="Times New Roman" panose="02020603050405020304" pitchFamily="18" charset="0"/>
                <a:sym typeface="Arial"/>
              </a:rPr>
              <a:t>Chú</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thích</a:t>
            </a:r>
            <a:endParaRPr lang="en-US" sz="4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82BF5B31-7CFD-8B39-A884-62D726CA8908}"/>
              </a:ext>
            </a:extLst>
          </p:cNvPr>
          <p:cNvSpPr txBox="1"/>
          <p:nvPr/>
        </p:nvSpPr>
        <p:spPr>
          <a:xfrm>
            <a:off x="517169" y="3153532"/>
            <a:ext cx="17253659" cy="5262979"/>
          </a:xfrm>
          <a:prstGeom prst="rect">
            <a:avLst/>
          </a:prstGeom>
          <a:noFill/>
        </p:spPr>
        <p:txBody>
          <a:bodyPr wrap="square" rtlCol="0">
            <a:spAutoFit/>
          </a:bodyPr>
          <a:lstStyle/>
          <a:p>
            <a:pPr algn="just">
              <a:buClr>
                <a:srgbClr val="000000"/>
              </a:buClr>
            </a:pP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Thiên</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thạch</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vật</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thể</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phần</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lớn</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là</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đá</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hoặc</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kim</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loại</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từ</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khoảng</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không</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vũ</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trụ</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rơi</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vào</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Trái</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Đất</a:t>
            </a:r>
            <a:r>
              <a:rPr lang="en-US" sz="4800" kern="0" dirty="0">
                <a:solidFill>
                  <a:srgbClr val="000000"/>
                </a:solidFill>
                <a:latin typeface="Times New Roman" panose="02020603050405020304" pitchFamily="18" charset="0"/>
                <a:cs typeface="Times New Roman" panose="02020603050405020304" pitchFamily="18" charset="0"/>
                <a:sym typeface="Arial"/>
              </a:rPr>
              <a:t>.</a:t>
            </a:r>
          </a:p>
          <a:p>
            <a:pPr algn="just">
              <a:buClr>
                <a:srgbClr val="000000"/>
              </a:buClr>
            </a:pPr>
            <a:r>
              <a:rPr lang="en-US" sz="4800" kern="0" dirty="0">
                <a:solidFill>
                  <a:srgbClr val="000000"/>
                </a:solidFill>
                <a:latin typeface="Times New Roman" panose="02020603050405020304" pitchFamily="18" charset="0"/>
                <a:cs typeface="Times New Roman" panose="02020603050405020304" pitchFamily="18" charset="0"/>
                <a:sym typeface="Arial"/>
              </a:rPr>
              <a:t>- Sao </a:t>
            </a:r>
            <a:r>
              <a:rPr lang="en-US" sz="4800" kern="0" dirty="0" err="1">
                <a:solidFill>
                  <a:srgbClr val="000000"/>
                </a:solidFill>
                <a:latin typeface="Times New Roman" panose="02020603050405020304" pitchFamily="18" charset="0"/>
                <a:cs typeface="Times New Roman" panose="02020603050405020304" pitchFamily="18" charset="0"/>
                <a:sym typeface="Arial"/>
              </a:rPr>
              <a:t>chổi</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thiên</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thể</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chuyển</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động</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quanh</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Mặt</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Trời</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có</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đuôi</a:t>
            </a:r>
            <a:r>
              <a:rPr lang="en-US" sz="4800" kern="0" dirty="0">
                <a:solidFill>
                  <a:srgbClr val="000000"/>
                </a:solidFill>
                <a:latin typeface="Times New Roman" panose="02020603050405020304" pitchFamily="18" charset="0"/>
                <a:cs typeface="Times New Roman" panose="02020603050405020304" pitchFamily="18" charset="0"/>
                <a:sym typeface="Arial"/>
              </a:rPr>
              <a:t> sang, </a:t>
            </a:r>
            <a:r>
              <a:rPr lang="en-US" sz="4800" kern="0" dirty="0" err="1">
                <a:solidFill>
                  <a:srgbClr val="000000"/>
                </a:solidFill>
                <a:latin typeface="Times New Roman" panose="02020603050405020304" pitchFamily="18" charset="0"/>
                <a:cs typeface="Times New Roman" panose="02020603050405020304" pitchFamily="18" charset="0"/>
                <a:sym typeface="Arial"/>
              </a:rPr>
              <a:t>dài</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giống</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hình</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cái</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chổi</a:t>
            </a:r>
            <a:endParaRPr lang="en-US" sz="4800" kern="0" dirty="0">
              <a:solidFill>
                <a:srgbClr val="000000"/>
              </a:solidFill>
              <a:latin typeface="Times New Roman" panose="02020603050405020304" pitchFamily="18" charset="0"/>
              <a:cs typeface="Times New Roman" panose="02020603050405020304" pitchFamily="18" charset="0"/>
              <a:sym typeface="Arial"/>
            </a:endParaRPr>
          </a:p>
          <a:p>
            <a:pPr algn="just">
              <a:buClr>
                <a:srgbClr val="000000"/>
              </a:buClr>
            </a:pP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Điềm</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dấu</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hiệu</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báo</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trước</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rằng</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sẽ</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có</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việc</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bất</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thường</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xảy</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ra</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thường</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theo</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mê</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tín</a:t>
            </a:r>
            <a:r>
              <a:rPr lang="en-US" sz="4800" kern="0" dirty="0">
                <a:solidFill>
                  <a:srgbClr val="000000"/>
                </a:solidFill>
                <a:latin typeface="Times New Roman" panose="02020603050405020304" pitchFamily="18" charset="0"/>
                <a:cs typeface="Times New Roman" panose="02020603050405020304" pitchFamily="18" charset="0"/>
                <a:sym typeface="Arial"/>
              </a:rPr>
              <a:t>.</a:t>
            </a:r>
          </a:p>
          <a:p>
            <a:pPr algn="just">
              <a:buClr>
                <a:srgbClr val="000000"/>
              </a:buClr>
            </a:pP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Duy</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tâm</a:t>
            </a:r>
            <a:r>
              <a:rPr lang="en-US" sz="4800" kern="0" dirty="0">
                <a:solidFill>
                  <a:srgbClr val="000000"/>
                </a:solidFill>
                <a:latin typeface="Times New Roman" panose="02020603050405020304" pitchFamily="18" charset="0"/>
                <a:cs typeface="Times New Roman" panose="02020603050405020304" pitchFamily="18" charset="0"/>
                <a:sym typeface="Arial"/>
              </a:rPr>
              <a:t>: hay tin </a:t>
            </a:r>
            <a:r>
              <a:rPr lang="en-US" sz="4800" kern="0" dirty="0" err="1">
                <a:solidFill>
                  <a:srgbClr val="000000"/>
                </a:solidFill>
                <a:latin typeface="Times New Roman" panose="02020603050405020304" pitchFamily="18" charset="0"/>
                <a:cs typeface="Times New Roman" panose="02020603050405020304" pitchFamily="18" charset="0"/>
                <a:sym typeface="Arial"/>
              </a:rPr>
              <a:t>vào</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những</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điều</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mê</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tín</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dị</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đoan</a:t>
            </a:r>
            <a:endParaRPr lang="en-US" sz="48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46443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8"/>
          <p:cNvSpPr/>
          <p:nvPr/>
        </p:nvSpPr>
        <p:spPr>
          <a:xfrm rot="-4645527">
            <a:off x="15720434" y="-1789338"/>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3">
              <a:alphaModFix amt="53000"/>
              <a:extLst>
                <a:ext uri="{96DAC541-7B7A-43D3-8B79-37D633B846F1}">
                  <asvg:svgBlip xmlns:asvg="http://schemas.microsoft.com/office/drawing/2016/SVG/main" r:embed="rId4"/>
                </a:ext>
              </a:extLst>
            </a:blip>
            <a:stretch>
              <a:fillRect/>
            </a:stretch>
          </a:blipFill>
        </p:spPr>
      </p:sp>
      <p:sp>
        <p:nvSpPr>
          <p:cNvPr id="4" name="TextBox 3"/>
          <p:cNvSpPr txBox="1"/>
          <p:nvPr/>
        </p:nvSpPr>
        <p:spPr>
          <a:xfrm>
            <a:off x="838200" y="415379"/>
            <a:ext cx="16383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BBD31A42-5C66-90A7-A9DA-55FE793DF959}"/>
              </a:ext>
            </a:extLst>
          </p:cNvPr>
          <p:cNvSpPr/>
          <p:nvPr/>
        </p:nvSpPr>
        <p:spPr>
          <a:xfrm>
            <a:off x="838200" y="2490355"/>
            <a:ext cx="4267200" cy="3477875"/>
          </a:xfrm>
          <a:prstGeom prst="rect">
            <a:avLst/>
          </a:prstGeom>
        </p:spPr>
        <p:txBody>
          <a:bodyPr wrap="square">
            <a:spAutoFit/>
          </a:bodyPr>
          <a:lstStyle/>
          <a:p>
            <a:pPr algn="ct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Xuất</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xứ</a:t>
            </a:r>
            <a:r>
              <a:rPr lang="en-US" sz="4400" b="1" dirty="0">
                <a:solidFill>
                  <a:srgbClr val="222222"/>
                </a:solidFill>
                <a:latin typeface="Times New Roman" panose="02020603050405020304" pitchFamily="18" charset="0"/>
                <a:cs typeface="Times New Roman" panose="02020603050405020304" pitchFamily="18" charset="0"/>
              </a:rPr>
              <a:t>: </a:t>
            </a:r>
          </a:p>
          <a:p>
            <a:pPr algn="ctr"/>
            <a:r>
              <a:rPr lang="en-US" sz="4400" dirty="0">
                <a:solidFill>
                  <a:srgbClr val="222222"/>
                </a:solidFill>
                <a:latin typeface="Times New Roman" panose="02020603050405020304" pitchFamily="18" charset="0"/>
                <a:cs typeface="Times New Roman" panose="02020603050405020304" pitchFamily="18" charset="0"/>
              </a:rPr>
              <a:t>Theo </a:t>
            </a:r>
            <a:r>
              <a:rPr lang="en-US" sz="4400" dirty="0" err="1">
                <a:solidFill>
                  <a:srgbClr val="222222"/>
                </a:solidFill>
                <a:latin typeface="Times New Roman" panose="02020603050405020304" pitchFamily="18" charset="0"/>
                <a:cs typeface="Times New Roman" panose="02020603050405020304" pitchFamily="18" charset="0"/>
              </a:rPr>
              <a:t>Hồng</a:t>
            </a:r>
            <a:r>
              <a:rPr lang="en-US" sz="4400" dirty="0">
                <a:solidFill>
                  <a:srgbClr val="222222"/>
                </a:solidFill>
                <a:latin typeface="Times New Roman" panose="02020603050405020304" pitchFamily="18" charset="0"/>
                <a:cs typeface="Times New Roman" panose="02020603050405020304" pitchFamily="18" charset="0"/>
              </a:rPr>
              <a:t> Nhung, kienthuctonghop.vn, 14-11-2020</a:t>
            </a:r>
          </a:p>
        </p:txBody>
      </p:sp>
      <p:sp>
        <p:nvSpPr>
          <p:cNvPr id="7" name="Rectangle 6">
            <a:extLst>
              <a:ext uri="{FF2B5EF4-FFF2-40B4-BE49-F238E27FC236}">
                <a16:creationId xmlns:a16="http://schemas.microsoft.com/office/drawing/2014/main" id="{5BE8ED8F-4425-63A7-A804-3BA2CB4A96CC}"/>
              </a:ext>
            </a:extLst>
          </p:cNvPr>
          <p:cNvSpPr/>
          <p:nvPr/>
        </p:nvSpPr>
        <p:spPr>
          <a:xfrm>
            <a:off x="5653678" y="2501951"/>
            <a:ext cx="7133044" cy="5509200"/>
          </a:xfrm>
          <a:prstGeom prst="rect">
            <a:avLst/>
          </a:prstGeom>
        </p:spPr>
        <p:txBody>
          <a:bodyPr wrap="square">
            <a:spAutoFit/>
          </a:bodyPr>
          <a:lstStyle/>
          <a:p>
            <a:pPr algn="ct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Thể</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loại</a:t>
            </a:r>
            <a:r>
              <a:rPr lang="en-US" sz="4400" b="1" dirty="0">
                <a:solidFill>
                  <a:srgbClr val="222222"/>
                </a:solidFill>
                <a:latin typeface="Times New Roman" panose="02020603050405020304" pitchFamily="18" charset="0"/>
                <a:cs typeface="Times New Roman" panose="02020603050405020304" pitchFamily="18" charset="0"/>
              </a:rPr>
              <a:t>: </a:t>
            </a:r>
          </a:p>
          <a:p>
            <a:pPr algn="ctr"/>
            <a:r>
              <a:rPr lang="en-US" sz="4400" dirty="0" err="1">
                <a:solidFill>
                  <a:srgbClr val="222222"/>
                </a:solidFill>
                <a:latin typeface="Times New Roman" panose="02020603050405020304" pitchFamily="18" charset="0"/>
                <a:cs typeface="Times New Roman" panose="02020603050405020304" pitchFamily="18" charset="0"/>
              </a:rPr>
              <a:t>văn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bản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thông</a:t>
            </a:r>
            <a:r>
              <a:rPr lang="en-US" sz="4400" dirty="0">
                <a:solidFill>
                  <a:srgbClr val="222222"/>
                </a:solidFill>
                <a:latin typeface="Times New Roman" panose="02020603050405020304" pitchFamily="18" charset="0"/>
                <a:cs typeface="Times New Roman" panose="02020603050405020304" pitchFamily="18" charset="0"/>
              </a:rPr>
              <a:t> tin (</a:t>
            </a:r>
            <a:r>
              <a:rPr lang="en-US" sz="4400" dirty="0" err="1">
                <a:solidFill>
                  <a:srgbClr val="222222"/>
                </a:solidFill>
                <a:latin typeface="Times New Roman" panose="02020603050405020304" pitchFamily="18" charset="0"/>
                <a:cs typeface="Times New Roman" panose="02020603050405020304" pitchFamily="18" charset="0"/>
              </a:rPr>
              <a:t>giải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thích</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một</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hiện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tượng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tự</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nhiên</a:t>
            </a:r>
            <a:r>
              <a:rPr lang="en-US" sz="4400" dirty="0">
                <a:solidFill>
                  <a:srgbClr val="222222"/>
                </a:solidFill>
                <a:latin typeface="Times New Roman" panose="02020603050405020304" pitchFamily="18" charset="0"/>
                <a:cs typeface="Times New Roman" panose="02020603050405020304" pitchFamily="18" charset="0"/>
              </a:rPr>
              <a:t>)</a:t>
            </a:r>
          </a:p>
          <a:p>
            <a:pPr algn="ct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Văn bản đưa ra giải thích, giải đáp các thắc mắc bằng những kiến thức khoa học cơ sở về hiện tượng tự nhiên sao băng</a:t>
            </a:r>
            <a:r>
              <a:rPr lang="en-US" sz="4400" dirty="0">
                <a:latin typeface="Times New Roman" panose="02020603050405020304" pitchFamily="18" charset="0"/>
                <a:cs typeface="Times New Roman" panose="02020603050405020304" pitchFamily="18" charset="0"/>
              </a:rPr>
              <a:t>)</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13707C8-2F0F-6EE4-9859-67749D3ABA62}"/>
              </a:ext>
            </a:extLst>
          </p:cNvPr>
          <p:cNvSpPr/>
          <p:nvPr/>
        </p:nvSpPr>
        <p:spPr>
          <a:xfrm>
            <a:off x="13335000" y="2292755"/>
            <a:ext cx="3162300" cy="1446550"/>
          </a:xfrm>
          <a:prstGeom prst="rect">
            <a:avLst/>
          </a:prstGeom>
        </p:spPr>
        <p:txBody>
          <a:bodyPr wrap="square">
            <a:spAutoFit/>
          </a:bodyPr>
          <a:lstStyle/>
          <a:p>
            <a:pPr algn="ctr"/>
            <a:r>
              <a:rPr lang="en-US" sz="4400" b="1" dirty="0">
                <a:solidFill>
                  <a:prstClr val="black"/>
                </a:solidFill>
                <a:latin typeface="Times New Roman" panose="02020603050405020304" pitchFamily="18" charset="0"/>
                <a:cs typeface="Times New Roman" panose="02020603050405020304" pitchFamily="18" charset="0"/>
              </a:rPr>
              <a:t>- PTBĐ</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thuyết</a:t>
            </a:r>
            <a:r>
              <a:rPr lang="en-US" sz="4400" dirty="0">
                <a:solidFill>
                  <a:prstClr val="black"/>
                </a:solidFill>
                <a:latin typeface="Times New Roman" panose="02020603050405020304" pitchFamily="18" charset="0"/>
                <a:cs typeface="Times New Roman" panose="02020603050405020304" pitchFamily="18" charset="0"/>
              </a:rPr>
              <a:t> minh</a:t>
            </a:r>
          </a:p>
        </p:txBody>
      </p:sp>
    </p:spTree>
    <p:extLst>
      <p:ext uri="{BB962C8B-B14F-4D97-AF65-F5344CB8AC3E}">
        <p14:creationId xmlns:p14="http://schemas.microsoft.com/office/powerpoint/2010/main" val="336773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a:off x="10654949" y="-2349804"/>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duotone>
                <a:schemeClr val="bg2">
                  <a:shade val="45000"/>
                  <a:satMod val="135000"/>
                </a:schemeClr>
                <a:prstClr val="white"/>
              </a:duotone>
            </a:blip>
            <a:stretch>
              <a:fillRect/>
            </a:stretch>
          </a:blipFill>
        </p:spPr>
      </p:sp>
      <p:sp>
        <p:nvSpPr>
          <p:cNvPr id="3" name="Freeform 4"/>
          <p:cNvSpPr/>
          <p:nvPr/>
        </p:nvSpPr>
        <p:spPr>
          <a:xfrm rot="-10800000">
            <a:off x="-1757175" y="4795044"/>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duotone>
                <a:schemeClr val="bg2">
                  <a:shade val="45000"/>
                  <a:satMod val="135000"/>
                </a:schemeClr>
                <a:prstClr val="white"/>
              </a:duotone>
            </a:blip>
            <a:stretch>
              <a:fillRect/>
            </a:stretch>
          </a:blipFill>
        </p:spPr>
      </p:sp>
      <p:sp>
        <p:nvSpPr>
          <p:cNvPr id="5" name="Freeform 9"/>
          <p:cNvSpPr/>
          <p:nvPr/>
        </p:nvSpPr>
        <p:spPr>
          <a:xfrm>
            <a:off x="9753600" y="7277100"/>
            <a:ext cx="7315200" cy="2157984"/>
          </a:xfrm>
          <a:custGeom>
            <a:avLst/>
            <a:gdLst/>
            <a:ahLst/>
            <a:cxnLst/>
            <a:rect l="l" t="t" r="r" b="b"/>
            <a:pathLst>
              <a:path w="7315200" h="2157984">
                <a:moveTo>
                  <a:pt x="0" y="0"/>
                </a:moveTo>
                <a:lnTo>
                  <a:pt x="7315200" y="0"/>
                </a:lnTo>
                <a:lnTo>
                  <a:pt x="7315200" y="2157984"/>
                </a:lnTo>
                <a:lnTo>
                  <a:pt x="0" y="2157984"/>
                </a:lnTo>
                <a:lnTo>
                  <a:pt x="0" y="0"/>
                </a:lnTo>
                <a:close/>
              </a:path>
            </a:pathLst>
          </a:custGeom>
          <a:blipFill>
            <a:blip r:embed="rId4">
              <a:lum bright="70000" contrast="-70000"/>
              <a:extLst>
                <a:ext uri="{96DAC541-7B7A-43D3-8B79-37D633B846F1}">
                  <asvg:svgBlip xmlns:asvg="http://schemas.microsoft.com/office/drawing/2016/SVG/main" r:embed="rId5"/>
                </a:ext>
              </a:extLst>
            </a:blip>
            <a:stretch>
              <a:fillRect/>
            </a:stretch>
          </a:blipFill>
        </p:spPr>
      </p:sp>
      <p:sp>
        <p:nvSpPr>
          <p:cNvPr id="7" name="Freeform 2"/>
          <p:cNvSpPr/>
          <p:nvPr/>
        </p:nvSpPr>
        <p:spPr>
          <a:xfrm rot="2893084">
            <a:off x="-343432" y="-2092183"/>
            <a:ext cx="6715726" cy="6936430"/>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6"/>
            <a:stretch>
              <a:fillRect/>
            </a:stretch>
          </a:blipFill>
        </p:spPr>
      </p:sp>
      <p:sp>
        <p:nvSpPr>
          <p:cNvPr id="8" name="Freeform 3"/>
          <p:cNvSpPr/>
          <p:nvPr/>
        </p:nvSpPr>
        <p:spPr>
          <a:xfrm rot="-10800000">
            <a:off x="-584769" y="-331590"/>
            <a:ext cx="4486062" cy="5293288"/>
          </a:xfrm>
          <a:custGeom>
            <a:avLst/>
            <a:gdLst/>
            <a:ahLst/>
            <a:cxnLst/>
            <a:rect l="l" t="t" r="r" b="b"/>
            <a:pathLst>
              <a:path w="4486062" h="5293288">
                <a:moveTo>
                  <a:pt x="0" y="0"/>
                </a:moveTo>
                <a:lnTo>
                  <a:pt x="4486061" y="0"/>
                </a:lnTo>
                <a:lnTo>
                  <a:pt x="4486061" y="5293288"/>
                </a:lnTo>
                <a:lnTo>
                  <a:pt x="0" y="5293288"/>
                </a:lnTo>
                <a:lnTo>
                  <a:pt x="0" y="0"/>
                </a:lnTo>
                <a:close/>
              </a:path>
            </a:pathLst>
          </a:custGeom>
          <a:blipFill>
            <a:blip r:embed="rId7"/>
            <a:stretch>
              <a:fillRect/>
            </a:stretch>
          </a:blipFill>
        </p:spPr>
      </p:sp>
      <p:pic>
        <p:nvPicPr>
          <p:cNvPr id="9" name="Picture 8">
            <a:extLst>
              <a:ext uri="{FF2B5EF4-FFF2-40B4-BE49-F238E27FC236}">
                <a16:creationId xmlns:a16="http://schemas.microsoft.com/office/drawing/2014/main" id="{600C7663-4770-564A-CCF0-925716203D9B}"/>
              </a:ext>
            </a:extLst>
          </p:cNvPr>
          <p:cNvPicPr>
            <a:picLocks noChangeAspect="1"/>
          </p:cNvPicPr>
          <p:nvPr/>
        </p:nvPicPr>
        <p:blipFill>
          <a:blip r:embed="rId8"/>
          <a:stretch>
            <a:fillRect/>
          </a:stretch>
        </p:blipFill>
        <p:spPr>
          <a:xfrm>
            <a:off x="3014431" y="2544424"/>
            <a:ext cx="12400339" cy="4834547"/>
          </a:xfrm>
          <a:prstGeom prst="rect">
            <a:avLst/>
          </a:prstGeom>
        </p:spPr>
      </p:pic>
    </p:spTree>
    <p:extLst>
      <p:ext uri="{BB962C8B-B14F-4D97-AF65-F5344CB8AC3E}">
        <p14:creationId xmlns:p14="http://schemas.microsoft.com/office/powerpoint/2010/main" val="22771919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1235</TotalTime>
  <Words>1787</Words>
  <Application>Microsoft Office PowerPoint</Application>
  <PresentationFormat>Custom</PresentationFormat>
  <Paragraphs>191</Paragraphs>
  <Slides>36</Slides>
  <Notes>36</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36</vt:i4>
      </vt:variant>
    </vt:vector>
  </HeadingPairs>
  <TitlesOfParts>
    <vt:vector size="44" baseType="lpstr">
      <vt:lpstr>Times New Roman</vt:lpstr>
      <vt:lpstr>.VnTime</vt:lpstr>
      <vt:lpstr>Arial</vt:lpstr>
      <vt:lpstr>Calibri</vt:lpstr>
      <vt:lpstr>Wingdings</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Rose Watercolor Organic Creative Project Presentation</dc:title>
  <dc:creator>admin</dc:creator>
  <cp:lastModifiedBy>admin</cp:lastModifiedBy>
  <cp:revision>76</cp:revision>
  <dcterms:created xsi:type="dcterms:W3CDTF">2006-08-16T00:00:00Z</dcterms:created>
  <dcterms:modified xsi:type="dcterms:W3CDTF">2024-11-12T07:35:02Z</dcterms:modified>
  <dc:identifier>DAFpR1DRA74</dc:identifier>
</cp:coreProperties>
</file>