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336" r:id="rId4"/>
    <p:sldId id="258" r:id="rId5"/>
    <p:sldId id="260" r:id="rId6"/>
    <p:sldId id="315" r:id="rId7"/>
    <p:sldId id="317" r:id="rId8"/>
    <p:sldId id="318" r:id="rId9"/>
    <p:sldId id="324" r:id="rId10"/>
    <p:sldId id="261" r:id="rId11"/>
    <p:sldId id="316" r:id="rId12"/>
    <p:sldId id="319" r:id="rId13"/>
    <p:sldId id="320" r:id="rId14"/>
    <p:sldId id="321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268" r:id="rId28"/>
    <p:sldId id="277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ECE"/>
    <a:srgbClr val="6C7F5B"/>
    <a:srgbClr val="E2F0D9"/>
    <a:srgbClr val="000000"/>
    <a:srgbClr val="C8DE98"/>
    <a:srgbClr val="829267"/>
    <a:srgbClr val="637851"/>
    <a:srgbClr val="7A9B47"/>
    <a:srgbClr val="6DB650"/>
    <a:srgbClr val="87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05DD-37C8-4433-8D5E-BDF081ADE7D2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613F-5C29-441B-B7E7-AE55777B86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3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9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1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3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0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4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542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8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4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3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95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8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636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94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489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84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16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8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7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9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82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0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1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0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0613F-5C29-441B-B7E7-AE55777B86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8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85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86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12/4/2022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32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87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3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7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3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5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1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32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32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095905" y="6513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7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iming>
    <p:tnLst>
      <p:par>
        <p:cTn id="1" dur="indefinite" restart="never" nodeType="tmRoot"/>
      </p:par>
    </p:tnLst>
  </p:timing>
  <p:txStyles>
    <p:titleStyle>
      <a:lvl1pPr algn="ctr" defTabSz="108663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2" indent="-407652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35" indent="-339502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619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931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94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9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540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853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167" indent="-271661" algn="l" defTabSz="10866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47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9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9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236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558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201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522" algn="l" defTabSz="1086632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224" y="1876388"/>
            <a:ext cx="6096000" cy="2958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7" descr="52"/>
          <p:cNvPicPr>
            <a:picLocks noChangeAspect="1"/>
          </p:cNvPicPr>
          <p:nvPr/>
        </p:nvPicPr>
        <p:blipFill>
          <a:blip r:embed="rId2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3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745" y="319531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1948277" y="1839462"/>
            <a:ext cx="1464310" cy="1593215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1515207" y="290689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1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5509176" y="1972177"/>
            <a:ext cx="1464310" cy="1593215"/>
          </a:xfrm>
          <a:prstGeom prst="rect">
            <a:avLst/>
          </a:prstGeom>
        </p:spPr>
      </p:pic>
      <p:sp>
        <p:nvSpPr>
          <p:cNvPr id="9" name=" 219"/>
          <p:cNvSpPr/>
          <p:nvPr/>
        </p:nvSpPr>
        <p:spPr>
          <a:xfrm>
            <a:off x="5075471" y="293102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3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8967936" y="1972177"/>
            <a:ext cx="1464310" cy="1593215"/>
          </a:xfrm>
          <a:prstGeom prst="rect">
            <a:avLst/>
          </a:prstGeom>
        </p:spPr>
      </p:pic>
      <p:sp>
        <p:nvSpPr>
          <p:cNvPr id="11" name=" 219"/>
          <p:cNvSpPr/>
          <p:nvPr/>
        </p:nvSpPr>
        <p:spPr>
          <a:xfrm>
            <a:off x="8534866" y="2931027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5207" y="3938228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5471" y="3848195"/>
            <a:ext cx="232981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866" y="3848195"/>
            <a:ext cx="232981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364378" y="117823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11197478" y="117823"/>
            <a:ext cx="537210" cy="1615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26799"/>
              </p:ext>
            </p:extLst>
          </p:nvPr>
        </p:nvGraphicFramePr>
        <p:xfrm>
          <a:off x="394160" y="2503565"/>
          <a:ext cx="11340528" cy="4108919"/>
        </p:xfrm>
        <a:graphic>
          <a:graphicData uri="http://schemas.openxmlformats.org/drawingml/2006/table">
            <a:tbl>
              <a:tblPr firstRow="1" firstCol="1" bandRow="1"/>
              <a:tblGrid>
                <a:gridCol w="890439">
                  <a:extLst>
                    <a:ext uri="{9D8B030D-6E8A-4147-A177-3AD203B41FA5}">
                      <a16:colId xmlns:a16="http://schemas.microsoft.com/office/drawing/2014/main" xmlns="" val="3448369611"/>
                    </a:ext>
                  </a:extLst>
                </a:gridCol>
                <a:gridCol w="5343896">
                  <a:extLst>
                    <a:ext uri="{9D8B030D-6E8A-4147-A177-3AD203B41FA5}">
                      <a16:colId xmlns:a16="http://schemas.microsoft.com/office/drawing/2014/main" xmlns="" val="1780900837"/>
                    </a:ext>
                  </a:extLst>
                </a:gridCol>
                <a:gridCol w="5106193">
                  <a:extLst>
                    <a:ext uri="{9D8B030D-6E8A-4147-A177-3AD203B41FA5}">
                      <a16:colId xmlns:a16="http://schemas.microsoft.com/office/drawing/2014/main" xmlns="" val="2372075151"/>
                    </a:ext>
                  </a:extLst>
                </a:gridCol>
              </a:tblGrid>
              <a:tr h="510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247017"/>
                  </a:ext>
                </a:extLst>
              </a:tr>
              <a:tr h="1021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608629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669443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019709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08283"/>
                  </a:ext>
                </a:extLst>
              </a:tr>
              <a:tr h="64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392402"/>
                  </a:ext>
                </a:extLst>
              </a:tr>
            </a:tbl>
          </a:graphicData>
        </a:graphic>
      </p:graphicFrame>
      <p:sp>
        <p:nvSpPr>
          <p:cNvPr id="15" name=" 219"/>
          <p:cNvSpPr/>
          <p:nvPr/>
        </p:nvSpPr>
        <p:spPr>
          <a:xfrm>
            <a:off x="3545005" y="1524704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692184" y="2299244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568" name="文本框 19"/>
          <p:cNvSpPr txBox="1">
            <a:spLocks noChangeArrowheads="1"/>
          </p:cNvSpPr>
          <p:nvPr/>
        </p:nvSpPr>
        <p:spPr bwMode="auto">
          <a:xfrm>
            <a:off x="1767749" y="2788194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pic>
        <p:nvPicPr>
          <p:cNvPr id="19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364378" y="117823"/>
            <a:ext cx="537210" cy="1615440"/>
          </a:xfrm>
          <a:prstGeom prst="rect">
            <a:avLst/>
          </a:prstGeom>
        </p:spPr>
      </p:pic>
      <p:pic>
        <p:nvPicPr>
          <p:cNvPr id="20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11197478" y="117823"/>
            <a:ext cx="537210" cy="16154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01588" y="418353"/>
            <a:ext cx="102958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 219"/>
          <p:cNvSpPr/>
          <p:nvPr/>
        </p:nvSpPr>
        <p:spPr>
          <a:xfrm>
            <a:off x="3545005" y="1524704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234" y="3673384"/>
            <a:ext cx="3230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cuốn sách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tác giả ở phần đầu, giới thiệu trực tiếp nhưng rất thú vị.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任意多边形 10"/>
          <p:cNvSpPr/>
          <p:nvPr/>
        </p:nvSpPr>
        <p:spPr>
          <a:xfrm>
            <a:off x="5554435" y="2788194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文本框 19"/>
          <p:cNvSpPr txBox="1">
            <a:spLocks noChangeArrowheads="1"/>
          </p:cNvSpPr>
          <p:nvPr/>
        </p:nvSpPr>
        <p:spPr bwMode="auto">
          <a:xfrm>
            <a:off x="5630000" y="3277144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02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任意多边形 10"/>
          <p:cNvSpPr/>
          <p:nvPr/>
        </p:nvSpPr>
        <p:spPr>
          <a:xfrm>
            <a:off x="9416686" y="2305049"/>
            <a:ext cx="991870" cy="1130935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rgbClr val="C8DE98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5" tIns="698236" rIns="22225" bIns="698235" spcCol="1270" anchor="ctr"/>
          <a:lstStyle/>
          <a:p>
            <a:pPr marL="0" marR="0" lvl="0" indent="0" algn="ctr" defTabSz="1555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文本框 19"/>
          <p:cNvSpPr txBox="1">
            <a:spLocks noChangeArrowheads="1"/>
          </p:cNvSpPr>
          <p:nvPr/>
        </p:nvSpPr>
        <p:spPr bwMode="auto">
          <a:xfrm>
            <a:off x="9492251" y="2793999"/>
            <a:ext cx="80073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03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4187" y="4279900"/>
            <a:ext cx="3082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đời sống được gợi ra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ô nhiễm môi trường và trách nhiệm của con người.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6035" y="3673384"/>
            <a:ext cx="30131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2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568" grpId="0"/>
      <p:bldP spid="2" grpId="0"/>
      <p:bldP spid="25" grpId="0" animBg="1"/>
      <p:bldP spid="26" grpId="0"/>
      <p:bldP spid="27" grpId="0" animBg="1"/>
      <p:bldP spid="28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25793" y="2241823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01053" y="2382793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7383" y="4818018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7383" y="2382793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1053" y="4818018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35755" y="3540610"/>
            <a:ext cx="2121966" cy="632670"/>
          </a:xfrm>
          <a:custGeom>
            <a:avLst/>
            <a:gdLst>
              <a:gd name="connsiteX0" fmla="*/ 0 w 1753691"/>
              <a:gd name="connsiteY0" fmla="*/ 0 h 632670"/>
              <a:gd name="connsiteX1" fmla="*/ 1753691 w 1753691"/>
              <a:gd name="connsiteY1" fmla="*/ 0 h 632670"/>
              <a:gd name="connsiteX2" fmla="*/ 1753691 w 1753691"/>
              <a:gd name="connsiteY2" fmla="*/ 632670 h 632670"/>
              <a:gd name="connsiteX3" fmla="*/ 0 w 1753691"/>
              <a:gd name="connsiteY3" fmla="*/ 632670 h 632670"/>
              <a:gd name="connsiteX4" fmla="*/ 0 w 1753691"/>
              <a:gd name="connsiteY4" fmla="*/ 0 h 6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91" h="632670">
                <a:moveTo>
                  <a:pt x="0" y="0"/>
                </a:moveTo>
                <a:lnTo>
                  <a:pt x="1753691" y="0"/>
                </a:lnTo>
                <a:lnTo>
                  <a:pt x="1753691" y="632670"/>
                </a:lnTo>
                <a:lnTo>
                  <a:pt x="0" y="632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712" y="1219942"/>
            <a:ext cx="439782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60813" y="1309260"/>
            <a:ext cx="38723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7834" y="4644280"/>
            <a:ext cx="289100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9014" y="4618353"/>
            <a:ext cx="288179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</a:t>
            </a:r>
            <a:r>
              <a:rPr kumimoji="0" lang="en-US" altLang="zh-CN" sz="2800" b="1" i="0" u="sng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4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930890" y="1714500"/>
            <a:ext cx="2955925" cy="5220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9555" y="1941267"/>
            <a:ext cx="2906423" cy="2546636"/>
          </a:xfrm>
          <a:prstGeom prst="rect">
            <a:avLst/>
          </a:prstGeom>
          <a:solidFill>
            <a:srgbClr val="E2F0D9">
              <a:alpha val="81176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98469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4557932" y="1941267"/>
            <a:ext cx="2906423" cy="25466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286846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8445369" y="1941267"/>
            <a:ext cx="2906423" cy="2546636"/>
          </a:xfrm>
          <a:prstGeom prst="rect">
            <a:avLst/>
          </a:prstGeom>
          <a:solidFill>
            <a:srgbClr val="E2F0D9">
              <a:alpha val="81961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8174283" y="2203442"/>
            <a:ext cx="2905483" cy="264969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1134854" y="1082162"/>
            <a:ext cx="10295890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 CHỨNG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638" y="2298709"/>
            <a:ext cx="2658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4242" y="2167316"/>
            <a:ext cx="2779521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9336" y="2275977"/>
            <a:ext cx="2721188" cy="244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469" y="5035379"/>
            <a:ext cx="11153152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24025" algn="l"/>
              </a:tabLst>
            </a:pPr>
            <a:r>
              <a:rPr lang="en-US" sz="2800" spc="-6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800" spc="-6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 </a:t>
            </a:r>
            <a:r>
              <a:rPr lang="vi-VN" sz="2800" spc="-6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một hiện tượng nóng bỏng, vừa có tính thời sự, vừa có ý nghĩa lâu dài.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chuyện nhỏ nhưng có giá trị to lớn, gióng lên hồi chuông thức tỉnh ý thức trách nhiệm của con người.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20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1582967" y="273031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 219"/>
          <p:cNvSpPr/>
          <p:nvPr/>
        </p:nvSpPr>
        <p:spPr>
          <a:xfrm>
            <a:off x="5143231" y="275444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 219"/>
          <p:cNvSpPr/>
          <p:nvPr/>
        </p:nvSpPr>
        <p:spPr>
          <a:xfrm>
            <a:off x="8602626" y="2754442"/>
            <a:ext cx="2329815" cy="458470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2967" y="3761643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231" y="3671610"/>
            <a:ext cx="23298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2626" y="3671610"/>
            <a:ext cx="232981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BÀI VIẾT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57977" y="3239602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45237" y="3239601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1650163" y="1841438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8762" y="1963643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5132" y="3074992"/>
            <a:ext cx="472440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05" y="1149532"/>
            <a:ext cx="5906995" cy="59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96141"/>
              </p:ext>
            </p:extLst>
          </p:nvPr>
        </p:nvGraphicFramePr>
        <p:xfrm>
          <a:off x="901588" y="2772936"/>
          <a:ext cx="10295890" cy="37854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91989">
                  <a:extLst>
                    <a:ext uri="{9D8B030D-6E8A-4147-A177-3AD203B41FA5}">
                      <a16:colId xmlns:a16="http://schemas.microsoft.com/office/drawing/2014/main" xmlns="" val="3135329625"/>
                    </a:ext>
                  </a:extLst>
                </a:gridCol>
                <a:gridCol w="3803901">
                  <a:extLst>
                    <a:ext uri="{9D8B030D-6E8A-4147-A177-3AD203B41FA5}">
                      <a16:colId xmlns:a16="http://schemas.microsoft.com/office/drawing/2014/main" xmlns="" val="2709364917"/>
                    </a:ext>
                  </a:extLst>
                </a:gridCol>
              </a:tblGrid>
              <a:tr h="885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em muốn viết liên quan đến cuốn sách nào? Ai là tác giả của cuốn sách đó?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796528"/>
                  </a:ext>
                </a:extLst>
              </a:tr>
              <a:tr h="1091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việc, nhân vật nào trong sách để lại cho em ấn tượng sâu sắc nhất?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062181"/>
                  </a:ext>
                </a:extLst>
              </a:tr>
              <a:tr h="922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sự việc, nhân vật đó khiến em suy nghĩ đến hiện tượng đời sống nào?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.………………………..………………………….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447898"/>
                  </a:ext>
                </a:extLst>
              </a:tr>
              <a:tr h="8856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có ý kiến như thế nào về hiện tượng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.…………………………………………………….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71626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01588" y="1939885"/>
            <a:ext cx="11153152" cy="6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24025" algn="l"/>
              </a:tabLst>
            </a:pPr>
            <a:r>
              <a:rPr lang="en-US" sz="3200" b="1" i="1" spc="-6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b. </a:t>
            </a:r>
            <a:r>
              <a:rPr lang="en-US" sz="3200" b="1" i="1" spc="-60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b="1" i="1" spc="-6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ý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TRƯỚC KHI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1588" y="1939885"/>
            <a:ext cx="111531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724025" algn="l"/>
              </a:tabLst>
              <a:defRPr/>
            </a:pPr>
            <a:r>
              <a:rPr lang="en-US" sz="3200" b="1" i="1" spc="-6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sym typeface="Wingdings" panose="05000000000000000000" pitchFamily="2" charset="2"/>
              </a:rPr>
              <a:t>c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. </a:t>
            </a:r>
            <a:r>
              <a:rPr kumimoji="0" lang="en-US" sz="3200" b="1" i="1" u="none" strike="noStrike" kern="1200" cap="none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Lập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1" i="1" u="none" strike="noStrike" kern="1200" cap="none" spc="-6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dàn</a:t>
            </a:r>
            <a:r>
              <a:rPr kumimoji="0" lang="en-US" sz="3200" b="1" i="1" u="none" strike="noStrike" kern="1200" cap="none" spc="-6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  <a:sym typeface="Wingdings" panose="05000000000000000000" pitchFamily="2" charset="2"/>
              </a:rPr>
              <a:t> ý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4539" y="2614977"/>
            <a:ext cx="10833100" cy="3898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6369" y="2047296"/>
            <a:ext cx="874149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07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4001478" y="1371173"/>
            <a:ext cx="3903433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0077" y="1493378"/>
            <a:ext cx="344623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81099" y="2451455"/>
            <a:ext cx="9975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Triển khai cụ thể các ý đã nêu trong dàn ý.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Phân biệt mở bài, thân bài, kết bài.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Có thể tách các ý trong phần thân bài thành các đoạn văn.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Quan điểm (ý kiến) về hiện tượng phải rõ ràng, nhất quán.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Các câu văn, đoạn văn có sự liên kết, mạch lạc.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340" y="1258838"/>
            <a:ext cx="83563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 smtClean="0">
                <a:solidFill>
                  <a:srgbClr val="7A9B4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VIẾT: THÁCH THỨC THỨ HAI</a:t>
            </a:r>
          </a:p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SÁNG TẠO CÙNG TÁC GIẢ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424180" y="5766435"/>
            <a:ext cx="1814195" cy="1973580"/>
          </a:xfrm>
          <a:prstGeom prst="rect">
            <a:avLst/>
          </a:prstGeom>
        </p:spPr>
      </p:pic>
      <p:pic>
        <p:nvPicPr>
          <p:cNvPr id="9" name="图片 8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>
            <a:off x="2210665" y="117823"/>
            <a:ext cx="537210" cy="1188463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3"/>
          <a:srcRect l="6626" r="75909" b="17061"/>
          <a:stretch>
            <a:fillRect/>
          </a:stretch>
        </p:blipFill>
        <p:spPr>
          <a:xfrm flipH="1">
            <a:off x="9564621" y="117823"/>
            <a:ext cx="537210" cy="1188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1588" y="418353"/>
            <a:ext cx="1029589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8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11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12" name="图片 10" descr="54"/>
          <p:cNvPicPr>
            <a:picLocks noChangeAspect="1"/>
          </p:cNvPicPr>
          <p:nvPr/>
        </p:nvPicPr>
        <p:blipFill>
          <a:blip r:embed="rId4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13" name=" 219"/>
          <p:cNvSpPr/>
          <p:nvPr/>
        </p:nvSpPr>
        <p:spPr>
          <a:xfrm>
            <a:off x="3732005" y="1475676"/>
            <a:ext cx="4773797" cy="602336"/>
          </a:xfrm>
          <a:prstGeom prst="roundRect">
            <a:avLst>
              <a:gd name="adj" fmla="val 50000"/>
            </a:avLst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4170" y="1597881"/>
            <a:ext cx="42146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CHỈNH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SỬA BÀI 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538" y="3399547"/>
            <a:ext cx="3958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chính xác của tên sách, tên tác giả và các chi tiết, sự việc, nhân vật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6779" y="3399546"/>
            <a:ext cx="39580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tả, dùng từ ngữ và câu phù hợp, sắp xếp các ý chặt chẽ.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1720" y="2385000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18903" y="3579237"/>
            <a:ext cx="13063" cy="1044081"/>
          </a:xfrm>
          <a:prstGeom prst="line">
            <a:avLst/>
          </a:prstGeom>
          <a:ln w="28575">
            <a:solidFill>
              <a:srgbClr val="6C7F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" grpId="0"/>
      <p:bldP spid="1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01176" y="431670"/>
            <a:ext cx="108331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350" y="-205793"/>
            <a:ext cx="6096000" cy="752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6139"/>
              </p:ext>
            </p:extLst>
          </p:nvPr>
        </p:nvGraphicFramePr>
        <p:xfrm>
          <a:off x="313608" y="1390330"/>
          <a:ext cx="11577483" cy="5403143"/>
        </p:xfrm>
        <a:graphic>
          <a:graphicData uri="http://schemas.openxmlformats.org/drawingml/2006/table">
            <a:tbl>
              <a:tblPr/>
              <a:tblGrid>
                <a:gridCol w="4763729">
                  <a:extLst>
                    <a:ext uri="{9D8B030D-6E8A-4147-A177-3AD203B41FA5}">
                      <a16:colId xmlns:a16="http://schemas.microsoft.com/office/drawing/2014/main" xmlns="" val="1187659562"/>
                    </a:ext>
                  </a:extLst>
                </a:gridCol>
                <a:gridCol w="4387406">
                  <a:extLst>
                    <a:ext uri="{9D8B030D-6E8A-4147-A177-3AD203B41FA5}">
                      <a16:colId xmlns:a16="http://schemas.microsoft.com/office/drawing/2014/main" xmlns="" val="1008662648"/>
                    </a:ext>
                  </a:extLst>
                </a:gridCol>
                <a:gridCol w="2426348">
                  <a:extLst>
                    <a:ext uri="{9D8B030D-6E8A-4147-A177-3AD203B41FA5}">
                      <a16:colId xmlns:a16="http://schemas.microsoft.com/office/drawing/2014/main" xmlns="" val="2400830067"/>
                    </a:ext>
                  </a:extLst>
                </a:gridCol>
              </a:tblGrid>
              <a:tr h="55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 nhận xét/chỉnh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446258"/>
                  </a:ext>
                </a:extLst>
              </a:tr>
              <a:tr h="866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296009"/>
                  </a:ext>
                </a:extLst>
              </a:tr>
              <a:tr h="1255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541795"/>
                  </a:ext>
                </a:extLst>
              </a:tr>
              <a:tr h="1318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0846600"/>
                  </a:ext>
                </a:extLst>
              </a:tr>
              <a:tr h="66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 hiện lỗi về chính tả và diễn đạt để sửa lại cho phù hợp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59941"/>
                  </a:ext>
                </a:extLst>
              </a:tr>
              <a:tr h="48566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……./10 </a:t>
                      </a:r>
                      <a:r>
                        <a:rPr lang="en-US" sz="2800" b="1" i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935326"/>
                  </a:ext>
                </a:extLst>
              </a:tr>
            </a:tbl>
          </a:graphicData>
        </a:graphic>
      </p:graphicFrame>
      <p:pic>
        <p:nvPicPr>
          <p:cNvPr id="5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8811404" flipH="1" flipV="1">
            <a:off x="11328062" y="-209463"/>
            <a:ext cx="2232373" cy="24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629284" y="2341964"/>
            <a:ext cx="7586869" cy="10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fr-F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VIẾT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01926"/>
            <a:ext cx="6844937" cy="6316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3875" y="2065998"/>
            <a:ext cx="4384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bài: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“THẠCH SANH”,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25793" y="2241823"/>
            <a:ext cx="3335020" cy="33350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C8D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01053" y="2382793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87383" y="4818018"/>
            <a:ext cx="513080" cy="513080"/>
          </a:xfrm>
          <a:prstGeom prst="ellipse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187383" y="2382793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01053" y="4818018"/>
            <a:ext cx="513080" cy="513080"/>
          </a:xfrm>
          <a:prstGeom prst="ellipse">
            <a:avLst/>
          </a:prstGeom>
          <a:solidFill>
            <a:srgbClr val="C8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60492" y="2985439"/>
            <a:ext cx="2121966" cy="1586834"/>
          </a:xfrm>
          <a:custGeom>
            <a:avLst/>
            <a:gdLst>
              <a:gd name="connsiteX0" fmla="*/ 0 w 1753691"/>
              <a:gd name="connsiteY0" fmla="*/ 0 h 632670"/>
              <a:gd name="connsiteX1" fmla="*/ 1753691 w 1753691"/>
              <a:gd name="connsiteY1" fmla="*/ 0 h 632670"/>
              <a:gd name="connsiteX2" fmla="*/ 1753691 w 1753691"/>
              <a:gd name="connsiteY2" fmla="*/ 632670 h 632670"/>
              <a:gd name="connsiteX3" fmla="*/ 0 w 1753691"/>
              <a:gd name="connsiteY3" fmla="*/ 632670 h 632670"/>
              <a:gd name="connsiteX4" fmla="*/ 0 w 1753691"/>
              <a:gd name="connsiteY4" fmla="*/ 0 h 6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691" h="632670">
                <a:moveTo>
                  <a:pt x="0" y="0"/>
                </a:moveTo>
                <a:lnTo>
                  <a:pt x="1753691" y="0"/>
                </a:lnTo>
                <a:lnTo>
                  <a:pt x="1753691" y="632670"/>
                </a:lnTo>
                <a:lnTo>
                  <a:pt x="0" y="632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037" y="1508111"/>
            <a:ext cx="4397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dũ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đương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đầu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khăn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thử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36073" y="1644129"/>
            <a:ext cx="3429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Lòng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khoan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nghĩa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7834" y="4644280"/>
            <a:ext cx="2891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Lợi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lòng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tin,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09014" y="4618353"/>
            <a:ext cx="2881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Sự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 219"/>
          <p:cNvSpPr/>
          <p:nvPr/>
        </p:nvSpPr>
        <p:spPr>
          <a:xfrm>
            <a:off x="3778272" y="179267"/>
            <a:ext cx="5009055" cy="737426"/>
          </a:xfrm>
          <a:prstGeom prst="roundRect">
            <a:avLst>
              <a:gd name="adj" fmla="val 50000"/>
            </a:avLst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HOẠT ĐỘNG NHÓM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2" y="4572273"/>
            <a:ext cx="804742" cy="643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57" y="5576843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9815" y="974725"/>
            <a:ext cx="10073005" cy="4909185"/>
          </a:xfrm>
          <a:prstGeom prst="rect">
            <a:avLst/>
          </a:prstGeom>
          <a:solidFill>
            <a:srgbClr val="6C7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-435610" y="3733800"/>
            <a:ext cx="3070225" cy="5421630"/>
          </a:xfrm>
          <a:prstGeom prst="rect">
            <a:avLst/>
          </a:prstGeom>
        </p:spPr>
      </p:pic>
      <p:pic>
        <p:nvPicPr>
          <p:cNvPr id="9" name="图片 8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510665" y="4589145"/>
            <a:ext cx="3070225" cy="5421630"/>
          </a:xfrm>
          <a:prstGeom prst="rect">
            <a:avLst/>
          </a:prstGeom>
        </p:spPr>
      </p:pic>
      <p:pic>
        <p:nvPicPr>
          <p:cNvPr id="12" name="图片 11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7635240" y="4239260"/>
            <a:ext cx="3070225" cy="5421630"/>
          </a:xfrm>
          <a:prstGeom prst="rect">
            <a:avLst/>
          </a:prstGeom>
        </p:spPr>
      </p:pic>
      <p:pic>
        <p:nvPicPr>
          <p:cNvPr id="15" name="图片 14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581515" y="5094605"/>
            <a:ext cx="3070225" cy="5421630"/>
          </a:xfrm>
          <a:prstGeom prst="rect">
            <a:avLst/>
          </a:prstGeom>
        </p:spPr>
      </p:pic>
      <p:pic>
        <p:nvPicPr>
          <p:cNvPr id="16" name="图片 15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0705465" y="3733800"/>
            <a:ext cx="3070225" cy="5421630"/>
          </a:xfrm>
          <a:prstGeom prst="rect">
            <a:avLst/>
          </a:prstGeom>
        </p:spPr>
      </p:pic>
      <p:pic>
        <p:nvPicPr>
          <p:cNvPr id="17" name="图片 16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12651740" y="4589145"/>
            <a:ext cx="3070225" cy="5421630"/>
          </a:xfrm>
          <a:prstGeom prst="rect">
            <a:avLst/>
          </a:prstGeom>
        </p:spPr>
      </p:pic>
      <p:pic>
        <p:nvPicPr>
          <p:cNvPr id="5" name="图片 4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-123190" y="4149090"/>
            <a:ext cx="6184900" cy="3741420"/>
          </a:xfrm>
          <a:prstGeom prst="rect">
            <a:avLst/>
          </a:prstGeom>
        </p:spPr>
      </p:pic>
      <p:pic>
        <p:nvPicPr>
          <p:cNvPr id="3" name="图片 2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8759825" y="3733800"/>
            <a:ext cx="6184900" cy="3741420"/>
          </a:xfrm>
          <a:prstGeom prst="rect">
            <a:avLst/>
          </a:prstGeom>
        </p:spPr>
      </p:pic>
      <p:pic>
        <p:nvPicPr>
          <p:cNvPr id="4" name="图片 3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9912350" y="3848100"/>
            <a:ext cx="6184900" cy="3741420"/>
          </a:xfrm>
          <a:prstGeom prst="rect">
            <a:avLst/>
          </a:prstGeom>
        </p:spPr>
      </p:pic>
      <p:pic>
        <p:nvPicPr>
          <p:cNvPr id="7" name="图片 6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11724640" y="3848100"/>
            <a:ext cx="6184900" cy="3741420"/>
          </a:xfrm>
          <a:prstGeom prst="rect">
            <a:avLst/>
          </a:prstGeom>
        </p:spPr>
      </p:pic>
      <p:pic>
        <p:nvPicPr>
          <p:cNvPr id="10" name="图片 9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3827145" y="4239260"/>
            <a:ext cx="3070225" cy="5421630"/>
          </a:xfrm>
          <a:prstGeom prst="rect">
            <a:avLst/>
          </a:prstGeom>
        </p:spPr>
      </p:pic>
      <p:pic>
        <p:nvPicPr>
          <p:cNvPr id="11" name="图片 10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5773420" y="5094605"/>
            <a:ext cx="3070225" cy="5421630"/>
          </a:xfrm>
          <a:prstGeom prst="rect">
            <a:avLst/>
          </a:prstGeom>
        </p:spPr>
      </p:pic>
      <p:pic>
        <p:nvPicPr>
          <p:cNvPr id="2" name="图片 1" descr="53"/>
          <p:cNvPicPr>
            <a:picLocks noChangeAspect="1"/>
          </p:cNvPicPr>
          <p:nvPr/>
        </p:nvPicPr>
        <p:blipFill>
          <a:blip r:embed="rId4"/>
          <a:srcRect l="6626" r="6626" b="17061"/>
          <a:stretch>
            <a:fillRect/>
          </a:stretch>
        </p:blipFill>
        <p:spPr>
          <a:xfrm>
            <a:off x="2269490" y="3848100"/>
            <a:ext cx="6184900" cy="37414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81515" y="1290978"/>
            <a:ext cx="442961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602615" algn="l"/>
              </a:tabLs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LÀM CÔ GIÁO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1941" y="2265550"/>
            <a:ext cx="9453283" cy="29115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“THẠCH SANH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725025" y="-1570355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70495" y="520065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775450" y="4777740"/>
            <a:ext cx="2722880" cy="29622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00430" y="2486025"/>
            <a:ext cx="5575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8000">
                <a:solidFill>
                  <a:srgbClr val="7A9B47"/>
                </a:solidFill>
                <a:cs typeface="+mn-ea"/>
                <a:sym typeface="+mn-lt"/>
              </a:rPr>
              <a:t>THANKS</a:t>
            </a:r>
          </a:p>
        </p:txBody>
      </p:sp>
      <p:pic>
        <p:nvPicPr>
          <p:cNvPr id="16" name="图片 15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229235" y="2339340"/>
            <a:ext cx="537210" cy="1615440"/>
          </a:xfrm>
          <a:prstGeom prst="rect">
            <a:avLst/>
          </a:prstGeom>
        </p:spPr>
      </p:pic>
      <p:pic>
        <p:nvPicPr>
          <p:cNvPr id="17" name="图片 16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 flipH="1">
            <a:off x="5191760" y="2339340"/>
            <a:ext cx="537210" cy="161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629284" y="1827530"/>
            <a:ext cx="7586869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6000" b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/>
          </p:cNvSpPr>
          <p:nvPr/>
        </p:nvSpPr>
        <p:spPr bwMode="auto">
          <a:xfrm>
            <a:off x="707297" y="2670009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>
            <a:off x="4509006" y="2670009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AutoShape 15"/>
          <p:cNvSpPr>
            <a:spLocks/>
          </p:cNvSpPr>
          <p:nvPr/>
        </p:nvSpPr>
        <p:spPr bwMode="auto">
          <a:xfrm>
            <a:off x="8298511" y="2670009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>
            <a:spLocks/>
          </p:cNvSpPr>
          <p:nvPr/>
        </p:nvSpPr>
        <p:spPr bwMode="auto">
          <a:xfrm>
            <a:off x="707297" y="470710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>
            <a:spLocks/>
          </p:cNvSpPr>
          <p:nvPr/>
        </p:nvSpPr>
        <p:spPr bwMode="auto">
          <a:xfrm>
            <a:off x="4509006" y="470710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637851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6" name="AutoShape 30"/>
          <p:cNvSpPr>
            <a:spLocks/>
          </p:cNvSpPr>
          <p:nvPr/>
        </p:nvSpPr>
        <p:spPr bwMode="auto">
          <a:xfrm>
            <a:off x="8298511" y="4707106"/>
            <a:ext cx="652942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763" y="578383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2443" y="2787486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tác thơ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3586" y="2572042"/>
            <a:ext cx="200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 chuyện sáng tạo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6166" y="278748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960" y="4399605"/>
            <a:ext cx="2129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0959" y="4354400"/>
            <a:ext cx="199373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hình ảnh nhân vật em yêu thích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0381" y="4399605"/>
            <a:ext cx="230854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 lời tựa cho cuốn sách em yêu thích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8" grpId="0" animBg="1"/>
      <p:bldP spid="42" grpId="0" animBg="1"/>
      <p:bldP spid="46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3763" y="578383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1438884"/>
            <a:ext cx="7051942" cy="5288957"/>
          </a:xfrm>
          <a:prstGeom prst="rect">
            <a:avLst/>
          </a:prstGeom>
        </p:spPr>
      </p:pic>
      <p:sp>
        <p:nvSpPr>
          <p:cNvPr id="20" name="AutoShape 20"/>
          <p:cNvSpPr>
            <a:spLocks/>
          </p:cNvSpPr>
          <p:nvPr/>
        </p:nvSpPr>
        <p:spPr bwMode="auto">
          <a:xfrm>
            <a:off x="997368" y="3266596"/>
            <a:ext cx="652071" cy="652011"/>
          </a:xfrm>
          <a:prstGeom prst="roundRect">
            <a:avLst>
              <a:gd name="adj" fmla="val 20315"/>
            </a:avLst>
          </a:prstGeom>
          <a:solidFill>
            <a:srgbClr val="C8DE98"/>
          </a:solidFill>
          <a:ln>
            <a:noFill/>
          </a:ln>
          <a:effectLst/>
        </p:spPr>
        <p:txBody>
          <a:bodyPr lIns="47464" tIns="47464" rIns="47464" bIns="47464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marL="0" marR="0" lvl="0" indent="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2031" y="2959095"/>
            <a:ext cx="2129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hiết kế bìa minh họa cho cuốn 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38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7" y="179556"/>
            <a:ext cx="11414351" cy="64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8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5640000">
            <a:off x="255905" y="6005195"/>
            <a:ext cx="1814195" cy="1973580"/>
          </a:xfrm>
          <a:prstGeom prst="rect">
            <a:avLst/>
          </a:prstGeom>
        </p:spPr>
      </p:pic>
      <p:pic>
        <p:nvPicPr>
          <p:cNvPr id="52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1280160" y="5011420"/>
            <a:ext cx="2369820" cy="2578100"/>
          </a:xfrm>
          <a:prstGeom prst="rect">
            <a:avLst/>
          </a:prstGeom>
        </p:spPr>
      </p:pic>
      <p:pic>
        <p:nvPicPr>
          <p:cNvPr id="53" name="图片 10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>
            <a:off x="-719657" y="5702935"/>
            <a:ext cx="2369820" cy="2578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9" y="73042"/>
            <a:ext cx="11876363" cy="66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44680"/>
              </p:ext>
            </p:extLst>
          </p:nvPr>
        </p:nvGraphicFramePr>
        <p:xfrm>
          <a:off x="246273" y="1254036"/>
          <a:ext cx="11802292" cy="5290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52788">
                  <a:extLst>
                    <a:ext uri="{9D8B030D-6E8A-4147-A177-3AD203B41FA5}">
                      <a16:colId xmlns:a16="http://schemas.microsoft.com/office/drawing/2014/main" xmlns="" val="2086689628"/>
                    </a:ext>
                  </a:extLst>
                </a:gridCol>
                <a:gridCol w="1307257">
                  <a:extLst>
                    <a:ext uri="{9D8B030D-6E8A-4147-A177-3AD203B41FA5}">
                      <a16:colId xmlns:a16="http://schemas.microsoft.com/office/drawing/2014/main" xmlns="" val="1894230642"/>
                    </a:ext>
                  </a:extLst>
                </a:gridCol>
                <a:gridCol w="1842247">
                  <a:extLst>
                    <a:ext uri="{9D8B030D-6E8A-4147-A177-3AD203B41FA5}">
                      <a16:colId xmlns:a16="http://schemas.microsoft.com/office/drawing/2014/main" xmlns="" val="3269638625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>
                    <a:solidFill>
                      <a:srgbClr val="C8D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52390"/>
                  </a:ext>
                </a:extLst>
              </a:tr>
              <a:tr h="117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3048998167"/>
                  </a:ext>
                </a:extLst>
              </a:tr>
              <a:tr h="1763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1394189842"/>
                  </a:ext>
                </a:extLst>
              </a:tr>
              <a:tr h="117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3056266325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94" marR="63994" marT="0" marB="0"/>
                </a:tc>
                <a:extLst>
                  <a:ext uri="{0D108BD9-81ED-4DB2-BD59-A6C34878D82A}">
                    <a16:rowId xmlns:a16="http://schemas.microsoft.com/office/drawing/2014/main" xmlns="" val="739606013"/>
                  </a:ext>
                </a:extLst>
              </a:tr>
            </a:tbl>
          </a:graphicData>
        </a:graphic>
      </p:graphicFrame>
      <p:sp>
        <p:nvSpPr>
          <p:cNvPr id="126" name="Rectangle 125"/>
          <p:cNvSpPr/>
          <p:nvPr/>
        </p:nvSpPr>
        <p:spPr>
          <a:xfrm>
            <a:off x="1403953" y="262568"/>
            <a:ext cx="9551654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SÁNG TẠO SẢN PHẨM NGHỆ THUẬT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7" name="图片 5" descr="54"/>
          <p:cNvPicPr>
            <a:picLocks noChangeAspect="1"/>
          </p:cNvPicPr>
          <p:nvPr/>
        </p:nvPicPr>
        <p:blipFill>
          <a:blip r:embed="rId3"/>
          <a:srcRect l="6715" t="8843" r="12340" b="7668"/>
          <a:stretch>
            <a:fillRect/>
          </a:stretch>
        </p:blipFill>
        <p:spPr>
          <a:xfrm rot="4080000">
            <a:off x="-1750807" y="-576483"/>
            <a:ext cx="2841625" cy="309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:a14="http://schemas.microsoft.com/office/drawing/2010/main"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8744404" y="-272744"/>
            <a:ext cx="4109448" cy="7256767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354964" y="1860486"/>
            <a:ext cx="8253458" cy="299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solidFill>
                  <a:srgbClr val="7A9B47"/>
                </a:solidFill>
                <a:cs typeface="+mn-ea"/>
              </a:defRPr>
            </a:lvl1pPr>
          </a:lstStyle>
          <a:p>
            <a:pPr lvl="0" algn="ctr">
              <a:lnSpc>
                <a:spcPct val="107000"/>
              </a:lnSpc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B.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TRÌNH BÀY Ý KIẾN VỀ MỘT HIỆN TƯỢNG ĐỜI SỐNG ĐƯỢC GỢI RA TỪ CUỐN SÁCH ĐÃ ĐỌC</a:t>
            </a:r>
            <a:endParaRPr lang="en-US" sz="4400" b="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F62A865-29DA-4CF2-96C0-4954B81BD2E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KxNikvs4mgQiQQAADASAAAdAAAAdW5pdmVyc2FsL2NvbW1vbl9tZXNzYWdlcy5sbmetWN1u2zYUvi/QdyAEFNiAzW0HtCiGxIEsMTYRWXIlOU42DAIjMTYRSkz149a72qvsZm+wq13sXXYz7C12SMlJnLaQZAeIDZPK+c7vdw6po5NPqUBrlhdcZsfG68ErA7EslgnPlsfGPDz9/p2BipJmCRUyY8dGJg10Mnz+7EjQbFnRJYPfz58hdJSyooBlMVSr+zXiybExG0WWN52Z7mXkeGMvGpGxMbRkekuzDXLkUn7zw9t3n16/efvt0ctGrgtMMDUdZxcIaaQ3rzoAuaHvORGgYSdy8UVoDNV3PzlvHjrExcaw+dFPeubjc2Oovlvl5r6P3TAKHGLjiASR64U6Fg4OsW0ML2WFVnTNUCnRmrOPqFwxyGPJc4YKwRP9IJawkVWsTZntTU3iRj4OQp9YIfFcYxjIPN98p2FpVa5kDuoKlPCCXgmWaJ1QMfr5bc4KUE1LqCgEf+WKw3/KlPJs0KraNxfEHUeh5zlBhF17u2MMcZYgO6dKTU8U3wywDwA5LVi+h2ykq0yLI1OIfggTMp448AmVCRO+XAn4lH3tmGHIwYxlbVJQI9iH6gqChefbKmigClF0S4vio8yTnfp4mKg2YOJaHpSgFT4ADxXGFhhyzKFv5DmLyzawKQ4Cc4yjkXcBhQy88/pIeGdAt7M+Epc4AIrgoE3GNc/J2FQFryi2rf8tv2KqyllsEI1jkFPhW3NZFbCjQgos0EwrBv3UBPj9HNJGTOcrNK5RIbp6teRrBnbkCctbFUFnsbCtquj9nPwUnZrEwXYEZWV7iyjULU9pTOkGZbJENFnTLGboisW0glrfwLOEJ/qZyrPW/6HivyJaNl3lRdOQXBtfvDjQHhI60EgXNM86UPwR1E47/IKHVQHulSVLb8s2L1Tsm0gMnsSKQ/1ShPuqU13ycqBHj/Tv6U5gYdf0ifc0VVjwtBL1hDm4Fu8s61tErUbsF/gde7ol/6ktCeo5MiLQnEdcdpfAcHJQsxKGveguRdxTUDSrxxHMK5Jd99Dpeg2AK9G+GOcQqh0TziGEPeQXeBSQUPGCXRW8bD1iaXLVCfpyamM40wpWsntuX7FrCac5wei6PmnBxNWZHuyhrBeJHxwEd8Zqg+KCQcu6+MAkwVPwP+mAOZ/ibQTrYbgTiYWsRKLJL/iNHoiQmyplnx8xr3OZ6l1Bi23x1wP55BArauf8Wumsx1Hpjr+d8/uAvvtnOcCmb00iy3QtrC5FiuuioxBQSIXCCYPIMUdKHLiU0jJewcHjWlZZ0hGovtfY+NQEsMbngNE8Xv3z2x8dMR5ZUu+iZvfHXiDQGFQXxXdgP7uyZMUvbSChOdqV04suUs09cCv3799//ff7n62CBIrwSa5btJ5MqUxha9CuF2q8yZkZhqY1mQINAl31ssrhlNsHYWr6Z9AK9YXFGE5pfgN9NJRS9ELRkVb1V/bTfn8Tr0rBM9ZH9rBJpBwOySwybVu/lgDuCR7f1CM3gctX3LyfEHLZGcyamC602Ud4LOFlT0A92bZNCHher+9Zvv580N2tCv1u5+jlg1c9/wNQSwMEFAACAAgArE2K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rE2K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CsTYp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KxNi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KxNi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KxNi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KxNi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rE2K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rE2KSzeoczFKAAAAawAAABsAAAB1bml2ZXJzYWwvdW5pdmVyc2FsLnBuZy54bWyzsa/IzVEoSy0qzszPs1Uy1DNQsrfj5bIpKEoty0wtV6gAigEFIUBJoRLINUJwyzNTSjJAKizNEIIZqZnpGSW2ShaW5nBBfaCZAFBLAQIAABQAAgAIAKxNikvs4mgQiQQAADASAAAdAAAAAAAAAAEAAAAAAAAAAAB1bml2ZXJzYWwvY29tbW9uX21lc3NhZ2VzLmxuZ1BLAQIAABQAAgAIAKxNiktN8AC3sQMAADkPAAAnAAAAAAAAAAEAAAAAAMQEAAB1bml2ZXJzYWwvZmxhc2hfcHVibGlzaGluZ19zZXR0aW5ncy54bWxQSwECAAAUAAIACACsTYpLOAFxQrQCAABUCgAAIQAAAAAAAAABAAAAAAC6CAAAdW5pdmVyc2FsL2ZsYXNoX3NraW5fc2V0dGluZ3MueG1sUEsBAgAAFAACAAgArE2KSzg/xxyEAwAASg4AACYAAAAAAAAAAQAAAAAArQsAAHVuaXZlcnNhbC9odG1sX3B1Ymxpc2hpbmdfc2V0dGluZ3MueG1sUEsBAgAAFAACAAgArE2KS9Ca6ouXAQAAHgYAAB8AAAAAAAAAAQAAAAAAdQ8AAHVuaXZlcnNhbC9odG1sX3NraW5fc2V0dGluZ3MuanNQSwECAAAUAAIACACsTYpLPTwv0cEAAADlAQAAGgAAAAAAAAABAAAAAABJEQAAdW5pdmVyc2FsL2kxOG5fcHJlc2V0cy54bWxQSwECAAAUAAIACACsTYpL2ZyjN3QAAAB0AAAAHAAAAAAAAAABAAAAAABCEgAAdW5pdmVyc2FsL2xvY2FsX3NldHRpbmdzLnhtbFBLAQIAABQAAgAIAESUV0cjtE77+wIAALAIAAAUAAAAAAAAAAEAAAAAAPASAAB1bml2ZXJzYWwvcGxheWVyLnhtbFBLAQIAABQAAgAIAKxNiktfiFvqaggAAJEgAAApAAAAAAAAAAEAAAAAAB0WAAB1bml2ZXJzYWwvc2tpbl9jdXN0b21pemF0aW9uX3NldHRpbmdzLnhtbFBLAQIAABQAAgAIAKxNikvvX7aBDxYAAEh1AAAXAAAAAAAAAAAAAAAAAM4eAAB1bml2ZXJzYWwvdW5pdmVyc2FsLnBuZ1BLAQIAABQAAgAIAKxNiks3qHMxSgAAAGsAAAAbAAAAAAAAAAEAAAAAABI1AAB1bml2ZXJzYWwvdW5pdmVyc2FsLnBuZy54bWxQSwUGAAAAAAsACwBJAwAAlTUAAAAA"/>
  <p:tag name="ISPRING_PRESENTATION_TITLE" val="手绘卡通可爱教育儿童类PPT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sc1244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1672</Words>
  <Application>Microsoft Office PowerPoint</Application>
  <PresentationFormat>Widescreen</PresentationFormat>
  <Paragraphs>198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微软雅黑</vt:lpstr>
      <vt:lpstr>MS Mincho</vt:lpstr>
      <vt:lpstr>宋体</vt:lpstr>
      <vt:lpstr>Arial</vt:lpstr>
      <vt:lpstr>Calibri</vt:lpstr>
      <vt:lpstr>Times New Roman</vt:lpstr>
      <vt:lpstr>Wingdings</vt:lpstr>
      <vt:lpstr>等线</vt:lpstr>
      <vt:lpstr>www.jpppt.com</vt:lpstr>
      <vt:lpstr>www.freeppt7.com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AutoBVT</cp:lastModifiedBy>
  <cp:revision>207</cp:revision>
  <dcterms:created xsi:type="dcterms:W3CDTF">2015-05-05T08:02:00Z</dcterms:created>
  <dcterms:modified xsi:type="dcterms:W3CDTF">2022-12-04T03:34:50Z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