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61" r:id="rId2"/>
    <p:sldId id="736" r:id="rId3"/>
    <p:sldId id="781" r:id="rId4"/>
    <p:sldId id="782" r:id="rId5"/>
    <p:sldId id="783" r:id="rId6"/>
    <p:sldId id="784" r:id="rId7"/>
    <p:sldId id="785" r:id="rId8"/>
    <p:sldId id="786" r:id="rId9"/>
    <p:sldId id="787" r:id="rId10"/>
    <p:sldId id="788" r:id="rId11"/>
    <p:sldId id="789" r:id="rId12"/>
    <p:sldId id="790" r:id="rId13"/>
    <p:sldId id="791" r:id="rId14"/>
    <p:sldId id="792" r:id="rId15"/>
    <p:sldId id="793" r:id="rId16"/>
    <p:sldId id="796" r:id="rId17"/>
    <p:sldId id="794" r:id="rId18"/>
    <p:sldId id="795" r:id="rId19"/>
    <p:sldId id="797" r:id="rId20"/>
    <p:sldId id="798" r:id="rId21"/>
    <p:sldId id="799" r:id="rId22"/>
    <p:sldId id="800" r:id="rId23"/>
    <p:sldId id="801" r:id="rId24"/>
    <p:sldId id="802" r:id="rId25"/>
    <p:sldId id="803" r:id="rId26"/>
    <p:sldId id="804" r:id="rId27"/>
    <p:sldId id="805" r:id="rId28"/>
    <p:sldId id="806" r:id="rId29"/>
    <p:sldId id="808" r:id="rId30"/>
    <p:sldId id="807" r:id="rId31"/>
    <p:sldId id="809" r:id="rId32"/>
    <p:sldId id="810" r:id="rId33"/>
    <p:sldId id="811" r:id="rId34"/>
    <p:sldId id="751"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A1ABC"/>
    <a:srgbClr val="FBD7FB"/>
    <a:srgbClr val="FFF6EF"/>
    <a:srgbClr val="FDE7FD"/>
    <a:srgbClr val="FDCC19"/>
    <a:srgbClr val="BAE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6477" autoAdjust="0"/>
  </p:normalViewPr>
  <p:slideViewPr>
    <p:cSldViewPr>
      <p:cViewPr>
        <p:scale>
          <a:sx n="60" d="100"/>
          <a:sy n="60" d="100"/>
        </p:scale>
        <p:origin x="-1020" y="-300"/>
      </p:cViewPr>
      <p:guideLst>
        <p:guide orient="horz" pos="2160"/>
        <p:guide pos="3840"/>
      </p:guideLst>
    </p:cSldViewPr>
  </p:slideViewPr>
  <p:outlineViewPr>
    <p:cViewPr>
      <p:scale>
        <a:sx n="33" d="100"/>
        <a:sy n="33" d="100"/>
      </p:scale>
      <p:origin x="258" y="46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27BEDF-A68C-45F8-A6AB-C51DD09EAA5F}" type="datetimeFigureOut">
              <a:rPr lang="en-US" smtClean="0"/>
              <a:t>1/4/2022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27C61B-ED09-4C41-80F0-D8BCAC662061}" type="slidenum">
              <a:rPr lang="en-US" smtClean="0"/>
              <a:t>‹#›</a:t>
            </a:fld>
            <a:endParaRPr lang="en-US"/>
          </a:p>
        </p:txBody>
      </p:sp>
    </p:spTree>
    <p:extLst>
      <p:ext uri="{BB962C8B-B14F-4D97-AF65-F5344CB8AC3E}">
        <p14:creationId xmlns:p14="http://schemas.microsoft.com/office/powerpoint/2010/main" val="2745818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2" y="5052547"/>
            <a:ext cx="7516012"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41A2B4-E882-447D-9077-C575F4902340}"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
        <p:nvSpPr>
          <p:cNvPr id="2" name="Title 1"/>
          <p:cNvSpPr>
            <a:spLocks noGrp="1"/>
          </p:cNvSpPr>
          <p:nvPr>
            <p:ph type="ctrTitle"/>
          </p:nvPr>
        </p:nvSpPr>
        <p:spPr>
          <a:xfrm>
            <a:off x="1090111" y="3132291"/>
            <a:ext cx="9567134"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1A2B4-E882-447D-9077-C575F4902340}"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5" y="376519"/>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2"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41A2B4-E882-447D-9077-C575F4902340}"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8147FFC-447A-47CB-92F1-4A1A2E5B5730}"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31173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41A2B4-E882-447D-9077-C575F4902340}"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8" y="2172648"/>
            <a:ext cx="795555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6" y="4607511"/>
            <a:ext cx="7960660"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1A2B4-E882-447D-9077-C575F4902340}"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41A2B4-E882-447D-9077-C575F4902340}"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8"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4"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41A2B4-E882-447D-9077-C575F4902340}" type="datetimeFigureOut">
              <a:rPr lang="en-US" smtClean="0"/>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8FC298-7534-430E-990A-D231A0E9C82F}"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41A2B4-E882-447D-9077-C575F4902340}" type="datetimeFigureOut">
              <a:rPr lang="en-US" smtClean="0"/>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1A2B4-E882-447D-9077-C575F4902340}" type="datetimeFigureOut">
              <a:rPr lang="en-US" smtClean="0"/>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5" y="2209802"/>
            <a:ext cx="4848114"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4"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5"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1A2B4-E882-447D-9077-C575F4902340}"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8" y="1010487"/>
            <a:ext cx="492548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1A2B4-E882-447D-9077-C575F4902340}"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FC298-7534-430E-990A-D231A0E9C82F}" type="slidenum">
              <a:rPr lang="en-US" smtClean="0"/>
              <a:t>‹#›</a:t>
            </a:fld>
            <a:endParaRPr lang="en-US"/>
          </a:p>
        </p:txBody>
      </p:sp>
      <p:sp>
        <p:nvSpPr>
          <p:cNvPr id="2" name="Title 1"/>
          <p:cNvSpPr>
            <a:spLocks noGrp="1"/>
          </p:cNvSpPr>
          <p:nvPr>
            <p:ph type="title"/>
          </p:nvPr>
        </p:nvSpPr>
        <p:spPr>
          <a:xfrm>
            <a:off x="969691" y="4464421"/>
            <a:ext cx="8511385"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2"/>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C41A2B4-E882-447D-9077-C575F4902340}" type="datetimeFigureOut">
              <a:rPr lang="en-US" smtClean="0"/>
              <a:t>1/4/2022</a:t>
            </a:fld>
            <a:endParaRPr lang="en-US"/>
          </a:p>
        </p:txBody>
      </p:sp>
      <p:sp>
        <p:nvSpPr>
          <p:cNvPr id="5" name="Footer Placeholder 4"/>
          <p:cNvSpPr>
            <a:spLocks noGrp="1"/>
          </p:cNvSpPr>
          <p:nvPr>
            <p:ph type="ftr" sz="quarter" idx="3"/>
          </p:nvPr>
        </p:nvSpPr>
        <p:spPr>
          <a:xfrm>
            <a:off x="609601" y="6172202"/>
            <a:ext cx="4470402"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2"/>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D8FC298-7534-430E-990A-D231A0E9C8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rot="10800000">
            <a:off x="-24680" y="-1"/>
            <a:ext cx="12241360" cy="6857999"/>
            <a:chOff x="-24680" y="-27384"/>
            <a:chExt cx="12241360" cy="6905348"/>
          </a:xfrm>
        </p:grpSpPr>
        <p:grpSp>
          <p:nvGrpSpPr>
            <p:cNvPr id="2" name="Group 1"/>
            <p:cNvGrpSpPr/>
            <p:nvPr/>
          </p:nvGrpSpPr>
          <p:grpSpPr>
            <a:xfrm>
              <a:off x="-24680" y="-27384"/>
              <a:ext cx="12241360" cy="6905348"/>
              <a:chOff x="-24680" y="-27384"/>
              <a:chExt cx="12241360" cy="6905348"/>
            </a:xfrm>
          </p:grpSpPr>
          <p:pic>
            <p:nvPicPr>
              <p:cNvPr id="9" name="图片 9"/>
              <p:cNvPicPr>
                <a:picLocks noChangeAspect="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a:xfrm>
                <a:off x="24680" y="-27384"/>
                <a:ext cx="12192000" cy="6858355"/>
              </a:xfrm>
              <a:prstGeom prst="rect">
                <a:avLst/>
              </a:prstGeom>
              <a:ln>
                <a:noFill/>
              </a:ln>
            </p:spPr>
          </p:pic>
          <p:pic>
            <p:nvPicPr>
              <p:cNvPr id="6"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flipH="1">
                <a:off x="-24680" y="1628800"/>
                <a:ext cx="4445876" cy="5249164"/>
              </a:xfrm>
              <a:prstGeom prst="rect">
                <a:avLst/>
              </a:prstGeom>
              <a:ln>
                <a:noFill/>
              </a:ln>
            </p:spPr>
          </p:pic>
        </p:grpSp>
        <p:pic>
          <p:nvPicPr>
            <p:cNvPr id="10"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63535" t="23463"/>
            <a:stretch/>
          </p:blipFill>
          <p:spPr>
            <a:xfrm rot="16200000" flipH="1">
              <a:off x="3329293" y="1965856"/>
              <a:ext cx="4445876" cy="5249164"/>
            </a:xfrm>
            <a:prstGeom prst="rect">
              <a:avLst/>
            </a:prstGeom>
            <a:ln>
              <a:noFill/>
            </a:ln>
          </p:spPr>
        </p:pic>
      </p:grpSp>
      <p:sp>
        <p:nvSpPr>
          <p:cNvPr id="3" name="Rounded Rectangle 2"/>
          <p:cNvSpPr/>
          <p:nvPr/>
        </p:nvSpPr>
        <p:spPr>
          <a:xfrm>
            <a:off x="1055440" y="260648"/>
            <a:ext cx="10081120" cy="216024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spcAft>
                <a:spcPts val="600"/>
              </a:spcAft>
            </a:pPr>
            <a:r>
              <a:rPr lang="en-US" sz="6000" b="1" smtClean="0">
                <a:solidFill>
                  <a:srgbClr val="0000FF"/>
                </a:solidFill>
                <a:latin typeface="Times New Roman" pitchFamily="18" charset="0"/>
                <a:cs typeface="Times New Roman" pitchFamily="18" charset="0"/>
              </a:rPr>
              <a:t>ÔN TẬP TIẾNG VIỆT</a:t>
            </a:r>
          </a:p>
          <a:p>
            <a:pPr algn="ctr">
              <a:spcBef>
                <a:spcPts val="600"/>
              </a:spcBef>
              <a:spcAft>
                <a:spcPts val="600"/>
              </a:spcAft>
            </a:pPr>
            <a:r>
              <a:rPr lang="en-US" sz="4800" b="1" smtClean="0">
                <a:solidFill>
                  <a:srgbClr val="C00000"/>
                </a:solidFill>
                <a:latin typeface="Times New Roman" pitchFamily="18" charset="0"/>
                <a:cs typeface="Times New Roman" pitchFamily="18" charset="0"/>
              </a:rPr>
              <a:t>(SGK trang 109, 110, 111)</a:t>
            </a:r>
            <a:endParaRPr lang="en-US" sz="4400" b="1">
              <a:solidFill>
                <a:srgbClr val="C00000"/>
              </a:solidFill>
              <a:latin typeface="Times New Roman" pitchFamily="18" charset="0"/>
              <a:cs typeface="Times New Roman" pitchFamily="18" charset="0"/>
            </a:endParaRPr>
          </a:p>
        </p:txBody>
      </p:sp>
      <p:sp>
        <p:nvSpPr>
          <p:cNvPr id="8" name="Rounded Rectangle 7"/>
          <p:cNvSpPr/>
          <p:nvPr/>
        </p:nvSpPr>
        <p:spPr>
          <a:xfrm>
            <a:off x="1055440" y="2636912"/>
            <a:ext cx="10081120" cy="936104"/>
          </a:xfrm>
          <a:prstGeom prst="roundRect">
            <a:avLst/>
          </a:prstGeom>
          <a:solidFill>
            <a:schemeClr val="accent3">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en-US" sz="4400" b="1" smtClean="0">
                <a:solidFill>
                  <a:srgbClr val="0000FF"/>
                </a:solidFill>
                <a:latin typeface="Times New Roman" pitchFamily="18" charset="0"/>
                <a:cs typeface="Times New Roman" pitchFamily="18" charset="0"/>
              </a:rPr>
              <a:t>I. Khởi ngữ và các thành phần biệt lập </a:t>
            </a:r>
            <a:endParaRPr lang="en-US" sz="4000" b="1">
              <a:solidFill>
                <a:srgbClr val="00B0F0"/>
              </a:solidFill>
              <a:latin typeface="Times New Roman" pitchFamily="18" charset="0"/>
              <a:cs typeface="Times New Roman" pitchFamily="18" charset="0"/>
            </a:endParaRPr>
          </a:p>
        </p:txBody>
      </p:sp>
      <p:sp>
        <p:nvSpPr>
          <p:cNvPr id="11" name="Rounded Rectangle 10"/>
          <p:cNvSpPr/>
          <p:nvPr/>
        </p:nvSpPr>
        <p:spPr>
          <a:xfrm>
            <a:off x="1055440" y="3746616"/>
            <a:ext cx="10081120" cy="978528"/>
          </a:xfrm>
          <a:prstGeom prst="roundRect">
            <a:avLst/>
          </a:prstGeom>
          <a:solidFill>
            <a:schemeClr val="accent3">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en-US" sz="4400" b="1" smtClean="0">
                <a:solidFill>
                  <a:srgbClr val="0000FF"/>
                </a:solidFill>
                <a:latin typeface="Times New Roman" pitchFamily="18" charset="0"/>
                <a:cs typeface="Times New Roman" pitchFamily="18" charset="0"/>
              </a:rPr>
              <a:t>II. Liên kết câu và liên kết đoạn văn.</a:t>
            </a:r>
            <a:endParaRPr lang="en-US" sz="4000" b="1">
              <a:solidFill>
                <a:srgbClr val="00B0F0"/>
              </a:solidFill>
              <a:latin typeface="Times New Roman" pitchFamily="18" charset="0"/>
              <a:cs typeface="Times New Roman" pitchFamily="18" charset="0"/>
            </a:endParaRPr>
          </a:p>
        </p:txBody>
      </p:sp>
      <p:sp>
        <p:nvSpPr>
          <p:cNvPr id="13" name="Rounded Rectangle 12"/>
          <p:cNvSpPr/>
          <p:nvPr/>
        </p:nvSpPr>
        <p:spPr>
          <a:xfrm>
            <a:off x="1055440" y="4869160"/>
            <a:ext cx="10081120" cy="864096"/>
          </a:xfrm>
          <a:prstGeom prst="roundRect">
            <a:avLst/>
          </a:prstGeom>
          <a:solidFill>
            <a:schemeClr val="accent3">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spcAft>
                <a:spcPts val="600"/>
              </a:spcAft>
            </a:pPr>
            <a:r>
              <a:rPr lang="en-US" sz="4400" b="1" smtClean="0">
                <a:solidFill>
                  <a:srgbClr val="0000FF"/>
                </a:solidFill>
                <a:latin typeface="Times New Roman" pitchFamily="18" charset="0"/>
                <a:cs typeface="Times New Roman" pitchFamily="18" charset="0"/>
              </a:rPr>
              <a:t>III. Nghĩa tường minh và hàm ý</a:t>
            </a:r>
            <a:endParaRPr lang="en-US" sz="4000" b="1">
              <a:solidFill>
                <a:srgbClr val="00B0F0"/>
              </a:solidFill>
              <a:latin typeface="Times New Roman" pitchFamily="18" charset="0"/>
              <a:cs typeface="Times New Roman" pitchFamily="18" charset="0"/>
            </a:endParaRPr>
          </a:p>
        </p:txBody>
      </p:sp>
    </p:spTree>
    <p:extLst>
      <p:ext uri="{BB962C8B-B14F-4D97-AF65-F5344CB8AC3E}">
        <p14:creationId xmlns:p14="http://schemas.microsoft.com/office/powerpoint/2010/main" val="24203518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767408" y="476672"/>
            <a:ext cx="10513168" cy="5509200"/>
          </a:xfrm>
          <a:prstGeom prst="rect">
            <a:avLst/>
          </a:prstGeom>
        </p:spPr>
        <p:txBody>
          <a:bodyPr wrap="square">
            <a:spAutoFit/>
          </a:bodyPr>
          <a:lstStyle/>
          <a:p>
            <a:pPr algn="just" fontAlgn="base"/>
            <a:r>
              <a:rPr lang="en-US" sz="4400" dirty="0" smtClean="0">
                <a:solidFill>
                  <a:srgbClr val="0000FF"/>
                </a:solidFill>
                <a:latin typeface="Times New Roman" panose="02020603050405020304" pitchFamily="18" charset="0"/>
                <a:cs typeface="Times New Roman" panose="02020603050405020304" pitchFamily="18" charset="0"/>
              </a:rPr>
              <a:t>*</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b="1" dirty="0">
                <a:solidFill>
                  <a:srgbClr val="0000FF"/>
                </a:solidFill>
                <a:latin typeface="Times New Roman" panose="02020603050405020304" pitchFamily="18" charset="0"/>
                <a:cs typeface="Times New Roman" panose="02020603050405020304" pitchFamily="18" charset="0"/>
              </a:rPr>
              <a:t>Liên kết về nội dung</a:t>
            </a:r>
            <a:r>
              <a:rPr lang="vi-VN" sz="4400" dirty="0">
                <a:solidFill>
                  <a:srgbClr val="0000FF"/>
                </a:solidFill>
                <a:latin typeface="Times New Roman" panose="02020603050405020304" pitchFamily="18" charset="0"/>
                <a:cs typeface="Times New Roman" panose="02020603050405020304" pitchFamily="18" charset="0"/>
              </a:rPr>
              <a:t>:</a:t>
            </a:r>
          </a:p>
          <a:p>
            <a:pPr algn="just" fontAlgn="base"/>
            <a:r>
              <a:rPr lang="vi-VN" sz="4400" b="1" dirty="0">
                <a:latin typeface="Times New Roman" panose="02020603050405020304" pitchFamily="18" charset="0"/>
                <a:cs typeface="Times New Roman" panose="02020603050405020304" pitchFamily="18" charset="0"/>
              </a:rPr>
              <a:t>+ Liên kết </a:t>
            </a:r>
            <a:r>
              <a:rPr lang="vi-VN" sz="4400" b="1">
                <a:latin typeface="Times New Roman" panose="02020603050405020304" pitchFamily="18" charset="0"/>
                <a:cs typeface="Times New Roman" panose="02020603050405020304" pitchFamily="18" charset="0"/>
              </a:rPr>
              <a:t>chủ </a:t>
            </a:r>
            <a:r>
              <a:rPr lang="vi-VN" sz="4400" b="1" smtClean="0">
                <a:latin typeface="Times New Roman" panose="02020603050405020304" pitchFamily="18" charset="0"/>
                <a:cs typeface="Times New Roman" panose="02020603050405020304" pitchFamily="18" charset="0"/>
              </a:rPr>
              <a:t>đề</a:t>
            </a:r>
            <a:r>
              <a:rPr lang="en-US" sz="4400" b="1" smtClean="0">
                <a:latin typeface="Times New Roman" panose="02020603050405020304" pitchFamily="18" charset="0"/>
                <a:cs typeface="Times New Roman" panose="02020603050405020304" pitchFamily="18" charset="0"/>
              </a:rPr>
              <a:t>:</a:t>
            </a:r>
            <a:r>
              <a:rPr lang="vi-VN" sz="4400" b="1" smtClean="0">
                <a:latin typeface="Times New Roman" panose="02020603050405020304" pitchFamily="18" charset="0"/>
                <a:cs typeface="Times New Roman" panose="02020603050405020304" pitchFamily="18" charset="0"/>
              </a:rPr>
              <a:t> các </a:t>
            </a:r>
            <a:r>
              <a:rPr lang="vi-VN" sz="4400" b="1" dirty="0">
                <a:latin typeface="Times New Roman" panose="02020603050405020304" pitchFamily="18" charset="0"/>
                <a:cs typeface="Times New Roman" panose="02020603050405020304" pitchFamily="18" charset="0"/>
              </a:rPr>
              <a:t>câu phải phục vụ chủ đề chung của đoạn văn, các đoạn văn phải thể hiện được chủ đề chung của toàn </a:t>
            </a:r>
            <a:r>
              <a:rPr lang="vi-VN" sz="4400" b="1">
                <a:latin typeface="Times New Roman" panose="02020603050405020304" pitchFamily="18" charset="0"/>
                <a:cs typeface="Times New Roman" panose="02020603050405020304" pitchFamily="18" charset="0"/>
              </a:rPr>
              <a:t>văn </a:t>
            </a:r>
            <a:r>
              <a:rPr lang="vi-VN" sz="4400" b="1" smtClean="0">
                <a:latin typeface="Times New Roman" panose="02020603050405020304" pitchFamily="18" charset="0"/>
                <a:cs typeface="Times New Roman" panose="02020603050405020304" pitchFamily="18" charset="0"/>
              </a:rPr>
              <a:t>bản.</a:t>
            </a:r>
            <a:endParaRPr lang="vi-VN" sz="4400" b="1" dirty="0">
              <a:latin typeface="Times New Roman" panose="02020603050405020304" pitchFamily="18" charset="0"/>
              <a:cs typeface="Times New Roman" panose="02020603050405020304" pitchFamily="18" charset="0"/>
            </a:endParaRPr>
          </a:p>
          <a:p>
            <a:pPr algn="just" fontAlgn="base"/>
            <a:r>
              <a:rPr lang="vi-VN" sz="4400" b="1" dirty="0">
                <a:latin typeface="Times New Roman" panose="02020603050405020304" pitchFamily="18" charset="0"/>
                <a:cs typeface="Times New Roman" panose="02020603050405020304" pitchFamily="18" charset="0"/>
              </a:rPr>
              <a:t>+ Liên </a:t>
            </a:r>
            <a:r>
              <a:rPr lang="vi-VN" sz="4400" b="1">
                <a:latin typeface="Times New Roman" panose="02020603050405020304" pitchFamily="18" charset="0"/>
                <a:cs typeface="Times New Roman" panose="02020603050405020304" pitchFamily="18" charset="0"/>
              </a:rPr>
              <a:t>kết </a:t>
            </a:r>
            <a:r>
              <a:rPr lang="vi-VN" sz="4400" b="1" smtClean="0">
                <a:latin typeface="Times New Roman" panose="02020603050405020304" pitchFamily="18" charset="0"/>
                <a:cs typeface="Times New Roman" panose="02020603050405020304" pitchFamily="18" charset="0"/>
              </a:rPr>
              <a:t>lô-gíc</a:t>
            </a:r>
            <a:r>
              <a:rPr lang="en-US" sz="4400" b="1" smtClean="0">
                <a:latin typeface="Times New Roman" panose="02020603050405020304" pitchFamily="18" charset="0"/>
                <a:cs typeface="Times New Roman" panose="02020603050405020304" pitchFamily="18" charset="0"/>
              </a:rPr>
              <a:t>:</a:t>
            </a:r>
            <a:r>
              <a:rPr lang="vi-VN" sz="4400" b="1" smtClean="0">
                <a:latin typeface="Times New Roman" panose="02020603050405020304" pitchFamily="18" charset="0"/>
                <a:cs typeface="Times New Roman" panose="02020603050405020304" pitchFamily="18" charset="0"/>
              </a:rPr>
              <a:t> các </a:t>
            </a:r>
            <a:r>
              <a:rPr lang="vi-VN" sz="4400" b="1" dirty="0">
                <a:latin typeface="Times New Roman" panose="02020603050405020304" pitchFamily="18" charset="0"/>
                <a:cs typeface="Times New Roman" panose="02020603050405020304" pitchFamily="18" charset="0"/>
              </a:rPr>
              <a:t>câu trong đoạn văn và các đoạn văn trong văn bản phải được sắp xếp theo một trình tự </a:t>
            </a:r>
            <a:r>
              <a:rPr lang="vi-VN" sz="4400" b="1">
                <a:latin typeface="Times New Roman" panose="02020603050405020304" pitchFamily="18" charset="0"/>
                <a:cs typeface="Times New Roman" panose="02020603050405020304" pitchFamily="18" charset="0"/>
              </a:rPr>
              <a:t>hợp </a:t>
            </a:r>
            <a:r>
              <a:rPr lang="vi-VN" sz="4400" b="1" smtClean="0">
                <a:latin typeface="Times New Roman" panose="02020603050405020304" pitchFamily="18" charset="0"/>
                <a:cs typeface="Times New Roman" panose="02020603050405020304" pitchFamily="18" charset="0"/>
              </a:rPr>
              <a:t>lí.</a:t>
            </a:r>
            <a:endParaRPr lang="vi-VN" sz="4400" b="1" dirty="0">
              <a:latin typeface="Times New Roman" panose="02020603050405020304" pitchFamily="18" charset="0"/>
              <a:cs typeface="Times New Roman" panose="02020603050405020304" pitchFamily="18" charset="0"/>
            </a:endParaRPr>
          </a:p>
        </p:txBody>
      </p:sp>
      <p:pic>
        <p:nvPicPr>
          <p:cNvPr id="9"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960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728112"/>
            <a:ext cx="11233248" cy="5509200"/>
          </a:xfrm>
          <a:prstGeom prst="rect">
            <a:avLst/>
          </a:prstGeom>
        </p:spPr>
        <p:txBody>
          <a:bodyPr wrap="square">
            <a:spAutoFit/>
          </a:bodyPr>
          <a:lstStyle/>
          <a:p>
            <a:pPr algn="just" fontAlgn="base"/>
            <a:r>
              <a:rPr lang="en-US" sz="4400" dirty="0" smtClean="0">
                <a:solidFill>
                  <a:srgbClr val="0000FF"/>
                </a:solidFill>
                <a:latin typeface="Times New Roman" panose="02020603050405020304" pitchFamily="18" charset="0"/>
                <a:cs typeface="Times New Roman" panose="02020603050405020304" pitchFamily="18" charset="0"/>
              </a:rPr>
              <a:t>*</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b="1" dirty="0">
                <a:solidFill>
                  <a:srgbClr val="0000FF"/>
                </a:solidFill>
                <a:latin typeface="Times New Roman" panose="02020603050405020304" pitchFamily="18" charset="0"/>
                <a:cs typeface="Times New Roman" panose="02020603050405020304" pitchFamily="18" charset="0"/>
              </a:rPr>
              <a:t>Liên kết hình thức gồm các phép liên kết:</a:t>
            </a:r>
          </a:p>
          <a:p>
            <a:pPr algn="just" fontAlgn="base"/>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solidFill>
                  <a:srgbClr val="C00000"/>
                </a:solidFill>
                <a:latin typeface="Times New Roman" panose="02020603050405020304" pitchFamily="18" charset="0"/>
                <a:cs typeface="Times New Roman" panose="02020603050405020304" pitchFamily="18" charset="0"/>
              </a:rPr>
              <a:t>Phép lặp từ ngữ: </a:t>
            </a:r>
            <a:r>
              <a:rPr lang="vi-VN" sz="4400" b="1" dirty="0">
                <a:latin typeface="Times New Roman" panose="02020603050405020304" pitchFamily="18" charset="0"/>
                <a:cs typeface="Times New Roman" panose="02020603050405020304" pitchFamily="18" charset="0"/>
              </a:rPr>
              <a:t>sử dụng lặp đi lặp lại một (một số) từ ngữ nào đó ở các câu khác </a:t>
            </a:r>
            <a:r>
              <a:rPr lang="vi-VN" sz="4400" b="1" dirty="0" smtClean="0">
                <a:latin typeface="Times New Roman" panose="02020603050405020304" pitchFamily="18" charset="0"/>
                <a:cs typeface="Times New Roman" panose="02020603050405020304" pitchFamily="18" charset="0"/>
              </a:rPr>
              <a:t>nhau để tạo sự liên kết.</a:t>
            </a:r>
            <a:endParaRPr lang="vi-VN" sz="4400" b="1" dirty="0">
              <a:latin typeface="Times New Roman" panose="02020603050405020304" pitchFamily="18" charset="0"/>
              <a:cs typeface="Times New Roman" panose="02020603050405020304" pitchFamily="18" charset="0"/>
            </a:endParaRPr>
          </a:p>
          <a:p>
            <a:pPr algn="just" fontAlgn="base"/>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solidFill>
                  <a:srgbClr val="C00000"/>
                </a:solidFill>
                <a:latin typeface="Times New Roman" panose="02020603050405020304" pitchFamily="18" charset="0"/>
                <a:cs typeface="Times New Roman" panose="02020603050405020304" pitchFamily="18" charset="0"/>
              </a:rPr>
              <a:t>Phép đồng nghĩa, trái nghĩa và liên tưởng</a:t>
            </a:r>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latin typeface="Times New Roman" panose="02020603050405020304" pitchFamily="18" charset="0"/>
                <a:cs typeface="Times New Roman" panose="02020603050405020304" pitchFamily="18" charset="0"/>
              </a:rPr>
              <a:t>sử dụng các từ ngữ đồng nghĩa, trái nghĩa hoặc cùng trường liên tưởng ở các câu khác nhau để tạo sự liên kết</a:t>
            </a:r>
            <a:r>
              <a:rPr lang="vi-VN" sz="4400" b="1" dirty="0" smtClean="0">
                <a:latin typeface="Times New Roman" panose="02020603050405020304" pitchFamily="18" charset="0"/>
                <a:cs typeface="Times New Roman" panose="02020603050405020304" pitchFamily="18" charset="0"/>
              </a:rPr>
              <a:t>.</a:t>
            </a:r>
            <a:endParaRPr lang="vi-VN" sz="4400" b="1" dirty="0">
              <a:latin typeface="Times New Roman" panose="02020603050405020304" pitchFamily="18" charset="0"/>
              <a:cs typeface="Times New Roman" panose="02020603050405020304" pitchFamily="18" charset="0"/>
            </a:endParaRPr>
          </a:p>
        </p:txBody>
      </p:sp>
      <p:pic>
        <p:nvPicPr>
          <p:cNvPr id="9"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9602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695399" y="455181"/>
            <a:ext cx="10873209" cy="3477875"/>
          </a:xfrm>
          <a:prstGeom prst="rect">
            <a:avLst/>
          </a:prstGeom>
        </p:spPr>
        <p:txBody>
          <a:bodyPr wrap="square">
            <a:spAutoFit/>
          </a:bodyPr>
          <a:lstStyle/>
          <a:p>
            <a:pPr algn="just" fontAlgn="base"/>
            <a:r>
              <a:rPr lang="vi-VN" sz="4400" dirty="0" smtClean="0">
                <a:solidFill>
                  <a:srgbClr val="C00000"/>
                </a:solidFill>
                <a:latin typeface="Times New Roman" panose="02020603050405020304" pitchFamily="18" charset="0"/>
                <a:cs typeface="Times New Roman" panose="02020603050405020304" pitchFamily="18" charset="0"/>
              </a:rPr>
              <a:t>+ </a:t>
            </a:r>
            <a:r>
              <a:rPr lang="vi-VN" sz="4400" b="1" dirty="0">
                <a:solidFill>
                  <a:srgbClr val="C00000"/>
                </a:solidFill>
                <a:latin typeface="Times New Roman" panose="02020603050405020304" pitchFamily="18" charset="0"/>
                <a:cs typeface="Times New Roman" panose="02020603050405020304" pitchFamily="18" charset="0"/>
              </a:rPr>
              <a:t>Phép thế</a:t>
            </a:r>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latin typeface="Times New Roman" panose="02020603050405020304" pitchFamily="18" charset="0"/>
                <a:cs typeface="Times New Roman" panose="02020603050405020304" pitchFamily="18" charset="0"/>
              </a:rPr>
              <a:t>sử dụng ở câu đứng </a:t>
            </a:r>
            <a:r>
              <a:rPr lang="vi-VN" sz="4400" b="1">
                <a:latin typeface="Times New Roman" panose="02020603050405020304" pitchFamily="18" charset="0"/>
                <a:cs typeface="Times New Roman" panose="02020603050405020304" pitchFamily="18" charset="0"/>
              </a:rPr>
              <a:t>sau </a:t>
            </a:r>
            <a:endParaRPr lang="en-US" sz="4400" b="1" smtClean="0">
              <a:latin typeface="Times New Roman" panose="02020603050405020304" pitchFamily="18" charset="0"/>
              <a:cs typeface="Times New Roman" panose="02020603050405020304" pitchFamily="18" charset="0"/>
            </a:endParaRPr>
          </a:p>
          <a:p>
            <a:pPr algn="just" fontAlgn="base"/>
            <a:r>
              <a:rPr lang="vi-VN" sz="4400" b="1" smtClean="0">
                <a:latin typeface="Times New Roman" panose="02020603050405020304" pitchFamily="18" charset="0"/>
                <a:cs typeface="Times New Roman" panose="02020603050405020304" pitchFamily="18" charset="0"/>
              </a:rPr>
              <a:t>các </a:t>
            </a:r>
            <a:r>
              <a:rPr lang="vi-VN" sz="4400" b="1" dirty="0">
                <a:latin typeface="Times New Roman" panose="02020603050405020304" pitchFamily="18" charset="0"/>
                <a:cs typeface="Times New Roman" panose="02020603050405020304" pitchFamily="18" charset="0"/>
              </a:rPr>
              <a:t>từ ngữ có tác dụng thay thế từ ngữ đã có ở câu đứng trước.</a:t>
            </a:r>
          </a:p>
          <a:p>
            <a:pPr algn="just" fontAlgn="base"/>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solidFill>
                  <a:srgbClr val="C00000"/>
                </a:solidFill>
                <a:latin typeface="Times New Roman" panose="02020603050405020304" pitchFamily="18" charset="0"/>
                <a:cs typeface="Times New Roman" panose="02020603050405020304" pitchFamily="18" charset="0"/>
              </a:rPr>
              <a:t>Phép nối</a:t>
            </a:r>
            <a:r>
              <a:rPr lang="vi-VN" sz="4400" dirty="0">
                <a:solidFill>
                  <a:srgbClr val="C00000"/>
                </a:solidFill>
                <a:latin typeface="Times New Roman" panose="02020603050405020304" pitchFamily="18" charset="0"/>
                <a:cs typeface="Times New Roman" panose="02020603050405020304" pitchFamily="18" charset="0"/>
              </a:rPr>
              <a:t>: </a:t>
            </a:r>
            <a:r>
              <a:rPr lang="vi-VN" sz="4400" b="1" dirty="0">
                <a:latin typeface="Times New Roman" panose="02020603050405020304" pitchFamily="18" charset="0"/>
                <a:cs typeface="Times New Roman" panose="02020603050405020304" pitchFamily="18" charset="0"/>
              </a:rPr>
              <a:t>sử dụng ở câu đứng sau các từ ngữ biểu thị quan hệ với câu đứng trước.</a:t>
            </a:r>
          </a:p>
        </p:txBody>
      </p:sp>
      <p:sp>
        <p:nvSpPr>
          <p:cNvPr id="9" name="Rectangle 8"/>
          <p:cNvSpPr/>
          <p:nvPr/>
        </p:nvSpPr>
        <p:spPr>
          <a:xfrm>
            <a:off x="695400" y="4041646"/>
            <a:ext cx="10873209" cy="2123658"/>
          </a:xfrm>
          <a:prstGeom prst="rect">
            <a:avLst/>
          </a:prstGeom>
          <a:ln>
            <a:solidFill>
              <a:srgbClr val="FF0000"/>
            </a:solidFill>
          </a:ln>
        </p:spPr>
        <p:txBody>
          <a:bodyPr wrap="square">
            <a:spAutoFit/>
          </a:bodyPr>
          <a:lstStyle/>
          <a:p>
            <a:pPr algn="just" fontAlgn="base"/>
            <a:r>
              <a:rPr lang="en-US" sz="4400" b="1">
                <a:solidFill>
                  <a:srgbClr val="0000FF"/>
                </a:solidFill>
                <a:latin typeface="Times New Roman" panose="02020603050405020304" pitchFamily="18" charset="0"/>
                <a:cs typeface="Times New Roman" panose="02020603050405020304" pitchFamily="18" charset="0"/>
              </a:rPr>
              <a:t>Bài tập 1 trang 110</a:t>
            </a:r>
            <a:r>
              <a:rPr lang="vi-VN" sz="4400" b="1">
                <a:solidFill>
                  <a:srgbClr val="0000FF"/>
                </a:solidFill>
                <a:latin typeface="Times New Roman" panose="02020603050405020304" pitchFamily="18" charset="0"/>
                <a:cs typeface="Times New Roman" panose="02020603050405020304" pitchFamily="18" charset="0"/>
              </a:rPr>
              <a:t>. </a:t>
            </a:r>
            <a:r>
              <a:rPr lang="vi-VN" sz="4400" b="1">
                <a:latin typeface="Times New Roman" panose="02020603050405020304" pitchFamily="18" charset="0"/>
                <a:cs typeface="Times New Roman" panose="02020603050405020304" pitchFamily="18" charset="0"/>
              </a:rPr>
              <a:t>Hãy cho biết mỗi từ ngữ in đậm trong các đoạn trích dưới đây thể hiện phép liên kết nào?</a:t>
            </a:r>
            <a:endParaRPr lang="vi-VN" sz="4400" b="1" dirty="0">
              <a:latin typeface="Times New Roman" panose="02020603050405020304" pitchFamily="18" charset="0"/>
              <a:cs typeface="Times New Roman" panose="02020603050405020304" pitchFamily="18" charset="0"/>
            </a:endParaRPr>
          </a:p>
        </p:txBody>
      </p:sp>
      <p:pic>
        <p:nvPicPr>
          <p:cNvPr id="10"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960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flipV="1">
            <a:off x="216516" y="188640"/>
            <a:ext cx="11856148" cy="4680520"/>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188640"/>
            <a:ext cx="7152795" cy="6186309"/>
          </a:xfrm>
          <a:prstGeom prst="rect">
            <a:avLst/>
          </a:prstGeom>
        </p:spPr>
        <p:txBody>
          <a:bodyPr wrap="square">
            <a:spAutoFit/>
          </a:bodyPr>
          <a:lstStyle/>
          <a:p>
            <a:pPr algn="just" fontAlgn="base"/>
            <a:r>
              <a:rPr lang="vi-VN" sz="4400" b="1" smtClean="0">
                <a:latin typeface="Times New Roman" panose="02020603050405020304" pitchFamily="18" charset="0"/>
                <a:cs typeface="Times New Roman" panose="02020603050405020304" pitchFamily="18" charset="0"/>
              </a:rPr>
              <a:t>a</a:t>
            </a:r>
            <a:r>
              <a:rPr lang="vi-VN" sz="4400" b="1" dirty="0">
                <a:latin typeface="Times New Roman" panose="02020603050405020304" pitchFamily="18" charset="0"/>
                <a:cs typeface="Times New Roman" panose="02020603050405020304" pitchFamily="18" charset="0"/>
              </a:rPr>
              <a:t>) Ở rừng mùa này thường như thế. Mưa. </a:t>
            </a:r>
            <a:r>
              <a:rPr lang="vi-VN" sz="4400" b="1" dirty="0">
                <a:solidFill>
                  <a:srgbClr val="0000FF"/>
                </a:solidFill>
                <a:latin typeface="Times New Roman" panose="02020603050405020304" pitchFamily="18" charset="0"/>
                <a:cs typeface="Times New Roman" panose="02020603050405020304" pitchFamily="18" charset="0"/>
              </a:rPr>
              <a:t>Nhưng</a:t>
            </a:r>
            <a:r>
              <a:rPr lang="vi-VN" sz="4400" b="1" dirty="0">
                <a:latin typeface="Times New Roman" panose="02020603050405020304" pitchFamily="18" charset="0"/>
                <a:cs typeface="Times New Roman" panose="02020603050405020304" pitchFamily="18" charset="0"/>
              </a:rPr>
              <a:t> mưa đá. Lúc đầu tôi không biết. </a:t>
            </a:r>
            <a:r>
              <a:rPr lang="vi-VN" sz="4400" b="1" dirty="0">
                <a:solidFill>
                  <a:srgbClr val="0000FF"/>
                </a:solidFill>
                <a:latin typeface="Times New Roman" panose="02020603050405020304" pitchFamily="18" charset="0"/>
                <a:cs typeface="Times New Roman" panose="02020603050405020304" pitchFamily="18" charset="0"/>
              </a:rPr>
              <a:t>Nhưng rồi</a:t>
            </a:r>
            <a:r>
              <a:rPr lang="vi-VN" sz="4400" b="1" dirty="0">
                <a:latin typeface="Times New Roman" panose="02020603050405020304" pitchFamily="18" charset="0"/>
                <a:cs typeface="Times New Roman" panose="02020603050405020304" pitchFamily="18" charset="0"/>
              </a:rPr>
              <a:t> có tiếng lanh canh gõ trên nóc hang. Có cái gì vô cùng sắc xé không khí ra từng mảnh vụn. Gió. </a:t>
            </a:r>
            <a:r>
              <a:rPr lang="vi-VN" sz="4400" b="1" dirty="0">
                <a:solidFill>
                  <a:srgbClr val="0000FF"/>
                </a:solidFill>
                <a:latin typeface="Times New Roman" panose="02020603050405020304" pitchFamily="18" charset="0"/>
                <a:cs typeface="Times New Roman" panose="02020603050405020304" pitchFamily="18" charset="0"/>
              </a:rPr>
              <a:t>Và</a:t>
            </a:r>
            <a:r>
              <a:rPr lang="vi-VN" sz="4400" b="1" dirty="0">
                <a:latin typeface="Times New Roman" panose="02020603050405020304" pitchFamily="18" charset="0"/>
                <a:cs typeface="Times New Roman" panose="02020603050405020304" pitchFamily="18" charset="0"/>
              </a:rPr>
              <a:t> tôi thấy đau, ướt ở má.</a:t>
            </a:r>
          </a:p>
        </p:txBody>
      </p:sp>
      <p:sp>
        <p:nvSpPr>
          <p:cNvPr id="9" name="Rectangle 8"/>
          <p:cNvSpPr/>
          <p:nvPr/>
        </p:nvSpPr>
        <p:spPr>
          <a:xfrm>
            <a:off x="4151784" y="764704"/>
            <a:ext cx="2592288"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_____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1703512" y="2132856"/>
            <a:ext cx="2736304"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________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1559496" y="4797152"/>
            <a:ext cx="1440160"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cxnSp>
        <p:nvCxnSpPr>
          <p:cNvPr id="12" name="Straight Connector 11"/>
          <p:cNvCxnSpPr/>
          <p:nvPr/>
        </p:nvCxnSpPr>
        <p:spPr>
          <a:xfrm>
            <a:off x="7824192" y="188640"/>
            <a:ext cx="0" cy="61863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ound Diagonal Corner Rectangle 12"/>
          <p:cNvSpPr/>
          <p:nvPr/>
        </p:nvSpPr>
        <p:spPr>
          <a:xfrm>
            <a:off x="8184232" y="2420888"/>
            <a:ext cx="3384376" cy="1224136"/>
          </a:xfrm>
          <a:prstGeom prst="round2Diag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rgbClr val="0000FF"/>
                </a:solidFill>
                <a:latin typeface="Times New Roman" panose="02020603050405020304" pitchFamily="18" charset="0"/>
                <a:cs typeface="Times New Roman" panose="02020603050405020304" pitchFamily="18" charset="0"/>
              </a:rPr>
              <a:t>Phép nối </a:t>
            </a:r>
            <a:endParaRPr lang="en-US" sz="4800">
              <a:solidFill>
                <a:srgbClr val="0000FF"/>
              </a:solidFill>
            </a:endParaRPr>
          </a:p>
        </p:txBody>
      </p:sp>
      <p:pic>
        <p:nvPicPr>
          <p:cNvPr id="14" name="图片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8256240" y="4550741"/>
            <a:ext cx="3312368" cy="2279282"/>
          </a:xfrm>
          <a:prstGeom prst="rect">
            <a:avLst/>
          </a:prstGeom>
          <a:noFill/>
          <a:ln w="9525">
            <a:noFill/>
          </a:ln>
        </p:spPr>
      </p:pic>
    </p:spTree>
    <p:extLst>
      <p:ext uri="{BB962C8B-B14F-4D97-AF65-F5344CB8AC3E}">
        <p14:creationId xmlns:p14="http://schemas.microsoft.com/office/powerpoint/2010/main" val="88960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1"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2"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1000"/>
                                        <p:tgtEl>
                                          <p:spTgt spid="13"/>
                                        </p:tgtEl>
                                      </p:cBhvr>
                                    </p:animEffect>
                                    <p:anim calcmode="lin" valueType="num">
                                      <p:cBhvr>
                                        <p:cTn id="32" dur="1000" fill="hold"/>
                                        <p:tgtEl>
                                          <p:spTgt spid="13"/>
                                        </p:tgtEl>
                                        <p:attrNameLst>
                                          <p:attrName>ppt_x</p:attrName>
                                        </p:attrNameLst>
                                      </p:cBhvr>
                                      <p:tavLst>
                                        <p:tav tm="0">
                                          <p:val>
                                            <p:strVal val="#ppt_x"/>
                                          </p:val>
                                        </p:tav>
                                        <p:tav tm="100000">
                                          <p:val>
                                            <p:strVal val="#ppt_x"/>
                                          </p:val>
                                        </p:tav>
                                      </p:tavLst>
                                    </p:anim>
                                    <p:anim calcmode="lin" valueType="num">
                                      <p:cBhvr>
                                        <p:cTn id="33" dur="1000" fill="hold"/>
                                        <p:tgtEl>
                                          <p:spTgt spid="13"/>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3"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circle(in)">
                                      <p:cBhvr>
                                        <p:cTn id="43"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3" grpId="0" animBg="1"/>
      <p:bldP spid="13" grpId="1" animBg="1"/>
      <p:bldP spid="13" grpId="2" animBg="1"/>
      <p:bldP spid="13" grpId="3"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flipV="1">
            <a:off x="6566500" y="116632"/>
            <a:ext cx="5506164" cy="5147187"/>
          </a:xfrm>
          <a:prstGeom prst="rect">
            <a:avLst/>
          </a:prstGeom>
        </p:spPr>
      </p:pic>
      <p:pic>
        <p:nvPicPr>
          <p:cNvPr id="7"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a:off x="6888088" y="1710813"/>
            <a:ext cx="5328592" cy="5147187"/>
          </a:xfrm>
          <a:prstGeom prst="rect">
            <a:avLst/>
          </a:prstGeom>
        </p:spPr>
      </p:pic>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188640"/>
            <a:ext cx="7728859" cy="6186309"/>
          </a:xfrm>
          <a:prstGeom prst="rect">
            <a:avLst/>
          </a:prstGeom>
        </p:spPr>
        <p:txBody>
          <a:bodyPr wrap="square">
            <a:spAutoFit/>
          </a:bodyPr>
          <a:lstStyle/>
          <a:p>
            <a:pPr algn="just" fontAlgn="base"/>
            <a:r>
              <a:rPr lang="vi-VN" sz="4400" b="1" dirty="0">
                <a:latin typeface="Times New Roman" panose="02020603050405020304" pitchFamily="18" charset="0"/>
                <a:cs typeface="Times New Roman" panose="02020603050405020304" pitchFamily="18" charset="0"/>
              </a:rPr>
              <a:t>b) Từ phòng bên kia một cô bé rất xinh mặc chiếc áo may ô con trai và vẫn còn cầm thu thu một đoạn dây sau lưng chạy sang. </a:t>
            </a:r>
            <a:r>
              <a:rPr lang="vi-VN" sz="4400" b="1" dirty="0">
                <a:solidFill>
                  <a:srgbClr val="0000FF"/>
                </a:solidFill>
                <a:latin typeface="Times New Roman" panose="02020603050405020304" pitchFamily="18" charset="0"/>
                <a:cs typeface="Times New Roman" panose="02020603050405020304" pitchFamily="18" charset="0"/>
              </a:rPr>
              <a:t>Cô bé</a:t>
            </a:r>
            <a:r>
              <a:rPr lang="vi-VN" sz="4400" b="1" dirty="0">
                <a:latin typeface="Times New Roman" panose="02020603050405020304" pitchFamily="18" charset="0"/>
                <a:cs typeface="Times New Roman" panose="02020603050405020304" pitchFamily="18" charset="0"/>
              </a:rPr>
              <a:t> bên nhà hàng xóm đã quen dần với công việc này. </a:t>
            </a:r>
            <a:r>
              <a:rPr lang="vi-VN" sz="4400" b="1" dirty="0">
                <a:solidFill>
                  <a:srgbClr val="0000FF"/>
                </a:solidFill>
                <a:latin typeface="Times New Roman" panose="02020603050405020304" pitchFamily="18" charset="0"/>
                <a:cs typeface="Times New Roman" panose="02020603050405020304" pitchFamily="18" charset="0"/>
              </a:rPr>
              <a:t>Nó</a:t>
            </a:r>
            <a:r>
              <a:rPr lang="vi-VN" sz="4400" b="1" dirty="0">
                <a:latin typeface="Times New Roman" panose="02020603050405020304" pitchFamily="18" charset="0"/>
                <a:cs typeface="Times New Roman" panose="02020603050405020304" pitchFamily="18" charset="0"/>
              </a:rPr>
              <a:t> lễ phép hỏi Nhĩ: “Bác cần nằm xuống phải không ạ?”.</a:t>
            </a:r>
            <a:endParaRPr lang="vi-VN" sz="4000" b="1" dirty="0">
              <a:latin typeface="Times New Roman" panose="02020603050405020304" pitchFamily="18" charset="0"/>
              <a:cs typeface="Times New Roman" panose="02020603050405020304" pitchFamily="18" charset="0"/>
            </a:endParaRPr>
          </a:p>
        </p:txBody>
      </p:sp>
      <p:sp>
        <p:nvSpPr>
          <p:cNvPr id="9" name="Rectangle 8"/>
          <p:cNvSpPr/>
          <p:nvPr/>
        </p:nvSpPr>
        <p:spPr>
          <a:xfrm>
            <a:off x="2783632" y="2780928"/>
            <a:ext cx="2592288"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1415480" y="4149080"/>
            <a:ext cx="1440160"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cxnSp>
        <p:nvCxnSpPr>
          <p:cNvPr id="11" name="Straight Connector 10"/>
          <p:cNvCxnSpPr/>
          <p:nvPr/>
        </p:nvCxnSpPr>
        <p:spPr>
          <a:xfrm>
            <a:off x="8328248" y="188640"/>
            <a:ext cx="0" cy="61863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ound Diagonal Corner Rectangle 11"/>
          <p:cNvSpPr/>
          <p:nvPr/>
        </p:nvSpPr>
        <p:spPr>
          <a:xfrm>
            <a:off x="8740004" y="4144645"/>
            <a:ext cx="2808312" cy="1224136"/>
          </a:xfrm>
          <a:prstGeom prst="round2Diag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rgbClr val="0000FF"/>
                </a:solidFill>
                <a:latin typeface="Times New Roman" panose="02020603050405020304" pitchFamily="18" charset="0"/>
                <a:cs typeface="Times New Roman" panose="02020603050405020304" pitchFamily="18" charset="0"/>
              </a:rPr>
              <a:t>Phép </a:t>
            </a:r>
            <a:r>
              <a:rPr lang="en-US" sz="4400" b="1" smtClean="0">
                <a:solidFill>
                  <a:srgbClr val="0000FF"/>
                </a:solidFill>
                <a:latin typeface="Times New Roman" panose="02020603050405020304" pitchFamily="18" charset="0"/>
                <a:cs typeface="Times New Roman" panose="02020603050405020304" pitchFamily="18" charset="0"/>
              </a:rPr>
              <a:t>thế </a:t>
            </a:r>
            <a:endParaRPr lang="en-US" sz="4400">
              <a:solidFill>
                <a:srgbClr val="0000FF"/>
              </a:solidFill>
            </a:endParaRPr>
          </a:p>
        </p:txBody>
      </p:sp>
      <p:sp>
        <p:nvSpPr>
          <p:cNvPr id="13" name="Oval 12"/>
          <p:cNvSpPr/>
          <p:nvPr/>
        </p:nvSpPr>
        <p:spPr>
          <a:xfrm>
            <a:off x="8544272" y="2492896"/>
            <a:ext cx="3240360" cy="1368152"/>
          </a:xfrm>
          <a:prstGeom prst="ellipse">
            <a:avLst/>
          </a:prstGeom>
          <a:solidFill>
            <a:schemeClr val="accent4">
              <a:lumMod val="40000"/>
              <a:lumOff val="6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smtClean="0">
                <a:solidFill>
                  <a:srgbClr val="C00000"/>
                </a:solidFill>
                <a:latin typeface="Times New Roman" panose="02020603050405020304" pitchFamily="18" charset="0"/>
                <a:cs typeface="Times New Roman" panose="02020603050405020304" pitchFamily="18" charset="0"/>
              </a:rPr>
              <a:t>Phép lặp</a:t>
            </a:r>
            <a:endParaRPr lang="en-US" sz="4400">
              <a:solidFill>
                <a:srgbClr val="C00000"/>
              </a:solidFill>
            </a:endParaRPr>
          </a:p>
        </p:txBody>
      </p:sp>
    </p:spTree>
    <p:extLst>
      <p:ext uri="{BB962C8B-B14F-4D97-AF65-F5344CB8AC3E}">
        <p14:creationId xmlns:p14="http://schemas.microsoft.com/office/powerpoint/2010/main" val="88960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1000"/>
                                        <p:tgtEl>
                                          <p:spTgt spid="10"/>
                                        </p:tgtEl>
                                      </p:cBhvr>
                                    </p:animEffect>
                                    <p:anim calcmode="lin" valueType="num">
                                      <p:cBhvr>
                                        <p:cTn id="20" dur="1000" fill="hold"/>
                                        <p:tgtEl>
                                          <p:spTgt spid="10"/>
                                        </p:tgtEl>
                                        <p:attrNameLst>
                                          <p:attrName>ppt_x</p:attrName>
                                        </p:attrNameLst>
                                      </p:cBhvr>
                                      <p:tavLst>
                                        <p:tav tm="0">
                                          <p:val>
                                            <p:strVal val="#ppt_x"/>
                                          </p:val>
                                        </p:tav>
                                        <p:tav tm="100000">
                                          <p:val>
                                            <p:strVal val="#ppt_x"/>
                                          </p:val>
                                        </p:tav>
                                      </p:tavLst>
                                    </p:anim>
                                    <p:anim calcmode="lin" valueType="num">
                                      <p:cBhvr>
                                        <p:cTn id="21" dur="1000" fill="hold"/>
                                        <p:tgtEl>
                                          <p:spTgt spid="10"/>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188640"/>
            <a:ext cx="11233248" cy="6186309"/>
          </a:xfrm>
          <a:prstGeom prst="rect">
            <a:avLst/>
          </a:prstGeom>
        </p:spPr>
        <p:txBody>
          <a:bodyPr wrap="square">
            <a:spAutoFit/>
          </a:bodyPr>
          <a:lstStyle/>
          <a:p>
            <a:pPr algn="just" fontAlgn="base"/>
            <a:r>
              <a:rPr lang="vi-VN" sz="4400" b="1" dirty="0">
                <a:latin typeface="Times New Roman" panose="02020603050405020304" pitchFamily="18" charset="0"/>
                <a:cs typeface="Times New Roman" panose="02020603050405020304" pitchFamily="18" charset="0"/>
              </a:rPr>
              <a:t>c</a:t>
            </a:r>
            <a:r>
              <a:rPr lang="vi-VN" sz="4400" b="1">
                <a:latin typeface="Times New Roman" panose="02020603050405020304" pitchFamily="18" charset="0"/>
                <a:cs typeface="Times New Roman" panose="02020603050405020304" pitchFamily="18" charset="0"/>
              </a:rPr>
              <a:t>) </a:t>
            </a:r>
            <a:r>
              <a:rPr lang="vi-VN" sz="4400" b="1" smtClean="0">
                <a:latin typeface="Times New Roman" panose="02020603050405020304" pitchFamily="18" charset="0"/>
                <a:cs typeface="Times New Roman" panose="02020603050405020304" pitchFamily="18" charset="0"/>
              </a:rPr>
              <a:t>Nhưng </a:t>
            </a:r>
            <a:r>
              <a:rPr lang="vi-VN" sz="4400" b="1" dirty="0">
                <a:latin typeface="Times New Roman" panose="02020603050405020304" pitchFamily="18" charset="0"/>
                <a:cs typeface="Times New Roman" panose="02020603050405020304" pitchFamily="18" charset="0"/>
              </a:rPr>
              <a:t>cái “com-pa” kia lấy làm bất bình lắm, tỏ vẻ khinh bỉ, cười kháy tôi như cười kháy một người Pháp không biết đến Nã Phá Luân, một người Mĩ không biết đến Hoa Thịnh Đốn vậy! Rồi nói:</a:t>
            </a:r>
          </a:p>
          <a:p>
            <a:pPr algn="just" fontAlgn="base"/>
            <a:r>
              <a:rPr lang="vi-VN" sz="4400" b="1" dirty="0">
                <a:latin typeface="Times New Roman" panose="02020603050405020304" pitchFamily="18" charset="0"/>
                <a:cs typeface="Times New Roman" panose="02020603050405020304" pitchFamily="18" charset="0"/>
              </a:rPr>
              <a:t>– Quên à! Phải, bây giờ cao sang rồi thì để ý đâu đến bọn chúng tôi nữa!</a:t>
            </a:r>
          </a:p>
          <a:p>
            <a:pPr algn="just" fontAlgn="base"/>
            <a:r>
              <a:rPr lang="vi-VN" sz="4400" b="1" dirty="0">
                <a:latin typeface="Times New Roman" panose="02020603050405020304" pitchFamily="18" charset="0"/>
                <a:cs typeface="Times New Roman" panose="02020603050405020304" pitchFamily="18" charset="0"/>
              </a:rPr>
              <a:t>Tôi hoảng hốt, đứng dậy nói:</a:t>
            </a:r>
          </a:p>
          <a:p>
            <a:pPr algn="just" fontAlgn="base"/>
            <a:r>
              <a:rPr lang="vi-VN" sz="4400" b="1" dirty="0">
                <a:latin typeface="Times New Roman" panose="02020603050405020304" pitchFamily="18" charset="0"/>
                <a:cs typeface="Times New Roman" panose="02020603050405020304" pitchFamily="18" charset="0"/>
              </a:rPr>
              <a:t>– Đâu có phải </a:t>
            </a:r>
            <a:r>
              <a:rPr lang="vi-VN" sz="4400" b="1" dirty="0">
                <a:solidFill>
                  <a:srgbClr val="0000FF"/>
                </a:solidFill>
                <a:latin typeface="Times New Roman" panose="02020603050405020304" pitchFamily="18" charset="0"/>
                <a:cs typeface="Times New Roman" panose="02020603050405020304" pitchFamily="18" charset="0"/>
              </a:rPr>
              <a:t>thế</a:t>
            </a:r>
            <a:r>
              <a:rPr lang="vi-VN" sz="4400" b="1" dirty="0">
                <a:latin typeface="Times New Roman" panose="02020603050405020304" pitchFamily="18" charset="0"/>
                <a:cs typeface="Times New Roman" panose="02020603050405020304" pitchFamily="18" charset="0"/>
              </a:rPr>
              <a:t>! Tôi…</a:t>
            </a:r>
          </a:p>
        </p:txBody>
      </p:sp>
      <p:sp>
        <p:nvSpPr>
          <p:cNvPr id="9" name="Rectangle 8"/>
          <p:cNvSpPr/>
          <p:nvPr/>
        </p:nvSpPr>
        <p:spPr>
          <a:xfrm>
            <a:off x="3719736" y="5449659"/>
            <a:ext cx="1440160"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
        <p:nvSpPr>
          <p:cNvPr id="10" name="Round Diagonal Corner Rectangle 9"/>
          <p:cNvSpPr/>
          <p:nvPr/>
        </p:nvSpPr>
        <p:spPr>
          <a:xfrm>
            <a:off x="7752184" y="5373216"/>
            <a:ext cx="2808312" cy="1003677"/>
          </a:xfrm>
          <a:prstGeom prst="round2DiagRect">
            <a:avLst/>
          </a:prstGeom>
          <a:solidFill>
            <a:schemeClr val="accent5">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rgbClr val="0000FF"/>
                </a:solidFill>
                <a:latin typeface="Times New Roman" panose="02020603050405020304" pitchFamily="18" charset="0"/>
                <a:cs typeface="Times New Roman" panose="02020603050405020304" pitchFamily="18" charset="0"/>
              </a:rPr>
              <a:t>Phép </a:t>
            </a:r>
            <a:r>
              <a:rPr lang="en-US" sz="4400" b="1" smtClean="0">
                <a:solidFill>
                  <a:srgbClr val="0000FF"/>
                </a:solidFill>
                <a:latin typeface="Times New Roman" panose="02020603050405020304" pitchFamily="18" charset="0"/>
                <a:cs typeface="Times New Roman" panose="02020603050405020304" pitchFamily="18" charset="0"/>
              </a:rPr>
              <a:t>thế </a:t>
            </a:r>
            <a:endParaRPr lang="en-US" sz="4400">
              <a:solidFill>
                <a:srgbClr val="0000FF"/>
              </a:solidFill>
            </a:endParaRPr>
          </a:p>
        </p:txBody>
      </p:sp>
    </p:spTree>
    <p:extLst>
      <p:ext uri="{BB962C8B-B14F-4D97-AF65-F5344CB8AC3E}">
        <p14:creationId xmlns:p14="http://schemas.microsoft.com/office/powerpoint/2010/main" val="88960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4">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663868" y="188640"/>
            <a:ext cx="10873208" cy="6155531"/>
          </a:xfrm>
          <a:prstGeom prst="rect">
            <a:avLst/>
          </a:prstGeom>
        </p:spPr>
        <p:txBody>
          <a:bodyPr wrap="square">
            <a:spAutoFit/>
          </a:bodyPr>
          <a:lstStyle/>
          <a:p>
            <a:pPr algn="just">
              <a:spcAft>
                <a:spcPts val="1200"/>
              </a:spcAft>
            </a:pPr>
            <a:r>
              <a:rPr lang="en-US" sz="4800" b="1" smtClean="0">
                <a:solidFill>
                  <a:srgbClr val="0000FF"/>
                </a:solidFill>
                <a:latin typeface="Times New Roman" panose="02020603050405020304" pitchFamily="18" charset="0"/>
                <a:cs typeface="Times New Roman" panose="02020603050405020304" pitchFamily="18" charset="0"/>
              </a:rPr>
              <a:t>Bài </a:t>
            </a:r>
            <a:r>
              <a:rPr lang="en-US" sz="4800" b="1">
                <a:solidFill>
                  <a:srgbClr val="0000FF"/>
                </a:solidFill>
                <a:latin typeface="Times New Roman" panose="02020603050405020304" pitchFamily="18" charset="0"/>
                <a:cs typeface="Times New Roman" panose="02020603050405020304" pitchFamily="18" charset="0"/>
              </a:rPr>
              <a:t>tập 3</a:t>
            </a:r>
            <a:r>
              <a:rPr lang="en-US" sz="4800" b="1" smtClean="0">
                <a:solidFill>
                  <a:srgbClr val="0000FF"/>
                </a:solidFill>
                <a:latin typeface="Times New Roman" panose="02020603050405020304" pitchFamily="18" charset="0"/>
                <a:cs typeface="Times New Roman" panose="02020603050405020304" pitchFamily="18" charset="0"/>
              </a:rPr>
              <a:t>, trang 111: </a:t>
            </a:r>
            <a:r>
              <a:rPr lang="en-US" sz="4800" b="1">
                <a:solidFill>
                  <a:srgbClr val="C00000"/>
                </a:solidFill>
                <a:latin typeface="Times New Roman" panose="02020603050405020304" pitchFamily="18" charset="0"/>
                <a:cs typeface="Times New Roman" panose="02020603050405020304" pitchFamily="18" charset="0"/>
              </a:rPr>
              <a:t>Thực hiện ở </a:t>
            </a:r>
            <a:r>
              <a:rPr lang="en-US" sz="4800" b="1" smtClean="0">
                <a:solidFill>
                  <a:srgbClr val="C00000"/>
                </a:solidFill>
                <a:latin typeface="Times New Roman" panose="02020603050405020304" pitchFamily="18" charset="0"/>
                <a:cs typeface="Times New Roman" panose="02020603050405020304" pitchFamily="18" charset="0"/>
              </a:rPr>
              <a:t>nhà</a:t>
            </a:r>
          </a:p>
          <a:p>
            <a:pPr algn="just"/>
            <a:r>
              <a:rPr lang="en-US" sz="4800" b="1" smtClean="0">
                <a:latin typeface="Times New Roman" panose="02020603050405020304" pitchFamily="18" charset="0"/>
                <a:cs typeface="Times New Roman" panose="02020603050405020304" pitchFamily="18" charset="0"/>
              </a:rPr>
              <a:t>   Nêu rõ sự liên kết về nội dung và hình thức giữa các câu trong đoạn văn của bài tập I.2, trang 110: </a:t>
            </a:r>
            <a:r>
              <a:rPr lang="en-US" sz="4800" b="1" i="1" smtClean="0">
                <a:latin typeface="Times New Roman" panose="02020603050405020304" pitchFamily="18" charset="0"/>
                <a:cs typeface="Times New Roman" panose="02020603050405020304" pitchFamily="18" charset="0"/>
              </a:rPr>
              <a:t>Viết </a:t>
            </a:r>
            <a:r>
              <a:rPr lang="en-US" sz="4800" b="1" i="1">
                <a:latin typeface="Times New Roman" panose="02020603050405020304" pitchFamily="18" charset="0"/>
                <a:cs typeface="Times New Roman" panose="02020603050405020304" pitchFamily="18" charset="0"/>
              </a:rPr>
              <a:t>đoạn văn ngắn giới thiệu truyện ngắn “Chiếc lược ngà” của Nguyễn Quang </a:t>
            </a:r>
            <a:r>
              <a:rPr lang="en-US" sz="4800" b="1" i="1" smtClean="0">
                <a:latin typeface="Times New Roman" panose="02020603050405020304" pitchFamily="18" charset="0"/>
                <a:cs typeface="Times New Roman" panose="02020603050405020304" pitchFamily="18" charset="0"/>
              </a:rPr>
              <a:t>Sáng, trong đó </a:t>
            </a:r>
            <a:r>
              <a:rPr lang="en-US" sz="4800" b="1" i="1">
                <a:latin typeface="Times New Roman" panose="02020603050405020304" pitchFamily="18" charset="0"/>
                <a:cs typeface="Times New Roman" panose="02020603050405020304" pitchFamily="18" charset="0"/>
              </a:rPr>
              <a:t>có ít nhất một câu chứa khởi ngữ, một câu chứa thành phần tình thái.</a:t>
            </a:r>
            <a:endParaRPr lang="en-US" sz="4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49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695400" y="43378"/>
            <a:ext cx="10873208" cy="769441"/>
          </a:xfrm>
          <a:prstGeom prst="rect">
            <a:avLst/>
          </a:prstGeom>
        </p:spPr>
        <p:txBody>
          <a:bodyPr wrap="square">
            <a:spAutoFit/>
          </a:bodyPr>
          <a:lstStyle/>
          <a:p>
            <a:pPr algn="just"/>
            <a:r>
              <a:rPr lang="en-US" sz="4400" b="1" smtClean="0">
                <a:solidFill>
                  <a:srgbClr val="C00000"/>
                </a:solidFill>
                <a:latin typeface="Times New Roman" panose="02020603050405020304" pitchFamily="18" charset="0"/>
                <a:cs typeface="Times New Roman" panose="02020603050405020304" pitchFamily="18" charset="0"/>
              </a:rPr>
              <a:t>III. </a:t>
            </a:r>
            <a:r>
              <a:rPr lang="en-US" sz="4400" b="1" dirty="0" err="1">
                <a:solidFill>
                  <a:srgbClr val="C00000"/>
                </a:solidFill>
                <a:latin typeface="Times New Roman" panose="02020603050405020304" pitchFamily="18" charset="0"/>
                <a:cs typeface="Times New Roman" panose="02020603050405020304" pitchFamily="18" charset="0"/>
              </a:rPr>
              <a:t>Nghĩa</a:t>
            </a:r>
            <a:r>
              <a:rPr lang="en-US" sz="4400" b="1" dirty="0">
                <a:solidFill>
                  <a:srgbClr val="C00000"/>
                </a:solidFill>
                <a:latin typeface="Times New Roman" panose="02020603050405020304" pitchFamily="18" charset="0"/>
                <a:cs typeface="Times New Roman" panose="02020603050405020304" pitchFamily="18" charset="0"/>
              </a:rPr>
              <a:t> </a:t>
            </a:r>
            <a:r>
              <a:rPr lang="en-US" sz="4400" b="1" dirty="0" err="1">
                <a:solidFill>
                  <a:srgbClr val="C00000"/>
                </a:solidFill>
                <a:latin typeface="Times New Roman" panose="02020603050405020304" pitchFamily="18" charset="0"/>
                <a:cs typeface="Times New Roman" panose="02020603050405020304" pitchFamily="18" charset="0"/>
              </a:rPr>
              <a:t>tường</a:t>
            </a:r>
            <a:r>
              <a:rPr lang="en-US" sz="4400" b="1" dirty="0">
                <a:solidFill>
                  <a:srgbClr val="C00000"/>
                </a:solidFill>
                <a:latin typeface="Times New Roman" panose="02020603050405020304" pitchFamily="18" charset="0"/>
                <a:cs typeface="Times New Roman" panose="02020603050405020304" pitchFamily="18" charset="0"/>
              </a:rPr>
              <a:t> minh </a:t>
            </a:r>
            <a:r>
              <a:rPr lang="en-US" sz="4400" b="1" dirty="0" err="1">
                <a:solidFill>
                  <a:srgbClr val="C00000"/>
                </a:solidFill>
                <a:latin typeface="Times New Roman" panose="02020603050405020304" pitchFamily="18" charset="0"/>
                <a:cs typeface="Times New Roman" panose="02020603050405020304" pitchFamily="18" charset="0"/>
              </a:rPr>
              <a:t>và</a:t>
            </a:r>
            <a:r>
              <a:rPr lang="en-US" sz="4400" b="1" dirty="0">
                <a:solidFill>
                  <a:srgbClr val="C00000"/>
                </a:solidFill>
                <a:latin typeface="Times New Roman" panose="02020603050405020304" pitchFamily="18" charset="0"/>
                <a:cs typeface="Times New Roman" panose="02020603050405020304" pitchFamily="18" charset="0"/>
              </a:rPr>
              <a:t> </a:t>
            </a:r>
            <a:r>
              <a:rPr lang="en-US" sz="4400" b="1" dirty="0" err="1">
                <a:solidFill>
                  <a:srgbClr val="C00000"/>
                </a:solidFill>
                <a:latin typeface="Times New Roman" panose="02020603050405020304" pitchFamily="18" charset="0"/>
                <a:cs typeface="Times New Roman" panose="02020603050405020304" pitchFamily="18" charset="0"/>
              </a:rPr>
              <a:t>hàm</a:t>
            </a:r>
            <a:r>
              <a:rPr lang="en-US" sz="4400" b="1" dirty="0">
                <a:solidFill>
                  <a:srgbClr val="C00000"/>
                </a:solidFill>
                <a:latin typeface="Times New Roman" panose="02020603050405020304" pitchFamily="18" charset="0"/>
                <a:cs typeface="Times New Roman" panose="02020603050405020304" pitchFamily="18" charset="0"/>
              </a:rPr>
              <a:t> ý</a:t>
            </a:r>
            <a:r>
              <a:rPr lang="en-US" sz="4400" b="1" dirty="0" smtClean="0">
                <a:solidFill>
                  <a:srgbClr val="C00000"/>
                </a:solidFill>
                <a:latin typeface="Times New Roman" panose="02020603050405020304" pitchFamily="18" charset="0"/>
                <a:cs typeface="Times New Roman" panose="02020603050405020304" pitchFamily="18" charset="0"/>
              </a:rPr>
              <a:t>.</a:t>
            </a:r>
            <a:endParaRPr lang="en-US" sz="4400" b="1" dirty="0">
              <a:solidFill>
                <a:srgbClr val="C0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695399" y="840775"/>
            <a:ext cx="10873208" cy="1446550"/>
          </a:xfrm>
          <a:prstGeom prst="rect">
            <a:avLst/>
          </a:prstGeom>
        </p:spPr>
        <p:txBody>
          <a:bodyPr wrap="square">
            <a:spAutoFit/>
          </a:bodyPr>
          <a:lstStyle/>
          <a:p>
            <a:pPr algn="just"/>
            <a:r>
              <a:rPr lang="en-US" sz="4400" b="1" dirty="0">
                <a:solidFill>
                  <a:srgbClr val="0000FF"/>
                </a:solidFill>
                <a:latin typeface="Times New Roman" panose="02020603050405020304" pitchFamily="18" charset="0"/>
                <a:cs typeface="Times New Roman" panose="02020603050405020304" pitchFamily="18" charset="0"/>
              </a:rPr>
              <a:t>- </a:t>
            </a:r>
            <a:r>
              <a:rPr lang="vi-VN" sz="4400" b="1" dirty="0">
                <a:solidFill>
                  <a:srgbClr val="0000FF"/>
                </a:solidFill>
                <a:latin typeface="Times New Roman" panose="02020603050405020304" pitchFamily="18" charset="0"/>
                <a:cs typeface="Times New Roman" panose="02020603050405020304" pitchFamily="18" charset="0"/>
              </a:rPr>
              <a:t>Nghĩa tường minh </a:t>
            </a:r>
            <a:r>
              <a:rPr lang="vi-VN" sz="4400" b="1" dirty="0">
                <a:latin typeface="Times New Roman" panose="02020603050405020304" pitchFamily="18" charset="0"/>
                <a:cs typeface="Times New Roman" panose="02020603050405020304" pitchFamily="18" charset="0"/>
              </a:rPr>
              <a:t>là phần thông báo được diễn đạt trực tiếp bằng từ ngữ trong câu.</a:t>
            </a:r>
            <a:endParaRPr lang="en-US" sz="4400" b="1" dirty="0">
              <a:latin typeface="Times New Roman" panose="02020603050405020304" pitchFamily="18" charset="0"/>
              <a:cs typeface="Times New Roman" panose="02020603050405020304" pitchFamily="18" charset="0"/>
            </a:endParaRPr>
          </a:p>
        </p:txBody>
      </p:sp>
      <p:sp>
        <p:nvSpPr>
          <p:cNvPr id="10" name="Rectangle 9"/>
          <p:cNvSpPr/>
          <p:nvPr/>
        </p:nvSpPr>
        <p:spPr>
          <a:xfrm>
            <a:off x="695399" y="2276872"/>
            <a:ext cx="10873208" cy="2123658"/>
          </a:xfrm>
          <a:prstGeom prst="rect">
            <a:avLst/>
          </a:prstGeom>
        </p:spPr>
        <p:txBody>
          <a:bodyPr wrap="square">
            <a:spAutoFit/>
          </a:bodyPr>
          <a:lstStyle/>
          <a:p>
            <a:pPr algn="just"/>
            <a:r>
              <a:rPr lang="en-US" sz="4400" b="1" dirty="0">
                <a:solidFill>
                  <a:srgbClr val="0000FF"/>
                </a:solidFill>
                <a:latin typeface="Times New Roman" panose="02020603050405020304" pitchFamily="18" charset="0"/>
                <a:cs typeface="Times New Roman" panose="02020603050405020304" pitchFamily="18" charset="0"/>
              </a:rPr>
              <a:t>- </a:t>
            </a:r>
            <a:r>
              <a:rPr lang="vi-VN" sz="4400" b="1" dirty="0">
                <a:solidFill>
                  <a:srgbClr val="0000FF"/>
                </a:solidFill>
                <a:latin typeface="Times New Roman" panose="02020603050405020304" pitchFamily="18" charset="0"/>
                <a:cs typeface="Times New Roman" panose="02020603050405020304" pitchFamily="18" charset="0"/>
              </a:rPr>
              <a:t>Hàm ý</a:t>
            </a:r>
            <a:r>
              <a:rPr lang="vi-VN" sz="4400" b="1" dirty="0">
                <a:latin typeface="Times New Roman" panose="02020603050405020304" pitchFamily="18" charset="0"/>
                <a:cs typeface="Times New Roman" panose="02020603050405020304" pitchFamily="18" charset="0"/>
              </a:rPr>
              <a:t> là phần thông báo tuy không được diễn đạt trực tiếp bằng từ ngữ trong câu nhưng có thể suy ra từ những từ ngữ ấy.</a:t>
            </a:r>
            <a:endParaRPr lang="en-US" sz="44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695399" y="4453369"/>
            <a:ext cx="10873208" cy="2123658"/>
          </a:xfrm>
          <a:prstGeom prst="rect">
            <a:avLst/>
          </a:prstGeom>
        </p:spPr>
        <p:txBody>
          <a:bodyPr wrap="square">
            <a:spAutoFit/>
          </a:bodyPr>
          <a:lstStyle/>
          <a:p>
            <a:pPr algn="just"/>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Điều</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err="1">
                <a:solidFill>
                  <a:srgbClr val="0000FF"/>
                </a:solidFill>
                <a:latin typeface="Times New Roman" panose="02020603050405020304" pitchFamily="18" charset="0"/>
                <a:cs typeface="Times New Roman" panose="02020603050405020304" pitchFamily="18" charset="0"/>
              </a:rPr>
              <a:t>kiện</a:t>
            </a:r>
            <a:r>
              <a:rPr lang="en-US" sz="4400" b="1">
                <a:solidFill>
                  <a:srgbClr val="0000FF"/>
                </a:solidFill>
                <a:latin typeface="Times New Roman" panose="02020603050405020304" pitchFamily="18" charset="0"/>
                <a:cs typeface="Times New Roman" panose="02020603050405020304" pitchFamily="18" charset="0"/>
              </a:rPr>
              <a:t> </a:t>
            </a:r>
            <a:r>
              <a:rPr lang="en-US" sz="4400" b="1" smtClean="0">
                <a:solidFill>
                  <a:srgbClr val="0000FF"/>
                </a:solidFill>
                <a:latin typeface="Times New Roman" panose="02020603050405020304" pitchFamily="18" charset="0"/>
                <a:cs typeface="Times New Roman" panose="02020603050405020304" pitchFamily="18" charset="0"/>
              </a:rPr>
              <a:t>sử </a:t>
            </a:r>
            <a:r>
              <a:rPr lang="en-US" sz="4400" b="1" dirty="0" err="1">
                <a:solidFill>
                  <a:srgbClr val="0000FF"/>
                </a:solidFill>
                <a:latin typeface="Times New Roman" panose="02020603050405020304" pitchFamily="18" charset="0"/>
                <a:cs typeface="Times New Roman" panose="02020603050405020304" pitchFamily="18" charset="0"/>
              </a:rPr>
              <a:t>dụng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hàm</a:t>
            </a:r>
            <a:r>
              <a:rPr lang="en-US" sz="4400" b="1" dirty="0">
                <a:solidFill>
                  <a:srgbClr val="0000FF"/>
                </a:solidFill>
                <a:latin typeface="Times New Roman" panose="02020603050405020304" pitchFamily="18" charset="0"/>
                <a:cs typeface="Times New Roman" panose="02020603050405020304" pitchFamily="18" charset="0"/>
              </a:rPr>
              <a:t> ý:</a:t>
            </a:r>
          </a:p>
          <a:p>
            <a:pPr algn="just"/>
            <a:r>
              <a:rPr lang="en-US" sz="4400" b="1" dirty="0">
                <a:latin typeface="Times New Roman" panose="02020603050405020304" pitchFamily="18" charset="0"/>
                <a:cs typeface="Times New Roman" panose="02020603050405020304" pitchFamily="18" charset="0"/>
              </a:rPr>
              <a:t>+ </a:t>
            </a:r>
            <a:r>
              <a:rPr lang="pt-BR" sz="4400" b="1" dirty="0">
                <a:latin typeface="Times New Roman" panose="02020603050405020304" pitchFamily="18" charset="0"/>
                <a:cs typeface="Times New Roman" panose="02020603050405020304" pitchFamily="18" charset="0"/>
              </a:rPr>
              <a:t>Người nói có hàm ý </a:t>
            </a:r>
            <a:endParaRPr lang="en-US" sz="4400" b="1" dirty="0">
              <a:latin typeface="Times New Roman" panose="02020603050405020304" pitchFamily="18" charset="0"/>
              <a:cs typeface="Times New Roman" panose="02020603050405020304" pitchFamily="18" charset="0"/>
            </a:endParaRPr>
          </a:p>
          <a:p>
            <a:pPr algn="just"/>
            <a:r>
              <a:rPr lang="en-US" sz="4400" b="1" dirty="0">
                <a:latin typeface="Times New Roman" panose="02020603050405020304" pitchFamily="18" charset="0"/>
                <a:cs typeface="Times New Roman" panose="02020603050405020304" pitchFamily="18" charset="0"/>
              </a:rPr>
              <a:t>+ </a:t>
            </a:r>
            <a:r>
              <a:rPr lang="pt-BR" sz="4400" b="1" dirty="0">
                <a:latin typeface="Times New Roman" panose="02020603050405020304" pitchFamily="18" charset="0"/>
                <a:cs typeface="Times New Roman" panose="02020603050405020304" pitchFamily="18" charset="0"/>
              </a:rPr>
              <a:t>Người nghe có năng lực giải đoán hàm ý.</a:t>
            </a:r>
            <a:endParaRPr lang="en-US" sz="4400" b="1" dirty="0">
              <a:latin typeface="Times New Roman" panose="02020603050405020304" pitchFamily="18" charset="0"/>
              <a:cs typeface="Times New Roman" panose="02020603050405020304" pitchFamily="18" charset="0"/>
            </a:endParaRPr>
          </a:p>
        </p:txBody>
      </p:sp>
      <p:pic>
        <p:nvPicPr>
          <p:cNvPr id="12"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0903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188640"/>
            <a:ext cx="11233248" cy="6247864"/>
          </a:xfrm>
          <a:prstGeom prst="rect">
            <a:avLst/>
          </a:prstGeom>
        </p:spPr>
        <p:txBody>
          <a:bodyPr wrap="square">
            <a:spAutoFit/>
          </a:bodyPr>
          <a:lstStyle/>
          <a:p>
            <a:pPr algn="just"/>
            <a:r>
              <a:rPr lang="en-US" sz="4000" b="1" dirty="0" err="1">
                <a:solidFill>
                  <a:srgbClr val="0000FF"/>
                </a:solidFill>
                <a:latin typeface="Times New Roman" panose="02020603050405020304" pitchFamily="18" charset="0"/>
                <a:cs typeface="Times New Roman" panose="02020603050405020304" pitchFamily="18" charset="0"/>
              </a:rPr>
              <a:t>Bài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tập</a:t>
            </a:r>
            <a:r>
              <a:rPr lang="en-US" sz="4000" b="1" dirty="0">
                <a:solidFill>
                  <a:srgbClr val="0000FF"/>
                </a:solidFill>
                <a:latin typeface="Times New Roman" panose="02020603050405020304" pitchFamily="18" charset="0"/>
                <a:cs typeface="Times New Roman" panose="02020603050405020304" pitchFamily="18" charset="0"/>
              </a:rPr>
              <a:t> 1 </a:t>
            </a:r>
            <a:r>
              <a:rPr lang="en-US" sz="4000" b="1" dirty="0" err="1">
                <a:solidFill>
                  <a:srgbClr val="0000FF"/>
                </a:solidFill>
                <a:latin typeface="Times New Roman" panose="02020603050405020304" pitchFamily="18" charset="0"/>
                <a:cs typeface="Times New Roman" panose="02020603050405020304" pitchFamily="18" charset="0"/>
              </a:rPr>
              <a:t>trang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smtClean="0">
                <a:solidFill>
                  <a:srgbClr val="0000FF"/>
                </a:solidFill>
                <a:latin typeface="Times New Roman" panose="02020603050405020304" pitchFamily="18" charset="0"/>
                <a:cs typeface="Times New Roman" panose="02020603050405020304" pitchFamily="18" charset="0"/>
              </a:rPr>
              <a:t>111</a:t>
            </a:r>
            <a:r>
              <a:rPr lang="en-US" sz="4000" b="1" smtClean="0">
                <a:solidFill>
                  <a:srgbClr val="0000FF"/>
                </a:solidFill>
                <a:latin typeface="Times New Roman" panose="02020603050405020304" pitchFamily="18" charset="0"/>
                <a:cs typeface="Times New Roman" panose="02020603050405020304" pitchFamily="18" charset="0"/>
              </a:rPr>
              <a:t>. </a:t>
            </a:r>
            <a:r>
              <a:rPr lang="en-US" sz="4000" b="1" smtClean="0">
                <a:latin typeface="Times New Roman" panose="02020603050405020304" pitchFamily="18" charset="0"/>
                <a:cs typeface="Times New Roman" panose="02020603050405020304" pitchFamily="18" charset="0"/>
              </a:rPr>
              <a:t>Đọc </a:t>
            </a:r>
            <a:r>
              <a:rPr lang="en-US" sz="4000" b="1" dirty="0" err="1">
                <a:latin typeface="Times New Roman" panose="02020603050405020304" pitchFamily="18" charset="0"/>
                <a:cs typeface="Times New Roman" panose="02020603050405020304" pitchFamily="18" charset="0"/>
              </a:rPr>
              <a:t>truyện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sau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đây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và</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biết</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mày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muốn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nói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điều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gì</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với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nhà</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giàu</a:t>
            </a:r>
            <a:r>
              <a:rPr lang="en-US" sz="4000" b="1" dirty="0">
                <a:latin typeface="Times New Roman" panose="02020603050405020304" pitchFamily="18" charset="0"/>
                <a:cs typeface="Times New Roman" panose="02020603050405020304" pitchFamily="18" charset="0"/>
              </a:rPr>
              <a:t> qua </a:t>
            </a:r>
            <a:r>
              <a:rPr lang="en-US" sz="4000" b="1" dirty="0" err="1">
                <a:latin typeface="Times New Roman" panose="02020603050405020304" pitchFamily="18" charset="0"/>
                <a:cs typeface="Times New Roman" panose="02020603050405020304" pitchFamily="18" charset="0"/>
              </a:rPr>
              <a:t>câu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nói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được</a:t>
            </a:r>
            <a:r>
              <a:rPr lang="en-US" sz="4000" b="1" dirty="0">
                <a:latin typeface="Times New Roman" panose="02020603050405020304" pitchFamily="18" charset="0"/>
                <a:cs typeface="Times New Roman" panose="02020603050405020304" pitchFamily="18" charset="0"/>
              </a:rPr>
              <a:t> in </a:t>
            </a:r>
            <a:r>
              <a:rPr lang="en-US" sz="4000" b="1" dirty="0" err="1">
                <a:latin typeface="Times New Roman" panose="02020603050405020304" pitchFamily="18" charset="0"/>
                <a:cs typeface="Times New Roman" panose="02020603050405020304" pitchFamily="18" charset="0"/>
              </a:rPr>
              <a:t>đậm</a:t>
            </a:r>
            <a:r>
              <a:rPr lang="en-US" sz="4000" b="1" dirty="0">
                <a:latin typeface="Times New Roman" panose="02020603050405020304" pitchFamily="18" charset="0"/>
                <a:cs typeface="Times New Roman" panose="02020603050405020304" pitchFamily="18" charset="0"/>
              </a:rPr>
              <a:t> ở </a:t>
            </a:r>
            <a:r>
              <a:rPr lang="en-US" sz="4000" b="1" dirty="0" err="1">
                <a:latin typeface="Times New Roman" panose="02020603050405020304" pitchFamily="18" charset="0"/>
                <a:cs typeface="Times New Roman" panose="02020603050405020304" pitchFamily="18" charset="0"/>
              </a:rPr>
              <a:t>cuối</a:t>
            </a:r>
            <a:r>
              <a:rPr lang="en-US" sz="4000" b="1" dirty="0">
                <a:latin typeface="Times New Roman" panose="02020603050405020304" pitchFamily="18" charset="0"/>
                <a:cs typeface="Times New Roman" panose="02020603050405020304" pitchFamily="18" charset="0"/>
              </a:rPr>
              <a:t> </a:t>
            </a:r>
            <a:r>
              <a:rPr lang="en-US" sz="4000" b="1" err="1">
                <a:latin typeface="Times New Roman" panose="02020603050405020304" pitchFamily="18" charset="0"/>
                <a:cs typeface="Times New Roman" panose="02020603050405020304" pitchFamily="18" charset="0"/>
              </a:rPr>
              <a:t>truyện</a:t>
            </a:r>
            <a:r>
              <a:rPr lang="en-US" sz="4000" b="1" smtClean="0">
                <a:latin typeface="Times New Roman" panose="02020603050405020304" pitchFamily="18" charset="0"/>
                <a:cs typeface="Times New Roman" panose="02020603050405020304" pitchFamily="18" charset="0"/>
              </a:rPr>
              <a:t>:</a:t>
            </a:r>
          </a:p>
          <a:p>
            <a:pPr algn="ctr"/>
            <a:r>
              <a:rPr lang="en-US" sz="4000" b="1" smtClean="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CHIẾM HẾT CHỖ</a:t>
            </a:r>
          </a:p>
          <a:p>
            <a:pPr algn="just"/>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Một</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mày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hom</a:t>
            </a:r>
            <a:r>
              <a:rPr lang="en-US" sz="4000" b="1" dirty="0">
                <a:latin typeface="Times New Roman" panose="02020603050405020304" pitchFamily="18" charset="0"/>
                <a:cs typeface="Times New Roman" panose="02020603050405020304" pitchFamily="18" charset="0"/>
              </a:rPr>
              <a:t> hem, </a:t>
            </a:r>
            <a:r>
              <a:rPr lang="en-US" sz="4000" b="1" dirty="0" err="1">
                <a:latin typeface="Times New Roman" panose="02020603050405020304" pitchFamily="18" charset="0"/>
                <a:cs typeface="Times New Roman" panose="02020603050405020304" pitchFamily="18" charset="0"/>
              </a:rPr>
              <a:t>rách</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rưới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đến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cửa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nhà</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giàu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xin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nhà</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giàu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không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lại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còn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mắng</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 </a:t>
            </a:r>
            <a:r>
              <a:rPr lang="en-US" sz="4000" b="1" dirty="0" err="1">
                <a:latin typeface="Times New Roman" panose="02020603050405020304" pitchFamily="18" charset="0"/>
                <a:cs typeface="Times New Roman" panose="02020603050405020304" pitchFamily="18" charset="0"/>
              </a:rPr>
              <a:t>Bước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ngay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Rõ</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trông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như</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ở </a:t>
            </a:r>
            <a:r>
              <a:rPr lang="en-US" sz="4000" b="1" dirty="0" err="1">
                <a:latin typeface="Times New Roman" panose="02020603050405020304" pitchFamily="18" charset="0"/>
                <a:cs typeface="Times New Roman" panose="02020603050405020304" pitchFamily="18" charset="0"/>
              </a:rPr>
              <a:t>dưới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địa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ngục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lên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ấy</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mày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nghe</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nói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vội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trả</a:t>
            </a:r>
            <a:r>
              <a:rPr lang="en-US" sz="4000" b="1" dirty="0">
                <a:latin typeface="Times New Roman" panose="02020603050405020304" pitchFamily="18" charset="0"/>
                <a:cs typeface="Times New Roman" panose="02020603050405020304" pitchFamily="18" charset="0"/>
              </a:rPr>
              <a:t> </a:t>
            </a:r>
            <a:r>
              <a:rPr lang="en-US" sz="4000" b="1" err="1">
                <a:latin typeface="Times New Roman" panose="02020603050405020304" pitchFamily="18" charset="0"/>
                <a:cs typeface="Times New Roman" panose="02020603050405020304" pitchFamily="18" charset="0"/>
              </a:rPr>
              <a:t>lời</a:t>
            </a:r>
            <a:r>
              <a:rPr lang="en-US" sz="4000" b="1" smtClean="0">
                <a:latin typeface="Times New Roman" panose="02020603050405020304" pitchFamily="18" charset="0"/>
                <a:cs typeface="Times New Roman" panose="02020603050405020304" pitchFamily="18" charset="0"/>
              </a:rPr>
              <a:t>:</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09035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527381" y="188640"/>
            <a:ext cx="11041227" cy="4401205"/>
          </a:xfrm>
          <a:prstGeom prst="rect">
            <a:avLst/>
          </a:prstGeom>
        </p:spPr>
        <p:txBody>
          <a:bodyPr wrap="square">
            <a:spAutoFit/>
          </a:bodyPr>
          <a:lstStyle/>
          <a:p>
            <a:pPr algn="just"/>
            <a:r>
              <a:rPr lang="en-US" sz="4000" b="1" smtClean="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Phải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tôi</a:t>
            </a:r>
            <a:r>
              <a:rPr lang="en-US" sz="4000" b="1" dirty="0">
                <a:latin typeface="Times New Roman" panose="02020603050405020304" pitchFamily="18" charset="0"/>
                <a:cs typeface="Times New Roman" panose="02020603050405020304" pitchFamily="18" charset="0"/>
              </a:rPr>
              <a:t> ở </a:t>
            </a:r>
            <a:r>
              <a:rPr lang="en-US" sz="4000" b="1" dirty="0" err="1">
                <a:latin typeface="Times New Roman" panose="02020603050405020304" pitchFamily="18" charset="0"/>
                <a:cs typeface="Times New Roman" panose="02020603050405020304" pitchFamily="18" charset="0"/>
              </a:rPr>
              <a:t>dưới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địa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ngục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lên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đấy</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nhà</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giàu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nói</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 </a:t>
            </a:r>
            <a:r>
              <a:rPr lang="en-US" sz="4000" b="1" dirty="0" err="1">
                <a:latin typeface="Times New Roman" panose="02020603050405020304" pitchFamily="18" charset="0"/>
                <a:cs typeface="Times New Roman" panose="02020603050405020304" pitchFamily="18" charset="0"/>
              </a:rPr>
              <a:t>Đã</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xuống</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địa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ngục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sao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không</a:t>
            </a:r>
            <a:r>
              <a:rPr lang="en-US" sz="4000" b="1" dirty="0">
                <a:latin typeface="Times New Roman" panose="02020603050405020304" pitchFamily="18" charset="0"/>
                <a:cs typeface="Times New Roman" panose="02020603050405020304" pitchFamily="18" charset="0"/>
              </a:rPr>
              <a:t> ở </a:t>
            </a:r>
            <a:r>
              <a:rPr lang="en-US" sz="4000" b="1" dirty="0" err="1">
                <a:latin typeface="Times New Roman" panose="02020603050405020304" pitchFamily="18" charset="0"/>
                <a:cs typeface="Times New Roman" panose="02020603050405020304" pitchFamily="18" charset="0"/>
              </a:rPr>
              <a:t>hẳn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dưới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đấy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còn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lên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đây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làm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gì</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bẩn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mắt</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Người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ăn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mày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đáp</a:t>
            </a:r>
            <a:r>
              <a:rPr lang="en-US" sz="4000" b="1" dirty="0">
                <a:latin typeface="Times New Roman" panose="02020603050405020304" pitchFamily="18" charset="0"/>
                <a:cs typeface="Times New Roman" panose="02020603050405020304" pitchFamily="18" charset="0"/>
              </a:rPr>
              <a:t>:</a:t>
            </a:r>
          </a:p>
          <a:p>
            <a:pPr algn="just"/>
            <a:r>
              <a:rPr lang="en-US" sz="4000" b="1" dirty="0">
                <a:latin typeface="Times New Roman" panose="02020603050405020304" pitchFamily="18" charset="0"/>
                <a:cs typeface="Times New Roman" panose="02020603050405020304" pitchFamily="18" charset="0"/>
              </a:rPr>
              <a:t>     – </a:t>
            </a:r>
            <a:r>
              <a:rPr lang="en-US" sz="4000" b="1" dirty="0" err="1">
                <a:latin typeface="Times New Roman" panose="02020603050405020304" pitchFamily="18" charset="0"/>
                <a:cs typeface="Times New Roman" panose="02020603050405020304" pitchFamily="18" charset="0"/>
              </a:rPr>
              <a:t>Thế</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không</a:t>
            </a:r>
            <a:r>
              <a:rPr lang="en-US" sz="4000" b="1" dirty="0">
                <a:latin typeface="Times New Roman" panose="02020603050405020304" pitchFamily="18" charset="0"/>
                <a:cs typeface="Times New Roman" panose="02020603050405020304" pitchFamily="18" charset="0"/>
              </a:rPr>
              <a:t> ở </a:t>
            </a:r>
            <a:r>
              <a:rPr lang="en-US" sz="4000" b="1" dirty="0" err="1">
                <a:latin typeface="Times New Roman" panose="02020603050405020304" pitchFamily="18" charset="0"/>
                <a:cs typeface="Times New Roman" panose="02020603050405020304" pitchFamily="18" charset="0"/>
              </a:rPr>
              <a:t>được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mới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phải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lên</a:t>
            </a:r>
            <a:r>
              <a:rPr lang="en-US" sz="4000" b="1" dirty="0">
                <a:latin typeface="Times New Roman" panose="02020603050405020304" pitchFamily="18" charset="0"/>
                <a:cs typeface="Times New Roman" panose="02020603050405020304" pitchFamily="18" charset="0"/>
              </a:rPr>
              <a:t>. </a:t>
            </a:r>
            <a:r>
              <a:rPr lang="en-US" sz="4000" b="1" i="1" dirty="0">
                <a:solidFill>
                  <a:srgbClr val="0000FF"/>
                </a:solidFill>
                <a:latin typeface="Times New Roman" panose="02020603050405020304" pitchFamily="18" charset="0"/>
                <a:cs typeface="Times New Roman" panose="02020603050405020304" pitchFamily="18" charset="0"/>
              </a:rPr>
              <a:t>Ở </a:t>
            </a:r>
            <a:r>
              <a:rPr lang="en-US" sz="4000" b="1" i="1" dirty="0" err="1">
                <a:solidFill>
                  <a:srgbClr val="0000FF"/>
                </a:solidFill>
                <a:latin typeface="Times New Roman" panose="02020603050405020304" pitchFamily="18" charset="0"/>
                <a:cs typeface="Times New Roman" panose="02020603050405020304" pitchFamily="18" charset="0"/>
              </a:rPr>
              <a:t>dưới</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ấy</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các</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nhà</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giàu</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chiếm</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hết</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cả</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chỗ</a:t>
            </a:r>
            <a:r>
              <a:rPr lang="en-US" sz="4000" b="1" i="1" dirty="0">
                <a:solidFill>
                  <a:srgbClr val="0000FF"/>
                </a:solidFill>
                <a:latin typeface="Times New Roman" panose="02020603050405020304" pitchFamily="18" charset="0"/>
                <a:cs typeface="Times New Roman" panose="02020603050405020304" pitchFamily="18" charset="0"/>
              </a:rPr>
              <a:t> </a:t>
            </a:r>
            <a:r>
              <a:rPr lang="en-US" sz="4000" b="1" i="1" dirty="0" err="1">
                <a:solidFill>
                  <a:srgbClr val="0000FF"/>
                </a:solidFill>
                <a:latin typeface="Times New Roman" panose="02020603050405020304" pitchFamily="18" charset="0"/>
                <a:cs typeface="Times New Roman" panose="02020603050405020304" pitchFamily="18" charset="0"/>
              </a:rPr>
              <a:t>rồi</a:t>
            </a:r>
            <a:r>
              <a:rPr lang="en-US" sz="4000" b="1" i="1" dirty="0" smtClean="0">
                <a:solidFill>
                  <a:srgbClr val="0000FF"/>
                </a:solidFill>
                <a:latin typeface="Times New Roman" panose="02020603050405020304" pitchFamily="18" charset="0"/>
                <a:cs typeface="Times New Roman" panose="02020603050405020304" pitchFamily="18" charset="0"/>
              </a:rPr>
              <a:t>!</a:t>
            </a:r>
            <a:endParaRPr lang="en-US" sz="4000" b="1" i="1" dirty="0">
              <a:solidFill>
                <a:srgbClr val="0000FF"/>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527381" y="4797152"/>
            <a:ext cx="11041227" cy="1584176"/>
          </a:xfrm>
          <a:prstGeom prst="round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accent6">
                    <a:lumMod val="50000"/>
                  </a:schemeClr>
                </a:solidFill>
                <a:latin typeface="Times New Roman" panose="02020603050405020304" pitchFamily="18" charset="0"/>
                <a:cs typeface="Times New Roman" panose="02020603050405020304" pitchFamily="18" charset="0"/>
              </a:rPr>
              <a:t>Người ăn mày nói bằng hàm ý: địa ngục </a:t>
            </a:r>
            <a:endParaRPr lang="en-US" sz="4400" b="1" smtClean="0">
              <a:solidFill>
                <a:schemeClr val="accent6">
                  <a:lumMod val="50000"/>
                </a:schemeClr>
              </a:solidFill>
              <a:latin typeface="Times New Roman" panose="02020603050405020304" pitchFamily="18" charset="0"/>
              <a:cs typeface="Times New Roman" panose="02020603050405020304" pitchFamily="18" charset="0"/>
            </a:endParaRPr>
          </a:p>
          <a:p>
            <a:pPr algn="ctr"/>
            <a:r>
              <a:rPr lang="en-US" sz="4400" b="1" smtClean="0">
                <a:solidFill>
                  <a:schemeClr val="accent6">
                    <a:lumMod val="50000"/>
                  </a:schemeClr>
                </a:solidFill>
                <a:latin typeface="Times New Roman" panose="02020603050405020304" pitchFamily="18" charset="0"/>
                <a:cs typeface="Times New Roman" panose="02020603050405020304" pitchFamily="18" charset="0"/>
              </a:rPr>
              <a:t>là </a:t>
            </a:r>
            <a:r>
              <a:rPr lang="en-US" sz="4400" b="1">
                <a:solidFill>
                  <a:schemeClr val="accent6">
                    <a:lumMod val="50000"/>
                  </a:schemeClr>
                </a:solidFill>
                <a:latin typeface="Times New Roman" panose="02020603050405020304" pitchFamily="18" charset="0"/>
                <a:cs typeface="Times New Roman" panose="02020603050405020304" pitchFamily="18" charset="0"/>
              </a:rPr>
              <a:t>chỗ của các nhà giàu.</a:t>
            </a:r>
            <a:endParaRPr lang="en-US" sz="4400" b="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28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908720"/>
            <a:ext cx="11856148" cy="5157192"/>
            <a:chOff x="360532" y="1700808"/>
            <a:chExt cx="11856148" cy="5157192"/>
          </a:xfrm>
        </p:grpSpPr>
        <p:pic>
          <p:nvPicPr>
            <p:cNvPr id="2"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pic>
        <p:nvPicPr>
          <p:cNvPr id="11"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695400" y="764704"/>
            <a:ext cx="10945216" cy="830997"/>
          </a:xfrm>
          <a:prstGeom prst="rect">
            <a:avLst/>
          </a:prstGeom>
        </p:spPr>
        <p:txBody>
          <a:bodyPr wrap="square">
            <a:spAutoFit/>
          </a:bodyPr>
          <a:lstStyle/>
          <a:p>
            <a:pPr algn="just"/>
            <a:r>
              <a:rPr lang="en-US" sz="4800" b="1" smtClean="0">
                <a:solidFill>
                  <a:srgbClr val="C00000"/>
                </a:solidFill>
                <a:latin typeface="Times New Roman" panose="02020603050405020304" pitchFamily="18" charset="0"/>
                <a:cs typeface="Times New Roman" panose="02020603050405020304" pitchFamily="18" charset="0"/>
              </a:rPr>
              <a:t>I. </a:t>
            </a:r>
            <a:r>
              <a:rPr lang="en-US" sz="4800" b="1" dirty="0" err="1">
                <a:solidFill>
                  <a:srgbClr val="C00000"/>
                </a:solidFill>
                <a:latin typeface="Times New Roman" panose="02020603050405020304" pitchFamily="18" charset="0"/>
                <a:cs typeface="Times New Roman" panose="02020603050405020304" pitchFamily="18" charset="0"/>
              </a:rPr>
              <a:t>Khởi</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ngữ</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và</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các</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thành</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phần</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biệt</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lập</a:t>
            </a:r>
            <a:r>
              <a:rPr lang="en-US" sz="4800" b="1" dirty="0">
                <a:solidFill>
                  <a:srgbClr val="C00000"/>
                </a:solidFill>
                <a:latin typeface="Times New Roman" panose="02020603050405020304" pitchFamily="18" charset="0"/>
                <a:cs typeface="Times New Roman" panose="02020603050405020304" pitchFamily="18" charset="0"/>
              </a:rPr>
              <a:t>.</a:t>
            </a:r>
            <a:endParaRPr lang="en-US" sz="4800" dirty="0">
              <a:solidFill>
                <a:srgbClr val="C00000"/>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767408" y="1628800"/>
            <a:ext cx="10729192" cy="3046988"/>
          </a:xfrm>
          <a:prstGeom prst="rect">
            <a:avLst/>
          </a:prstGeom>
          <a:ln>
            <a:solidFill>
              <a:srgbClr val="8A1ABC"/>
            </a:solidFill>
          </a:ln>
        </p:spPr>
        <p:txBody>
          <a:bodyPr wrap="square">
            <a:spAutoFit/>
          </a:bodyPr>
          <a:lstStyle/>
          <a:p>
            <a:pPr algn="just"/>
            <a:r>
              <a:rPr lang="en-US" sz="4800" b="1" dirty="0">
                <a:solidFill>
                  <a:srgbClr val="0000FF"/>
                </a:solidFill>
                <a:latin typeface="Times New Roman" panose="02020603050405020304" pitchFamily="18" charset="0"/>
                <a:cs typeface="Times New Roman" panose="02020603050405020304" pitchFamily="18" charset="0"/>
              </a:rPr>
              <a:t>- </a:t>
            </a:r>
            <a:r>
              <a:rPr lang="en-US" sz="4800" b="1" dirty="0" err="1">
                <a:solidFill>
                  <a:srgbClr val="0000FF"/>
                </a:solidFill>
                <a:latin typeface="Times New Roman" panose="02020603050405020304" pitchFamily="18" charset="0"/>
                <a:cs typeface="Times New Roman" panose="02020603050405020304" pitchFamily="18" charset="0"/>
              </a:rPr>
              <a:t>Khởi</a:t>
            </a:r>
            <a:r>
              <a:rPr lang="en-US" sz="4800" b="1" dirty="0">
                <a:solidFill>
                  <a:srgbClr val="0000FF"/>
                </a:solidFill>
                <a:latin typeface="Times New Roman" panose="02020603050405020304" pitchFamily="18" charset="0"/>
                <a:cs typeface="Times New Roman" panose="02020603050405020304" pitchFamily="18" charset="0"/>
              </a:rPr>
              <a:t> </a:t>
            </a:r>
            <a:r>
              <a:rPr lang="en-US" sz="4800" b="1" dirty="0" err="1">
                <a:solidFill>
                  <a:srgbClr val="0000FF"/>
                </a:solidFill>
                <a:latin typeface="Times New Roman" panose="02020603050405020304" pitchFamily="18" charset="0"/>
                <a:cs typeface="Times New Roman" panose="02020603050405020304" pitchFamily="18" charset="0"/>
              </a:rPr>
              <a:t>ngữ</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là</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thành</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phần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câu</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đứng</a:t>
            </a:r>
            <a:r>
              <a:rPr lang="en-US" sz="4800" b="1" dirty="0">
                <a:latin typeface="Times New Roman" panose="02020603050405020304" pitchFamily="18" charset="0"/>
                <a:cs typeface="Times New Roman" panose="02020603050405020304" pitchFamily="18" charset="0"/>
              </a:rPr>
              <a:t> </a:t>
            </a:r>
            <a:r>
              <a:rPr lang="en-US" sz="4800" b="1" err="1">
                <a:latin typeface="Times New Roman" panose="02020603050405020304" pitchFamily="18" charset="0"/>
                <a:cs typeface="Times New Roman" panose="02020603050405020304" pitchFamily="18" charset="0"/>
              </a:rPr>
              <a:t>trước</a:t>
            </a:r>
            <a:r>
              <a:rPr lang="en-US" sz="4800" b="1">
                <a:latin typeface="Times New Roman" panose="02020603050405020304" pitchFamily="18" charset="0"/>
                <a:cs typeface="Times New Roman" panose="02020603050405020304" pitchFamily="18" charset="0"/>
              </a:rPr>
              <a:t> </a:t>
            </a:r>
            <a:r>
              <a:rPr lang="en-US" sz="4800" b="1" smtClean="0">
                <a:latin typeface="Times New Roman" panose="02020603050405020304" pitchFamily="18" charset="0"/>
                <a:cs typeface="Times New Roman" panose="02020603050405020304" pitchFamily="18" charset="0"/>
              </a:rPr>
              <a:t>chủ </a:t>
            </a:r>
            <a:r>
              <a:rPr lang="en-US" sz="4800" b="1" dirty="0" err="1">
                <a:latin typeface="Times New Roman" panose="02020603050405020304" pitchFamily="18" charset="0"/>
                <a:cs typeface="Times New Roman" panose="02020603050405020304" pitchFamily="18" charset="0"/>
              </a:rPr>
              <a:t>ngữ</a:t>
            </a:r>
            <a:r>
              <a:rPr lang="en-US" sz="4800" b="1" dirty="0">
                <a:latin typeface="Times New Roman" panose="02020603050405020304" pitchFamily="18" charset="0"/>
                <a:cs typeface="Times New Roman" panose="02020603050405020304" pitchFamily="18" charset="0"/>
              </a:rPr>
              <a:t> </a:t>
            </a:r>
            <a:r>
              <a:rPr lang="en-US" sz="4800" b="1" dirty="0" err="1" smtClean="0">
                <a:latin typeface="Times New Roman" panose="02020603050405020304" pitchFamily="18" charset="0"/>
                <a:cs typeface="Times New Roman" panose="02020603050405020304" pitchFamily="18" charset="0"/>
              </a:rPr>
              <a:t>để</a:t>
            </a:r>
            <a:r>
              <a:rPr lang="en-US" sz="4800" b="1" dirty="0" smtClean="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nêu</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lên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đề</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tài</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được</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nói</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đến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trong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câu</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thường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đứng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sau</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quan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hệ</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từ</a:t>
            </a:r>
            <a:r>
              <a:rPr lang="en-US" sz="4800" b="1">
                <a:latin typeface="Times New Roman" panose="02020603050405020304" pitchFamily="18" charset="0"/>
                <a:cs typeface="Times New Roman" panose="02020603050405020304" pitchFamily="18" charset="0"/>
              </a:rPr>
              <a:t>: </a:t>
            </a:r>
            <a:r>
              <a:rPr lang="en-US" sz="4800" b="1" smtClean="0">
                <a:latin typeface="Times New Roman" panose="02020603050405020304" pitchFamily="18" charset="0"/>
                <a:cs typeface="Times New Roman" panose="02020603050405020304" pitchFamily="18" charset="0"/>
              </a:rPr>
              <a:t>với, đối </a:t>
            </a:r>
            <a:r>
              <a:rPr lang="en-US" sz="4800" b="1" dirty="0" err="1">
                <a:latin typeface="Times New Roman" panose="02020603050405020304" pitchFamily="18" charset="0"/>
                <a:cs typeface="Times New Roman" panose="02020603050405020304" pitchFamily="18" charset="0"/>
              </a:rPr>
              <a:t>với</a:t>
            </a:r>
            <a:r>
              <a:rPr lang="en-US" sz="4800" b="1">
                <a:latin typeface="Times New Roman" panose="02020603050405020304" pitchFamily="18" charset="0"/>
                <a:cs typeface="Times New Roman" panose="02020603050405020304" pitchFamily="18" charset="0"/>
              </a:rPr>
              <a:t>, </a:t>
            </a:r>
            <a:r>
              <a:rPr lang="en-US" sz="4800" b="1" smtClean="0">
                <a:latin typeface="Times New Roman" panose="02020603050405020304" pitchFamily="18" charset="0"/>
                <a:cs typeface="Times New Roman" panose="02020603050405020304" pitchFamily="18" charset="0"/>
              </a:rPr>
              <a:t>còn, về...</a:t>
            </a:r>
            <a:endParaRPr lang="en-US" sz="4800" b="1" dirty="0">
              <a:latin typeface="Times New Roman" panose="02020603050405020304" pitchFamily="18" charset="0"/>
              <a:cs typeface="Times New Roman" panose="02020603050405020304" pitchFamily="18" charset="0"/>
            </a:endParaRPr>
          </a:p>
        </p:txBody>
      </p:sp>
      <p:sp>
        <p:nvSpPr>
          <p:cNvPr id="13" name="Rectangle 12"/>
          <p:cNvSpPr/>
          <p:nvPr/>
        </p:nvSpPr>
        <p:spPr>
          <a:xfrm>
            <a:off x="919808" y="4793084"/>
            <a:ext cx="10576792" cy="1569660"/>
          </a:xfrm>
          <a:prstGeom prst="rect">
            <a:avLst/>
          </a:prstGeom>
        </p:spPr>
        <p:txBody>
          <a:bodyPr wrap="square">
            <a:spAutoFit/>
          </a:bodyPr>
          <a:lstStyle/>
          <a:p>
            <a:pPr algn="just"/>
            <a:r>
              <a:rPr lang="en-US" sz="4800" b="1" dirty="0" smtClean="0">
                <a:solidFill>
                  <a:srgbClr val="0000FF"/>
                </a:solidFill>
                <a:latin typeface="Times New Roman" panose="02020603050405020304" pitchFamily="18" charset="0"/>
                <a:cs typeface="Times New Roman" panose="02020603050405020304" pitchFamily="18" charset="0"/>
              </a:rPr>
              <a:t>Ví dụ: </a:t>
            </a:r>
            <a:r>
              <a:rPr lang="en-US" sz="4800" b="1" dirty="0" err="1">
                <a:latin typeface="Times New Roman" panose="02020603050405020304" pitchFamily="18" charset="0"/>
                <a:cs typeface="Times New Roman" panose="02020603050405020304" pitchFamily="18" charset="0"/>
              </a:rPr>
              <a:t>Còn</a:t>
            </a:r>
            <a:r>
              <a:rPr lang="en-US" sz="4800" b="1" dirty="0">
                <a:latin typeface="Times New Roman" panose="02020603050405020304" pitchFamily="18" charset="0"/>
                <a:cs typeface="Times New Roman" panose="02020603050405020304" pitchFamily="18" charset="0"/>
              </a:rPr>
              <a:t> </a:t>
            </a:r>
            <a:r>
              <a:rPr lang="en-US" sz="4800" b="1" i="1" u="sng" dirty="0" err="1">
                <a:solidFill>
                  <a:srgbClr val="FF0000"/>
                </a:solidFill>
                <a:latin typeface="Times New Roman" panose="02020603050405020304" pitchFamily="18" charset="0"/>
                <a:cs typeface="Times New Roman" panose="02020603050405020304" pitchFamily="18" charset="0"/>
              </a:rPr>
              <a:t>anh</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anh</a:t>
            </a:r>
            <a:r>
              <a:rPr lang="en-US" sz="4800" b="1" dirty="0">
                <a:latin typeface="Times New Roman" panose="02020603050405020304" pitchFamily="18" charset="0"/>
                <a:cs typeface="Times New Roman" panose="02020603050405020304" pitchFamily="18" charset="0"/>
              </a:rPr>
              <a:t> // </a:t>
            </a:r>
            <a:r>
              <a:rPr lang="en-US" sz="4800" b="1" dirty="0" err="1">
                <a:latin typeface="Times New Roman" panose="02020603050405020304" pitchFamily="18" charset="0"/>
                <a:cs typeface="Times New Roman" panose="02020603050405020304" pitchFamily="18" charset="0"/>
              </a:rPr>
              <a:t>không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ghìm</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nổi</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xúc</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động</a:t>
            </a:r>
            <a:r>
              <a:rPr lang="en-US" sz="4800" b="1" dirty="0">
                <a:latin typeface="Times New Roman" panose="02020603050405020304" pitchFamily="18" charset="0"/>
                <a:cs typeface="Times New Roman" panose="02020603050405020304" pitchFamily="18" charset="0"/>
              </a:rPr>
              <a:t>.</a:t>
            </a:r>
            <a:endParaRPr lang="en-US" altLang="en-US" sz="4800" b="1" dirty="0">
              <a:latin typeface="Times New Roman" pitchFamily="18" charset="0"/>
              <a:cs typeface="Times New Roman" panose="02020603050405020304" pitchFamily="18" charset="0"/>
            </a:endParaRPr>
          </a:p>
        </p:txBody>
      </p:sp>
    </p:spTree>
    <p:extLst>
      <p:ext uri="{BB962C8B-B14F-4D97-AF65-F5344CB8AC3E}">
        <p14:creationId xmlns:p14="http://schemas.microsoft.com/office/powerpoint/2010/main" val="256168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527381" y="267027"/>
            <a:ext cx="11233248" cy="6186309"/>
          </a:xfrm>
          <a:prstGeom prst="rect">
            <a:avLst/>
          </a:prstGeom>
        </p:spPr>
        <p:txBody>
          <a:bodyPr wrap="square">
            <a:spAutoFit/>
          </a:bodyPr>
          <a:lstStyle/>
          <a:p>
            <a:pPr algn="just"/>
            <a:r>
              <a:rPr lang="en-US" sz="3600" b="1" dirty="0" err="1">
                <a:solidFill>
                  <a:srgbClr val="C00000"/>
                </a:solidFill>
                <a:latin typeface="Times New Roman" panose="02020603050405020304" pitchFamily="18" charset="0"/>
                <a:cs typeface="Times New Roman" panose="02020603050405020304" pitchFamily="18" charset="0"/>
              </a:rPr>
              <a:t>Bài</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err="1">
                <a:solidFill>
                  <a:srgbClr val="C00000"/>
                </a:solidFill>
                <a:latin typeface="Times New Roman" panose="02020603050405020304" pitchFamily="18" charset="0"/>
                <a:cs typeface="Times New Roman" panose="02020603050405020304" pitchFamily="18" charset="0"/>
              </a:rPr>
              <a:t>tập</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smtClean="0">
                <a:solidFill>
                  <a:srgbClr val="C00000"/>
                </a:solidFill>
                <a:latin typeface="Times New Roman" panose="02020603050405020304" pitchFamily="18" charset="0"/>
                <a:cs typeface="Times New Roman" panose="02020603050405020304" pitchFamily="18" charset="0"/>
              </a:rPr>
              <a:t>2 </a:t>
            </a:r>
            <a:r>
              <a:rPr lang="en-US" sz="3600" b="1" dirty="0" err="1">
                <a:solidFill>
                  <a:srgbClr val="C00000"/>
                </a:solidFill>
                <a:latin typeface="Times New Roman" panose="02020603050405020304" pitchFamily="18" charset="0"/>
                <a:cs typeface="Times New Roman" panose="02020603050405020304" pitchFamily="18" charset="0"/>
              </a:rPr>
              <a:t>trang</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smtClean="0">
                <a:solidFill>
                  <a:srgbClr val="C00000"/>
                </a:solidFill>
                <a:latin typeface="Times New Roman" panose="02020603050405020304" pitchFamily="18" charset="0"/>
                <a:cs typeface="Times New Roman" panose="02020603050405020304" pitchFamily="18" charset="0"/>
              </a:rPr>
              <a:t>111</a:t>
            </a:r>
            <a:r>
              <a:rPr lang="en-US" sz="3600" b="1" smtClean="0">
                <a:solidFill>
                  <a:srgbClr val="C00000"/>
                </a:solidFill>
                <a:latin typeface="Times New Roman" panose="02020603050405020304" pitchFamily="18" charset="0"/>
                <a:cs typeface="Times New Roman" panose="02020603050405020304" pitchFamily="18" charset="0"/>
              </a:rPr>
              <a:t>. </a:t>
            </a:r>
            <a:r>
              <a:rPr lang="en-US" sz="3600" smtClean="0">
                <a:latin typeface="Times New Roman" panose="02020603050405020304" pitchFamily="18" charset="0"/>
                <a:cs typeface="Times New Roman" panose="02020603050405020304" pitchFamily="18" charset="0"/>
              </a:rPr>
              <a:t>Tìm </a:t>
            </a:r>
            <a:r>
              <a:rPr lang="en-US" sz="3600" dirty="0" err="1">
                <a:latin typeface="Times New Roman" panose="02020603050405020304" pitchFamily="18" charset="0"/>
                <a:cs typeface="Times New Roman" panose="02020603050405020304" pitchFamily="18" charset="0"/>
              </a:rPr>
              <a:t>hàm</a:t>
            </a:r>
            <a:r>
              <a:rPr lang="en-US" sz="3600" dirty="0">
                <a:latin typeface="Times New Roman" panose="02020603050405020304" pitchFamily="18" charset="0"/>
                <a:cs typeface="Times New Roman" panose="02020603050405020304" pitchFamily="18" charset="0"/>
              </a:rPr>
              <a:t> ý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in </a:t>
            </a:r>
            <a:r>
              <a:rPr lang="en-US" sz="3600" dirty="0" err="1">
                <a:latin typeface="Times New Roman" panose="02020603050405020304" pitchFamily="18" charset="0"/>
                <a:cs typeface="Times New Roman" panose="02020603050405020304" pitchFamily="18" charset="0"/>
              </a:rPr>
              <a:t>đậm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dưới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đây</a:t>
            </a:r>
            <a:r>
              <a:rPr lang="en-US" sz="3600" dirty="0">
                <a:latin typeface="Times New Roman" panose="02020603050405020304" pitchFamily="18" charset="0"/>
                <a:cs typeface="Times New Roman" panose="02020603050405020304" pitchFamily="18" charset="0"/>
              </a:rPr>
              <a:t>. Cho </a:t>
            </a:r>
            <a:r>
              <a:rPr lang="en-US" sz="3600" dirty="0" err="1">
                <a:latin typeface="Times New Roman" panose="02020603050405020304" pitchFamily="18" charset="0"/>
                <a:cs typeface="Times New Roman" panose="02020603050405020304" pitchFamily="18" charset="0"/>
              </a:rPr>
              <a:t>biết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mỗi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trường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hợp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hàm</a:t>
            </a:r>
            <a:r>
              <a:rPr lang="en-US" sz="3600" dirty="0">
                <a:latin typeface="Times New Roman" panose="02020603050405020304" pitchFamily="18" charset="0"/>
                <a:cs typeface="Times New Roman" panose="02020603050405020304" pitchFamily="18" charset="0"/>
              </a:rPr>
              <a:t> ý </a:t>
            </a:r>
            <a:r>
              <a:rPr lang="en-US" sz="3600" dirty="0" err="1">
                <a:latin typeface="Times New Roman" panose="02020603050405020304" pitchFamily="18" charset="0"/>
                <a:cs typeface="Times New Roman" panose="02020603050405020304" pitchFamily="18" charset="0"/>
              </a:rPr>
              <a:t>đã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được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tạo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bằng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cố</a:t>
            </a:r>
            <a:r>
              <a:rPr lang="en-US" sz="3600" dirty="0">
                <a:latin typeface="Times New Roman" panose="02020603050405020304" pitchFamily="18" charset="0"/>
                <a:cs typeface="Times New Roman" panose="02020603050405020304" pitchFamily="18" charset="0"/>
              </a:rPr>
              <a:t> ý vi </a:t>
            </a:r>
            <a:r>
              <a:rPr lang="en-US" sz="3600" dirty="0" err="1">
                <a:latin typeface="Times New Roman" panose="02020603050405020304" pitchFamily="18" charset="0"/>
                <a:cs typeface="Times New Roman" panose="02020603050405020304" pitchFamily="18" charset="0"/>
              </a:rPr>
              <a:t>phạm</a:t>
            </a:r>
            <a:r>
              <a:rPr lang="en-US" sz="3600"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phương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châm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hội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thoại</a:t>
            </a:r>
            <a:r>
              <a:rPr lang="en-US" sz="3600" b="1"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a) </a:t>
            </a:r>
            <a:r>
              <a:rPr lang="en-US" sz="3600" dirty="0" err="1">
                <a:latin typeface="Times New Roman" panose="02020603050405020304" pitchFamily="18" charset="0"/>
                <a:cs typeface="Times New Roman" panose="02020603050405020304" pitchFamily="18" charset="0"/>
              </a:rPr>
              <a:t>Tuấn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Nam:</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Cậu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thấy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bóng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huyện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mình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hay </a:t>
            </a:r>
            <a:r>
              <a:rPr lang="en-US" sz="3600" dirty="0" err="1">
                <a:latin typeface="Times New Roman" panose="02020603050405020304" pitchFamily="18" charset="0"/>
                <a:cs typeface="Times New Roman" panose="02020603050405020304" pitchFamily="18" charset="0"/>
              </a:rPr>
              <a:t>không</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Nam </a:t>
            </a:r>
            <a:r>
              <a:rPr lang="en-US" sz="3600" dirty="0" err="1">
                <a:latin typeface="Times New Roman" panose="02020603050405020304" pitchFamily="18" charset="0"/>
                <a:cs typeface="Times New Roman" panose="02020603050405020304" pitchFamily="18" charset="0"/>
              </a:rPr>
              <a:t>bảo</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Tớ</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thấy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họ</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ăn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mặc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rất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đẹp</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b) </a:t>
            </a:r>
            <a:r>
              <a:rPr lang="en-US" sz="3600" dirty="0" err="1">
                <a:latin typeface="Times New Roman" panose="02020603050405020304" pitchFamily="18" charset="0"/>
                <a:cs typeface="Times New Roman" panose="02020603050405020304" pitchFamily="18" charset="0"/>
              </a:rPr>
              <a:t>Lan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Huệ</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Huệ</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báo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Nam, </a:t>
            </a:r>
            <a:r>
              <a:rPr lang="en-US" sz="3600" dirty="0" err="1">
                <a:latin typeface="Times New Roman" panose="02020603050405020304" pitchFamily="18" charset="0"/>
                <a:cs typeface="Times New Roman" panose="02020603050405020304" pitchFamily="18" charset="0"/>
              </a:rPr>
              <a:t>Tuấn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Chi </a:t>
            </a:r>
            <a:r>
              <a:rPr lang="en-US" sz="3600" dirty="0" err="1">
                <a:latin typeface="Times New Roman" panose="02020603050405020304" pitchFamily="18" charset="0"/>
                <a:cs typeface="Times New Roman" panose="02020603050405020304" pitchFamily="18" charset="0"/>
              </a:rPr>
              <a:t>sáng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trường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chưa</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Tớ</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báo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Chi </a:t>
            </a:r>
            <a:r>
              <a:rPr lang="en-US" sz="3600" b="1" dirty="0" err="1">
                <a:solidFill>
                  <a:srgbClr val="0000FF"/>
                </a:solidFill>
                <a:latin typeface="Times New Roman" panose="02020603050405020304" pitchFamily="18" charset="0"/>
                <a:cs typeface="Times New Roman" panose="02020603050405020304" pitchFamily="18" charset="0"/>
              </a:rPr>
              <a:t>rồi</a:t>
            </a:r>
            <a:r>
              <a:rPr lang="en-US" sz="3600" dirty="0">
                <a:latin typeface="Times New Roman" panose="02020603050405020304" pitchFamily="18" charset="0"/>
                <a:cs typeface="Times New Roman" panose="02020603050405020304" pitchFamily="18" charset="0"/>
              </a:rPr>
              <a:t>. – </a:t>
            </a:r>
            <a:r>
              <a:rPr lang="en-US" sz="3600" dirty="0" err="1">
                <a:latin typeface="Times New Roman" panose="02020603050405020304" pitchFamily="18" charset="0"/>
                <a:cs typeface="Times New Roman" panose="02020603050405020304" pitchFamily="18" charset="0"/>
              </a:rPr>
              <a:t>Huệ</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đáp</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245552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767409" y="43378"/>
            <a:ext cx="10513168" cy="830997"/>
          </a:xfrm>
          <a:prstGeom prst="rect">
            <a:avLst/>
          </a:prstGeom>
        </p:spPr>
        <p:txBody>
          <a:bodyPr wrap="square">
            <a:spAutoFit/>
          </a:bodyPr>
          <a:lstStyle/>
          <a:p>
            <a:pPr algn="ctr"/>
            <a:r>
              <a:rPr lang="en-US" sz="4800" b="1" dirty="0" err="1" smtClean="0">
                <a:solidFill>
                  <a:srgbClr val="C00000"/>
                </a:solidFill>
                <a:latin typeface="Times New Roman" panose="02020603050405020304" pitchFamily="18" charset="0"/>
                <a:cs typeface="Times New Roman" panose="02020603050405020304" pitchFamily="18" charset="0"/>
              </a:rPr>
              <a:t>Ôn</a:t>
            </a:r>
            <a:r>
              <a:rPr lang="en-US" sz="4800" b="1" dirty="0" smtClean="0">
                <a:solidFill>
                  <a:srgbClr val="C00000"/>
                </a:solidFill>
                <a:latin typeface="Times New Roman" panose="02020603050405020304" pitchFamily="18" charset="0"/>
                <a:cs typeface="Times New Roman" panose="02020603050405020304" pitchFamily="18" charset="0"/>
              </a:rPr>
              <a:t> </a:t>
            </a:r>
            <a:r>
              <a:rPr lang="en-US" sz="4800" b="1" dirty="0" err="1" smtClean="0">
                <a:solidFill>
                  <a:srgbClr val="C00000"/>
                </a:solidFill>
                <a:latin typeface="Times New Roman" panose="02020603050405020304" pitchFamily="18" charset="0"/>
                <a:cs typeface="Times New Roman" panose="02020603050405020304" pitchFamily="18" charset="0"/>
              </a:rPr>
              <a:t>tập</a:t>
            </a:r>
            <a:r>
              <a:rPr lang="en-US" sz="4800" b="1" dirty="0" smtClean="0">
                <a:solidFill>
                  <a:srgbClr val="C00000"/>
                </a:solidFill>
                <a:latin typeface="Times New Roman" panose="02020603050405020304" pitchFamily="18" charset="0"/>
                <a:cs typeface="Times New Roman" panose="02020603050405020304" pitchFamily="18" charset="0"/>
              </a:rPr>
              <a:t> </a:t>
            </a:r>
            <a:r>
              <a:rPr lang="en-US" sz="4800" b="1" dirty="0" err="1" smtClean="0">
                <a:solidFill>
                  <a:srgbClr val="C00000"/>
                </a:solidFill>
                <a:latin typeface="Times New Roman" panose="02020603050405020304" pitchFamily="18" charset="0"/>
                <a:cs typeface="Times New Roman" panose="02020603050405020304" pitchFamily="18" charset="0"/>
              </a:rPr>
              <a:t>các</a:t>
            </a:r>
            <a:r>
              <a:rPr lang="en-US" sz="4800" b="1" dirty="0" smtClean="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phương</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châm</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hội</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smtClean="0">
                <a:solidFill>
                  <a:srgbClr val="C00000"/>
                </a:solidFill>
                <a:latin typeface="Times New Roman" panose="02020603050405020304" pitchFamily="18" charset="0"/>
                <a:cs typeface="Times New Roman" panose="02020603050405020304" pitchFamily="18" charset="0"/>
              </a:rPr>
              <a:t>thoại</a:t>
            </a:r>
            <a:r>
              <a:rPr lang="en-US" sz="4800" b="1" dirty="0" smtClean="0">
                <a:solidFill>
                  <a:srgbClr val="C00000"/>
                </a:solidFill>
                <a:latin typeface="Times New Roman" panose="02020603050405020304" pitchFamily="18" charset="0"/>
                <a:cs typeface="Times New Roman" panose="02020603050405020304" pitchFamily="18" charset="0"/>
              </a:rPr>
              <a:t>. </a:t>
            </a:r>
            <a:endParaRPr lang="en-US" sz="4600" b="1" dirty="0">
              <a:solidFill>
                <a:srgbClr val="C00000"/>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767408" y="912783"/>
            <a:ext cx="10513168" cy="3046988"/>
          </a:xfrm>
          <a:prstGeom prst="rect">
            <a:avLst/>
          </a:prstGeom>
        </p:spPr>
        <p:txBody>
          <a:bodyPr wrap="square">
            <a:spAutoFit/>
          </a:bodyPr>
          <a:lstStyle/>
          <a:p>
            <a:pPr algn="just"/>
            <a:r>
              <a:rPr lang="pt-BR" sz="4800" b="1" dirty="0">
                <a:solidFill>
                  <a:srgbClr val="0000FF"/>
                </a:solidFill>
                <a:latin typeface="Times New Roman" panose="02020603050405020304" pitchFamily="18" charset="0"/>
                <a:cs typeface="Times New Roman" panose="02020603050405020304" pitchFamily="18" charset="0"/>
              </a:rPr>
              <a:t>1. Phương châm về lượng</a:t>
            </a:r>
            <a:endParaRPr lang="en-US" sz="4800" b="1" dirty="0">
              <a:solidFill>
                <a:srgbClr val="0000FF"/>
              </a:solidFill>
              <a:latin typeface="Times New Roman" panose="02020603050405020304" pitchFamily="18" charset="0"/>
              <a:cs typeface="Times New Roman" panose="02020603050405020304" pitchFamily="18" charset="0"/>
            </a:endParaRPr>
          </a:p>
          <a:p>
            <a:pPr algn="just"/>
            <a:r>
              <a:rPr lang="pt-BR" sz="4800" b="1" dirty="0">
                <a:latin typeface="Times New Roman" panose="02020603050405020304" pitchFamily="18" charset="0"/>
                <a:cs typeface="Times New Roman" panose="02020603050405020304" pitchFamily="18" charset="0"/>
              </a:rPr>
              <a:t>- Câu nói phải có nội dung đúng với yêu cầu giao tiếp.</a:t>
            </a:r>
            <a:endParaRPr lang="en-US" sz="4800" b="1" dirty="0">
              <a:latin typeface="Times New Roman" panose="02020603050405020304" pitchFamily="18" charset="0"/>
              <a:cs typeface="Times New Roman" panose="02020603050405020304" pitchFamily="18" charset="0"/>
            </a:endParaRPr>
          </a:p>
          <a:p>
            <a:pPr algn="just"/>
            <a:r>
              <a:rPr lang="pt-BR" sz="4800" b="1" dirty="0">
                <a:latin typeface="Times New Roman" panose="02020603050405020304" pitchFamily="18" charset="0"/>
                <a:cs typeface="Times New Roman" panose="02020603050405020304" pitchFamily="18" charset="0"/>
              </a:rPr>
              <a:t>- Nói đủ: không thiếu, không thừa.</a:t>
            </a:r>
            <a:endParaRPr lang="en-US" sz="4800" b="1" dirty="0">
              <a:latin typeface="Times New Roman" panose="02020603050405020304" pitchFamily="18" charset="0"/>
              <a:cs typeface="Times New Roman" panose="02020603050405020304" pitchFamily="18" charset="0"/>
            </a:endParaRPr>
          </a:p>
        </p:txBody>
      </p:sp>
      <p:sp>
        <p:nvSpPr>
          <p:cNvPr id="12" name="Rectangle 11"/>
          <p:cNvSpPr/>
          <p:nvPr/>
        </p:nvSpPr>
        <p:spPr>
          <a:xfrm>
            <a:off x="767408" y="4145012"/>
            <a:ext cx="10513168" cy="2308324"/>
          </a:xfrm>
          <a:prstGeom prst="rect">
            <a:avLst/>
          </a:prstGeom>
        </p:spPr>
        <p:txBody>
          <a:bodyPr wrap="square">
            <a:spAutoFit/>
          </a:bodyPr>
          <a:lstStyle/>
          <a:p>
            <a:pPr algn="just"/>
            <a:r>
              <a:rPr lang="pt-BR" sz="4800" b="1" dirty="0">
                <a:solidFill>
                  <a:srgbClr val="0000FF"/>
                </a:solidFill>
                <a:latin typeface="Times New Roman" panose="02020603050405020304" pitchFamily="18" charset="0"/>
                <a:cs typeface="Times New Roman" panose="02020603050405020304" pitchFamily="18" charset="0"/>
              </a:rPr>
              <a:t>2. Phương châm về </a:t>
            </a:r>
            <a:r>
              <a:rPr lang="pt-BR" sz="4800" b="1" dirty="0" smtClean="0">
                <a:solidFill>
                  <a:srgbClr val="0000FF"/>
                </a:solidFill>
                <a:latin typeface="Times New Roman" panose="02020603050405020304" pitchFamily="18" charset="0"/>
                <a:cs typeface="Times New Roman" panose="02020603050405020304" pitchFamily="18" charset="0"/>
              </a:rPr>
              <a:t>chất: </a:t>
            </a:r>
            <a:r>
              <a:rPr lang="pt-BR" sz="4800" b="1" dirty="0" smtClean="0">
                <a:latin typeface="Times New Roman" panose="02020603050405020304" pitchFamily="18" charset="0"/>
                <a:cs typeface="Times New Roman" panose="02020603050405020304" pitchFamily="18" charset="0"/>
              </a:rPr>
              <a:t>Nội </a:t>
            </a:r>
            <a:r>
              <a:rPr lang="pt-BR" sz="4800" b="1" dirty="0">
                <a:latin typeface="Times New Roman" panose="02020603050405020304" pitchFamily="18" charset="0"/>
                <a:cs typeface="Times New Roman" panose="02020603050405020304" pitchFamily="18" charset="0"/>
              </a:rPr>
              <a:t>dung lời nói phải chính xác, có cơ sở, có bằng chứng.</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391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767409" y="403418"/>
            <a:ext cx="10513168" cy="1569660"/>
          </a:xfrm>
          <a:prstGeom prst="rect">
            <a:avLst/>
          </a:prstGeom>
        </p:spPr>
        <p:txBody>
          <a:bodyPr wrap="square">
            <a:spAutoFit/>
          </a:bodyPr>
          <a:lstStyle/>
          <a:p>
            <a:pPr algn="just"/>
            <a:r>
              <a:rPr lang="en-US" sz="4800" b="1" dirty="0" smtClean="0">
                <a:solidFill>
                  <a:srgbClr val="0000FF"/>
                </a:solidFill>
                <a:latin typeface="Times New Roman" panose="02020603050405020304" pitchFamily="18" charset="0"/>
                <a:cs typeface="Times New Roman" panose="02020603050405020304" pitchFamily="18" charset="0"/>
              </a:rPr>
              <a:t>3. </a:t>
            </a:r>
            <a:r>
              <a:rPr lang="pt-BR" sz="4800" b="1" dirty="0" smtClean="0">
                <a:solidFill>
                  <a:srgbClr val="0000FF"/>
                </a:solidFill>
                <a:latin typeface="Times New Roman" panose="02020603050405020304" pitchFamily="18" charset="0"/>
                <a:cs typeface="Times New Roman" panose="02020603050405020304" pitchFamily="18" charset="0"/>
              </a:rPr>
              <a:t>Phương </a:t>
            </a:r>
            <a:r>
              <a:rPr lang="pt-BR" sz="4800" b="1" dirty="0">
                <a:solidFill>
                  <a:srgbClr val="0000FF"/>
                </a:solidFill>
                <a:latin typeface="Times New Roman" panose="02020603050405020304" pitchFamily="18" charset="0"/>
                <a:cs typeface="Times New Roman" panose="02020603050405020304" pitchFamily="18" charset="0"/>
              </a:rPr>
              <a:t>châm quan </a:t>
            </a:r>
            <a:r>
              <a:rPr lang="pt-BR" sz="4800" b="1" dirty="0" smtClean="0">
                <a:solidFill>
                  <a:srgbClr val="0000FF"/>
                </a:solidFill>
                <a:latin typeface="Times New Roman" panose="02020603050405020304" pitchFamily="18" charset="0"/>
                <a:cs typeface="Times New Roman" panose="02020603050405020304" pitchFamily="18" charset="0"/>
              </a:rPr>
              <a:t>hệ: </a:t>
            </a:r>
            <a:r>
              <a:rPr lang="pt-BR" sz="4800" b="1" dirty="0" smtClean="0">
                <a:latin typeface="Times New Roman" panose="02020603050405020304" pitchFamily="18" charset="0"/>
                <a:cs typeface="Times New Roman" panose="02020603050405020304" pitchFamily="18" charset="0"/>
              </a:rPr>
              <a:t>Nói </a:t>
            </a:r>
            <a:r>
              <a:rPr lang="pt-BR" sz="4800" b="1" dirty="0">
                <a:latin typeface="Times New Roman" panose="02020603050405020304" pitchFamily="18" charset="0"/>
                <a:cs typeface="Times New Roman" panose="02020603050405020304" pitchFamily="18" charset="0"/>
              </a:rPr>
              <a:t>đúng đề tài giao tiếp, tránh nói lạc đề</a:t>
            </a:r>
            <a:endParaRPr lang="en-US" sz="4800" b="1" dirty="0">
              <a:latin typeface="Times New Roman" panose="02020603050405020304" pitchFamily="18" charset="0"/>
              <a:cs typeface="Times New Roman" panose="02020603050405020304" pitchFamily="18" charset="0"/>
            </a:endParaRPr>
          </a:p>
        </p:txBody>
      </p:sp>
      <p:sp>
        <p:nvSpPr>
          <p:cNvPr id="13" name="Rectangle 12"/>
          <p:cNvSpPr/>
          <p:nvPr/>
        </p:nvSpPr>
        <p:spPr>
          <a:xfrm>
            <a:off x="767408" y="2276872"/>
            <a:ext cx="10513168" cy="1569660"/>
          </a:xfrm>
          <a:prstGeom prst="rect">
            <a:avLst/>
          </a:prstGeom>
        </p:spPr>
        <p:txBody>
          <a:bodyPr wrap="square">
            <a:spAutoFit/>
          </a:bodyPr>
          <a:lstStyle/>
          <a:p>
            <a:pPr algn="just"/>
            <a:r>
              <a:rPr lang="pt-BR" sz="4800" b="1" dirty="0">
                <a:solidFill>
                  <a:srgbClr val="0000FF"/>
                </a:solidFill>
                <a:latin typeface="Times New Roman" panose="02020603050405020304" pitchFamily="18" charset="0"/>
                <a:cs typeface="Times New Roman" panose="02020603050405020304" pitchFamily="18" charset="0"/>
              </a:rPr>
              <a:t>4</a:t>
            </a:r>
            <a:r>
              <a:rPr lang="pt-BR" sz="4800" b="1" dirty="0" smtClean="0">
                <a:solidFill>
                  <a:srgbClr val="0000FF"/>
                </a:solidFill>
                <a:latin typeface="Times New Roman" panose="02020603050405020304" pitchFamily="18" charset="0"/>
                <a:cs typeface="Times New Roman" panose="02020603050405020304" pitchFamily="18" charset="0"/>
              </a:rPr>
              <a:t>. Phương châm cách thức: </a:t>
            </a:r>
            <a:r>
              <a:rPr lang="pt-BR" sz="4800" b="1" dirty="0" smtClean="0">
                <a:latin typeface="Times New Roman" panose="02020603050405020304" pitchFamily="18" charset="0"/>
                <a:cs typeface="Times New Roman" panose="02020603050405020304" pitchFamily="18" charset="0"/>
              </a:rPr>
              <a:t>Nói ngắn gọn, rành mạch</a:t>
            </a:r>
            <a:endParaRPr lang="en-US" sz="4800" b="1" dirty="0">
              <a:latin typeface="Times New Roman" panose="02020603050405020304" pitchFamily="18" charset="0"/>
              <a:cs typeface="Times New Roman" panose="02020603050405020304" pitchFamily="18" charset="0"/>
            </a:endParaRPr>
          </a:p>
        </p:txBody>
      </p:sp>
      <p:sp>
        <p:nvSpPr>
          <p:cNvPr id="14" name="Rectangle 13"/>
          <p:cNvSpPr/>
          <p:nvPr/>
        </p:nvSpPr>
        <p:spPr>
          <a:xfrm>
            <a:off x="767408" y="4163596"/>
            <a:ext cx="10513168" cy="1569660"/>
          </a:xfrm>
          <a:prstGeom prst="rect">
            <a:avLst/>
          </a:prstGeom>
        </p:spPr>
        <p:txBody>
          <a:bodyPr wrap="square">
            <a:spAutoFit/>
          </a:bodyPr>
          <a:lstStyle/>
          <a:p>
            <a:pPr algn="just"/>
            <a:r>
              <a:rPr lang="pt-BR" sz="4800" b="1" dirty="0" smtClean="0">
                <a:solidFill>
                  <a:srgbClr val="0000FF"/>
                </a:solidFill>
                <a:latin typeface="Times New Roman" panose="02020603050405020304" pitchFamily="18" charset="0"/>
                <a:cs typeface="Times New Roman" panose="02020603050405020304" pitchFamily="18" charset="0"/>
              </a:rPr>
              <a:t>5. </a:t>
            </a:r>
            <a:r>
              <a:rPr lang="pt-BR" sz="4800" b="1" dirty="0">
                <a:solidFill>
                  <a:srgbClr val="0000FF"/>
                </a:solidFill>
                <a:latin typeface="Times New Roman" panose="02020603050405020304" pitchFamily="18" charset="0"/>
                <a:cs typeface="Times New Roman" panose="02020603050405020304" pitchFamily="18" charset="0"/>
              </a:rPr>
              <a:t>Phương châm lịch </a:t>
            </a:r>
            <a:r>
              <a:rPr lang="pt-BR" sz="4800" b="1" dirty="0" smtClean="0">
                <a:solidFill>
                  <a:srgbClr val="0000FF"/>
                </a:solidFill>
                <a:latin typeface="Times New Roman" panose="02020603050405020304" pitchFamily="18" charset="0"/>
                <a:cs typeface="Times New Roman" panose="02020603050405020304" pitchFamily="18" charset="0"/>
              </a:rPr>
              <a:t>sự: </a:t>
            </a:r>
            <a:r>
              <a:rPr lang="pt-BR" sz="4800" b="1" dirty="0" smtClean="0">
                <a:latin typeface="Times New Roman" panose="02020603050405020304" pitchFamily="18" charset="0"/>
                <a:cs typeface="Times New Roman" panose="02020603050405020304" pitchFamily="18" charset="0"/>
              </a:rPr>
              <a:t>Cần </a:t>
            </a:r>
            <a:r>
              <a:rPr lang="pt-BR" sz="4800" b="1" dirty="0">
                <a:latin typeface="Times New Roman" panose="02020603050405020304" pitchFamily="18" charset="0"/>
                <a:cs typeface="Times New Roman" panose="02020603050405020304" pitchFamily="18" charset="0"/>
              </a:rPr>
              <a:t>tế nhị và tôn trọng người khác khi giao tiếp</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794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695399" y="1083508"/>
            <a:ext cx="10729193" cy="3785652"/>
          </a:xfrm>
          <a:prstGeom prst="rect">
            <a:avLst/>
          </a:prstGeom>
        </p:spPr>
        <p:txBody>
          <a:bodyPr wrap="square">
            <a:spAutoFit/>
          </a:bodyPr>
          <a:lstStyle/>
          <a:p>
            <a:pPr algn="just"/>
            <a:r>
              <a:rPr lang="en-US" sz="4800" b="1" dirty="0" err="1">
                <a:solidFill>
                  <a:srgbClr val="C00000"/>
                </a:solidFill>
                <a:latin typeface="Times New Roman" panose="02020603050405020304" pitchFamily="18" charset="0"/>
                <a:cs typeface="Times New Roman" panose="02020603050405020304" pitchFamily="18" charset="0"/>
              </a:rPr>
              <a:t>Bài</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err="1">
                <a:solidFill>
                  <a:srgbClr val="C00000"/>
                </a:solidFill>
                <a:latin typeface="Times New Roman" panose="02020603050405020304" pitchFamily="18" charset="0"/>
                <a:cs typeface="Times New Roman" panose="02020603050405020304" pitchFamily="18" charset="0"/>
              </a:rPr>
              <a:t>tập</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smtClean="0">
                <a:solidFill>
                  <a:srgbClr val="C00000"/>
                </a:solidFill>
                <a:latin typeface="Times New Roman" panose="02020603050405020304" pitchFamily="18" charset="0"/>
                <a:cs typeface="Times New Roman" panose="02020603050405020304" pitchFamily="18" charset="0"/>
              </a:rPr>
              <a:t>2 </a:t>
            </a:r>
            <a:r>
              <a:rPr lang="en-US" sz="4800" b="1" dirty="0" err="1">
                <a:solidFill>
                  <a:srgbClr val="C00000"/>
                </a:solidFill>
                <a:latin typeface="Times New Roman" panose="02020603050405020304" pitchFamily="18" charset="0"/>
                <a:cs typeface="Times New Roman" panose="02020603050405020304" pitchFamily="18" charset="0"/>
              </a:rPr>
              <a:t>trang</a:t>
            </a:r>
            <a:r>
              <a:rPr lang="en-US" sz="4800" b="1" dirty="0">
                <a:solidFill>
                  <a:srgbClr val="C00000"/>
                </a:solidFill>
                <a:latin typeface="Times New Roman" panose="02020603050405020304" pitchFamily="18" charset="0"/>
                <a:cs typeface="Times New Roman" panose="02020603050405020304" pitchFamily="18" charset="0"/>
              </a:rPr>
              <a:t> </a:t>
            </a:r>
            <a:r>
              <a:rPr lang="en-US" sz="4800" b="1" dirty="0" smtClean="0">
                <a:solidFill>
                  <a:srgbClr val="C00000"/>
                </a:solidFill>
                <a:latin typeface="Times New Roman" panose="02020603050405020304" pitchFamily="18" charset="0"/>
                <a:cs typeface="Times New Roman" panose="02020603050405020304" pitchFamily="18" charset="0"/>
              </a:rPr>
              <a:t>111</a:t>
            </a:r>
            <a:r>
              <a:rPr lang="en-US" sz="4800" b="1" smtClean="0">
                <a:solidFill>
                  <a:srgbClr val="C00000"/>
                </a:solidFill>
                <a:latin typeface="Times New Roman" panose="02020603050405020304" pitchFamily="18" charset="0"/>
                <a:cs typeface="Times New Roman" panose="02020603050405020304" pitchFamily="18" charset="0"/>
              </a:rPr>
              <a:t>. </a:t>
            </a:r>
            <a:r>
              <a:rPr lang="en-US" sz="4800" b="1" smtClean="0">
                <a:latin typeface="Times New Roman" panose="02020603050405020304" pitchFamily="18" charset="0"/>
                <a:cs typeface="Times New Roman" panose="02020603050405020304" pitchFamily="18" charset="0"/>
              </a:rPr>
              <a:t>Tìm </a:t>
            </a:r>
            <a:r>
              <a:rPr lang="en-US" sz="4800" b="1" dirty="0" err="1">
                <a:latin typeface="Times New Roman" panose="02020603050405020304" pitchFamily="18" charset="0"/>
                <a:cs typeface="Times New Roman" panose="02020603050405020304" pitchFamily="18" charset="0"/>
              </a:rPr>
              <a:t>hàm</a:t>
            </a:r>
            <a:r>
              <a:rPr lang="en-US" sz="4800" b="1" dirty="0">
                <a:latin typeface="Times New Roman" panose="02020603050405020304" pitchFamily="18" charset="0"/>
                <a:cs typeface="Times New Roman" panose="02020603050405020304" pitchFamily="18" charset="0"/>
              </a:rPr>
              <a:t> ý </a:t>
            </a:r>
            <a:r>
              <a:rPr lang="en-US" sz="4800" b="1" dirty="0" err="1">
                <a:latin typeface="Times New Roman" panose="02020603050405020304" pitchFamily="18" charset="0"/>
                <a:cs typeface="Times New Roman" panose="02020603050405020304" pitchFamily="18" charset="0"/>
              </a:rPr>
              <a:t>của</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các</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câu</a:t>
            </a:r>
            <a:r>
              <a:rPr lang="en-US" sz="4800" b="1" dirty="0">
                <a:latin typeface="Times New Roman" panose="02020603050405020304" pitchFamily="18" charset="0"/>
                <a:cs typeface="Times New Roman" panose="02020603050405020304" pitchFamily="18" charset="0"/>
              </a:rPr>
              <a:t> in </a:t>
            </a:r>
            <a:r>
              <a:rPr lang="en-US" sz="4800" b="1" dirty="0" err="1">
                <a:latin typeface="Times New Roman" panose="02020603050405020304" pitchFamily="18" charset="0"/>
                <a:cs typeface="Times New Roman" panose="02020603050405020304" pitchFamily="18" charset="0"/>
              </a:rPr>
              <a:t>đậm</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dưới</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đây</a:t>
            </a:r>
            <a:r>
              <a:rPr lang="en-US" sz="4800" b="1" dirty="0">
                <a:latin typeface="Times New Roman" panose="02020603050405020304" pitchFamily="18" charset="0"/>
                <a:cs typeface="Times New Roman" panose="02020603050405020304" pitchFamily="18" charset="0"/>
              </a:rPr>
              <a:t>. Cho </a:t>
            </a:r>
            <a:r>
              <a:rPr lang="en-US" sz="4800" b="1" dirty="0" err="1">
                <a:latin typeface="Times New Roman" panose="02020603050405020304" pitchFamily="18" charset="0"/>
                <a:cs typeface="Times New Roman" panose="02020603050405020304" pitchFamily="18" charset="0"/>
              </a:rPr>
              <a:t>biết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trong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mỗi</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trường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hợp</a:t>
            </a:r>
            <a:r>
              <a:rPr lang="en-US" sz="4800" b="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hàm</a:t>
            </a:r>
            <a:r>
              <a:rPr lang="en-US" sz="4800" b="1" i="1" dirty="0">
                <a:latin typeface="Times New Roman" panose="02020603050405020304" pitchFamily="18" charset="0"/>
                <a:cs typeface="Times New Roman" panose="02020603050405020304" pitchFamily="18" charset="0"/>
              </a:rPr>
              <a:t> ý</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đã</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được</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tạo</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ra</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bằng</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cách</a:t>
            </a:r>
            <a:r>
              <a:rPr lang="en-US" sz="4800" b="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cố</a:t>
            </a:r>
            <a:r>
              <a:rPr lang="en-US" sz="4800" b="1" i="1" dirty="0">
                <a:latin typeface="Times New Roman" panose="02020603050405020304" pitchFamily="18" charset="0"/>
                <a:cs typeface="Times New Roman" panose="02020603050405020304" pitchFamily="18" charset="0"/>
              </a:rPr>
              <a:t> ý vi </a:t>
            </a:r>
            <a:r>
              <a:rPr lang="en-US" sz="4800" b="1" i="1" dirty="0" err="1">
                <a:latin typeface="Times New Roman" panose="02020603050405020304" pitchFamily="18" charset="0"/>
                <a:cs typeface="Times New Roman" panose="02020603050405020304" pitchFamily="18" charset="0"/>
              </a:rPr>
              <a:t>phạm</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phương</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châm</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hội</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thoại</a:t>
            </a:r>
            <a:r>
              <a:rPr lang="en-US" sz="4800" b="1" i="1" dirty="0">
                <a:latin typeface="Times New Roman" panose="02020603050405020304" pitchFamily="18" charset="0"/>
                <a:cs typeface="Times New Roman" panose="02020603050405020304" pitchFamily="18" charset="0"/>
              </a:rPr>
              <a:t> </a:t>
            </a:r>
            <a:r>
              <a:rPr lang="en-US" sz="4800" b="1" i="1" err="1">
                <a:latin typeface="Times New Roman" panose="02020603050405020304" pitchFamily="18" charset="0"/>
                <a:cs typeface="Times New Roman" panose="02020603050405020304" pitchFamily="18" charset="0"/>
              </a:rPr>
              <a:t>nào</a:t>
            </a:r>
            <a:r>
              <a:rPr lang="en-US" sz="4800" b="1" smtClean="0">
                <a:latin typeface="Times New Roman" panose="02020603050405020304" pitchFamily="18" charset="0"/>
                <a:cs typeface="Times New Roman" panose="02020603050405020304" pitchFamily="18" charset="0"/>
              </a:rPr>
              <a:t>.</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393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695400" y="267027"/>
            <a:ext cx="10441160" cy="6186309"/>
          </a:xfrm>
          <a:prstGeom prst="rect">
            <a:avLst/>
          </a:prstGeom>
        </p:spPr>
        <p:txBody>
          <a:bodyPr wrap="square">
            <a:spAutoFit/>
          </a:bodyPr>
          <a:lstStyle/>
          <a:p>
            <a:pPr algn="just"/>
            <a:r>
              <a:rPr lang="en-US" sz="4400" b="1" smtClean="0">
                <a:latin typeface="Times New Roman" panose="02020603050405020304" pitchFamily="18" charset="0"/>
                <a:cs typeface="Times New Roman" panose="02020603050405020304" pitchFamily="18" charset="0"/>
              </a:rPr>
              <a:t>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Tuấn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hỏi</a:t>
            </a:r>
            <a:r>
              <a:rPr lang="en-US" sz="4400" b="1" dirty="0">
                <a:latin typeface="Times New Roman" panose="02020603050405020304" pitchFamily="18" charset="0"/>
                <a:cs typeface="Times New Roman" panose="02020603050405020304" pitchFamily="18" charset="0"/>
              </a:rPr>
              <a:t> Nam:</a:t>
            </a:r>
          </a:p>
          <a:p>
            <a:pPr algn="just"/>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Cậu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thấy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đội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bóng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huyện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mình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chơi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có</a:t>
            </a:r>
            <a:r>
              <a:rPr lang="en-US" sz="4400" b="1" dirty="0">
                <a:latin typeface="Times New Roman" panose="02020603050405020304" pitchFamily="18" charset="0"/>
                <a:cs typeface="Times New Roman" panose="02020603050405020304" pitchFamily="18" charset="0"/>
              </a:rPr>
              <a:t> hay </a:t>
            </a:r>
            <a:r>
              <a:rPr lang="en-US" sz="4400" b="1" dirty="0" err="1">
                <a:latin typeface="Times New Roman" panose="02020603050405020304" pitchFamily="18" charset="0"/>
                <a:cs typeface="Times New Roman" panose="02020603050405020304" pitchFamily="18" charset="0"/>
              </a:rPr>
              <a:t>không</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    Nam </a:t>
            </a:r>
            <a:r>
              <a:rPr lang="en-US" sz="4400" b="1" dirty="0" err="1">
                <a:latin typeface="Times New Roman" panose="02020603050405020304" pitchFamily="18" charset="0"/>
                <a:cs typeface="Times New Roman" panose="02020603050405020304" pitchFamily="18" charset="0"/>
              </a:rPr>
              <a:t>bảo</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Tớ</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thấy</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họ</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ăn</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mặc</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rất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đẹp</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b) </a:t>
            </a:r>
            <a:r>
              <a:rPr lang="en-US" sz="4400" b="1" dirty="0" err="1">
                <a:latin typeface="Times New Roman" panose="02020603050405020304" pitchFamily="18" charset="0"/>
                <a:cs typeface="Times New Roman" panose="02020603050405020304" pitchFamily="18" charset="0"/>
              </a:rPr>
              <a:t>Lan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hỏi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Huệ</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Huệ</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báo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Nam, </a:t>
            </a:r>
            <a:r>
              <a:rPr lang="en-US" sz="4400" b="1" dirty="0" err="1">
                <a:latin typeface="Times New Roman" panose="02020603050405020304" pitchFamily="18" charset="0"/>
                <a:cs typeface="Times New Roman" panose="02020603050405020304" pitchFamily="18" charset="0"/>
              </a:rPr>
              <a:t>Tuấn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và</a:t>
            </a:r>
            <a:r>
              <a:rPr lang="en-US" sz="4400" b="1" dirty="0">
                <a:latin typeface="Times New Roman" panose="02020603050405020304" pitchFamily="18" charset="0"/>
                <a:cs typeface="Times New Roman" panose="02020603050405020304" pitchFamily="18" charset="0"/>
              </a:rPr>
              <a:t> Chi </a:t>
            </a:r>
            <a:r>
              <a:rPr lang="en-US" sz="4400" b="1" dirty="0" err="1">
                <a:latin typeface="Times New Roman" panose="02020603050405020304" pitchFamily="18" charset="0"/>
                <a:cs typeface="Times New Roman" panose="02020603050405020304" pitchFamily="18" charset="0"/>
              </a:rPr>
              <a:t>sáng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mai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trường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chưa</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Tớ</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báo</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cho</a:t>
            </a:r>
            <a:r>
              <a:rPr lang="en-US" sz="4400" b="1" dirty="0">
                <a:solidFill>
                  <a:srgbClr val="0000FF"/>
                </a:solidFill>
                <a:latin typeface="Times New Roman" panose="02020603050405020304" pitchFamily="18" charset="0"/>
                <a:cs typeface="Times New Roman" panose="02020603050405020304" pitchFamily="18" charset="0"/>
              </a:rPr>
              <a:t> Chi </a:t>
            </a:r>
            <a:r>
              <a:rPr lang="en-US" sz="4400" b="1" dirty="0" err="1">
                <a:solidFill>
                  <a:srgbClr val="0000FF"/>
                </a:solidFill>
                <a:latin typeface="Times New Roman" panose="02020603050405020304" pitchFamily="18" charset="0"/>
                <a:cs typeface="Times New Roman" panose="02020603050405020304" pitchFamily="18" charset="0"/>
              </a:rPr>
              <a:t>rồi</a:t>
            </a:r>
            <a:r>
              <a:rPr lang="en-US" sz="4400" b="1" dirty="0">
                <a:latin typeface="Times New Roman" panose="02020603050405020304" pitchFamily="18" charset="0"/>
                <a:cs typeface="Times New Roman" panose="02020603050405020304" pitchFamily="18" charset="0"/>
              </a:rPr>
              <a:t>. – </a:t>
            </a:r>
            <a:r>
              <a:rPr lang="en-US" sz="4400" b="1" dirty="0" err="1">
                <a:latin typeface="Times New Roman" panose="02020603050405020304" pitchFamily="18" charset="0"/>
                <a:cs typeface="Times New Roman" panose="02020603050405020304" pitchFamily="18" charset="0"/>
              </a:rPr>
              <a:t>Huệ</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đáp</a:t>
            </a:r>
            <a:r>
              <a:rPr lang="en-US" sz="4400" b="1" dirty="0">
                <a:latin typeface="Times New Roman" panose="02020603050405020304" pitchFamily="18" charset="0"/>
                <a:cs typeface="Times New Roman" panose="02020603050405020304" pitchFamily="18" charset="0"/>
              </a:rPr>
              <a:t>.</a:t>
            </a:r>
          </a:p>
        </p:txBody>
      </p:sp>
      <p:sp>
        <p:nvSpPr>
          <p:cNvPr id="4" name="Rounded Rectangle 3"/>
          <p:cNvSpPr/>
          <p:nvPr/>
        </p:nvSpPr>
        <p:spPr>
          <a:xfrm>
            <a:off x="8544272" y="2636912"/>
            <a:ext cx="3024336" cy="1304834"/>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anose="02020603050405020304" pitchFamily="18" charset="0"/>
                <a:cs typeface="Times New Roman" panose="02020603050405020304" pitchFamily="18" charset="0"/>
              </a:rPr>
              <a:t>Vi phạm </a:t>
            </a:r>
            <a:r>
              <a:rPr lang="en-US" sz="4000" b="1">
                <a:solidFill>
                  <a:srgbClr val="C00000"/>
                </a:solidFill>
                <a:latin typeface="Times New Roman" panose="02020603050405020304" pitchFamily="18" charset="0"/>
                <a:cs typeface="Times New Roman" panose="02020603050405020304" pitchFamily="18" charset="0"/>
              </a:rPr>
              <a:t>PC quan hệ</a:t>
            </a:r>
            <a:endParaRPr lang="en-US" sz="4000">
              <a:solidFill>
                <a:srgbClr val="C00000"/>
              </a:solidFill>
            </a:endParaRPr>
          </a:p>
        </p:txBody>
      </p:sp>
      <p:sp>
        <p:nvSpPr>
          <p:cNvPr id="10" name="Rounded Rectangle 9"/>
          <p:cNvSpPr/>
          <p:nvPr/>
        </p:nvSpPr>
        <p:spPr>
          <a:xfrm>
            <a:off x="8544272" y="5157192"/>
            <a:ext cx="3024336" cy="1304834"/>
          </a:xfrm>
          <a:prstGeom prst="roundRect">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anose="02020603050405020304" pitchFamily="18" charset="0"/>
                <a:cs typeface="Times New Roman" panose="02020603050405020304" pitchFamily="18" charset="0"/>
              </a:rPr>
              <a:t>Vi phạm </a:t>
            </a:r>
            <a:r>
              <a:rPr lang="en-US" sz="4000" b="1">
                <a:solidFill>
                  <a:srgbClr val="C00000"/>
                </a:solidFill>
                <a:latin typeface="Times New Roman" panose="02020603050405020304" pitchFamily="18" charset="0"/>
                <a:cs typeface="Times New Roman" panose="02020603050405020304" pitchFamily="18" charset="0"/>
              </a:rPr>
              <a:t>PC </a:t>
            </a:r>
            <a:r>
              <a:rPr lang="en-US" sz="4000" b="1" smtClean="0">
                <a:solidFill>
                  <a:srgbClr val="C00000"/>
                </a:solidFill>
                <a:latin typeface="Times New Roman" panose="02020603050405020304" pitchFamily="18" charset="0"/>
                <a:cs typeface="Times New Roman" panose="02020603050405020304" pitchFamily="18" charset="0"/>
              </a:rPr>
              <a:t>về lượng</a:t>
            </a:r>
            <a:endParaRPr lang="en-US" sz="4000">
              <a:solidFill>
                <a:srgbClr val="C00000"/>
              </a:solidFill>
            </a:endParaRPr>
          </a:p>
        </p:txBody>
      </p:sp>
    </p:spTree>
    <p:extLst>
      <p:ext uri="{BB962C8B-B14F-4D97-AF65-F5344CB8AC3E}">
        <p14:creationId xmlns:p14="http://schemas.microsoft.com/office/powerpoint/2010/main" val="417259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heel(1)">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551385" y="116632"/>
            <a:ext cx="11017224" cy="2800767"/>
          </a:xfrm>
          <a:prstGeom prst="rect">
            <a:avLst/>
          </a:prstGeom>
        </p:spPr>
        <p:txBody>
          <a:bodyPr wrap="square">
            <a:spAutoFit/>
          </a:bodyPr>
          <a:lstStyle/>
          <a:p>
            <a:pPr algn="ctr"/>
            <a:r>
              <a:rPr lang="en-US" sz="4400" b="1" smtClean="0">
                <a:solidFill>
                  <a:srgbClr val="C00000"/>
                </a:solidFill>
                <a:latin typeface="Times New Roman" panose="02020603050405020304" pitchFamily="18" charset="0"/>
                <a:cs typeface="Times New Roman" panose="02020603050405020304" pitchFamily="18" charset="0"/>
              </a:rPr>
              <a:t>Kiểm tra thường xuyên.</a:t>
            </a:r>
            <a:endParaRPr lang="en-US" sz="4400" b="1" smtClean="0">
              <a:solidFill>
                <a:srgbClr val="C00000"/>
              </a:solidFill>
              <a:latin typeface="Times New Roman" panose="02020603050405020304" pitchFamily="18" charset="0"/>
              <a:cs typeface="Times New Roman" panose="02020603050405020304" pitchFamily="18" charset="0"/>
            </a:endParaRPr>
          </a:p>
          <a:p>
            <a:pPr algn="just"/>
            <a:r>
              <a:rPr lang="en-US" sz="4400" b="1" smtClean="0">
                <a:solidFill>
                  <a:srgbClr val="0000FF"/>
                </a:solidFill>
                <a:latin typeface="Times New Roman" panose="02020603050405020304" pitchFamily="18" charset="0"/>
                <a:cs typeface="Times New Roman" panose="02020603050405020304" pitchFamily="18" charset="0"/>
              </a:rPr>
              <a:t>Bài 1.</a:t>
            </a:r>
            <a:r>
              <a:rPr lang="en-US" sz="4400" b="1" smtClean="0">
                <a:latin typeface="Times New Roman" panose="02020603050405020304" pitchFamily="18" charset="0"/>
                <a:cs typeface="Times New Roman" panose="02020603050405020304" pitchFamily="18" charset="0"/>
              </a:rPr>
              <a:t> </a:t>
            </a:r>
            <a:r>
              <a:rPr lang="en-US" sz="4400" b="1">
                <a:latin typeface="Times New Roman" panose="02020603050405020304" pitchFamily="18" charset="0"/>
                <a:cs typeface="Times New Roman" panose="02020603050405020304" pitchFamily="18" charset="0"/>
              </a:rPr>
              <a:t>Viết một đoạn văn ngắn (chủ đề tự chọn) trong đó có sử dụng hàm ý (gạch dưới câu có chứa hàm ý, cho biết hàm ý gì</a:t>
            </a:r>
            <a:r>
              <a:rPr lang="en-US" sz="4400" b="1" smtClean="0">
                <a:latin typeface="Times New Roman" panose="02020603050405020304" pitchFamily="18" charset="0"/>
                <a:cs typeface="Times New Roman" panose="02020603050405020304" pitchFamily="18" charset="0"/>
              </a:rPr>
              <a:t>?</a:t>
            </a:r>
            <a:endParaRPr lang="en-US" sz="4400" b="1">
              <a:latin typeface="Times New Roman" panose="02020603050405020304" pitchFamily="18" charset="0"/>
              <a:cs typeface="Times New Roman" panose="02020603050405020304" pitchFamily="18" charset="0"/>
            </a:endParaRPr>
          </a:p>
        </p:txBody>
      </p:sp>
      <p:sp>
        <p:nvSpPr>
          <p:cNvPr id="10" name="Rectangle 9"/>
          <p:cNvSpPr/>
          <p:nvPr/>
        </p:nvSpPr>
        <p:spPr>
          <a:xfrm>
            <a:off x="551385" y="3335501"/>
            <a:ext cx="11017224" cy="2800767"/>
          </a:xfrm>
          <a:prstGeom prst="rect">
            <a:avLst/>
          </a:prstGeom>
        </p:spPr>
        <p:txBody>
          <a:bodyPr wrap="square">
            <a:spAutoFit/>
          </a:bodyPr>
          <a:lstStyle/>
          <a:p>
            <a:pPr algn="just"/>
            <a:r>
              <a:rPr lang="en-US" sz="4400" b="1" smtClean="0">
                <a:solidFill>
                  <a:srgbClr val="0000FF"/>
                </a:solidFill>
                <a:latin typeface="Times New Roman" panose="02020603050405020304" pitchFamily="18" charset="0"/>
                <a:cs typeface="Times New Roman" panose="02020603050405020304" pitchFamily="18" charset="0"/>
              </a:rPr>
              <a:t>Bài 2. </a:t>
            </a:r>
            <a:r>
              <a:rPr lang="en-US" sz="4400" b="1">
                <a:latin typeface="Times New Roman" pitchFamily="18" charset="0"/>
                <a:cs typeface="Times New Roman" pitchFamily="18" charset="0"/>
              </a:rPr>
              <a:t>Đọc </a:t>
            </a:r>
            <a:r>
              <a:rPr lang="en-US" sz="4400" b="1" smtClean="0">
                <a:latin typeface="Times New Roman" pitchFamily="18" charset="0"/>
                <a:cs typeface="Times New Roman" pitchFamily="18" charset="0"/>
              </a:rPr>
              <a:t>ngữ liệu sau </a:t>
            </a:r>
            <a:r>
              <a:rPr lang="en-US" sz="4400" b="1">
                <a:latin typeface="Times New Roman" pitchFamily="18" charset="0"/>
                <a:cs typeface="Times New Roman" pitchFamily="18" charset="0"/>
              </a:rPr>
              <a:t>và trả lời câu hỏi</a:t>
            </a:r>
            <a:r>
              <a:rPr lang="en-US" sz="4400">
                <a:latin typeface="Times New Roman" pitchFamily="18" charset="0"/>
                <a:cs typeface="Times New Roman" pitchFamily="18" charset="0"/>
              </a:rPr>
              <a:t>:</a:t>
            </a:r>
          </a:p>
          <a:p>
            <a:pPr algn="just"/>
            <a:r>
              <a:rPr lang="en-US" sz="4400" b="1" smtClean="0">
                <a:solidFill>
                  <a:srgbClr val="FF0000"/>
                </a:solidFill>
                <a:latin typeface="Times New Roman" pitchFamily="18" charset="0"/>
                <a:cs typeface="Times New Roman" pitchFamily="18" charset="0"/>
              </a:rPr>
              <a:t>   (</a:t>
            </a:r>
            <a:r>
              <a:rPr lang="en-US" sz="4400" b="1">
                <a:solidFill>
                  <a:srgbClr val="FF0000"/>
                </a:solidFill>
                <a:latin typeface="Times New Roman" pitchFamily="18" charset="0"/>
                <a:cs typeface="Times New Roman" pitchFamily="18" charset="0"/>
              </a:rPr>
              <a:t>1)</a:t>
            </a:r>
            <a:r>
              <a:rPr lang="en-US" sz="4400">
                <a:latin typeface="Times New Roman" pitchFamily="18" charset="0"/>
                <a:cs typeface="Times New Roman" pitchFamily="18" charset="0"/>
              </a:rPr>
              <a:t> </a:t>
            </a:r>
            <a:r>
              <a:rPr lang="en-US" sz="4400" smtClean="0">
                <a:latin typeface="Times New Roman" pitchFamily="18" charset="0"/>
                <a:cs typeface="Times New Roman" pitchFamily="18" charset="0"/>
              </a:rPr>
              <a:t>“</a:t>
            </a:r>
            <a:r>
              <a:rPr lang="en-US" sz="4400" b="1" smtClean="0">
                <a:latin typeface="Times New Roman" pitchFamily="18" charset="0"/>
                <a:cs typeface="Times New Roman" pitchFamily="18" charset="0"/>
              </a:rPr>
              <a:t>Có </a:t>
            </a:r>
            <a:r>
              <a:rPr lang="en-US" sz="4400" b="1">
                <a:latin typeface="Times New Roman" pitchFamily="18" charset="0"/>
                <a:cs typeface="Times New Roman" pitchFamily="18" charset="0"/>
              </a:rPr>
              <a:t>lẽ chỉ những giấc mơ trở về tuổi thơ mới đem lại cho tôi những cảm giác ấm áp, bình yên đến thế</a:t>
            </a:r>
            <a:r>
              <a:rPr lang="en-US" sz="4400">
                <a:latin typeface="Times New Roman" pitchFamily="18" charset="0"/>
                <a:cs typeface="Times New Roman" pitchFamily="18" charset="0"/>
              </a:rPr>
              <a:t>…</a:t>
            </a:r>
            <a:r>
              <a:rPr lang="en-US" sz="4400" b="1">
                <a:solidFill>
                  <a:srgbClr val="FF0000"/>
                </a:solidFill>
                <a:latin typeface="Times New Roman" pitchFamily="18" charset="0"/>
                <a:cs typeface="Times New Roman" pitchFamily="18" charset="0"/>
              </a:rPr>
              <a:t>(2) </a:t>
            </a:r>
            <a:r>
              <a:rPr lang="en-US" sz="4400" b="1">
                <a:latin typeface="Times New Roman" pitchFamily="18" charset="0"/>
                <a:cs typeface="Times New Roman" pitchFamily="18" charset="0"/>
              </a:rPr>
              <a:t>Trong mơ</a:t>
            </a:r>
            <a:r>
              <a:rPr lang="en-US" sz="4400" smtClean="0">
                <a:latin typeface="Times New Roman" pitchFamily="18" charset="0"/>
                <a:cs typeface="Times New Roman" pitchFamily="18" charset="0"/>
              </a:rPr>
              <a:t>… </a:t>
            </a:r>
            <a:r>
              <a:rPr lang="en-US" sz="4400" b="1">
                <a:solidFill>
                  <a:srgbClr val="FF0000"/>
                </a:solidFill>
                <a:latin typeface="Times New Roman" pitchFamily="18" charset="0"/>
                <a:cs typeface="Times New Roman" pitchFamily="18" charset="0"/>
              </a:rPr>
              <a:t>(3) </a:t>
            </a:r>
            <a:r>
              <a:rPr lang="en-US" sz="4400" b="1" smtClean="0">
                <a:latin typeface="Times New Roman" pitchFamily="18" charset="0"/>
                <a:cs typeface="Times New Roman" pitchFamily="18" charset="0"/>
              </a:rPr>
              <a:t>Tôi</a:t>
            </a: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3722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195019"/>
            <a:ext cx="10873209" cy="6186309"/>
          </a:xfrm>
          <a:prstGeom prst="rect">
            <a:avLst/>
          </a:prstGeom>
        </p:spPr>
        <p:txBody>
          <a:bodyPr wrap="square">
            <a:spAutoFit/>
          </a:bodyPr>
          <a:lstStyle/>
          <a:p>
            <a:pPr algn="just"/>
            <a:r>
              <a:rPr lang="en-US" sz="4400" b="1">
                <a:latin typeface="Times New Roman" pitchFamily="18" charset="0"/>
                <a:cs typeface="Times New Roman" pitchFamily="18" charset="0"/>
              </a:rPr>
              <a:t>thấy </a:t>
            </a:r>
            <a:r>
              <a:rPr lang="en-US" sz="4400" b="1" smtClean="0">
                <a:latin typeface="Times New Roman" pitchFamily="18" charset="0"/>
                <a:cs typeface="Times New Roman" pitchFamily="18" charset="0"/>
              </a:rPr>
              <a:t>một </a:t>
            </a:r>
            <a:r>
              <a:rPr lang="en-US" sz="4400" b="1">
                <a:latin typeface="Times New Roman" pitchFamily="18" charset="0"/>
                <a:cs typeface="Times New Roman" pitchFamily="18" charset="0"/>
              </a:rPr>
              <a:t>tôi rơm rớm nước mắt trong buổi chia tay. </a:t>
            </a:r>
            <a:r>
              <a:rPr lang="en-US" sz="4400" b="1">
                <a:solidFill>
                  <a:srgbClr val="FF0000"/>
                </a:solidFill>
                <a:latin typeface="Times New Roman" pitchFamily="18" charset="0"/>
                <a:cs typeface="Times New Roman" pitchFamily="18" charset="0"/>
              </a:rPr>
              <a:t>(4)</a:t>
            </a:r>
            <a:r>
              <a:rPr lang="en-US" sz="4400" b="1">
                <a:latin typeface="Times New Roman" pitchFamily="18" charset="0"/>
                <a:cs typeface="Times New Roman" pitchFamily="18" charset="0"/>
              </a:rPr>
              <a:t> Xung quanh, bạn bè tôi đều có tâm trạng cả. </a:t>
            </a:r>
            <a:r>
              <a:rPr lang="en-US" sz="4400" b="1">
                <a:solidFill>
                  <a:srgbClr val="FF0000"/>
                </a:solidFill>
                <a:latin typeface="Times New Roman" pitchFamily="18" charset="0"/>
                <a:cs typeface="Times New Roman" pitchFamily="18" charset="0"/>
              </a:rPr>
              <a:t>(5)</a:t>
            </a:r>
            <a:r>
              <a:rPr lang="en-US" sz="4400" b="1">
                <a:latin typeface="Times New Roman" pitchFamily="18" charset="0"/>
                <a:cs typeface="Times New Roman" pitchFamily="18" charset="0"/>
              </a:rPr>
              <a:t> Đứa khóc thút thít, đứa cười đỏ hoe mắt, đứa bịn rịn lặng thinh... </a:t>
            </a:r>
            <a:r>
              <a:rPr lang="en-US" sz="4400" b="1">
                <a:solidFill>
                  <a:srgbClr val="FF0000"/>
                </a:solidFill>
                <a:latin typeface="Times New Roman" pitchFamily="18" charset="0"/>
                <a:cs typeface="Times New Roman" pitchFamily="18" charset="0"/>
              </a:rPr>
              <a:t>(6)</a:t>
            </a:r>
            <a:r>
              <a:rPr lang="en-US" sz="4400" b="1">
                <a:latin typeface="Times New Roman" pitchFamily="18" charset="0"/>
                <a:cs typeface="Times New Roman" pitchFamily="18" charset="0"/>
              </a:rPr>
              <a:t> Tất cả nắm tay tôi thật chặt, ôm tôi thật lâu... </a:t>
            </a:r>
            <a:r>
              <a:rPr lang="en-US" sz="4400" b="1">
                <a:solidFill>
                  <a:srgbClr val="FF0000"/>
                </a:solidFill>
                <a:latin typeface="Times New Roman" pitchFamily="18" charset="0"/>
                <a:cs typeface="Times New Roman" pitchFamily="18" charset="0"/>
              </a:rPr>
              <a:t>(7)</a:t>
            </a:r>
            <a:r>
              <a:rPr lang="en-US" sz="4400" b="1">
                <a:latin typeface="Times New Roman" pitchFamily="18" charset="0"/>
                <a:cs typeface="Times New Roman" pitchFamily="18" charset="0"/>
              </a:rPr>
              <a:t> Giấc mơ tuổi học trò du dương như một bản nhạc Ballad - bản nhạc nhẹ nhàng mà da diết khôn nguôi. </a:t>
            </a:r>
            <a:r>
              <a:rPr lang="en-US" sz="4400" b="1">
                <a:solidFill>
                  <a:srgbClr val="FF0000"/>
                </a:solidFill>
                <a:latin typeface="Times New Roman" pitchFamily="18" charset="0"/>
                <a:cs typeface="Times New Roman" pitchFamily="18" charset="0"/>
              </a:rPr>
              <a:t>(8)</a:t>
            </a:r>
            <a:r>
              <a:rPr lang="en-US" sz="4400" b="1">
                <a:latin typeface="Times New Roman" pitchFamily="18" charset="0"/>
                <a:cs typeface="Times New Roman" pitchFamily="18" charset="0"/>
              </a:rPr>
              <a:t> Bản nhạc đó mỗi lần kết thúc lại dấy lên trong tôi những </a:t>
            </a:r>
            <a:r>
              <a:rPr lang="en-US" sz="4400" b="1" smtClean="0">
                <a:latin typeface="Times New Roman" pitchFamily="18" charset="0"/>
                <a:cs typeface="Times New Roman" pitchFamily="18" charset="0"/>
              </a:rPr>
              <a:t>bâng</a:t>
            </a: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18320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839415" y="736243"/>
            <a:ext cx="10513169" cy="4708981"/>
          </a:xfrm>
          <a:prstGeom prst="rect">
            <a:avLst/>
          </a:prstGeom>
        </p:spPr>
        <p:txBody>
          <a:bodyPr wrap="square">
            <a:spAutoFit/>
          </a:bodyPr>
          <a:lstStyle/>
          <a:p>
            <a:pPr algn="just"/>
            <a:r>
              <a:rPr lang="en-US" sz="4400" b="1" smtClean="0">
                <a:latin typeface="Times New Roman" pitchFamily="18" charset="0"/>
                <a:cs typeface="Times New Roman" pitchFamily="18" charset="0"/>
              </a:rPr>
              <a:t>khuâng</a:t>
            </a:r>
            <a:r>
              <a:rPr lang="en-US" sz="4400" b="1">
                <a:latin typeface="Times New Roman" pitchFamily="18" charset="0"/>
                <a:cs typeface="Times New Roman" pitchFamily="18" charset="0"/>
              </a:rPr>
              <a:t>, tiếc nuối. </a:t>
            </a:r>
            <a:r>
              <a:rPr lang="en-US" sz="4400" b="1">
                <a:solidFill>
                  <a:srgbClr val="FF0000"/>
                </a:solidFill>
                <a:latin typeface="Times New Roman" pitchFamily="18" charset="0"/>
                <a:cs typeface="Times New Roman" pitchFamily="18" charset="0"/>
              </a:rPr>
              <a:t>(9)</a:t>
            </a:r>
            <a:r>
              <a:rPr lang="en-US" sz="4400" b="1">
                <a:latin typeface="Times New Roman" pitchFamily="18" charset="0"/>
                <a:cs typeface="Times New Roman" pitchFamily="18" charset="0"/>
              </a:rPr>
              <a:t> Nhưng, tôi vẫn thích nghe, thích cảm nhận niềm hạnh phúc hân hoan khi được trở về những năm tháng tuổi thơ, bên mái trường, bên thầy cô, bên bạn bè và những gì thân thương nhất. </a:t>
            </a:r>
            <a:r>
              <a:rPr lang="en-US" sz="4400" b="1">
                <a:solidFill>
                  <a:srgbClr val="FF0000"/>
                </a:solidFill>
                <a:latin typeface="Times New Roman" pitchFamily="18" charset="0"/>
                <a:cs typeface="Times New Roman" pitchFamily="18" charset="0"/>
              </a:rPr>
              <a:t>(10) </a:t>
            </a:r>
            <a:r>
              <a:rPr lang="en-US" sz="4400" b="1">
                <a:latin typeface="Times New Roman" pitchFamily="18" charset="0"/>
                <a:cs typeface="Times New Roman" pitchFamily="18" charset="0"/>
              </a:rPr>
              <a:t>Dù biết rằng đó chỉ là một giấc mơ...”</a:t>
            </a:r>
          </a:p>
          <a:p>
            <a:pPr algn="r"/>
            <a:r>
              <a:rPr lang="en-US" sz="3600" b="1">
                <a:latin typeface="Times New Roman" pitchFamily="18" charset="0"/>
                <a:cs typeface="Times New Roman" pitchFamily="18" charset="0"/>
              </a:rPr>
              <a:t>(“Có những giấc mơ về lại tuổi học trò” - Đăng Tâm</a:t>
            </a:r>
            <a:r>
              <a:rPr lang="en-US" sz="3600" b="1" smtClean="0">
                <a:latin typeface="Times New Roman" pitchFamily="18" charset="0"/>
                <a:cs typeface="Times New Roman" pitchFamily="18" charset="0"/>
              </a:rPr>
              <a:t>)</a:t>
            </a:r>
            <a:endParaRPr lang="en-US" sz="3600" b="1">
              <a:latin typeface="Times New Roman" pitchFamily="18" charset="0"/>
              <a:cs typeface="Times New Roman" pitchFamily="18" charset="0"/>
            </a:endParaRPr>
          </a:p>
        </p:txBody>
      </p:sp>
    </p:spTree>
    <p:extLst>
      <p:ext uri="{BB962C8B-B14F-4D97-AF65-F5344CB8AC3E}">
        <p14:creationId xmlns:p14="http://schemas.microsoft.com/office/powerpoint/2010/main" val="20012382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116632"/>
            <a:ext cx="10873207" cy="4708981"/>
          </a:xfrm>
          <a:prstGeom prst="rect">
            <a:avLst/>
          </a:prstGeom>
        </p:spPr>
        <p:txBody>
          <a:bodyPr wrap="square">
            <a:spAutoFit/>
          </a:bodyPr>
          <a:lstStyle/>
          <a:p>
            <a:pPr algn="just"/>
            <a:r>
              <a:rPr lang="en-US" sz="4400" b="1" smtClean="0">
                <a:latin typeface="Times New Roman" pitchFamily="18" charset="0"/>
                <a:cs typeface="Times New Roman" pitchFamily="18" charset="0"/>
              </a:rPr>
              <a:t>khuâng</a:t>
            </a:r>
            <a:r>
              <a:rPr lang="en-US" sz="4400" b="1">
                <a:latin typeface="Times New Roman" pitchFamily="18" charset="0"/>
                <a:cs typeface="Times New Roman" pitchFamily="18" charset="0"/>
              </a:rPr>
              <a:t>, tiếc nuối. </a:t>
            </a:r>
            <a:r>
              <a:rPr lang="en-US" sz="4400" b="1">
                <a:solidFill>
                  <a:srgbClr val="FF0000"/>
                </a:solidFill>
                <a:latin typeface="Times New Roman" pitchFamily="18" charset="0"/>
                <a:cs typeface="Times New Roman" pitchFamily="18" charset="0"/>
              </a:rPr>
              <a:t>(9)</a:t>
            </a:r>
            <a:r>
              <a:rPr lang="en-US" sz="4400" b="1">
                <a:latin typeface="Times New Roman" pitchFamily="18" charset="0"/>
                <a:cs typeface="Times New Roman" pitchFamily="18" charset="0"/>
              </a:rPr>
              <a:t> Nhưng, tôi vẫn thích nghe, thích cảm nhận niềm hạnh phúc hân hoan khi được trở về những năm tháng tuổi thơ, bên mái trường, bên thầy cô, bên bạn bè và những gì thân thương nhất. </a:t>
            </a:r>
            <a:r>
              <a:rPr lang="en-US" sz="4400" b="1">
                <a:solidFill>
                  <a:srgbClr val="FF0000"/>
                </a:solidFill>
                <a:latin typeface="Times New Roman" pitchFamily="18" charset="0"/>
                <a:cs typeface="Times New Roman" pitchFamily="18" charset="0"/>
              </a:rPr>
              <a:t>(10) </a:t>
            </a:r>
            <a:r>
              <a:rPr lang="en-US" sz="4400" b="1">
                <a:latin typeface="Times New Roman" pitchFamily="18" charset="0"/>
                <a:cs typeface="Times New Roman" pitchFamily="18" charset="0"/>
              </a:rPr>
              <a:t>Dù biết rằng đó chỉ là một giấc mơ...”</a:t>
            </a:r>
          </a:p>
          <a:p>
            <a:pPr algn="r"/>
            <a:r>
              <a:rPr lang="en-US" sz="3600" b="1">
                <a:latin typeface="Times New Roman" pitchFamily="18" charset="0"/>
                <a:cs typeface="Times New Roman" pitchFamily="18" charset="0"/>
              </a:rPr>
              <a:t>(“Có những giấc mơ về lại tuổi học trò” - Đăng Tâm</a:t>
            </a:r>
            <a:r>
              <a:rPr lang="en-US" sz="3600" b="1" smtClean="0">
                <a:latin typeface="Times New Roman" pitchFamily="18" charset="0"/>
                <a:cs typeface="Times New Roman" pitchFamily="18" charset="0"/>
              </a:rPr>
              <a:t>)</a:t>
            </a:r>
            <a:endParaRPr lang="en-US" sz="3600" b="1">
              <a:latin typeface="Times New Roman" pitchFamily="18" charset="0"/>
              <a:cs typeface="Times New Roman" pitchFamily="18" charset="0"/>
            </a:endParaRPr>
          </a:p>
        </p:txBody>
      </p:sp>
      <p:sp>
        <p:nvSpPr>
          <p:cNvPr id="9" name="Rectangle 8"/>
          <p:cNvSpPr/>
          <p:nvPr/>
        </p:nvSpPr>
        <p:spPr>
          <a:xfrm>
            <a:off x="623392" y="5035823"/>
            <a:ext cx="10873207" cy="769441"/>
          </a:xfrm>
          <a:prstGeom prst="rect">
            <a:avLst/>
          </a:prstGeom>
        </p:spPr>
        <p:txBody>
          <a:bodyPr wrap="square">
            <a:spAutoFit/>
          </a:bodyPr>
          <a:lstStyle/>
          <a:p>
            <a:pPr algn="ctr"/>
            <a:r>
              <a:rPr lang="en-US" sz="4400" b="1" smtClean="0">
                <a:solidFill>
                  <a:srgbClr val="0000FF"/>
                </a:solidFill>
                <a:latin typeface="Times New Roman" pitchFamily="18" charset="0"/>
                <a:cs typeface="Times New Roman" pitchFamily="18" charset="0"/>
              </a:rPr>
              <a:t>Đáp án</a:t>
            </a:r>
            <a:endParaRPr lang="en-US" sz="36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5368482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429627"/>
            <a:ext cx="10873207" cy="5447645"/>
          </a:xfrm>
          <a:prstGeom prst="rect">
            <a:avLst/>
          </a:prstGeom>
        </p:spPr>
        <p:txBody>
          <a:bodyPr wrap="square">
            <a:spAutoFit/>
          </a:bodyPr>
          <a:lstStyle/>
          <a:p>
            <a:pPr lvl="0" algn="just">
              <a:spcBef>
                <a:spcPts val="1200"/>
              </a:spcBef>
              <a:spcAft>
                <a:spcPts val="1200"/>
              </a:spcAft>
            </a:pPr>
            <a:r>
              <a:rPr lang="en-US" sz="4400" b="1">
                <a:solidFill>
                  <a:srgbClr val="C00000"/>
                </a:solidFill>
                <a:latin typeface="Times New Roman" pitchFamily="18" charset="0"/>
                <a:cs typeface="Times New Roman" pitchFamily="18" charset="0"/>
              </a:rPr>
              <a:t>Câu </a:t>
            </a:r>
            <a:r>
              <a:rPr lang="en-US" sz="4400" b="1" smtClean="0">
                <a:solidFill>
                  <a:srgbClr val="C00000"/>
                </a:solidFill>
                <a:latin typeface="Times New Roman" pitchFamily="18" charset="0"/>
                <a:cs typeface="Times New Roman" pitchFamily="18" charset="0"/>
              </a:rPr>
              <a:t>1.</a:t>
            </a:r>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Tìm và chỉ ra các phép liên kết </a:t>
            </a:r>
            <a:r>
              <a:rPr lang="en-US" sz="4400" b="1">
                <a:latin typeface="Times New Roman" pitchFamily="18" charset="0"/>
                <a:cs typeface="Times New Roman" pitchFamily="18" charset="0"/>
              </a:rPr>
              <a:t>câu</a:t>
            </a:r>
            <a:r>
              <a:rPr lang="en-US" sz="4400" b="1" smtClean="0">
                <a:latin typeface="Times New Roman" pitchFamily="18" charset="0"/>
                <a:cs typeface="Times New Roman" pitchFamily="18" charset="0"/>
              </a:rPr>
              <a:t>.</a:t>
            </a:r>
          </a:p>
          <a:p>
            <a:pPr algn="just">
              <a:spcBef>
                <a:spcPts val="1200"/>
              </a:spcBef>
              <a:spcAft>
                <a:spcPts val="1200"/>
              </a:spcAft>
            </a:pPr>
            <a:r>
              <a:rPr lang="en-US" sz="4400" b="1" smtClean="0">
                <a:solidFill>
                  <a:srgbClr val="C00000"/>
                </a:solidFill>
                <a:latin typeface="Times New Roman" pitchFamily="18" charset="0"/>
                <a:cs typeface="Times New Roman" pitchFamily="18" charset="0"/>
              </a:rPr>
              <a:t>Câu 2.</a:t>
            </a:r>
            <a:r>
              <a:rPr lang="en-US" sz="4400" smtClean="0">
                <a:latin typeface="Times New Roman" pitchFamily="18" charset="0"/>
                <a:cs typeface="Times New Roman" pitchFamily="18" charset="0"/>
              </a:rPr>
              <a:t> </a:t>
            </a:r>
            <a:r>
              <a:rPr lang="en-US" sz="4400" b="1">
                <a:latin typeface="Times New Roman" pitchFamily="18" charset="0"/>
                <a:cs typeface="Times New Roman" pitchFamily="18" charset="0"/>
              </a:rPr>
              <a:t>Câu “Xung quanh, bạn bè tôi đều có tâm trạng cả” mang hàm ý gì? Nêu tác dụng.</a:t>
            </a:r>
          </a:p>
          <a:p>
            <a:pPr algn="just">
              <a:spcBef>
                <a:spcPts val="1200"/>
              </a:spcBef>
              <a:spcAft>
                <a:spcPts val="1200"/>
              </a:spcAft>
            </a:pPr>
            <a:r>
              <a:rPr lang="en-US" sz="4400" b="1">
                <a:solidFill>
                  <a:srgbClr val="C00000"/>
                </a:solidFill>
                <a:latin typeface="Times New Roman" pitchFamily="18" charset="0"/>
                <a:cs typeface="Times New Roman" pitchFamily="18" charset="0"/>
              </a:rPr>
              <a:t>Câu </a:t>
            </a:r>
            <a:r>
              <a:rPr lang="en-US" sz="4400" b="1" smtClean="0">
                <a:solidFill>
                  <a:srgbClr val="C00000"/>
                </a:solidFill>
                <a:latin typeface="Times New Roman" pitchFamily="18" charset="0"/>
                <a:cs typeface="Times New Roman" pitchFamily="18" charset="0"/>
              </a:rPr>
              <a:t>3.</a:t>
            </a:r>
            <a:r>
              <a:rPr lang="en-US" sz="4400" b="1" smtClean="0">
                <a:latin typeface="Times New Roman" pitchFamily="18" charset="0"/>
                <a:cs typeface="Times New Roman" pitchFamily="18" charset="0"/>
              </a:rPr>
              <a:t> </a:t>
            </a:r>
            <a:r>
              <a:rPr lang="en-US" sz="4400" b="1">
                <a:latin typeface="Times New Roman" pitchFamily="18" charset="0"/>
                <a:cs typeface="Times New Roman" pitchFamily="18" charset="0"/>
              </a:rPr>
              <a:t>Hãy tìm và phân tích tác dụng nghệ thuật của các biện pháp tu từ được Đăng Tâm sử </a:t>
            </a:r>
            <a:r>
              <a:rPr lang="en-US" sz="4400" b="1">
                <a:latin typeface="Times New Roman" pitchFamily="18" charset="0"/>
                <a:cs typeface="Times New Roman" pitchFamily="18" charset="0"/>
              </a:rPr>
              <a:t>dụng</a:t>
            </a:r>
            <a:r>
              <a:rPr lang="en-US" sz="4400" b="1" smtClean="0">
                <a:latin typeface="Times New Roman" pitchFamily="18" charset="0"/>
                <a:cs typeface="Times New Roman" pitchFamily="18" charset="0"/>
              </a:rPr>
              <a:t>.</a:t>
            </a:r>
            <a:endParaRPr lang="en-US" sz="4400" b="1">
              <a:latin typeface="Times New Roman" pitchFamily="18" charset="0"/>
              <a:cs typeface="Times New Roman" pitchFamily="18" charset="0"/>
            </a:endParaRPr>
          </a:p>
        </p:txBody>
      </p:sp>
    </p:spTree>
    <p:extLst>
      <p:ext uri="{BB962C8B-B14F-4D97-AF65-F5344CB8AC3E}">
        <p14:creationId xmlns:p14="http://schemas.microsoft.com/office/powerpoint/2010/main" val="1880676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908720"/>
            <a:ext cx="11856148" cy="5157192"/>
            <a:chOff x="360532" y="1700808"/>
            <a:chExt cx="11856148" cy="5157192"/>
          </a:xfrm>
        </p:grpSpPr>
        <p:pic>
          <p:nvPicPr>
            <p:cNvPr id="2"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pic>
        <p:nvPicPr>
          <p:cNvPr id="11"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623392" y="190382"/>
            <a:ext cx="10873208" cy="2123658"/>
          </a:xfrm>
          <a:prstGeom prst="rect">
            <a:avLst/>
          </a:prstGeom>
          <a:ln>
            <a:noFill/>
          </a:ln>
        </p:spPr>
        <p:txBody>
          <a:bodyPr wrap="square">
            <a:spAutoFit/>
          </a:bodyPr>
          <a:lstStyle/>
          <a:p>
            <a:pPr algn="just"/>
            <a:r>
              <a:rPr lang="en-US" sz="4400" b="1" smtClean="0">
                <a:solidFill>
                  <a:srgbClr val="0000FF"/>
                </a:solidFill>
                <a:latin typeface="Times New Roman" panose="02020603050405020304" pitchFamily="18" charset="0"/>
                <a:cs typeface="Times New Roman" panose="02020603050405020304" pitchFamily="18" charset="0"/>
              </a:rPr>
              <a:t>- Thành </a:t>
            </a:r>
            <a:r>
              <a:rPr lang="en-US" sz="4400" b="1">
                <a:solidFill>
                  <a:srgbClr val="0000FF"/>
                </a:solidFill>
                <a:latin typeface="Times New Roman" panose="02020603050405020304" pitchFamily="18" charset="0"/>
                <a:cs typeface="Times New Roman" panose="02020603050405020304" pitchFamily="18" charset="0"/>
              </a:rPr>
              <a:t>phần biệt lập: </a:t>
            </a:r>
            <a:endParaRPr lang="en-US" sz="4400" b="1" smtClean="0">
              <a:solidFill>
                <a:srgbClr val="0000FF"/>
              </a:solidFill>
              <a:latin typeface="Times New Roman" panose="02020603050405020304" pitchFamily="18" charset="0"/>
              <a:cs typeface="Times New Roman" panose="02020603050405020304" pitchFamily="18" charset="0"/>
            </a:endParaRPr>
          </a:p>
          <a:p>
            <a:pPr algn="just"/>
            <a:r>
              <a:rPr lang="en-US" sz="4400" b="1" smtClean="0">
                <a:latin typeface="Times New Roman" panose="02020603050405020304" pitchFamily="18" charset="0"/>
                <a:cs typeface="Times New Roman" panose="02020603050405020304" pitchFamily="18" charset="0"/>
              </a:rPr>
              <a:t>là </a:t>
            </a:r>
            <a:r>
              <a:rPr lang="en-US" sz="4400" b="1">
                <a:latin typeface="Times New Roman" panose="02020603050405020304" pitchFamily="18" charset="0"/>
                <a:cs typeface="Times New Roman" panose="02020603050405020304" pitchFamily="18" charset="0"/>
              </a:rPr>
              <a:t>những bộ phận không tham gia vào việc diễn đạt nghĩa sự việc của câu.</a:t>
            </a:r>
            <a:endParaRPr lang="en-US" sz="4400" b="1" dirty="0">
              <a:latin typeface="Times New Roman" panose="02020603050405020304" pitchFamily="18" charset="0"/>
              <a:cs typeface="Times New Roman" panose="02020603050405020304" pitchFamily="18" charset="0"/>
            </a:endParaRPr>
          </a:p>
        </p:txBody>
      </p:sp>
      <p:sp>
        <p:nvSpPr>
          <p:cNvPr id="13" name="Rectangle 12"/>
          <p:cNvSpPr/>
          <p:nvPr/>
        </p:nvSpPr>
        <p:spPr>
          <a:xfrm>
            <a:off x="919808" y="2581162"/>
            <a:ext cx="10576792" cy="1446550"/>
          </a:xfrm>
          <a:prstGeom prst="rect">
            <a:avLst/>
          </a:prstGeom>
          <a:ln>
            <a:solidFill>
              <a:srgbClr val="0000FF"/>
            </a:solidFill>
          </a:ln>
        </p:spPr>
        <p:txBody>
          <a:bodyPr wrap="square">
            <a:spAutoFit/>
          </a:bodyPr>
          <a:lstStyle/>
          <a:p>
            <a:pPr algn="just"/>
            <a:r>
              <a:rPr lang="en-US" altLang="en-US" sz="4400" b="1">
                <a:solidFill>
                  <a:schemeClr val="bg2">
                    <a:lumMod val="50000"/>
                  </a:schemeClr>
                </a:solidFill>
                <a:latin typeface="Times New Roman" pitchFamily="18" charset="0"/>
              </a:rPr>
              <a:t>Ví dụ:</a:t>
            </a:r>
            <a:r>
              <a:rPr lang="en-US" altLang="en-US" sz="4400" b="1">
                <a:latin typeface="Times New Roman" pitchFamily="18" charset="0"/>
              </a:rPr>
              <a:t>		Sương chùng chình qua ngõ</a:t>
            </a:r>
          </a:p>
          <a:p>
            <a:pPr algn="just"/>
            <a:r>
              <a:rPr lang="en-US" altLang="en-US" sz="4400" b="1">
                <a:latin typeface="Times New Roman" pitchFamily="18" charset="0"/>
              </a:rPr>
              <a:t>			</a:t>
            </a:r>
            <a:r>
              <a:rPr lang="en-US" altLang="en-US" sz="4400" b="1" i="1">
                <a:solidFill>
                  <a:srgbClr val="FF0000"/>
                </a:solidFill>
                <a:latin typeface="Times New Roman" pitchFamily="18" charset="0"/>
              </a:rPr>
              <a:t>Hình như </a:t>
            </a:r>
            <a:r>
              <a:rPr lang="en-US" altLang="en-US" sz="4400" b="1">
                <a:latin typeface="Times New Roman" pitchFamily="18" charset="0"/>
              </a:rPr>
              <a:t>thu đã về. </a:t>
            </a:r>
            <a:endParaRPr lang="en-US" altLang="en-US" sz="4400" b="1" dirty="0">
              <a:latin typeface="Times New Roman" pitchFamily="18" charset="0"/>
            </a:endParaRPr>
          </a:p>
        </p:txBody>
      </p:sp>
      <p:sp>
        <p:nvSpPr>
          <p:cNvPr id="10" name="Rectangle 9"/>
          <p:cNvSpPr/>
          <p:nvPr/>
        </p:nvSpPr>
        <p:spPr>
          <a:xfrm>
            <a:off x="623392" y="4293096"/>
            <a:ext cx="10873208" cy="2123658"/>
          </a:xfrm>
          <a:prstGeom prst="rect">
            <a:avLst/>
          </a:prstGeom>
        </p:spPr>
        <p:txBody>
          <a:bodyPr wrap="square">
            <a:spAutoFit/>
          </a:bodyPr>
          <a:lstStyle/>
          <a:p>
            <a:pPr algn="just"/>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Các</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thành</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phần</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biệt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smtClean="0">
                <a:solidFill>
                  <a:srgbClr val="0000FF"/>
                </a:solidFill>
                <a:latin typeface="Times New Roman" panose="02020603050405020304" pitchFamily="18" charset="0"/>
                <a:cs typeface="Times New Roman" panose="02020603050405020304" pitchFamily="18" charset="0"/>
              </a:rPr>
              <a:t>lập</a:t>
            </a:r>
            <a:r>
              <a:rPr lang="en-US" sz="4400" b="1" dirty="0" smtClean="0">
                <a:solidFill>
                  <a:srgbClr val="0000FF"/>
                </a:solidFill>
                <a:latin typeface="Times New Roman" panose="02020603050405020304" pitchFamily="18" charset="0"/>
                <a:cs typeface="Times New Roman" panose="02020603050405020304" pitchFamily="18" charset="0"/>
              </a:rPr>
              <a:t> </a:t>
            </a:r>
            <a:r>
              <a:rPr lang="en-US" sz="4400" b="1" dirty="0" err="1" smtClean="0">
                <a:solidFill>
                  <a:srgbClr val="0000FF"/>
                </a:solidFill>
                <a:latin typeface="Times New Roman" panose="02020603050405020304" pitchFamily="18" charset="0"/>
                <a:cs typeface="Times New Roman" panose="02020603050405020304" pitchFamily="18" charset="0"/>
              </a:rPr>
              <a:t>thường</a:t>
            </a:r>
            <a:r>
              <a:rPr lang="en-US" sz="4400" b="1" dirty="0" smtClean="0">
                <a:solidFill>
                  <a:srgbClr val="0000FF"/>
                </a:solidFill>
                <a:latin typeface="Times New Roman" panose="02020603050405020304" pitchFamily="18" charset="0"/>
                <a:cs typeface="Times New Roman" panose="02020603050405020304" pitchFamily="18" charset="0"/>
              </a:rPr>
              <a:t> </a:t>
            </a:r>
            <a:r>
              <a:rPr lang="en-US" sz="4400" b="1" dirty="0" err="1" smtClean="0">
                <a:solidFill>
                  <a:srgbClr val="0000FF"/>
                </a:solidFill>
                <a:latin typeface="Times New Roman" panose="02020603050405020304" pitchFamily="18" charset="0"/>
                <a:cs typeface="Times New Roman" panose="02020603050405020304" pitchFamily="18" charset="0"/>
              </a:rPr>
              <a:t>gặp</a:t>
            </a:r>
            <a:r>
              <a:rPr lang="en-US" sz="4400" b="1" dirty="0" smtClean="0">
                <a:solidFill>
                  <a:srgbClr val="0000FF"/>
                </a:solidFill>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Thành</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phần</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tình</a:t>
            </a:r>
            <a:r>
              <a:rPr lang="en-US" sz="4400" b="1" dirty="0" smtClean="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thái</a:t>
            </a:r>
            <a:r>
              <a:rPr lang="en-US" sz="4400" b="1" dirty="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thành</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phần</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phụ</a:t>
            </a:r>
            <a:r>
              <a:rPr lang="en-US" sz="4400" b="1" dirty="0" smtClean="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chú</a:t>
            </a:r>
            <a:r>
              <a:rPr lang="en-US" sz="4400" b="1" dirty="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thành</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phần</a:t>
            </a:r>
            <a:r>
              <a:rPr lang="en-US" sz="4400" b="1" dirty="0" smtClean="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gọi</a:t>
            </a:r>
            <a:r>
              <a:rPr lang="en-US" sz="4400" b="1" dirty="0" smtClean="0">
                <a:latin typeface="Times New Roman" panose="02020603050405020304" pitchFamily="18" charset="0"/>
                <a:cs typeface="Times New Roman" panose="02020603050405020304" pitchFamily="18" charset="0"/>
              </a:rPr>
              <a:t> </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đáp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thành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phần</a:t>
            </a:r>
            <a:r>
              <a:rPr lang="en-US" sz="4400" b="1" dirty="0">
                <a:latin typeface="Times New Roman" panose="02020603050405020304" pitchFamily="18" charset="0"/>
                <a:cs typeface="Times New Roman" panose="02020603050405020304" pitchFamily="18" charset="0"/>
              </a:rPr>
              <a:t> </a:t>
            </a:r>
            <a:r>
              <a:rPr lang="en-US" sz="4400" b="1" dirty="0" err="1" smtClean="0">
                <a:latin typeface="Times New Roman" panose="02020603050405020304" pitchFamily="18" charset="0"/>
                <a:cs typeface="Times New Roman" panose="02020603050405020304" pitchFamily="18" charset="0"/>
              </a:rPr>
              <a:t>cảm</a:t>
            </a:r>
            <a:r>
              <a:rPr lang="en-US" sz="4400" b="1" dirty="0" smtClean="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thán</a:t>
            </a:r>
            <a:r>
              <a:rPr lang="en-US" sz="4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35639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116632"/>
            <a:ext cx="10873207" cy="707886"/>
          </a:xfrm>
          <a:prstGeom prst="rect">
            <a:avLst/>
          </a:prstGeom>
        </p:spPr>
        <p:txBody>
          <a:bodyPr wrap="square">
            <a:spAutoFit/>
          </a:bodyPr>
          <a:lstStyle/>
          <a:p>
            <a:pPr lvl="0" algn="just">
              <a:spcBef>
                <a:spcPts val="1200"/>
              </a:spcBef>
              <a:spcAft>
                <a:spcPts val="1200"/>
              </a:spcAft>
            </a:pPr>
            <a:r>
              <a:rPr lang="en-US" sz="4000" b="1">
                <a:solidFill>
                  <a:srgbClr val="C00000"/>
                </a:solidFill>
                <a:latin typeface="Times New Roman" pitchFamily="18" charset="0"/>
                <a:cs typeface="Times New Roman" pitchFamily="18" charset="0"/>
              </a:rPr>
              <a:t>Câu 1.</a:t>
            </a:r>
            <a:r>
              <a:rPr lang="en-US" sz="4000" b="1">
                <a:latin typeface="Times New Roman" pitchFamily="18" charset="0"/>
                <a:cs typeface="Times New Roman" pitchFamily="18" charset="0"/>
              </a:rPr>
              <a:t> Tìm và chỉ ra các phép liên kết câu.</a:t>
            </a:r>
          </a:p>
        </p:txBody>
      </p:sp>
      <p:sp>
        <p:nvSpPr>
          <p:cNvPr id="9" name="Rectangle 8"/>
          <p:cNvSpPr/>
          <p:nvPr/>
        </p:nvSpPr>
        <p:spPr>
          <a:xfrm>
            <a:off x="623392" y="836712"/>
            <a:ext cx="10873207" cy="5632311"/>
          </a:xfrm>
          <a:prstGeom prst="rect">
            <a:avLst/>
          </a:prstGeom>
        </p:spPr>
        <p:txBody>
          <a:bodyPr wrap="square">
            <a:spAutoFit/>
          </a:bodyPr>
          <a:lstStyle/>
          <a:p>
            <a:pPr lvl="0" algn="just"/>
            <a:r>
              <a:rPr lang="en-US" sz="4000" b="1">
                <a:solidFill>
                  <a:srgbClr val="0000FF"/>
                </a:solidFill>
                <a:latin typeface="Times New Roman" pitchFamily="18" charset="0"/>
                <a:cs typeface="Times New Roman" pitchFamily="18" charset="0"/>
              </a:rPr>
              <a:t>- Phép thế</a:t>
            </a:r>
            <a:r>
              <a:rPr lang="en-US" sz="4000">
                <a:solidFill>
                  <a:srgbClr val="0000FF"/>
                </a:solidFill>
                <a:latin typeface="Times New Roman" pitchFamily="18" charset="0"/>
                <a:cs typeface="Times New Roman" pitchFamily="18" charset="0"/>
              </a:rPr>
              <a:t>.</a:t>
            </a:r>
          </a:p>
          <a:p>
            <a:pPr algn="just"/>
            <a:r>
              <a:rPr lang="en-US" sz="4000" b="1">
                <a:latin typeface="Times New Roman" pitchFamily="18" charset="0"/>
                <a:cs typeface="Times New Roman" pitchFamily="18" charset="0"/>
              </a:rPr>
              <a:t>+ “Tất cả” (6) - thế cho những người bạn của nhân vật trữ tình (5) </a:t>
            </a:r>
          </a:p>
          <a:p>
            <a:pPr algn="just"/>
            <a:r>
              <a:rPr lang="en-US" sz="4000" b="1">
                <a:latin typeface="Times New Roman" pitchFamily="18" charset="0"/>
                <a:cs typeface="Times New Roman" pitchFamily="18" charset="0"/>
              </a:rPr>
              <a:t>+ “Bản nhạc đó” (8) - thế cho “Giấc mơ tuổi học trò”/ “Bản nhạc Ballad”. (7) </a:t>
            </a:r>
          </a:p>
          <a:p>
            <a:pPr algn="just"/>
            <a:r>
              <a:rPr lang="en-US" sz="4000" b="1">
                <a:solidFill>
                  <a:srgbClr val="0000FF"/>
                </a:solidFill>
                <a:latin typeface="Times New Roman" pitchFamily="18" charset="0"/>
                <a:cs typeface="Times New Roman" pitchFamily="18" charset="0"/>
              </a:rPr>
              <a:t>- Phép lặp</a:t>
            </a:r>
            <a:r>
              <a:rPr lang="en-US" sz="400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tôi, giấc mơ, bản nhạc, tuổi thơ.</a:t>
            </a:r>
          </a:p>
          <a:p>
            <a:pPr algn="just"/>
            <a:r>
              <a:rPr lang="en-US" sz="4000" b="1">
                <a:solidFill>
                  <a:srgbClr val="0000FF"/>
                </a:solidFill>
                <a:latin typeface="Times New Roman" pitchFamily="18" charset="0"/>
                <a:cs typeface="Times New Roman" pitchFamily="18" charset="0"/>
              </a:rPr>
              <a:t>- Phép nối</a:t>
            </a:r>
            <a:r>
              <a:rPr lang="en-US" sz="400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Nhưng (9)</a:t>
            </a:r>
            <a:r>
              <a:rPr lang="en-US" sz="4000">
                <a:latin typeface="Times New Roman" pitchFamily="18" charset="0"/>
                <a:cs typeface="Times New Roman" pitchFamily="18" charset="0"/>
              </a:rPr>
              <a:t>  </a:t>
            </a:r>
          </a:p>
          <a:p>
            <a:pPr lvl="0" algn="just"/>
            <a:r>
              <a:rPr lang="en-US" sz="4000" b="1">
                <a:solidFill>
                  <a:srgbClr val="0000FF"/>
                </a:solidFill>
                <a:latin typeface="Times New Roman" pitchFamily="18" charset="0"/>
                <a:cs typeface="Times New Roman" pitchFamily="18" charset="0"/>
              </a:rPr>
              <a:t>- Phép liên tưởng</a:t>
            </a:r>
            <a:r>
              <a:rPr lang="en-US" sz="400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tâm trạng (4) - khóc, cười, bịn rịn... (5)  </a:t>
            </a:r>
            <a:endParaRPr lang="en-US" sz="4000" b="1">
              <a:latin typeface="Times New Roman" pitchFamily="18" charset="0"/>
              <a:cs typeface="Times New Roman" pitchFamily="18" charset="0"/>
            </a:endParaRPr>
          </a:p>
        </p:txBody>
      </p:sp>
    </p:spTree>
    <p:extLst>
      <p:ext uri="{BB962C8B-B14F-4D97-AF65-F5344CB8AC3E}">
        <p14:creationId xmlns:p14="http://schemas.microsoft.com/office/powerpoint/2010/main" val="3496407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1000"/>
                                        <p:tgtEl>
                                          <p:spTgt spid="9">
                                            <p:txEl>
                                              <p:pRg st="3" end="3"/>
                                            </p:txEl>
                                          </p:spTgt>
                                        </p:tgtEl>
                                      </p:cBhvr>
                                    </p:animEffect>
                                    <p:anim calcmode="lin" valueType="num">
                                      <p:cBhvr>
                                        <p:cTn id="2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Effect transition="in" filter="fade">
                                      <p:cBhvr>
                                        <p:cTn id="35" dur="1000"/>
                                        <p:tgtEl>
                                          <p:spTgt spid="9">
                                            <p:txEl>
                                              <p:pRg st="4" end="4"/>
                                            </p:txEl>
                                          </p:spTgt>
                                        </p:tgtEl>
                                      </p:cBhvr>
                                    </p:animEffect>
                                    <p:anim calcmode="lin" valueType="num">
                                      <p:cBhvr>
                                        <p:cTn id="3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9">
                                            <p:txEl>
                                              <p:pRg st="5" end="5"/>
                                            </p:txEl>
                                          </p:spTgt>
                                        </p:tgtEl>
                                        <p:attrNameLst>
                                          <p:attrName>style.visibility</p:attrName>
                                        </p:attrNameLst>
                                      </p:cBhvr>
                                      <p:to>
                                        <p:strVal val="visible"/>
                                      </p:to>
                                    </p:set>
                                    <p:animEffect transition="in" filter="fade">
                                      <p:cBhvr>
                                        <p:cTn id="42" dur="1000"/>
                                        <p:tgtEl>
                                          <p:spTgt spid="9">
                                            <p:txEl>
                                              <p:pRg st="5" end="5"/>
                                            </p:txEl>
                                          </p:spTgt>
                                        </p:tgtEl>
                                      </p:cBhvr>
                                    </p:animEffect>
                                    <p:anim calcmode="lin" valueType="num">
                                      <p:cBhvr>
                                        <p:cTn id="43"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116632"/>
            <a:ext cx="11017224" cy="1323439"/>
          </a:xfrm>
          <a:prstGeom prst="rect">
            <a:avLst/>
          </a:prstGeom>
        </p:spPr>
        <p:txBody>
          <a:bodyPr wrap="square">
            <a:spAutoFit/>
          </a:bodyPr>
          <a:lstStyle/>
          <a:p>
            <a:pPr algn="just">
              <a:spcBef>
                <a:spcPts val="1200"/>
              </a:spcBef>
              <a:spcAft>
                <a:spcPts val="1200"/>
              </a:spcAft>
            </a:pPr>
            <a:r>
              <a:rPr lang="en-US" sz="4000" b="1">
                <a:solidFill>
                  <a:srgbClr val="C00000"/>
                </a:solidFill>
                <a:latin typeface="Times New Roman" pitchFamily="18" charset="0"/>
                <a:cs typeface="Times New Roman" pitchFamily="18" charset="0"/>
              </a:rPr>
              <a:t>Câu 2.</a:t>
            </a: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Câu “Xung quanh, bạn bè tôi đều có tâm trạng cả” mang hàm ý gì? Nêu tác dụng.</a:t>
            </a:r>
            <a:endParaRPr lang="en-US" sz="4000" b="1">
              <a:latin typeface="Times New Roman" pitchFamily="18" charset="0"/>
              <a:cs typeface="Times New Roman" pitchFamily="18" charset="0"/>
            </a:endParaRPr>
          </a:p>
        </p:txBody>
      </p:sp>
      <p:sp>
        <p:nvSpPr>
          <p:cNvPr id="9" name="Rectangle 8"/>
          <p:cNvSpPr/>
          <p:nvPr/>
        </p:nvSpPr>
        <p:spPr>
          <a:xfrm>
            <a:off x="623392" y="1469097"/>
            <a:ext cx="11017224" cy="5016758"/>
          </a:xfrm>
          <a:prstGeom prst="rect">
            <a:avLst/>
          </a:prstGeom>
        </p:spPr>
        <p:txBody>
          <a:bodyPr wrap="square">
            <a:spAutoFit/>
          </a:bodyPr>
          <a:lstStyle/>
          <a:p>
            <a:pPr lvl="0" algn="just"/>
            <a:r>
              <a:rPr lang="en-US" sz="4000" b="1" smtClean="0">
                <a:solidFill>
                  <a:srgbClr val="0000FF"/>
                </a:solidFill>
                <a:latin typeface="Times New Roman" pitchFamily="18" charset="0"/>
                <a:cs typeface="Times New Roman" pitchFamily="18" charset="0"/>
              </a:rPr>
              <a:t>- Hàm </a:t>
            </a:r>
            <a:r>
              <a:rPr lang="en-US" sz="4000" b="1">
                <a:solidFill>
                  <a:srgbClr val="0000FF"/>
                </a:solidFill>
                <a:latin typeface="Times New Roman" pitchFamily="18" charset="0"/>
                <a:cs typeface="Times New Roman" pitchFamily="18" charset="0"/>
              </a:rPr>
              <a:t>ý</a:t>
            </a:r>
            <a:r>
              <a:rPr lang="en-US" sz="4000" b="1">
                <a:latin typeface="Times New Roman" pitchFamily="18" charset="0"/>
                <a:cs typeface="Times New Roman" pitchFamily="18" charset="0"/>
              </a:rPr>
              <a:t>: mỗi thành viên lớp trong buổi chia tay đều mang trong mình nỗi buồn khó diễn tả, nỗi buồn phải chia tay bạn bè, thầy cô, chia tay mái </a:t>
            </a:r>
            <a:r>
              <a:rPr lang="en-US" sz="4000" b="1">
                <a:latin typeface="Times New Roman" pitchFamily="18" charset="0"/>
                <a:cs typeface="Times New Roman" pitchFamily="18" charset="0"/>
              </a:rPr>
              <a:t>trường</a:t>
            </a:r>
            <a:r>
              <a:rPr lang="en-US" sz="4000" b="1" smtClean="0">
                <a:latin typeface="Times New Roman" pitchFamily="18" charset="0"/>
                <a:cs typeface="Times New Roman" pitchFamily="18" charset="0"/>
              </a:rPr>
              <a:t>…</a:t>
            </a:r>
          </a:p>
          <a:p>
            <a:pPr lvl="0" algn="just"/>
            <a:r>
              <a:rPr lang="en-US" sz="4000" b="1">
                <a:solidFill>
                  <a:srgbClr val="0000FF"/>
                </a:solidFill>
                <a:latin typeface="Times New Roman" pitchFamily="18" charset="0"/>
                <a:cs typeface="Times New Roman" pitchFamily="18" charset="0"/>
              </a:rPr>
              <a:t>- Tác dụng</a:t>
            </a:r>
            <a:r>
              <a:rPr lang="en-US" sz="4000">
                <a:solidFill>
                  <a:srgbClr val="0000FF"/>
                </a:solidFill>
                <a:latin typeface="Times New Roman" pitchFamily="18" charset="0"/>
                <a:cs typeface="Times New Roman" pitchFamily="18" charset="0"/>
              </a:rPr>
              <a:t>:</a:t>
            </a:r>
          </a:p>
          <a:p>
            <a:pPr algn="just"/>
            <a:r>
              <a:rPr lang="en-US" sz="4000" b="1">
                <a:latin typeface="Times New Roman" pitchFamily="18" charset="0"/>
                <a:cs typeface="Times New Roman" pitchFamily="18" charset="0"/>
              </a:rPr>
              <a:t>+ Tạo tính hàm súc cho lời nói (lời nói ngắn gọn mà chất chứa nhiều nội dung, ý nghĩa) </a:t>
            </a:r>
          </a:p>
          <a:p>
            <a:pPr algn="just"/>
            <a:r>
              <a:rPr lang="en-US" sz="4000" b="1" smtClean="0">
                <a:latin typeface="Times New Roman" pitchFamily="18" charset="0"/>
                <a:cs typeface="Times New Roman" pitchFamily="18" charset="0"/>
              </a:rPr>
              <a:t>+ </a:t>
            </a:r>
            <a:r>
              <a:rPr lang="en-US" sz="4000" b="1">
                <a:latin typeface="Times New Roman" pitchFamily="18" charset="0"/>
                <a:cs typeface="Times New Roman" pitchFamily="18" charset="0"/>
              </a:rPr>
              <a:t>Tạo hiệu quả mạnh mẽ, sâu sắc với người </a:t>
            </a:r>
            <a:r>
              <a:rPr lang="en-US" sz="4000" b="1">
                <a:latin typeface="Times New Roman" pitchFamily="18" charset="0"/>
                <a:cs typeface="Times New Roman" pitchFamily="18" charset="0"/>
              </a:rPr>
              <a:t>nghe</a:t>
            </a:r>
            <a:r>
              <a:rPr lang="en-US" sz="4000" b="1" smtClean="0">
                <a:latin typeface="Times New Roman" pitchFamily="18" charset="0"/>
                <a:cs typeface="Times New Roman" pitchFamily="18" charset="0"/>
              </a:rPr>
              <a:t>.</a:t>
            </a:r>
            <a:endParaRPr lang="en-US" sz="4000" b="1">
              <a:latin typeface="Times New Roman" pitchFamily="18" charset="0"/>
              <a:cs typeface="Times New Roman" pitchFamily="18" charset="0"/>
            </a:endParaRPr>
          </a:p>
        </p:txBody>
      </p:sp>
    </p:spTree>
    <p:extLst>
      <p:ext uri="{BB962C8B-B14F-4D97-AF65-F5344CB8AC3E}">
        <p14:creationId xmlns:p14="http://schemas.microsoft.com/office/powerpoint/2010/main" val="2832740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9">
                                            <p:txEl>
                                              <p:pRg st="3" end="3"/>
                                            </p:txEl>
                                          </p:spTgt>
                                        </p:tgtEl>
                                        <p:attrNameLst>
                                          <p:attrName>style.visibility</p:attrName>
                                        </p:attrNameLst>
                                      </p:cBhvr>
                                      <p:to>
                                        <p:strVal val="visible"/>
                                      </p:to>
                                    </p:set>
                                    <p:animEffect transition="in" filter="fade">
                                      <p:cBhvr>
                                        <p:cTn id="24" dur="1000"/>
                                        <p:tgtEl>
                                          <p:spTgt spid="9">
                                            <p:txEl>
                                              <p:pRg st="3" end="3"/>
                                            </p:txEl>
                                          </p:spTgt>
                                        </p:tgtEl>
                                      </p:cBhvr>
                                    </p:animEffect>
                                    <p:anim calcmode="lin" valueType="num">
                                      <p:cBhvr>
                                        <p:cTn id="25"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623392" y="116632"/>
            <a:ext cx="11017224" cy="2123658"/>
          </a:xfrm>
          <a:prstGeom prst="rect">
            <a:avLst/>
          </a:prstGeom>
        </p:spPr>
        <p:txBody>
          <a:bodyPr wrap="square">
            <a:spAutoFit/>
          </a:bodyPr>
          <a:lstStyle/>
          <a:p>
            <a:pPr algn="just">
              <a:spcBef>
                <a:spcPts val="1200"/>
              </a:spcBef>
              <a:spcAft>
                <a:spcPts val="1200"/>
              </a:spcAft>
            </a:pPr>
            <a:r>
              <a:rPr lang="en-US" sz="4400" b="1">
                <a:solidFill>
                  <a:srgbClr val="C00000"/>
                </a:solidFill>
                <a:latin typeface="Times New Roman" pitchFamily="18" charset="0"/>
                <a:cs typeface="Times New Roman" pitchFamily="18" charset="0"/>
              </a:rPr>
              <a:t>Câu 3.</a:t>
            </a:r>
            <a:r>
              <a:rPr lang="en-US" sz="4400" b="1">
                <a:latin typeface="Times New Roman" pitchFamily="18" charset="0"/>
                <a:cs typeface="Times New Roman" pitchFamily="18" charset="0"/>
              </a:rPr>
              <a:t> Hãy tìm và phân tích tác dụng nghệ thuật của các biện pháp tu từ được Đăng Tâm sử dụng.</a:t>
            </a:r>
            <a:endParaRPr lang="en-US" sz="4400" b="1">
              <a:latin typeface="Times New Roman" pitchFamily="18" charset="0"/>
              <a:cs typeface="Times New Roman" pitchFamily="18" charset="0"/>
            </a:endParaRPr>
          </a:p>
        </p:txBody>
      </p:sp>
      <p:sp>
        <p:nvSpPr>
          <p:cNvPr id="9" name="Rectangle 8"/>
          <p:cNvSpPr/>
          <p:nvPr/>
        </p:nvSpPr>
        <p:spPr>
          <a:xfrm>
            <a:off x="623392" y="2226344"/>
            <a:ext cx="11017224" cy="4154984"/>
          </a:xfrm>
          <a:prstGeom prst="rect">
            <a:avLst/>
          </a:prstGeom>
        </p:spPr>
        <p:txBody>
          <a:bodyPr wrap="square">
            <a:spAutoFit/>
          </a:bodyPr>
          <a:lstStyle/>
          <a:p>
            <a:pPr algn="just"/>
            <a:r>
              <a:rPr lang="en-US" sz="4400" b="1">
                <a:solidFill>
                  <a:srgbClr val="0000FF"/>
                </a:solidFill>
                <a:latin typeface="Times New Roman" pitchFamily="18" charset="0"/>
                <a:cs typeface="Times New Roman" pitchFamily="18" charset="0"/>
              </a:rPr>
              <a:t>- Liệt </a:t>
            </a:r>
            <a:r>
              <a:rPr lang="en-US" sz="4400" b="1">
                <a:solidFill>
                  <a:srgbClr val="0000FF"/>
                </a:solidFill>
                <a:latin typeface="Times New Roman" pitchFamily="18" charset="0"/>
                <a:cs typeface="Times New Roman" pitchFamily="18" charset="0"/>
              </a:rPr>
              <a:t>kê</a:t>
            </a:r>
            <a:r>
              <a:rPr lang="en-US" sz="4400" smtClean="0">
                <a:solidFill>
                  <a:srgbClr val="0000FF"/>
                </a:solidFill>
                <a:latin typeface="Times New Roman" pitchFamily="18" charset="0"/>
                <a:cs typeface="Times New Roman" pitchFamily="18" charset="0"/>
              </a:rPr>
              <a:t>: </a:t>
            </a:r>
            <a:r>
              <a:rPr lang="en-US" sz="4400" b="1">
                <a:latin typeface="Times New Roman" pitchFamily="18" charset="0"/>
                <a:cs typeface="Times New Roman" pitchFamily="18" charset="0"/>
              </a:rPr>
              <a:t>Đứa khóc thút thít, đứa cười đỏ hoe mắt, đứa bịn rịn lặng thinh.</a:t>
            </a:r>
          </a:p>
          <a:p>
            <a:pPr lvl="0" algn="just"/>
            <a:r>
              <a:rPr lang="en-US" sz="4400" b="1">
                <a:solidFill>
                  <a:srgbClr val="0000FF"/>
                </a:solidFill>
                <a:latin typeface="Times New Roman" pitchFamily="18" charset="0"/>
                <a:cs typeface="Times New Roman" pitchFamily="18" charset="0"/>
              </a:rPr>
              <a:t>- Ẩn </a:t>
            </a:r>
            <a:r>
              <a:rPr lang="en-US" sz="4400" b="1">
                <a:solidFill>
                  <a:srgbClr val="0000FF"/>
                </a:solidFill>
                <a:latin typeface="Times New Roman" pitchFamily="18" charset="0"/>
                <a:cs typeface="Times New Roman" pitchFamily="18" charset="0"/>
              </a:rPr>
              <a:t>dụ</a:t>
            </a:r>
            <a:r>
              <a:rPr lang="en-US" sz="4400" smtClean="0">
                <a:solidFill>
                  <a:srgbClr val="0000FF"/>
                </a:solidFill>
                <a:latin typeface="Times New Roman" pitchFamily="18" charset="0"/>
                <a:cs typeface="Times New Roman" pitchFamily="18" charset="0"/>
              </a:rPr>
              <a:t>: </a:t>
            </a:r>
            <a:r>
              <a:rPr lang="en-US" sz="4400" b="1">
                <a:latin typeface="Times New Roman" pitchFamily="18" charset="0"/>
                <a:cs typeface="Times New Roman" pitchFamily="18" charset="0"/>
              </a:rPr>
              <a:t>Giấc mơ tuổi học trò </a:t>
            </a:r>
            <a:r>
              <a:rPr lang="en-US" sz="4400" b="1" i="1">
                <a:solidFill>
                  <a:srgbClr val="0000FF"/>
                </a:solidFill>
                <a:latin typeface="Times New Roman" pitchFamily="18" charset="0"/>
                <a:cs typeface="Times New Roman" pitchFamily="18" charset="0"/>
              </a:rPr>
              <a:t>du dương </a:t>
            </a:r>
            <a:r>
              <a:rPr lang="en-US" sz="4400" b="1">
                <a:latin typeface="Times New Roman" pitchFamily="18" charset="0"/>
                <a:cs typeface="Times New Roman" pitchFamily="18" charset="0"/>
              </a:rPr>
              <a:t>(chuyển đổi cảm giác)  </a:t>
            </a:r>
          </a:p>
          <a:p>
            <a:pPr algn="just"/>
            <a:r>
              <a:rPr lang="en-US" sz="4400" b="1">
                <a:solidFill>
                  <a:srgbClr val="0000FF"/>
                </a:solidFill>
                <a:latin typeface="Times New Roman" pitchFamily="18" charset="0"/>
                <a:cs typeface="Times New Roman" pitchFamily="18" charset="0"/>
              </a:rPr>
              <a:t>- So </a:t>
            </a:r>
            <a:r>
              <a:rPr lang="en-US" sz="4400" b="1">
                <a:solidFill>
                  <a:srgbClr val="0000FF"/>
                </a:solidFill>
                <a:latin typeface="Times New Roman" pitchFamily="18" charset="0"/>
                <a:cs typeface="Times New Roman" pitchFamily="18" charset="0"/>
              </a:rPr>
              <a:t>sánh</a:t>
            </a:r>
            <a:r>
              <a:rPr lang="en-US" sz="4400" b="1" smtClean="0">
                <a:solidFill>
                  <a:srgbClr val="0000FF"/>
                </a:solidFill>
                <a:latin typeface="Times New Roman" pitchFamily="18" charset="0"/>
                <a:cs typeface="Times New Roman" pitchFamily="18" charset="0"/>
              </a:rPr>
              <a:t>: </a:t>
            </a:r>
            <a:r>
              <a:rPr lang="en-US" sz="4400" b="1">
                <a:latin typeface="Times New Roman" pitchFamily="18" charset="0"/>
                <a:cs typeface="Times New Roman" pitchFamily="18" charset="0"/>
              </a:rPr>
              <a:t>Giấc mơ tuổi học trò du dương </a:t>
            </a:r>
            <a:r>
              <a:rPr lang="en-US" sz="4400" b="1" i="1">
                <a:solidFill>
                  <a:srgbClr val="0000FF"/>
                </a:solidFill>
                <a:latin typeface="Times New Roman" pitchFamily="18" charset="0"/>
                <a:cs typeface="Times New Roman" pitchFamily="18" charset="0"/>
              </a:rPr>
              <a:t>như</a:t>
            </a:r>
            <a:r>
              <a:rPr lang="en-US" sz="4400" b="1">
                <a:latin typeface="Times New Roman" pitchFamily="18" charset="0"/>
                <a:cs typeface="Times New Roman" pitchFamily="18" charset="0"/>
              </a:rPr>
              <a:t> một bản nhạc </a:t>
            </a:r>
            <a:r>
              <a:rPr lang="en-US" sz="4400" b="1">
                <a:latin typeface="Times New Roman" pitchFamily="18" charset="0"/>
                <a:cs typeface="Times New Roman" pitchFamily="18" charset="0"/>
              </a:rPr>
              <a:t>Ballad</a:t>
            </a:r>
            <a:r>
              <a:rPr lang="en-US" sz="4400" b="1" smtClean="0">
                <a:latin typeface="Times New Roman" pitchFamily="18" charset="0"/>
                <a:cs typeface="Times New Roman" pitchFamily="18" charset="0"/>
              </a:rPr>
              <a:t>...</a:t>
            </a:r>
            <a:endParaRPr lang="en-US" sz="4400" b="1">
              <a:latin typeface="Times New Roman" pitchFamily="18" charset="0"/>
              <a:cs typeface="Times New Roman" pitchFamily="18" charset="0"/>
            </a:endParaRPr>
          </a:p>
        </p:txBody>
      </p:sp>
    </p:spTree>
    <p:extLst>
      <p:ext uri="{BB962C8B-B14F-4D97-AF65-F5344CB8AC3E}">
        <p14:creationId xmlns:p14="http://schemas.microsoft.com/office/powerpoint/2010/main" val="133541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1000"/>
                                        <p:tgtEl>
                                          <p:spTgt spid="9">
                                            <p:txEl>
                                              <p:pRg st="1" end="1"/>
                                            </p:txEl>
                                          </p:spTgt>
                                        </p:tgtEl>
                                      </p:cBhvr>
                                    </p:animEffect>
                                    <p:anim calcmode="lin" valueType="num">
                                      <p:cBhvr>
                                        <p:cTn id="1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623392" y="116632"/>
            <a:ext cx="11017224" cy="6247864"/>
          </a:xfrm>
          <a:prstGeom prst="rect">
            <a:avLst/>
          </a:prstGeom>
        </p:spPr>
        <p:txBody>
          <a:bodyPr wrap="square">
            <a:spAutoFit/>
          </a:bodyPr>
          <a:lstStyle/>
          <a:p>
            <a:pPr algn="just"/>
            <a:r>
              <a:rPr lang="en-US" sz="4000" b="1">
                <a:solidFill>
                  <a:srgbClr val="0000FF"/>
                </a:solidFill>
                <a:latin typeface="Times New Roman" pitchFamily="18" charset="0"/>
                <a:cs typeface="Times New Roman" pitchFamily="18" charset="0"/>
              </a:rPr>
              <a:t>- Liệt </a:t>
            </a:r>
            <a:r>
              <a:rPr lang="en-US" sz="4000" b="1">
                <a:solidFill>
                  <a:srgbClr val="0000FF"/>
                </a:solidFill>
                <a:latin typeface="Times New Roman" pitchFamily="18" charset="0"/>
                <a:cs typeface="Times New Roman" pitchFamily="18" charset="0"/>
              </a:rPr>
              <a:t>kê</a:t>
            </a:r>
            <a:r>
              <a:rPr lang="en-US" sz="4000" smtClean="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Đứa khóc thút thít, đứa cười đỏ hoe mắt, đứa bịn rịn lặng thinh.</a:t>
            </a:r>
          </a:p>
          <a:p>
            <a:pPr lvl="0" algn="just"/>
            <a:r>
              <a:rPr lang="en-US" sz="4000" b="1">
                <a:solidFill>
                  <a:srgbClr val="0000FF"/>
                </a:solidFill>
                <a:latin typeface="Times New Roman" pitchFamily="18" charset="0"/>
                <a:cs typeface="Times New Roman" pitchFamily="18" charset="0"/>
              </a:rPr>
              <a:t>- Ẩn </a:t>
            </a:r>
            <a:r>
              <a:rPr lang="en-US" sz="4000" b="1">
                <a:solidFill>
                  <a:srgbClr val="0000FF"/>
                </a:solidFill>
                <a:latin typeface="Times New Roman" pitchFamily="18" charset="0"/>
                <a:cs typeface="Times New Roman" pitchFamily="18" charset="0"/>
              </a:rPr>
              <a:t>dụ</a:t>
            </a:r>
            <a:r>
              <a:rPr lang="en-US" sz="4000" smtClean="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Giấc mơ tuổi học trò </a:t>
            </a:r>
            <a:r>
              <a:rPr lang="en-US" sz="4000" b="1" i="1">
                <a:solidFill>
                  <a:srgbClr val="0000FF"/>
                </a:solidFill>
                <a:latin typeface="Times New Roman" pitchFamily="18" charset="0"/>
                <a:cs typeface="Times New Roman" pitchFamily="18" charset="0"/>
              </a:rPr>
              <a:t>du dương </a:t>
            </a:r>
            <a:r>
              <a:rPr lang="en-US" sz="4000" b="1">
                <a:latin typeface="Times New Roman" pitchFamily="18" charset="0"/>
                <a:cs typeface="Times New Roman" pitchFamily="18" charset="0"/>
              </a:rPr>
              <a:t>(chuyển đổi cảm giác)  </a:t>
            </a:r>
          </a:p>
          <a:p>
            <a:pPr algn="just"/>
            <a:r>
              <a:rPr lang="en-US" sz="4000" b="1">
                <a:solidFill>
                  <a:srgbClr val="0000FF"/>
                </a:solidFill>
                <a:latin typeface="Times New Roman" pitchFamily="18" charset="0"/>
                <a:cs typeface="Times New Roman" pitchFamily="18" charset="0"/>
              </a:rPr>
              <a:t>- So </a:t>
            </a:r>
            <a:r>
              <a:rPr lang="en-US" sz="4000" b="1">
                <a:solidFill>
                  <a:srgbClr val="0000FF"/>
                </a:solidFill>
                <a:latin typeface="Times New Roman" pitchFamily="18" charset="0"/>
                <a:cs typeface="Times New Roman" pitchFamily="18" charset="0"/>
              </a:rPr>
              <a:t>sánh</a:t>
            </a:r>
            <a:r>
              <a:rPr lang="en-US" sz="4000" b="1" smtClean="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Giấc mơ tuổi học trò du dương </a:t>
            </a:r>
            <a:r>
              <a:rPr lang="en-US" sz="4000" b="1" i="1">
                <a:solidFill>
                  <a:srgbClr val="0000FF"/>
                </a:solidFill>
                <a:latin typeface="Times New Roman" pitchFamily="18" charset="0"/>
                <a:cs typeface="Times New Roman" pitchFamily="18" charset="0"/>
              </a:rPr>
              <a:t>như</a:t>
            </a:r>
            <a:r>
              <a:rPr lang="en-US" sz="4000" b="1">
                <a:latin typeface="Times New Roman" pitchFamily="18" charset="0"/>
                <a:cs typeface="Times New Roman" pitchFamily="18" charset="0"/>
              </a:rPr>
              <a:t> một bản nhạc Ballad...</a:t>
            </a:r>
          </a:p>
          <a:p>
            <a:pPr algn="just"/>
            <a:r>
              <a:rPr lang="en-US" sz="4000">
                <a:solidFill>
                  <a:srgbClr val="0000FF"/>
                </a:solidFill>
                <a:latin typeface="Times New Roman" pitchFamily="18" charset="0"/>
                <a:cs typeface="Times New Roman" pitchFamily="18" charset="0"/>
              </a:rPr>
              <a:t>*</a:t>
            </a:r>
            <a:r>
              <a:rPr lang="en-US" sz="4000" b="1">
                <a:solidFill>
                  <a:srgbClr val="0000FF"/>
                </a:solidFill>
                <a:latin typeface="Times New Roman" pitchFamily="18" charset="0"/>
                <a:cs typeface="Times New Roman" pitchFamily="18" charset="0"/>
              </a:rPr>
              <a:t> Tác dụng</a:t>
            </a:r>
            <a:r>
              <a:rPr lang="en-US" sz="4000">
                <a:solidFill>
                  <a:srgbClr val="0000FF"/>
                </a:solidFill>
                <a:latin typeface="Times New Roman" pitchFamily="18" charset="0"/>
                <a:cs typeface="Times New Roman" pitchFamily="18" charset="0"/>
              </a:rPr>
              <a:t>: </a:t>
            </a:r>
            <a:r>
              <a:rPr lang="en-US" sz="4000" b="1">
                <a:latin typeface="Times New Roman" pitchFamily="18" charset="0"/>
                <a:cs typeface="Times New Roman" pitchFamily="18" charset="0"/>
              </a:rPr>
              <a:t>Việc kết hợp giữa 3 biện pháp tu từ đã làm nổi bật cảm nhận của tác giả về “giấc mơ tuổi học trò”, giấc mơ với nhiều những kỷ niệm vui - buồn của một thời tuổi thơ</a:t>
            </a:r>
            <a:r>
              <a:rPr lang="en-US" sz="4000" b="1">
                <a:latin typeface="Times New Roman" pitchFamily="18" charset="0"/>
                <a:cs typeface="Times New Roman" pitchFamily="18" charset="0"/>
              </a:rPr>
              <a:t>. </a:t>
            </a:r>
            <a:endParaRPr lang="en-US" sz="400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52096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Effect transition="in" filter="fade">
                                      <p:cBhvr>
                                        <p:cTn id="7" dur="1000"/>
                                        <p:tgtEl>
                                          <p:spTgt spid="9">
                                            <p:txEl>
                                              <p:pRg st="3" end="3"/>
                                            </p:txEl>
                                          </p:spTgt>
                                        </p:tgtEl>
                                      </p:cBhvr>
                                    </p:animEffect>
                                    <p:anim calcmode="lin" valueType="num">
                                      <p:cBhvr>
                                        <p:cTn id="8"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10" name="Rectangle 9"/>
          <p:cNvSpPr/>
          <p:nvPr/>
        </p:nvSpPr>
        <p:spPr>
          <a:xfrm>
            <a:off x="839416" y="1196752"/>
            <a:ext cx="10585176" cy="3477875"/>
          </a:xfrm>
          <a:prstGeom prst="rect">
            <a:avLst/>
          </a:prstGeom>
        </p:spPr>
        <p:txBody>
          <a:bodyPr wrap="square">
            <a:spAutoFit/>
          </a:bodyPr>
          <a:lstStyle/>
          <a:p>
            <a:pPr algn="ctr"/>
            <a:r>
              <a:rPr lang="en-US" sz="4400" b="1" smtClean="0">
                <a:solidFill>
                  <a:srgbClr val="0000FF"/>
                </a:solidFill>
                <a:latin typeface="Times New Roman" panose="02020603050405020304" pitchFamily="18" charset="0"/>
                <a:cs typeface="Times New Roman" panose="02020603050405020304" pitchFamily="18" charset="0"/>
              </a:rPr>
              <a:t>Hướng dẫn học tập</a:t>
            </a:r>
            <a:endParaRPr lang="en-US" sz="4400" b="1">
              <a:solidFill>
                <a:srgbClr val="0000FF"/>
              </a:solidFill>
              <a:latin typeface="Times New Roman" panose="02020603050405020304" pitchFamily="18" charset="0"/>
              <a:cs typeface="Times New Roman" panose="02020603050405020304" pitchFamily="18" charset="0"/>
            </a:endParaRPr>
          </a:p>
          <a:p>
            <a:pPr algn="just"/>
            <a:r>
              <a:rPr lang="en-US" sz="4400" b="1">
                <a:latin typeface="Times New Roman" panose="02020603050405020304" pitchFamily="18" charset="0"/>
                <a:cs typeface="Times New Roman" panose="02020603050405020304" pitchFamily="18" charset="0"/>
              </a:rPr>
              <a:t>- </a:t>
            </a:r>
            <a:r>
              <a:rPr lang="en-US" sz="4400" b="1" smtClean="0">
                <a:latin typeface="Times New Roman" panose="02020603050405020304" pitchFamily="18" charset="0"/>
                <a:cs typeface="Times New Roman" panose="02020603050405020304" pitchFamily="18" charset="0"/>
              </a:rPr>
              <a:t>Ôn kỹ kiến thức tiếng Việt</a:t>
            </a:r>
            <a:r>
              <a:rPr lang="en-US" sz="4400" b="1" smtClean="0">
                <a:latin typeface="Times New Roman" panose="02020603050405020304" pitchFamily="18" charset="0"/>
                <a:cs typeface="Times New Roman" panose="02020603050405020304" pitchFamily="18" charset="0"/>
              </a:rPr>
              <a:t>.</a:t>
            </a:r>
            <a:endParaRPr lang="en-US" sz="4400" b="1">
              <a:latin typeface="Times New Roman" panose="02020603050405020304" pitchFamily="18" charset="0"/>
              <a:cs typeface="Times New Roman" panose="02020603050405020304" pitchFamily="18" charset="0"/>
            </a:endParaRPr>
          </a:p>
          <a:p>
            <a:pPr algn="just"/>
            <a:r>
              <a:rPr lang="en-US" sz="4400" b="1" smtClean="0">
                <a:latin typeface="Times New Roman" panose="02020603050405020304" pitchFamily="18" charset="0"/>
                <a:cs typeface="Times New Roman" panose="02020603050405020304" pitchFamily="18" charset="0"/>
              </a:rPr>
              <a:t>- Làm </a:t>
            </a:r>
            <a:r>
              <a:rPr lang="en-US" sz="4400" b="1">
                <a:latin typeface="Times New Roman" panose="02020603050405020304" pitchFamily="18" charset="0"/>
                <a:cs typeface="Times New Roman" panose="02020603050405020304" pitchFamily="18" charset="0"/>
              </a:rPr>
              <a:t>bài tập II.2, trang </a:t>
            </a:r>
            <a:r>
              <a:rPr lang="en-US" sz="4400" b="1">
                <a:latin typeface="Times New Roman" panose="02020603050405020304" pitchFamily="18" charset="0"/>
                <a:cs typeface="Times New Roman" panose="02020603050405020304" pitchFamily="18" charset="0"/>
              </a:rPr>
              <a:t>110</a:t>
            </a:r>
            <a:r>
              <a:rPr lang="en-US" sz="4400" b="1" smtClean="0">
                <a:latin typeface="Times New Roman" panose="02020603050405020304" pitchFamily="18" charset="0"/>
                <a:cs typeface="Times New Roman" panose="02020603050405020304" pitchFamily="18" charset="0"/>
              </a:rPr>
              <a:t>.</a:t>
            </a:r>
          </a:p>
          <a:p>
            <a:pPr algn="just"/>
            <a:r>
              <a:rPr lang="en-US" sz="4400" b="1" smtClean="0">
                <a:latin typeface="Times New Roman" panose="02020603050405020304" pitchFamily="18" charset="0"/>
                <a:cs typeface="Times New Roman" panose="02020603050405020304" pitchFamily="18" charset="0"/>
              </a:rPr>
              <a:t>- Đọc văn bản “Những ngôi sao xa xôi”, trả lời câu hỏi phần đọc hiểu trang 121 </a:t>
            </a:r>
            <a:endParaRPr lang="en-US" sz="4400" b="1" smtClean="0">
              <a:latin typeface="Times New Roman" panose="02020603050405020304" pitchFamily="18" charset="0"/>
              <a:cs typeface="Times New Roman" panose="02020603050405020304" pitchFamily="18" charset="0"/>
            </a:endParaRPr>
          </a:p>
        </p:txBody>
      </p:sp>
      <p:pic>
        <p:nvPicPr>
          <p:cNvPr id="9" name="图片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54265" y="5087594"/>
            <a:ext cx="2137664" cy="1772816"/>
          </a:xfrm>
          <a:prstGeom prst="rect">
            <a:avLst/>
          </a:prstGeom>
          <a:noFill/>
          <a:ln w="9525">
            <a:noFill/>
          </a:ln>
        </p:spPr>
      </p:pic>
    </p:spTree>
    <p:extLst>
      <p:ext uri="{BB962C8B-B14F-4D97-AF65-F5344CB8AC3E}">
        <p14:creationId xmlns:p14="http://schemas.microsoft.com/office/powerpoint/2010/main" val="36597748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695400" y="123011"/>
            <a:ext cx="10873208" cy="6186309"/>
          </a:xfrm>
          <a:prstGeom prst="rect">
            <a:avLst/>
          </a:prstGeom>
        </p:spPr>
        <p:txBody>
          <a:bodyPr wrap="square">
            <a:spAutoFit/>
          </a:bodyPr>
          <a:lstStyle/>
          <a:p>
            <a:pPr algn="just"/>
            <a:r>
              <a:rPr lang="en-US" sz="4400" b="1" dirty="0" err="1">
                <a:latin typeface="Times New Roman" panose="02020603050405020304" pitchFamily="18" charset="0"/>
                <a:cs typeface="Times New Roman" panose="02020603050405020304" pitchFamily="18" charset="0"/>
              </a:rPr>
              <a:t>Bài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tập</a:t>
            </a:r>
            <a:r>
              <a:rPr lang="en-US" sz="4400" b="1" dirty="0">
                <a:latin typeface="Times New Roman" panose="02020603050405020304" pitchFamily="18" charset="0"/>
                <a:cs typeface="Times New Roman" panose="02020603050405020304" pitchFamily="18" charset="0"/>
              </a:rPr>
              <a:t> 1</a:t>
            </a:r>
            <a:r>
              <a:rPr lang="en-US" sz="4400"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Hãy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biết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mỗi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từ</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ngữ</a:t>
            </a:r>
            <a:r>
              <a:rPr lang="en-US" sz="4400" b="1" dirty="0">
                <a:latin typeface="Times New Roman" panose="02020603050405020304" pitchFamily="18" charset="0"/>
                <a:cs typeface="Times New Roman" panose="02020603050405020304" pitchFamily="18" charset="0"/>
              </a:rPr>
              <a:t> in </a:t>
            </a:r>
            <a:r>
              <a:rPr lang="en-US" sz="4400" b="1" dirty="0" err="1">
                <a:latin typeface="Times New Roman" panose="02020603050405020304" pitchFamily="18" charset="0"/>
                <a:cs typeface="Times New Roman" panose="02020603050405020304" pitchFamily="18" charset="0"/>
              </a:rPr>
              <a:t>đậm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trong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các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đoạn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trích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sau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đây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thành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phần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gì</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của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câu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Ghi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kết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quả</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phân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tích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vào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bảng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thống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kê</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theo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mẫu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trang</a:t>
            </a:r>
            <a:r>
              <a:rPr lang="en-US" sz="4400" b="1" dirty="0">
                <a:latin typeface="Times New Roman" panose="02020603050405020304" pitchFamily="18" charset="0"/>
                <a:cs typeface="Times New Roman" panose="02020603050405020304" pitchFamily="18" charset="0"/>
              </a:rPr>
              <a:t> 109).</a:t>
            </a:r>
          </a:p>
          <a:p>
            <a:pPr algn="just"/>
            <a:r>
              <a:rPr lang="en-US" sz="4400" b="1" dirty="0">
                <a:latin typeface="Times New Roman" panose="02020603050405020304" pitchFamily="18" charset="0"/>
                <a:cs typeface="Times New Roman" panose="02020603050405020304" pitchFamily="18" charset="0"/>
              </a:rPr>
              <a:t>a)</a:t>
            </a:r>
            <a:r>
              <a:rPr lang="en-US" sz="4400"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Xây</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cái</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lăng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ấy</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cả</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phục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dịch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cả</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gánh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gạch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đập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gạch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hồ</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nó</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b) Tim </a:t>
            </a:r>
            <a:r>
              <a:rPr lang="en-US" sz="4400" b="1" dirty="0" err="1">
                <a:latin typeface="Times New Roman" panose="02020603050405020304" pitchFamily="18" charset="0"/>
                <a:cs typeface="Times New Roman" panose="02020603050405020304" pitchFamily="18" charset="0"/>
              </a:rPr>
              <a:t>tôi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cũng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đập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không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rõ</a:t>
            </a:r>
            <a:r>
              <a:rPr lang="en-US" sz="4400" b="1" dirty="0">
                <a:latin typeface="Times New Roman" panose="02020603050405020304" pitchFamily="18" charset="0"/>
                <a:cs typeface="Times New Roman" panose="02020603050405020304" pitchFamily="18" charset="0"/>
              </a:rPr>
              <a:t>.</a:t>
            </a:r>
            <a:r>
              <a:rPr lang="en-US" sz="4400"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Dường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như</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vật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duy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nhất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vẫn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bình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tĩnh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phớt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lờ</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mọi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biến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động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chung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chiếc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kim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đồng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hồ</a:t>
            </a:r>
            <a:r>
              <a:rPr lang="en-US" sz="4400" b="1" dirty="0" smtClean="0">
                <a:latin typeface="Times New Roman" panose="02020603050405020304" pitchFamily="18" charset="0"/>
                <a:cs typeface="Times New Roman" panose="02020603050405020304" pitchFamily="18" charset="0"/>
              </a:rPr>
              <a:t>.</a:t>
            </a:r>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02392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663868" y="195019"/>
            <a:ext cx="10873208" cy="6186309"/>
          </a:xfrm>
          <a:prstGeom prst="rect">
            <a:avLst/>
          </a:prstGeom>
        </p:spPr>
        <p:txBody>
          <a:bodyPr wrap="square">
            <a:spAutoFit/>
          </a:bodyPr>
          <a:lstStyle/>
          <a:p>
            <a:pPr algn="just"/>
            <a:r>
              <a:rPr lang="en-US" sz="4400" b="1" dirty="0" smtClean="0">
                <a:latin typeface="Times New Roman" panose="02020603050405020304" pitchFamily="18" charset="0"/>
                <a:cs typeface="Times New Roman" panose="02020603050405020304" pitchFamily="18" charset="0"/>
              </a:rPr>
              <a:t>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lượt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cô</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gái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từ</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biệt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Cô</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chìa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tay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ra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anh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nắm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cẩn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trọng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rõ</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ràng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như</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người</a:t>
            </a:r>
            <a:r>
              <a:rPr lang="en-US" sz="4400" b="1" dirty="0">
                <a:latin typeface="Times New Roman" panose="02020603050405020304" pitchFamily="18" charset="0"/>
                <a:cs typeface="Times New Roman" panose="02020603050405020304" pitchFamily="18" charset="0"/>
              </a:rPr>
              <a:t> ta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nhau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cái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gì</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chứ</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không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phải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cái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bắt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tay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Cô</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nhìn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thẳng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vào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mắt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anh</a:t>
            </a:r>
            <a:r>
              <a:rPr lang="en-US" sz="4400" b="1" dirty="0">
                <a:latin typeface="Times New Roman" panose="02020603050405020304" pitchFamily="18" charset="0"/>
                <a:cs typeface="Times New Roman" panose="02020603050405020304" pitchFamily="18" charset="0"/>
              </a:rPr>
              <a:t> – </a:t>
            </a:r>
            <a:r>
              <a:rPr lang="en-US" sz="4400" b="1" dirty="0" err="1">
                <a:solidFill>
                  <a:srgbClr val="0000FF"/>
                </a:solidFill>
                <a:latin typeface="Times New Roman" panose="02020603050405020304" pitchFamily="18" charset="0"/>
                <a:cs typeface="Times New Roman" panose="02020603050405020304" pitchFamily="18" charset="0"/>
              </a:rPr>
              <a:t>những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người</a:t>
            </a:r>
            <a:r>
              <a:rPr lang="en-US" sz="4400" b="1" dirty="0">
                <a:solidFill>
                  <a:srgbClr val="0000FF"/>
                </a:solidFill>
                <a:latin typeface="Times New Roman" panose="02020603050405020304" pitchFamily="18" charset="0"/>
                <a:cs typeface="Times New Roman" panose="02020603050405020304" pitchFamily="18" charset="0"/>
              </a:rPr>
              <a:t> con </a:t>
            </a:r>
            <a:r>
              <a:rPr lang="en-US" sz="4400" b="1" dirty="0" err="1">
                <a:solidFill>
                  <a:srgbClr val="0000FF"/>
                </a:solidFill>
                <a:latin typeface="Times New Roman" panose="02020603050405020304" pitchFamily="18" charset="0"/>
                <a:cs typeface="Times New Roman" panose="02020603050405020304" pitchFamily="18" charset="0"/>
              </a:rPr>
              <a:t>gái</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sắp</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xa</a:t>
            </a:r>
            <a:r>
              <a:rPr lang="en-US" sz="4400" b="1" dirty="0">
                <a:solidFill>
                  <a:srgbClr val="0000FF"/>
                </a:solidFill>
                <a:latin typeface="Times New Roman" panose="02020603050405020304" pitchFamily="18" charset="0"/>
                <a:cs typeface="Times New Roman" panose="02020603050405020304" pitchFamily="18" charset="0"/>
              </a:rPr>
              <a:t> ta, </a:t>
            </a:r>
            <a:r>
              <a:rPr lang="en-US" sz="4400" b="1" dirty="0" err="1">
                <a:solidFill>
                  <a:srgbClr val="0000FF"/>
                </a:solidFill>
                <a:latin typeface="Times New Roman" panose="02020603050405020304" pitchFamily="18" charset="0"/>
                <a:cs typeface="Times New Roman" panose="02020603050405020304" pitchFamily="18" charset="0"/>
              </a:rPr>
              <a:t>biết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không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bao</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giờ</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gặp</a:t>
            </a:r>
            <a:r>
              <a:rPr lang="en-US" sz="4400" b="1" dirty="0">
                <a:solidFill>
                  <a:srgbClr val="0000FF"/>
                </a:solidFill>
                <a:latin typeface="Times New Roman" panose="02020603050405020304" pitchFamily="18" charset="0"/>
                <a:cs typeface="Times New Roman" panose="02020603050405020304" pitchFamily="18" charset="0"/>
              </a:rPr>
              <a:t> ta </a:t>
            </a:r>
            <a:r>
              <a:rPr lang="en-US" sz="4400" b="1" dirty="0" err="1">
                <a:solidFill>
                  <a:srgbClr val="0000FF"/>
                </a:solidFill>
                <a:latin typeface="Times New Roman" panose="02020603050405020304" pitchFamily="18" charset="0"/>
                <a:cs typeface="Times New Roman" panose="02020603050405020304" pitchFamily="18" charset="0"/>
              </a:rPr>
              <a:t>nữa</a:t>
            </a:r>
            <a:r>
              <a:rPr lang="en-US" sz="4400" b="1" dirty="0">
                <a:solidFill>
                  <a:srgbClr val="0000FF"/>
                </a:solidFill>
                <a:latin typeface="Times New Roman" panose="02020603050405020304" pitchFamily="18" charset="0"/>
                <a:cs typeface="Times New Roman" panose="02020603050405020304" pitchFamily="18" charset="0"/>
              </a:rPr>
              <a:t>, hay </a:t>
            </a:r>
            <a:r>
              <a:rPr lang="en-US" sz="4400" b="1" dirty="0" err="1">
                <a:solidFill>
                  <a:srgbClr val="0000FF"/>
                </a:solidFill>
                <a:latin typeface="Times New Roman" panose="02020603050405020304" pitchFamily="18" charset="0"/>
                <a:cs typeface="Times New Roman" panose="02020603050405020304" pitchFamily="18" charset="0"/>
              </a:rPr>
              <a:t>nhìn</a:t>
            </a:r>
            <a:r>
              <a:rPr lang="en-US" sz="4400" b="1" dirty="0">
                <a:solidFill>
                  <a:srgbClr val="0000FF"/>
                </a:solidFill>
                <a:latin typeface="Times New Roman" panose="02020603050405020304" pitchFamily="18" charset="0"/>
                <a:cs typeface="Times New Roman" panose="02020603050405020304" pitchFamily="18" charset="0"/>
              </a:rPr>
              <a:t> ta </a:t>
            </a:r>
            <a:r>
              <a:rPr lang="en-US" sz="4400" b="1" dirty="0" err="1">
                <a:solidFill>
                  <a:srgbClr val="0000FF"/>
                </a:solidFill>
                <a:latin typeface="Times New Roman" panose="02020603050405020304" pitchFamily="18" charset="0"/>
                <a:cs typeface="Times New Roman" panose="02020603050405020304" pitchFamily="18" charset="0"/>
              </a:rPr>
              <a:t>như</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vậy</a:t>
            </a:r>
            <a:r>
              <a:rPr lang="en-US" sz="4400" b="1" dirty="0">
                <a:latin typeface="Times New Roman" panose="02020603050405020304" pitchFamily="18" charset="0"/>
                <a:cs typeface="Times New Roman" panose="02020603050405020304" pitchFamily="18" charset="0"/>
              </a:rPr>
              <a:t>.</a:t>
            </a:r>
          </a:p>
          <a:p>
            <a:pPr algn="just"/>
            <a:r>
              <a:rPr lang="en-US" sz="4400" b="1" dirty="0">
                <a:latin typeface="Times New Roman" panose="02020603050405020304" pitchFamily="18" charset="0"/>
                <a:cs typeface="Times New Roman" panose="02020603050405020304" pitchFamily="18" charset="0"/>
              </a:rPr>
              <a:t>d) – </a:t>
            </a:r>
            <a:r>
              <a:rPr lang="en-US" sz="4400" b="1" dirty="0" err="1">
                <a:solidFill>
                  <a:srgbClr val="0000FF"/>
                </a:solidFill>
                <a:latin typeface="Times New Roman" panose="02020603050405020304" pitchFamily="18" charset="0"/>
                <a:cs typeface="Times New Roman" panose="02020603050405020304" pitchFamily="18" charset="0"/>
              </a:rPr>
              <a:t>Thưa</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ông</a:t>
            </a:r>
            <a:r>
              <a:rPr lang="en-US" sz="4400"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chúng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cháu</a:t>
            </a:r>
            <a:r>
              <a:rPr lang="en-US" sz="4400" b="1" dirty="0">
                <a:latin typeface="Times New Roman" panose="02020603050405020304" pitchFamily="18" charset="0"/>
                <a:cs typeface="Times New Roman" panose="02020603050405020304" pitchFamily="18" charset="0"/>
              </a:rPr>
              <a:t> ở </a:t>
            </a:r>
            <a:r>
              <a:rPr lang="en-US" sz="4400" b="1" dirty="0" err="1">
                <a:latin typeface="Times New Roman" panose="02020603050405020304" pitchFamily="18" charset="0"/>
                <a:cs typeface="Times New Roman" panose="02020603050405020304" pitchFamily="18" charset="0"/>
              </a:rPr>
              <a:t>trên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Gia</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Lâm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lên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đấy</a:t>
            </a:r>
            <a:r>
              <a:rPr lang="en-US" sz="4400" b="1" dirty="0">
                <a:latin typeface="Times New Roman" panose="02020603050405020304" pitchFamily="18" charset="0"/>
                <a:cs typeface="Times New Roman" panose="02020603050405020304" pitchFamily="18" charset="0"/>
              </a:rPr>
              <a:t> ạ. </a:t>
            </a:r>
            <a:r>
              <a:rPr lang="en-US" sz="4400" b="1" dirty="0" err="1">
                <a:latin typeface="Times New Roman" panose="02020603050405020304" pitchFamily="18" charset="0"/>
                <a:cs typeface="Times New Roman" panose="02020603050405020304" pitchFamily="18" charset="0"/>
              </a:rPr>
              <a:t>Đi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bốn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năm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hôm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mới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lên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đây</a:t>
            </a:r>
            <a:r>
              <a:rPr lang="en-US" sz="4400" b="1"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vất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vả</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quá</a:t>
            </a:r>
            <a:r>
              <a:rPr lang="en-US" sz="4400" b="1" dirty="0">
                <a:solidFill>
                  <a:srgbClr val="0000FF"/>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937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767408" y="2924944"/>
            <a:ext cx="7632848" cy="3477875"/>
          </a:xfrm>
          <a:prstGeom prst="rect">
            <a:avLst/>
          </a:prstGeom>
        </p:spPr>
        <p:txBody>
          <a:bodyPr wrap="square">
            <a:spAutoFit/>
          </a:bodyPr>
          <a:lstStyle/>
          <a:p>
            <a:pPr algn="just"/>
            <a:r>
              <a:rPr lang="en-US" sz="4400" b="1" dirty="0" smtClean="0">
                <a:latin typeface="Times New Roman" panose="02020603050405020304" pitchFamily="18" charset="0"/>
                <a:cs typeface="Times New Roman" panose="02020603050405020304" pitchFamily="18" charset="0"/>
              </a:rPr>
              <a:t>b</a:t>
            </a:r>
            <a:r>
              <a:rPr lang="en-US" sz="4400" b="1" dirty="0">
                <a:latin typeface="Times New Roman" panose="02020603050405020304" pitchFamily="18" charset="0"/>
                <a:cs typeface="Times New Roman" panose="02020603050405020304" pitchFamily="18" charset="0"/>
              </a:rPr>
              <a:t>) Tim </a:t>
            </a:r>
            <a:r>
              <a:rPr lang="en-US" sz="4400" b="1" dirty="0" err="1">
                <a:latin typeface="Times New Roman" panose="02020603050405020304" pitchFamily="18" charset="0"/>
                <a:cs typeface="Times New Roman" panose="02020603050405020304" pitchFamily="18" charset="0"/>
              </a:rPr>
              <a:t>tôi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cũng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đập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không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rõ</a:t>
            </a:r>
            <a:r>
              <a:rPr lang="en-US" sz="4400" b="1"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Dường</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như</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vật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duy</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nhất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vẫn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bình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tĩnh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phớt</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lờ</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mọi</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biến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động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chung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chiếc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kim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đồng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hồ</a:t>
            </a:r>
            <a:r>
              <a:rPr lang="en-US" sz="4400" b="1" dirty="0" smtClean="0">
                <a:latin typeface="Times New Roman" panose="02020603050405020304" pitchFamily="18" charset="0"/>
                <a:cs typeface="Times New Roman" panose="02020603050405020304" pitchFamily="18" charset="0"/>
              </a:rPr>
              <a:t>.</a:t>
            </a:r>
            <a:endParaRPr lang="en-US" sz="4400" b="1" dirty="0">
              <a:latin typeface="Times New Roman" panose="02020603050405020304" pitchFamily="18" charset="0"/>
              <a:cs typeface="Times New Roman" panose="02020603050405020304" pitchFamily="18" charset="0"/>
            </a:endParaRPr>
          </a:p>
        </p:txBody>
      </p:sp>
      <p:sp>
        <p:nvSpPr>
          <p:cNvPr id="9" name="Rectangle 8"/>
          <p:cNvSpPr/>
          <p:nvPr/>
        </p:nvSpPr>
        <p:spPr>
          <a:xfrm>
            <a:off x="767408" y="188640"/>
            <a:ext cx="7632848" cy="2123658"/>
          </a:xfrm>
          <a:prstGeom prst="rect">
            <a:avLst/>
          </a:prstGeom>
        </p:spPr>
        <p:txBody>
          <a:bodyPr wrap="square">
            <a:spAutoFit/>
          </a:bodyPr>
          <a:lstStyle/>
          <a:p>
            <a:pPr algn="just"/>
            <a:r>
              <a:rPr lang="en-US" sz="4400" b="1" dirty="0" smtClean="0">
                <a:latin typeface="Times New Roman" panose="02020603050405020304" pitchFamily="18" charset="0"/>
                <a:cs typeface="Times New Roman" panose="02020603050405020304" pitchFamily="18" charset="0"/>
              </a:rPr>
              <a:t>a</a:t>
            </a:r>
            <a:r>
              <a:rPr lang="en-US" sz="4400" b="1" dirty="0">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Xây</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cái</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err="1">
                <a:solidFill>
                  <a:srgbClr val="0000FF"/>
                </a:solidFill>
                <a:latin typeface="Times New Roman" panose="02020603050405020304" pitchFamily="18" charset="0"/>
                <a:cs typeface="Times New Roman" panose="02020603050405020304" pitchFamily="18" charset="0"/>
              </a:rPr>
              <a:t>lăng</a:t>
            </a:r>
            <a:r>
              <a:rPr lang="en-US" sz="4400" b="1">
                <a:solidFill>
                  <a:srgbClr val="0000FF"/>
                </a:solidFill>
                <a:latin typeface="Times New Roman" panose="02020603050405020304" pitchFamily="18" charset="0"/>
                <a:cs typeface="Times New Roman" panose="02020603050405020304" pitchFamily="18" charset="0"/>
              </a:rPr>
              <a:t> </a:t>
            </a:r>
            <a:r>
              <a:rPr lang="en-US" sz="4400" b="1" smtClean="0">
                <a:solidFill>
                  <a:srgbClr val="0000FF"/>
                </a:solidFill>
                <a:latin typeface="Times New Roman" panose="02020603050405020304" pitchFamily="18" charset="0"/>
                <a:cs typeface="Times New Roman" panose="02020603050405020304" pitchFamily="18" charset="0"/>
              </a:rPr>
              <a:t>ấy</a:t>
            </a:r>
            <a:r>
              <a:rPr lang="en-US" sz="4400" b="1" smtClean="0">
                <a:latin typeface="Times New Roman" panose="02020603050405020304" pitchFamily="18" charset="0"/>
                <a:cs typeface="Times New Roman" panose="02020603050405020304" pitchFamily="18" charset="0"/>
              </a:rPr>
              <a:t> cả </a:t>
            </a:r>
            <a:r>
              <a:rPr lang="en-US" sz="4400" b="1" dirty="0" err="1">
                <a:latin typeface="Times New Roman" panose="02020603050405020304" pitchFamily="18" charset="0"/>
                <a:cs typeface="Times New Roman" panose="02020603050405020304" pitchFamily="18" charset="0"/>
              </a:rPr>
              <a:t>làng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phục</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dịch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cả</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gánh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gạch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đập</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gạch</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làm</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phu</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hồ</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cho</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nó</a:t>
            </a:r>
            <a:r>
              <a:rPr lang="en-US" sz="4400" b="1" dirty="0" smtClean="0">
                <a:latin typeface="Times New Roman" panose="02020603050405020304" pitchFamily="18" charset="0"/>
                <a:cs typeface="Times New Roman" panose="02020603050405020304" pitchFamily="18" charset="0"/>
              </a:rPr>
              <a:t>.</a:t>
            </a:r>
            <a:endParaRPr lang="en-US" sz="4400" b="1" dirty="0">
              <a:latin typeface="Times New Roman" panose="02020603050405020304" pitchFamily="18" charset="0"/>
              <a:cs typeface="Times New Roman" panose="02020603050405020304" pitchFamily="18" charset="0"/>
            </a:endParaRPr>
          </a:p>
        </p:txBody>
      </p:sp>
      <p:sp>
        <p:nvSpPr>
          <p:cNvPr id="4" name="Rounded Rectangle 3"/>
          <p:cNvSpPr/>
          <p:nvPr/>
        </p:nvSpPr>
        <p:spPr>
          <a:xfrm>
            <a:off x="8832304" y="548680"/>
            <a:ext cx="2952328" cy="1440160"/>
          </a:xfrm>
          <a:prstGeom prst="roundRect">
            <a:avLst/>
          </a:prstGeom>
          <a:solidFill>
            <a:schemeClr val="accent3">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0000FF"/>
                </a:solidFill>
                <a:latin typeface="Times New Roman" panose="02020603050405020304" pitchFamily="18" charset="0"/>
                <a:cs typeface="Times New Roman" panose="02020603050405020304" pitchFamily="18" charset="0"/>
              </a:rPr>
              <a:t>Khởi ngữ.</a:t>
            </a:r>
            <a:endParaRPr lang="en-US" sz="4000" b="1" dirty="0">
              <a:solidFill>
                <a:srgbClr val="0000FF"/>
              </a:solidFill>
              <a:latin typeface="Times New Roman" panose="02020603050405020304" pitchFamily="18" charset="0"/>
              <a:cs typeface="Times New Roman" panose="02020603050405020304" pitchFamily="18" charset="0"/>
            </a:endParaRPr>
          </a:p>
        </p:txBody>
      </p:sp>
      <p:sp>
        <p:nvSpPr>
          <p:cNvPr id="10" name="Rounded Rectangle 9"/>
          <p:cNvSpPr/>
          <p:nvPr/>
        </p:nvSpPr>
        <p:spPr>
          <a:xfrm>
            <a:off x="8832304" y="3403741"/>
            <a:ext cx="2952328" cy="2041483"/>
          </a:xfrm>
          <a:prstGeom prst="roundRect">
            <a:avLst/>
          </a:prstGeom>
          <a:solidFill>
            <a:schemeClr val="accent3">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rgbClr val="0000FF"/>
                </a:solidFill>
                <a:latin typeface="Times New Roman" panose="02020603050405020304" pitchFamily="18" charset="0"/>
                <a:cs typeface="Times New Roman" panose="02020603050405020304" pitchFamily="18" charset="0"/>
              </a:rPr>
              <a:t>Thành phần tình thái</a:t>
            </a:r>
            <a:endParaRPr lang="en-US" sz="4000"/>
          </a:p>
        </p:txBody>
      </p:sp>
      <p:cxnSp>
        <p:nvCxnSpPr>
          <p:cNvPr id="11" name="Straight Connector 10"/>
          <p:cNvCxnSpPr/>
          <p:nvPr/>
        </p:nvCxnSpPr>
        <p:spPr>
          <a:xfrm>
            <a:off x="8544272" y="404664"/>
            <a:ext cx="0" cy="5998155"/>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979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551384" y="2276872"/>
            <a:ext cx="8352928" cy="4401205"/>
          </a:xfrm>
          <a:prstGeom prst="rect">
            <a:avLst/>
          </a:prstGeom>
        </p:spPr>
        <p:txBody>
          <a:bodyPr wrap="square">
            <a:spAutoFit/>
          </a:bodyPr>
          <a:lstStyle/>
          <a:p>
            <a:pPr algn="just"/>
            <a:r>
              <a:rPr lang="en-US" sz="4000" b="1">
                <a:latin typeface="Times New Roman" panose="02020603050405020304" pitchFamily="18" charset="0"/>
                <a:cs typeface="Times New Roman" panose="02020603050405020304" pitchFamily="18" charset="0"/>
              </a:rPr>
              <a:t>c) Đến lượt cô gái từ biệt. Cô chìa tay ra cho anh nắm, cẩn trọng, rõ ràng, như người ta cho nhau cái gì chứ không phải là cái bắt tay. Cô nhìn thẳng vào mắt anh – </a:t>
            </a:r>
            <a:r>
              <a:rPr lang="en-US" sz="4000" b="1">
                <a:solidFill>
                  <a:srgbClr val="0000FF"/>
                </a:solidFill>
                <a:latin typeface="Times New Roman" panose="02020603050405020304" pitchFamily="18" charset="0"/>
                <a:cs typeface="Times New Roman" panose="02020603050405020304" pitchFamily="18" charset="0"/>
              </a:rPr>
              <a:t>những người con gái sắp xa ta, biết không bao giờ gặp ta nữa, hay nhìn ta như vậy</a:t>
            </a:r>
            <a:r>
              <a:rPr lang="en-US" sz="4000" b="1">
                <a:latin typeface="Times New Roman" panose="02020603050405020304" pitchFamily="18" charset="0"/>
                <a:cs typeface="Times New Roman" panose="02020603050405020304" pitchFamily="18" charset="0"/>
              </a:rPr>
              <a:t>.</a:t>
            </a:r>
            <a:endParaRPr lang="en-US" sz="4000" b="1" dirty="0">
              <a:latin typeface="Times New Roman" panose="02020603050405020304" pitchFamily="18" charset="0"/>
              <a:cs typeface="Times New Roman" panose="02020603050405020304" pitchFamily="18" charset="0"/>
            </a:endParaRPr>
          </a:p>
        </p:txBody>
      </p:sp>
      <p:sp>
        <p:nvSpPr>
          <p:cNvPr id="4" name="Rounded Rectangle 3"/>
          <p:cNvSpPr/>
          <p:nvPr/>
        </p:nvSpPr>
        <p:spPr>
          <a:xfrm>
            <a:off x="9319582" y="4941168"/>
            <a:ext cx="2465050" cy="1440160"/>
          </a:xfrm>
          <a:prstGeom prst="roundRect">
            <a:avLst/>
          </a:prstGeom>
          <a:solidFill>
            <a:schemeClr val="accent3">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anose="02020603050405020304" pitchFamily="18" charset="0"/>
                <a:cs typeface="Times New Roman" panose="02020603050405020304" pitchFamily="18" charset="0"/>
              </a:rPr>
              <a:t>T.phần </a:t>
            </a:r>
          </a:p>
          <a:p>
            <a:pPr algn="ctr"/>
            <a:r>
              <a:rPr lang="en-US" sz="4000" b="1" smtClean="0">
                <a:solidFill>
                  <a:srgbClr val="C00000"/>
                </a:solidFill>
                <a:latin typeface="Times New Roman" panose="02020603050405020304" pitchFamily="18" charset="0"/>
                <a:cs typeface="Times New Roman" panose="02020603050405020304" pitchFamily="18" charset="0"/>
              </a:rPr>
              <a:t>phụ </a:t>
            </a:r>
            <a:r>
              <a:rPr lang="en-US" sz="4000" b="1">
                <a:solidFill>
                  <a:srgbClr val="C00000"/>
                </a:solidFill>
                <a:latin typeface="Times New Roman" panose="02020603050405020304" pitchFamily="18" charset="0"/>
                <a:cs typeface="Times New Roman" panose="02020603050405020304" pitchFamily="18" charset="0"/>
              </a:rPr>
              <a:t>chú</a:t>
            </a:r>
            <a:endParaRPr lang="en-US" sz="4000" b="1" dirty="0">
              <a:solidFill>
                <a:srgbClr val="0000FF"/>
              </a:solidFill>
              <a:latin typeface="Times New Roman" panose="02020603050405020304" pitchFamily="18" charset="0"/>
              <a:cs typeface="Times New Roman" panose="02020603050405020304" pitchFamily="18" charset="0"/>
            </a:endParaRPr>
          </a:p>
        </p:txBody>
      </p:sp>
      <p:cxnSp>
        <p:nvCxnSpPr>
          <p:cNvPr id="11" name="Straight Connector 10"/>
          <p:cNvCxnSpPr/>
          <p:nvPr/>
        </p:nvCxnSpPr>
        <p:spPr>
          <a:xfrm>
            <a:off x="9120336" y="404664"/>
            <a:ext cx="0" cy="5998155"/>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51384" y="260648"/>
            <a:ext cx="8352928" cy="1938992"/>
          </a:xfrm>
          <a:prstGeom prst="rect">
            <a:avLst/>
          </a:prstGeom>
        </p:spPr>
        <p:txBody>
          <a:bodyPr wrap="square">
            <a:spAutoFit/>
          </a:bodyPr>
          <a:lstStyle/>
          <a:p>
            <a:pPr algn="just"/>
            <a:r>
              <a:rPr lang="en-US" sz="4000" b="1">
                <a:latin typeface="Times New Roman" panose="02020603050405020304" pitchFamily="18" charset="0"/>
                <a:cs typeface="Times New Roman" panose="02020603050405020304" pitchFamily="18" charset="0"/>
              </a:rPr>
              <a:t>d) – </a:t>
            </a:r>
            <a:r>
              <a:rPr lang="en-US" sz="4000" b="1">
                <a:solidFill>
                  <a:srgbClr val="0000FF"/>
                </a:solidFill>
                <a:latin typeface="Times New Roman" panose="02020603050405020304" pitchFamily="18" charset="0"/>
                <a:cs typeface="Times New Roman" panose="02020603050405020304" pitchFamily="18" charset="0"/>
              </a:rPr>
              <a:t>Thưa ông</a:t>
            </a:r>
            <a:r>
              <a:rPr lang="en-US" sz="4000">
                <a:latin typeface="Times New Roman" panose="02020603050405020304" pitchFamily="18" charset="0"/>
                <a:cs typeface="Times New Roman" panose="02020603050405020304" pitchFamily="18" charset="0"/>
              </a:rPr>
              <a:t>, </a:t>
            </a:r>
            <a:r>
              <a:rPr lang="en-US" sz="4000" b="1">
                <a:latin typeface="Times New Roman" panose="02020603050405020304" pitchFamily="18" charset="0"/>
                <a:cs typeface="Times New Roman" panose="02020603050405020304" pitchFamily="18" charset="0"/>
              </a:rPr>
              <a:t>chúng cháu ở trên Gia Lâm lên đấy ạ. Đi bốn năm hôm mới lên đến đây, </a:t>
            </a:r>
            <a:r>
              <a:rPr lang="en-US" sz="4000" b="1">
                <a:solidFill>
                  <a:srgbClr val="0000FF"/>
                </a:solidFill>
                <a:latin typeface="Times New Roman" panose="02020603050405020304" pitchFamily="18" charset="0"/>
                <a:cs typeface="Times New Roman" panose="02020603050405020304" pitchFamily="18" charset="0"/>
              </a:rPr>
              <a:t>vất vả quá!</a:t>
            </a:r>
            <a:endParaRPr lang="en-US" sz="4000" b="1" dirty="0">
              <a:solidFill>
                <a:srgbClr val="0000FF"/>
              </a:solidFill>
              <a:latin typeface="Times New Roman" panose="02020603050405020304" pitchFamily="18" charset="0"/>
              <a:cs typeface="Times New Roman" panose="02020603050405020304" pitchFamily="18" charset="0"/>
            </a:endParaRPr>
          </a:p>
        </p:txBody>
      </p:sp>
      <p:sp>
        <p:nvSpPr>
          <p:cNvPr id="13" name="Rounded Rectangle 12"/>
          <p:cNvSpPr/>
          <p:nvPr/>
        </p:nvSpPr>
        <p:spPr>
          <a:xfrm>
            <a:off x="9319582" y="235389"/>
            <a:ext cx="2465050" cy="1321403"/>
          </a:xfrm>
          <a:prstGeom prst="roundRect">
            <a:avLst/>
          </a:prstGeom>
          <a:solidFill>
            <a:schemeClr val="accent3">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anose="02020603050405020304" pitchFamily="18" charset="0"/>
                <a:cs typeface="Times New Roman" panose="02020603050405020304" pitchFamily="18" charset="0"/>
              </a:rPr>
              <a:t>T.phần gọi đáp</a:t>
            </a:r>
            <a:endParaRPr lang="en-US" sz="4000">
              <a:solidFill>
                <a:srgbClr val="C00000"/>
              </a:solidFill>
            </a:endParaRPr>
          </a:p>
        </p:txBody>
      </p:sp>
      <p:sp>
        <p:nvSpPr>
          <p:cNvPr id="14" name="Rounded Rectangle 13"/>
          <p:cNvSpPr/>
          <p:nvPr/>
        </p:nvSpPr>
        <p:spPr>
          <a:xfrm>
            <a:off x="9336360" y="1747557"/>
            <a:ext cx="2465050" cy="1321403"/>
          </a:xfrm>
          <a:prstGeom prst="roundRect">
            <a:avLst/>
          </a:prstGeom>
          <a:solidFill>
            <a:schemeClr val="accent3">
              <a:lumMod val="20000"/>
              <a:lumOff val="80000"/>
            </a:schemeClr>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smtClean="0">
                <a:solidFill>
                  <a:srgbClr val="C00000"/>
                </a:solidFill>
                <a:latin typeface="Times New Roman" panose="02020603050405020304" pitchFamily="18" charset="0"/>
                <a:cs typeface="Times New Roman" panose="02020603050405020304" pitchFamily="18" charset="0"/>
              </a:rPr>
              <a:t>T.phần cảm thán</a:t>
            </a:r>
            <a:endParaRPr lang="en-US" sz="4000">
              <a:solidFill>
                <a:srgbClr val="C00000"/>
              </a:solidFill>
            </a:endParaRPr>
          </a:p>
        </p:txBody>
      </p:sp>
      <p:sp>
        <p:nvSpPr>
          <p:cNvPr id="15" name="Rectangle 14"/>
          <p:cNvSpPr/>
          <p:nvPr/>
        </p:nvSpPr>
        <p:spPr>
          <a:xfrm>
            <a:off x="1383948" y="116632"/>
            <a:ext cx="2592288"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______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
        <p:nvSpPr>
          <p:cNvPr id="16" name="Rectangle 15"/>
          <p:cNvSpPr/>
          <p:nvPr/>
        </p:nvSpPr>
        <p:spPr>
          <a:xfrm>
            <a:off x="3215680" y="1340768"/>
            <a:ext cx="2592288" cy="830997"/>
          </a:xfrm>
          <a:prstGeom prst="rect">
            <a:avLst/>
          </a:prstGeom>
        </p:spPr>
        <p:txBody>
          <a:bodyPr wrap="square">
            <a:spAutoFit/>
          </a:bodyPr>
          <a:lstStyle/>
          <a:p>
            <a:pPr algn="ctr"/>
            <a:r>
              <a:rPr lang="en-US" sz="4800" b="1" smtClean="0">
                <a:solidFill>
                  <a:srgbClr val="C00000"/>
                </a:solidFill>
                <a:latin typeface="Times New Roman" panose="02020603050405020304" pitchFamily="18" charset="0"/>
                <a:cs typeface="Times New Roman" panose="02020603050405020304" pitchFamily="18" charset="0"/>
              </a:rPr>
              <a:t>_______</a:t>
            </a:r>
            <a:endParaRPr lang="en-US" sz="4800"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561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1000"/>
                                        <p:tgtEl>
                                          <p:spTgt spid="16"/>
                                        </p:tgtEl>
                                      </p:cBhvr>
                                    </p:animEffect>
                                    <p:anim calcmode="lin" valueType="num">
                                      <p:cBhvr>
                                        <p:cTn id="32" dur="1000" fill="hold"/>
                                        <p:tgtEl>
                                          <p:spTgt spid="16"/>
                                        </p:tgtEl>
                                        <p:attrNameLst>
                                          <p:attrName>ppt_x</p:attrName>
                                        </p:attrNameLst>
                                      </p:cBhvr>
                                      <p:tavLst>
                                        <p:tav tm="0">
                                          <p:val>
                                            <p:strVal val="#ppt_x"/>
                                          </p:val>
                                        </p:tav>
                                        <p:tav tm="100000">
                                          <p:val>
                                            <p:strVal val="#ppt_x"/>
                                          </p:val>
                                        </p:tav>
                                      </p:tavLst>
                                    </p:anim>
                                    <p:anim calcmode="lin" valueType="num">
                                      <p:cBhvr>
                                        <p:cTn id="33" dur="1000" fill="hold"/>
                                        <p:tgtEl>
                                          <p:spTgt spid="16"/>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1000"/>
                                        <p:tgtEl>
                                          <p:spTgt spid="14"/>
                                        </p:tgtEl>
                                      </p:cBhvr>
                                    </p:animEffect>
                                    <p:anim calcmode="lin" valueType="num">
                                      <p:cBhvr>
                                        <p:cTn id="37" dur="1000" fill="hold"/>
                                        <p:tgtEl>
                                          <p:spTgt spid="14"/>
                                        </p:tgtEl>
                                        <p:attrNameLst>
                                          <p:attrName>ppt_x</p:attrName>
                                        </p:attrNameLst>
                                      </p:cBhvr>
                                      <p:tavLst>
                                        <p:tav tm="0">
                                          <p:val>
                                            <p:strVal val="#ppt_x"/>
                                          </p:val>
                                        </p:tav>
                                        <p:tav tm="100000">
                                          <p:val>
                                            <p:strVal val="#ppt_x"/>
                                          </p:val>
                                        </p:tav>
                                      </p:tavLst>
                                    </p:anim>
                                    <p:anim calcmode="lin" valueType="num">
                                      <p:cBhvr>
                                        <p:cTn id="3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P spid="13" grpId="0" animBg="1"/>
      <p:bldP spid="14" grpId="0" animBg="1"/>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116632"/>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a:off x="6710516" y="1710813"/>
              <a:ext cx="5506164"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54929" t="24950"/>
            <a:stretch/>
          </p:blipFill>
          <p:spPr>
            <a:xfrm flipH="1">
              <a:off x="360532" y="1700808"/>
              <a:ext cx="5231412"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6" name="Rectangle 5"/>
          <p:cNvSpPr/>
          <p:nvPr/>
        </p:nvSpPr>
        <p:spPr>
          <a:xfrm>
            <a:off x="663868" y="992917"/>
            <a:ext cx="10873208" cy="4524315"/>
          </a:xfrm>
          <a:prstGeom prst="rect">
            <a:avLst/>
          </a:prstGeom>
        </p:spPr>
        <p:txBody>
          <a:bodyPr wrap="square">
            <a:spAutoFit/>
          </a:bodyPr>
          <a:lstStyle/>
          <a:p>
            <a:pPr algn="just"/>
            <a:r>
              <a:rPr lang="en-US" sz="4800" b="1" smtClean="0">
                <a:solidFill>
                  <a:srgbClr val="0000FF"/>
                </a:solidFill>
                <a:latin typeface="Times New Roman" panose="02020603050405020304" pitchFamily="18" charset="0"/>
                <a:cs typeface="Times New Roman" panose="02020603050405020304" pitchFamily="18" charset="0"/>
              </a:rPr>
              <a:t>Bài </a:t>
            </a:r>
            <a:r>
              <a:rPr lang="en-US" sz="4800" b="1">
                <a:solidFill>
                  <a:srgbClr val="0000FF"/>
                </a:solidFill>
                <a:latin typeface="Times New Roman" panose="02020603050405020304" pitchFamily="18" charset="0"/>
                <a:cs typeface="Times New Roman" panose="02020603050405020304" pitchFamily="18" charset="0"/>
              </a:rPr>
              <a:t>tập </a:t>
            </a:r>
            <a:r>
              <a:rPr lang="en-US" sz="4800" b="1" smtClean="0">
                <a:solidFill>
                  <a:srgbClr val="0000FF"/>
                </a:solidFill>
                <a:latin typeface="Times New Roman" panose="02020603050405020304" pitchFamily="18" charset="0"/>
                <a:cs typeface="Times New Roman" panose="02020603050405020304" pitchFamily="18" charset="0"/>
              </a:rPr>
              <a:t>2, trang 110: </a:t>
            </a:r>
            <a:r>
              <a:rPr lang="en-US" sz="4800" b="1">
                <a:latin typeface="Times New Roman" panose="02020603050405020304" pitchFamily="18" charset="0"/>
                <a:cs typeface="Times New Roman" panose="02020603050405020304" pitchFamily="18" charset="0"/>
              </a:rPr>
              <a:t>Thực hiện ở nhà</a:t>
            </a:r>
          </a:p>
          <a:p>
            <a:pPr algn="just"/>
            <a:r>
              <a:rPr lang="en-US" sz="4800" b="1">
                <a:latin typeface="Times New Roman" panose="02020603050405020304" pitchFamily="18" charset="0"/>
                <a:cs typeface="Times New Roman" panose="02020603050405020304" pitchFamily="18" charset="0"/>
              </a:rPr>
              <a:t>	Viết đoạn văn ngắn giới thiệu truyện ngắn “Chiếc lược ngà” của Nguyễn Quang </a:t>
            </a:r>
            <a:r>
              <a:rPr lang="en-US" sz="4800" b="1" smtClean="0">
                <a:latin typeface="Times New Roman" panose="02020603050405020304" pitchFamily="18" charset="0"/>
                <a:cs typeface="Times New Roman" panose="02020603050405020304" pitchFamily="18" charset="0"/>
              </a:rPr>
              <a:t>Sáng, trong đó </a:t>
            </a:r>
            <a:r>
              <a:rPr lang="en-US" sz="4800" b="1">
                <a:latin typeface="Times New Roman" panose="02020603050405020304" pitchFamily="18" charset="0"/>
                <a:cs typeface="Times New Roman" panose="02020603050405020304" pitchFamily="18" charset="0"/>
              </a:rPr>
              <a:t>có ít nhất một câu chứa khởi ngữ, một câu chứa thành phần tình thái.</a:t>
            </a:r>
            <a:endParaRPr lang="en-U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13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6516" y="720080"/>
            <a:ext cx="11856148" cy="5157192"/>
            <a:chOff x="360532" y="1700808"/>
            <a:chExt cx="11856148" cy="5157192"/>
          </a:xfrm>
        </p:grpSpPr>
        <p:pic>
          <p:nvPicPr>
            <p:cNvPr id="2" name="图片 9"/>
            <p:cNvPicPr>
              <a:picLocks noChangeAspect="1"/>
            </p:cNvPicPr>
            <p:nvPr/>
          </p:nvPicPr>
          <p:blipFill rotWithShape="1">
            <a:blip r:embed="rId2">
              <a:extLst>
                <a:ext uri="{28A0092B-C50C-407E-A947-70E740481C1C}">
                  <a14:useLocalDpi xmlns:a14="http://schemas.microsoft.com/office/drawing/2010/main" val="0"/>
                </a:ext>
              </a:extLst>
            </a:blip>
            <a:srcRect l="69574" t="24950"/>
            <a:stretch/>
          </p:blipFill>
          <p:spPr>
            <a:xfrm>
              <a:off x="8499740" y="1710813"/>
              <a:ext cx="3716940" cy="5147187"/>
            </a:xfrm>
            <a:prstGeom prst="rect">
              <a:avLst/>
            </a:prstGeom>
          </p:spPr>
        </p:pic>
        <p:pic>
          <p:nvPicPr>
            <p:cNvPr id="7" name="图片 9"/>
            <p:cNvPicPr>
              <a:picLocks noChangeAspect="1"/>
            </p:cNvPicPr>
            <p:nvPr/>
          </p:nvPicPr>
          <p:blipFill rotWithShape="1">
            <a:blip r:embed="rId2">
              <a:extLst>
                <a:ext uri="{28A0092B-C50C-407E-A947-70E740481C1C}">
                  <a14:useLocalDpi xmlns:a14="http://schemas.microsoft.com/office/drawing/2010/main" val="0"/>
                </a:ext>
              </a:extLst>
            </a:blip>
            <a:srcRect l="68210" t="24950"/>
            <a:stretch/>
          </p:blipFill>
          <p:spPr>
            <a:xfrm flipH="1">
              <a:off x="360532" y="1700808"/>
              <a:ext cx="4197829" cy="5147187"/>
            </a:xfrm>
            <a:prstGeom prst="rect">
              <a:avLst/>
            </a:prstGeom>
          </p:spPr>
        </p:pic>
      </p:grpSp>
      <p:sp>
        <p:nvSpPr>
          <p:cNvPr id="8" name="Rectangle 2"/>
          <p:cNvSpPr txBox="1">
            <a:spLocks noChangeArrowheads="1"/>
          </p:cNvSpPr>
          <p:nvPr/>
        </p:nvSpPr>
        <p:spPr>
          <a:xfrm>
            <a:off x="839416" y="764704"/>
            <a:ext cx="11089232" cy="838200"/>
          </a:xfrm>
          <a:prstGeom prst="rect">
            <a:avLst/>
          </a:prstGeom>
          <a:noFill/>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smtClean="0">
              <a:ln>
                <a:noFill/>
              </a:ln>
              <a:solidFill>
                <a:srgbClr val="0033CC"/>
              </a:solidFill>
              <a:effectLst/>
              <a:uLnTx/>
              <a:uFillTx/>
              <a:latin typeface="Times New Roman" panose="02020603050405020304" pitchFamily="18" charset="0"/>
              <a:ea typeface="+mj-ea"/>
              <a:cs typeface="Times New Roman" panose="02020603050405020304" pitchFamily="18" charset="0"/>
            </a:endParaRPr>
          </a:p>
        </p:txBody>
      </p:sp>
      <p:sp>
        <p:nvSpPr>
          <p:cNvPr id="9" name="Rectangle 8"/>
          <p:cNvSpPr/>
          <p:nvPr/>
        </p:nvSpPr>
        <p:spPr>
          <a:xfrm>
            <a:off x="767409" y="295984"/>
            <a:ext cx="10513168" cy="769441"/>
          </a:xfrm>
          <a:prstGeom prst="rect">
            <a:avLst/>
          </a:prstGeom>
        </p:spPr>
        <p:txBody>
          <a:bodyPr wrap="square">
            <a:spAutoFit/>
          </a:bodyPr>
          <a:lstStyle/>
          <a:p>
            <a:pPr algn="just"/>
            <a:r>
              <a:rPr lang="en-US" sz="4400" b="1" dirty="0">
                <a:solidFill>
                  <a:srgbClr val="0000FF"/>
                </a:solidFill>
                <a:latin typeface="Times New Roman" panose="02020603050405020304" pitchFamily="18" charset="0"/>
                <a:cs typeface="Times New Roman" panose="02020603050405020304" pitchFamily="18" charset="0"/>
              </a:rPr>
              <a:t>2. </a:t>
            </a:r>
            <a:r>
              <a:rPr lang="en-US" sz="4400" b="1" dirty="0" err="1">
                <a:solidFill>
                  <a:srgbClr val="0000FF"/>
                </a:solidFill>
                <a:latin typeface="Times New Roman" panose="02020603050405020304" pitchFamily="18" charset="0"/>
                <a:cs typeface="Times New Roman" panose="02020603050405020304" pitchFamily="18" charset="0"/>
              </a:rPr>
              <a:t>Liên</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kết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câu</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và</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liên</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kết</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đoạn</a:t>
            </a:r>
            <a:r>
              <a:rPr lang="en-US" sz="4400" b="1" dirty="0">
                <a:solidFill>
                  <a:srgbClr val="0000FF"/>
                </a:solidFill>
                <a:latin typeface="Times New Roman" panose="02020603050405020304" pitchFamily="18" charset="0"/>
                <a:cs typeface="Times New Roman" panose="02020603050405020304" pitchFamily="18" charset="0"/>
              </a:rPr>
              <a:t> </a:t>
            </a:r>
            <a:r>
              <a:rPr lang="en-US" sz="4400" b="1" dirty="0" err="1">
                <a:solidFill>
                  <a:srgbClr val="0000FF"/>
                </a:solidFill>
                <a:latin typeface="Times New Roman" panose="02020603050405020304" pitchFamily="18" charset="0"/>
                <a:cs typeface="Times New Roman" panose="02020603050405020304" pitchFamily="18" charset="0"/>
              </a:rPr>
              <a:t>văn</a:t>
            </a:r>
            <a:r>
              <a:rPr lang="en-US" sz="4400" dirty="0">
                <a:solidFill>
                  <a:srgbClr val="0000FF"/>
                </a:solidFill>
                <a:latin typeface="Times New Roman" panose="02020603050405020304" pitchFamily="18" charset="0"/>
                <a:cs typeface="Times New Roman" panose="02020603050405020304" pitchFamily="18" charset="0"/>
              </a:rPr>
              <a:t>.</a:t>
            </a:r>
          </a:p>
        </p:txBody>
      </p:sp>
      <p:sp>
        <p:nvSpPr>
          <p:cNvPr id="10" name="Rectangle 9"/>
          <p:cNvSpPr/>
          <p:nvPr/>
        </p:nvSpPr>
        <p:spPr>
          <a:xfrm>
            <a:off x="767408" y="1122417"/>
            <a:ext cx="10513168" cy="2800767"/>
          </a:xfrm>
          <a:prstGeom prst="rect">
            <a:avLst/>
          </a:prstGeom>
        </p:spPr>
        <p:txBody>
          <a:bodyPr wrap="square">
            <a:spAutoFit/>
          </a:bodyPr>
          <a:lstStyle/>
          <a:p>
            <a:pPr algn="just"/>
            <a:r>
              <a:rPr lang="en-US" sz="4400" b="1" dirty="0" smtClean="0">
                <a:latin typeface="Times New Roman" panose="02020603050405020304" pitchFamily="18" charset="0"/>
                <a:cs typeface="Times New Roman" panose="02020603050405020304" pitchFamily="18" charset="0"/>
              </a:rPr>
              <a:t>-</a:t>
            </a:r>
            <a:r>
              <a:rPr lang="vi-VN" sz="4400" b="1" dirty="0">
                <a:latin typeface="Times New Roman" panose="02020603050405020304" pitchFamily="18" charset="0"/>
                <a:cs typeface="Times New Roman" panose="02020603050405020304" pitchFamily="18" charset="0"/>
              </a:rPr>
              <a:t> Liên kết trong một văn bản là sự nối kết ý nghĩa giữa câu với câu, giữa đoạn văn với đoạn văn bằng các từ ngữ có tác dụng liên kết.</a:t>
            </a:r>
            <a:endParaRPr lang="en-US" sz="44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767408" y="3933056"/>
            <a:ext cx="10513168" cy="2123658"/>
          </a:xfrm>
          <a:prstGeom prst="rect">
            <a:avLst/>
          </a:prstGeom>
        </p:spPr>
        <p:txBody>
          <a:bodyPr wrap="square">
            <a:spAutoFit/>
          </a:bodyPr>
          <a:lstStyle/>
          <a:p>
            <a:pPr algn="just" fontAlgn="base"/>
            <a:r>
              <a:rPr lang="en-US" sz="4400" b="1" dirty="0" smtClean="0">
                <a:latin typeface="Times New Roman" panose="02020603050405020304" pitchFamily="18" charset="0"/>
                <a:cs typeface="Times New Roman" panose="02020603050405020304" pitchFamily="18" charset="0"/>
              </a:rPr>
              <a:t>- </a:t>
            </a:r>
            <a:r>
              <a:rPr lang="vi-VN" sz="4400" b="1" dirty="0" smtClean="0">
                <a:latin typeface="Times New Roman" panose="02020603050405020304" pitchFamily="18" charset="0"/>
                <a:cs typeface="Times New Roman" panose="02020603050405020304" pitchFamily="18" charset="0"/>
              </a:rPr>
              <a:t>Các </a:t>
            </a:r>
            <a:r>
              <a:rPr lang="vi-VN" sz="4400" b="1" dirty="0">
                <a:latin typeface="Times New Roman" panose="02020603050405020304" pitchFamily="18" charset="0"/>
                <a:cs typeface="Times New Roman" panose="02020603050405020304" pitchFamily="18" charset="0"/>
              </a:rPr>
              <a:t>câu trong một đoạn văn và các đoạn văn trong một văn bản phải luôn có sự liên kết chặt chẽ về nội dung và hình thức</a:t>
            </a:r>
            <a:r>
              <a:rPr lang="vi-VN" sz="4400" b="1" dirty="0" smtClean="0">
                <a:latin typeface="Times New Roman" panose="02020603050405020304" pitchFamily="18" charset="0"/>
                <a:cs typeface="Times New Roman" panose="02020603050405020304" pitchFamily="18" charset="0"/>
              </a:rPr>
              <a:t>:</a:t>
            </a:r>
            <a:endParaRPr lang="vi-VN" sz="4400" b="1" dirty="0">
              <a:latin typeface="Times New Roman" panose="02020603050405020304" pitchFamily="18" charset="0"/>
              <a:cs typeface="Times New Roman" panose="02020603050405020304" pitchFamily="18" charset="0"/>
            </a:endParaRPr>
          </a:p>
        </p:txBody>
      </p:sp>
      <p:pic>
        <p:nvPicPr>
          <p:cNvPr id="12" name="Picture 14" descr="book3"/>
          <p:cNvPicPr>
            <a:picLocks noChangeAspect="1" noChangeArrowheads="1" noCrop="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10416480" y="44624"/>
            <a:ext cx="1584176" cy="1176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728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8614</TotalTime>
  <Words>2463</Words>
  <Application>Microsoft Office PowerPoint</Application>
  <PresentationFormat>Custom</PresentationFormat>
  <Paragraphs>144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Admin</cp:lastModifiedBy>
  <cp:revision>2125</cp:revision>
  <dcterms:created xsi:type="dcterms:W3CDTF">2017-03-03T11:52:48Z</dcterms:created>
  <dcterms:modified xsi:type="dcterms:W3CDTF">2022-04-01T14:34:40Z</dcterms:modified>
</cp:coreProperties>
</file>