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 id="279" r:id="rId16"/>
    <p:sldId id="271" r:id="rId17"/>
    <p:sldId id="272" r:id="rId18"/>
    <p:sldId id="273" r:id="rId19"/>
    <p:sldId id="274" r:id="rId20"/>
    <p:sldId id="275" r:id="rId21"/>
    <p:sldId id="277"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0" d="100"/>
          <a:sy n="70" d="100"/>
        </p:scale>
        <p:origin x="7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41BE8-748D-4149-8B17-1FBBD334DEB4}"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056E2-7CCB-440A-89EC-9EA86383D781}" type="slidenum">
              <a:rPr lang="en-US" smtClean="0"/>
              <a:t>‹#›</a:t>
            </a:fld>
            <a:endParaRPr lang="en-US"/>
          </a:p>
        </p:txBody>
      </p:sp>
    </p:spTree>
    <p:extLst>
      <p:ext uri="{BB962C8B-B14F-4D97-AF65-F5344CB8AC3E}">
        <p14:creationId xmlns:p14="http://schemas.microsoft.com/office/powerpoint/2010/main" val="38886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62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EC4EA-6FC5-4DE6-A89F-9BE9420BE9D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11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50655-6099-49A5-A5B3-294E30F1778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08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CD138-390D-42D6-A3F9-214C2077893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54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60DC3-1B5F-4534-949D-E61F5D7DDF28}"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87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A9CD3-C45F-429F-95A8-837E324DFBF4}"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86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D9ACE-5CFE-4AE7-B658-6CF8073D42FF}"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24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B58A8-918D-487E-A68E-E1147EC418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61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B6E0E-12E8-4F60-AA4C-2D244E5456EC}"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20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6E7B28-9747-4E84-B604-46E657738A9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03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BCE46-A05B-4D33-91D8-6AE2484A13E9}"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46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A20-F7A3-41F1-BDEB-FDFA73989A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72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C8CFE3-553D-4D67-B17E-45793350FDE1}"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24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C4253AB-DF5B-4EF0-ACAF-FA435AF2C772}"/>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2427203"/>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526882" y="331602"/>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088549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41023684"/>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 xmlns:a16="http://schemas.microsoft.com/office/drawing/2014/main" val="20000"/>
                    </a:ext>
                  </a:extLst>
                </a:gridCol>
                <a:gridCol w="9214574">
                  <a:extLst>
                    <a:ext uri="{9D8B030D-6E8A-4147-A177-3AD203B41FA5}">
                      <a16:colId xmlns=""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err="1">
                          <a:solidFill>
                            <a:srgbClr val="000000"/>
                          </a:solidFill>
                          <a:effectLst/>
                          <a:latin typeface="#9Slide05 Brannboll Ny" panose="02000000000000000000" pitchFamily="2" charset="0"/>
                          <a:ea typeface="DengXian"/>
                        </a:rPr>
                        <a:t>về</a:t>
                      </a:r>
                      <a:r>
                        <a:rPr lang="en-US" sz="3200">
                          <a:solidFill>
                            <a:srgbClr val="000000"/>
                          </a:solidFill>
                          <a:effectLst/>
                          <a:latin typeface="#9Slide05 Brannboll Ny" panose="02000000000000000000" pitchFamily="2" charset="0"/>
                          <a:ea typeface="DengXian"/>
                        </a:rPr>
                        <a:t> </a:t>
                      </a:r>
                      <a:r>
                        <a:rPr lang="en-US" sz="3200" smtClean="0">
                          <a:solidFill>
                            <a:srgbClr val="000000"/>
                          </a:solidFill>
                          <a:effectLst/>
                          <a:latin typeface="#9Slide05 Brannboll Ny" panose="02000000000000000000" pitchFamily="2" charset="0"/>
                          <a:ea typeface="DengXian"/>
                        </a:rPr>
                        <a:t>PHT</a:t>
                      </a:r>
                      <a:r>
                        <a:rPr lang="en-US" sz="3200" baseline="0" smtClean="0">
                          <a:solidFill>
                            <a:srgbClr val="000000"/>
                          </a:solidFill>
                          <a:effectLst/>
                          <a:latin typeface="#9Slide05 Brannboll Ny" panose="02000000000000000000" pitchFamily="2" charset="0"/>
                          <a:ea typeface="DengXian"/>
                        </a:rPr>
                        <a:t> số 2</a:t>
                      </a:r>
                      <a:r>
                        <a:rPr lang="vi-VN" sz="3200" smtClean="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và hoàn thành phiếu bài tập </a:t>
                      </a:r>
                      <a:r>
                        <a:rPr lang="vi-VN" sz="3200">
                          <a:solidFill>
                            <a:srgbClr val="000000"/>
                          </a:solidFill>
                          <a:effectLst/>
                          <a:latin typeface="#9Slide05 Brannboll Ny" panose="02000000000000000000" pitchFamily="2" charset="0"/>
                          <a:ea typeface="DengXian"/>
                        </a:rPr>
                        <a:t>số </a:t>
                      </a:r>
                      <a:r>
                        <a:rPr lang="en-US" sz="3200" smtClean="0">
                          <a:solidFill>
                            <a:srgbClr val="000000"/>
                          </a:solidFill>
                          <a:effectLst/>
                          <a:latin typeface="#9Slide05 Brannboll Ny" panose="02000000000000000000" pitchFamily="2" charset="0"/>
                          <a:ea typeface="DengXian"/>
                        </a:rPr>
                        <a:t>2</a:t>
                      </a:r>
                      <a:r>
                        <a:rPr lang="en-US" sz="3200" baseline="0" smtClean="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err="1">
                          <a:solidFill>
                            <a:srgbClr val="000000"/>
                          </a:solidFill>
                          <a:effectLst/>
                          <a:latin typeface="#9Slide05 Brannboll Ny" panose="02000000000000000000" pitchFamily="2" charset="0"/>
                          <a:ea typeface="DengXian"/>
                        </a:rPr>
                        <a:t>về</a:t>
                      </a:r>
                      <a:r>
                        <a:rPr lang="en-US" sz="3200">
                          <a:solidFill>
                            <a:srgbClr val="000000"/>
                          </a:solidFill>
                          <a:effectLst/>
                          <a:latin typeface="#9Slide05 Brannboll Ny" panose="02000000000000000000" pitchFamily="2" charset="0"/>
                          <a:ea typeface="DengXian"/>
                        </a:rPr>
                        <a:t> </a:t>
                      </a:r>
                      <a:r>
                        <a:rPr lang="en-US" sz="3200" smtClean="0">
                          <a:solidFill>
                            <a:srgbClr val="000000"/>
                          </a:solidFill>
                          <a:effectLst/>
                          <a:latin typeface="#9Slide05 Brannboll Ny" panose="02000000000000000000" pitchFamily="2" charset="0"/>
                          <a:ea typeface="DengXian"/>
                        </a:rPr>
                        <a:t>PHT 2 trước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525443"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B443BA95-8540-45D8-BD8D-C331960A9503}"/>
              </a:ext>
            </a:extLst>
          </p:cNvPr>
          <p:cNvSpPr txBox="1"/>
          <p:nvPr/>
        </p:nvSpPr>
        <p:spPr>
          <a:xfrm>
            <a:off x="3886382" y="1408736"/>
            <a:ext cx="824410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a:t>
            </a:r>
            <a:r>
              <a:rPr kumimoji="0" lang="vi-VN" sz="3200" b="0" i="0" u="none" strike="noStrike" kern="1200" cap="none" spc="0" normalizeH="0" baseline="0" noProof="0">
                <a:ln>
                  <a:noFill/>
                </a:ln>
                <a:solidFill>
                  <a:srgbClr val="000000"/>
                </a:solidFill>
                <a:effectLst/>
                <a:uLnTx/>
                <a:uFillTx/>
                <a:latin typeface="#9Slide05 Brannboll Ny" panose="02000000000000000000" pitchFamily="2" charset="0"/>
                <a:ea typeface="DengXian"/>
                <a:cs typeface="+mn-cs"/>
              </a:rPr>
              <a:t>số </a:t>
            </a:r>
            <a:r>
              <a:rPr lang="en-US" sz="3200" noProof="0">
                <a:solidFill>
                  <a:srgbClr val="000000"/>
                </a:solidFill>
                <a:latin typeface="#9Slide05 Brannboll Ny" panose="02000000000000000000" pitchFamily="2" charset="0"/>
                <a:ea typeface="DengXian"/>
              </a:rPr>
              <a:t>2</a:t>
            </a:r>
            <a:r>
              <a:rPr kumimoji="0" lang="en-US" sz="3200" b="0" i="0" u="none" strike="noStrike" kern="1200" cap="none" spc="0" normalizeH="0" baseline="0" noProof="0" smtClean="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552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3E137D9D-9344-4CBB-8AA6-D3E3E46E7B1B}"/>
              </a:ext>
            </a:extLst>
          </p:cNvPr>
          <p:cNvPicPr>
            <a:picLocks noChangeAspect="1"/>
          </p:cNvPicPr>
          <p:nvPr/>
        </p:nvPicPr>
        <p:blipFill>
          <a:blip r:embed="rId2"/>
          <a:stretch>
            <a:fillRect/>
          </a:stretch>
        </p:blipFill>
        <p:spPr>
          <a:xfrm>
            <a:off x="0" y="32269"/>
            <a:ext cx="12192000" cy="6793462"/>
          </a:xfrm>
          <a:prstGeom prst="rect">
            <a:avLst/>
          </a:prstGeom>
        </p:spPr>
      </p:pic>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Cloud Callout 5"/>
          <p:cNvSpPr/>
          <p:nvPr/>
        </p:nvSpPr>
        <p:spPr>
          <a:xfrm rot="304414">
            <a:off x="4119863" y="3905102"/>
            <a:ext cx="3710686"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flipH="1">
            <a:off x="-117547" y="1374968"/>
            <a:ext cx="4619332" cy="3252279"/>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pic>
        <p:nvPicPr>
          <p:cNvPr id="16" name="Picture 15"/>
          <p:cNvPicPr>
            <a:picLocks noChangeAspect="1"/>
          </p:cNvPicPr>
          <p:nvPr/>
        </p:nvPicPr>
        <p:blipFill>
          <a:blip r:embed="rId4"/>
          <a:stretch>
            <a:fillRect/>
          </a:stretch>
        </p:blipFill>
        <p:spPr>
          <a:xfrm>
            <a:off x="0" y="-50055"/>
            <a:ext cx="2609314" cy="1387864"/>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30153" r="31275"/>
          <a:stretch/>
        </p:blipFill>
        <p:spPr>
          <a:xfrm>
            <a:off x="1567544" y="0"/>
            <a:ext cx="8921930" cy="6825731"/>
          </a:xfrm>
          <a:prstGeom prst="rect">
            <a:avLst/>
          </a:prstGeom>
        </p:spPr>
      </p:pic>
    </p:spTree>
    <p:extLst>
      <p:ext uri="{BB962C8B-B14F-4D97-AF65-F5344CB8AC3E}">
        <p14:creationId xmlns:p14="http://schemas.microsoft.com/office/powerpoint/2010/main" val="3519595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653309" y="1518662"/>
            <a:ext cx="7533030" cy="2339098"/>
          </a:xfrm>
          <a:prstGeom prst="rect">
            <a:avLst/>
          </a:prstGeom>
          <a:noFill/>
          <a:ln>
            <a:noFill/>
          </a:ln>
        </p:spPr>
        <p:txBody>
          <a:bodyPr wrap="square" lIns="121917" tIns="60958" rIns="121917" bIns="60958" rtlCol="0">
            <a:spAutoFit/>
          </a:bodyPr>
          <a:lstStyle/>
          <a:p>
            <a:r>
              <a:rPr lang="en-US" sz="2400">
                <a:latin typeface="Times New Roman" panose="02020603050405020304" pitchFamily="18" charset="0"/>
                <a:cs typeface="Times New Roman" panose="02020603050405020304" pitchFamily="18" charset="0"/>
              </a:rPr>
              <a:t>Một số nguyên tắc quản lí tiền hiệu quả:</a:t>
            </a:r>
          </a:p>
          <a:p>
            <a:r>
              <a:rPr lang="en-US" sz="2400">
                <a:latin typeface="Times New Roman" panose="02020603050405020304" pitchFamily="18" charset="0"/>
                <a:cs typeface="Times New Roman" panose="02020603050405020304" pitchFamily="18" charset="0"/>
              </a:rPr>
              <a:t>- Xác định rõ mục tiêu quả lí tiền trên cơ sở các khoản thu thực tế của bản thân.</a:t>
            </a:r>
          </a:p>
          <a:p>
            <a:r>
              <a:rPr lang="en-US" sz="2400">
                <a:latin typeface="Times New Roman" panose="02020603050405020304" pitchFamily="18" charset="0"/>
                <a:cs typeface="Times New Roman" panose="02020603050405020304" pitchFamily="18" charset="0"/>
              </a:rPr>
              <a:t>- Tiết kiệm trước khi chi tiêu, tiết kiệm phải thường xuyên, đều đặn.</a:t>
            </a:r>
          </a:p>
          <a:p>
            <a:r>
              <a:rPr lang="en-US" sz="2400">
                <a:latin typeface="Times New Roman" panose="02020603050405020304" pitchFamily="18" charset="0"/>
                <a:cs typeface="Times New Roman" panose="02020603050405020304" pitchFamily="18" charset="0"/>
              </a:rPr>
              <a:t>- Chỉ chi tiêu các khoản cần thiết, tránh lãng phí.</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816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949167"/>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3</a:t>
            </a:r>
            <a:r>
              <a:rPr kumimoji="0" lang="en-US" sz="4400" b="1" i="0" u="none" strike="noStrike" kern="1200" cap="none" spc="0" normalizeH="0" baseline="0" noProof="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lang="en-US" sz="4400" b="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Cách tạo nguồn thu nhập cá nhân</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6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3E137D9D-9344-4CBB-8AA6-D3E3E46E7B1B}"/>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Mỗi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cử</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5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bạn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xuất</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sắc</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nhất</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015663"/>
            </a:xfrm>
            <a:prstGeom prst="rect">
              <a:avLst/>
            </a:prstGeom>
          </p:spPr>
          <p:txBody>
            <a:bodyPr wrap="square">
              <a:spAutoFit/>
            </a:bodyPr>
            <a:lstStyle/>
            <a:p>
              <a:pPr eaLnBrk="0" fontAlgn="base" hangingPunct="0">
                <a:lnSpc>
                  <a:spcPct val="125000"/>
                </a:lnSpc>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Đạ</a:t>
              </a:r>
              <a:r>
                <a:rPr lang="it-IT" sz="2400" b="1" dirty="0">
                  <a:solidFill>
                    <a:srgbClr val="FF0000"/>
                  </a:solidFill>
                  <a:latin typeface="Times New Roman" panose="02020603050405020304" pitchFamily="18" charset="0"/>
                  <a:ea typeface="Arial Unicode MS"/>
                  <a:cs typeface="Times New Roman" panose="02020603050405020304" pitchFamily="18" charset="0"/>
                </a:rPr>
                <a:t>i di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hai</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l</a:t>
              </a:r>
              <a:r>
                <a:rPr lang="fr-FR" sz="2400" b="1" dirty="0">
                  <a:solidFill>
                    <a:srgbClr val="FF0000"/>
                  </a:solidFill>
                  <a:latin typeface="Times New Roman" panose="02020603050405020304" pitchFamily="18" charset="0"/>
                  <a:ea typeface="Arial Unicode MS"/>
                  <a:cs typeface="Times New Roman" panose="02020603050405020304" pitchFamily="18" charset="0"/>
                </a:rPr>
                <a:t>ê</a:t>
              </a:r>
              <a:r>
                <a:rPr lang="en-US" sz="2400" b="1" dirty="0">
                  <a:solidFill>
                    <a:srgbClr val="FF0000"/>
                  </a:solidFill>
                  <a:latin typeface="Times New Roman" panose="02020603050405020304" pitchFamily="18" charset="0"/>
                  <a:ea typeface="Arial Unicode MS"/>
                  <a:cs typeface="Times New Roman" panose="02020603050405020304" pitchFamily="18" charset="0"/>
                </a:rPr>
                <a:t>n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bả</a:t>
              </a:r>
              <a:r>
                <a:rPr lang="nl-NL" sz="2400" b="1" dirty="0">
                  <a:solidFill>
                    <a:srgbClr val="FF0000"/>
                  </a:solidFill>
                  <a:latin typeface="Times New Roman" panose="02020603050405020304" pitchFamily="18" charset="0"/>
                  <a:ea typeface="Arial Unicode MS"/>
                  <a:cs typeface="Times New Roman" panose="02020603050405020304" pitchFamily="18" charset="0"/>
                </a:rPr>
                <a:t>ng </a:t>
              </a:r>
              <a:r>
                <a:rPr lang="en-US" sz="2400" b="1"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a:solidFill>
                    <a:srgbClr val="FF0000"/>
                  </a:solidFill>
                  <a:latin typeface="Times New Roman" panose="02020603050405020304" pitchFamily="18" charset="0"/>
                  <a:ea typeface="Arial Unicode MS"/>
                  <a:cs typeface="Times New Roman" panose="02020603050405020304" pitchFamily="18" charset="0"/>
                </a:rPr>
                <a:t> </a:t>
              </a:r>
              <a:r>
                <a:rPr lang="en-US" sz="2400" b="1" smtClean="0">
                  <a:solidFill>
                    <a:srgbClr val="FF0000"/>
                  </a:solidFill>
                  <a:latin typeface="Times New Roman" panose="02020603050405020304" pitchFamily="18" charset="0"/>
                  <a:ea typeface="Arial Unicode MS"/>
                  <a:cs typeface="Times New Roman" panose="02020603050405020304" pitchFamily="18" charset="0"/>
                </a:rPr>
                <a:t>các cách trong </a:t>
              </a:r>
              <a:r>
                <a:rPr lang="en-US" sz="2400" b="1" dirty="0">
                  <a:solidFill>
                    <a:srgbClr val="FF0000"/>
                  </a:solidFill>
                  <a:latin typeface="Times New Roman" panose="02020603050405020304" pitchFamily="18" charset="0"/>
                  <a:ea typeface="Arial Unicode MS"/>
                  <a:cs typeface="Times New Roman" panose="02020603050405020304" pitchFamily="18" charset="0"/>
                </a:rPr>
                <a:t>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00329"/>
            </a:xfrm>
            <a:prstGeom prst="rect">
              <a:avLst/>
            </a:prstGeom>
          </p:spPr>
          <p:txBody>
            <a:bodyPr wrap="square">
              <a:spAutoFit/>
            </a:bodyPr>
            <a:lstStyle/>
            <a:p>
              <a:pPr eaLnBrk="0" fontAlgn="base" hangingPunct="0">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n</a:t>
              </a:r>
              <a:r>
                <a:rPr lang="fr-FR" sz="2400" b="1" dirty="0">
                  <a:solidFill>
                    <a:srgbClr val="FF0000"/>
                  </a:solidFill>
                  <a:latin typeface="Times New Roman" panose="02020603050405020304" pitchFamily="18" charset="0"/>
                  <a:ea typeface="Arial Unicode MS"/>
                  <a:cs typeface="Times New Roman" panose="02020603050405020304" pitchFamily="18" charset="0"/>
                </a:rPr>
                <a:t>à</a:t>
              </a:r>
              <a:r>
                <a:rPr lang="en-US" sz="2400" b="1" dirty="0">
                  <a:solidFill>
                    <a:srgbClr val="FF0000"/>
                  </a:solidFill>
                  <a:latin typeface="Times New Roman" panose="02020603050405020304" pitchFamily="18" charset="0"/>
                  <a:ea typeface="Arial Unicode MS"/>
                  <a:cs typeface="Times New Roman" panose="02020603050405020304" pitchFamily="18" charset="0"/>
                </a:rPr>
                <a:t>o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a:t>
              </a:r>
              <a:r>
                <a:rPr lang="pt-PT" sz="2400" b="1" dirty="0">
                  <a:solidFill>
                    <a:srgbClr val="FF0000"/>
                  </a:solidFill>
                  <a:latin typeface="Times New Roman" panose="02020603050405020304" pitchFamily="18" charset="0"/>
                  <a:ea typeface="Arial Unicode MS"/>
                  <a:cs typeface="Times New Roman" panose="02020603050405020304" pitchFamily="18" charset="0"/>
                </a:rPr>
                <a:t>c nhi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ều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biểu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hiện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sẽ</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chiến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thắng</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và</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được</a:t>
              </a:r>
              <a:r>
                <a:rPr lang="en-US" sz="2400" b="1" dirty="0">
                  <a:solidFill>
                    <a:srgbClr val="FF0000"/>
                  </a:solidFill>
                  <a:latin typeface="Times New Roman" panose="02020603050405020304" pitchFamily="18" charset="0"/>
                  <a:ea typeface="Arial Unicode MS"/>
                  <a:cs typeface="Times New Roman" panose="02020603050405020304" pitchFamily="18" charset="0"/>
                </a:rPr>
                <a:t> 10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điểm</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endParaRPr lang="en-SG" sz="2400" b="1" dirty="0">
                <a:solidFill>
                  <a:srgbClr val="FF0000"/>
                </a:solidFill>
                <a:latin typeface="Times New Roman" panose="02020603050405020304" pitchFamily="18" charset="0"/>
                <a:ea typeface="微软雅黑"/>
                <a:cs typeface="Times New Roman" panose="02020603050405020304" pitchFamily="18" charset="0"/>
              </a:endParaRPr>
            </a:p>
          </p:txBody>
        </p:sp>
      </p:gr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307771" y="668245"/>
            <a:ext cx="9187543" cy="646331"/>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chemeClr val="accent1">
                    <a:lumMod val="75000"/>
                  </a:schemeClr>
                </a:solidFill>
                <a:latin typeface="#9Slide05 Fourth" panose="00000500000000000000" pitchFamily="2" charset="0"/>
                <a:ea typeface="Helvetica Neue"/>
                <a:cs typeface="Helvetica Neue"/>
              </a:rPr>
              <a:t>TRÒ </a:t>
            </a:r>
            <a:r>
              <a:rPr lang="en-US" altLang="en-US" sz="3600" b="1" dirty="0" smtClean="0">
                <a:solidFill>
                  <a:schemeClr val="accent1">
                    <a:lumMod val="75000"/>
                  </a:schemeClr>
                </a:solidFill>
                <a:latin typeface="#9Slide05 Fourth" panose="00000500000000000000" pitchFamily="2" charset="0"/>
                <a:ea typeface="Helvetica Neue"/>
                <a:cs typeface="Helvetica Neue"/>
              </a:rPr>
              <a:t>CHƠI: </a:t>
            </a:r>
            <a:r>
              <a:rPr lang="en-US" altLang="en-US" sz="3600" b="1" dirty="0">
                <a:solidFill>
                  <a:schemeClr val="accent1">
                    <a:lumMod val="75000"/>
                  </a:schemeClr>
                </a:solidFill>
                <a:latin typeface="#9Slide05 Fourth" panose="00000500000000000000" pitchFamily="2" charset="0"/>
                <a:ea typeface="Helvetica Neue"/>
                <a:cs typeface="Helvetica Neue"/>
              </a:rPr>
              <a:t>“TIẾP SỨC ĐỒNG </a:t>
            </a:r>
            <a:r>
              <a:rPr lang="en-US" altLang="en-US" sz="3600" b="1" dirty="0" smtClean="0">
                <a:solidFill>
                  <a:schemeClr val="accent1">
                    <a:lumMod val="75000"/>
                  </a:schemeClr>
                </a:solidFill>
                <a:latin typeface="#9Slide05 Fourth" panose="00000500000000000000" pitchFamily="2" charset="0"/>
                <a:ea typeface="Helvetica Neue"/>
                <a:cs typeface="Helvetica Neue"/>
              </a:rPr>
              <a:t>ĐỘI”</a:t>
            </a:r>
            <a:endParaRPr lang="en-SG" altLang="en-US" sz="3600" b="1" dirty="0">
              <a:solidFill>
                <a:schemeClr val="accent1">
                  <a:lumMod val="75000"/>
                </a:schemeClr>
              </a:solidFill>
              <a:latin typeface="#9Slide05 Fourth" panose="00000500000000000000" pitchFamily="2" charset="0"/>
            </a:endParaRPr>
          </a:p>
        </p:txBody>
      </p:sp>
      <p:grpSp>
        <p:nvGrpSpPr>
          <p:cNvPr id="13" name="Group 12"/>
          <p:cNvGrpSpPr/>
          <p:nvPr/>
        </p:nvGrpSpPr>
        <p:grpSpPr>
          <a:xfrm>
            <a:off x="-125321" y="1384387"/>
            <a:ext cx="4421166" cy="3072873"/>
            <a:chOff x="-125321" y="1384387"/>
            <a:chExt cx="4421166"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4229904" cy="193899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kern="0" dirty="0">
                  <a:solidFill>
                    <a:srgbClr val="FF0000"/>
                  </a:solidFill>
                  <a:latin typeface="Times New Roman" panose="02020603050405020304" pitchFamily="18" charset="0"/>
                  <a:ea typeface="Arial Unicode MS"/>
                  <a:cs typeface="Times New Roman" panose="02020603050405020304" pitchFamily="18" charset="0"/>
                </a:rPr>
                <a:t>Chia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lớp</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ra</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thành</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err="1">
                  <a:solidFill>
                    <a:srgbClr val="FF0000"/>
                  </a:solidFill>
                  <a:latin typeface="Times New Roman" panose="02020603050405020304" pitchFamily="18" charset="0"/>
                  <a:ea typeface="Arial Unicode MS"/>
                  <a:cs typeface="Times New Roman" panose="02020603050405020304" pitchFamily="18" charset="0"/>
                </a:rPr>
                <a:t>hai</a:t>
              </a:r>
              <a:r>
                <a:rPr lang="en-US" sz="2400" b="1" kern="0">
                  <a:solidFill>
                    <a:srgbClr val="FF0000"/>
                  </a:solidFill>
                  <a:latin typeface="Times New Roman" panose="02020603050405020304" pitchFamily="18" charset="0"/>
                  <a:ea typeface="Arial Unicode MS"/>
                  <a:cs typeface="Times New Roman" panose="02020603050405020304" pitchFamily="18" charset="0"/>
                </a:rPr>
                <a:t> </a:t>
              </a:r>
              <a:r>
                <a:rPr lang="en-US" sz="2400" b="1" kern="0" smtClean="0">
                  <a:solidFill>
                    <a:srgbClr val="FF0000"/>
                  </a:solidFill>
                  <a:latin typeface="Times New Roman" panose="02020603050405020304" pitchFamily="18" charset="0"/>
                  <a:ea typeface="Arial Unicode MS"/>
                  <a:cs typeface="Times New Roman" panose="02020603050405020304" pitchFamily="18" charset="0"/>
                </a:rPr>
                <a:t>đội</a:t>
              </a:r>
            </a:p>
            <a:p>
              <a:pPr lvl="0" eaLnBrk="0" fontAlgn="base" hangingPunct="0">
                <a:lnSpc>
                  <a:spcPct val="125000"/>
                </a:lnSpc>
                <a:spcBef>
                  <a:spcPct val="0"/>
                </a:spcBef>
                <a:spcAft>
                  <a:spcPct val="0"/>
                </a:spcAft>
                <a:defRPr/>
              </a:pPr>
              <a:r>
                <a:rPr lang="en-US" sz="2400" b="1" kern="0" smtClean="0">
                  <a:solidFill>
                    <a:srgbClr val="FF0000"/>
                  </a:solidFill>
                  <a:latin typeface="Times New Roman" panose="02020603050405020304" pitchFamily="18" charset="0"/>
                  <a:ea typeface="Arial Unicode MS"/>
                  <a:cs typeface="Times New Roman" panose="02020603050405020304" pitchFamily="18" charset="0"/>
                </a:rPr>
                <a:t>Nêu các cách tạo nguồn thu nhập cho bản thân phù hợp với lứa tuổi?</a:t>
              </a:r>
              <a:endParaRPr lang="en-US" sz="2400" b="1" kern="0" dirty="0">
                <a:solidFill>
                  <a:srgbClr val="FF0000"/>
                </a:solidFill>
                <a:latin typeface="Times New Roman" panose="02020603050405020304" pitchFamily="18" charset="0"/>
                <a:ea typeface="Arial Unicode MS"/>
                <a:cs typeface="Times New Roman" panose="02020603050405020304" pitchFamily="18" charset="0"/>
              </a:endParaRPr>
            </a:p>
          </p:txBody>
        </p:sp>
      </p:grpSp>
      <p:pic>
        <p:nvPicPr>
          <p:cNvPr id="16" name="Picture 15"/>
          <p:cNvPicPr>
            <a:picLocks noChangeAspect="1"/>
          </p:cNvPicPr>
          <p:nvPr/>
        </p:nvPicPr>
        <p:blipFill>
          <a:blip r:embed="rId4"/>
          <a:stretch>
            <a:fillRect/>
          </a:stretch>
        </p:blipFill>
        <p:spPr>
          <a:xfrm>
            <a:off x="0" y="-50055"/>
            <a:ext cx="2609314" cy="1387864"/>
          </a:xfrm>
          <a:prstGeom prst="rect">
            <a:avLst/>
          </a:prstGeom>
        </p:spPr>
      </p:pic>
    </p:spTree>
    <p:extLst>
      <p:ext uri="{BB962C8B-B14F-4D97-AF65-F5344CB8AC3E}">
        <p14:creationId xmlns:p14="http://schemas.microsoft.com/office/powerpoint/2010/main" val="26287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653309" y="1518662"/>
            <a:ext cx="7533030" cy="1600434"/>
          </a:xfrm>
          <a:prstGeom prst="rect">
            <a:avLst/>
          </a:prstGeom>
          <a:noFill/>
          <a:ln>
            <a:noFill/>
          </a:ln>
        </p:spPr>
        <p:txBody>
          <a:bodyPr wrap="square" lIns="121917" tIns="60958" rIns="121917" bIns="60958" rtlCol="0">
            <a:spAutoFit/>
          </a:bodyPr>
          <a:lstStyle/>
          <a:p>
            <a:r>
              <a:rPr lang="vi-VN" sz="2400">
                <a:latin typeface="+mj-lt"/>
              </a:rPr>
              <a:t> </a:t>
            </a:r>
            <a:r>
              <a:rPr lang="en-US" sz="2400">
                <a:latin typeface="Times New Roman" panose="02020603050405020304" pitchFamily="18" charset="0"/>
                <a:cs typeface="Times New Roman" panose="02020603050405020304" pitchFamily="18" charset="0"/>
              </a:rPr>
              <a:t>Để tạo nguồn thu nhập, mỗi người có thể tìm cho mình một công việc phù hợp với độ tuổi, sở thích và điều kiện, để biết quý trọng đồng tiền của bản thân, gia đình và xã hội.</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493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49210"/>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323986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3830249" y="5627007"/>
            <a:ext cx="8018512" cy="1191559"/>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5" name="Rectangle 74"/>
          <p:cNvSpPr/>
          <p:nvPr/>
        </p:nvSpPr>
        <p:spPr>
          <a:xfrm>
            <a:off x="4321496" y="5005043"/>
            <a:ext cx="7765641" cy="338439"/>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tangle 70"/>
          <p:cNvSpPr/>
          <p:nvPr/>
        </p:nvSpPr>
        <p:spPr>
          <a:xfrm>
            <a:off x="4293181" y="4873442"/>
            <a:ext cx="5569314"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7" name="Group 26"/>
          <p:cNvGrpSpPr/>
          <p:nvPr/>
        </p:nvGrpSpPr>
        <p:grpSpPr>
          <a:xfrm>
            <a:off x="4159874" y="251445"/>
            <a:ext cx="8015613" cy="631048"/>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3" y="766780"/>
            <a:ext cx="3502114" cy="4456679"/>
          </a:xfrm>
          <a:prstGeom prst="rect">
            <a:avLst/>
          </a:prstGeom>
        </p:spPr>
      </p:pic>
      <p:grpSp>
        <p:nvGrpSpPr>
          <p:cNvPr id="60" name="Group 59"/>
          <p:cNvGrpSpPr/>
          <p:nvPr/>
        </p:nvGrpSpPr>
        <p:grpSpPr>
          <a:xfrm>
            <a:off x="3830249" y="5702035"/>
            <a:ext cx="8086526" cy="1208666"/>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63" name="TextBox 62"/>
          <p:cNvSpPr txBox="1"/>
          <p:nvPr/>
        </p:nvSpPr>
        <p:spPr>
          <a:xfrm>
            <a:off x="3967776" y="5906863"/>
            <a:ext cx="8086526" cy="1015663"/>
          </a:xfrm>
          <a:prstGeom prst="rect">
            <a:avLst/>
          </a:prstGeom>
          <a:noFill/>
          <a:ln>
            <a:noFill/>
          </a:ln>
        </p:spPr>
        <p:txBody>
          <a:bodyPr wrap="square" rtlCol="0">
            <a:spAutoFit/>
          </a:bodyPr>
          <a:lstStyle/>
          <a:p>
            <a:pPr lvl="0">
              <a:defRPr/>
            </a:pP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Để tạo nguồn thu nhập, mỗi người có thể tìm cho mình một công việc phù hợp với độ tuổi, sở thích và điều kiện, để biết quý trọng đồng tiền của bản thân, gia đình và xã hội.</a:t>
            </a:r>
            <a:endParaRPr lang="en-US" sz="2000" dirty="0">
              <a:latin typeface="Times New Roman" panose="02020603050405020304" pitchFamily="18" charset="0"/>
              <a:cs typeface="Times New Roman" panose="02020603050405020304" pitchFamily="18" charset="0"/>
            </a:endParaRPr>
          </a:p>
        </p:txBody>
      </p:sp>
      <p:grpSp>
        <p:nvGrpSpPr>
          <p:cNvPr id="56" name="Group 55"/>
          <p:cNvGrpSpPr/>
          <p:nvPr/>
        </p:nvGrpSpPr>
        <p:grpSpPr>
          <a:xfrm>
            <a:off x="4224501" y="4813777"/>
            <a:ext cx="5608167"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59" name="TextBox 58"/>
          <p:cNvSpPr txBox="1"/>
          <p:nvPr/>
        </p:nvSpPr>
        <p:spPr>
          <a:xfrm>
            <a:off x="4530940" y="4857079"/>
            <a:ext cx="5437224" cy="400110"/>
          </a:xfrm>
          <a:prstGeom prst="rect">
            <a:avLst/>
          </a:prstGeom>
          <a:noFill/>
          <a:ln>
            <a:noFill/>
          </a:ln>
        </p:spPr>
        <p:txBody>
          <a:bodyPr wrap="square" rtlCol="0">
            <a:spAutoFit/>
          </a:bodyPr>
          <a:lstStyle/>
          <a:p>
            <a:r>
              <a:rPr lang="en-US" sz="2000">
                <a:latin typeface="Times New Roman" panose="02020603050405020304" pitchFamily="18" charset="0"/>
                <a:cs typeface="Times New Roman" panose="02020603050405020304" pitchFamily="18" charset="0"/>
              </a:rPr>
              <a:t>Chỉ chi tiêu các khoản cần thiết, tránh lãng phí.</a:t>
            </a:r>
          </a:p>
        </p:txBody>
      </p:sp>
      <p:grpSp>
        <p:nvGrpSpPr>
          <p:cNvPr id="42" name="Group 41"/>
          <p:cNvGrpSpPr/>
          <p:nvPr/>
        </p:nvGrpSpPr>
        <p:grpSpPr>
          <a:xfrm>
            <a:off x="5024379" y="3862827"/>
            <a:ext cx="7167621" cy="661498"/>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45" name="TextBox 44"/>
          <p:cNvSpPr txBox="1"/>
          <p:nvPr/>
        </p:nvSpPr>
        <p:spPr>
          <a:xfrm>
            <a:off x="5265573" y="3870163"/>
            <a:ext cx="6926427" cy="707886"/>
          </a:xfrm>
          <a:prstGeom prst="rect">
            <a:avLst/>
          </a:prstGeom>
          <a:noFill/>
          <a:ln>
            <a:noFill/>
          </a:ln>
        </p:spPr>
        <p:txBody>
          <a:bodyPr wrap="square" rtlCol="0">
            <a:spAutoFit/>
          </a:bodyPr>
          <a:lstStyle/>
          <a:p>
            <a:r>
              <a:rPr lang="en-US"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Tiết kiệm trước khi chi tiêu, tiết kiệm phải thường xuyên, đều đặn.</a:t>
            </a:r>
          </a:p>
        </p:txBody>
      </p:sp>
      <p:sp>
        <p:nvSpPr>
          <p:cNvPr id="39" name="Rectangle 38"/>
          <p:cNvSpPr/>
          <p:nvPr/>
        </p:nvSpPr>
        <p:spPr>
          <a:xfrm>
            <a:off x="4630778" y="2681123"/>
            <a:ext cx="7036342"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1" name="TextBox 40"/>
          <p:cNvSpPr txBox="1"/>
          <p:nvPr/>
        </p:nvSpPr>
        <p:spPr>
          <a:xfrm>
            <a:off x="4590337" y="2643157"/>
            <a:ext cx="7496800" cy="707886"/>
          </a:xfrm>
          <a:prstGeom prst="rect">
            <a:avLst/>
          </a:prstGeom>
          <a:noFill/>
          <a:ln>
            <a:noFill/>
          </a:ln>
        </p:spPr>
        <p:txBody>
          <a:bodyPr wrap="square" rtlCol="0">
            <a:spAutoFit/>
          </a:bodyPr>
          <a:lstStyle/>
          <a:p>
            <a:r>
              <a:rPr lang="en-US" sz="2000">
                <a:latin typeface="Times New Roman" panose="02020603050405020304" pitchFamily="18" charset="0"/>
                <a:cs typeface="Times New Roman" panose="02020603050405020304" pitchFamily="18" charset="0"/>
              </a:rPr>
              <a:t>Xác định rõ mục tiêu quả lí tiền trên cơ sở các khoản thu thực tế của bản thân.</a:t>
            </a:r>
          </a:p>
        </p:txBody>
      </p:sp>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02873" y="5260973"/>
            <a:ext cx="151381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23" name="Group 22"/>
          <p:cNvGrpSpPr/>
          <p:nvPr/>
        </p:nvGrpSpPr>
        <p:grpSpPr>
          <a:xfrm>
            <a:off x="4173643" y="1531088"/>
            <a:ext cx="7988401" cy="97929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Oval 25"/>
          <p:cNvSpPr/>
          <p:nvPr/>
        </p:nvSpPr>
        <p:spPr>
          <a:xfrm>
            <a:off x="3251533" y="3270716"/>
            <a:ext cx="1718103"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7"/>
            <a:ext cx="1242419" cy="1762959"/>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61917" y="2445652"/>
            <a:ext cx="346489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smtClean="0">
                <a:solidFill>
                  <a:prstClr val="black"/>
                </a:solidFill>
                <a:latin typeface="#9Slide06 DeathRattle BB" panose="02000506000000020004" pitchFamily="2" charset="0"/>
                <a:cs typeface="Times New Roman" panose="02020603050405020304" pitchFamily="18" charset="0"/>
              </a:rPr>
              <a:t>Quản lí tiền</a:t>
            </a:r>
            <a:endParaRPr kumimoji="0" lang="en-US" sz="6600" b="1" i="0" u="none" strike="noStrike" kern="1200" cap="none" spc="0" normalizeH="0" baseline="0" noProof="0" dirty="0">
              <a:ln>
                <a:noFill/>
              </a:ln>
              <a:solidFill>
                <a:prstClr val="black"/>
              </a:solidFill>
              <a:effectLst/>
              <a:uLnTx/>
              <a:uFillTx/>
              <a:latin typeface="#9Slide06 DeathRattle BB" panose="02000506000000020004" pitchFamily="2" charset="0"/>
              <a:cs typeface="Times New Roman" panose="02020603050405020304" pitchFamily="18" charset="0"/>
            </a:endParaRPr>
          </a:p>
        </p:txBody>
      </p:sp>
      <p:sp>
        <p:nvSpPr>
          <p:cNvPr id="15" name="TextBox 14"/>
          <p:cNvSpPr txBox="1"/>
          <p:nvPr/>
        </p:nvSpPr>
        <p:spPr>
          <a:xfrm>
            <a:off x="4530940" y="221460"/>
            <a:ext cx="7777835"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Quản lí tiền hiệu quả </a:t>
            </a:r>
            <a:r>
              <a:rPr lang="de-DE" sz="2000">
                <a:latin typeface="Times New Roman" panose="02020603050405020304" pitchFamily="18" charset="0"/>
                <a:cs typeface="Times New Roman" panose="02020603050405020304" pitchFamily="18" charset="0"/>
              </a:rPr>
              <a:t>Là biết sử dụng tiền một cách hợp lí nhằm đạt được mục tiêu như dự kiến.</a:t>
            </a:r>
            <a:endParaRPr lang="en-US" sz="2000">
              <a:latin typeface="Times New Roman" panose="02020603050405020304" pitchFamily="18" charset="0"/>
              <a:cs typeface="Times New Roman" panose="02020603050405020304" pitchFamily="18" charset="0"/>
            </a:endParaRPr>
          </a:p>
        </p:txBody>
      </p:sp>
      <p:sp>
        <p:nvSpPr>
          <p:cNvPr id="16" name="TextBox 15"/>
          <p:cNvSpPr txBox="1"/>
          <p:nvPr/>
        </p:nvSpPr>
        <p:spPr>
          <a:xfrm>
            <a:off x="3271792" y="3655592"/>
            <a:ext cx="129989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mtClean="0">
                <a:solidFill>
                  <a:prstClr val="black"/>
                </a:solidFill>
                <a:latin typeface="#9Slide05 Brannboll Ny" panose="02000000000000000000" pitchFamily="2" charset="0"/>
                <a:cs typeface="Times New Roman" panose="02020603050405020304" pitchFamily="18" charset="0"/>
              </a:rPr>
              <a:t>Nguyên tắc</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36" name="TextBox 35"/>
          <p:cNvSpPr txBox="1"/>
          <p:nvPr/>
        </p:nvSpPr>
        <p:spPr>
          <a:xfrm>
            <a:off x="3072877" y="334983"/>
            <a:ext cx="11516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smtClean="0">
                <a:solidFill>
                  <a:prstClr val="black"/>
                </a:solidFill>
                <a:latin typeface="#9Slide05 Brannboll Ny" panose="02000000000000000000" pitchFamily="2" charset="0"/>
                <a:cs typeface="Times New Roman" panose="02020603050405020304" pitchFamily="18" charset="0"/>
              </a:rPr>
              <a:t>Ý nghĩa</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37" name="TextBox 36"/>
          <p:cNvSpPr txBox="1"/>
          <p:nvPr/>
        </p:nvSpPr>
        <p:spPr>
          <a:xfrm>
            <a:off x="4177805" y="1539477"/>
            <a:ext cx="7842550" cy="1015663"/>
          </a:xfrm>
          <a:prstGeom prst="rect">
            <a:avLst/>
          </a:prstGeom>
          <a:solidFill>
            <a:srgbClr val="FF99CC"/>
          </a:solidFill>
          <a:ln>
            <a:noFill/>
          </a:ln>
        </p:spPr>
        <p:txBody>
          <a:bodyPr wrap="square" rtlCol="0">
            <a:spAutoFit/>
          </a:bodyPr>
          <a:lstStyle/>
          <a:p>
            <a:r>
              <a:rPr lang="de-DE" sz="2000">
                <a:latin typeface="Times New Roman" panose="02020603050405020304" pitchFamily="18" charset="0"/>
                <a:cs typeface="Times New Roman" panose="02020603050405020304" pitchFamily="18" charset="0"/>
              </a:rPr>
              <a:t>Quản lí tiền hiệu quả giúp mỗi người có thể cân bằng tài chính hiện tại; chủ động tiền bạc để thực hiện các dự định tương lai;  đề phòng trường hợp </a:t>
            </a:r>
            <a:r>
              <a:rPr lang="de-DE" sz="2000" smtClean="0">
                <a:latin typeface="Times New Roman" panose="02020603050405020304" pitchFamily="18" charset="0"/>
                <a:cs typeface="Times New Roman" panose="02020603050405020304" pitchFamily="18" charset="0"/>
              </a:rPr>
              <a:t>bất </a:t>
            </a:r>
            <a:r>
              <a:rPr lang="de-DE" sz="2000">
                <a:latin typeface="Times New Roman" panose="02020603050405020304" pitchFamily="18" charset="0"/>
                <a:cs typeface="Times New Roman" panose="02020603050405020304" pitchFamily="18" charset="0"/>
              </a:rPr>
              <a:t>trắc xảy ra và có thể giúp đỡ người khác khi gặp khó khăn.</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2353962" y="5525706"/>
            <a:ext cx="153336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prstClr val="black"/>
                </a:solidFill>
                <a:effectLst/>
                <a:uLnTx/>
                <a:uFillTx/>
                <a:latin typeface="#9Slide05 Brannboll Ny" panose="02000000000000000000" pitchFamily="2" charset="0"/>
                <a:ea typeface="+mn-ea"/>
                <a:cs typeface="Times New Roman" panose="02020603050405020304" pitchFamily="18" charset="0"/>
              </a:rPr>
              <a:t>Cách</a:t>
            </a:r>
            <a:r>
              <a:rPr kumimoji="0" lang="en-US" sz="2800" b="0" i="0" u="none" strike="noStrike" kern="1200" cap="none" spc="0" normalizeH="0" noProof="0" smtClean="0">
                <a:ln>
                  <a:noFill/>
                </a:ln>
                <a:solidFill>
                  <a:prstClr val="black"/>
                </a:solidFill>
                <a:effectLst/>
                <a:uLnTx/>
                <a:uFillTx/>
                <a:latin typeface="#9Slide05 Brannboll Ny" panose="02000000000000000000" pitchFamily="2" charset="0"/>
                <a:ea typeface="+mn-ea"/>
                <a:cs typeface="Times New Roman" panose="02020603050405020304" pitchFamily="18" charset="0"/>
              </a:rPr>
              <a:t> tạo nguồn thu nhập</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Tree>
    <p:extLst>
      <p:ext uri="{BB962C8B-B14F-4D97-AF65-F5344CB8AC3E}">
        <p14:creationId xmlns:p14="http://schemas.microsoft.com/office/powerpoint/2010/main" val="334192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0"/>
                                        <p:tgtEl>
                                          <p:spTgt spid="27"/>
                                        </p:tgtEl>
                                      </p:cBhvr>
                                    </p:animEffect>
                                    <p:anim calcmode="lin" valueType="num">
                                      <p:cBhvr>
                                        <p:cTn id="36" dur="2000" fill="hold"/>
                                        <p:tgtEl>
                                          <p:spTgt spid="27"/>
                                        </p:tgtEl>
                                        <p:attrNameLst>
                                          <p:attrName>ppt_w</p:attrName>
                                        </p:attrNameLst>
                                      </p:cBhvr>
                                      <p:tavLst>
                                        <p:tav tm="0" fmla="#ppt_w*sin(2.5*pi*$)">
                                          <p:val>
                                            <p:fltVal val="0"/>
                                          </p:val>
                                        </p:tav>
                                        <p:tav tm="100000">
                                          <p:val>
                                            <p:fltVal val="1"/>
                                          </p:val>
                                        </p:tav>
                                      </p:tavLst>
                                    </p:anim>
                                    <p:anim calcmode="lin" valueType="num">
                                      <p:cBhvr>
                                        <p:cTn id="37" dur="2000" fill="hold"/>
                                        <p:tgtEl>
                                          <p:spTgt spid="27"/>
                                        </p:tgtEl>
                                        <p:attrNameLst>
                                          <p:attrName>ppt_h</p:attrName>
                                        </p:attrNameLst>
                                      </p:cBhvr>
                                      <p:tavLst>
                                        <p:tav tm="0">
                                          <p:val>
                                            <p:strVal val="#ppt_h"/>
                                          </p:val>
                                        </p:tav>
                                        <p:tav tm="100000">
                                          <p:val>
                                            <p:strVal val="#ppt_h"/>
                                          </p:val>
                                        </p:tav>
                                      </p:tavLst>
                                    </p:anim>
                                  </p:childTnLst>
                                </p:cTn>
                              </p:par>
                            </p:childTnLst>
                          </p:cTn>
                        </p:par>
                        <p:par>
                          <p:cTn id="38" fill="hold">
                            <p:stCondLst>
                              <p:cond delay="2000"/>
                            </p:stCondLst>
                            <p:childTnLst>
                              <p:par>
                                <p:cTn id="39" presetID="45"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000"/>
                                        <p:tgtEl>
                                          <p:spTgt spid="37"/>
                                        </p:tgtEl>
                                      </p:cBhvr>
                                    </p:animEffect>
                                    <p:anim calcmode="lin" valueType="num">
                                      <p:cBhvr>
                                        <p:cTn id="42" dur="2000" fill="hold"/>
                                        <p:tgtEl>
                                          <p:spTgt spid="37"/>
                                        </p:tgtEl>
                                        <p:attrNameLst>
                                          <p:attrName>ppt_w</p:attrName>
                                        </p:attrNameLst>
                                      </p:cBhvr>
                                      <p:tavLst>
                                        <p:tav tm="0" fmla="#ppt_w*sin(2.5*pi*$)">
                                          <p:val>
                                            <p:fltVal val="0"/>
                                          </p:val>
                                        </p:tav>
                                        <p:tav tm="100000">
                                          <p:val>
                                            <p:fltVal val="1"/>
                                          </p:val>
                                        </p:tav>
                                      </p:tavLst>
                                    </p:anim>
                                    <p:anim calcmode="lin" valueType="num">
                                      <p:cBhvr>
                                        <p:cTn id="43" dur="2000" fill="hold"/>
                                        <p:tgtEl>
                                          <p:spTgt spid="37"/>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0"/>
                                        <p:tgtEl>
                                          <p:spTgt spid="23"/>
                                        </p:tgtEl>
                                      </p:cBhvr>
                                    </p:animEffect>
                                    <p:anim calcmode="lin" valueType="num">
                                      <p:cBhvr>
                                        <p:cTn id="47" dur="2000" fill="hold"/>
                                        <p:tgtEl>
                                          <p:spTgt spid="23"/>
                                        </p:tgtEl>
                                        <p:attrNameLst>
                                          <p:attrName>ppt_w</p:attrName>
                                        </p:attrNameLst>
                                      </p:cBhvr>
                                      <p:tavLst>
                                        <p:tav tm="0" fmla="#ppt_w*sin(2.5*pi*$)">
                                          <p:val>
                                            <p:fltVal val="0"/>
                                          </p:val>
                                        </p:tav>
                                        <p:tav tm="100000">
                                          <p:val>
                                            <p:fltVal val="1"/>
                                          </p:val>
                                        </p:tav>
                                      </p:tavLst>
                                    </p:anim>
                                    <p:anim calcmode="lin" valueType="num">
                                      <p:cBhvr>
                                        <p:cTn id="48"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par>
                                <p:cTn id="57" presetID="45"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2000"/>
                                        <p:tgtEl>
                                          <p:spTgt spid="41"/>
                                        </p:tgtEl>
                                      </p:cBhvr>
                                    </p:animEffect>
                                    <p:anim calcmode="lin" valueType="num">
                                      <p:cBhvr>
                                        <p:cTn id="60" dur="2000" fill="hold"/>
                                        <p:tgtEl>
                                          <p:spTgt spid="41"/>
                                        </p:tgtEl>
                                        <p:attrNameLst>
                                          <p:attrName>ppt_w</p:attrName>
                                        </p:attrNameLst>
                                      </p:cBhvr>
                                      <p:tavLst>
                                        <p:tav tm="0" fmla="#ppt_w*sin(2.5*pi*$)">
                                          <p:val>
                                            <p:fltVal val="0"/>
                                          </p:val>
                                        </p:tav>
                                        <p:tav tm="100000">
                                          <p:val>
                                            <p:fltVal val="1"/>
                                          </p:val>
                                        </p:tav>
                                      </p:tavLst>
                                    </p:anim>
                                    <p:anim calcmode="lin" valueType="num">
                                      <p:cBhvr>
                                        <p:cTn id="61" dur="2000" fill="hold"/>
                                        <p:tgtEl>
                                          <p:spTgt spid="41"/>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2000"/>
                                        <p:tgtEl>
                                          <p:spTgt spid="71"/>
                                        </p:tgtEl>
                                      </p:cBhvr>
                                    </p:animEffect>
                                    <p:anim calcmode="lin" valueType="num">
                                      <p:cBhvr>
                                        <p:cTn id="65" dur="2000" fill="hold"/>
                                        <p:tgtEl>
                                          <p:spTgt spid="71"/>
                                        </p:tgtEl>
                                        <p:attrNameLst>
                                          <p:attrName>ppt_w</p:attrName>
                                        </p:attrNameLst>
                                      </p:cBhvr>
                                      <p:tavLst>
                                        <p:tav tm="0" fmla="#ppt_w*sin(2.5*pi*$)">
                                          <p:val>
                                            <p:fltVal val="0"/>
                                          </p:val>
                                        </p:tav>
                                        <p:tav tm="100000">
                                          <p:val>
                                            <p:fltVal val="1"/>
                                          </p:val>
                                        </p:tav>
                                      </p:tavLst>
                                    </p:anim>
                                    <p:anim calcmode="lin" valueType="num">
                                      <p:cBhvr>
                                        <p:cTn id="66" dur="2000" fill="hold"/>
                                        <p:tgtEl>
                                          <p:spTgt spid="71"/>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000"/>
                                        <p:tgtEl>
                                          <p:spTgt spid="39"/>
                                        </p:tgtEl>
                                      </p:cBhvr>
                                    </p:animEffect>
                                    <p:anim calcmode="lin" valueType="num">
                                      <p:cBhvr>
                                        <p:cTn id="70" dur="2000" fill="hold"/>
                                        <p:tgtEl>
                                          <p:spTgt spid="39"/>
                                        </p:tgtEl>
                                        <p:attrNameLst>
                                          <p:attrName>ppt_w</p:attrName>
                                        </p:attrNameLst>
                                      </p:cBhvr>
                                      <p:tavLst>
                                        <p:tav tm="0" fmla="#ppt_w*sin(2.5*pi*$)">
                                          <p:val>
                                            <p:fltVal val="0"/>
                                          </p:val>
                                        </p:tav>
                                        <p:tav tm="100000">
                                          <p:val>
                                            <p:fltVal val="1"/>
                                          </p:val>
                                        </p:tav>
                                      </p:tavLst>
                                    </p:anim>
                                    <p:anim calcmode="lin" valueType="num">
                                      <p:cBhvr>
                                        <p:cTn id="71" dur="2000" fill="hold"/>
                                        <p:tgtEl>
                                          <p:spTgt spid="39"/>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2000"/>
                                        <p:tgtEl>
                                          <p:spTgt spid="45"/>
                                        </p:tgtEl>
                                      </p:cBhvr>
                                    </p:animEffect>
                                    <p:anim calcmode="lin" valueType="num">
                                      <p:cBhvr>
                                        <p:cTn id="75" dur="2000" fill="hold"/>
                                        <p:tgtEl>
                                          <p:spTgt spid="45"/>
                                        </p:tgtEl>
                                        <p:attrNameLst>
                                          <p:attrName>ppt_w</p:attrName>
                                        </p:attrNameLst>
                                      </p:cBhvr>
                                      <p:tavLst>
                                        <p:tav tm="0" fmla="#ppt_w*sin(2.5*pi*$)">
                                          <p:val>
                                            <p:fltVal val="0"/>
                                          </p:val>
                                        </p:tav>
                                        <p:tav tm="100000">
                                          <p:val>
                                            <p:fltVal val="1"/>
                                          </p:val>
                                        </p:tav>
                                      </p:tavLst>
                                    </p:anim>
                                    <p:anim calcmode="lin" valueType="num">
                                      <p:cBhvr>
                                        <p:cTn id="76" dur="2000" fill="hold"/>
                                        <p:tgtEl>
                                          <p:spTgt spid="45"/>
                                        </p:tgtEl>
                                        <p:attrNameLst>
                                          <p:attrName>ppt_h</p:attrName>
                                        </p:attrNameLst>
                                      </p:cBhvr>
                                      <p:tavLst>
                                        <p:tav tm="0">
                                          <p:val>
                                            <p:strVal val="#ppt_h"/>
                                          </p:val>
                                        </p:tav>
                                        <p:tav tm="100000">
                                          <p:val>
                                            <p:strVal val="#ppt_h"/>
                                          </p:val>
                                        </p:tav>
                                      </p:tavLst>
                                    </p:anim>
                                  </p:childTnLst>
                                </p:cTn>
                              </p:par>
                              <p:par>
                                <p:cTn id="77" presetID="45"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2000"/>
                                        <p:tgtEl>
                                          <p:spTgt spid="42"/>
                                        </p:tgtEl>
                                      </p:cBhvr>
                                    </p:animEffect>
                                    <p:anim calcmode="lin" valueType="num">
                                      <p:cBhvr>
                                        <p:cTn id="80" dur="2000" fill="hold"/>
                                        <p:tgtEl>
                                          <p:spTgt spid="42"/>
                                        </p:tgtEl>
                                        <p:attrNameLst>
                                          <p:attrName>ppt_w</p:attrName>
                                        </p:attrNameLst>
                                      </p:cBhvr>
                                      <p:tavLst>
                                        <p:tav tm="0" fmla="#ppt_w*sin(2.5*pi*$)">
                                          <p:val>
                                            <p:fltVal val="0"/>
                                          </p:val>
                                        </p:tav>
                                        <p:tav tm="100000">
                                          <p:val>
                                            <p:fltVal val="1"/>
                                          </p:val>
                                        </p:tav>
                                      </p:tavLst>
                                    </p:anim>
                                    <p:anim calcmode="lin" valueType="num">
                                      <p:cBhvr>
                                        <p:cTn id="81" dur="2000" fill="hold"/>
                                        <p:tgtEl>
                                          <p:spTgt spid="42"/>
                                        </p:tgtEl>
                                        <p:attrNameLst>
                                          <p:attrName>ppt_h</p:attrName>
                                        </p:attrNameLst>
                                      </p:cBhvr>
                                      <p:tavLst>
                                        <p:tav tm="0">
                                          <p:val>
                                            <p:strVal val="#ppt_h"/>
                                          </p:val>
                                        </p:tav>
                                        <p:tav tm="100000">
                                          <p:val>
                                            <p:strVal val="#ppt_h"/>
                                          </p:val>
                                        </p:tav>
                                      </p:tavLst>
                                    </p:anim>
                                  </p:childTnLst>
                                </p:cTn>
                              </p:par>
                              <p:par>
                                <p:cTn id="82" presetID="45"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2000"/>
                                        <p:tgtEl>
                                          <p:spTgt spid="59"/>
                                        </p:tgtEl>
                                      </p:cBhvr>
                                    </p:animEffect>
                                    <p:anim calcmode="lin" valueType="num">
                                      <p:cBhvr>
                                        <p:cTn id="85" dur="2000" fill="hold"/>
                                        <p:tgtEl>
                                          <p:spTgt spid="59"/>
                                        </p:tgtEl>
                                        <p:attrNameLst>
                                          <p:attrName>ppt_w</p:attrName>
                                        </p:attrNameLst>
                                      </p:cBhvr>
                                      <p:tavLst>
                                        <p:tav tm="0" fmla="#ppt_w*sin(2.5*pi*$)">
                                          <p:val>
                                            <p:fltVal val="0"/>
                                          </p:val>
                                        </p:tav>
                                        <p:tav tm="100000">
                                          <p:val>
                                            <p:fltVal val="1"/>
                                          </p:val>
                                        </p:tav>
                                      </p:tavLst>
                                    </p:anim>
                                    <p:anim calcmode="lin" valueType="num">
                                      <p:cBhvr>
                                        <p:cTn id="86"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nodeType="click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2000"/>
                                        <p:tgtEl>
                                          <p:spTgt spid="56"/>
                                        </p:tgtEl>
                                      </p:cBhvr>
                                    </p:animEffect>
                                    <p:anim calcmode="lin" valueType="num">
                                      <p:cBhvr>
                                        <p:cTn id="92" dur="2000" fill="hold"/>
                                        <p:tgtEl>
                                          <p:spTgt spid="56"/>
                                        </p:tgtEl>
                                        <p:attrNameLst>
                                          <p:attrName>ppt_w</p:attrName>
                                        </p:attrNameLst>
                                      </p:cBhvr>
                                      <p:tavLst>
                                        <p:tav tm="0" fmla="#ppt_w*sin(2.5*pi*$)">
                                          <p:val>
                                            <p:fltVal val="0"/>
                                          </p:val>
                                        </p:tav>
                                        <p:tav tm="100000">
                                          <p:val>
                                            <p:fltVal val="1"/>
                                          </p:val>
                                        </p:tav>
                                      </p:tavLst>
                                    </p:anim>
                                    <p:anim calcmode="lin" valueType="num">
                                      <p:cBhvr>
                                        <p:cTn id="93" dur="2000" fill="hold"/>
                                        <p:tgtEl>
                                          <p:spTgt spid="56"/>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fade">
                                      <p:cBhvr>
                                        <p:cTn id="96" dur="2000"/>
                                        <p:tgtEl>
                                          <p:spTgt spid="75"/>
                                        </p:tgtEl>
                                      </p:cBhvr>
                                    </p:animEffect>
                                    <p:anim calcmode="lin" valueType="num">
                                      <p:cBhvr>
                                        <p:cTn id="97" dur="2000" fill="hold"/>
                                        <p:tgtEl>
                                          <p:spTgt spid="75"/>
                                        </p:tgtEl>
                                        <p:attrNameLst>
                                          <p:attrName>ppt_w</p:attrName>
                                        </p:attrNameLst>
                                      </p:cBhvr>
                                      <p:tavLst>
                                        <p:tav tm="0" fmla="#ppt_w*sin(2.5*pi*$)">
                                          <p:val>
                                            <p:fltVal val="0"/>
                                          </p:val>
                                        </p:tav>
                                        <p:tav tm="100000">
                                          <p:val>
                                            <p:fltVal val="1"/>
                                          </p:val>
                                        </p:tav>
                                      </p:tavLst>
                                    </p:anim>
                                    <p:anim calcmode="lin" valueType="num">
                                      <p:cBhvr>
                                        <p:cTn id="98" dur="2000" fill="hold"/>
                                        <p:tgtEl>
                                          <p:spTgt spid="75"/>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barn(inVertical)">
                                      <p:cBhvr>
                                        <p:cTn id="103" dur="500"/>
                                        <p:tgtEl>
                                          <p:spTgt spid="47"/>
                                        </p:tgtEl>
                                      </p:cBhvr>
                                    </p:animEffect>
                                  </p:childTnLst>
                                </p:cTn>
                              </p:par>
                              <p:par>
                                <p:cTn id="104" presetID="16" presetClass="entr" presetSubtype="21" fill="hold" nodeType="with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barn(inVertical)">
                                      <p:cBhvr>
                                        <p:cTn id="106" dur="500"/>
                                        <p:tgtEl>
                                          <p:spTgt spid="11"/>
                                        </p:tgtEl>
                                      </p:cBhvr>
                                    </p:animEffect>
                                  </p:childTnLst>
                                </p:cTn>
                              </p:par>
                            </p:childTnLst>
                          </p:cTn>
                        </p:par>
                      </p:childTnLst>
                    </p:cTn>
                  </p:par>
                  <p:par>
                    <p:cTn id="107" fill="hold">
                      <p:stCondLst>
                        <p:cond delay="indefinite"/>
                      </p:stCondLst>
                      <p:childTnLst>
                        <p:par>
                          <p:cTn id="108" fill="hold">
                            <p:stCondLst>
                              <p:cond delay="0"/>
                            </p:stCondLst>
                            <p:childTnLst>
                              <p:par>
                                <p:cTn id="109" presetID="45" presetClass="entr" presetSubtype="0"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2000"/>
                                        <p:tgtEl>
                                          <p:spTgt spid="63"/>
                                        </p:tgtEl>
                                      </p:cBhvr>
                                    </p:animEffect>
                                    <p:anim calcmode="lin" valueType="num">
                                      <p:cBhvr>
                                        <p:cTn id="112" dur="2000" fill="hold"/>
                                        <p:tgtEl>
                                          <p:spTgt spid="63"/>
                                        </p:tgtEl>
                                        <p:attrNameLst>
                                          <p:attrName>ppt_w</p:attrName>
                                        </p:attrNameLst>
                                      </p:cBhvr>
                                      <p:tavLst>
                                        <p:tav tm="0" fmla="#ppt_w*sin(2.5*pi*$)">
                                          <p:val>
                                            <p:fltVal val="0"/>
                                          </p:val>
                                        </p:tav>
                                        <p:tav tm="100000">
                                          <p:val>
                                            <p:fltVal val="1"/>
                                          </p:val>
                                        </p:tav>
                                      </p:tavLst>
                                    </p:anim>
                                    <p:anim calcmode="lin" valueType="num">
                                      <p:cBhvr>
                                        <p:cTn id="113" dur="2000" fill="hold"/>
                                        <p:tgtEl>
                                          <p:spTgt spid="63"/>
                                        </p:tgtEl>
                                        <p:attrNameLst>
                                          <p:attrName>ppt_h</p:attrName>
                                        </p:attrNameLst>
                                      </p:cBhvr>
                                      <p:tavLst>
                                        <p:tav tm="0">
                                          <p:val>
                                            <p:strVal val="#ppt_h"/>
                                          </p:val>
                                        </p:tav>
                                        <p:tav tm="100000">
                                          <p:val>
                                            <p:strVal val="#ppt_h"/>
                                          </p:val>
                                        </p:tav>
                                      </p:tavLst>
                                    </p:anim>
                                  </p:childTnLst>
                                </p:cTn>
                              </p:par>
                              <p:par>
                                <p:cTn id="114" presetID="45" presetClass="entr" presetSubtype="0" fill="hold"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2000"/>
                                        <p:tgtEl>
                                          <p:spTgt spid="60"/>
                                        </p:tgtEl>
                                      </p:cBhvr>
                                    </p:animEffect>
                                    <p:anim calcmode="lin" valueType="num">
                                      <p:cBhvr>
                                        <p:cTn id="117" dur="2000" fill="hold"/>
                                        <p:tgtEl>
                                          <p:spTgt spid="60"/>
                                        </p:tgtEl>
                                        <p:attrNameLst>
                                          <p:attrName>ppt_w</p:attrName>
                                        </p:attrNameLst>
                                      </p:cBhvr>
                                      <p:tavLst>
                                        <p:tav tm="0" fmla="#ppt_w*sin(2.5*pi*$)">
                                          <p:val>
                                            <p:fltVal val="0"/>
                                          </p:val>
                                        </p:tav>
                                        <p:tav tm="100000">
                                          <p:val>
                                            <p:fltVal val="1"/>
                                          </p:val>
                                        </p:tav>
                                      </p:tavLst>
                                    </p:anim>
                                    <p:anim calcmode="lin" valueType="num">
                                      <p:cBhvr>
                                        <p:cTn id="118" dur="2000" fill="hold"/>
                                        <p:tgtEl>
                                          <p:spTgt spid="6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fade">
                                      <p:cBhvr>
                                        <p:cTn id="121" dur="2000"/>
                                        <p:tgtEl>
                                          <p:spTgt spid="76"/>
                                        </p:tgtEl>
                                      </p:cBhvr>
                                    </p:animEffect>
                                    <p:anim calcmode="lin" valueType="num">
                                      <p:cBhvr>
                                        <p:cTn id="122" dur="2000" fill="hold"/>
                                        <p:tgtEl>
                                          <p:spTgt spid="76"/>
                                        </p:tgtEl>
                                        <p:attrNameLst>
                                          <p:attrName>ppt_w</p:attrName>
                                        </p:attrNameLst>
                                      </p:cBhvr>
                                      <p:tavLst>
                                        <p:tav tm="0" fmla="#ppt_w*sin(2.5*pi*$)">
                                          <p:val>
                                            <p:fltVal val="0"/>
                                          </p:val>
                                        </p:tav>
                                        <p:tav tm="100000">
                                          <p:val>
                                            <p:fltVal val="1"/>
                                          </p:val>
                                        </p:tav>
                                      </p:tavLst>
                                    </p:anim>
                                    <p:anim calcmode="lin" valueType="num">
                                      <p:cBhvr>
                                        <p:cTn id="123" dur="2000" fill="hold"/>
                                        <p:tgtEl>
                                          <p:spTgt spid="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5" grpId="0" animBg="1"/>
      <p:bldP spid="71" grpId="0" animBg="1"/>
      <p:bldP spid="63" grpId="0"/>
      <p:bldP spid="59" grpId="0"/>
      <p:bldP spid="45" grpId="0"/>
      <p:bldP spid="41" grpId="0"/>
      <p:bldP spid="6" grpId="0"/>
      <p:bldP spid="15" grpId="0"/>
      <p:bldP spid="16" grpId="0"/>
      <p:bldP spid="36" grpId="0"/>
      <p:bldP spid="37" grpId="0" animBg="1"/>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25" name="TextBox 24">
            <a:extLst>
              <a:ext uri="{FF2B5EF4-FFF2-40B4-BE49-F238E27FC236}">
                <a16:creationId xmlns="" xmlns:a16="http://schemas.microsoft.com/office/drawing/2014/main" id="{55697CD6-7DF4-44E7-A44F-772C763BBCBC}"/>
              </a:ext>
            </a:extLst>
          </p:cNvPr>
          <p:cNvSpPr txBox="1"/>
          <p:nvPr/>
        </p:nvSpPr>
        <p:spPr>
          <a:xfrm>
            <a:off x="4327370" y="1772570"/>
            <a:ext cx="7655105" cy="2727029"/>
          </a:xfrm>
          <a:prstGeom prst="rect">
            <a:avLst/>
          </a:prstGeom>
          <a:noFill/>
        </p:spPr>
        <p:txBody>
          <a:bodyPr wrap="square">
            <a:spAutoFit/>
          </a:bodyPr>
          <a:lstStyle/>
          <a:p>
            <a:pPr marL="533400" algn="just">
              <a:lnSpc>
                <a:spcPct val="107000"/>
              </a:lnSpc>
              <a:spcAft>
                <a:spcPts val="800"/>
              </a:spcAft>
              <a:tabLst>
                <a:tab pos="741680" algn="l"/>
              </a:tabLst>
              <a:defRPr/>
            </a:pP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3200" b="1" noProof="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3</a:t>
            </a:r>
            <a:r>
              <a:rPr kumimoji="0" lang="en-US" sz="3200" b="1" i="0" u="none" strike="noStrike" kern="1200" cap="none" spc="0" normalizeH="0" baseline="0" noProof="0" smtClean="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32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 định em có 1 triệu đồng, em hãy xác định mục tiêu quản lí tiền của bản thân, phân chia số tiền đó thành các khoản cụ thể, hợp lí và chia sẻ với bạn về cách phân chia của mình.</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4767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 xmlns:a16="http://schemas.microsoft.com/office/drawing/2014/main" id="{A8569C82-E069-48BA-BA18-8C8223936CC0}"/>
              </a:ext>
            </a:extLst>
          </p:cNvPr>
          <p:cNvSpPr txBox="1">
            <a:spLocks noChangeArrowheads="1"/>
          </p:cNvSpPr>
          <p:nvPr/>
        </p:nvSpPr>
        <p:spPr bwMode="auto">
          <a:xfrm>
            <a:off x="2650001" y="1707612"/>
            <a:ext cx="67424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a:latin typeface="Times New Roman" panose="02020603050405020304" pitchFamily="18" charset="0"/>
                <a:cs typeface="Times New Roman" panose="02020603050405020304" pitchFamily="18" charset="0"/>
              </a:rPr>
              <a:t>       </a:t>
            </a:r>
            <a:r>
              <a:rPr lang="en-US" b="0" smtClean="0">
                <a:latin typeface="Times New Roman" panose="02020603050405020304" pitchFamily="18" charset="0"/>
                <a:cs typeface="Times New Roman" panose="02020603050405020304" pitchFamily="18" charset="0"/>
              </a:rPr>
              <a:t>Đầu năm mới, H nhận được một khoản tiền mừng tuổi và dự định cầm số tiền đó để mua một chiếc máy tính cầm tay. Nhưng khi thấy cửa hang gần nhà bán một đồ chơi hấp dẫn, H đã dung hết số tiền này để mua mà quên mất dự định của mình.</a:t>
            </a:r>
          </a:p>
          <a:p>
            <a:pPr marL="457200" lvl="0" indent="-457200" algn="just">
              <a:buAutoNum type="alphaLcPeriod"/>
            </a:pPr>
            <a:r>
              <a:rPr lang="en-US" b="0" smtClean="0">
                <a:latin typeface="Times New Roman" panose="02020603050405020304" pitchFamily="18" charset="0"/>
                <a:cs typeface="Times New Roman" panose="02020603050405020304" pitchFamily="18" charset="0"/>
              </a:rPr>
              <a:t>Em nhận xét gì về việc làm của H.</a:t>
            </a:r>
          </a:p>
          <a:p>
            <a:pPr marL="457200" lvl="0" indent="-457200" algn="just">
              <a:buAutoNum type="alphaLcPeriod"/>
            </a:pPr>
            <a:r>
              <a:rPr lang="en-US" b="0" smtClean="0">
                <a:latin typeface="Times New Roman" panose="02020603050405020304" pitchFamily="18" charset="0"/>
                <a:cs typeface="Times New Roman" panose="02020603050405020304" pitchFamily="18" charset="0"/>
              </a:rPr>
              <a:t>Nếu em là bạn của H, em sẽ khuyên H như thế nào?</a:t>
            </a:r>
            <a:endParaRPr lang="en-US" b="0" dirty="0">
              <a:latin typeface="Times New Roman" panose="02020603050405020304" pitchFamily="18" charset="0"/>
              <a:cs typeface="Times New Roman" panose="02020603050405020304" pitchFamily="18" charset="0"/>
            </a:endParaRPr>
          </a:p>
        </p:txBody>
      </p:sp>
      <p:pic>
        <p:nvPicPr>
          <p:cNvPr id="10" name="Picture 9" descr="22858PICdbgea5Gz679dY_PIC2018.png">
            <a:extLst>
              <a:ext uri="{FF2B5EF4-FFF2-40B4-BE49-F238E27FC236}">
                <a16:creationId xmlns=""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 xmlns:a16="http://schemas.microsoft.com/office/drawing/2014/main"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4058483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37"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pic>
        <p:nvPicPr>
          <p:cNvPr id="6" name="图片 11">
            <a:extLst>
              <a:ext uri="{FF2B5EF4-FFF2-40B4-BE49-F238E27FC236}">
                <a16:creationId xmlns=""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 xmlns:a16="http://schemas.microsoft.com/office/drawing/2014/main" id="{3AFE3E60-6692-4000-96D0-E8111C6F45A1}"/>
              </a:ext>
            </a:extLst>
          </p:cNvPr>
          <p:cNvSpPr>
            <a:spLocks noChangeArrowheads="1"/>
          </p:cNvSpPr>
          <p:nvPr/>
        </p:nvSpPr>
        <p:spPr bwMode="auto">
          <a:xfrm>
            <a:off x="1286993" y="2814713"/>
            <a:ext cx="9773852" cy="1938992"/>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2400" i="1">
                <a:latin typeface="Times New Roman" panose="02020603050405020304" pitchFamily="18" charset="0"/>
                <a:cs typeface="Times New Roman" panose="02020603050405020304" pitchFamily="18" charset="0"/>
              </a:rPr>
              <a:t>Nhiều người nghĩ đến việc chăm chỉ kiếm tiền nhưng ít khi nghĩ đến việc quản lí tiền sao cho hợp lí và hiệu quả. Em hãy trao đổi với các bạn về cách quản lí chi tiêu theo gợi ý trong biểu đồ sgk để đưa ra cách quản lí tiền của bản thân cho hợp lí nhất.</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Trình bày ra giấy </a:t>
            </a:r>
            <a:r>
              <a:rPr lang="en-US" sz="2400" i="1" smtClean="0">
                <a:latin typeface="Times New Roman" panose="02020603050405020304" pitchFamily="18" charset="0"/>
                <a:cs typeface="Times New Roman" panose="02020603050405020304" pitchFamily="18" charset="0"/>
              </a:rPr>
              <a:t>a4- Thời gian 5p</a:t>
            </a:r>
            <a:endParaRPr lang="en-US" sz="240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48210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975373" y="2200207"/>
            <a:ext cx="6133350" cy="1255728"/>
          </a:xfrm>
          <a:prstGeom prst="rect">
            <a:avLst/>
          </a:prstGeom>
        </p:spPr>
        <p:txBody>
          <a:bodyPr wrap="square">
            <a:spAutoFit/>
          </a:bodyPr>
          <a:lstStyle/>
          <a:p>
            <a:pPr lvl="0">
              <a:lnSpc>
                <a:spcPct val="90000"/>
              </a:lnSpc>
              <a:spcBef>
                <a:spcPts val="1000"/>
              </a:spcBef>
              <a:defRPr/>
            </a:pPr>
            <a:r>
              <a:rPr lang="en-US" sz="28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 hãy cùng bạn tìm cách </a:t>
            </a:r>
            <a:r>
              <a:rPr lang="en-US" sz="280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tăng </a:t>
            </a:r>
            <a:r>
              <a:rPr lang="en-US" sz="28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thu nhập cá nhân và thảo luận tính khả thi của cách đó đối với học </a:t>
            </a:r>
            <a:r>
              <a:rPr lang="en-US" sz="280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sinh?</a:t>
            </a:r>
            <a:endParaRPr lang="en-US" sz="2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9" name="Shape 95"/>
          <p:cNvPicPr/>
          <p:nvPr/>
        </p:nvPicPr>
        <p:blipFill>
          <a:blip r:embed="rId5"/>
          <a:stretch/>
        </p:blipFill>
        <p:spPr>
          <a:xfrm>
            <a:off x="7727206" y="1582104"/>
            <a:ext cx="4556234" cy="4766648"/>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ctr"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9Slide05 Brannboll Ny" panose="02000000000000000000" pitchFamily="2" charset="0"/>
                <a:ea typeface="Times New Roman" panose="02020603050405020304" pitchFamily="18" charset="0"/>
                <a:cs typeface="+mn-cs"/>
              </a:rPr>
              <a:t>Cách</a:t>
            </a:r>
            <a:r>
              <a:rPr kumimoji="0" lang="en-US" sz="3200" b="1" i="0" u="none" strike="noStrike" kern="1200" cap="none" spc="0" normalizeH="0" noProof="0" smtClean="0">
                <a:ln>
                  <a:noFill/>
                </a:ln>
                <a:solidFill>
                  <a:srgbClr val="FF0000"/>
                </a:solidFill>
                <a:effectLst/>
                <a:uLnTx/>
                <a:uFillTx/>
                <a:latin typeface="#9Slide05 Brannboll Ny" panose="02000000000000000000" pitchFamily="2" charset="0"/>
                <a:ea typeface="Times New Roman" panose="02020603050405020304" pitchFamily="18" charset="0"/>
                <a:cs typeface="+mn-cs"/>
              </a:rPr>
              <a:t> tạo nguồn thu nhập cá nhân</a:t>
            </a: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8197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a:ln>
                  <a:noFill/>
                </a:ln>
                <a:solidFill>
                  <a:srgbClr val="0000FF"/>
                </a:solidFill>
                <a:effectLst/>
                <a:uLnTx/>
                <a:uFillTx/>
                <a:latin typeface="#9Slide05 Fourth" panose="00000500000000000000" pitchFamily="2" charset="0"/>
                <a:ea typeface="Helvetica Neue"/>
                <a:cs typeface="Helvetica Neue"/>
              </a:rPr>
              <a:t> </a:t>
            </a:r>
            <a:r>
              <a:rPr lang="en-US" altLang="en-US" sz="4400" b="1" smtClean="0">
                <a:solidFill>
                  <a:srgbClr val="0000FF"/>
                </a:solidFill>
                <a:latin typeface="#9Slide05 Fourth" panose="00000500000000000000" pitchFamily="2" charset="0"/>
                <a:ea typeface="Helvetica Neue"/>
                <a:cs typeface="Helvetica Neue"/>
              </a:rPr>
              <a:t>6:</a:t>
            </a:r>
            <a:r>
              <a:rPr kumimoji="0" lang="en-US" altLang="en-US" sz="4400" b="1" i="0" u="none" strike="noStrike" kern="1200" cap="none" spc="0" normalizeH="0" baseline="0" noProof="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smtClean="0">
                <a:solidFill>
                  <a:srgbClr val="FF0000"/>
                </a:solidFill>
                <a:latin typeface="#9Slide05 Fourth" panose="00000500000000000000" pitchFamily="2" charset="0"/>
              </a:rPr>
              <a:t>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499279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 xmlns:a16="http://schemas.microsoft.com/office/drawing/2014/main" id="{A3069461-560C-4783-87E4-ABE516ADE0FF}"/>
              </a:ext>
            </a:extLst>
          </p:cNvPr>
          <p:cNvPicPr>
            <a:picLocks noChangeAspect="1"/>
          </p:cNvPicPr>
          <p:nvPr/>
        </p:nvPicPr>
        <p:blipFill>
          <a:blip r:embed="rId2"/>
          <a:stretch>
            <a:fillRect/>
          </a:stretch>
        </p:blipFill>
        <p:spPr>
          <a:xfrm>
            <a:off x="101822" y="128804"/>
            <a:ext cx="12192000" cy="6857999"/>
          </a:xfrm>
          <a:prstGeom prst="rect">
            <a:avLst/>
          </a:prstGeom>
        </p:spPr>
      </p:pic>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 xmlns:a16="http://schemas.microsoft.com/office/drawing/2014/main" id="{8D054DAA-598A-45C3-8124-9575502FA773}"/>
              </a:ext>
            </a:extLst>
          </p:cNvPr>
          <p:cNvGrpSpPr/>
          <p:nvPr/>
        </p:nvGrpSpPr>
        <p:grpSpPr>
          <a:xfrm>
            <a:off x="1359961" y="1160924"/>
            <a:ext cx="4674920" cy="3125489"/>
            <a:chOff x="1949253" y="1627716"/>
            <a:chExt cx="3271491" cy="2309600"/>
          </a:xfrm>
        </p:grpSpPr>
        <p:grpSp>
          <p:nvGrpSpPr>
            <p:cNvPr id="7" name="组合 135">
              <a:extLst>
                <a:ext uri="{FF2B5EF4-FFF2-40B4-BE49-F238E27FC236}">
                  <a16:creationId xmlns=""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 xmlns:a16="http://schemas.microsoft.com/office/drawing/2014/main" id="{35C8638A-8528-4341-AD1C-62AF34756379}"/>
                </a:ext>
              </a:extLst>
            </p:cNvPr>
            <p:cNvSpPr txBox="1">
              <a:spLocks noChangeArrowheads="1"/>
            </p:cNvSpPr>
            <p:nvPr/>
          </p:nvSpPr>
          <p:spPr bwMode="auto">
            <a:xfrm>
              <a:off x="2105206" y="2078139"/>
              <a:ext cx="2925908" cy="1501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1. Em</a:t>
              </a:r>
              <a:r>
                <a:rPr kumimoji="0" lang="en-US" sz="2800" b="0" i="0" u="none" strike="noStrike" kern="1200" cap="none" spc="0" normalizeH="0" noProof="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hãy làm một đồ dung học tập từ vật liệu có thể tái chế và hướng dẫn các bạn cùng làm để tiết kiệm và bảo vệ môi trường.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99" name="组合 225">
            <a:extLst>
              <a:ext uri="{FF2B5EF4-FFF2-40B4-BE49-F238E27FC236}">
                <a16:creationId xmlns="" xmlns:a16="http://schemas.microsoft.com/office/drawing/2014/main" id="{3E1C6EDD-57C8-41B1-91C8-7F0CD50A933A}"/>
              </a:ext>
            </a:extLst>
          </p:cNvPr>
          <p:cNvGrpSpPr/>
          <p:nvPr/>
        </p:nvGrpSpPr>
        <p:grpSpPr>
          <a:xfrm flipH="1">
            <a:off x="5947635" y="1599997"/>
            <a:ext cx="6570616" cy="5415707"/>
            <a:chOff x="3246438" y="1068388"/>
            <a:chExt cx="5711825" cy="4678363"/>
          </a:xfrm>
          <a:solidFill>
            <a:schemeClr val="tx1"/>
          </a:solidFill>
        </p:grpSpPr>
        <p:sp>
          <p:nvSpPr>
            <p:cNvPr id="101" name="Freeform 5">
              <a:extLst>
                <a:ext uri="{FF2B5EF4-FFF2-40B4-BE49-F238E27FC236}">
                  <a16:creationId xmlns=""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grpSp>
        <p:nvGrpSpPr>
          <p:cNvPr id="190" name="组合 452">
            <a:extLst>
              <a:ext uri="{FF2B5EF4-FFF2-40B4-BE49-F238E27FC236}">
                <a16:creationId xmlns=""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36" name="TextBox 235"/>
          <p:cNvSpPr txBox="1"/>
          <p:nvPr/>
        </p:nvSpPr>
        <p:spPr>
          <a:xfrm>
            <a:off x="7172627" y="2370691"/>
            <a:ext cx="4822955" cy="3816429"/>
          </a:xfrm>
          <a:prstGeom prst="rect">
            <a:avLst/>
          </a:prstGeom>
          <a:noFill/>
        </p:spPr>
        <p:txBody>
          <a:bodyPr wrap="square" rtlCol="0">
            <a:spAutoFit/>
          </a:bodyPr>
          <a:lstStyle/>
          <a:p>
            <a:r>
              <a:rPr lang="en-US" sz="2200" smtClean="0">
                <a:latin typeface="Times New Roman" panose="02020603050405020304" pitchFamily="18" charset="0"/>
                <a:cs typeface="Times New Roman" panose="02020603050405020304" pitchFamily="18" charset="0"/>
              </a:rPr>
              <a:t>2. Em hãy xây dựng “Quỹ học tập” hang năm cho bản thân theo gợi ý:</a:t>
            </a:r>
          </a:p>
          <a:p>
            <a:pPr marL="285750" indent="-285750">
              <a:buFontTx/>
              <a:buChar char="-"/>
            </a:pPr>
            <a:r>
              <a:rPr lang="en-US" sz="2200" smtClean="0">
                <a:latin typeface="Times New Roman" panose="02020603050405020304" pitchFamily="18" charset="0"/>
                <a:cs typeface="Times New Roman" panose="02020603050405020304" pitchFamily="18" charset="0"/>
              </a:rPr>
              <a:t>Xác định số tiền học tập được dung cho các khoản nào?</a:t>
            </a:r>
          </a:p>
          <a:p>
            <a:pPr marL="285750" indent="-285750">
              <a:buFontTx/>
              <a:buChar char="-"/>
            </a:pPr>
            <a:r>
              <a:rPr lang="en-US" sz="2200" smtClean="0">
                <a:latin typeface="Times New Roman" panose="02020603050405020304" pitchFamily="18" charset="0"/>
                <a:cs typeface="Times New Roman" panose="02020603050405020304" pitchFamily="18" charset="0"/>
              </a:rPr>
              <a:t>Tính toán số tiền cần thiết cho quỹ học tập.</a:t>
            </a:r>
          </a:p>
          <a:p>
            <a:pPr marL="285750" indent="-285750">
              <a:buFontTx/>
              <a:buChar char="-"/>
            </a:pPr>
            <a:r>
              <a:rPr lang="en-US" sz="2200" smtClean="0">
                <a:latin typeface="Times New Roman" panose="02020603050405020304" pitchFamily="18" charset="0"/>
                <a:cs typeface="Times New Roman" panose="02020603050405020304" pitchFamily="18" charset="0"/>
              </a:rPr>
              <a:t>Liệt kê các việc sẽ làm để thực hiện mục tiêu đó.</a:t>
            </a:r>
          </a:p>
          <a:p>
            <a:pPr marL="285750" indent="-285750">
              <a:buFontTx/>
              <a:buChar char="-"/>
            </a:pPr>
            <a:r>
              <a:rPr lang="en-US" sz="2200" smtClean="0">
                <a:latin typeface="Times New Roman" panose="02020603050405020304" pitchFamily="18" charset="0"/>
                <a:cs typeface="Times New Roman" panose="02020603050405020304" pitchFamily="18" charset="0"/>
              </a:rPr>
              <a:t>Theo dõi việc thực hiện kế hoạch và điều chỉnh kế hoạch cho phù hợp với bản thân.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236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3711119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
        <p:nvSpPr>
          <p:cNvPr id="17" name="Rectangle 16"/>
          <p:cNvSpPr>
            <a:spLocks noChangeArrowheads="1"/>
          </p:cNvSpPr>
          <p:nvPr/>
        </p:nvSpPr>
        <p:spPr bwMode="auto">
          <a:xfrm rot="21274563">
            <a:off x="1413003" y="2032003"/>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spTree>
    <p:extLst>
      <p:ext uri="{BB962C8B-B14F-4D97-AF65-F5344CB8AC3E}">
        <p14:creationId xmlns:p14="http://schemas.microsoft.com/office/powerpoint/2010/main" val="3368453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a:t>
            </a:r>
            <a:r>
              <a:rPr lang="en-US" sz="4400" b="1">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Ý nghĩa của quản lí tiền hiệu quả</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smtClean="0">
                <a:solidFill>
                  <a:srgbClr val="0070C0"/>
                </a:solidFill>
                <a:latin typeface="Times New Roman" panose="02020603050405020304" pitchFamily="18" charset="0"/>
                <a:cs typeface="Times New Roman" panose="02020603050405020304" pitchFamily="18" charset="0"/>
              </a:rPr>
              <a:t>QUAN SÁT TRANH</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285296" y="-492902"/>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a:extLst>
              <a:ext uri="{FF2B5EF4-FFF2-40B4-BE49-F238E27FC236}">
                <a16:creationId xmlns=""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4990" t="26964" r="27282" b="6054"/>
          <a:stretch/>
        </p:blipFill>
        <p:spPr>
          <a:xfrm>
            <a:off x="1097280" y="810794"/>
            <a:ext cx="9940834" cy="5642257"/>
          </a:xfrm>
          <a:prstGeom prst="rect">
            <a:avLst/>
          </a:prstGeom>
          <a:ln>
            <a:noFill/>
          </a:ln>
          <a:effectLst>
            <a:softEdge rad="112500"/>
          </a:effectLst>
        </p:spPr>
      </p:pic>
    </p:spTree>
    <p:extLst>
      <p:ext uri="{BB962C8B-B14F-4D97-AF65-F5344CB8AC3E}">
        <p14:creationId xmlns:p14="http://schemas.microsoft.com/office/powerpoint/2010/main" val="857217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CE07A7A-35D0-4727-A1FE-84E16CF57969}"/>
              </a:ext>
            </a:extLst>
          </p:cNvPr>
          <p:cNvPicPr>
            <a:picLocks noChangeAspect="1"/>
          </p:cNvPicPr>
          <p:nvPr/>
        </p:nvPicPr>
        <p:blipFill>
          <a:blip r:embed="rId2"/>
          <a:stretch>
            <a:fillRect/>
          </a:stretch>
        </p:blipFill>
        <p:spPr>
          <a:xfrm>
            <a:off x="0" y="32269"/>
            <a:ext cx="12192000" cy="679346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863" t="12001" r="34397" b="12872"/>
          <a:stretch/>
        </p:blipFill>
        <p:spPr>
          <a:xfrm>
            <a:off x="2050472" y="178593"/>
            <a:ext cx="7287491" cy="6500813"/>
          </a:xfrm>
          <a:prstGeom prst="rect">
            <a:avLst/>
          </a:prstGeom>
        </p:spPr>
      </p:pic>
    </p:spTree>
    <p:extLst>
      <p:ext uri="{BB962C8B-B14F-4D97-AF65-F5344CB8AC3E}">
        <p14:creationId xmlns:p14="http://schemas.microsoft.com/office/powerpoint/2010/main" val="357960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C2DF2B-8E0D-47A0-BA81-ED78E4C2077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407963" y="-56755"/>
            <a:ext cx="11345897" cy="5583260"/>
          </a:xfrm>
          <a:prstGeom prst="rect">
            <a:avLst/>
          </a:prstGeom>
        </p:spPr>
      </p:pic>
      <p:sp>
        <p:nvSpPr>
          <p:cNvPr id="10" name="TextBox 9"/>
          <p:cNvSpPr txBox="1"/>
          <p:nvPr/>
        </p:nvSpPr>
        <p:spPr>
          <a:xfrm>
            <a:off x="1569730" y="2055131"/>
            <a:ext cx="8100572" cy="2339098"/>
          </a:xfrm>
          <a:prstGeom prst="rect">
            <a:avLst/>
          </a:prstGeom>
          <a:noFill/>
          <a:ln>
            <a:noFill/>
          </a:ln>
        </p:spPr>
        <p:txBody>
          <a:bodyPr wrap="square" lIns="121917" tIns="60958" rIns="121917" bIns="60958" rtlCol="0">
            <a:spAutoFit/>
          </a:bodyPr>
          <a:lstStyle/>
          <a:p>
            <a:r>
              <a:rPr lang="en-US" sz="2400">
                <a:latin typeface="Times New Roman" panose="02020603050405020304" pitchFamily="18" charset="0"/>
                <a:cs typeface="Times New Roman" panose="02020603050405020304" pitchFamily="18" charset="0"/>
              </a:rPr>
              <a:t>- Quản lí tiền hiệu quả </a:t>
            </a:r>
            <a:r>
              <a:rPr lang="de-DE" sz="2400">
                <a:latin typeface="Times New Roman" panose="02020603050405020304" pitchFamily="18" charset="0"/>
                <a:cs typeface="Times New Roman" panose="02020603050405020304" pitchFamily="18" charset="0"/>
              </a:rPr>
              <a:t>Là biết sử dụng tiền một cách hợp lí nhằm đạt được mục tiêu như dự kiến.</a:t>
            </a:r>
            <a:endParaRPr lang="en-US" sz="2400">
              <a:latin typeface="Times New Roman" panose="02020603050405020304" pitchFamily="18" charset="0"/>
              <a:cs typeface="Times New Roman" panose="02020603050405020304" pitchFamily="18" charset="0"/>
            </a:endParaRPr>
          </a:p>
          <a:p>
            <a:r>
              <a:rPr lang="de-DE" sz="2400">
                <a:latin typeface="Times New Roman" panose="02020603050405020304" pitchFamily="18" charset="0"/>
                <a:cs typeface="Times New Roman" panose="02020603050405020304" pitchFamily="18" charset="0"/>
              </a:rPr>
              <a:t>- Quản lí tiền hiệu quả giúp mỗi người có thể cân bằng tài chính hiện tại; chủ động tiền bạc để thực hiện các dự định tương lai;  đề phòng trường hợp baatts trắc xảy ra và có thể giúp đỡ người khác khi gặp khó khăn.</a:t>
            </a:r>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8220876" y="686231"/>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777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949167"/>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a:t>
            </a:r>
            <a:r>
              <a:rPr kumimoji="0" lang="en-US" sz="4400" b="1" i="0" u="none" strike="noStrike" kern="1200" cap="none" spc="0" normalizeH="0" baseline="0" noProof="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baseline="0" noProof="0" smtClean="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Các</a:t>
            </a:r>
            <a:r>
              <a:rPr kumimoji="0" lang="en-US" sz="4400" b="1" i="0" u="none" strike="noStrike" kern="1200" cap="none" spc="0" normalizeH="0" noProof="0" smtClean="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nguyên tắc quản lí tiền hiệu quả</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E8D96C8-6EF8-4E99-B21A-34A7E847F617}"/>
              </a:ext>
            </a:extLst>
          </p:cNvPr>
          <p:cNvPicPr>
            <a:picLocks noChangeAspect="1"/>
          </p:cNvPicPr>
          <p:nvPr/>
        </p:nvPicPr>
        <p:blipFill>
          <a:blip r:embed="rId2"/>
          <a:stretch>
            <a:fillRect/>
          </a:stretch>
        </p:blipFill>
        <p:spPr>
          <a:xfrm>
            <a:off x="0" y="64538"/>
            <a:ext cx="12192000" cy="6793462"/>
          </a:xfrm>
          <a:prstGeom prst="rect">
            <a:avLst/>
          </a:prstGeom>
        </p:spPr>
      </p:pic>
      <p:sp>
        <p:nvSpPr>
          <p:cNvPr id="3" name="TextBox 2"/>
          <p:cNvSpPr txBox="1"/>
          <p:nvPr/>
        </p:nvSpPr>
        <p:spPr>
          <a:xfrm>
            <a:off x="3762103" y="135550"/>
            <a:ext cx="7720149"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Quan sát hình ảnh và trả lời câu hỏi</a:t>
            </a:r>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777" t="29897" r="21015" b="9618"/>
          <a:stretch/>
        </p:blipFill>
        <p:spPr>
          <a:xfrm>
            <a:off x="0" y="561703"/>
            <a:ext cx="4101737" cy="3561019"/>
          </a:xfrm>
          <a:prstGeom prst="rect">
            <a:avLst/>
          </a:prstGeom>
          <a:ln>
            <a:noFill/>
          </a:ln>
          <a:effectLst>
            <a:softEdge rad="112500"/>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724" t="28517" r="25561" b="8238"/>
          <a:stretch/>
        </p:blipFill>
        <p:spPr>
          <a:xfrm>
            <a:off x="4271553" y="561703"/>
            <a:ext cx="3644537" cy="3657601"/>
          </a:xfrm>
          <a:prstGeom prst="rect">
            <a:avLst/>
          </a:prstGeom>
          <a:ln>
            <a:noFill/>
          </a:ln>
          <a:effectLst>
            <a:softEdge rad="112500"/>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1192" t="38176" r="24523" b="6629"/>
          <a:stretch/>
        </p:blipFill>
        <p:spPr>
          <a:xfrm>
            <a:off x="7916090" y="669778"/>
            <a:ext cx="4271553" cy="3370994"/>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38854" t="40246" r="24392" b="13988"/>
          <a:stretch/>
        </p:blipFill>
        <p:spPr>
          <a:xfrm>
            <a:off x="32655" y="4219304"/>
            <a:ext cx="3696789" cy="2599509"/>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38335" t="30587" r="15951" b="20197"/>
          <a:stretch/>
        </p:blipFill>
        <p:spPr>
          <a:xfrm>
            <a:off x="3918857" y="4153989"/>
            <a:ext cx="3997234" cy="2795451"/>
          </a:xfrm>
          <a:prstGeom prst="rect">
            <a:avLst/>
          </a:prstGeom>
        </p:spPr>
      </p:pic>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40023" t="38637" r="14132" b="13528"/>
          <a:stretch/>
        </p:blipFill>
        <p:spPr>
          <a:xfrm>
            <a:off x="8105504" y="4101739"/>
            <a:ext cx="3860073" cy="2717074"/>
          </a:xfrm>
          <a:prstGeom prst="rect">
            <a:avLst/>
          </a:prstGeom>
        </p:spPr>
      </p:pic>
    </p:spTree>
    <p:extLst>
      <p:ext uri="{BB962C8B-B14F-4D97-AF65-F5344CB8AC3E}">
        <p14:creationId xmlns:p14="http://schemas.microsoft.com/office/powerpoint/2010/main" val="94028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1025</Words>
  <Application>Microsoft Office PowerPoint</Application>
  <PresentationFormat>Widescreen</PresentationFormat>
  <Paragraphs>79</Paragraphs>
  <Slides>23</Slides>
  <Notes>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23</vt:i4>
      </vt:variant>
    </vt:vector>
  </HeadingPairs>
  <TitlesOfParts>
    <vt:vector size="42" baseType="lpstr">
      <vt:lpstr>Arial Unicode MS</vt:lpstr>
      <vt:lpstr>微软雅黑</vt:lpstr>
      <vt:lpstr>SimSun</vt:lpstr>
      <vt:lpstr>#9Slide05 Brannboll Ny</vt:lpstr>
      <vt:lpstr>#9Slide05 Fourth</vt:lpstr>
      <vt:lpstr>#9Slide05 SVNTradeMark</vt:lpstr>
      <vt:lpstr>#9Slide06 DeathRattle BB</vt:lpstr>
      <vt:lpstr>#9Slide07 Marbelia Regular</vt:lpstr>
      <vt:lpstr>【苹果】迟暮朝朝醉晚灯</vt:lpstr>
      <vt:lpstr>Arial</vt:lpstr>
      <vt:lpstr>Calibri</vt:lpstr>
      <vt:lpstr>Calibri Light</vt:lpstr>
      <vt:lpstr>DengXian</vt:lpstr>
      <vt:lpstr>Helvetica Neue</vt:lpstr>
      <vt:lpstr>SVN-Vanilla Daisy Pro</vt:lpstr>
      <vt:lpstr>Times New Roman</vt:lpstr>
      <vt:lpstr>Verdana</vt:lpstr>
      <vt:lpstr>方正静蕾简体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CMS</cp:lastModifiedBy>
  <cp:revision>34</cp:revision>
  <dcterms:created xsi:type="dcterms:W3CDTF">2022-08-05T03:47:49Z</dcterms:created>
  <dcterms:modified xsi:type="dcterms:W3CDTF">2023-09-07T03:55:40Z</dcterms:modified>
</cp:coreProperties>
</file>