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83" r:id="rId4"/>
    <p:sldId id="274" r:id="rId5"/>
    <p:sldId id="284" r:id="rId6"/>
    <p:sldId id="261" r:id="rId7"/>
    <p:sldId id="264" r:id="rId8"/>
    <p:sldId id="285" r:id="rId9"/>
    <p:sldId id="286" r:id="rId10"/>
    <p:sldId id="265" r:id="rId11"/>
    <p:sldId id="288" r:id="rId12"/>
    <p:sldId id="263" r:id="rId13"/>
    <p:sldId id="289" r:id="rId14"/>
    <p:sldId id="266" r:id="rId15"/>
    <p:sldId id="290" r:id="rId16"/>
    <p:sldId id="291" r:id="rId17"/>
    <p:sldId id="267" r:id="rId18"/>
    <p:sldId id="292" r:id="rId19"/>
    <p:sldId id="268" r:id="rId20"/>
    <p:sldId id="294" r:id="rId21"/>
    <p:sldId id="269" r:id="rId22"/>
    <p:sldId id="293" r:id="rId23"/>
    <p:sldId id="270" r:id="rId24"/>
    <p:sldId id="295" r:id="rId25"/>
    <p:sldId id="273" r:id="rId26"/>
    <p:sldId id="271" r:id="rId27"/>
  </p:sldIdLst>
  <p:sldSz cx="9144000" cy="5143500" type="screen16x9"/>
  <p:notesSz cx="6858000" cy="9144000"/>
  <p:custDataLst>
    <p:tags r:id="rId2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05/09/2023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05/09/2023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05/09/2023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05/09/2023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05/09/2023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05/09/2023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05/09/2023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05/09/2023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05/09/2023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05/09/2023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05/09/2023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05/09/2023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315277" y="8426"/>
            <a:ext cx="5973174"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p>
        </p:txBody>
      </p:sp>
      <p:sp>
        <p:nvSpPr>
          <p:cNvPr id="6" name="TextBox 5"/>
          <p:cNvSpPr txBox="1"/>
          <p:nvPr/>
        </p:nvSpPr>
        <p:spPr>
          <a:xfrm>
            <a:off x="251521" y="771550"/>
            <a:ext cx="8640960" cy="36317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Chia lớp </a:t>
            </a:r>
            <a:r>
              <a:rPr lang="en-US" sz="3000" b="1" dirty="0" err="1">
                <a:latin typeface="Times New Roman" panose="02020603050405020304" pitchFamily="18" charset="0"/>
                <a:cs typeface="Times New Roman" panose="02020603050405020304" pitchFamily="18" charset="0"/>
              </a:rPr>
              <a:t>thành</a:t>
            </a:r>
            <a:r>
              <a:rPr lang="en-US" sz="3000" b="1" dirty="0">
                <a:latin typeface="Times New Roman" panose="02020603050405020304" pitchFamily="18" charset="0"/>
                <a:cs typeface="Times New Roman" panose="02020603050405020304" pitchFamily="18" charset="0"/>
              </a:rPr>
              <a:t> 3 đội (Đứng dậy tại chỗ theo hàng </a:t>
            </a:r>
            <a:r>
              <a:rPr lang="en-US" sz="3000" b="1" dirty="0" err="1">
                <a:latin typeface="Times New Roman" panose="02020603050405020304" pitchFamily="18" charset="0"/>
                <a:cs typeface="Times New Roman" panose="02020603050405020304" pitchFamily="18" charset="0"/>
              </a:rPr>
              <a:t>dọc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Quản</a:t>
            </a:r>
            <a:r>
              <a:rPr lang="en-US" sz="3000" b="1" dirty="0">
                <a:latin typeface="Times New Roman" panose="02020603050405020304" pitchFamily="18" charset="0"/>
                <a:cs typeface="Times New Roman" panose="02020603050405020304" pitchFamily="18" charset="0"/>
              </a:rPr>
              <a:t> trò phát cho người đầu tiên của mỗi đội 1 mảnh giấy ghi 1 câu nói</a:t>
            </a:r>
          </a:p>
          <a:p>
            <a:r>
              <a:rPr lang="en-US" sz="3000" b="1" dirty="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a:t>
            </a:r>
            <a:r>
              <a:rPr lang="en-US" sz="3000" b="1" dirty="0" err="1">
                <a:latin typeface="Times New Roman" panose="02020603050405020304" pitchFamily="18" charset="0"/>
                <a:cs typeface="Times New Roman" panose="02020603050405020304" pitchFamily="18" charset="0"/>
              </a:rPr>
              <a:t>đến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hết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cuối cùng </a:t>
            </a:r>
            <a:r>
              <a:rPr lang="en-US" sz="3000" b="1" dirty="0" err="1">
                <a:latin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cs typeface="Times New Roman" panose="02020603050405020304" pitchFamily="18" charset="0"/>
              </a:rPr>
              <a:t> 3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5354022"/>
              </p:ext>
            </p:extLst>
          </p:nvPr>
        </p:nvGraphicFramePr>
        <p:xfrm>
          <a:off x="107504" y="0"/>
          <a:ext cx="8856984" cy="487680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xmlns="" val="20000"/>
                    </a:ext>
                  </a:extLst>
                </a:gridCol>
                <a:gridCol w="4968552">
                  <a:extLst>
                    <a:ext uri="{9D8B030D-6E8A-4147-A177-3AD203B41FA5}">
                      <a16:colId xmlns:a16="http://schemas.microsoft.com/office/drawing/2014/main" xmlns="" val="20001"/>
                    </a:ext>
                  </a:extLst>
                </a:gridCol>
              </a:tblGrid>
              <a:tr h="3627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Times New Roman" panose="02020603050405020304" pitchFamily="18" charset="0"/>
                          <a:cs typeface="Times New Roman" panose="02020603050405020304" pitchFamily="18" charset="0"/>
                        </a:rPr>
                        <a:t>Biểu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hiện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của</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tôn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trọng</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sự</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thật</a:t>
                      </a:r>
                      <a:endParaRPr lang="vi-VN" sz="3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669010">
                <a:tc>
                  <a:txBody>
                    <a:bodyPr/>
                    <a:lstStyle/>
                    <a:p>
                      <a:pPr marL="0" indent="0" algn="just">
                        <a:buNone/>
                      </a:pPr>
                      <a:r>
                        <a:rPr lang="en-US" sz="3400" b="1" baseline="0" dirty="0" err="1">
                          <a:solidFill>
                            <a:srgbClr val="C00000"/>
                          </a:solidFill>
                          <a:latin typeface="Times New Roman" panose="02020603050405020304" pitchFamily="18" charset="0"/>
                          <a:cs typeface="Times New Roman" panose="02020603050405020304" pitchFamily="18" charset="0"/>
                        </a:rPr>
                        <a:t>Tranh</a:t>
                      </a:r>
                      <a:r>
                        <a:rPr lang="en-US" sz="3400" b="1" baseline="0" dirty="0">
                          <a:solidFill>
                            <a:srgbClr val="C00000"/>
                          </a:solidFill>
                          <a:latin typeface="Times New Roman" panose="02020603050405020304" pitchFamily="18" charset="0"/>
                          <a:cs typeface="Times New Roman" panose="02020603050405020304" pitchFamily="18" charset="0"/>
                        </a:rPr>
                        <a:t> 1: </a:t>
                      </a:r>
                      <a:r>
                        <a:rPr lang="en-US" sz="3400" b="1" baseline="0" dirty="0">
                          <a:latin typeface="Times New Roman" panose="02020603050405020304" pitchFamily="18" charset="0"/>
                          <a:cs typeface="Times New Roman" panose="02020603050405020304" pitchFamily="18" charset="0"/>
                        </a:rPr>
                        <a:t>Hai bạn HS tự giác nhận lỗi.</a:t>
                      </a:r>
                    </a:p>
                    <a:p>
                      <a:pPr marL="0" indent="0" algn="just">
                        <a:buNone/>
                      </a:pPr>
                      <a:r>
                        <a:rPr lang="en-US" sz="3400" b="1" baseline="0" dirty="0" err="1">
                          <a:solidFill>
                            <a:srgbClr val="C00000"/>
                          </a:solidFill>
                          <a:latin typeface="Times New Roman" panose="02020603050405020304" pitchFamily="18" charset="0"/>
                          <a:cs typeface="Times New Roman" panose="02020603050405020304" pitchFamily="18" charset="0"/>
                        </a:rPr>
                        <a:t>Tranh</a:t>
                      </a:r>
                      <a:r>
                        <a:rPr lang="en-US" sz="3400" b="1" baseline="0" dirty="0">
                          <a:solidFill>
                            <a:srgbClr val="C00000"/>
                          </a:solidFill>
                          <a:latin typeface="Times New Roman" panose="02020603050405020304" pitchFamily="18" charset="0"/>
                          <a:cs typeface="Times New Roman" panose="02020603050405020304" pitchFamily="18" charset="0"/>
                        </a:rPr>
                        <a:t> 2: </a:t>
                      </a:r>
                      <a:r>
                        <a:rPr lang="en-US" sz="3400" b="1" baseline="0" dirty="0">
                          <a:latin typeface="Times New Roman" panose="02020603050405020304" pitchFamily="18" charset="0"/>
                          <a:cs typeface="Times New Roman" panose="02020603050405020304" pitchFamily="18" charset="0"/>
                        </a:rPr>
                        <a:t>Bạn nam dũng cảm nói lên sự thật.</a:t>
                      </a:r>
                    </a:p>
                    <a:p>
                      <a:pPr marL="0" indent="0" algn="just">
                        <a:buNone/>
                      </a:pPr>
                      <a:r>
                        <a:rPr lang="en-US" sz="3400" b="1" baseline="0" dirty="0" err="1">
                          <a:solidFill>
                            <a:srgbClr val="C00000"/>
                          </a:solidFill>
                          <a:latin typeface="Times New Roman" panose="02020603050405020304" pitchFamily="18" charset="0"/>
                          <a:cs typeface="Times New Roman" panose="02020603050405020304" pitchFamily="18" charset="0"/>
                        </a:rPr>
                        <a:t>Tranh</a:t>
                      </a:r>
                      <a:r>
                        <a:rPr lang="en-US" sz="3400" b="1" baseline="0" dirty="0">
                          <a:solidFill>
                            <a:srgbClr val="C00000"/>
                          </a:solidFill>
                          <a:latin typeface="Times New Roman" panose="02020603050405020304" pitchFamily="18" charset="0"/>
                          <a:cs typeface="Times New Roman" panose="02020603050405020304" pitchFamily="18" charset="0"/>
                        </a:rPr>
                        <a:t> 3: </a:t>
                      </a:r>
                      <a:r>
                        <a:rPr lang="en-US" sz="3400" b="1" baseline="0" dirty="0">
                          <a:latin typeface="Times New Roman" panose="02020603050405020304" pitchFamily="18" charset="0"/>
                          <a:cs typeface="Times New Roman" panose="02020603050405020304" pitchFamily="18" charset="0"/>
                        </a:rPr>
                        <a:t>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400" b="1" baseline="0" dirty="0" err="1">
                          <a:solidFill>
                            <a:srgbClr val="002060"/>
                          </a:solidFill>
                          <a:latin typeface="Times New Roman" panose="02020603050405020304" pitchFamily="18" charset="0"/>
                          <a:cs typeface="Times New Roman" panose="02020603050405020304" pitchFamily="18" charset="0"/>
                        </a:rPr>
                        <a:t>Các</a:t>
                      </a:r>
                      <a:r>
                        <a:rPr lang="en-US" sz="3400" b="1" baseline="0" dirty="0">
                          <a:solidFill>
                            <a:srgbClr val="002060"/>
                          </a:solidFill>
                          <a:latin typeface="Times New Roman" panose="02020603050405020304" pitchFamily="18" charset="0"/>
                          <a:cs typeface="Times New Roman" panose="02020603050405020304" pitchFamily="18" charset="0"/>
                        </a:rPr>
                        <a:t> biểu </a:t>
                      </a:r>
                      <a:r>
                        <a:rPr lang="en-US" sz="3400" b="1" baseline="0" dirty="0" err="1">
                          <a:solidFill>
                            <a:srgbClr val="002060"/>
                          </a:solidFill>
                          <a:latin typeface="Times New Roman" panose="02020603050405020304" pitchFamily="18" charset="0"/>
                          <a:cs typeface="Times New Roman" panose="02020603050405020304" pitchFamily="18" charset="0"/>
                        </a:rPr>
                        <a:t>hiện</a:t>
                      </a:r>
                      <a:r>
                        <a:rPr lang="en-US" sz="3400" b="1" baseline="0" dirty="0">
                          <a:solidFill>
                            <a:srgbClr val="002060"/>
                          </a:solidFill>
                          <a:latin typeface="Times New Roman" panose="02020603050405020304" pitchFamily="18" charset="0"/>
                          <a:cs typeface="Times New Roman" panose="02020603050405020304" pitchFamily="18" charset="0"/>
                        </a:rPr>
                        <a:t> </a:t>
                      </a:r>
                      <a:r>
                        <a:rPr lang="en-US" sz="3400" b="1" baseline="0" dirty="0" err="1">
                          <a:solidFill>
                            <a:srgbClr val="002060"/>
                          </a:solidFill>
                          <a:latin typeface="Times New Roman" panose="02020603050405020304" pitchFamily="18" charset="0"/>
                          <a:cs typeface="Times New Roman" panose="02020603050405020304" pitchFamily="18" charset="0"/>
                        </a:rPr>
                        <a:t>khác</a:t>
                      </a:r>
                      <a:r>
                        <a:rPr lang="en-US" sz="3400" b="1" baseline="0" dirty="0">
                          <a:solidFill>
                            <a:srgbClr val="002060"/>
                          </a:solidFill>
                          <a:latin typeface="Times New Roman" panose="02020603050405020304" pitchFamily="18" charset="0"/>
                          <a:cs typeface="Times New Roman" panose="02020603050405020304" pitchFamily="18" charset="0"/>
                        </a:rPr>
                        <a:t>:</a:t>
                      </a:r>
                    </a:p>
                    <a:p>
                      <a:pPr algn="just"/>
                      <a:r>
                        <a:rPr lang="en-US" sz="3400" b="1" baseline="0" dirty="0">
                          <a:latin typeface="Times New Roman" panose="02020603050405020304" pitchFamily="18" charset="0"/>
                          <a:cs typeface="Times New Roman" panose="02020603050405020304" pitchFamily="18" charset="0"/>
                        </a:rPr>
                        <a:t>- Chấp nhận kết quả của việc nói ra sự thật</a:t>
                      </a:r>
                    </a:p>
                    <a:p>
                      <a:pPr algn="just"/>
                      <a:r>
                        <a:rPr lang="en-US" sz="3400" b="1" baseline="0" dirty="0">
                          <a:latin typeface="Times New Roman" panose="02020603050405020304" pitchFamily="18" charset="0"/>
                          <a:cs typeface="Times New Roman" panose="02020603050405020304" pitchFamily="18" charset="0"/>
                        </a:rPr>
                        <a:t>- Bảo vệ sự thật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400" b="1" baseline="0" dirty="0">
                          <a:latin typeface="Times New Roman" panose="02020603050405020304" pitchFamily="18" charset="0"/>
                          <a:cs typeface="Times New Roman" panose="02020603050405020304" pitchFamily="18" charset="0"/>
                        </a:rPr>
                        <a:t>- Đấu tranh tìm ra sự thật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400" b="1" baseline="0" dirty="0">
                          <a:latin typeface="Times New Roman" panose="02020603050405020304" pitchFamily="18" charset="0"/>
                          <a:cs typeface="Times New Roman" panose="02020603050405020304" pitchFamily="18" charset="0"/>
                        </a:rPr>
                        <a:t>- Lên án những việc làm sai trái.</a:t>
                      </a:r>
                      <a:endParaRPr lang="vi-VN" sz="3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42275988"/>
              </p:ext>
            </p:extLst>
          </p:nvPr>
        </p:nvGraphicFramePr>
        <p:xfrm>
          <a:off x="71500" y="51470"/>
          <a:ext cx="9001000" cy="5092030"/>
        </p:xfrm>
        <a:graphic>
          <a:graphicData uri="http://schemas.openxmlformats.org/drawingml/2006/table">
            <a:tbl>
              <a:tblPr firstRow="1" bandRow="1">
                <a:tableStyleId>{5C22544A-7EE6-4342-B048-85BDC9FD1C3A}</a:tableStyleId>
              </a:tblPr>
              <a:tblGrid>
                <a:gridCol w="9001000">
                  <a:extLst>
                    <a:ext uri="{9D8B030D-6E8A-4147-A177-3AD203B41FA5}">
                      <a16:colId xmlns:a16="http://schemas.microsoft.com/office/drawing/2014/main" xmlns="" val="20000"/>
                    </a:ext>
                  </a:extLst>
                </a:gridCol>
              </a:tblGrid>
              <a:tr h="5092030">
                <a:tc>
                  <a:txBody>
                    <a:bodyPr/>
                    <a:lstStyle/>
                    <a:p>
                      <a:pPr algn="just"/>
                      <a:r>
                        <a:rPr lang="en-US" sz="3200" baseline="0" dirty="0" smtClean="0">
                          <a:latin typeface="Times New Roman" panose="02020603050405020304" pitchFamily="18" charset="0"/>
                          <a:ea typeface="Calibri" panose="020F0502020204030204" pitchFamily="34" charset="0"/>
                          <a:cs typeface="Times New Roman" panose="02020603050405020304" pitchFamily="18" charset="0"/>
                        </a:rPr>
                        <a:t>2</a:t>
                      </a:r>
                      <a:r>
                        <a:rPr lang="en-US" sz="4200" baseline="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Biểu</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p>
                    <a:p>
                      <a:pPr marL="571500" indent="-5715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Suy</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thật</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Dám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khác</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Luôn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dũng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thật</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Chấp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3200" dirty="0">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thật</a:t>
                      </a:r>
                      <a:endParaRPr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Tx/>
                        <a:buChar char="-"/>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Bảo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đấu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3200" dirty="0">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1595193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15876"/>
            <a:ext cx="5141453" cy="707886"/>
          </a:xfrm>
          <a:prstGeom prst="rect">
            <a:avLst/>
          </a:prstGeom>
          <a:noFill/>
        </p:spPr>
        <p:txBody>
          <a:bodyPr wrap="squar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p>
        </p:txBody>
      </p:sp>
    </p:spTree>
    <p:extLst>
      <p:ext uri="{BB962C8B-B14F-4D97-AF65-F5344CB8AC3E}">
        <p14:creationId xmlns:p14="http://schemas.microsoft.com/office/powerpoint/2010/main" val="202614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BF668-9629-428E-8C31-693CE3C063E8}"/>
              </a:ext>
            </a:extLst>
          </p:cNvPr>
          <p:cNvSpPr>
            <a:spLocks noGrp="1"/>
          </p:cNvSpPr>
          <p:nvPr>
            <p:ph type="title"/>
          </p:nvPr>
        </p:nvSpPr>
        <p:spPr>
          <a:xfrm>
            <a:off x="457200" y="123478"/>
            <a:ext cx="8229600" cy="857250"/>
          </a:xfrm>
        </p:spPr>
        <p:txBody>
          <a:bodyPr>
            <a:normAutofit fontScale="90000"/>
          </a:bodyPr>
          <a:lstStyle/>
          <a:p>
            <a:r>
              <a:rPr lang="en-US" b="1" dirty="0"/>
              <a:t/>
            </a:r>
            <a:br>
              <a:rPr lang="en-US" b="1" dirty="0"/>
            </a:br>
            <a:r>
              <a:rPr lang="en-US" b="1" dirty="0">
                <a:solidFill>
                  <a:srgbClr val="C00000"/>
                </a:solidFill>
              </a:rPr>
              <a:t>3</a:t>
            </a:r>
            <a:r>
              <a:rPr lang="en-US" b="1" dirty="0" smtClean="0">
                <a:solidFill>
                  <a:srgbClr val="C00000"/>
                </a:solidFill>
              </a:rPr>
              <a:t>. </a:t>
            </a:r>
            <a:r>
              <a:rPr lang="en-US" b="1" dirty="0">
                <a:solidFill>
                  <a:srgbClr val="C00000"/>
                </a:solidFill>
              </a:rPr>
              <a:t>Ý </a:t>
            </a:r>
            <a:r>
              <a:rPr lang="en-US" b="1" dirty="0" err="1">
                <a:solidFill>
                  <a:srgbClr val="C00000"/>
                </a:solidFill>
              </a:rPr>
              <a:t>nghĩa</a:t>
            </a:r>
            <a:r>
              <a:rPr lang="en-US" b="1" dirty="0">
                <a:solidFill>
                  <a:srgbClr val="C00000"/>
                </a:solidFill>
              </a:rPr>
              <a:t> </a:t>
            </a:r>
            <a:r>
              <a:rPr lang="en-US" b="1" dirty="0" err="1">
                <a:solidFill>
                  <a:srgbClr val="C00000"/>
                </a:solidFill>
              </a:rPr>
              <a:t>của</a:t>
            </a:r>
            <a:r>
              <a:rPr lang="en-US" b="1" dirty="0">
                <a:solidFill>
                  <a:srgbClr val="C00000"/>
                </a:solidFill>
              </a:rPr>
              <a:t> </a:t>
            </a:r>
            <a:r>
              <a:rPr lang="en-US" b="1" dirty="0" err="1">
                <a:solidFill>
                  <a:srgbClr val="C00000"/>
                </a:solidFill>
              </a:rPr>
              <a:t>tôn</a:t>
            </a:r>
            <a:r>
              <a:rPr lang="en-US" b="1" dirty="0">
                <a:solidFill>
                  <a:srgbClr val="C00000"/>
                </a:solidFill>
              </a:rPr>
              <a:t> </a:t>
            </a:r>
            <a:r>
              <a:rPr lang="en-US" b="1" dirty="0" err="1">
                <a:solidFill>
                  <a:srgbClr val="C00000"/>
                </a:solidFill>
              </a:rPr>
              <a:t>trọng</a:t>
            </a:r>
            <a:r>
              <a:rPr lang="en-US" b="1" dirty="0">
                <a:solidFill>
                  <a:srgbClr val="C00000"/>
                </a:solidFill>
              </a:rPr>
              <a:t> </a:t>
            </a:r>
            <a:r>
              <a:rPr lang="en-US" b="1" dirty="0" err="1">
                <a:solidFill>
                  <a:srgbClr val="C00000"/>
                </a:solidFill>
              </a:rPr>
              <a:t>sự</a:t>
            </a:r>
            <a:r>
              <a:rPr lang="en-US" b="1" dirty="0">
                <a:solidFill>
                  <a:srgbClr val="C00000"/>
                </a:solidFill>
              </a:rPr>
              <a:t> </a:t>
            </a:r>
            <a:r>
              <a:rPr lang="en-US" b="1" dirty="0" err="1">
                <a:solidFill>
                  <a:srgbClr val="C00000"/>
                </a:solidFill>
              </a:rPr>
              <a:t>thật</a:t>
            </a:r>
            <a:r>
              <a:rPr lang="en-US" dirty="0"/>
              <a:t/>
            </a:r>
            <a:br>
              <a:rPr lang="en-US" dirty="0"/>
            </a:br>
            <a:endParaRPr lang="en-US" dirty="0"/>
          </a:p>
        </p:txBody>
      </p:sp>
      <p:sp>
        <p:nvSpPr>
          <p:cNvPr id="3" name="Rectangle 2"/>
          <p:cNvSpPr/>
          <p:nvPr/>
        </p:nvSpPr>
        <p:spPr>
          <a:xfrm>
            <a:off x="251520" y="927760"/>
            <a:ext cx="8892480" cy="1077218"/>
          </a:xfrm>
          <a:prstGeom prst="rect">
            <a:avLst/>
          </a:prstGeom>
          <a:noFill/>
        </p:spPr>
        <p:txBody>
          <a:bodyPr wrap="square" lIns="91440" tIns="45720" rIns="91440" bIns="45720">
            <a:spAutoFit/>
          </a:bodyPr>
          <a:lstStyle/>
          <a:p>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Giúp</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ta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hiểu</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rõ</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về</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sự</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việc</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hiện</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tượng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từ</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đó</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có</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cái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nhìn</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đúng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để</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giải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quyết</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tốt</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mọi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công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việc</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endParaRPr lang="en-US" sz="32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251520" y="2007880"/>
            <a:ext cx="8568952" cy="1569660"/>
          </a:xfrm>
          <a:prstGeom prst="rect">
            <a:avLst/>
          </a:prstGeom>
          <a:noFill/>
        </p:spPr>
        <p:txBody>
          <a:bodyPr wrap="square" lIns="91440" tIns="45720" rIns="91440" bIns="45720">
            <a:spAutoFit/>
          </a:bodyPr>
          <a:lstStyle/>
          <a:p>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Người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tôn</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trọng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sự</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thật</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là</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người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thẳng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thắn</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trung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thực</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được</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mọi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người</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tin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tưởng</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kính</a:t>
            </a:r>
            <a:r>
              <a:rPr lang="en-US" sz="32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 </a:t>
            </a:r>
            <a:r>
              <a:rPr lang="en-US" sz="3200" b="1" cap="none" spc="0" dirty="0" err="1"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trọng</a:t>
            </a:r>
            <a:endParaRPr lang="en-US" sz="32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25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xmlns="" val="20000"/>
                    </a:ext>
                  </a:extLst>
                </a:gridCol>
                <a:gridCol w="1100333">
                  <a:extLst>
                    <a:ext uri="{9D8B030D-6E8A-4147-A177-3AD203B41FA5}">
                      <a16:colId xmlns:a16="http://schemas.microsoft.com/office/drawing/2014/main" xmlns="" val="20001"/>
                    </a:ext>
                  </a:extLst>
                </a:gridCol>
                <a:gridCol w="1710863">
                  <a:extLst>
                    <a:ext uri="{9D8B030D-6E8A-4147-A177-3AD203B41FA5}">
                      <a16:colId xmlns:a16="http://schemas.microsoft.com/office/drawing/2014/main" xmlns="" val="20002"/>
                    </a:ext>
                  </a:extLst>
                </a:gridCol>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28564246"/>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xmlns="" val="20000"/>
                    </a:ext>
                  </a:extLst>
                </a:gridCol>
                <a:gridCol w="1100333">
                  <a:extLst>
                    <a:ext uri="{9D8B030D-6E8A-4147-A177-3AD203B41FA5}">
                      <a16:colId xmlns:a16="http://schemas.microsoft.com/office/drawing/2014/main" xmlns="" val="20001"/>
                    </a:ext>
                  </a:extLst>
                </a:gridCol>
                <a:gridCol w="1710863">
                  <a:extLst>
                    <a:ext uri="{9D8B030D-6E8A-4147-A177-3AD203B41FA5}">
                      <a16:colId xmlns:a16="http://schemas.microsoft.com/office/drawing/2014/main" xmlns="" val="20002"/>
                    </a:ext>
                  </a:extLst>
                </a:gridCol>
              </a:tblGrid>
              <a:tr h="0">
                <a:tc>
                  <a:txBody>
                    <a:bodyPr/>
                    <a:lstStyle/>
                    <a:p>
                      <a:pPr marR="45720" algn="ctr">
                        <a:spcAft>
                          <a:spcPts val="0"/>
                        </a:spcAft>
                      </a:pPr>
                      <a:r>
                        <a:rPr lang="es-ES" sz="2000" dirty="0">
                          <a:solidFill>
                            <a:srgbClr val="C00000"/>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2250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B26F7BF-4D9E-4B03-934C-70B3ABED9C55}"/>
              </a:ext>
            </a:extLst>
          </p:cNvPr>
          <p:cNvSpPr/>
          <p:nvPr/>
        </p:nvSpPr>
        <p:spPr>
          <a:xfrm>
            <a:off x="395536" y="1275606"/>
            <a:ext cx="7563289" cy="1214179"/>
          </a:xfrm>
          <a:prstGeom prst="rect">
            <a:avLst/>
          </a:prstGeom>
        </p:spPr>
        <p:txBody>
          <a:bodyPr wrap="none">
            <a:spAutoFit/>
          </a:bodyPr>
          <a:lstStyle/>
          <a:p>
            <a:pPr algn="just">
              <a:lnSpc>
                <a:spcPct val="135000"/>
              </a:lnSpc>
              <a:spcAft>
                <a:spcPts val="800"/>
              </a:spcAft>
            </a:pP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4</a:t>
            </a:r>
            <a:r>
              <a:rPr lang="en-US" sz="54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tôn</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thật</a:t>
            </a:r>
            <a:endParaRPr lang="en-US" sz="5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9817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2046499" y="1707654"/>
            <a:ext cx="5050999" cy="1656184"/>
          </a:xfrm>
          <a:prstGeom prst="rect">
            <a:avLst/>
          </a:prstGeom>
          <a:noFill/>
        </p:spPr>
        <p:txBody>
          <a:bodyPr wrap="none" lIns="91440" tIns="45720" rIns="91440" bIns="45720">
            <a:prstTxWarp prst="textArchUp">
              <a:avLst/>
            </a:prstTxWarp>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Sân Khấu hóa Tình huống</a:t>
            </a:r>
          </a:p>
        </p:txBody>
      </p:sp>
      <p:sp>
        <p:nvSpPr>
          <p:cNvPr id="7" name="Rectangle 6"/>
          <p:cNvSpPr/>
          <p:nvPr/>
        </p:nvSpPr>
        <p:spPr>
          <a:xfrm>
            <a:off x="1738378" y="2589237"/>
            <a:ext cx="5650906"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Chọn 1 tình huống, tổ chức đóng vai</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738378" y="3129607"/>
            <a:ext cx="5452134" cy="954107"/>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Nhận xét về cách ứng xử, cách tôn </a:t>
            </a:r>
          </a:p>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trọng sự thật của mỗi nhân vật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9" name="Rectangle 8"/>
          <p:cNvSpPr/>
          <p:nvPr/>
        </p:nvSpPr>
        <p:spPr>
          <a:xfrm>
            <a:off x="1693496" y="4083714"/>
            <a:ext cx="4964821"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Rút ra bài học, liên hệ bản thân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811811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10B95A1-614E-498F-8275-7C106BC57159}"/>
              </a:ext>
            </a:extLst>
          </p:cNvPr>
          <p:cNvSpPr/>
          <p:nvPr/>
        </p:nvSpPr>
        <p:spPr>
          <a:xfrm>
            <a:off x="323528" y="67820"/>
            <a:ext cx="8496944" cy="5078313"/>
          </a:xfrm>
          <a:prstGeom prst="rect">
            <a:avLst/>
          </a:prstGeom>
        </p:spPr>
        <p:txBody>
          <a:bodyPr wrap="square">
            <a:spAutoFit/>
          </a:bodyPr>
          <a:lstStyle/>
          <a:p>
            <a:pPr algn="just"/>
            <a:r>
              <a:rPr lang="en-US" sz="5400" b="1" dirty="0" smtClean="0">
                <a:solidFill>
                  <a:srgbClr val="FF0000"/>
                </a:solidFill>
                <a:latin typeface="Times New Roman" panose="02020603050405020304" pitchFamily="18" charset="0"/>
                <a:ea typeface="Calibri" panose="020F0502020204030204" pitchFamily="34" charset="0"/>
              </a:rPr>
              <a:t>4.</a:t>
            </a:r>
            <a:r>
              <a:rPr lang="vi-VN" sz="5400" b="1" dirty="0" smtClean="0">
                <a:solidFill>
                  <a:srgbClr val="FF0000"/>
                </a:solidFill>
                <a:latin typeface="Times New Roman" panose="02020603050405020304" pitchFamily="18" charset="0"/>
                <a:ea typeface="Calibri" panose="020F0502020204030204" pitchFamily="34" charset="0"/>
              </a:rPr>
              <a:t>Cách </a:t>
            </a:r>
            <a:r>
              <a:rPr lang="vi-VN" sz="5400" b="1" dirty="0">
                <a:solidFill>
                  <a:srgbClr val="FF0000"/>
                </a:solidFill>
                <a:latin typeface="Times New Roman" panose="02020603050405020304" pitchFamily="18" charset="0"/>
                <a:ea typeface="Calibri" panose="020F0502020204030204" pitchFamily="34" charset="0"/>
              </a:rPr>
              <a:t>tôn trọng sự thật</a:t>
            </a:r>
            <a:r>
              <a:rPr lang="vi-VN" sz="5400" b="1" dirty="0">
                <a:solidFill>
                  <a:srgbClr val="00B050"/>
                </a:solidFill>
                <a:latin typeface="Times New Roman" panose="02020603050405020304" pitchFamily="18" charset="0"/>
                <a:ea typeface="Calibri" panose="020F0502020204030204" pitchFamily="34" charset="0"/>
              </a:rPr>
              <a:t>: luôn nói thật với người thân, bạn bè và người có trách nhiệm bằng thái độ dũng cảm, khéo léo, tinh tế và nhân ái.</a:t>
            </a:r>
            <a:endParaRPr lang="en-US" sz="5400" b="1" dirty="0">
              <a:solidFill>
                <a:srgbClr val="00B050"/>
              </a:solidFill>
            </a:endParaRPr>
          </a:p>
        </p:txBody>
      </p:sp>
    </p:spTree>
    <p:extLst>
      <p:ext uri="{BB962C8B-B14F-4D97-AF65-F5344CB8AC3E}">
        <p14:creationId xmlns:p14="http://schemas.microsoft.com/office/powerpoint/2010/main" val="786444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24128" y="15466"/>
            <a:ext cx="3371140" cy="15481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t>Tôn trọng sự thật là suy nghĩ, nói và làm theo đúng sự thật, bảo vệ sự thật.</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8732" y="123478"/>
            <a:ext cx="3065106" cy="122413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t>Sự thật là những gì có thật trong cuộc sống </a:t>
            </a:r>
          </a:p>
        </p:txBody>
      </p:sp>
      <p:sp>
        <p:nvSpPr>
          <p:cNvPr id="24" name="Rounded Rectangle 23"/>
          <p:cNvSpPr/>
          <p:nvPr/>
        </p:nvSpPr>
        <p:spPr>
          <a:xfrm>
            <a:off x="3667742" y="15466"/>
            <a:ext cx="1692188" cy="154817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3" y="1707654"/>
            <a:ext cx="2685083"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4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251524" y="1707654"/>
            <a:ext cx="2484272"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a:latin typeface="Times New Roman" panose="02020603050405020304" pitchFamily="18" charset="0"/>
              <a:cs typeface="Times New Roman" panose="02020603050405020304" pitchFamily="18" charset="0"/>
            </a:endParaRPr>
          </a:p>
          <a:p>
            <a:pPr lvl="0" algn="ctr"/>
            <a:r>
              <a:rPr lang="es-ES" sz="2800" b="1" dirty="0">
                <a:latin typeface="Times New Roman" panose="02020603050405020304" pitchFamily="18" charset="0"/>
                <a:cs typeface="Times New Roman" panose="02020603050405020304" pitchFamily="18" charset="0"/>
              </a:rPr>
              <a:t>sự thật</a:t>
            </a:r>
          </a:p>
        </p:txBody>
      </p:sp>
      <p:cxnSp>
        <p:nvCxnSpPr>
          <p:cNvPr id="29" name="Straight Arrow Connector 28"/>
          <p:cNvCxnSpPr>
            <a:cxnSpLocks/>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endCxn id="25" idx="1"/>
          </p:cNvCxnSpPr>
          <p:nvPr/>
        </p:nvCxnSpPr>
        <p:spPr>
          <a:xfrm flipV="1">
            <a:off x="5359930" y="2175706"/>
            <a:ext cx="847463"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8732" y="3363838"/>
            <a:ext cx="3383056" cy="176419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415406" y="3255826"/>
            <a:ext cx="3679862" cy="187220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latin typeface="+mj-lt"/>
              </a:rPr>
              <a:t>Góp phần bảo vệ cuộc sống, tránh nhầm lẫn, oan sai, </a:t>
            </a:r>
            <a:r>
              <a:rPr lang="es-ES" sz="2000" b="1" dirty="0">
                <a:latin typeface="Times New Roman" panose="02020603050405020304" pitchFamily="18" charset="0"/>
                <a:cs typeface="Times New Roman" panose="02020603050405020304" pitchFamily="18" charset="0"/>
              </a:rPr>
              <a:t>Giúp con người tin tưởng; gắn kết với nhau</a:t>
            </a:r>
            <a:r>
              <a:rPr lang="vi-VN" sz="2000" b="1"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cxnSpLocks/>
          </p:cNvCxnSpPr>
          <p:nvPr/>
        </p:nvCxnSpPr>
        <p:spPr>
          <a:xfrm>
            <a:off x="7236296" y="2643758"/>
            <a:ext cx="27738"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p:cNvCxnSpPr>
          <p:nvPr/>
        </p:nvCxnSpPr>
        <p:spPr>
          <a:xfrm flipH="1">
            <a:off x="1763688" y="2499489"/>
            <a:ext cx="116278" cy="8643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95536" y="1"/>
            <a:ext cx="8640960" cy="3078341"/>
          </a:xfrm>
          <a:prstGeom prst="cloudCallout">
            <a:avLst>
              <a:gd name="adj1" fmla="val -45554"/>
              <a:gd name="adj2" fmla="val 57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600" b="1" dirty="0">
              <a:latin typeface="Times New Roman" panose="02020603050405020304" pitchFamily="18" charset="0"/>
              <a:cs typeface="Times New Roman" panose="02020603050405020304" pitchFamily="18" charset="0"/>
            </a:endParaRPr>
          </a:p>
        </p:txBody>
      </p:sp>
      <p:sp>
        <p:nvSpPr>
          <p:cNvPr id="6" name="Cloud Callout 5"/>
          <p:cNvSpPr/>
          <p:nvPr/>
        </p:nvSpPr>
        <p:spPr>
          <a:xfrm>
            <a:off x="2051720" y="3145278"/>
            <a:ext cx="6984776" cy="1910748"/>
          </a:xfrm>
          <a:prstGeom prst="cloudCallout">
            <a:avLst>
              <a:gd name="adj1" fmla="val -55581"/>
              <a:gd name="adj2" fmla="val -1696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Em rút ra bài học gì từ trò chơi?</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4E963-51D7-42FA-9069-F10A25EA2512}"/>
              </a:ext>
            </a:extLst>
          </p:cNvPr>
          <p:cNvSpPr>
            <a:spLocks noGrp="1"/>
          </p:cNvSpPr>
          <p:nvPr>
            <p:ph type="title"/>
          </p:nvPr>
        </p:nvSpPr>
        <p:spPr>
          <a:xfrm>
            <a:off x="457200" y="51470"/>
            <a:ext cx="8229600" cy="857250"/>
          </a:xfrm>
        </p:spPr>
        <p:txBody>
          <a:bodyPr>
            <a:normAutofit fontScale="90000"/>
          </a:bodyPr>
          <a:lstStyle/>
          <a:p>
            <a:r>
              <a:rPr lang="en-US" b="1" dirty="0"/>
              <a:t/>
            </a:r>
            <a:br>
              <a:rPr lang="en-US" b="1" dirty="0"/>
            </a:br>
            <a:r>
              <a:rPr lang="en-US" b="1" dirty="0" smtClean="0">
                <a:solidFill>
                  <a:srgbClr val="FF0000"/>
                </a:solidFill>
              </a:rPr>
              <a:t>III. </a:t>
            </a:r>
            <a:r>
              <a:rPr lang="en-US" b="1" dirty="0" err="1">
                <a:solidFill>
                  <a:srgbClr val="FF0000"/>
                </a:solidFill>
              </a:rPr>
              <a:t>Luyện</a:t>
            </a:r>
            <a:r>
              <a:rPr lang="en-US" b="1" dirty="0">
                <a:solidFill>
                  <a:srgbClr val="FF0000"/>
                </a:solidFill>
              </a:rPr>
              <a:t> </a:t>
            </a:r>
            <a:r>
              <a:rPr lang="en-US" b="1" dirty="0" err="1">
                <a:solidFill>
                  <a:srgbClr val="FF0000"/>
                </a:solidFill>
              </a:rPr>
              <a:t>tập</a:t>
            </a:r>
            <a:r>
              <a:rPr lang="en-US" dirty="0">
                <a:solidFill>
                  <a:srgbClr val="FF0000"/>
                </a:solidFill>
              </a:rPr>
              <a:t/>
            </a:r>
            <a:br>
              <a:rPr lang="en-US"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2008190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a:solidFill>
                  <a:srgbClr val="002060"/>
                </a:solidFill>
                <a:latin typeface="+mj-lt"/>
              </a:rPr>
              <a:t>Vòng 1: Nhóm chuyên gia</a:t>
            </a: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a:latin typeface="+mj-lt"/>
              </a:rPr>
              <a:t>- Lớp chia thành 4 nhóm</a:t>
            </a:r>
          </a:p>
          <a:p>
            <a:r>
              <a:rPr lang="vi-VN" sz="2400" dirty="0">
                <a:latin typeface="+mj-lt"/>
              </a:rPr>
              <a:t>+ N1: BT 1.1</a:t>
            </a:r>
          </a:p>
          <a:p>
            <a:r>
              <a:rPr lang="vi-VN" sz="2400" dirty="0">
                <a:latin typeface="+mj-lt"/>
              </a:rPr>
              <a:t>+ N2: BT 1.2</a:t>
            </a:r>
          </a:p>
          <a:p>
            <a:r>
              <a:rPr lang="vi-VN" sz="2400" dirty="0">
                <a:latin typeface="+mj-lt"/>
              </a:rPr>
              <a:t>+ N3: BT 2.1</a:t>
            </a:r>
          </a:p>
          <a:p>
            <a:r>
              <a:rPr lang="vi-VN" sz="2400" dirty="0">
                <a:latin typeface="+mj-lt"/>
              </a:rPr>
              <a:t>+ N4: BT 2.2</a:t>
            </a: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a:latin typeface="+mj-lt"/>
              </a:rPr>
              <a:t>- Các thành viên trong mỗi nhóm đánh số thứ tự từ 1 đến 4</a:t>
            </a: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a:solidFill>
                  <a:srgbClr val="FF0000"/>
                </a:solidFill>
                <a:latin typeface="+mj-lt"/>
              </a:rPr>
              <a:t>Thảo luận</a:t>
            </a: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a:solidFill>
                  <a:srgbClr val="002060"/>
                </a:solidFill>
                <a:latin typeface="+mj-lt"/>
              </a:rPr>
              <a:t>Vòng 2: Nhóm mảnh ghép</a:t>
            </a: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a:latin typeface="+mj-lt"/>
              </a:rPr>
              <a:t>- Các thành viên có số thứ tự giống nhau vào 1 nhóm, thành lập nhóm mới</a:t>
            </a: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a:latin typeface="+mj-lt"/>
              </a:rPr>
              <a:t>- Thống nhất nội dung và trình bày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212" y="0"/>
            <a:ext cx="4104456" cy="50881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243249" y="0"/>
            <a:ext cx="4980903" cy="5087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195535" y="-16829"/>
            <a:ext cx="3893328" cy="5078313"/>
          </a:xfrm>
          <a:prstGeom prst="rect">
            <a:avLst/>
          </a:prstGeom>
          <a:noFill/>
        </p:spPr>
        <p:txBody>
          <a:bodyPr wrap="square" rtlCol="0">
            <a:spAutoFit/>
          </a:bodyPr>
          <a:lstStyle/>
          <a:p>
            <a:pPr algn="just"/>
            <a:r>
              <a:rPr lang="vi-VN" sz="5400" b="1" dirty="0">
                <a:solidFill>
                  <a:srgbClr val="FF0000"/>
                </a:solidFill>
                <a:latin typeface="+mj-lt"/>
              </a:rPr>
              <a:t>BT 1.1</a:t>
            </a:r>
            <a:r>
              <a:rPr lang="vi-VN" sz="5400" dirty="0">
                <a:solidFill>
                  <a:srgbClr val="FF0000"/>
                </a:solidFill>
                <a:latin typeface="+mj-lt"/>
              </a:rPr>
              <a:t>: </a:t>
            </a:r>
            <a:endParaRPr lang="en-US" sz="5400" dirty="0">
              <a:solidFill>
                <a:srgbClr val="FF0000"/>
              </a:solidFill>
              <a:latin typeface="+mj-lt"/>
            </a:endParaRPr>
          </a:p>
          <a:p>
            <a:pPr algn="just"/>
            <a:r>
              <a:rPr lang="vi-VN" sz="5400" b="1" dirty="0">
                <a:latin typeface="+mj-lt"/>
              </a:rPr>
              <a:t>Hoa là một người dũng cảm, luôn tôn trọng sự thật.</a:t>
            </a:r>
          </a:p>
        </p:txBody>
      </p:sp>
      <p:sp>
        <p:nvSpPr>
          <p:cNvPr id="10" name="TextBox 9"/>
          <p:cNvSpPr txBox="1"/>
          <p:nvPr/>
        </p:nvSpPr>
        <p:spPr>
          <a:xfrm>
            <a:off x="4207213" y="8351"/>
            <a:ext cx="4871052" cy="5078313"/>
          </a:xfrm>
          <a:prstGeom prst="rect">
            <a:avLst/>
          </a:prstGeom>
          <a:noFill/>
        </p:spPr>
        <p:txBody>
          <a:bodyPr wrap="square" rtlCol="0">
            <a:spAutoFit/>
          </a:bodyPr>
          <a:lstStyle/>
          <a:p>
            <a:pPr algn="just"/>
            <a:r>
              <a:rPr lang="vi-VN" sz="5400" b="1" dirty="0">
                <a:solidFill>
                  <a:srgbClr val="FF0000"/>
                </a:solidFill>
                <a:latin typeface="+mj-lt"/>
              </a:rPr>
              <a:t>BT 1.2:  </a:t>
            </a:r>
            <a:r>
              <a:rPr lang="vi-VN" sz="5400" b="1" dirty="0">
                <a:solidFill>
                  <a:schemeClr val="bg1"/>
                </a:solidFill>
                <a:latin typeface="+mj-lt"/>
              </a:rPr>
              <a:t>Mai là người biết lắng nghe, đồng cảm và chia sẻ cùng với tất cả mọi người.</a:t>
            </a:r>
          </a:p>
        </p:txBody>
      </p:sp>
    </p:spTree>
    <p:extLst>
      <p:ext uri="{BB962C8B-B14F-4D97-AF65-F5344CB8AC3E}">
        <p14:creationId xmlns:p14="http://schemas.microsoft.com/office/powerpoint/2010/main" val="989852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16" y="0"/>
            <a:ext cx="4104456" cy="51435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135099" y="0"/>
            <a:ext cx="4963654" cy="51435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76341" y="0"/>
            <a:ext cx="3953256" cy="5293757"/>
          </a:xfrm>
          <a:prstGeom prst="rect">
            <a:avLst/>
          </a:prstGeom>
          <a:noFill/>
        </p:spPr>
        <p:txBody>
          <a:bodyPr wrap="square" rtlCol="0">
            <a:spAutoFit/>
          </a:bodyPr>
          <a:lstStyle/>
          <a:p>
            <a:pPr algn="just"/>
            <a:r>
              <a:rPr lang="vi-VN" sz="4400" b="1" dirty="0">
                <a:solidFill>
                  <a:srgbClr val="FF0000"/>
                </a:solidFill>
                <a:latin typeface="+mj-lt"/>
              </a:rPr>
              <a:t>BT2.</a:t>
            </a:r>
            <a:r>
              <a:rPr lang="en-US" sz="4400" b="1" dirty="0">
                <a:solidFill>
                  <a:srgbClr val="FF0000"/>
                </a:solidFill>
                <a:latin typeface="+mj-lt"/>
              </a:rPr>
              <a:t> </a:t>
            </a:r>
          </a:p>
          <a:p>
            <a:pPr algn="just"/>
            <a:r>
              <a:rPr lang="en-US" sz="4200" b="1" dirty="0">
                <a:solidFill>
                  <a:srgbClr val="FF0000"/>
                </a:solidFill>
                <a:latin typeface="+mj-lt"/>
              </a:rPr>
              <a:t>*</a:t>
            </a:r>
            <a:r>
              <a:rPr lang="en-US" sz="4200" b="1" dirty="0">
                <a:solidFill>
                  <a:srgbClr val="00B050"/>
                </a:solidFill>
                <a:latin typeface="+mj-lt"/>
              </a:rPr>
              <a:t>TH</a:t>
            </a:r>
            <a:r>
              <a:rPr lang="vi-VN" sz="4200" b="1" dirty="0">
                <a:solidFill>
                  <a:srgbClr val="00B050"/>
                </a:solidFill>
                <a:latin typeface="+mj-lt"/>
              </a:rPr>
              <a:t>1:</a:t>
            </a:r>
            <a:r>
              <a:rPr lang="vi-VN" sz="4200" b="1" dirty="0">
                <a:solidFill>
                  <a:srgbClr val="FF0000"/>
                </a:solidFill>
                <a:latin typeface="+mj-lt"/>
              </a:rPr>
              <a:t> </a:t>
            </a:r>
            <a:endParaRPr lang="en-US" sz="4200" b="1" dirty="0">
              <a:solidFill>
                <a:srgbClr val="FF0000"/>
              </a:solidFill>
              <a:latin typeface="+mj-lt"/>
            </a:endParaRPr>
          </a:p>
          <a:p>
            <a:pPr algn="just"/>
            <a:r>
              <a:rPr lang="en-US" sz="4200" b="1" dirty="0">
                <a:solidFill>
                  <a:srgbClr val="FF0000"/>
                </a:solidFill>
                <a:latin typeface="+mj-lt"/>
              </a:rPr>
              <a:t>a. </a:t>
            </a:r>
            <a:r>
              <a:rPr lang="vi-VN" sz="4200" b="1" dirty="0">
                <a:latin typeface="+mj-lt"/>
              </a:rPr>
              <a:t>Hùng nên nói hoàn cảnh của Hà cho cô giáo biết để cô cảm thông cho bạn …</a:t>
            </a:r>
          </a:p>
        </p:txBody>
      </p:sp>
      <p:sp>
        <p:nvSpPr>
          <p:cNvPr id="12" name="TextBox 11"/>
          <p:cNvSpPr txBox="1"/>
          <p:nvPr/>
        </p:nvSpPr>
        <p:spPr>
          <a:xfrm>
            <a:off x="4163549" y="150239"/>
            <a:ext cx="4801251" cy="4154984"/>
          </a:xfrm>
          <a:prstGeom prst="rect">
            <a:avLst/>
          </a:prstGeom>
          <a:noFill/>
        </p:spPr>
        <p:txBody>
          <a:bodyPr wrap="square" rtlCol="0">
            <a:spAutoFit/>
          </a:bodyPr>
          <a:lstStyle/>
          <a:p>
            <a:pPr algn="just"/>
            <a:r>
              <a:rPr lang="en-US" sz="4400" b="1" dirty="0">
                <a:solidFill>
                  <a:srgbClr val="FF0000"/>
                </a:solidFill>
                <a:latin typeface="+mj-lt"/>
              </a:rPr>
              <a:t>b. </a:t>
            </a:r>
            <a:r>
              <a:rPr lang="vi-VN" sz="4400" b="1" dirty="0">
                <a:latin typeface="+mj-lt"/>
              </a:rPr>
              <a:t>Nếu là Hùng em sẽ cùng cô kêu gọi các bạn trong lớp động viên, chia sẻ, giúp đỡ bạn vượt qua khó khăn ...</a:t>
            </a:r>
            <a:endParaRPr lang="vi-VN" sz="4400" dirty="0">
              <a:latin typeface="+mj-lt"/>
            </a:endParaRP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04" y="0"/>
            <a:ext cx="8991249" cy="51435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251520" y="150239"/>
            <a:ext cx="8713280" cy="4524315"/>
          </a:xfrm>
          <a:prstGeom prst="rect">
            <a:avLst/>
          </a:prstGeom>
          <a:noFill/>
        </p:spPr>
        <p:txBody>
          <a:bodyPr wrap="square" rtlCol="0">
            <a:spAutoFit/>
          </a:bodyPr>
          <a:lstStyle/>
          <a:p>
            <a:pPr algn="just"/>
            <a:r>
              <a:rPr lang="vi-VN" sz="4800" b="1" dirty="0">
                <a:solidFill>
                  <a:srgbClr val="FF0000"/>
                </a:solidFill>
                <a:latin typeface="+mj-lt"/>
              </a:rPr>
              <a:t>BT 2.</a:t>
            </a:r>
            <a:r>
              <a:rPr lang="en-US" sz="4800" b="1" dirty="0">
                <a:solidFill>
                  <a:srgbClr val="FF0000"/>
                </a:solidFill>
                <a:latin typeface="+mj-lt"/>
              </a:rPr>
              <a:t> </a:t>
            </a:r>
          </a:p>
          <a:p>
            <a:pPr algn="just"/>
            <a:r>
              <a:rPr lang="en-US" sz="4800" b="1" dirty="0">
                <a:solidFill>
                  <a:srgbClr val="00B050"/>
                </a:solidFill>
                <a:latin typeface="+mj-lt"/>
              </a:rPr>
              <a:t>*TH</a:t>
            </a:r>
            <a:r>
              <a:rPr lang="vi-VN" sz="4800" b="1" dirty="0">
                <a:solidFill>
                  <a:srgbClr val="00B050"/>
                </a:solidFill>
                <a:latin typeface="+mj-lt"/>
              </a:rPr>
              <a:t>2:</a:t>
            </a:r>
            <a:r>
              <a:rPr lang="vi-VN" sz="4800" b="1" dirty="0">
                <a:solidFill>
                  <a:srgbClr val="FF0000"/>
                </a:solidFill>
                <a:latin typeface="+mj-lt"/>
              </a:rPr>
              <a:t> </a:t>
            </a:r>
            <a:r>
              <a:rPr lang="vi-VN" sz="4800" b="1" dirty="0">
                <a:latin typeface="+mj-lt"/>
              </a:rPr>
              <a:t>Lan nên nói với người lớn biết về sự việc trên để mọi người có cách phòng tránh, tránh được những trường hợp xấu nhất xảy ra</a:t>
            </a:r>
            <a:r>
              <a:rPr lang="vi-VN" sz="4800" dirty="0">
                <a:latin typeface="+mj-lt"/>
              </a:rPr>
              <a:t>.</a:t>
            </a:r>
          </a:p>
        </p:txBody>
      </p:sp>
    </p:spTree>
    <p:extLst>
      <p:ext uri="{BB962C8B-B14F-4D97-AF65-F5344CB8AC3E}">
        <p14:creationId xmlns:p14="http://schemas.microsoft.com/office/powerpoint/2010/main" val="22397788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a:latin typeface="+mj-lt"/>
              </a:rPr>
              <a:t>Tìm 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5989110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a:latin typeface="+mj-lt"/>
            </a:endParaRPr>
          </a:p>
          <a:p>
            <a:pPr algn="ctr"/>
            <a:r>
              <a:rPr lang="vi-VN" sz="2400" b="1" dirty="0">
                <a:solidFill>
                  <a:srgbClr val="002060"/>
                </a:solidFill>
                <a:latin typeface="+mj-lt"/>
              </a:rPr>
              <a:t>Chọn một trong 2 nội dung sau:</a:t>
            </a:r>
          </a:p>
          <a:p>
            <a:r>
              <a:rPr lang="vi-VN" sz="2400" dirty="0">
                <a:latin typeface="+mj-lt"/>
              </a:rPr>
              <a:t>1. Hãy viết về việc làm thể hiện tôn trọng sự thật hoặc chưa tôn trọng sự thật của bản thân và chia sẻ cảm xúc, suy nghĩ của em sau mỗi việc làm đó?</a:t>
            </a:r>
          </a:p>
          <a:p>
            <a:endParaRPr lang="vi-VN" sz="2400" dirty="0">
              <a:latin typeface="+mj-lt"/>
            </a:endParaRPr>
          </a:p>
          <a:p>
            <a:r>
              <a:rPr lang="vi-VN" sz="2400" dirty="0">
                <a:latin typeface="+mj-lt"/>
              </a:rPr>
              <a:t>2. Viết cảm nhận của em về câu ca dao:</a:t>
            </a:r>
          </a:p>
          <a:p>
            <a:r>
              <a:rPr lang="vi-VN" sz="2400" dirty="0">
                <a:latin typeface="+mj-lt"/>
              </a:rPr>
              <a:t>                  Những người tính nết thật thà</a:t>
            </a:r>
          </a:p>
          <a:p>
            <a:r>
              <a:rPr lang="vi-VN" sz="2400" dirty="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7494"/>
            <a:ext cx="9144000" cy="2215991"/>
          </a:xfrm>
          <a:prstGeom prst="rect">
            <a:avLst/>
          </a:prstGeom>
        </p:spPr>
        <p:txBody>
          <a:bodyPr wrap="square">
            <a:spAutoFit/>
          </a:bodyPr>
          <a:lstStyle/>
          <a:p>
            <a:pPr algn="ctr">
              <a:lnSpc>
                <a:spcPct val="115000"/>
              </a:lnSpc>
              <a:spcAft>
                <a:spcPts val="0"/>
              </a:spcAft>
            </a:pPr>
            <a:r>
              <a:rPr lang="en-US" sz="6000" b="1" dirty="0" err="1">
                <a:latin typeface="Times New Roman"/>
                <a:ea typeface="Calibri"/>
                <a:cs typeface="Times New Roman"/>
              </a:rPr>
              <a:t>Tiết</a:t>
            </a:r>
            <a:r>
              <a:rPr lang="en-US" sz="6000" b="1" dirty="0">
                <a:latin typeface="Times New Roman"/>
                <a:ea typeface="Calibri"/>
                <a:cs typeface="Times New Roman"/>
              </a:rPr>
              <a:t> </a:t>
            </a:r>
            <a:r>
              <a:rPr lang="en-US" sz="6000" b="1" dirty="0" smtClean="0">
                <a:latin typeface="Times New Roman"/>
                <a:ea typeface="Calibri"/>
                <a:cs typeface="Times New Roman"/>
              </a:rPr>
              <a:t>10, 11. </a:t>
            </a:r>
            <a:r>
              <a:rPr lang="en-US" sz="6000" b="1" kern="1800" dirty="0" err="1">
                <a:solidFill>
                  <a:srgbClr val="1A1A1A"/>
                </a:solidFill>
                <a:latin typeface="Times New Roman"/>
                <a:ea typeface="Times New Roman"/>
                <a:cs typeface="Times New Roman"/>
              </a:rPr>
              <a:t>Bài</a:t>
            </a:r>
            <a:r>
              <a:rPr lang="en-US" sz="6000" b="1" kern="1800" dirty="0">
                <a:solidFill>
                  <a:srgbClr val="1A1A1A"/>
                </a:solidFill>
                <a:latin typeface="Times New Roman"/>
                <a:ea typeface="Times New Roman"/>
                <a:cs typeface="Times New Roman"/>
              </a:rPr>
              <a:t> 4: </a:t>
            </a:r>
          </a:p>
          <a:p>
            <a:pPr algn="ctr">
              <a:lnSpc>
                <a:spcPct val="115000"/>
              </a:lnSpc>
              <a:spcAft>
                <a:spcPts val="0"/>
              </a:spcAft>
            </a:pPr>
            <a:r>
              <a:rPr lang="en-US" sz="6000" b="1" kern="1800" dirty="0">
                <a:solidFill>
                  <a:srgbClr val="FF0000"/>
                </a:solidFill>
                <a:latin typeface="Times New Roman"/>
                <a:ea typeface="Times New Roman"/>
                <a:cs typeface="Times New Roman"/>
              </a:rPr>
              <a:t>TÔN TRỌNG SỰ </a:t>
            </a:r>
            <a:r>
              <a:rPr lang="en-US" sz="6000" b="1" kern="1800" dirty="0" err="1">
                <a:solidFill>
                  <a:srgbClr val="FF0000"/>
                </a:solidFill>
                <a:latin typeface="Times New Roman"/>
                <a:ea typeface="Times New Roman"/>
                <a:cs typeface="Times New Roman"/>
              </a:rPr>
              <a:t>THẬT</a:t>
            </a:r>
            <a:r>
              <a:rPr lang="en-US" sz="6000" b="1" kern="1800" dirty="0">
                <a:solidFill>
                  <a:srgbClr val="FF0000"/>
                </a:solidFill>
                <a:latin typeface="Times New Roman"/>
                <a:ea typeface="Times New Roman"/>
                <a:cs typeface="Times New Roman"/>
              </a:rPr>
              <a:t> </a:t>
            </a:r>
          </a:p>
        </p:txBody>
      </p:sp>
    </p:spTree>
    <p:extLst>
      <p:ext uri="{BB962C8B-B14F-4D97-AF65-F5344CB8AC3E}">
        <p14:creationId xmlns:p14="http://schemas.microsoft.com/office/powerpoint/2010/main" val="24348530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4D917C0-219F-4DF0-A916-95CB685C803C}"/>
              </a:ext>
            </a:extLst>
          </p:cNvPr>
          <p:cNvSpPr/>
          <p:nvPr/>
        </p:nvSpPr>
        <p:spPr>
          <a:xfrm>
            <a:off x="395536" y="1419622"/>
            <a:ext cx="8496944" cy="1569660"/>
          </a:xfrm>
          <a:prstGeom prst="rect">
            <a:avLst/>
          </a:prstGeom>
        </p:spPr>
        <p:txBody>
          <a:bodyPr wrap="square">
            <a:spAutoFit/>
          </a:bodyPr>
          <a:lstStyle/>
          <a:p>
            <a:pPr algn="just"/>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1.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Tôn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sự</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thật</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tôn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sự</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thật</a:t>
            </a:r>
            <a:endPar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283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23"/>
            <a:ext cx="4788024" cy="507540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4788024" y="28225"/>
            <a:ext cx="4355976" cy="5075403"/>
          </a:xfrm>
          <a:prstGeom prst="rect">
            <a:avLst/>
          </a:prstGeom>
        </p:spPr>
      </p:pic>
      <p:sp>
        <p:nvSpPr>
          <p:cNvPr id="15" name="TextBox 14"/>
          <p:cNvSpPr txBox="1"/>
          <p:nvPr/>
        </p:nvSpPr>
        <p:spPr>
          <a:xfrm>
            <a:off x="4788024" y="4566904"/>
            <a:ext cx="4355976"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Ga-li-</a:t>
            </a:r>
            <a:r>
              <a:rPr lang="en-US" sz="3200" b="1" dirty="0" err="1">
                <a:solidFill>
                  <a:schemeClr val="bg1"/>
                </a:solidFill>
                <a:latin typeface="Times New Roman" panose="02020603050405020304" pitchFamily="18" charset="0"/>
                <a:cs typeface="Times New Roman" panose="02020603050405020304" pitchFamily="18" charset="0"/>
              </a:rPr>
              <a:t>lê</a:t>
            </a:r>
            <a:r>
              <a:rPr lang="en-US" sz="3200" b="1" dirty="0">
                <a:solidFill>
                  <a:schemeClr val="bg1"/>
                </a:solidFill>
                <a:latin typeface="Times New Roman" panose="02020603050405020304" pitchFamily="18" charset="0"/>
                <a:cs typeface="Times New Roman" panose="02020603050405020304" pitchFamily="18" charset="0"/>
              </a:rPr>
              <a:t>, 1564 - 1642</a:t>
            </a:r>
            <a:endParaRPr lang="vi-VN" sz="32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51520" y="4592055"/>
            <a:ext cx="4788023" cy="523220"/>
          </a:xfrm>
          <a:prstGeom prst="rect">
            <a:avLst/>
          </a:prstGeom>
          <a:noFill/>
        </p:spPr>
        <p:txBody>
          <a:bodyPr wrap="square" rtlCol="0">
            <a:spAutoFit/>
          </a:bodyPr>
          <a:lstStyle/>
          <a:p>
            <a:r>
              <a:rPr lang="en-US" sz="2000"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Cô-péc-ních</a:t>
            </a:r>
            <a:r>
              <a:rPr lang="en-US" sz="2800" b="1" dirty="0">
                <a:solidFill>
                  <a:srgbClr val="FFFF00"/>
                </a:solidFill>
                <a:latin typeface="Times New Roman" panose="02020603050405020304" pitchFamily="18" charset="0"/>
                <a:cs typeface="Times New Roman" panose="02020603050405020304" pitchFamily="18" charset="0"/>
              </a:rPr>
              <a:t>, 1473 - 1543</a:t>
            </a:r>
            <a:endParaRPr lang="vi-VN"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464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3311" y="3820061"/>
            <a:ext cx="8779168"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Nhà bác học Ga-li-lê đã tôn trọng sự thật như thế </a:t>
            </a:r>
            <a:r>
              <a:rPr lang="en-US" sz="4000" b="1" dirty="0" err="1">
                <a:solidFill>
                  <a:srgbClr val="002060"/>
                </a:solidFill>
                <a:latin typeface="Times New Roman" panose="02020603050405020304" pitchFamily="18" charset="0"/>
                <a:cs typeface="Times New Roman" panose="02020603050405020304" pitchFamily="18" charset="0"/>
              </a:rPr>
              <a:t>nào</a:t>
            </a:r>
            <a:r>
              <a:rPr lang="en-US" sz="4000" b="1" dirty="0">
                <a:solidFill>
                  <a:srgbClr val="002060"/>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179512" y="50524"/>
            <a:ext cx="8712967" cy="34163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…Tuy nhiên, do phát ngôn trái với những quan điểm phổ biến thời bấy giờ, Ga-li-lê đã bị buộc quỳ trước </a:t>
            </a:r>
            <a:r>
              <a:rPr lang="en-US" sz="3600" b="1" dirty="0" err="1">
                <a:latin typeface="Times New Roman" panose="02020603050405020304" pitchFamily="18" charset="0"/>
                <a:cs typeface="Times New Roman" panose="02020603050405020304" pitchFamily="18" charset="0"/>
              </a:rPr>
              <a:t>tòa</a:t>
            </a:r>
            <a:r>
              <a:rPr lang="en-US" sz="3600" b="1" dirty="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a:t>
            </a:r>
            <a:r>
              <a:rPr lang="en-US" sz="3600" dirty="0">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“Dù sao Trái Đất vẫn quay!”</a:t>
            </a:r>
            <a:r>
              <a:rPr lang="en-US" sz="3600" dirty="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005" y="123478"/>
            <a:ext cx="8964488" cy="707886"/>
          </a:xfrm>
          <a:prstGeom prst="rect">
            <a:avLst/>
          </a:prstGeom>
          <a:noFill/>
        </p:spPr>
        <p:txBody>
          <a:bodyPr wrap="square" rtlCol="0">
            <a:sp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HĐ </a:t>
            </a:r>
            <a:r>
              <a:rPr lang="en-US" sz="4000" b="1" dirty="0" err="1">
                <a:solidFill>
                  <a:srgbClr val="002060"/>
                </a:solidFill>
                <a:latin typeface="Times New Roman" panose="02020603050405020304" pitchFamily="18" charset="0"/>
                <a:cs typeface="Times New Roman" panose="02020603050405020304" pitchFamily="18" charset="0"/>
              </a:rPr>
              <a:t>cá</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nhân</a:t>
            </a:r>
            <a:r>
              <a:rPr lang="en-US" sz="4000" b="1" dirty="0">
                <a:solidFill>
                  <a:srgbClr val="002060"/>
                </a:solidFill>
                <a:latin typeface="Times New Roman" panose="02020603050405020304" pitchFamily="18" charset="0"/>
                <a:cs typeface="Times New Roman" panose="02020603050405020304" pitchFamily="18" charset="0"/>
              </a:rPr>
              <a:t>/3 </a:t>
            </a:r>
            <a:r>
              <a:rPr lang="en-US" sz="4000" b="1" dirty="0" err="1">
                <a:solidFill>
                  <a:srgbClr val="002060"/>
                </a:solidFill>
                <a:latin typeface="Times New Roman" panose="02020603050405020304" pitchFamily="18" charset="0"/>
                <a:cs typeface="Times New Roman" panose="02020603050405020304" pitchFamily="18" charset="0"/>
              </a:rPr>
              <a:t>phút</a:t>
            </a:r>
            <a:endParaRPr lang="en-US" sz="4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76385109"/>
              </p:ext>
            </p:extLst>
          </p:nvPr>
        </p:nvGraphicFramePr>
        <p:xfrm>
          <a:off x="157005" y="1131590"/>
          <a:ext cx="8964488" cy="3787998"/>
        </p:xfrm>
        <a:graphic>
          <a:graphicData uri="http://schemas.openxmlformats.org/drawingml/2006/table">
            <a:tbl>
              <a:tblPr firstRow="1" bandRow="1">
                <a:tableStyleId>{5C22544A-7EE6-4342-B048-85BDC9FD1C3A}</a:tableStyleId>
              </a:tblPr>
              <a:tblGrid>
                <a:gridCol w="8964488">
                  <a:extLst>
                    <a:ext uri="{9D8B030D-6E8A-4147-A177-3AD203B41FA5}">
                      <a16:colId xmlns:a16="http://schemas.microsoft.com/office/drawing/2014/main" xmlns="" val="20000"/>
                    </a:ext>
                  </a:extLst>
                </a:gridCol>
              </a:tblGrid>
              <a:tr h="3787998">
                <a:tc>
                  <a:txBody>
                    <a:bodyPr/>
                    <a:lstStyle/>
                    <a:p>
                      <a:pPr algn="l"/>
                      <a:r>
                        <a:rPr lang="en-US" sz="4000" b="1" dirty="0">
                          <a:latin typeface="Times New Roman" panose="02020603050405020304" pitchFamily="18" charset="0"/>
                          <a:cs typeface="Times New Roman" panose="02020603050405020304" pitchFamily="18" charset="0"/>
                        </a:rPr>
                        <a:t>Sự</a:t>
                      </a:r>
                      <a:r>
                        <a:rPr lang="en-US" sz="4000" b="1" baseline="0" dirty="0">
                          <a:latin typeface="Times New Roman" panose="02020603050405020304" pitchFamily="18" charset="0"/>
                          <a:cs typeface="Times New Roman" panose="02020603050405020304" pitchFamily="18" charset="0"/>
                        </a:rPr>
                        <a:t> thật là gì? ……………………………………………</a:t>
                      </a:r>
                    </a:p>
                    <a:p>
                      <a:pPr algn="l"/>
                      <a:r>
                        <a:rPr lang="en-US" sz="4000" b="1" baseline="0" dirty="0">
                          <a:latin typeface="Times New Roman" panose="02020603050405020304" pitchFamily="18" charset="0"/>
                          <a:cs typeface="Times New Roman" panose="02020603050405020304" pitchFamily="18" charset="0"/>
                        </a:rPr>
                        <a:t>Tôn trọng sự thật là </a:t>
                      </a:r>
                      <a:r>
                        <a:rPr lang="en-US" sz="4000" b="1" baseline="0" dirty="0" err="1">
                          <a:latin typeface="Times New Roman" panose="02020603050405020304" pitchFamily="18" charset="0"/>
                          <a:cs typeface="Times New Roman" panose="02020603050405020304" pitchFamily="18" charset="0"/>
                        </a:rPr>
                        <a:t>gì</a:t>
                      </a:r>
                      <a:r>
                        <a:rPr lang="en-US" sz="4000" b="1" baseline="0" dirty="0">
                          <a:latin typeface="Times New Roman" panose="02020603050405020304" pitchFamily="18" charset="0"/>
                          <a:cs typeface="Times New Roman" panose="02020603050405020304" pitchFamily="18" charset="0"/>
                        </a:rPr>
                        <a:t>?</a:t>
                      </a:r>
                    </a:p>
                    <a:p>
                      <a:pPr algn="l"/>
                      <a:r>
                        <a:rPr lang="en-US" sz="4000" b="1" baseline="0" dirty="0">
                          <a:latin typeface="Times New Roman" panose="02020603050405020304" pitchFamily="18"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87743118"/>
              </p:ext>
            </p:extLst>
          </p:nvPr>
        </p:nvGraphicFramePr>
        <p:xfrm>
          <a:off x="71500" y="51470"/>
          <a:ext cx="9001000" cy="5212080"/>
        </p:xfrm>
        <a:graphic>
          <a:graphicData uri="http://schemas.openxmlformats.org/drawingml/2006/table">
            <a:tbl>
              <a:tblPr firstRow="1" bandRow="1">
                <a:tableStyleId>{5C22544A-7EE6-4342-B048-85BDC9FD1C3A}</a:tableStyleId>
              </a:tblPr>
              <a:tblGrid>
                <a:gridCol w="9001000">
                  <a:extLst>
                    <a:ext uri="{9D8B030D-6E8A-4147-A177-3AD203B41FA5}">
                      <a16:colId xmlns:a16="http://schemas.microsoft.com/office/drawing/2014/main" xmlns="" val="20000"/>
                    </a:ext>
                  </a:extLst>
                </a:gridCol>
              </a:tblGrid>
              <a:tr h="5092030">
                <a:tc>
                  <a:txBody>
                    <a:bodyPr/>
                    <a:lstStyle/>
                    <a:p>
                      <a:pPr algn="just"/>
                      <a:r>
                        <a:rPr lang="en-US" sz="4800" b="1" dirty="0">
                          <a:latin typeface="Times New Roman" panose="02020603050405020304" pitchFamily="18" charset="0"/>
                          <a:cs typeface="Times New Roman" panose="02020603050405020304" pitchFamily="18" charset="0"/>
                        </a:rPr>
                        <a:t>- Sự</a:t>
                      </a:r>
                      <a:r>
                        <a:rPr lang="en-US" sz="4800" b="1" baseline="0" dirty="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just"/>
                      <a:r>
                        <a:rPr lang="en-US" sz="4800" b="1" baseline="0" dirty="0">
                          <a:latin typeface="Times New Roman" panose="02020603050405020304" pitchFamily="18" charset="0"/>
                          <a:cs typeface="Times New Roman" panose="02020603050405020304" pitchFamily="18" charset="0"/>
                        </a:rPr>
                        <a:t>- Tôn trọng sự thật là </a:t>
                      </a:r>
                      <a:r>
                        <a:rPr lang="vi-VN" sz="4800" b="1" baseline="0" dirty="0">
                          <a:latin typeface="Times New Roman" panose="02020603050405020304" pitchFamily="18" charset="0"/>
                          <a:cs typeface="Times New Roman" panose="02020603050405020304" pitchFamily="18" charset="0"/>
                        </a:rPr>
                        <a:t>suy nghĩ, nói và làm theo đúng sự thật, bảo vệ sự thật</a:t>
                      </a:r>
                      <a:r>
                        <a:rPr lang="en-US" sz="4800" b="1" baseline="0" dirty="0">
                          <a:latin typeface="Times New Roman" panose="02020603050405020304" pitchFamily="18" charset="0"/>
                          <a:cs typeface="Times New Roman" panose="02020603050405020304" pitchFamily="18" charset="0"/>
                        </a:rPr>
                        <a:t>.</a:t>
                      </a:r>
                      <a:endParaRPr lang="vi-VN" sz="4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300437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016" y="-11276"/>
            <a:ext cx="8964488"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HĐ </a:t>
            </a:r>
            <a:r>
              <a:rPr lang="en-US" sz="2800" b="1" dirty="0" err="1">
                <a:solidFill>
                  <a:srgbClr val="002060"/>
                </a:solidFill>
                <a:latin typeface="Times New Roman" panose="02020603050405020304" pitchFamily="18" charset="0"/>
                <a:cs typeface="Times New Roman" panose="02020603050405020304" pitchFamily="18" charset="0"/>
              </a:rPr>
              <a:t>cặp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đôi</a:t>
            </a:r>
            <a:r>
              <a:rPr lang="en-US" sz="2800" b="1" dirty="0">
                <a:solidFill>
                  <a:srgbClr val="002060"/>
                </a:solidFill>
                <a:latin typeface="Times New Roman" panose="02020603050405020304" pitchFamily="18" charset="0"/>
                <a:cs typeface="Times New Roman" panose="02020603050405020304" pitchFamily="18" charset="0"/>
              </a:rPr>
              <a:t>/4 </a:t>
            </a:r>
            <a:r>
              <a:rPr lang="en-US" sz="2800" b="1" dirty="0" err="1">
                <a:solidFill>
                  <a:srgbClr val="002060"/>
                </a:solidFill>
                <a:latin typeface="Times New Roman" panose="02020603050405020304" pitchFamily="18" charset="0"/>
                <a:cs typeface="Times New Roman" panose="02020603050405020304" pitchFamily="18" charset="0"/>
              </a:rPr>
              <a:t>phút</a:t>
            </a:r>
            <a:endParaRPr lang="en-US"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36291109"/>
              </p:ext>
            </p:extLst>
          </p:nvPr>
        </p:nvGraphicFramePr>
        <p:xfrm>
          <a:off x="72008" y="511944"/>
          <a:ext cx="8964488" cy="4572000"/>
        </p:xfrm>
        <a:graphic>
          <a:graphicData uri="http://schemas.openxmlformats.org/drawingml/2006/table">
            <a:tbl>
              <a:tblPr firstRow="1" bandRow="1">
                <a:tableStyleId>{5C22544A-7EE6-4342-B048-85BDC9FD1C3A}</a:tableStyleId>
              </a:tblPr>
              <a:tblGrid>
                <a:gridCol w="4482244">
                  <a:extLst>
                    <a:ext uri="{9D8B030D-6E8A-4147-A177-3AD203B41FA5}">
                      <a16:colId xmlns:a16="http://schemas.microsoft.com/office/drawing/2014/main" xmlns="" val="20000"/>
                    </a:ext>
                  </a:extLst>
                </a:gridCol>
                <a:gridCol w="4482244">
                  <a:extLst>
                    <a:ext uri="{9D8B030D-6E8A-4147-A177-3AD203B41FA5}">
                      <a16:colId xmlns:a16="http://schemas.microsoft.com/office/drawing/2014/main" xmlns="" val="20001"/>
                    </a:ext>
                  </a:extLst>
                </a:gridCol>
              </a:tblGrid>
              <a:tr h="47563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Times New Roman" panose="02020603050405020304" pitchFamily="18" charset="0"/>
                          <a:cs typeface="Times New Roman" panose="02020603050405020304" pitchFamily="18" charset="0"/>
                        </a:rPr>
                        <a:t>Biểu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hiện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của</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tôn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trọng</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sự</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thật</a:t>
                      </a:r>
                      <a:endParaRPr lang="vi-VN" sz="3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096771">
                <a:tc>
                  <a:txBody>
                    <a:bodyPr/>
                    <a:lstStyle/>
                    <a:p>
                      <a:pPr algn="just"/>
                      <a:r>
                        <a:rPr lang="en-US" sz="3600" b="1" dirty="0">
                          <a:solidFill>
                            <a:srgbClr val="002060"/>
                          </a:solidFill>
                          <a:latin typeface="Times New Roman" panose="02020603050405020304" pitchFamily="18" charset="0"/>
                          <a:cs typeface="Times New Roman" panose="02020603050405020304" pitchFamily="18" charset="0"/>
                        </a:rPr>
                        <a:t>Quan sát</a:t>
                      </a:r>
                      <a:r>
                        <a:rPr lang="en-US" sz="3600" b="1" baseline="0" dirty="0">
                          <a:solidFill>
                            <a:srgbClr val="002060"/>
                          </a:solidFill>
                          <a:latin typeface="Times New Roman" panose="02020603050405020304" pitchFamily="18" charset="0"/>
                          <a:cs typeface="Times New Roman" panose="02020603050405020304" pitchFamily="18" charset="0"/>
                        </a:rPr>
                        <a:t> tranh, ghi biểu hiện</a:t>
                      </a:r>
                    </a:p>
                    <a:p>
                      <a:pPr marL="0" indent="0" algn="just">
                        <a:buNone/>
                      </a:pPr>
                      <a:r>
                        <a:rPr lang="en-US" sz="3600" baseline="0" dirty="0" err="1">
                          <a:latin typeface="Times New Roman" panose="02020603050405020304" pitchFamily="18" charset="0"/>
                          <a:cs typeface="Times New Roman" panose="02020603050405020304" pitchFamily="18" charset="0"/>
                        </a:rPr>
                        <a:t>Tranh</a:t>
                      </a:r>
                      <a:r>
                        <a:rPr lang="en-US" sz="3600" baseline="0" dirty="0">
                          <a:latin typeface="Times New Roman" panose="02020603050405020304" pitchFamily="18" charset="0"/>
                          <a:cs typeface="Times New Roman" panose="02020603050405020304" pitchFamily="18" charset="0"/>
                        </a:rPr>
                        <a:t> 1:……………</a:t>
                      </a:r>
                    </a:p>
                    <a:p>
                      <a:pPr marL="0" indent="0" algn="just">
                        <a:buNone/>
                      </a:pPr>
                      <a:r>
                        <a:rPr lang="en-US" sz="3600" baseline="0" dirty="0" err="1">
                          <a:latin typeface="Times New Roman" panose="02020603050405020304" pitchFamily="18" charset="0"/>
                          <a:cs typeface="Times New Roman" panose="02020603050405020304" pitchFamily="18" charset="0"/>
                        </a:rPr>
                        <a:t>Tranh</a:t>
                      </a:r>
                      <a:r>
                        <a:rPr lang="en-US" sz="3600" baseline="0" dirty="0">
                          <a:latin typeface="Times New Roman" panose="02020603050405020304" pitchFamily="18" charset="0"/>
                          <a:cs typeface="Times New Roman" panose="02020603050405020304" pitchFamily="18" charset="0"/>
                        </a:rPr>
                        <a:t> 2:……………</a:t>
                      </a:r>
                    </a:p>
                    <a:p>
                      <a:pPr marL="0" indent="0" algn="just">
                        <a:buNone/>
                      </a:pPr>
                      <a:r>
                        <a:rPr lang="en-US" sz="3600" baseline="0" dirty="0" err="1">
                          <a:latin typeface="Times New Roman" panose="02020603050405020304" pitchFamily="18" charset="0"/>
                          <a:cs typeface="Times New Roman" panose="02020603050405020304" pitchFamily="18" charset="0"/>
                        </a:rPr>
                        <a:t>Tranh</a:t>
                      </a:r>
                      <a:r>
                        <a:rPr lang="en-US" sz="3600" baseline="0" dirty="0">
                          <a:latin typeface="Times New Roman" panose="02020603050405020304" pitchFamily="18" charset="0"/>
                          <a:cs typeface="Times New Roman" panose="02020603050405020304" pitchFamily="18" charset="0"/>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600" b="1" dirty="0">
                          <a:solidFill>
                            <a:srgbClr val="002060"/>
                          </a:solidFill>
                          <a:latin typeface="Times New Roman" panose="02020603050405020304" pitchFamily="18" charset="0"/>
                          <a:cs typeface="Times New Roman" panose="02020603050405020304" pitchFamily="18" charset="0"/>
                        </a:rPr>
                        <a:t>Kể</a:t>
                      </a:r>
                      <a:r>
                        <a:rPr lang="en-US" sz="3600" b="1" baseline="0" dirty="0">
                          <a:solidFill>
                            <a:srgbClr val="002060"/>
                          </a:solidFill>
                          <a:latin typeface="Times New Roman" panose="02020603050405020304" pitchFamily="18" charset="0"/>
                          <a:cs typeface="Times New Roman" panose="02020603050405020304" pitchFamily="18" charset="0"/>
                        </a:rPr>
                        <a:t> thêm các biểu hiện khác</a:t>
                      </a:r>
                    </a:p>
                    <a:p>
                      <a:pPr algn="just"/>
                      <a:r>
                        <a:rPr lang="en-US" sz="3600" baseline="0" dirty="0">
                          <a:latin typeface="Times New Roman" panose="02020603050405020304" pitchFamily="18" charset="0"/>
                          <a:cs typeface="Times New Roman" panose="02020603050405020304" pitchFamily="18" charset="0"/>
                        </a:rPr>
                        <a:t>4…………………</a:t>
                      </a:r>
                    </a:p>
                    <a:p>
                      <a:pPr algn="just"/>
                      <a:r>
                        <a:rPr lang="en-US" sz="3600" baseline="0" dirty="0">
                          <a:latin typeface="Times New Roman" panose="02020603050405020304" pitchFamily="18" charset="0"/>
                          <a:cs typeface="Times New Roman" panose="02020603050405020304" pitchFamily="18" charset="0"/>
                        </a:rPr>
                        <a:t>5……….…………</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6…………………</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7……….……………</a:t>
                      </a:r>
                      <a:endParaRPr lang="vi-VN" sz="360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8…………………</a:t>
                      </a:r>
                      <a:endParaRPr lang="vi-VN"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07975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1359</Words>
  <Application>Microsoft Office PowerPoint</Application>
  <PresentationFormat>On-screen Show (16:9)</PresentationFormat>
  <Paragraphs>174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3. Ý nghĩa của tôn trọng sự thật </vt:lpstr>
      <vt:lpstr>PowerPoint Presentation</vt:lpstr>
      <vt:lpstr>PowerPoint Presentation</vt:lpstr>
      <vt:lpstr>PowerPoint Presentation</vt:lpstr>
      <vt:lpstr>PowerPoint Presentation</vt:lpstr>
      <vt:lpstr>PowerPoint Presentation</vt:lpstr>
      <vt:lpstr>PowerPoint Presentation</vt:lpstr>
      <vt:lpstr> III. Luyện tập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CMS</cp:lastModifiedBy>
  <cp:revision>65</cp:revision>
  <dcterms:created xsi:type="dcterms:W3CDTF">2021-07-12T15:39:09Z</dcterms:created>
  <dcterms:modified xsi:type="dcterms:W3CDTF">2023-09-05T14:27:49Z</dcterms:modified>
</cp:coreProperties>
</file>