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7"/>
  </p:notesMasterIdLst>
  <p:sldIdLst>
    <p:sldId id="319" r:id="rId3"/>
    <p:sldId id="325" r:id="rId4"/>
    <p:sldId id="321" r:id="rId5"/>
    <p:sldId id="322" r:id="rId6"/>
    <p:sldId id="326" r:id="rId7"/>
    <p:sldId id="297" r:id="rId8"/>
    <p:sldId id="327" r:id="rId9"/>
    <p:sldId id="260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5" r:id="rId18"/>
    <p:sldId id="305" r:id="rId19"/>
    <p:sldId id="261" r:id="rId20"/>
    <p:sldId id="262" r:id="rId21"/>
    <p:sldId id="346" r:id="rId22"/>
    <p:sldId id="295" r:id="rId23"/>
    <p:sldId id="351" r:id="rId24"/>
    <p:sldId id="347" r:id="rId25"/>
    <p:sldId id="35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B48900"/>
    <a:srgbClr val="339933"/>
    <a:srgbClr val="DEEBF7"/>
    <a:srgbClr val="0033CC"/>
    <a:srgbClr val="F2F7FC"/>
    <a:srgbClr val="008080"/>
    <a:srgbClr val="EEB500"/>
    <a:srgbClr val="FE8637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387" y="48"/>
      </p:cViewPr>
      <p:guideLst>
        <p:guide orient="horz" pos="2208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20A51A1-8CC1-4391-B21F-15295A1588F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6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758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51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3330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27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290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06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877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60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018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575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3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03/04/2024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526A92-8AAF-4BF0-85FE-B336BF0F8D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2F91-6C79-4775-9E01-5F8EDCA63F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99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NULL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2.xml"/><Relationship Id="rId4" Type="http://schemas.microsoft.com/office/2007/relationships/media" Target="../media/media2.mp3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H&#7891;ng%20H&#7843;i\Videos\WhatIf-DinaGaripova-3631783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" y="-225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52411" y="1002407"/>
            <a:ext cx="59436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4093" y="2446958"/>
            <a:ext cx="381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738093" y="3132758"/>
            <a:ext cx="10668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14945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270DFCC-6EED-4155-B976-9926132E952F}"/>
              </a:ext>
            </a:extLst>
          </p:cNvPr>
          <p:cNvSpPr txBox="1"/>
          <p:nvPr/>
        </p:nvSpPr>
        <p:spPr>
          <a:xfrm>
            <a:off x="295536" y="2477433"/>
            <a:ext cx="7771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Choose the best  answer</a:t>
            </a:r>
          </a:p>
        </p:txBody>
      </p:sp>
      <p:sp>
        <p:nvSpPr>
          <p:cNvPr id="6" name="Oval 5"/>
          <p:cNvSpPr/>
          <p:nvPr/>
        </p:nvSpPr>
        <p:spPr>
          <a:xfrm>
            <a:off x="491500" y="17929"/>
            <a:ext cx="3092358" cy="1548581"/>
          </a:xfrm>
          <a:prstGeom prst="ellipse">
            <a:avLst/>
          </a:prstGeom>
          <a:solidFill>
            <a:srgbClr val="F2F7FC"/>
          </a:solidFill>
          <a:ln>
            <a:solidFill>
              <a:srgbClr val="DEEBF7"/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0033CC"/>
                </a:solidFill>
                <a:latin typeface=".VnBodoni" pitchFamily="34" charset="0"/>
              </a:rPr>
              <a:t>PRODUCTION</a:t>
            </a:r>
            <a:endParaRPr lang="en-US" sz="2000" b="1" dirty="0">
              <a:solidFill>
                <a:srgbClr val="0033CC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9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8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43952" y="455008"/>
            <a:ext cx="6655463" cy="1125865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985702" y="512317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985702" y="381118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923938" y="250796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07303" y="5266552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07303" y="3969714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b. 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355985" y="2615029"/>
            <a:ext cx="3101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a.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 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332005"/>
            <a:ext cx="1140959" cy="1331216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354218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332005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89838" y="2556431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373239" y="3888461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58442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058442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402427" y="5212302"/>
            <a:ext cx="638956" cy="88247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920967" y="658208"/>
            <a:ext cx="6168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b="1" dirty="0">
                <a:solidFill>
                  <a:srgbClr val="0033CC"/>
                </a:solidFill>
              </a:rPr>
              <a:t>. I want ______ cup of tea.</a:t>
            </a:r>
          </a:p>
        </p:txBody>
      </p:sp>
    </p:spTree>
    <p:extLst>
      <p:ext uri="{BB962C8B-B14F-4D97-AF65-F5344CB8AC3E}">
        <p14:creationId xmlns:p14="http://schemas.microsoft.com/office/powerpoint/2010/main" val="31100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519084" y="455007"/>
            <a:ext cx="7226710" cy="1195967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000" dirty="0">
                <a:solidFill>
                  <a:prstClr val="white"/>
                </a:solidFill>
                <a:latin typeface="Aharoni" panose="02010803020104030203" pitchFamily="2" charset="-79"/>
                <a:cs typeface="Cordia New" panose="020B0304020202020204" pitchFamily="34" charset="-34"/>
                <a:sym typeface="Arial"/>
              </a:rPr>
              <a:t>2. I need someone who can play _____guitar, I'll sing a song now.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dirty="0">
                <a:solidFill>
                  <a:schemeClr val="tx1"/>
                </a:solidFill>
              </a:rPr>
              <a:t>. I need someone who can </a:t>
            </a:r>
            <a:r>
              <a:rPr lang="en-US" sz="2800" b="1" dirty="0" smtClean="0">
                <a:solidFill>
                  <a:schemeClr val="tx1"/>
                </a:solidFill>
              </a:rPr>
              <a:t>play……… guitar</a:t>
            </a:r>
            <a:r>
              <a:rPr lang="en-US" sz="2800" b="1" dirty="0">
                <a:solidFill>
                  <a:schemeClr val="tx1"/>
                </a:solidFill>
              </a:rPr>
              <a:t>, I'll sing </a:t>
            </a:r>
            <a:r>
              <a:rPr lang="en-US" sz="2800" b="1" dirty="0" smtClean="0">
                <a:solidFill>
                  <a:schemeClr val="tx1"/>
                </a:solidFill>
              </a:rPr>
              <a:t>…… </a:t>
            </a:r>
            <a:r>
              <a:rPr lang="en-US" sz="2800" b="1" dirty="0">
                <a:solidFill>
                  <a:schemeClr val="tx1"/>
                </a:solidFill>
              </a:rPr>
              <a:t>song now</a:t>
            </a:r>
            <a:r>
              <a:rPr lang="en-US" sz="2800" b="1" dirty="0" smtClean="0">
                <a:solidFill>
                  <a:schemeClr val="tx1"/>
                </a:solidFill>
              </a:rPr>
              <a:t>.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pPr lvl="0" algn="ctr">
              <a:defRPr/>
            </a:pPr>
            <a:endParaRPr lang="en-GB" sz="2000" dirty="0">
              <a:solidFill>
                <a:prstClr val="white"/>
              </a:solidFill>
              <a:latin typeface="Aharoni" panose="02010803020104030203" pitchFamily="2" charset="-79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725561" y="3514881"/>
            <a:ext cx="416503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740310" y="2290609"/>
            <a:ext cx="411648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740311" y="4809194"/>
            <a:ext cx="415028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1909218" y="3658258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the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1858297" y="2420749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1858297" y="4909134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he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336548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368966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346753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4857656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367706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597179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 w="9525">
            <a:solidFill>
              <a:srgbClr val="DEEBF7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29790" y="508897"/>
            <a:ext cx="6613401" cy="12960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94105" y="617752"/>
            <a:ext cx="6484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3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___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sky is very clear tonight. 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can see a lot of stars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985702" y="487245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985702" y="3560469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923938" y="2257253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259823" y="5015836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</a:t>
            </a:r>
            <a:r>
              <a:rPr 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n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259823" y="3718998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208505" y="2364313"/>
            <a:ext cx="3420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a.   </a:t>
            </a:r>
            <a:r>
              <a:rPr lang="en-US" sz="4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498776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531194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508981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389838" y="2305715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373239" y="3637745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402427" y="4961586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29"/>
            <a:ext cx="9566564" cy="685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519084" y="244531"/>
            <a:ext cx="7226710" cy="1100429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725561" y="368966"/>
            <a:ext cx="72267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 panose="020F0502020204030204"/>
                <a:cs typeface="Arial"/>
                <a:sym typeface="Arial"/>
              </a:rPr>
              <a:t>4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. </a:t>
            </a:r>
            <a:r>
              <a:rPr lang="en-US" sz="3200" b="1" dirty="0"/>
              <a:t>He has ______ unusual name.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1725561" y="3514881"/>
            <a:ext cx="416503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1740310" y="2290609"/>
            <a:ext cx="411648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1740311" y="4809194"/>
            <a:ext cx="4150288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1909218" y="3658258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noProof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1858297" y="2420749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lang="en-US" sz="4800" noProof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he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1858297" y="4909134"/>
            <a:ext cx="36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</a:t>
            </a:r>
            <a:r>
              <a:rPr lang="en-US" sz="48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n</a:t>
            </a:r>
            <a:endParaRPr kumimoji="0" lang="th-TH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62808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95226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73013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4857656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367706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597179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7"/>
            <a:ext cx="956656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56454" y="244532"/>
            <a:ext cx="6655463" cy="13531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56177" y="397398"/>
            <a:ext cx="6536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5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/>
              <a:t>They have a son and </a:t>
            </a:r>
            <a:r>
              <a:rPr lang="en-US" sz="2800" b="1" dirty="0" smtClean="0"/>
              <a:t>….. </a:t>
            </a:r>
            <a:r>
              <a:rPr lang="en-US" sz="2800" b="1" dirty="0"/>
              <a:t>daughter. _____ daughter is very kind</a:t>
            </a:r>
            <a:r>
              <a:rPr lang="en-US" sz="2800" b="1" dirty="0" smtClean="0"/>
              <a:t>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Arial"/>
                <a:sym typeface="Arial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048691" y="3868833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014890" y="2644561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048691" y="5163146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70292" y="4012210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b.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a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19371" y="2774701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an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419371" y="5263086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c. 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- the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33312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65730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43517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14591" y="5211608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721658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3951131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7"/>
            <a:ext cx="9566564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21501217-C02E-4EB5-A550-B5A8FC278C5B}"/>
              </a:ext>
            </a:extLst>
          </p:cNvPr>
          <p:cNvSpPr/>
          <p:nvPr/>
        </p:nvSpPr>
        <p:spPr>
          <a:xfrm>
            <a:off x="1456454" y="244532"/>
            <a:ext cx="6655463" cy="1353196"/>
          </a:xfrm>
          <a:prstGeom prst="wedgeRoundRectCallout">
            <a:avLst>
              <a:gd name="adj1" fmla="val -49896"/>
              <a:gd name="adj2" fmla="val 751"/>
              <a:gd name="adj3" fmla="val 16667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A97C5C0-8BD9-4983-AE6D-911460208C4C}"/>
              </a:ext>
            </a:extLst>
          </p:cNvPr>
          <p:cNvSpPr txBox="1"/>
          <p:nvPr/>
        </p:nvSpPr>
        <p:spPr>
          <a:xfrm>
            <a:off x="1456177" y="397398"/>
            <a:ext cx="6536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6. 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</a:rPr>
              <a:t>My </a:t>
            </a:r>
            <a:r>
              <a:rPr lang="en-US" sz="2800" b="1" dirty="0">
                <a:latin typeface="Times New Roman"/>
                <a:ea typeface="Times New Roman"/>
                <a:cs typeface="Times New Roman"/>
              </a:rPr>
              <a:t>mother is ______ professional athlete.</a:t>
            </a:r>
            <a:endParaRPr lang="en-US" sz="3600" b="1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วงรี 5">
            <a:extLst>
              <a:ext uri="{FF2B5EF4-FFF2-40B4-BE49-F238E27FC236}">
                <a16:creationId xmlns:a16="http://schemas.microsoft.com/office/drawing/2014/main" id="{B3C0FBCF-690C-4AD1-B426-EA44C48A395A}"/>
              </a:ext>
            </a:extLst>
          </p:cNvPr>
          <p:cNvSpPr/>
          <p:nvPr/>
        </p:nvSpPr>
        <p:spPr>
          <a:xfrm>
            <a:off x="2048691" y="4842230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rgbClr val="FEEC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7" name="วงรี 5">
            <a:extLst>
              <a:ext uri="{FF2B5EF4-FFF2-40B4-BE49-F238E27FC236}">
                <a16:creationId xmlns:a16="http://schemas.microsoft.com/office/drawing/2014/main" id="{ABBC749F-9E48-4250-9AA2-DC3E1C8E7555}"/>
              </a:ext>
            </a:extLst>
          </p:cNvPr>
          <p:cNvSpPr/>
          <p:nvPr/>
        </p:nvSpPr>
        <p:spPr>
          <a:xfrm>
            <a:off x="2014890" y="2644561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rgbClr val="9CE7FE"/>
          </a:solidFill>
          <a:ln>
            <a:solidFill>
              <a:srgbClr val="9CE7F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8" name="วงรี 5">
            <a:extLst>
              <a:ext uri="{FF2B5EF4-FFF2-40B4-BE49-F238E27FC236}">
                <a16:creationId xmlns:a16="http://schemas.microsoft.com/office/drawing/2014/main" id="{2A5ECF2F-A4D3-4920-B733-C5208692906D}"/>
              </a:ext>
            </a:extLst>
          </p:cNvPr>
          <p:cNvSpPr/>
          <p:nvPr/>
        </p:nvSpPr>
        <p:spPr>
          <a:xfrm>
            <a:off x="2042166" y="3746965"/>
            <a:ext cx="3841907" cy="988614"/>
          </a:xfrm>
          <a:custGeom>
            <a:avLst/>
            <a:gdLst>
              <a:gd name="connsiteX0" fmla="*/ 0 w 5119687"/>
              <a:gd name="connsiteY0" fmla="*/ 493340 h 986680"/>
              <a:gd name="connsiteX1" fmla="*/ 2559844 w 5119687"/>
              <a:gd name="connsiteY1" fmla="*/ 0 h 986680"/>
              <a:gd name="connsiteX2" fmla="*/ 5119688 w 5119687"/>
              <a:gd name="connsiteY2" fmla="*/ 493340 h 986680"/>
              <a:gd name="connsiteX3" fmla="*/ 2559844 w 5119687"/>
              <a:gd name="connsiteY3" fmla="*/ 986680 h 986680"/>
              <a:gd name="connsiteX4" fmla="*/ 0 w 5119687"/>
              <a:gd name="connsiteY4" fmla="*/ 493340 h 986680"/>
              <a:gd name="connsiteX0" fmla="*/ 230 w 5119918"/>
              <a:gd name="connsiteY0" fmla="*/ 494307 h 988614"/>
              <a:gd name="connsiteX1" fmla="*/ 2560074 w 5119918"/>
              <a:gd name="connsiteY1" fmla="*/ 967 h 988614"/>
              <a:gd name="connsiteX2" fmla="*/ 5119918 w 5119918"/>
              <a:gd name="connsiteY2" fmla="*/ 494307 h 988614"/>
              <a:gd name="connsiteX3" fmla="*/ 2560074 w 5119918"/>
              <a:gd name="connsiteY3" fmla="*/ 987647 h 988614"/>
              <a:gd name="connsiteX4" fmla="*/ 230 w 5119918"/>
              <a:gd name="connsiteY4" fmla="*/ 494307 h 988614"/>
              <a:gd name="connsiteX0" fmla="*/ 230 w 5121295"/>
              <a:gd name="connsiteY0" fmla="*/ 494307 h 988614"/>
              <a:gd name="connsiteX1" fmla="*/ 2560074 w 5121295"/>
              <a:gd name="connsiteY1" fmla="*/ 967 h 988614"/>
              <a:gd name="connsiteX2" fmla="*/ 5119918 w 5121295"/>
              <a:gd name="connsiteY2" fmla="*/ 494307 h 988614"/>
              <a:gd name="connsiteX3" fmla="*/ 2560074 w 5121295"/>
              <a:gd name="connsiteY3" fmla="*/ 987647 h 988614"/>
              <a:gd name="connsiteX4" fmla="*/ 230 w 5121295"/>
              <a:gd name="connsiteY4" fmla="*/ 494307 h 988614"/>
              <a:gd name="connsiteX0" fmla="*/ 230 w 5122543"/>
              <a:gd name="connsiteY0" fmla="*/ 494307 h 988614"/>
              <a:gd name="connsiteX1" fmla="*/ 2560074 w 5122543"/>
              <a:gd name="connsiteY1" fmla="*/ 967 h 988614"/>
              <a:gd name="connsiteX2" fmla="*/ 5119918 w 5122543"/>
              <a:gd name="connsiteY2" fmla="*/ 494307 h 988614"/>
              <a:gd name="connsiteX3" fmla="*/ 2560074 w 5122543"/>
              <a:gd name="connsiteY3" fmla="*/ 987647 h 988614"/>
              <a:gd name="connsiteX4" fmla="*/ 230 w 5122543"/>
              <a:gd name="connsiteY4" fmla="*/ 494307 h 9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543" h="988614">
                <a:moveTo>
                  <a:pt x="230" y="494307"/>
                </a:moveTo>
                <a:cubicBezTo>
                  <a:pt x="19280" y="-44857"/>
                  <a:pt x="1146311" y="967"/>
                  <a:pt x="2560074" y="967"/>
                </a:cubicBezTo>
                <a:cubicBezTo>
                  <a:pt x="3973837" y="967"/>
                  <a:pt x="5167543" y="21818"/>
                  <a:pt x="5119918" y="494307"/>
                </a:cubicBezTo>
                <a:cubicBezTo>
                  <a:pt x="5186593" y="928696"/>
                  <a:pt x="3973837" y="987647"/>
                  <a:pt x="2560074" y="987647"/>
                </a:cubicBezTo>
                <a:cubicBezTo>
                  <a:pt x="1146311" y="987647"/>
                  <a:pt x="-18820" y="1033471"/>
                  <a:pt x="230" y="49430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rgbClr val="BCFF9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F803C83A-E4B8-40AF-9030-E62B71477C05}"/>
              </a:ext>
            </a:extLst>
          </p:cNvPr>
          <p:cNvSpPr txBox="1"/>
          <p:nvPr/>
        </p:nvSpPr>
        <p:spPr>
          <a:xfrm>
            <a:off x="2470292" y="4985607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</a:t>
            </a:r>
            <a:r>
              <a:rPr lang="en-US" sz="4000" noProof="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lang="en-US" sz="4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B6CB0B9D-2E77-4D08-9E59-5ADCFF4EFA55}"/>
              </a:ext>
            </a:extLst>
          </p:cNvPr>
          <p:cNvSpPr txBox="1"/>
          <p:nvPr/>
        </p:nvSpPr>
        <p:spPr>
          <a:xfrm>
            <a:off x="2419371" y="2774701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 </a:t>
            </a:r>
            <a:r>
              <a:rPr lang="en-US" sz="40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</a:t>
            </a:r>
            <a:r>
              <a:rPr lang="en-US" sz="4000" noProof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he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C5BF58E0-BA96-4C8E-BD6F-31343ABF4934}"/>
              </a:ext>
            </a:extLst>
          </p:cNvPr>
          <p:cNvSpPr txBox="1"/>
          <p:nvPr/>
        </p:nvSpPr>
        <p:spPr>
          <a:xfrm>
            <a:off x="2385173" y="3851978"/>
            <a:ext cx="3101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b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.   </a:t>
            </a:r>
            <a:r>
              <a:rPr lang="en-US" sz="4000" noProof="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 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Mali SemiBold" panose="00000700000000000000" pitchFamily="2" charset="-34"/>
              <a:sym typeface="Arial"/>
            </a:endParaRPr>
          </a:p>
        </p:txBody>
      </p:sp>
      <p:grpSp>
        <p:nvGrpSpPr>
          <p:cNvPr id="12" name="กลุ่ม 12">
            <a:extLst>
              <a:ext uri="{FF2B5EF4-FFF2-40B4-BE49-F238E27FC236}">
                <a16:creationId xmlns:a16="http://schemas.microsoft.com/office/drawing/2014/main" id="{67654437-D6ED-4895-AD04-A2F764A3F5E5}"/>
              </a:ext>
            </a:extLst>
          </p:cNvPr>
          <p:cNvGrpSpPr/>
          <p:nvPr/>
        </p:nvGrpSpPr>
        <p:grpSpPr>
          <a:xfrm>
            <a:off x="241313" y="233312"/>
            <a:ext cx="1140959" cy="1341421"/>
            <a:chOff x="3628809" y="1877210"/>
            <a:chExt cx="2998906" cy="2644351"/>
          </a:xfrm>
        </p:grpSpPr>
        <p:sp>
          <p:nvSpPr>
            <p:cNvPr id="13" name="วงรี 13">
              <a:extLst>
                <a:ext uri="{FF2B5EF4-FFF2-40B4-BE49-F238E27FC236}">
                  <a16:creationId xmlns:a16="http://schemas.microsoft.com/office/drawing/2014/main" id="{8A6036AA-926C-4DDE-B2F8-C9E0958E6232}"/>
                </a:ext>
              </a:extLst>
            </p:cNvPr>
            <p:cNvSpPr/>
            <p:nvPr/>
          </p:nvSpPr>
          <p:spPr>
            <a:xfrm>
              <a:off x="3729359" y="1994327"/>
              <a:ext cx="2527234" cy="252723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solidFill>
                <a:srgbClr val="ACCB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4" name="วงรี 14">
              <a:extLst>
                <a:ext uri="{FF2B5EF4-FFF2-40B4-BE49-F238E27FC236}">
                  <a16:creationId xmlns:a16="http://schemas.microsoft.com/office/drawing/2014/main" id="{CEC68C1E-318E-4CEF-84D9-FB0524BA4D99}"/>
                </a:ext>
              </a:extLst>
            </p:cNvPr>
            <p:cNvSpPr/>
            <p:nvPr/>
          </p:nvSpPr>
          <p:spPr>
            <a:xfrm>
              <a:off x="4892065" y="2995965"/>
              <a:ext cx="373746" cy="37374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15" name="สี่เหลี่ยมผืนผ้า 15">
              <a:extLst>
                <a:ext uri="{FF2B5EF4-FFF2-40B4-BE49-F238E27FC236}">
                  <a16:creationId xmlns:a16="http://schemas.microsoft.com/office/drawing/2014/main" id="{56457F02-E40F-45F0-A96A-01A714F2BEB3}"/>
                </a:ext>
              </a:extLst>
            </p:cNvPr>
            <p:cNvSpPr/>
            <p:nvPr/>
          </p:nvSpPr>
          <p:spPr>
            <a:xfrm>
              <a:off x="5694264" y="2557816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1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6" name="สี่เหลี่ยมผืนผ้า 16">
              <a:extLst>
                <a:ext uri="{FF2B5EF4-FFF2-40B4-BE49-F238E27FC236}">
                  <a16:creationId xmlns:a16="http://schemas.microsoft.com/office/drawing/2014/main" id="{2E5BBA67-F867-4149-8BB5-0879435F8B89}"/>
                </a:ext>
              </a:extLst>
            </p:cNvPr>
            <p:cNvSpPr/>
            <p:nvPr/>
          </p:nvSpPr>
          <p:spPr>
            <a:xfrm>
              <a:off x="5322415" y="3726681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2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7" name="สี่เหลี่ยมผืนผ้า 17">
              <a:extLst>
                <a:ext uri="{FF2B5EF4-FFF2-40B4-BE49-F238E27FC236}">
                  <a16:creationId xmlns:a16="http://schemas.microsoft.com/office/drawing/2014/main" id="{33517E3B-0E3D-4A9D-8AF4-98DAF90B12C7}"/>
                </a:ext>
              </a:extLst>
            </p:cNvPr>
            <p:cNvSpPr/>
            <p:nvPr/>
          </p:nvSpPr>
          <p:spPr>
            <a:xfrm>
              <a:off x="3977121" y="372534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3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8" name="สี่เหลี่ยมผืนผ้า 18">
              <a:extLst>
                <a:ext uri="{FF2B5EF4-FFF2-40B4-BE49-F238E27FC236}">
                  <a16:creationId xmlns:a16="http://schemas.microsoft.com/office/drawing/2014/main" id="{11F9F5AB-79CC-4897-AFAF-464DEA79A563}"/>
                </a:ext>
              </a:extLst>
            </p:cNvPr>
            <p:cNvSpPr/>
            <p:nvPr/>
          </p:nvSpPr>
          <p:spPr>
            <a:xfrm>
              <a:off x="3628809" y="2554763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4</a:t>
              </a:r>
              <a:endPara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19" name="สี่เหลี่ยมผืนผ้า 19">
              <a:extLst>
                <a:ext uri="{FF2B5EF4-FFF2-40B4-BE49-F238E27FC236}">
                  <a16:creationId xmlns:a16="http://schemas.microsoft.com/office/drawing/2014/main" id="{38C37D41-727D-49E7-B151-CF555675EB41}"/>
                </a:ext>
              </a:extLst>
            </p:cNvPr>
            <p:cNvSpPr/>
            <p:nvPr/>
          </p:nvSpPr>
          <p:spPr>
            <a:xfrm>
              <a:off x="4621892" y="1877210"/>
              <a:ext cx="933451" cy="43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  <a:sym typeface="Arial"/>
                </a:rPr>
                <a:t>5</a:t>
              </a:r>
              <a:endPara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Punsukpukpik" panose="00000500000000000000" pitchFamily="2" charset="-34"/>
                <a:sym typeface="Arial"/>
              </a:endParaRPr>
            </a:p>
          </p:txBody>
        </p:sp>
        <p:sp>
          <p:nvSpPr>
            <p:cNvPr id="20" name="ลูกศร: รูปห้าเหลี่ยม 20">
              <a:extLst>
                <a:ext uri="{FF2B5EF4-FFF2-40B4-BE49-F238E27FC236}">
                  <a16:creationId xmlns:a16="http://schemas.microsoft.com/office/drawing/2014/main" id="{F66D67BD-0F04-4DC5-9FC1-E006029082EE}"/>
                </a:ext>
              </a:extLst>
            </p:cNvPr>
            <p:cNvSpPr/>
            <p:nvPr/>
          </p:nvSpPr>
          <p:spPr>
            <a:xfrm>
              <a:off x="5051063" y="3143133"/>
              <a:ext cx="933451" cy="115501"/>
            </a:xfrm>
            <a:prstGeom prst="homePlate">
              <a:avLst/>
            </a:prstGeom>
            <a:solidFill>
              <a:srgbClr val="FDA03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grpSp>
        <p:nvGrpSpPr>
          <p:cNvPr id="21" name="กลุ่ม 21">
            <a:extLst>
              <a:ext uri="{FF2B5EF4-FFF2-40B4-BE49-F238E27FC236}">
                <a16:creationId xmlns:a16="http://schemas.microsoft.com/office/drawing/2014/main" id="{FE1A25AC-E1B1-4A97-A3CC-612FC7188357}"/>
              </a:ext>
            </a:extLst>
          </p:cNvPr>
          <p:cNvGrpSpPr/>
          <p:nvPr/>
        </p:nvGrpSpPr>
        <p:grpSpPr>
          <a:xfrm>
            <a:off x="271234" y="265730"/>
            <a:ext cx="961507" cy="1282009"/>
            <a:chOff x="3842018" y="1909696"/>
            <a:chExt cx="2527233" cy="2527233"/>
          </a:xfrm>
        </p:grpSpPr>
        <p:sp>
          <p:nvSpPr>
            <p:cNvPr id="22" name="วงรี 22">
              <a:extLst>
                <a:ext uri="{FF2B5EF4-FFF2-40B4-BE49-F238E27FC236}">
                  <a16:creationId xmlns:a16="http://schemas.microsoft.com/office/drawing/2014/main" id="{E4F8C39C-08E1-4836-BB04-493A4B3F482B}"/>
                </a:ext>
              </a:extLst>
            </p:cNvPr>
            <p:cNvSpPr/>
            <p:nvPr/>
          </p:nvSpPr>
          <p:spPr>
            <a:xfrm>
              <a:off x="3842018" y="1909696"/>
              <a:ext cx="2527233" cy="2527233"/>
            </a:xfrm>
            <a:prstGeom prst="ellipse">
              <a:avLst/>
            </a:prstGeom>
            <a:noFill/>
            <a:ln w="38100">
              <a:solidFill>
                <a:srgbClr val="FF858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  <p:sp>
          <p:nvSpPr>
            <p:cNvPr id="23" name="ลูกศร: รูปห้าเหลี่ยม 23">
              <a:extLst>
                <a:ext uri="{FF2B5EF4-FFF2-40B4-BE49-F238E27FC236}">
                  <a16:creationId xmlns:a16="http://schemas.microsoft.com/office/drawing/2014/main" id="{3CA0254A-530C-4D4D-A148-AF669CF93543}"/>
                </a:ext>
              </a:extLst>
            </p:cNvPr>
            <p:cNvSpPr/>
            <p:nvPr/>
          </p:nvSpPr>
          <p:spPr>
            <a:xfrm rot="16200000">
              <a:off x="4558566" y="2693344"/>
              <a:ext cx="1083379" cy="106147"/>
            </a:xfrm>
            <a:prstGeom prst="homePlate">
              <a:avLst/>
            </a:prstGeom>
            <a:solidFill>
              <a:srgbClr val="84F0A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Cordia New" panose="020B0304020202020204" pitchFamily="34" charset="-34"/>
                <a:sym typeface="Arial"/>
              </a:endParaRPr>
            </a:p>
          </p:txBody>
        </p:sp>
      </p:grpSp>
      <p:sp>
        <p:nvSpPr>
          <p:cNvPr id="24" name="วงรี 24">
            <a:extLst>
              <a:ext uri="{FF2B5EF4-FFF2-40B4-BE49-F238E27FC236}">
                <a16:creationId xmlns:a16="http://schemas.microsoft.com/office/drawing/2014/main" id="{12356E96-4AA6-4089-B0E1-57D8069AAB2A}"/>
              </a:ext>
            </a:extLst>
          </p:cNvPr>
          <p:cNvSpPr/>
          <p:nvPr/>
        </p:nvSpPr>
        <p:spPr>
          <a:xfrm>
            <a:off x="683673" y="243517"/>
            <a:ext cx="142195" cy="189593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Cordia New" panose="020B0304020202020204" pitchFamily="34" charset="-34"/>
              <a:sym typeface="Arial"/>
            </a:endParaRPr>
          </a:p>
        </p:txBody>
      </p:sp>
      <p:pic>
        <p:nvPicPr>
          <p:cNvPr id="25" name="รูปภาพ 25">
            <a:extLst>
              <a:ext uri="{FF2B5EF4-FFF2-40B4-BE49-F238E27FC236}">
                <a16:creationId xmlns:a16="http://schemas.microsoft.com/office/drawing/2014/main" id="{90A2BC97-9BC2-46F5-B79B-5546392CB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5508066" y="3795427"/>
            <a:ext cx="662744" cy="882475"/>
          </a:xfrm>
          <a:prstGeom prst="rect">
            <a:avLst/>
          </a:prstGeom>
        </p:spPr>
      </p:pic>
      <p:pic>
        <p:nvPicPr>
          <p:cNvPr id="26" name="รูปภาพ 26">
            <a:extLst>
              <a:ext uri="{FF2B5EF4-FFF2-40B4-BE49-F238E27FC236}">
                <a16:creationId xmlns:a16="http://schemas.microsoft.com/office/drawing/2014/main" id="{9FFA381D-282B-484C-B913-82FF62A59C0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4591" y="2721658"/>
            <a:ext cx="638956" cy="882475"/>
          </a:xfrm>
          <a:prstGeom prst="rect">
            <a:avLst/>
          </a:prstGeom>
        </p:spPr>
      </p:pic>
      <p:pic>
        <p:nvPicPr>
          <p:cNvPr id="27" name="paw">
            <a:hlinkClick r:id="" action="ppaction://media"/>
            <a:extLst>
              <a:ext uri="{FF2B5EF4-FFF2-40B4-BE49-F238E27FC236}">
                <a16:creationId xmlns:a16="http://schemas.microsoft.com/office/drawing/2014/main" id="{2169A93F-C4DB-4B1A-9A2B-5D1CCD74E0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14009"/>
            <a:ext cx="304800" cy="406400"/>
          </a:xfrm>
          <a:prstGeom prst="rect">
            <a:avLst/>
          </a:prstGeom>
        </p:spPr>
      </p:pic>
      <p:pic>
        <p:nvPicPr>
          <p:cNvPr id="28" name="HISCALE">
            <a:hlinkClick r:id="" action="ppaction://media"/>
            <a:extLst>
              <a:ext uri="{FF2B5EF4-FFF2-40B4-BE49-F238E27FC236}">
                <a16:creationId xmlns:a16="http://schemas.microsoft.com/office/drawing/2014/main" id="{0534463A-6DB1-416C-9F0F-DA49F5A2748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2788.187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50166" y="455008"/>
            <a:ext cx="304800" cy="406400"/>
          </a:xfrm>
          <a:prstGeom prst="rect">
            <a:avLst/>
          </a:prstGeom>
        </p:spPr>
      </p:pic>
      <p:pic>
        <p:nvPicPr>
          <p:cNvPr id="29" name="รูปภาพ 29">
            <a:extLst>
              <a:ext uri="{FF2B5EF4-FFF2-40B4-BE49-F238E27FC236}">
                <a16:creationId xmlns:a16="http://schemas.microsoft.com/office/drawing/2014/main" id="{91F4D01A-8F25-4CFF-9BE0-3771053189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5" r="510"/>
          <a:stretch/>
        </p:blipFill>
        <p:spPr>
          <a:xfrm>
            <a:off x="5518214" y="4924528"/>
            <a:ext cx="638956" cy="8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ideoplayback-_1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1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229051" y="108276"/>
            <a:ext cx="3254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II. Grammar 2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03862" y="693051"/>
            <a:ext cx="59362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First Conditional Sentence</a:t>
            </a:r>
            <a:endParaRPr lang="en-US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6548" y="1277826"/>
            <a:ext cx="80092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First conditional sentences describe things which are possible and likely to happen in the present or the future.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5619" y="4345778"/>
            <a:ext cx="1663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0696" y="4484278"/>
            <a:ext cx="7348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If you </a:t>
            </a:r>
            <a:r>
              <a:rPr lang="en-US" sz="2400" b="1" dirty="0"/>
              <a:t>use </a:t>
            </a:r>
            <a:r>
              <a:rPr lang="en-US" sz="2400" dirty="0"/>
              <a:t>less paper, you </a:t>
            </a:r>
            <a:r>
              <a:rPr lang="en-US" sz="2400" b="1" dirty="0"/>
              <a:t>will save </a:t>
            </a:r>
            <a:r>
              <a:rPr lang="en-US" sz="2400" dirty="0"/>
              <a:t>a lot of trees.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570334"/>
              </p:ext>
            </p:extLst>
          </p:nvPr>
        </p:nvGraphicFramePr>
        <p:xfrm>
          <a:off x="324465" y="2458884"/>
          <a:ext cx="8332838" cy="1634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30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If -clause</a:t>
                      </a:r>
                    </a:p>
                  </a:txBody>
                  <a:tcPr marL="68580" marR="68580" marT="0" marB="0">
                    <a:solidFill>
                      <a:srgbClr val="B48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Main clause</a:t>
                      </a:r>
                    </a:p>
                  </a:txBody>
                  <a:tcPr marL="68580" marR="68580" marT="0" marB="0">
                    <a:solidFill>
                      <a:srgbClr val="B48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If + S + V(present simple),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 + will + V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56852" y="5130609"/>
            <a:ext cx="65777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 If we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friendlier to the environment, we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won’t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have to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suffer from pollution.</a:t>
            </a:r>
          </a:p>
        </p:txBody>
      </p:sp>
    </p:spTree>
    <p:extLst>
      <p:ext uri="{BB962C8B-B14F-4D97-AF65-F5344CB8AC3E}">
        <p14:creationId xmlns:p14="http://schemas.microsoft.com/office/powerpoint/2010/main" val="27531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90579" y="216033"/>
            <a:ext cx="80391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correct form of each verb in brackets.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52AD132-0177-4CCB-92D0-121D2E1D4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99" y="1177527"/>
            <a:ext cx="8319383" cy="4235591"/>
          </a:xfrm>
          <a:prstGeom prst="rect">
            <a:avLst/>
          </a:prstGeom>
        </p:spPr>
      </p:pic>
      <p:sp>
        <p:nvSpPr>
          <p:cNvPr id="56" name="Rectangle: Rounded Corners 7">
            <a:extLst>
              <a:ext uri="{FF2B5EF4-FFF2-40B4-BE49-F238E27FC236}">
                <a16:creationId xmlns:a16="http://schemas.microsoft.com/office/drawing/2014/main" id="{96287C96-07D4-4BDE-B5C3-0A4B706580AD}"/>
              </a:ext>
            </a:extLst>
          </p:cNvPr>
          <p:cNvSpPr/>
          <p:nvPr/>
        </p:nvSpPr>
        <p:spPr>
          <a:xfrm>
            <a:off x="1831098" y="1431961"/>
            <a:ext cx="422033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7" name="Rectangle: Rounded Corners 8">
            <a:extLst>
              <a:ext uri="{FF2B5EF4-FFF2-40B4-BE49-F238E27FC236}">
                <a16:creationId xmlns:a16="http://schemas.microsoft.com/office/drawing/2014/main" id="{84F09F73-E051-4BBF-8774-633241EECBE5}"/>
              </a:ext>
            </a:extLst>
          </p:cNvPr>
          <p:cNvSpPr/>
          <p:nvPr/>
        </p:nvSpPr>
        <p:spPr>
          <a:xfrm>
            <a:off x="5460562" y="1408527"/>
            <a:ext cx="917918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8" name="Rectangle: Rounded Corners 9">
            <a:extLst>
              <a:ext uri="{FF2B5EF4-FFF2-40B4-BE49-F238E27FC236}">
                <a16:creationId xmlns:a16="http://schemas.microsoft.com/office/drawing/2014/main" id="{58A6BDEA-D173-417C-9859-A68C440320A5}"/>
              </a:ext>
            </a:extLst>
          </p:cNvPr>
          <p:cNvSpPr/>
          <p:nvPr/>
        </p:nvSpPr>
        <p:spPr>
          <a:xfrm>
            <a:off x="2643507" y="1924330"/>
            <a:ext cx="98122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9" name="Rectangle: Rounded Corners 10">
            <a:extLst>
              <a:ext uri="{FF2B5EF4-FFF2-40B4-BE49-F238E27FC236}">
                <a16:creationId xmlns:a16="http://schemas.microsoft.com/office/drawing/2014/main" id="{B08235E7-4D0D-4E5B-BA8C-0FB91D227B70}"/>
              </a:ext>
            </a:extLst>
          </p:cNvPr>
          <p:cNvSpPr/>
          <p:nvPr/>
        </p:nvSpPr>
        <p:spPr>
          <a:xfrm>
            <a:off x="5683394" y="1940732"/>
            <a:ext cx="1138220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0" name="Rectangle: Rounded Corners 11">
            <a:extLst>
              <a:ext uri="{FF2B5EF4-FFF2-40B4-BE49-F238E27FC236}">
                <a16:creationId xmlns:a16="http://schemas.microsoft.com/office/drawing/2014/main" id="{E2380F38-53C3-4CF5-AB13-A6D095D8DB8E}"/>
              </a:ext>
            </a:extLst>
          </p:cNvPr>
          <p:cNvSpPr/>
          <p:nvPr/>
        </p:nvSpPr>
        <p:spPr>
          <a:xfrm>
            <a:off x="2169987" y="2474120"/>
            <a:ext cx="1233176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1" name="Rectangle: Rounded Corners 12">
            <a:extLst>
              <a:ext uri="{FF2B5EF4-FFF2-40B4-BE49-F238E27FC236}">
                <a16:creationId xmlns:a16="http://schemas.microsoft.com/office/drawing/2014/main" id="{EDBB1919-FACA-4B09-9BBA-6B181C02A27B}"/>
              </a:ext>
            </a:extLst>
          </p:cNvPr>
          <p:cNvSpPr/>
          <p:nvPr/>
        </p:nvSpPr>
        <p:spPr>
          <a:xfrm>
            <a:off x="6981124" y="2474120"/>
            <a:ext cx="1634120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2" name="Rectangle: Rounded Corners 13">
            <a:extLst>
              <a:ext uri="{FF2B5EF4-FFF2-40B4-BE49-F238E27FC236}">
                <a16:creationId xmlns:a16="http://schemas.microsoft.com/office/drawing/2014/main" id="{F4193C94-1ADF-457A-BF19-022C081FB4B1}"/>
              </a:ext>
            </a:extLst>
          </p:cNvPr>
          <p:cNvSpPr/>
          <p:nvPr/>
        </p:nvSpPr>
        <p:spPr>
          <a:xfrm>
            <a:off x="3250005" y="3469409"/>
            <a:ext cx="1233176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3" name="Rectangle: Rounded Corners 14">
            <a:extLst>
              <a:ext uri="{FF2B5EF4-FFF2-40B4-BE49-F238E27FC236}">
                <a16:creationId xmlns:a16="http://schemas.microsoft.com/office/drawing/2014/main" id="{EF36611F-4D30-4E96-8910-34A2B896E9DB}"/>
              </a:ext>
            </a:extLst>
          </p:cNvPr>
          <p:cNvSpPr/>
          <p:nvPr/>
        </p:nvSpPr>
        <p:spPr>
          <a:xfrm>
            <a:off x="7350737" y="3469409"/>
            <a:ext cx="67366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4" name="Rectangle: Rounded Corners 15">
            <a:extLst>
              <a:ext uri="{FF2B5EF4-FFF2-40B4-BE49-F238E27FC236}">
                <a16:creationId xmlns:a16="http://schemas.microsoft.com/office/drawing/2014/main" id="{28E0E138-795D-45CB-A86C-7B5CDE38199D}"/>
              </a:ext>
            </a:extLst>
          </p:cNvPr>
          <p:cNvSpPr/>
          <p:nvPr/>
        </p:nvSpPr>
        <p:spPr>
          <a:xfrm>
            <a:off x="4020387" y="4464698"/>
            <a:ext cx="870947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5" name="Rectangle: Rounded Corners 16">
            <a:extLst>
              <a:ext uri="{FF2B5EF4-FFF2-40B4-BE49-F238E27FC236}">
                <a16:creationId xmlns:a16="http://schemas.microsoft.com/office/drawing/2014/main" id="{A1ECC7C6-0D38-4422-AAC1-3A80ACF783D0}"/>
              </a:ext>
            </a:extLst>
          </p:cNvPr>
          <p:cNvSpPr/>
          <p:nvPr/>
        </p:nvSpPr>
        <p:spPr>
          <a:xfrm>
            <a:off x="6927237" y="4441263"/>
            <a:ext cx="960004" cy="3704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00AD3DB-9C33-4334-9CFA-D2156830F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592" y="4358042"/>
            <a:ext cx="837253" cy="47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54424"/>
            <a:ext cx="587409" cy="6043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74765"/>
            <a:ext cx="82349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Combine each pair of sentences below to make a first conditional sentence.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4204" y="1227703"/>
            <a:ext cx="6264833" cy="470318"/>
            <a:chOff x="363373" y="1262747"/>
            <a:chExt cx="6264833" cy="47031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7314" y="1271400"/>
              <a:ext cx="580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air isn’t fresh. People cough.</a:t>
              </a:r>
              <a:endParaRPr lang="en-US" sz="2400" i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4204" y="2224722"/>
            <a:ext cx="6471767" cy="461665"/>
            <a:chOff x="369902" y="2142097"/>
            <a:chExt cx="6471767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44733" y="2142097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The water is dirty. A lot of fish die.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4204" y="3205872"/>
            <a:ext cx="8473471" cy="477534"/>
            <a:chOff x="363373" y="4019096"/>
            <a:chExt cx="7994479" cy="477534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9583" y="4019096"/>
              <a:ext cx="76482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We cut down trees in the forest. There are more floods.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4204" y="4230950"/>
            <a:ext cx="7415186" cy="470318"/>
            <a:chOff x="363373" y="3312302"/>
            <a:chExt cx="6471767" cy="470318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too much noise. People don’t sleep.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4204" y="5236622"/>
            <a:ext cx="6471767" cy="470318"/>
            <a:chOff x="363373" y="5669935"/>
            <a:chExt cx="6471767" cy="470318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5669935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There is no water. Plants die.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1090727" y="206590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1090727" y="3103211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1094852" y="414032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094852" y="512847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094852" y="611390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45634" y="193131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45634" y="300291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5634" y="398109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45634" y="500353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45634" y="598896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3192F8C-22A4-4A6A-A5C3-7BBEED129246}"/>
              </a:ext>
            </a:extLst>
          </p:cNvPr>
          <p:cNvSpPr txBox="1"/>
          <p:nvPr/>
        </p:nvSpPr>
        <p:spPr>
          <a:xfrm>
            <a:off x="1027492" y="1689368"/>
            <a:ext cx="6921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 air isn't fresh, people will cough.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66E126-2205-4240-AD70-2676E7D6D1A7}"/>
              </a:ext>
            </a:extLst>
          </p:cNvPr>
          <p:cNvSpPr txBox="1"/>
          <p:nvPr/>
        </p:nvSpPr>
        <p:spPr>
          <a:xfrm>
            <a:off x="1027491" y="2742386"/>
            <a:ext cx="6851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 water is dirty, a lot of fish will die.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6EB69E-F5A5-48F9-AE13-24FA7959445D}"/>
              </a:ext>
            </a:extLst>
          </p:cNvPr>
          <p:cNvSpPr txBox="1"/>
          <p:nvPr/>
        </p:nvSpPr>
        <p:spPr>
          <a:xfrm>
            <a:off x="901157" y="3748442"/>
            <a:ext cx="90918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spc="-50" dirty="0">
                <a:solidFill>
                  <a:srgbClr val="FF0000"/>
                </a:solidFill>
                <a:effectLst/>
              </a:rPr>
              <a:t>If we cut down trees in the forest, there will be more floods.</a:t>
            </a:r>
            <a:endParaRPr lang="en-US" sz="2400" spc="-5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F2A2C7-2A15-4708-8691-9DF1BDD9F8DD}"/>
              </a:ext>
            </a:extLst>
          </p:cNvPr>
          <p:cNvSpPr txBox="1"/>
          <p:nvPr/>
        </p:nvSpPr>
        <p:spPr>
          <a:xfrm>
            <a:off x="1009033" y="4766870"/>
            <a:ext cx="8033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there is too much noise, people will not / won't sleep.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8E5B76-F2AE-401C-932E-2B7C0805A315}"/>
              </a:ext>
            </a:extLst>
          </p:cNvPr>
          <p:cNvSpPr txBox="1"/>
          <p:nvPr/>
        </p:nvSpPr>
        <p:spPr>
          <a:xfrm>
            <a:off x="1027491" y="5707064"/>
            <a:ext cx="597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FF0000"/>
                </a:solidFill>
                <a:effectLst/>
              </a:rPr>
              <a:t>If there is no water, plants will die.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2" name="Oval 124"/>
          <p:cNvSpPr>
            <a:spLocks noChangeArrowheads="1"/>
          </p:cNvSpPr>
          <p:nvPr/>
        </p:nvSpPr>
        <p:spPr bwMode="auto">
          <a:xfrm>
            <a:off x="142560" y="701040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US" sz="3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302" name="AutoShape 11" descr="Kết quả hình ảnh cho a ball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5303" name="AutoShape 13" descr="Kết quả hình ảnh cho a ball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sp>
        <p:nvSpPr>
          <p:cNvPr id="5304" name="AutoShape 15" descr="Kết quả hình ảnh cho a ball"/>
          <p:cNvSpPr>
            <a:spLocks noChangeAspect="1" noChangeArrowheads="1"/>
          </p:cNvSpPr>
          <p:nvPr/>
        </p:nvSpPr>
        <p:spPr bwMode="auto">
          <a:xfrm>
            <a:off x="50609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/>
          <a:p>
            <a:pPr eaLnBrk="1" hangingPunct="1"/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02" y="1137286"/>
            <a:ext cx="2773363" cy="218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88756"/>
              </p:ext>
            </p:extLst>
          </p:nvPr>
        </p:nvGraphicFramePr>
        <p:xfrm>
          <a:off x="1356360" y="125984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5" name="Table 2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790048"/>
              </p:ext>
            </p:extLst>
          </p:nvPr>
        </p:nvGraphicFramePr>
        <p:xfrm>
          <a:off x="1353647" y="1714963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P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6" name="Table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814990"/>
              </p:ext>
            </p:extLst>
          </p:nvPr>
        </p:nvGraphicFramePr>
        <p:xfrm>
          <a:off x="1354080" y="2180909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B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I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7" name="Table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211479"/>
              </p:ext>
            </p:extLst>
          </p:nvPr>
        </p:nvGraphicFramePr>
        <p:xfrm>
          <a:off x="2268480" y="804547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L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A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8" name="Table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13602"/>
              </p:ext>
            </p:extLst>
          </p:nvPr>
        </p:nvGraphicFramePr>
        <p:xfrm>
          <a:off x="2270760" y="3119120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W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K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9" name="Table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16203"/>
              </p:ext>
            </p:extLst>
          </p:nvPr>
        </p:nvGraphicFramePr>
        <p:xfrm>
          <a:off x="2268047" y="3574243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0" name="Table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69124"/>
              </p:ext>
            </p:extLst>
          </p:nvPr>
        </p:nvGraphicFramePr>
        <p:xfrm>
          <a:off x="1811280" y="4017329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U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2" name="Table 2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66314"/>
              </p:ext>
            </p:extLst>
          </p:nvPr>
        </p:nvGraphicFramePr>
        <p:xfrm>
          <a:off x="1354080" y="2652078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R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Y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L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Rectangle 212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002060"/>
                </a:solidFill>
              </a:rPr>
              <a:t>1. The bottles are made of ………………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2" y="434555"/>
            <a:ext cx="2691453" cy="223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" name="Oval 124"/>
          <p:cNvSpPr>
            <a:spLocks noChangeArrowheads="1"/>
          </p:cNvSpPr>
          <p:nvPr/>
        </p:nvSpPr>
        <p:spPr bwMode="auto">
          <a:xfrm>
            <a:off x="142560" y="1181154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2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002060"/>
                </a:solidFill>
              </a:rPr>
              <a:t>2. </a:t>
            </a:r>
            <a:r>
              <a:rPr lang="en-GB" sz="2400" b="1" i="1" dirty="0">
                <a:solidFill>
                  <a:srgbClr val="002060"/>
                </a:solidFill>
              </a:rPr>
              <a:t>I need ……..and a pen to write </a:t>
            </a:r>
            <a:r>
              <a:rPr lang="en-GB" sz="2400" b="1" i="1" dirty="0" smtClean="0">
                <a:solidFill>
                  <a:srgbClr val="002060"/>
                </a:solidFill>
              </a:rPr>
              <a:t>a letter.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17" name="Oval 124"/>
          <p:cNvSpPr>
            <a:spLocks noChangeArrowheads="1"/>
          </p:cNvSpPr>
          <p:nvPr/>
        </p:nvSpPr>
        <p:spPr bwMode="auto">
          <a:xfrm>
            <a:off x="123191" y="1660317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3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60376" y="5580788"/>
            <a:ext cx="6058412" cy="7150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3</a:t>
            </a:r>
            <a:r>
              <a:rPr lang="en-GB" sz="2400" b="1" i="1" dirty="0" smtClean="0">
                <a:solidFill>
                  <a:srgbClr val="002060"/>
                </a:solidFill>
              </a:rPr>
              <a:t>. </a:t>
            </a:r>
            <a:r>
              <a:rPr lang="en-GB" sz="2400" b="1" i="1" dirty="0">
                <a:solidFill>
                  <a:srgbClr val="002060"/>
                </a:solidFill>
              </a:rPr>
              <a:t>The bottle is made of </a:t>
            </a:r>
            <a:r>
              <a:rPr lang="en-GB" sz="2400" b="1" i="1" dirty="0" smtClean="0">
                <a:solidFill>
                  <a:srgbClr val="002060"/>
                </a:solidFill>
              </a:rPr>
              <a:t>………………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19" name="Picture 8" descr="Hỏi Tinh tế] Chai nhựa sau khi dùng xong có thể làm gì? | Tinh t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2" y="1399277"/>
            <a:ext cx="2773363" cy="19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" name="Oval 124"/>
          <p:cNvSpPr>
            <a:spLocks noChangeArrowheads="1"/>
          </p:cNvSpPr>
          <p:nvPr/>
        </p:nvSpPr>
        <p:spPr bwMode="auto">
          <a:xfrm>
            <a:off x="138431" y="2147997"/>
            <a:ext cx="582927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 smtClean="0">
                <a:solidFill>
                  <a:srgbClr val="FF0000"/>
                </a:solidFill>
              </a:rPr>
              <a:t>4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460376" y="5580788"/>
            <a:ext cx="6580913" cy="10198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002060"/>
                </a:solidFill>
              </a:rPr>
              <a:t>4.</a:t>
            </a:r>
            <a:r>
              <a:rPr lang="en-GB" sz="2400" b="1" i="1" dirty="0">
                <a:solidFill>
                  <a:srgbClr val="002060"/>
                </a:solidFill>
              </a:rPr>
              <a:t> we should reduce the amount of ………... that we use every </a:t>
            </a:r>
            <a:r>
              <a:rPr lang="en-GB" sz="2400" b="1" i="1" dirty="0" smtClean="0">
                <a:solidFill>
                  <a:srgbClr val="002060"/>
                </a:solidFill>
              </a:rPr>
              <a:t>day.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27" name="Oval 124"/>
          <p:cNvSpPr>
            <a:spLocks noChangeArrowheads="1"/>
          </p:cNvSpPr>
          <p:nvPr/>
        </p:nvSpPr>
        <p:spPr bwMode="auto">
          <a:xfrm>
            <a:off x="143351" y="2624853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460376" y="5580788"/>
            <a:ext cx="4578657" cy="509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i="1" dirty="0">
                <a:solidFill>
                  <a:srgbClr val="002060"/>
                </a:solidFill>
              </a:rPr>
              <a:t>5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r>
              <a:rPr lang="en-GB" sz="2400" b="1" i="1" dirty="0">
                <a:solidFill>
                  <a:srgbClr val="002060"/>
                </a:solidFill>
              </a:rPr>
              <a:t> What icon is this</a:t>
            </a:r>
            <a:r>
              <a:rPr lang="en-GB" sz="2400" b="1" i="1" dirty="0" smtClean="0">
                <a:solidFill>
                  <a:srgbClr val="002060"/>
                </a:solidFill>
              </a:rPr>
              <a:t>?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02" y="1753677"/>
            <a:ext cx="2759831" cy="261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" name="Oval 124"/>
          <p:cNvSpPr>
            <a:spLocks noChangeArrowheads="1"/>
          </p:cNvSpPr>
          <p:nvPr/>
        </p:nvSpPr>
        <p:spPr bwMode="auto">
          <a:xfrm>
            <a:off x="163019" y="3101709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 smtClean="0">
                <a:solidFill>
                  <a:srgbClr val="FF0000"/>
                </a:solidFill>
              </a:rPr>
              <a:t>6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460376" y="5580788"/>
            <a:ext cx="7287447" cy="9975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6.</a:t>
            </a:r>
            <a:r>
              <a:rPr lang="en-GB" sz="2400" b="1" i="1" dirty="0">
                <a:solidFill>
                  <a:srgbClr val="002060"/>
                </a:solidFill>
              </a:rPr>
              <a:t> My house is near  the school so I </a:t>
            </a:r>
            <a:r>
              <a:rPr lang="en-GB" sz="2400" b="1" i="1" dirty="0" smtClean="0">
                <a:solidFill>
                  <a:srgbClr val="002060"/>
                </a:solidFill>
              </a:rPr>
              <a:t>often………. to school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35" name="Oval 124"/>
          <p:cNvSpPr>
            <a:spLocks noChangeArrowheads="1"/>
          </p:cNvSpPr>
          <p:nvPr/>
        </p:nvSpPr>
        <p:spPr bwMode="auto">
          <a:xfrm>
            <a:off x="151389" y="3590216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>
                <a:solidFill>
                  <a:srgbClr val="FF0000"/>
                </a:solidFill>
              </a:rPr>
              <a:t>7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60376" y="5580788"/>
            <a:ext cx="7287447" cy="673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>
                <a:solidFill>
                  <a:srgbClr val="002060"/>
                </a:solidFill>
              </a:rPr>
              <a:t>7</a:t>
            </a:r>
            <a:r>
              <a:rPr lang="en-GB" sz="2400" b="1" i="1" dirty="0" smtClean="0">
                <a:solidFill>
                  <a:srgbClr val="002060"/>
                </a:solidFill>
              </a:rPr>
              <a:t>.</a:t>
            </a:r>
            <a:r>
              <a:rPr lang="en-GB" sz="2400" b="1" i="1" dirty="0">
                <a:solidFill>
                  <a:srgbClr val="002060"/>
                </a:solidFill>
              </a:rPr>
              <a:t> We plant  green …………in the school yard</a:t>
            </a:r>
            <a:r>
              <a:rPr lang="en-GB" sz="2400" b="1" i="1" dirty="0" smtClean="0">
                <a:solidFill>
                  <a:srgbClr val="002060"/>
                </a:solidFill>
              </a:rPr>
              <a:t>.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62" y="2181638"/>
            <a:ext cx="2893352" cy="218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" name="Oval 124"/>
          <p:cNvSpPr>
            <a:spLocks noChangeArrowheads="1"/>
          </p:cNvSpPr>
          <p:nvPr/>
        </p:nvSpPr>
        <p:spPr bwMode="auto">
          <a:xfrm>
            <a:off x="151389" y="4062656"/>
            <a:ext cx="591428" cy="436246"/>
          </a:xfrm>
          <a:prstGeom prst="ellipse">
            <a:avLst/>
          </a:prstGeom>
          <a:solidFill>
            <a:srgbClr val="EEB50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27" tIns="45714" rIns="91427" bIns="45714" anchor="ctr"/>
          <a:lstStyle/>
          <a:p>
            <a:pPr algn="ctr" eaLnBrk="1" hangingPunct="1"/>
            <a:r>
              <a:rPr lang="en-GB" sz="3000" b="1" dirty="0" smtClean="0">
                <a:solidFill>
                  <a:srgbClr val="FF0000"/>
                </a:solidFill>
              </a:rPr>
              <a:t>8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460376" y="5580788"/>
            <a:ext cx="7470242" cy="673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b="1" i="1" dirty="0" smtClean="0">
                <a:solidFill>
                  <a:srgbClr val="002060"/>
                </a:solidFill>
              </a:rPr>
              <a:t>8. We </a:t>
            </a:r>
            <a:r>
              <a:rPr lang="en-GB" sz="2400" b="1" i="1" dirty="0">
                <a:solidFill>
                  <a:srgbClr val="002060"/>
                </a:solidFill>
              </a:rPr>
              <a:t>often </a:t>
            </a:r>
            <a:r>
              <a:rPr lang="en-GB" sz="2400" b="1" i="1" dirty="0" smtClean="0">
                <a:solidFill>
                  <a:srgbClr val="002060"/>
                </a:solidFill>
              </a:rPr>
              <a:t>…… </a:t>
            </a:r>
            <a:r>
              <a:rPr lang="en-GB" sz="2400" b="1" i="1" dirty="0">
                <a:solidFill>
                  <a:srgbClr val="002060"/>
                </a:solidFill>
              </a:rPr>
              <a:t>old bottles to make flower </a:t>
            </a:r>
            <a:r>
              <a:rPr lang="en-GB" sz="2400" b="1" i="1" dirty="0" smtClean="0">
                <a:solidFill>
                  <a:srgbClr val="002060"/>
                </a:solidFill>
              </a:rPr>
              <a:t>vases.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24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58" y="2584243"/>
            <a:ext cx="3091180" cy="217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42" name="Table 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10284"/>
              </p:ext>
            </p:extLst>
          </p:nvPr>
        </p:nvGraphicFramePr>
        <p:xfrm>
          <a:off x="1361136" y="1252271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3" name="Table 2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638988"/>
              </p:ext>
            </p:extLst>
          </p:nvPr>
        </p:nvGraphicFramePr>
        <p:xfrm>
          <a:off x="1358423" y="170739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4" name="Table 2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542"/>
              </p:ext>
            </p:extLst>
          </p:nvPr>
        </p:nvGraphicFramePr>
        <p:xfrm>
          <a:off x="1358856" y="217334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5" name="Table 2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611230"/>
              </p:ext>
            </p:extLst>
          </p:nvPr>
        </p:nvGraphicFramePr>
        <p:xfrm>
          <a:off x="2273256" y="79697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6" name="Table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512741"/>
              </p:ext>
            </p:extLst>
          </p:nvPr>
        </p:nvGraphicFramePr>
        <p:xfrm>
          <a:off x="2275536" y="3111551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7" name="Table 2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882996"/>
              </p:ext>
            </p:extLst>
          </p:nvPr>
        </p:nvGraphicFramePr>
        <p:xfrm>
          <a:off x="2272823" y="3566674"/>
          <a:ext cx="18288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8" name="Table 2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724601"/>
              </p:ext>
            </p:extLst>
          </p:nvPr>
        </p:nvGraphicFramePr>
        <p:xfrm>
          <a:off x="1816056" y="400976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9" name="Table 2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095547"/>
              </p:ext>
            </p:extLst>
          </p:nvPr>
        </p:nvGraphicFramePr>
        <p:xfrm>
          <a:off x="1358856" y="2644509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KEY"/>
          <p:cNvSpPr/>
          <p:nvPr/>
        </p:nvSpPr>
        <p:spPr>
          <a:xfrm>
            <a:off x="120177" y="4710632"/>
            <a:ext cx="690718" cy="57617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K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70779"/>
              </p:ext>
            </p:extLst>
          </p:nvPr>
        </p:nvGraphicFramePr>
        <p:xfrm>
          <a:off x="3172717" y="796053"/>
          <a:ext cx="457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L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chemeClr val="bg1"/>
                          </a:solidFill>
                        </a:rPr>
                        <a:t>S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" name="Rectangle 177"/>
          <p:cNvSpPr>
            <a:spLocks noChangeArrowheads="1"/>
          </p:cNvSpPr>
          <p:nvPr/>
        </p:nvSpPr>
        <p:spPr bwMode="auto">
          <a:xfrm>
            <a:off x="17463" y="4764"/>
            <a:ext cx="228441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* Warm up:</a:t>
            </a:r>
            <a:endParaRPr lang="en-US" sz="2800" b="1" dirty="0">
              <a:solidFill>
                <a:srgbClr val="008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16"/>
          <p:cNvSpPr>
            <a:spLocks noChangeArrowheads="1"/>
          </p:cNvSpPr>
          <p:nvPr/>
        </p:nvSpPr>
        <p:spPr bwMode="auto">
          <a:xfrm>
            <a:off x="2263423" y="206"/>
            <a:ext cx="319878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Crossword puzzle</a:t>
            </a:r>
          </a:p>
        </p:txBody>
      </p:sp>
    </p:spTree>
    <p:extLst>
      <p:ext uri="{BB962C8B-B14F-4D97-AF65-F5344CB8AC3E}">
        <p14:creationId xmlns:p14="http://schemas.microsoft.com/office/powerpoint/2010/main" val="20414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E4E6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2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5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000"/>
                            </p:stCondLst>
                            <p:childTnLst>
                              <p:par>
                                <p:cTn id="2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F2F2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13" grpId="0" animBg="1"/>
      <p:bldP spid="213" grpId="1" animBg="1"/>
      <p:bldP spid="216" grpId="0" animBg="1"/>
      <p:bldP spid="216" grpId="1" animBg="1"/>
      <p:bldP spid="218" grpId="0" animBg="1"/>
      <p:bldP spid="218" grpId="1" animBg="1"/>
      <p:bldP spid="221" grpId="0" animBg="1"/>
      <p:bldP spid="221" grpId="1" animBg="1"/>
      <p:bldP spid="229" grpId="0" animBg="1"/>
      <p:bldP spid="229" grpId="1" animBg="1"/>
      <p:bldP spid="232" grpId="0" animBg="1"/>
      <p:bldP spid="232" grpId="1" animBg="1"/>
      <p:bldP spid="236" grpId="0" animBg="1"/>
      <p:bldP spid="236" grpId="1" animBg="1"/>
      <p:bldP spid="240" grpId="0" animBg="1"/>
      <p:bldP spid="24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19" y="156651"/>
            <a:ext cx="3333135" cy="49227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Extra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exercise: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710" y="1230612"/>
            <a:ext cx="849034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1.If I (finish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)………a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bottle of water, I (put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).…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 .it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into the recycling bin.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any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fishes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(die)…..…….. if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the river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(be)…...polluted.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People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(help)…………..the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environment if they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(walk) …….or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cycle more.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4.If my brother (smoke) ………. in public, I (remind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)…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………. him not to do that again.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5.People's health (be)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better if the air (be)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cleaner.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6171" y="474146"/>
            <a:ext cx="452078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  <a:latin typeface="Poppins" panose="00000500000000000000" pitchFamily="2" charset="0"/>
              </a:rPr>
              <a:t>Make the first conditional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F3165-1028-459D-8F3D-B92C693A9465}"/>
              </a:ext>
            </a:extLst>
          </p:cNvPr>
          <p:cNvSpPr txBox="1"/>
          <p:nvPr/>
        </p:nvSpPr>
        <p:spPr>
          <a:xfrm>
            <a:off x="1836406" y="1279554"/>
            <a:ext cx="10395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finish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F3165-1028-459D-8F3D-B92C693A9465}"/>
              </a:ext>
            </a:extLst>
          </p:cNvPr>
          <p:cNvSpPr txBox="1"/>
          <p:nvPr/>
        </p:nvSpPr>
        <p:spPr>
          <a:xfrm>
            <a:off x="5589626" y="1285127"/>
            <a:ext cx="1297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put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5936" y="2403361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</a:t>
            </a:r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6171" y="2354022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5936" y="5072190"/>
            <a:ext cx="11063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be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93414" y="2940825"/>
            <a:ext cx="78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walk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8885" y="403201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smokes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30761" y="4032019"/>
            <a:ext cx="1686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remind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6045" y="2968087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will help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68533" y="5115179"/>
            <a:ext cx="466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3" y="200070"/>
            <a:ext cx="1513672" cy="4424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3264" y="186133"/>
            <a:ext cx="42493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 matching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739511"/>
            <a:ext cx="3962114" cy="38543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05162" y="1317474"/>
            <a:ext cx="4494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groups, A and B.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162" y="2078515"/>
            <a:ext cx="457358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/>
              <a:t>Group A </a:t>
            </a:r>
            <a:r>
              <a:rPr lang="en-US" sz="2200"/>
              <a:t>secretly writes five </a:t>
            </a:r>
            <a:r>
              <a:rPr lang="en-US" sz="2200" i="1"/>
              <a:t>if</a:t>
            </a:r>
            <a:r>
              <a:rPr lang="en-US" sz="2200"/>
              <a:t>-clauses on a sheet of paper.</a:t>
            </a:r>
          </a:p>
          <a:p>
            <a:pPr>
              <a:lnSpc>
                <a:spcPct val="150000"/>
              </a:lnSpc>
            </a:pPr>
            <a:r>
              <a:rPr lang="en-US" sz="2200" b="1"/>
              <a:t>Group B </a:t>
            </a:r>
            <a:r>
              <a:rPr lang="en-US" sz="2200"/>
              <a:t>secretly writes five main clauses on another sheet of paper.</a:t>
            </a:r>
          </a:p>
          <a:p>
            <a:pPr>
              <a:lnSpc>
                <a:spcPct val="150000"/>
              </a:lnSpc>
            </a:pPr>
            <a:r>
              <a:rPr lang="en-US" sz="2200"/>
              <a:t>Match the </a:t>
            </a:r>
            <a:r>
              <a:rPr lang="en-US" sz="2200" i="1"/>
              <a:t>if</a:t>
            </a:r>
            <a:r>
              <a:rPr lang="en-US" sz="2200"/>
              <a:t>-clauses with the main clauses.</a:t>
            </a:r>
          </a:p>
          <a:p>
            <a:pPr>
              <a:lnSpc>
                <a:spcPct val="150000"/>
              </a:lnSpc>
            </a:pPr>
            <a:r>
              <a:rPr lang="en-US" sz="2200"/>
              <a:t>Do they match? Are there any funny sentences?</a:t>
            </a:r>
          </a:p>
        </p:txBody>
      </p: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38112"/>
            <a:ext cx="9525000" cy="714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7783" y="2286000"/>
            <a:ext cx="82388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1 - Articles: a / an / the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The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conditional:</a:t>
            </a:r>
          </a:p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+ S +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Vhtđ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+ will/can + V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381002"/>
            <a:ext cx="5943600" cy="1015651"/>
          </a:xfrm>
          <a:prstGeom prst="rect">
            <a:avLst/>
          </a:prstGeom>
          <a:noFill/>
        </p:spPr>
        <p:txBody>
          <a:bodyPr lIns="91427" tIns="45714" rIns="91427" bIns="4571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all" spc="0" normalizeH="0" baseline="0" noProof="0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+mn-cs"/>
              </a:rPr>
              <a:t> WRAP-UP</a:t>
            </a:r>
            <a:endParaRPr kumimoji="0" lang="en-US" sz="6000" b="1" i="0" u="none" strike="noStrike" kern="0" cap="all" spc="0" normalizeH="0" baseline="0" noProof="0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0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3" name="TextBox 13"/>
          <p:cNvSpPr txBox="1">
            <a:spLocks noChangeArrowheads="1"/>
          </p:cNvSpPr>
          <p:nvPr/>
        </p:nvSpPr>
        <p:spPr bwMode="auto">
          <a:xfrm>
            <a:off x="685800" y="1676401"/>
            <a:ext cx="7029450" cy="25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Learn new words by heart.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Practise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the exercises again.</a:t>
            </a:r>
          </a:p>
          <a:p>
            <a:pPr eaLnBrk="1" hangingPunct="1">
              <a:buClr>
                <a:srgbClr val="FF0000"/>
              </a:buClr>
              <a:buFontTx/>
              <a:buBlip>
                <a:blip r:embed="rId2"/>
              </a:buBlip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Prepare: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omunication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132735" y="152400"/>
            <a:ext cx="8858865" cy="6553200"/>
          </a:xfrm>
          <a:prstGeom prst="flowChartProcess">
            <a:avLst/>
          </a:prstGeom>
          <a:noFill/>
          <a:ln w="76200">
            <a:solidFill>
              <a:srgbClr val="99CC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7" tIns="45714" rIns="91427" bIns="45714"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2805112" y="481013"/>
            <a:ext cx="4910137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C00000"/>
                </a:solidFill>
              </a:rPr>
              <a:t>* </a:t>
            </a:r>
            <a:r>
              <a:rPr lang="en-US" sz="5400" b="1" u="sng" dirty="0">
                <a:solidFill>
                  <a:srgbClr val="C00000"/>
                </a:solidFill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20145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71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747775" y="1555954"/>
            <a:ext cx="7417390" cy="2385256"/>
          </a:xfrm>
          <a:prstGeom prst="rect">
            <a:avLst/>
          </a:prstGeom>
          <a:noFill/>
        </p:spPr>
        <p:txBody>
          <a:bodyPr vert="horz" wrap="none" lIns="91427" tIns="45714" rIns="91427" bIns="45714">
            <a:sp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Thank you!</a:t>
            </a:r>
          </a:p>
          <a:p>
            <a:pPr marL="0" indent="0" algn="ctr">
              <a:buNone/>
            </a:pP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Have a nice day!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WhatIf-DinaGaripova-363178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677400" y="3810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3" y="1657350"/>
            <a:ext cx="862965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2" y="-71445"/>
            <a:ext cx="8772531" cy="203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" y="0"/>
            <a:ext cx="8878529" cy="2138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168" y="2293238"/>
            <a:ext cx="3291839" cy="523208"/>
          </a:xfrm>
          <a:prstGeom prst="rect">
            <a:avLst/>
          </a:prstGeom>
          <a:solidFill>
            <a:srgbClr val="79D1D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27" tIns="45714" rIns="91427" bIns="45714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rial" pitchFamily="34" charset="0"/>
              </a:rPr>
              <a:t>LESSON 3</a:t>
            </a:r>
            <a:r>
              <a:rPr lang="en-US" sz="2800" b="1" dirty="0" smtClean="0">
                <a:solidFill>
                  <a:srgbClr val="FF0000"/>
                </a:solidFill>
                <a:latin typeface=".VnArial" pitchFamily="34" charset="0"/>
              </a:rPr>
              <a:t>: </a:t>
            </a:r>
            <a:endParaRPr lang="en-GB" sz="28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703" y="2280390"/>
            <a:ext cx="3657897" cy="631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288" y="2271055"/>
            <a:ext cx="842437" cy="6811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28511" y="2829578"/>
            <a:ext cx="2307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</a:rPr>
              <a:t>Grammar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4884" y="3325432"/>
            <a:ext cx="160056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- Articles</a:t>
            </a:r>
            <a:endParaRPr lang="en-US" sz="2600" b="1" dirty="0"/>
          </a:p>
        </p:txBody>
      </p:sp>
      <p:sp>
        <p:nvSpPr>
          <p:cNvPr id="10" name="Rectangle 9"/>
          <p:cNvSpPr/>
          <p:nvPr/>
        </p:nvSpPr>
        <p:spPr>
          <a:xfrm>
            <a:off x="3134884" y="3817875"/>
            <a:ext cx="29835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/>
              <a:t>- First </a:t>
            </a:r>
            <a:r>
              <a:rPr lang="en-US" sz="2600" b="1" dirty="0"/>
              <a:t>conditional</a:t>
            </a:r>
          </a:p>
        </p:txBody>
      </p:sp>
      <p:sp>
        <p:nvSpPr>
          <p:cNvPr id="2" name="Rectangle 1"/>
          <p:cNvSpPr/>
          <p:nvPr/>
        </p:nvSpPr>
        <p:spPr>
          <a:xfrm>
            <a:off x="453314" y="4607347"/>
            <a:ext cx="7458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OBJECTIVES: 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A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By the end of the lesson students can 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understand and use the article and the first conditional sentence to make correct sentences, and use them in dialogues.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05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703" y="1630479"/>
            <a:ext cx="831809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sz="2000" b="1" dirty="0"/>
              <a:t>. </a:t>
            </a:r>
            <a:r>
              <a:rPr lang="en-US" sz="2000" b="1" i="1" dirty="0"/>
              <a:t>Indefinite article: </a:t>
            </a:r>
            <a:r>
              <a:rPr lang="en-US" sz="2000" b="1" dirty="0">
                <a:solidFill>
                  <a:srgbClr val="FF0000"/>
                </a:solidFill>
              </a:rPr>
              <a:t>a/ an 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+ We  use  </a:t>
            </a:r>
            <a:r>
              <a:rPr lang="en-US" sz="2000" b="1" i="1" dirty="0"/>
              <a:t>a/an </a:t>
            </a:r>
            <a:r>
              <a:rPr lang="en-US" sz="2000" dirty="0"/>
              <a:t>with singular countable nouns when we are talking about them in general.</a:t>
            </a:r>
          </a:p>
          <a:p>
            <a:r>
              <a:rPr lang="en-US" sz="2000" dirty="0"/>
              <a:t>              </a:t>
            </a:r>
            <a:r>
              <a:rPr lang="en-US" sz="2000" b="1" dirty="0"/>
              <a:t>Example:</a:t>
            </a:r>
            <a:r>
              <a:rPr lang="en-US" sz="2000" dirty="0"/>
              <a:t> </a:t>
            </a:r>
            <a:r>
              <a:rPr lang="en-US" sz="2000" dirty="0" smtClean="0"/>
              <a:t>     An </a:t>
            </a:r>
            <a:r>
              <a:rPr lang="en-US" sz="2000" dirty="0"/>
              <a:t>ant is </a:t>
            </a:r>
            <a:r>
              <a:rPr lang="en-US" sz="2000" b="1" i="1" u="sng" dirty="0"/>
              <a:t>a </a:t>
            </a:r>
            <a:r>
              <a:rPr lang="en-US" sz="2000" dirty="0"/>
              <a:t>tiny animal.</a:t>
            </a:r>
          </a:p>
          <a:p>
            <a:r>
              <a:rPr lang="en-US" sz="2000" dirty="0"/>
              <a:t>+ after the verbs </a:t>
            </a:r>
            <a:r>
              <a:rPr lang="en-US" sz="2000" i="1" dirty="0"/>
              <a:t>to be </a:t>
            </a:r>
            <a:r>
              <a:rPr lang="en-US" sz="2000" dirty="0"/>
              <a:t>and </a:t>
            </a:r>
            <a:r>
              <a:rPr lang="en-US" sz="2000" i="1" dirty="0"/>
              <a:t>to have.</a:t>
            </a:r>
            <a:endParaRPr lang="en-US" sz="2000" dirty="0"/>
          </a:p>
          <a:p>
            <a:r>
              <a:rPr lang="en-US" sz="2000" dirty="0"/>
              <a:t>Example: I'm a student. / I have an eraser.</a:t>
            </a:r>
          </a:p>
          <a:p>
            <a:r>
              <a:rPr lang="en-US" sz="2000" dirty="0"/>
              <a:t>*     </a:t>
            </a:r>
            <a:r>
              <a:rPr lang="en-US" sz="2000" b="1" dirty="0"/>
              <a:t>a  + consonant sound</a:t>
            </a:r>
            <a:endParaRPr lang="en-US" sz="2000" dirty="0"/>
          </a:p>
          <a:p>
            <a:r>
              <a:rPr lang="en-US" sz="2000" b="1" i="1" dirty="0"/>
              <a:t>      </a:t>
            </a:r>
            <a:r>
              <a:rPr lang="en-US" sz="2000" b="1" i="1" dirty="0" err="1"/>
              <a:t>Eg</a:t>
            </a:r>
            <a:r>
              <a:rPr lang="en-US" sz="2000" dirty="0"/>
              <a:t>:  a bag , a pen,…</a:t>
            </a:r>
          </a:p>
          <a:p>
            <a:r>
              <a:rPr lang="en-US" sz="2000" dirty="0"/>
              <a:t>* </a:t>
            </a:r>
            <a:r>
              <a:rPr lang="en-US" sz="2000" b="1" dirty="0"/>
              <a:t>an+ vowel sound (u, e, </a:t>
            </a:r>
            <a:r>
              <a:rPr lang="en-US" sz="2000" b="1" dirty="0" err="1"/>
              <a:t>o,a,i</a:t>
            </a:r>
            <a:r>
              <a:rPr lang="en-US" sz="2000" b="1" dirty="0"/>
              <a:t>) </a:t>
            </a:r>
            <a:r>
              <a:rPr lang="en-US" sz="2000" i="1" dirty="0"/>
              <a:t>( </a:t>
            </a:r>
            <a:r>
              <a:rPr lang="en-US" sz="2000" i="1" dirty="0" err="1"/>
              <a:t>uể</a:t>
            </a:r>
            <a:r>
              <a:rPr lang="en-US" sz="2000" i="1" dirty="0"/>
              <a:t> </a:t>
            </a:r>
            <a:r>
              <a:rPr lang="en-US" sz="2000" i="1" dirty="0" err="1"/>
              <a:t>oải</a:t>
            </a:r>
            <a:r>
              <a:rPr lang="en-US" sz="2000" i="1" dirty="0"/>
              <a:t>)</a:t>
            </a:r>
            <a:endParaRPr lang="en-US" sz="2000" dirty="0"/>
          </a:p>
          <a:p>
            <a:r>
              <a:rPr lang="en-US" sz="2000" dirty="0"/>
              <a:t>     </a:t>
            </a:r>
            <a:r>
              <a:rPr lang="en-US" sz="2000" b="1" i="1" dirty="0" err="1"/>
              <a:t>Eg</a:t>
            </a:r>
            <a:r>
              <a:rPr lang="en-US" sz="2000" b="1" i="1" dirty="0"/>
              <a:t>.</a:t>
            </a:r>
            <a:r>
              <a:rPr lang="en-US" sz="2000" dirty="0"/>
              <a:t> an apple. an island,…</a:t>
            </a:r>
          </a:p>
          <a:p>
            <a:r>
              <a:rPr lang="en-US" sz="2000" b="1" dirty="0"/>
              <a:t>2.</a:t>
            </a:r>
            <a:r>
              <a:rPr lang="en-US" sz="2000" b="1" i="1" dirty="0"/>
              <a:t> Definite article: </a:t>
            </a:r>
            <a:r>
              <a:rPr lang="en-US" sz="2000" b="1" dirty="0">
                <a:solidFill>
                  <a:srgbClr val="FF0000"/>
                </a:solidFill>
              </a:rPr>
              <a:t>the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+ We use </a:t>
            </a:r>
            <a:r>
              <a:rPr lang="en-US" sz="2000" b="1" i="1" dirty="0"/>
              <a:t>the</a:t>
            </a:r>
            <a:r>
              <a:rPr lang="en-US" sz="2000" i="1" dirty="0"/>
              <a:t> </a:t>
            </a:r>
            <a:r>
              <a:rPr lang="en-US" sz="2000" dirty="0"/>
              <a:t>with singular or plural nouns when we already know them or when they are mentioned for the second time.</a:t>
            </a:r>
          </a:p>
          <a:p>
            <a:r>
              <a:rPr lang="en-US" sz="2000" b="1" dirty="0"/>
              <a:t>   Example</a:t>
            </a:r>
            <a:r>
              <a:rPr lang="en-US" sz="2000" dirty="0"/>
              <a:t>: </a:t>
            </a:r>
            <a:r>
              <a:rPr lang="en-US" sz="2000" u="sng" dirty="0"/>
              <a:t>The </a:t>
            </a:r>
            <a:r>
              <a:rPr lang="en-US" sz="2000" dirty="0"/>
              <a:t>bike in front of her house is nice.</a:t>
            </a:r>
          </a:p>
          <a:p>
            <a:r>
              <a:rPr lang="en-US" sz="2000" dirty="0"/>
              <a:t>+ with nouns which are unique.</a:t>
            </a:r>
          </a:p>
          <a:p>
            <a:r>
              <a:rPr lang="en-US" sz="2000" b="1" dirty="0"/>
              <a:t>    Example</a:t>
            </a:r>
            <a:r>
              <a:rPr lang="en-US" sz="2000" dirty="0"/>
              <a:t>: </a:t>
            </a:r>
            <a:r>
              <a:rPr lang="en-US" sz="2000" b="1" u="sng" dirty="0"/>
              <a:t>The</a:t>
            </a:r>
            <a:r>
              <a:rPr lang="en-US" sz="2000" dirty="0"/>
              <a:t> air is dirty.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8240" y="-9710"/>
            <a:ext cx="384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80"/>
                </a:solidFill>
              </a:rPr>
              <a:t>I. Grammar 1</a:t>
            </a:r>
            <a:endParaRPr lang="en-US" sz="3200" b="1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8981" y="251178"/>
            <a:ext cx="150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* Articles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172" y="575065"/>
            <a:ext cx="3257824" cy="8339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85652" y="957016"/>
            <a:ext cx="555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* There are two kinds of articles in English.</a:t>
            </a:r>
          </a:p>
        </p:txBody>
      </p:sp>
      <p:sp>
        <p:nvSpPr>
          <p:cNvPr id="9" name="Rectangle 8"/>
          <p:cNvSpPr/>
          <p:nvPr/>
        </p:nvSpPr>
        <p:spPr>
          <a:xfrm>
            <a:off x="3378740" y="1409018"/>
            <a:ext cx="300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1. </a:t>
            </a:r>
            <a:r>
              <a:rPr lang="en-US" b="1" i="1" dirty="0"/>
              <a:t>Indefinite article: </a:t>
            </a:r>
            <a:r>
              <a:rPr lang="en-US" b="1" dirty="0">
                <a:solidFill>
                  <a:srgbClr val="FF0000"/>
                </a:solidFill>
              </a:rPr>
              <a:t>a/ an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42054" y="1916979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2.</a:t>
            </a:r>
            <a:r>
              <a:rPr lang="en-US" b="1" i="1" dirty="0"/>
              <a:t> Definite article: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1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8190" y="206035"/>
            <a:ext cx="79352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661973" y="100280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36803" y="994033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egg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61973" y="18545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661973" y="26793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136803" y="2670683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sink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1136803" y="1833562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friend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1973" y="350682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36803" y="3498062"/>
            <a:ext cx="1613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 arm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83383" y="9940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83383" y="18566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58214" y="1847954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onion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458214" y="973009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mouth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83383" y="268635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7.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83383" y="35090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8.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58213" y="3500426"/>
            <a:ext cx="2963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classmate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58214" y="2665326"/>
            <a:ext cx="22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____ umbrella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DC2E67-C185-44B0-A79B-E03D2BB1B3A6}"/>
              </a:ext>
            </a:extLst>
          </p:cNvPr>
          <p:cNvSpPr txBox="1"/>
          <p:nvPr/>
        </p:nvSpPr>
        <p:spPr>
          <a:xfrm>
            <a:off x="1166299" y="996593"/>
            <a:ext cx="77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EB172-5C49-4B0B-AF78-1A034B56885A}"/>
              </a:ext>
            </a:extLst>
          </p:cNvPr>
          <p:cNvSpPr txBox="1"/>
          <p:nvPr/>
        </p:nvSpPr>
        <p:spPr>
          <a:xfrm>
            <a:off x="1254121" y="2687576"/>
            <a:ext cx="5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491BE9-1CE6-4F69-96BB-5F70415754FB}"/>
              </a:ext>
            </a:extLst>
          </p:cNvPr>
          <p:cNvSpPr txBox="1"/>
          <p:nvPr/>
        </p:nvSpPr>
        <p:spPr>
          <a:xfrm>
            <a:off x="1254121" y="1841859"/>
            <a:ext cx="5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E65509-8340-4795-BA0C-8A849B5445AE}"/>
              </a:ext>
            </a:extLst>
          </p:cNvPr>
          <p:cNvSpPr txBox="1"/>
          <p:nvPr/>
        </p:nvSpPr>
        <p:spPr>
          <a:xfrm>
            <a:off x="1216578" y="3494331"/>
            <a:ext cx="649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7FEADC-9771-4072-999E-CE8312ED82BE}"/>
              </a:ext>
            </a:extLst>
          </p:cNvPr>
          <p:cNvSpPr txBox="1"/>
          <p:nvPr/>
        </p:nvSpPr>
        <p:spPr>
          <a:xfrm>
            <a:off x="5569481" y="1847751"/>
            <a:ext cx="66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17E846-25B3-4548-BF9E-902E23987B59}"/>
              </a:ext>
            </a:extLst>
          </p:cNvPr>
          <p:cNvSpPr txBox="1"/>
          <p:nvPr/>
        </p:nvSpPr>
        <p:spPr>
          <a:xfrm>
            <a:off x="5679439" y="973304"/>
            <a:ext cx="442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EB418A-A210-42F4-AB13-E3770BACC85A}"/>
              </a:ext>
            </a:extLst>
          </p:cNvPr>
          <p:cNvSpPr txBox="1"/>
          <p:nvPr/>
        </p:nvSpPr>
        <p:spPr>
          <a:xfrm>
            <a:off x="5621754" y="3479582"/>
            <a:ext cx="67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3AC9FC-2ED8-449D-8AA2-FBCE0027BE83}"/>
              </a:ext>
            </a:extLst>
          </p:cNvPr>
          <p:cNvSpPr txBox="1"/>
          <p:nvPr/>
        </p:nvSpPr>
        <p:spPr>
          <a:xfrm>
            <a:off x="5592258" y="2672828"/>
            <a:ext cx="66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3174" y="951271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/>
              <a:t>1. </a:t>
            </a:r>
            <a:r>
              <a:rPr lang="vi-VN" b="1" dirty="0"/>
              <a:t>an </a:t>
            </a:r>
            <a:r>
              <a:rPr lang="vi-VN" dirty="0"/>
              <a:t>egg </a:t>
            </a:r>
          </a:p>
          <a:p>
            <a:pPr marL="0" indent="0">
              <a:buNone/>
            </a:pPr>
            <a:r>
              <a:rPr lang="vi-VN" dirty="0"/>
              <a:t>2.</a:t>
            </a:r>
            <a:r>
              <a:rPr lang="vi-VN" b="1" dirty="0"/>
              <a:t> a</a:t>
            </a:r>
            <a:r>
              <a:rPr lang="vi-VN" dirty="0"/>
              <a:t> friend </a:t>
            </a:r>
          </a:p>
          <a:p>
            <a:pPr marL="0" indent="0">
              <a:buNone/>
            </a:pPr>
            <a:r>
              <a:rPr lang="vi-VN" dirty="0"/>
              <a:t>3. </a:t>
            </a:r>
            <a:r>
              <a:rPr lang="vi-VN" b="1" dirty="0"/>
              <a:t>a</a:t>
            </a:r>
            <a:r>
              <a:rPr lang="vi-VN" dirty="0"/>
              <a:t> </a:t>
            </a:r>
            <a:r>
              <a:rPr lang="vi-VN" dirty="0" smtClean="0"/>
              <a:t>sink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4. </a:t>
            </a:r>
            <a:r>
              <a:rPr lang="vi-VN" b="1" dirty="0"/>
              <a:t>an</a:t>
            </a:r>
            <a:r>
              <a:rPr lang="vi-VN" dirty="0"/>
              <a:t> arm</a:t>
            </a:r>
            <a:r>
              <a:rPr lang="vi-VN" i="1" dirty="0"/>
              <a:t> 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5. </a:t>
            </a:r>
            <a:r>
              <a:rPr lang="vi-VN" b="1" dirty="0"/>
              <a:t>a</a:t>
            </a:r>
            <a:r>
              <a:rPr lang="vi-VN" dirty="0"/>
              <a:t> mouth </a:t>
            </a:r>
          </a:p>
          <a:p>
            <a:pPr marL="0" indent="0">
              <a:buNone/>
            </a:pPr>
            <a:r>
              <a:rPr lang="vi-VN" dirty="0"/>
              <a:t>6. </a:t>
            </a:r>
            <a:r>
              <a:rPr lang="vi-VN" b="1" dirty="0"/>
              <a:t>an</a:t>
            </a:r>
            <a:r>
              <a:rPr lang="vi-VN" dirty="0"/>
              <a:t> onion</a:t>
            </a:r>
            <a:r>
              <a:rPr lang="vi-VN" i="1" dirty="0"/>
              <a:t> 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7. </a:t>
            </a:r>
            <a:r>
              <a:rPr lang="vi-VN" b="1" dirty="0"/>
              <a:t>an</a:t>
            </a:r>
            <a:r>
              <a:rPr lang="vi-VN" dirty="0"/>
              <a:t> umbrella </a:t>
            </a:r>
            <a:r>
              <a:rPr lang="vi-VN" i="1" dirty="0"/>
              <a:t>(một cái ô/ cây dù)</a:t>
            </a:r>
            <a:endParaRPr lang="vi-VN" dirty="0"/>
          </a:p>
          <a:p>
            <a:pPr marL="0" indent="0">
              <a:buNone/>
            </a:pPr>
            <a:r>
              <a:rPr lang="vi-VN" dirty="0"/>
              <a:t>8. </a:t>
            </a:r>
            <a:r>
              <a:rPr lang="vi-VN" b="1" dirty="0"/>
              <a:t>a</a:t>
            </a:r>
            <a:r>
              <a:rPr lang="vi-VN" dirty="0"/>
              <a:t> classmate </a:t>
            </a:r>
            <a:r>
              <a:rPr lang="vi-VN" i="1" dirty="0"/>
              <a:t>(một người bạn học cùng lớp)</a:t>
            </a:r>
            <a:endParaRPr lang="vi-VN" dirty="0"/>
          </a:p>
          <a:p>
            <a:pPr marL="0" indent="0">
              <a:buNone/>
            </a:pP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58190" y="206035"/>
            <a:ext cx="24191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6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76355" y="117694"/>
            <a:ext cx="3795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084" y="1071911"/>
            <a:ext cx="86636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1</a:t>
            </a:r>
            <a:r>
              <a:rPr lang="en-GB" sz="3200" dirty="0"/>
              <a:t>. My father is ......... doctor.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2</a:t>
            </a:r>
            <a:r>
              <a:rPr lang="en-GB" sz="3200" dirty="0"/>
              <a:t>. ..............Sun keeps........ Earth warm.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3</a:t>
            </a:r>
            <a:r>
              <a:rPr lang="en-GB" sz="3200" dirty="0"/>
              <a:t>. ............ dolphin is intelligent animal.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4</a:t>
            </a:r>
            <a:r>
              <a:rPr lang="en-GB" sz="3200" dirty="0"/>
              <a:t>. I have ............. orange shirt too.</a:t>
            </a:r>
          </a:p>
          <a:p>
            <a:pPr>
              <a:lnSpc>
                <a:spcPct val="150000"/>
              </a:lnSpc>
            </a:pPr>
            <a:r>
              <a:rPr lang="en-GB" sz="3200" dirty="0">
                <a:solidFill>
                  <a:srgbClr val="0033CC"/>
                </a:solidFill>
              </a:rPr>
              <a:t>5</a:t>
            </a:r>
            <a:r>
              <a:rPr lang="en-GB" sz="3200" dirty="0"/>
              <a:t>. My brother likes blue pen, not......... red one</a:t>
            </a:r>
            <a:r>
              <a:rPr lang="en-GB" sz="3200" dirty="0" smtClean="0"/>
              <a:t>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3698" y="1201993"/>
            <a:ext cx="7467600" cy="3546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1. </a:t>
            </a:r>
            <a:r>
              <a:rPr lang="vi-VN" sz="3200" dirty="0" smtClean="0"/>
              <a:t>My </a:t>
            </a:r>
            <a:r>
              <a:rPr lang="vi-VN" sz="3200" dirty="0"/>
              <a:t>father is </a:t>
            </a:r>
            <a:r>
              <a:rPr lang="en-GB" sz="3200" dirty="0" smtClean="0"/>
              <a:t>…….</a:t>
            </a:r>
            <a:r>
              <a:rPr lang="vi-VN" sz="3200" dirty="0" smtClean="0"/>
              <a:t>doctor.</a:t>
            </a:r>
            <a:endParaRPr lang="en-GB" sz="3200" dirty="0" smtClean="0"/>
          </a:p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2</a:t>
            </a:r>
            <a:r>
              <a:rPr lang="vi-VN" sz="3200" dirty="0"/>
              <a:t>. </a:t>
            </a:r>
            <a:r>
              <a:rPr lang="en-GB" sz="3200" dirty="0" smtClean="0"/>
              <a:t>……</a:t>
            </a:r>
            <a:r>
              <a:rPr lang="vi-VN" sz="3200" dirty="0"/>
              <a:t> Sun keeps </a:t>
            </a:r>
            <a:r>
              <a:rPr lang="en-GB" sz="3200" dirty="0" smtClean="0"/>
              <a:t>……</a:t>
            </a:r>
            <a:r>
              <a:rPr lang="vi-VN" sz="3200" dirty="0" smtClean="0"/>
              <a:t>Earth </a:t>
            </a:r>
            <a:r>
              <a:rPr lang="vi-VN" sz="3200" dirty="0"/>
              <a:t>warm.</a:t>
            </a:r>
          </a:p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3</a:t>
            </a:r>
            <a:r>
              <a:rPr lang="vi-VN" sz="3200" dirty="0"/>
              <a:t>. </a:t>
            </a:r>
            <a:r>
              <a:rPr lang="en-GB" sz="3200" dirty="0" smtClean="0"/>
              <a:t>…..</a:t>
            </a:r>
            <a:r>
              <a:rPr lang="vi-VN" sz="3200" dirty="0"/>
              <a:t> dolphin </a:t>
            </a:r>
            <a:r>
              <a:rPr lang="vi-VN" sz="3200" dirty="0" smtClean="0"/>
              <a:t>is</a:t>
            </a:r>
            <a:r>
              <a:rPr lang="en-GB" sz="3200" dirty="0" smtClean="0"/>
              <a:t> ......</a:t>
            </a:r>
            <a:r>
              <a:rPr lang="vi-VN" sz="3200" dirty="0" smtClean="0"/>
              <a:t>intelligent </a:t>
            </a:r>
            <a:r>
              <a:rPr lang="vi-VN" sz="3200" dirty="0"/>
              <a:t>animal.</a:t>
            </a:r>
          </a:p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4</a:t>
            </a:r>
            <a:r>
              <a:rPr lang="vi-VN" sz="3200" dirty="0"/>
              <a:t>. I </a:t>
            </a:r>
            <a:r>
              <a:rPr lang="vi-VN" sz="3200" dirty="0" smtClean="0"/>
              <a:t>have</a:t>
            </a:r>
            <a:r>
              <a:rPr lang="vi-VN" sz="3200" dirty="0"/>
              <a:t> </a:t>
            </a:r>
            <a:r>
              <a:rPr lang="en-GB" sz="3200" dirty="0" smtClean="0"/>
              <a:t>……</a:t>
            </a:r>
            <a:r>
              <a:rPr lang="vi-VN" sz="3200" dirty="0" smtClean="0"/>
              <a:t>orange </a:t>
            </a:r>
            <a:r>
              <a:rPr lang="vi-VN" sz="3200" dirty="0"/>
              <a:t>shirt too.</a:t>
            </a:r>
          </a:p>
          <a:p>
            <a:pPr marL="0" indent="0">
              <a:buNone/>
            </a:pPr>
            <a:r>
              <a:rPr lang="vi-VN" sz="3200" dirty="0" smtClean="0">
                <a:solidFill>
                  <a:srgbClr val="0070C0"/>
                </a:solidFill>
              </a:rPr>
              <a:t>5</a:t>
            </a:r>
            <a:r>
              <a:rPr lang="vi-VN" sz="3200" dirty="0"/>
              <a:t>. My brother likes </a:t>
            </a:r>
            <a:r>
              <a:rPr lang="en-GB" sz="3200" dirty="0" smtClean="0"/>
              <a:t>……</a:t>
            </a:r>
            <a:r>
              <a:rPr lang="vi-VN" sz="3200" dirty="0"/>
              <a:t> blue pen, not </a:t>
            </a:r>
            <a:r>
              <a:rPr lang="en-GB" sz="3200" dirty="0" smtClean="0"/>
              <a:t>…..</a:t>
            </a:r>
            <a:r>
              <a:rPr lang="vi-VN" sz="3200" dirty="0"/>
              <a:t> red one.</a:t>
            </a:r>
          </a:p>
          <a:p>
            <a:pPr marL="0" indent="0">
              <a:buNone/>
            </a:pPr>
            <a:r>
              <a:rPr lang="vi-VN" sz="3200" dirty="0"/>
              <a:t/>
            </a:r>
            <a:br>
              <a:rPr lang="vi-VN" sz="3200" dirty="0"/>
            </a:br>
            <a:r>
              <a:rPr lang="vi-VN" sz="3200" dirty="0"/>
              <a:t/>
            </a:r>
            <a:br>
              <a:rPr lang="vi-VN" sz="3200" dirty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976355" y="117694"/>
            <a:ext cx="3795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US" sz="2600" b="1" i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/ an 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2888" y="1145581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 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31121" y="1740312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r>
              <a:rPr lang="vi-VN" sz="3200" dirty="0">
                <a:solidFill>
                  <a:prstClr val="black"/>
                </a:solidFill>
              </a:rPr>
              <a:t> 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25373" y="1720771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45596" y="2280843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55296" y="2290798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an</a:t>
            </a:r>
            <a:r>
              <a:rPr lang="vi-VN" sz="3200" dirty="0">
                <a:solidFill>
                  <a:prstClr val="black"/>
                </a:solidFill>
              </a:rPr>
              <a:t> 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53978" y="2824683"/>
            <a:ext cx="7200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</a:rPr>
              <a:t> </a:t>
            </a:r>
            <a:r>
              <a:rPr lang="vi-VN" sz="3200" b="1" dirty="0">
                <a:solidFill>
                  <a:srgbClr val="FF0000"/>
                </a:solidFill>
              </a:rPr>
              <a:t>an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10871" y="3404664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176232" y="389136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the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6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2607</TotalTime>
  <Words>1056</Words>
  <Application>Microsoft Office PowerPoint</Application>
  <PresentationFormat>On-screen Show (4:3)</PresentationFormat>
  <Paragraphs>280</Paragraphs>
  <Slides>24</Slides>
  <Notes>4</Notes>
  <HiddenSlides>0</HiddenSlides>
  <MMClips>13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.VnArial</vt:lpstr>
      <vt:lpstr>.VnBodoni</vt:lpstr>
      <vt:lpstr>Aharoni</vt:lpstr>
      <vt:lpstr>Arial</vt:lpstr>
      <vt:lpstr>Bookman Old Style</vt:lpstr>
      <vt:lpstr>Calibri</vt:lpstr>
      <vt:lpstr>Calibri Light</vt:lpstr>
      <vt:lpstr>Century Schoolbook</vt:lpstr>
      <vt:lpstr>Cordia New</vt:lpstr>
      <vt:lpstr>Mali SemiBold</vt:lpstr>
      <vt:lpstr>Poppins</vt:lpstr>
      <vt:lpstr>Punsukpukpik</vt:lpstr>
      <vt:lpstr>Times New Roman</vt:lpstr>
      <vt:lpstr>VNI-Ariston</vt:lpstr>
      <vt:lpstr>Wingdings</vt:lpstr>
      <vt:lpstr>Wingdings 2</vt:lpstr>
      <vt:lpstr>Oriel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Extra exercise: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173</cp:revision>
  <dcterms:created xsi:type="dcterms:W3CDTF">2020-12-09T02:04:09Z</dcterms:created>
  <dcterms:modified xsi:type="dcterms:W3CDTF">2024-04-03T03:41:26Z</dcterms:modified>
</cp:coreProperties>
</file>