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gif" ContentType="image/gif"/>
  <Default Extension="mp4" ContentType="video/unknown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9"/>
  </p:notesMasterIdLst>
  <p:sldIdLst>
    <p:sldId id="309" r:id="rId2"/>
    <p:sldId id="312" r:id="rId3"/>
    <p:sldId id="332" r:id="rId4"/>
    <p:sldId id="311" r:id="rId5"/>
    <p:sldId id="297" r:id="rId6"/>
    <p:sldId id="260" r:id="rId7"/>
    <p:sldId id="315" r:id="rId8"/>
    <p:sldId id="305" r:id="rId9"/>
    <p:sldId id="261" r:id="rId10"/>
    <p:sldId id="306" r:id="rId11"/>
    <p:sldId id="294" r:id="rId12"/>
    <p:sldId id="307" r:id="rId13"/>
    <p:sldId id="308" r:id="rId14"/>
    <p:sldId id="262" r:id="rId15"/>
    <p:sldId id="295" r:id="rId16"/>
    <p:sldId id="318" r:id="rId17"/>
    <p:sldId id="319" r:id="rId18"/>
    <p:sldId id="325" r:id="rId19"/>
    <p:sldId id="324" r:id="rId20"/>
    <p:sldId id="320" r:id="rId21"/>
    <p:sldId id="321" r:id="rId22"/>
    <p:sldId id="322" r:id="rId23"/>
    <p:sldId id="323" r:id="rId24"/>
    <p:sldId id="326" r:id="rId25"/>
    <p:sldId id="327" r:id="rId26"/>
    <p:sldId id="330" r:id="rId27"/>
    <p:sldId id="331" r:id="rId2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12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B2027"/>
    <a:srgbClr val="61D6FF"/>
    <a:srgbClr val="0066FF"/>
    <a:srgbClr val="CC0099"/>
    <a:srgbClr val="F16649"/>
    <a:srgbClr val="D2DEEF"/>
    <a:srgbClr val="FFFFFF"/>
    <a:srgbClr val="62C8CE"/>
    <a:srgbClr val="C0E6EA"/>
    <a:srgbClr val="97E4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E8B1032C-EA38-4F05-BA0D-38AFFFC7BED3}" styleName="Light Style 3 - Accent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8A107856-5554-42FB-B03E-39F5DBC370BA}" styleName="Medium Style 4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22838BEF-8BB2-4498-84A7-C5851F593DF1}" styleName="Medium Style 4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912C8C85-51F0-491E-9774-3900AFEF0FD7}" styleName="Light Style 2 - Accent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10A1B5D5-9B99-4C35-A422-299274C87663}" styleName="Medium Style 1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015" autoAdjust="0"/>
    <p:restoredTop sz="94660"/>
  </p:normalViewPr>
  <p:slideViewPr>
    <p:cSldViewPr snapToGrid="0" showGuides="1">
      <p:cViewPr>
        <p:scale>
          <a:sx n="66" d="100"/>
          <a:sy n="66" d="100"/>
        </p:scale>
        <p:origin x="-1446" y="-78"/>
      </p:cViewPr>
      <p:guideLst>
        <p:guide orient="horz" pos="2112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3CF1FC7-70F6-402D-BECA-107FEE17B525}" type="datetimeFigureOut">
              <a:rPr lang="en-US" smtClean="0"/>
              <a:t>12/3/2021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B589326-CA7F-4AC7-A28A-D38F40EC3D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49532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B589326-CA7F-4AC7-A28A-D38F40EC3D3F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796721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589326-CA7F-4AC7-A28A-D38F40EC3D3F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098703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589326-CA7F-4AC7-A28A-D38F40EC3D3F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098703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589326-CA7F-4AC7-A28A-D38F40EC3D3F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488719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589326-CA7F-4AC7-A28A-D38F40EC3D3F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161973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427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>
              <a:latin typeface="Arial" charset="0"/>
            </a:endParaRPr>
          </a:p>
        </p:txBody>
      </p:sp>
      <p:sp>
        <p:nvSpPr>
          <p:cNvPr id="5427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4F35C74C-074D-43A2-B9E0-340937F5F8FE}" type="slidenum">
              <a:rPr lang="vi-VN" smtClean="0"/>
              <a:pPr eaLnBrk="1" hangingPunct="1"/>
              <a:t>25</a:t>
            </a:fld>
            <a:endParaRPr lang="vi-VN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12/3/2021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7064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12/3/2021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445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12/3/2021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50441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12/3/2021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95809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12/3/2021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22784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12/3/2021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43576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12/3/2021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7177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12/3/2021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95961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12/3/2021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25960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12/3/2021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17640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12/3/2021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84662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526A92-8AAF-4BF0-85FE-B336BF0F8D2D}" type="datetimeFigureOut">
              <a:rPr lang="en-US" smtClean="0"/>
              <a:t>12/3/2021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65852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2.wav"/><Relationship Id="rId1" Type="http://schemas.microsoft.com/office/2007/relationships/media" Target="../media/media2.wav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slide" Target="slide23.xml"/><Relationship Id="rId3" Type="http://schemas.openxmlformats.org/officeDocument/2006/relationships/slide" Target="slide20.xml"/><Relationship Id="rId7" Type="http://schemas.openxmlformats.org/officeDocument/2006/relationships/slide" Target="slide18.xml"/><Relationship Id="rId2" Type="http://schemas.openxmlformats.org/officeDocument/2006/relationships/slide" Target="slide19.xml"/><Relationship Id="rId1" Type="http://schemas.openxmlformats.org/officeDocument/2006/relationships/slideLayout" Target="../slideLayouts/slideLayout7.xml"/><Relationship Id="rId6" Type="http://schemas.openxmlformats.org/officeDocument/2006/relationships/slide" Target="slide21.xml"/><Relationship Id="rId11" Type="http://schemas.openxmlformats.org/officeDocument/2006/relationships/slide" Target="slide24.xml"/><Relationship Id="rId5" Type="http://schemas.openxmlformats.org/officeDocument/2006/relationships/slide" Target="slide22.xml"/><Relationship Id="rId10" Type="http://schemas.openxmlformats.org/officeDocument/2006/relationships/audio" Target="../media/audio1.wav"/><Relationship Id="rId4" Type="http://schemas.openxmlformats.org/officeDocument/2006/relationships/slide" Target="slide17.xml"/><Relationship Id="rId9" Type="http://schemas.openxmlformats.org/officeDocument/2006/relationships/image" Target="../media/image26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" Target="slide16.xml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gif"/><Relationship Id="rId3" Type="http://schemas.openxmlformats.org/officeDocument/2006/relationships/image" Target="../media/image27.gif"/><Relationship Id="rId7" Type="http://schemas.openxmlformats.org/officeDocument/2006/relationships/image" Target="../media/image31.gif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.gif"/><Relationship Id="rId5" Type="http://schemas.openxmlformats.org/officeDocument/2006/relationships/image" Target="../media/image29.gif"/><Relationship Id="rId4" Type="http://schemas.openxmlformats.org/officeDocument/2006/relationships/image" Target="../media/image28.gif"/><Relationship Id="rId9" Type="http://schemas.openxmlformats.org/officeDocument/2006/relationships/slide" Target="slide16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gif"/><Relationship Id="rId3" Type="http://schemas.openxmlformats.org/officeDocument/2006/relationships/image" Target="../media/image27.gif"/><Relationship Id="rId7" Type="http://schemas.openxmlformats.org/officeDocument/2006/relationships/image" Target="../media/image31.gif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.gif"/><Relationship Id="rId5" Type="http://schemas.openxmlformats.org/officeDocument/2006/relationships/image" Target="../media/image29.gif"/><Relationship Id="rId4" Type="http://schemas.openxmlformats.org/officeDocument/2006/relationships/image" Target="../media/image28.gif"/><Relationship Id="rId9" Type="http://schemas.openxmlformats.org/officeDocument/2006/relationships/slide" Target="slide1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" Target="slide16.xml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" Target="slide16.xml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" Target="slide16.xml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" Target="slide16.xml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gif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11" Type="http://schemas.openxmlformats.org/officeDocument/2006/relationships/image" Target="../media/image15.png"/><Relationship Id="rId5" Type="http://schemas.openxmlformats.org/officeDocument/2006/relationships/image" Target="../media/image9.png"/><Relationship Id="rId10" Type="http://schemas.openxmlformats.org/officeDocument/2006/relationships/image" Target="../media/image14.png"/><Relationship Id="rId4" Type="http://schemas.openxmlformats.org/officeDocument/2006/relationships/image" Target="../media/image8.png"/><Relationship Id="rId9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0"/>
            <a:ext cx="9067800" cy="6858000"/>
          </a:xfrm>
          <a:prstGeom prst="rect">
            <a:avLst/>
          </a:prstGeom>
        </p:spPr>
      </p:pic>
      <p:sp>
        <p:nvSpPr>
          <p:cNvPr id="3" name="Rectangle 3"/>
          <p:cNvSpPr>
            <a:spLocks noChangeArrowheads="1"/>
          </p:cNvSpPr>
          <p:nvPr/>
        </p:nvSpPr>
        <p:spPr bwMode="auto">
          <a:xfrm>
            <a:off x="76200" y="144462"/>
            <a:ext cx="5943600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sz="4400" b="1" dirty="0">
                <a:solidFill>
                  <a:srgbClr val="0000FF"/>
                </a:solidFill>
                <a:latin typeface="VNI-Ariston" pitchFamily="2" charset="0"/>
              </a:rPr>
              <a:t>Welcome to our class</a:t>
            </a:r>
          </a:p>
        </p:txBody>
      </p:sp>
    </p:spTree>
    <p:extLst>
      <p:ext uri="{BB962C8B-B14F-4D97-AF65-F5344CB8AC3E}">
        <p14:creationId xmlns:p14="http://schemas.microsoft.com/office/powerpoint/2010/main" val="30313052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Box 15"/>
          <p:cNvSpPr txBox="1"/>
          <p:nvPr/>
        </p:nvSpPr>
        <p:spPr>
          <a:xfrm>
            <a:off x="180915" y="769261"/>
            <a:ext cx="241907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0070C0"/>
                </a:solidFill>
              </a:rPr>
              <a:t>* Conversation </a:t>
            </a:r>
            <a:r>
              <a:rPr lang="en-US" sz="2400" b="1" dirty="0">
                <a:solidFill>
                  <a:srgbClr val="0070C0"/>
                </a:solidFill>
              </a:rPr>
              <a:t>1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694066" y="1293884"/>
            <a:ext cx="607029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i="1" dirty="0"/>
              <a:t>A: </a:t>
            </a:r>
            <a:r>
              <a:rPr lang="en-US" sz="2400" dirty="0" smtClean="0"/>
              <a:t>_______  </a:t>
            </a:r>
            <a:r>
              <a:rPr lang="en-US" sz="2400" b="1" i="1" dirty="0" smtClean="0"/>
              <a:t>   </a:t>
            </a:r>
            <a:r>
              <a:rPr lang="en-US" sz="2400" dirty="0" smtClean="0"/>
              <a:t>do </a:t>
            </a:r>
            <a:r>
              <a:rPr lang="en-US" sz="2400" dirty="0"/>
              <a:t>you watch TV</a:t>
            </a:r>
            <a:r>
              <a:rPr lang="en-US" sz="2400" dirty="0" smtClean="0"/>
              <a:t>?</a:t>
            </a:r>
            <a:endParaRPr lang="en-US" sz="2400" b="1" i="1" dirty="0"/>
          </a:p>
          <a:p>
            <a:r>
              <a:rPr lang="en-US" sz="2400" b="1" i="1" dirty="0"/>
              <a:t>B:  </a:t>
            </a:r>
            <a:r>
              <a:rPr lang="en-US" sz="2400" dirty="0"/>
              <a:t>Not very often. Two or three times a week.</a:t>
            </a:r>
          </a:p>
          <a:p>
            <a:r>
              <a:rPr lang="en-US" sz="2400" b="1" i="1" dirty="0"/>
              <a:t>A: </a:t>
            </a:r>
            <a:r>
              <a:rPr lang="en-US" sz="2400" dirty="0"/>
              <a:t>_______</a:t>
            </a:r>
            <a:r>
              <a:rPr lang="en-US" sz="2400" dirty="0" smtClean="0"/>
              <a:t>  do </a:t>
            </a:r>
            <a:r>
              <a:rPr lang="en-US" sz="2400" dirty="0"/>
              <a:t>you watch TV</a:t>
            </a:r>
            <a:r>
              <a:rPr lang="en-US" sz="2400" dirty="0" smtClean="0"/>
              <a:t>?</a:t>
            </a:r>
            <a:endParaRPr lang="en-US" sz="2400" b="1" i="1" dirty="0"/>
          </a:p>
          <a:p>
            <a:r>
              <a:rPr lang="en-US" sz="2400" b="1" i="1" dirty="0"/>
              <a:t>B:  </a:t>
            </a:r>
            <a:r>
              <a:rPr lang="en-US" sz="2400" dirty="0"/>
              <a:t>It depends. But I like talent shows the most. </a:t>
            </a: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5662" y="3905495"/>
            <a:ext cx="2557373" cy="3168306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290287" y="3067407"/>
            <a:ext cx="230969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0070C0"/>
                </a:solidFill>
              </a:rPr>
              <a:t>* Conversation </a:t>
            </a:r>
            <a:r>
              <a:rPr lang="en-US" sz="2400" b="1" dirty="0">
                <a:solidFill>
                  <a:srgbClr val="0070C0"/>
                </a:solidFill>
              </a:rPr>
              <a:t>2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528812" y="3529072"/>
            <a:ext cx="640080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i="1" dirty="0"/>
              <a:t>A:</a:t>
            </a:r>
            <a:endParaRPr lang="en-US" sz="2400" dirty="0"/>
          </a:p>
          <a:p>
            <a:r>
              <a:rPr lang="pt-BR" sz="2400" b="1" i="1" dirty="0"/>
              <a:t>B: </a:t>
            </a:r>
            <a:r>
              <a:rPr lang="pt-BR" sz="2400" dirty="0"/>
              <a:t>Nobita. He’s so funny.</a:t>
            </a:r>
            <a:endParaRPr lang="en-US" sz="2400" dirty="0"/>
          </a:p>
        </p:txBody>
      </p:sp>
      <p:sp>
        <p:nvSpPr>
          <p:cNvPr id="21" name="TextBox 20"/>
          <p:cNvSpPr txBox="1"/>
          <p:nvPr/>
        </p:nvSpPr>
        <p:spPr>
          <a:xfrm>
            <a:off x="290287" y="4572034"/>
            <a:ext cx="230969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0070C0"/>
                </a:solidFill>
              </a:rPr>
              <a:t>* Conversation </a:t>
            </a:r>
            <a:r>
              <a:rPr lang="en-US" sz="2400" b="1" dirty="0">
                <a:solidFill>
                  <a:srgbClr val="0070C0"/>
                </a:solidFill>
              </a:rPr>
              <a:t>3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528812" y="5033699"/>
            <a:ext cx="640080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i="1" dirty="0"/>
              <a:t>A:  </a:t>
            </a:r>
          </a:p>
          <a:p>
            <a:r>
              <a:rPr lang="en-US" sz="2400" b="1" i="1" dirty="0"/>
              <a:t>B:  </a:t>
            </a:r>
            <a:r>
              <a:rPr lang="en-US" sz="2400" dirty="0"/>
              <a:t>Usually on Saturday or Sunday.</a:t>
            </a:r>
          </a:p>
          <a:p>
            <a:r>
              <a:rPr lang="en-US" sz="2400" b="1" i="1" dirty="0"/>
              <a:t>A:</a:t>
            </a:r>
            <a:endParaRPr lang="en-US" sz="2400" dirty="0"/>
          </a:p>
          <a:p>
            <a:r>
              <a:rPr lang="en-US" sz="2400" b="1" i="1" dirty="0"/>
              <a:t>B: </a:t>
            </a:r>
            <a:r>
              <a:rPr lang="en-US" sz="2400" dirty="0"/>
              <a:t>In the yard.</a:t>
            </a:r>
          </a:p>
        </p:txBody>
      </p:sp>
      <p:pic>
        <p:nvPicPr>
          <p:cNvPr id="2" name="B2_04">
            <a:hlinkClick r:id="" action="ppaction://media"/>
            <a:extLst>
              <a:ext uri="{FF2B5EF4-FFF2-40B4-BE49-F238E27FC236}">
                <a16:creationId xmlns:a16="http://schemas.microsoft.com/office/drawing/2014/main" xmlns="" id="{DEA42756-5B9F-44D1-917C-E9ECE7EF2527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7470666" y="611711"/>
            <a:ext cx="487363" cy="487363"/>
          </a:xfrm>
          <a:prstGeom prst="rect">
            <a:avLst/>
          </a:prstGeom>
        </p:spPr>
      </p:pic>
      <p:sp>
        <p:nvSpPr>
          <p:cNvPr id="33" name="TextBox 32">
            <a:extLst>
              <a:ext uri="{FF2B5EF4-FFF2-40B4-BE49-F238E27FC236}">
                <a16:creationId xmlns:a16="http://schemas.microsoft.com/office/drawing/2014/main" xmlns="" id="{8613245E-97A3-4662-BE74-7698BB64E35B}"/>
              </a:ext>
            </a:extLst>
          </p:cNvPr>
          <p:cNvSpPr txBox="1"/>
          <p:nvPr/>
        </p:nvSpPr>
        <p:spPr>
          <a:xfrm>
            <a:off x="862768" y="3527023"/>
            <a:ext cx="577734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/>
              <a:t>_______ do you like the most in </a:t>
            </a:r>
            <a:r>
              <a:rPr lang="en-US" sz="2400" i="1" dirty="0"/>
              <a:t>Doraemon</a:t>
            </a:r>
            <a:r>
              <a:rPr lang="en-US" sz="2400" dirty="0"/>
              <a:t>?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xmlns="" id="{2E8BB039-CC42-4073-B6CE-1224ED3B7004}"/>
              </a:ext>
            </a:extLst>
          </p:cNvPr>
          <p:cNvSpPr txBox="1"/>
          <p:nvPr/>
        </p:nvSpPr>
        <p:spPr>
          <a:xfrm>
            <a:off x="848454" y="5043717"/>
            <a:ext cx="495054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/>
              <a:t>_______ do you play football?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xmlns="" id="{8F7498EA-7CC8-4BAD-A0F8-89E30419ADBB}"/>
              </a:ext>
            </a:extLst>
          </p:cNvPr>
          <p:cNvSpPr txBox="1"/>
          <p:nvPr/>
        </p:nvSpPr>
        <p:spPr>
          <a:xfrm>
            <a:off x="882497" y="5775541"/>
            <a:ext cx="317266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/>
              <a:t>_______ do you play?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6821247" y="150047"/>
            <a:ext cx="178620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C00000"/>
                </a:solidFill>
              </a:rPr>
              <a:t>How often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4910100" y="154948"/>
            <a:ext cx="15255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C00000"/>
                </a:solidFill>
              </a:rPr>
              <a:t>Where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3581559" y="159850"/>
            <a:ext cx="126882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C00000"/>
                </a:solidFill>
              </a:rPr>
              <a:t>Who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1837204" y="150046"/>
            <a:ext cx="15255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C00000"/>
                </a:solidFill>
              </a:rPr>
              <a:t>What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391841" y="150047"/>
            <a:ext cx="12400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C00000"/>
                </a:solidFill>
              </a:rPr>
              <a:t>When</a:t>
            </a:r>
          </a:p>
        </p:txBody>
      </p:sp>
    </p:spTree>
    <p:extLst>
      <p:ext uri="{BB962C8B-B14F-4D97-AF65-F5344CB8AC3E}">
        <p14:creationId xmlns:p14="http://schemas.microsoft.com/office/powerpoint/2010/main" val="31796492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-1.32948E-6 L -0.63959 0.1611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1979" y="804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-1.32948E-6 L -0.08889 0.26497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444" y="1324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1.38728E-6 L -0.29514 0.48254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757" y="2411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7 -3.17919E-6 L 0.04913 0.69804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48" y="3489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-4.9711E-6 L -0.43819 0.81018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910" y="4050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32" grpId="0"/>
      <p:bldP spid="35" grpId="0"/>
      <p:bldP spid="38" grpId="0"/>
      <p:bldP spid="41" grpId="0"/>
      <p:bldP spid="4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56714" y="201217"/>
            <a:ext cx="238488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 smtClean="0">
                <a:solidFill>
                  <a:srgbClr val="0FB7BD"/>
                </a:solidFill>
              </a:rPr>
              <a:t>Gra</a:t>
            </a:r>
            <a:r>
              <a:rPr lang="en-US" sz="3000" b="1" i="1" dirty="0" smtClean="0">
                <a:solidFill>
                  <a:srgbClr val="0FB7BD"/>
                </a:solidFill>
              </a:rPr>
              <a:t>m</a:t>
            </a:r>
            <a:r>
              <a:rPr lang="en-US" sz="3000" b="1" dirty="0" smtClean="0">
                <a:solidFill>
                  <a:srgbClr val="0FB7BD"/>
                </a:solidFill>
              </a:rPr>
              <a:t>mar 2:</a:t>
            </a:r>
            <a:endParaRPr lang="en-US" sz="3000" b="1" dirty="0">
              <a:solidFill>
                <a:srgbClr val="0FB7BD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342990" y="182329"/>
            <a:ext cx="652178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/>
              <a:t>Conjunctions in compound sentences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1468" y="919642"/>
            <a:ext cx="6215275" cy="139157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00427" y="2311217"/>
            <a:ext cx="3703791" cy="736783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256714" y="3084840"/>
            <a:ext cx="8495400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*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smtClean="0">
                <a:solidFill>
                  <a:srgbClr val="0066FF"/>
                </a:solidFill>
                <a:latin typeface="Times New Roman" pitchFamily="18" charset="0"/>
                <a:cs typeface="Times New Roman" pitchFamily="18" charset="0"/>
              </a:rPr>
              <a:t>We </a:t>
            </a:r>
            <a:r>
              <a:rPr lang="en-US" sz="2400" b="1" i="1" dirty="0">
                <a:solidFill>
                  <a:srgbClr val="0066FF"/>
                </a:solidFill>
                <a:latin typeface="Times New Roman" pitchFamily="18" charset="0"/>
                <a:cs typeface="Times New Roman" pitchFamily="18" charset="0"/>
              </a:rPr>
              <a:t>use conjunctions to combine two clauses into a compound sentence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>
              <a:lnSpc>
                <a:spcPct val="150000"/>
              </a:lnSpc>
            </a:pP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Examples:</a:t>
            </a:r>
          </a:p>
          <a:p>
            <a:pPr>
              <a:lnSpc>
                <a:spcPct val="150000"/>
              </a:lnSpc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- I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like watching cartoons, 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but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my brother likes watching sports.</a:t>
            </a:r>
          </a:p>
          <a:p>
            <a:pPr>
              <a:lnSpc>
                <a:spcPct val="150000"/>
              </a:lnSpc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- I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enjoy sports, 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so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I spend a lot of time outdoors.</a:t>
            </a:r>
          </a:p>
          <a:p>
            <a:pPr>
              <a:lnSpc>
                <a:spcPct val="150000"/>
              </a:lnSpc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- I’m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helping decorate the house, 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and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my brother is busy cooking.</a:t>
            </a:r>
          </a:p>
        </p:txBody>
      </p:sp>
    </p:spTree>
    <p:extLst>
      <p:ext uri="{BB962C8B-B14F-4D97-AF65-F5344CB8AC3E}">
        <p14:creationId xmlns:p14="http://schemas.microsoft.com/office/powerpoint/2010/main" val="26854788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71227" y="205525"/>
            <a:ext cx="2324527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 smtClean="0">
                <a:solidFill>
                  <a:srgbClr val="0FB7BD"/>
                </a:solidFill>
              </a:rPr>
              <a:t>* Grammar 2</a:t>
            </a:r>
            <a:endParaRPr lang="en-US" sz="3000" b="1" dirty="0">
              <a:solidFill>
                <a:srgbClr val="0FB7BD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595754" y="263581"/>
            <a:ext cx="572964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/>
              <a:t>Conjunctions in compound sentences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228" y="759523"/>
            <a:ext cx="3703791" cy="947794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1632856" y="1811723"/>
            <a:ext cx="5900057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b="1" dirty="0" smtClean="0">
                <a:solidFill>
                  <a:srgbClr val="0066FF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800" b="1" dirty="0">
                <a:solidFill>
                  <a:srgbClr val="0066FF"/>
                </a:solidFill>
                <a:latin typeface="Times New Roman" pitchFamily="18" charset="0"/>
                <a:cs typeface="Times New Roman" pitchFamily="18" charset="0"/>
              </a:rPr>
              <a:t>“and”: is used for addition.</a:t>
            </a:r>
            <a:endParaRPr lang="en-GB" sz="2800" dirty="0">
              <a:solidFill>
                <a:srgbClr val="0066FF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2800" b="1" dirty="0">
                <a:solidFill>
                  <a:srgbClr val="0066FF"/>
                </a:solidFill>
                <a:latin typeface="Times New Roman" pitchFamily="18" charset="0"/>
                <a:cs typeface="Times New Roman" pitchFamily="18" charset="0"/>
              </a:rPr>
              <a:t>- “but” is used for the contrast.</a:t>
            </a:r>
            <a:endParaRPr lang="en-GB" sz="2800" dirty="0">
              <a:solidFill>
                <a:srgbClr val="0066FF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2800" b="1" dirty="0">
                <a:solidFill>
                  <a:srgbClr val="0066FF"/>
                </a:solidFill>
                <a:latin typeface="Times New Roman" pitchFamily="18" charset="0"/>
                <a:cs typeface="Times New Roman" pitchFamily="18" charset="0"/>
              </a:rPr>
              <a:t>- “so” is used for the </a:t>
            </a:r>
            <a:r>
              <a:rPr lang="en-US" sz="2800" b="1" dirty="0" smtClean="0">
                <a:solidFill>
                  <a:srgbClr val="0066FF"/>
                </a:solidFill>
                <a:latin typeface="Times New Roman" pitchFamily="18" charset="0"/>
                <a:cs typeface="Times New Roman" pitchFamily="18" charset="0"/>
              </a:rPr>
              <a:t>result</a:t>
            </a:r>
            <a:endParaRPr lang="en-GB" sz="2800" dirty="0">
              <a:solidFill>
                <a:srgbClr val="0066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888575" y="4488320"/>
            <a:ext cx="6891081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b="1" i="1" dirty="0">
                <a:solidFill>
                  <a:srgbClr val="7030A0"/>
                </a:solidFill>
              </a:rPr>
              <a:t>+ It is still painful, so I go to see a doctor.</a:t>
            </a:r>
            <a:endParaRPr lang="en-GB" sz="2400" b="1" i="1" dirty="0">
              <a:solidFill>
                <a:srgbClr val="7030A0"/>
              </a:solidFill>
            </a:endParaRPr>
          </a:p>
          <a:p>
            <a:pPr>
              <a:lnSpc>
                <a:spcPct val="150000"/>
              </a:lnSpc>
            </a:pPr>
            <a:r>
              <a:rPr lang="en-US" sz="2400" b="1" i="1" dirty="0">
                <a:solidFill>
                  <a:srgbClr val="7030A0"/>
                </a:solidFill>
              </a:rPr>
              <a:t>+ She is tall, but her sister is short.</a:t>
            </a:r>
            <a:endParaRPr lang="en-GB" sz="2400" b="1" i="1" dirty="0">
              <a:solidFill>
                <a:srgbClr val="7030A0"/>
              </a:solidFill>
            </a:endParaRPr>
          </a:p>
          <a:p>
            <a:pPr>
              <a:lnSpc>
                <a:spcPct val="150000"/>
              </a:lnSpc>
            </a:pPr>
            <a:r>
              <a:rPr lang="en-US" sz="2400" b="1" i="1" dirty="0">
                <a:solidFill>
                  <a:srgbClr val="7030A0"/>
                </a:solidFill>
              </a:rPr>
              <a:t>+I like music, and I like watching TV, too.</a:t>
            </a:r>
            <a:endParaRPr lang="en-GB" sz="2400" b="1" i="1" dirty="0">
              <a:solidFill>
                <a:srgbClr val="7030A0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34921" y="3947664"/>
            <a:ext cx="847845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2400" b="1" dirty="0" smtClean="0">
                <a:solidFill>
                  <a:srgbClr val="FF0000"/>
                </a:solidFill>
              </a:rPr>
              <a:t>+ Make </a:t>
            </a:r>
            <a:r>
              <a:rPr lang="en-US" sz="2400" b="1" dirty="0">
                <a:solidFill>
                  <a:srgbClr val="FF0000"/>
                </a:solidFill>
              </a:rPr>
              <a:t>3 compound sentences using three target conjunctions.</a:t>
            </a:r>
            <a:endParaRPr lang="en-GB" sz="2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90470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994" y="113416"/>
            <a:ext cx="587409" cy="60435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pic>
      <p:sp>
        <p:nvSpPr>
          <p:cNvPr id="8" name="TextBox 7"/>
          <p:cNvSpPr txBox="1"/>
          <p:nvPr/>
        </p:nvSpPr>
        <p:spPr>
          <a:xfrm>
            <a:off x="881745" y="225326"/>
            <a:ext cx="7896495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Match the beginnings with the endings.</a:t>
            </a:r>
          </a:p>
        </p:txBody>
      </p:sp>
      <p:graphicFrame>
        <p:nvGraphicFramePr>
          <p:cNvPr id="18" name="Table 17">
            <a:extLst>
              <a:ext uri="{FF2B5EF4-FFF2-40B4-BE49-F238E27FC236}">
                <a16:creationId xmlns:a16="http://schemas.microsoft.com/office/drawing/2014/main" xmlns="" id="{50487C95-6A5F-455B-B38A-FDE7013DDDB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76556179"/>
              </p:ext>
            </p:extLst>
          </p:nvPr>
        </p:nvGraphicFramePr>
        <p:xfrm>
          <a:off x="275422" y="1061598"/>
          <a:ext cx="8593156" cy="464574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296578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4296578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552985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/>
                          </a:solidFill>
                        </a:rPr>
                        <a:t>Beginnings</a:t>
                      </a:r>
                    </a:p>
                  </a:txBody>
                  <a:tcPr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/>
                          </a:solidFill>
                        </a:rPr>
                        <a:t>Endings</a:t>
                      </a:r>
                    </a:p>
                  </a:txBody>
                  <a:tcPr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800916">
                <a:tc>
                  <a:txBody>
                    <a:bodyPr/>
                    <a:lstStyle/>
                    <a:p>
                      <a:r>
                        <a:rPr lang="en-US" sz="2400" b="1" dirty="0">
                          <a:solidFill>
                            <a:srgbClr val="0070C0"/>
                          </a:solidFill>
                        </a:rPr>
                        <a:t>1. </a:t>
                      </a:r>
                      <a:r>
                        <a:rPr lang="en-US" sz="2400" dirty="0"/>
                        <a:t>I like animal </a:t>
                      </a:r>
                      <a:r>
                        <a:rPr lang="en-US" sz="2400" dirty="0" err="1"/>
                        <a:t>programmes</a:t>
                      </a:r>
                      <a:r>
                        <a:rPr lang="en-US" sz="2400" dirty="0"/>
                        <a:t>,</a:t>
                      </a: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1">
                          <a:solidFill>
                            <a:srgbClr val="0070C0"/>
                          </a:solidFill>
                        </a:rPr>
                        <a:t>a. </a:t>
                      </a:r>
                      <a:r>
                        <a:rPr lang="en-US" sz="2400" b="1"/>
                        <a:t>so</a:t>
                      </a:r>
                      <a:r>
                        <a:rPr lang="en-US" sz="2400"/>
                        <a:t> I can</a:t>
                      </a:r>
                      <a:r>
                        <a:rPr lang="en-US" sz="2400" baseline="0"/>
                        <a:t> be at the stadium on time.</a:t>
                      </a:r>
                      <a:endParaRPr lang="en-US" sz="2400"/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800916">
                <a:tc>
                  <a:txBody>
                    <a:bodyPr/>
                    <a:lstStyle/>
                    <a:p>
                      <a:r>
                        <a:rPr lang="en-US" sz="2400" b="1" dirty="0">
                          <a:solidFill>
                            <a:srgbClr val="0070C0"/>
                          </a:solidFill>
                        </a:rPr>
                        <a:t>2.</a:t>
                      </a:r>
                      <a:r>
                        <a:rPr lang="en-US" sz="2400" dirty="0"/>
                        <a:t> I’ll get up early tomorrow,</a:t>
                      </a: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1">
                          <a:solidFill>
                            <a:srgbClr val="0070C0"/>
                          </a:solidFill>
                        </a:rPr>
                        <a:t>b. </a:t>
                      </a:r>
                      <a:r>
                        <a:rPr lang="en-US" sz="2400" b="1"/>
                        <a:t>but</a:t>
                      </a:r>
                      <a:r>
                        <a:rPr lang="en-US" sz="2400"/>
                        <a:t> he can’t draw.</a:t>
                      </a: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800916">
                <a:tc>
                  <a:txBody>
                    <a:bodyPr/>
                    <a:lstStyle/>
                    <a:p>
                      <a:r>
                        <a:rPr lang="en-US" sz="2400" b="1" dirty="0">
                          <a:solidFill>
                            <a:srgbClr val="0070C0"/>
                          </a:solidFill>
                        </a:rPr>
                        <a:t>3.</a:t>
                      </a:r>
                      <a:r>
                        <a:rPr lang="en-US" sz="2400" dirty="0"/>
                        <a:t> Sometimes we read books,</a:t>
                      </a: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1" dirty="0">
                          <a:solidFill>
                            <a:srgbClr val="0070C0"/>
                          </a:solidFill>
                        </a:rPr>
                        <a:t>c. </a:t>
                      </a:r>
                      <a:r>
                        <a:rPr lang="en-US" sz="2400" b="1" dirty="0"/>
                        <a:t>and </a:t>
                      </a:r>
                      <a:r>
                        <a:rPr lang="en-US" sz="2400" dirty="0"/>
                        <a:t>my brother likes them, too.</a:t>
                      </a: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800916">
                <a:tc>
                  <a:txBody>
                    <a:bodyPr/>
                    <a:lstStyle/>
                    <a:p>
                      <a:r>
                        <a:rPr lang="en-US" sz="2400" b="1" dirty="0">
                          <a:solidFill>
                            <a:srgbClr val="0070C0"/>
                          </a:solidFill>
                        </a:rPr>
                        <a:t>4.</a:t>
                      </a:r>
                      <a:r>
                        <a:rPr lang="en-US" sz="2400" dirty="0"/>
                        <a:t> My little brother can </a:t>
                      </a:r>
                      <a:r>
                        <a:rPr lang="en-US" sz="2400" dirty="0" err="1"/>
                        <a:t>colour</a:t>
                      </a:r>
                      <a:r>
                        <a:rPr lang="en-US" sz="2400" dirty="0"/>
                        <a:t> pictures,</a:t>
                      </a: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1">
                          <a:solidFill>
                            <a:srgbClr val="0070C0"/>
                          </a:solidFill>
                        </a:rPr>
                        <a:t>d. </a:t>
                      </a:r>
                      <a:r>
                        <a:rPr lang="en-US" sz="2400" b="1"/>
                        <a:t>so</a:t>
                      </a:r>
                      <a:r>
                        <a:rPr lang="en-US" sz="2400"/>
                        <a:t> we spend every Saturday playing sports.</a:t>
                      </a: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800916">
                <a:tc>
                  <a:txBody>
                    <a:bodyPr/>
                    <a:lstStyle/>
                    <a:p>
                      <a:r>
                        <a:rPr lang="en-US" sz="2400" b="1">
                          <a:solidFill>
                            <a:srgbClr val="0070C0"/>
                          </a:solidFill>
                        </a:rPr>
                        <a:t>5.</a:t>
                      </a:r>
                      <a:r>
                        <a:rPr lang="en-US" sz="2400"/>
                        <a:t> We love outdoor activities,</a:t>
                      </a: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1" dirty="0">
                          <a:solidFill>
                            <a:srgbClr val="0070C0"/>
                          </a:solidFill>
                        </a:rPr>
                        <a:t>e. </a:t>
                      </a:r>
                      <a:r>
                        <a:rPr lang="en-US" sz="2400" b="1" dirty="0"/>
                        <a:t>and</a:t>
                      </a:r>
                      <a:r>
                        <a:rPr lang="en-US" sz="2400" dirty="0"/>
                        <a:t> sometimes we play sports.</a:t>
                      </a: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625580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994" y="113416"/>
            <a:ext cx="587409" cy="60435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pic>
      <p:sp>
        <p:nvSpPr>
          <p:cNvPr id="8" name="TextBox 7"/>
          <p:cNvSpPr txBox="1"/>
          <p:nvPr/>
        </p:nvSpPr>
        <p:spPr>
          <a:xfrm>
            <a:off x="881745" y="225326"/>
            <a:ext cx="7896495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Match the beginnings with the endings.</a:t>
            </a:r>
          </a:p>
        </p:txBody>
      </p:sp>
      <p:graphicFrame>
        <p:nvGraphicFramePr>
          <p:cNvPr id="15" name="Table 14">
            <a:extLst>
              <a:ext uri="{FF2B5EF4-FFF2-40B4-BE49-F238E27FC236}">
                <a16:creationId xmlns:a16="http://schemas.microsoft.com/office/drawing/2014/main" xmlns="" id="{9B4BF23F-1FA3-4B1C-88E8-860488C3894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20351704"/>
              </p:ext>
            </p:extLst>
          </p:nvPr>
        </p:nvGraphicFramePr>
        <p:xfrm>
          <a:off x="274786" y="901937"/>
          <a:ext cx="8593037" cy="4667785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4296578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4296459">
                  <a:extLst>
                    <a:ext uri="{9D8B030D-6E8A-4147-A177-3AD203B41FA5}">
                      <a16:colId xmlns:a16="http://schemas.microsoft.com/office/drawing/2014/main" xmlns="" val="2540266442"/>
                    </a:ext>
                  </a:extLst>
                </a:gridCol>
              </a:tblGrid>
              <a:tr h="552985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/>
                          </a:solidFill>
                        </a:rPr>
                        <a:t>Beginnings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/>
                          </a:solidFill>
                        </a:rPr>
                        <a:t>Endings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800916">
                <a:tc>
                  <a:txBody>
                    <a:bodyPr/>
                    <a:lstStyle/>
                    <a:p>
                      <a:r>
                        <a:rPr lang="en-US" sz="2400" b="1" dirty="0">
                          <a:solidFill>
                            <a:srgbClr val="FF0000"/>
                          </a:solidFill>
                        </a:rPr>
                        <a:t>1.</a:t>
                      </a:r>
                      <a:r>
                        <a:rPr lang="en-US" sz="2400" b="1" dirty="0">
                          <a:solidFill>
                            <a:srgbClr val="0070C0"/>
                          </a:solidFill>
                        </a:rPr>
                        <a:t> </a:t>
                      </a:r>
                      <a:r>
                        <a:rPr lang="en-US" sz="2400" dirty="0"/>
                        <a:t>I like animal </a:t>
                      </a:r>
                      <a:r>
                        <a:rPr lang="en-US" sz="2400" dirty="0" err="1"/>
                        <a:t>programmes</a:t>
                      </a:r>
                      <a:r>
                        <a:rPr lang="en-US" sz="2400" dirty="0"/>
                        <a:t>,</a:t>
                      </a: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1" dirty="0">
                          <a:solidFill>
                            <a:srgbClr val="FF0000"/>
                          </a:solidFill>
                        </a:rPr>
                        <a:t>c. </a:t>
                      </a:r>
                      <a:r>
                        <a:rPr lang="en-US" sz="2400" b="1" dirty="0"/>
                        <a:t>and</a:t>
                      </a:r>
                      <a:r>
                        <a:rPr lang="en-US" sz="2400" dirty="0"/>
                        <a:t> my brother likes them, too.</a:t>
                      </a: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800916">
                <a:tc>
                  <a:txBody>
                    <a:bodyPr/>
                    <a:lstStyle/>
                    <a:p>
                      <a:r>
                        <a:rPr lang="en-US" sz="2400" b="1" dirty="0">
                          <a:solidFill>
                            <a:srgbClr val="FF0000"/>
                          </a:solidFill>
                        </a:rPr>
                        <a:t>2</a:t>
                      </a:r>
                      <a:r>
                        <a:rPr lang="en-US" sz="2400" b="1" dirty="0">
                          <a:solidFill>
                            <a:srgbClr val="0070C0"/>
                          </a:solidFill>
                        </a:rPr>
                        <a:t>.</a:t>
                      </a:r>
                      <a:r>
                        <a:rPr lang="en-US" sz="2400" dirty="0"/>
                        <a:t> I’ll get up early tomorrow,</a:t>
                      </a: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1" dirty="0">
                          <a:solidFill>
                            <a:srgbClr val="FF0000"/>
                          </a:solidFill>
                        </a:rPr>
                        <a:t>a. </a:t>
                      </a:r>
                      <a:r>
                        <a:rPr lang="en-US" sz="2400" b="1" dirty="0"/>
                        <a:t>so</a:t>
                      </a:r>
                      <a:r>
                        <a:rPr lang="en-US" sz="2400" dirty="0"/>
                        <a:t> I can be at the stadium on time.</a:t>
                      </a: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800916">
                <a:tc>
                  <a:txBody>
                    <a:bodyPr/>
                    <a:lstStyle/>
                    <a:p>
                      <a:r>
                        <a:rPr lang="en-US" sz="2400" b="1" dirty="0">
                          <a:solidFill>
                            <a:srgbClr val="FF0000"/>
                          </a:solidFill>
                        </a:rPr>
                        <a:t>3.</a:t>
                      </a:r>
                      <a:r>
                        <a:rPr lang="en-US" sz="2400" dirty="0">
                          <a:solidFill>
                            <a:srgbClr val="FF0000"/>
                          </a:solidFill>
                        </a:rPr>
                        <a:t> </a:t>
                      </a:r>
                      <a:r>
                        <a:rPr lang="en-US" sz="2400" dirty="0"/>
                        <a:t>Sometimes we read books,</a:t>
                      </a: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1" dirty="0">
                          <a:solidFill>
                            <a:srgbClr val="FF0000"/>
                          </a:solidFill>
                        </a:rPr>
                        <a:t>e. </a:t>
                      </a:r>
                      <a:r>
                        <a:rPr lang="en-US" sz="2400" b="1" dirty="0"/>
                        <a:t>and </a:t>
                      </a:r>
                      <a:r>
                        <a:rPr lang="en-US" sz="2400" dirty="0"/>
                        <a:t>sometimes we play sports.</a:t>
                      </a: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800916">
                <a:tc>
                  <a:txBody>
                    <a:bodyPr/>
                    <a:lstStyle/>
                    <a:p>
                      <a:r>
                        <a:rPr lang="en-US" sz="2400" b="1" dirty="0">
                          <a:solidFill>
                            <a:srgbClr val="FF0000"/>
                          </a:solidFill>
                        </a:rPr>
                        <a:t>4</a:t>
                      </a:r>
                      <a:r>
                        <a:rPr lang="en-US" sz="2400" b="1" dirty="0">
                          <a:solidFill>
                            <a:srgbClr val="0070C0"/>
                          </a:solidFill>
                        </a:rPr>
                        <a:t>.</a:t>
                      </a:r>
                      <a:r>
                        <a:rPr lang="en-US" sz="2400" dirty="0"/>
                        <a:t> My little brother can </a:t>
                      </a:r>
                      <a:r>
                        <a:rPr lang="en-US" sz="2400" dirty="0" err="1"/>
                        <a:t>colour</a:t>
                      </a:r>
                      <a:r>
                        <a:rPr lang="en-US" sz="2400" dirty="0"/>
                        <a:t> pictures,</a:t>
                      </a: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1" dirty="0">
                          <a:solidFill>
                            <a:srgbClr val="FF0000"/>
                          </a:solidFill>
                        </a:rPr>
                        <a:t>b</a:t>
                      </a:r>
                      <a:r>
                        <a:rPr lang="en-US" sz="2400" b="1" dirty="0">
                          <a:solidFill>
                            <a:srgbClr val="0070C0"/>
                          </a:solidFill>
                        </a:rPr>
                        <a:t>. </a:t>
                      </a:r>
                      <a:r>
                        <a:rPr lang="en-US" sz="2400" b="1" dirty="0"/>
                        <a:t>but</a:t>
                      </a:r>
                      <a:r>
                        <a:rPr lang="en-US" sz="2400" dirty="0"/>
                        <a:t> he can’t draw.</a:t>
                      </a: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800916">
                <a:tc>
                  <a:txBody>
                    <a:bodyPr/>
                    <a:lstStyle/>
                    <a:p>
                      <a:r>
                        <a:rPr lang="en-US" sz="2400" b="1" dirty="0">
                          <a:solidFill>
                            <a:srgbClr val="FF0000"/>
                          </a:solidFill>
                        </a:rPr>
                        <a:t>5</a:t>
                      </a:r>
                      <a:r>
                        <a:rPr lang="en-US" sz="2400" b="1" dirty="0">
                          <a:solidFill>
                            <a:srgbClr val="0070C0"/>
                          </a:solidFill>
                        </a:rPr>
                        <a:t>.</a:t>
                      </a:r>
                      <a:r>
                        <a:rPr lang="en-US" sz="2400" dirty="0"/>
                        <a:t> We love outdoor activities,</a:t>
                      </a: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1" dirty="0">
                          <a:solidFill>
                            <a:srgbClr val="FF0000"/>
                          </a:solidFill>
                        </a:rPr>
                        <a:t>d</a:t>
                      </a:r>
                      <a:r>
                        <a:rPr lang="en-US" sz="2400" b="1" dirty="0">
                          <a:solidFill>
                            <a:srgbClr val="0070C0"/>
                          </a:solidFill>
                        </a:rPr>
                        <a:t>. </a:t>
                      </a:r>
                      <a:r>
                        <a:rPr lang="en-US" sz="2400" b="1" dirty="0"/>
                        <a:t>so</a:t>
                      </a:r>
                      <a:r>
                        <a:rPr lang="en-US" sz="2400" dirty="0"/>
                        <a:t> we spend every Saturday playing sports.</a:t>
                      </a: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181354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994" y="138671"/>
            <a:ext cx="587409" cy="55384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pic>
      <p:sp>
        <p:nvSpPr>
          <p:cNvPr id="8" name="TextBox 7"/>
          <p:cNvSpPr txBox="1"/>
          <p:nvPr/>
        </p:nvSpPr>
        <p:spPr>
          <a:xfrm>
            <a:off x="807403" y="273995"/>
            <a:ext cx="8052602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Use </a:t>
            </a:r>
            <a:r>
              <a:rPr lang="en-US" sz="2600" b="1" i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and</a:t>
            </a:r>
            <a:r>
              <a:rPr lang="en-US" sz="2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600" b="1" i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but</a:t>
            </a:r>
            <a:r>
              <a:rPr lang="en-US" sz="2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or </a:t>
            </a:r>
            <a:r>
              <a:rPr lang="en-US" sz="2600" b="1" i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so</a:t>
            </a:r>
            <a:r>
              <a:rPr lang="en-US" sz="2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to complete the sentences.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66977" y="1085884"/>
            <a:ext cx="47483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latin typeface="Times New Roman" pitchFamily="18" charset="0"/>
                <a:cs typeface="Times New Roman" pitchFamily="18" charset="0"/>
              </a:rPr>
              <a:t>1.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641807" y="1079407"/>
            <a:ext cx="220463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I’m tired, 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66977" y="1869560"/>
            <a:ext cx="47483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latin typeface="Times New Roman" pitchFamily="18" charset="0"/>
                <a:cs typeface="Times New Roman" pitchFamily="18" charset="0"/>
              </a:rPr>
              <a:t>2.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169769" y="2715386"/>
            <a:ext cx="47483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latin typeface="Times New Roman" pitchFamily="18" charset="0"/>
                <a:cs typeface="Times New Roman" pitchFamily="18" charset="0"/>
              </a:rPr>
              <a:t>3.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644599" y="2706733"/>
            <a:ext cx="411175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We trained hard, 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66977" y="3547896"/>
            <a:ext cx="47483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latin typeface="Times New Roman" pitchFamily="18" charset="0"/>
                <a:cs typeface="Times New Roman" pitchFamily="18" charset="0"/>
              </a:rPr>
              <a:t>4.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641805" y="3539243"/>
            <a:ext cx="522056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The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programme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is interesting, 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66977" y="4372273"/>
            <a:ext cx="47483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latin typeface="Times New Roman" pitchFamily="18" charset="0"/>
                <a:cs typeface="Times New Roman" pitchFamily="18" charset="0"/>
              </a:rPr>
              <a:t>5.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641807" y="4372273"/>
            <a:ext cx="821819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I’ll write him some instructions, _______ I hope he’ll </a:t>
            </a:r>
          </a:p>
          <a:p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follow them.</a:t>
            </a:r>
          </a:p>
          <a:p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641807" y="1878213"/>
            <a:ext cx="52205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My sister is good at school, 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xmlns="" id="{FD74201A-2EDD-489A-81B5-5FE312BCFE86}"/>
              </a:ext>
            </a:extLst>
          </p:cNvPr>
          <p:cNvSpPr txBox="1"/>
          <p:nvPr/>
        </p:nvSpPr>
        <p:spPr>
          <a:xfrm>
            <a:off x="2142318" y="1079406"/>
            <a:ext cx="45720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_______ I’ll go to bed early.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xmlns="" id="{6B8A60DD-65A6-443A-9C4D-A5D44878A007}"/>
              </a:ext>
            </a:extLst>
          </p:cNvPr>
          <p:cNvSpPr txBox="1"/>
          <p:nvPr/>
        </p:nvSpPr>
        <p:spPr>
          <a:xfrm>
            <a:off x="4779586" y="1928853"/>
            <a:ext cx="3406659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_______ I’m not.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xmlns="" id="{C1416BEF-AD9C-43C6-ADD8-C5090AA29A9D}"/>
              </a:ext>
            </a:extLst>
          </p:cNvPr>
          <p:cNvSpPr txBox="1"/>
          <p:nvPr/>
        </p:nvSpPr>
        <p:spPr>
          <a:xfrm>
            <a:off x="3215932" y="2705885"/>
            <a:ext cx="5225143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_______ we won the game.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xmlns="" id="{44C9FA60-3A34-4098-980E-70F8C6806855}"/>
              </a:ext>
            </a:extLst>
          </p:cNvPr>
          <p:cNvSpPr txBox="1"/>
          <p:nvPr/>
        </p:nvSpPr>
        <p:spPr>
          <a:xfrm>
            <a:off x="5032014" y="3551567"/>
            <a:ext cx="4623402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_______ it’s too long.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xmlns="" id="{3DCF68DA-A574-404D-985B-56DC12A6C20E}"/>
              </a:ext>
            </a:extLst>
          </p:cNvPr>
          <p:cNvSpPr txBox="1"/>
          <p:nvPr/>
        </p:nvSpPr>
        <p:spPr>
          <a:xfrm>
            <a:off x="6714318" y="5754603"/>
            <a:ext cx="5490145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745092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434" name="AutoShape 26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3124200" y="3276600"/>
            <a:ext cx="914400" cy="838200"/>
          </a:xfrm>
          <a:prstGeom prst="actionButtonBlank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US" sz="4800" b="1" dirty="0">
                <a:solidFill>
                  <a:srgbClr val="99FF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Arial" pitchFamily="34" charset="0"/>
                <a:cs typeface="Times New Roman" pitchFamily="18" charset="0"/>
              </a:rPr>
              <a:t>3</a:t>
            </a:r>
          </a:p>
        </p:txBody>
      </p:sp>
      <p:sp>
        <p:nvSpPr>
          <p:cNvPr id="145436" name="AutoShape 28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4114800" y="3276600"/>
            <a:ext cx="914400" cy="838200"/>
          </a:xfrm>
          <a:prstGeom prst="actionButtonBlank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US" sz="48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Arial" pitchFamily="34" charset="0"/>
                <a:cs typeface="Times New Roman" pitchFamily="18" charset="0"/>
              </a:rPr>
              <a:t>4</a:t>
            </a:r>
          </a:p>
        </p:txBody>
      </p:sp>
      <p:sp>
        <p:nvSpPr>
          <p:cNvPr id="145437" name="AutoShape 29">
            <a:hlinkClick r:id="rId4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2209800" y="3276600"/>
            <a:ext cx="838200" cy="838200"/>
          </a:xfrm>
          <a:prstGeom prst="actionButtonBlank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US" sz="4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Arial" pitchFamily="34" charset="0"/>
                <a:cs typeface="Times New Roman" pitchFamily="18" charset="0"/>
              </a:rPr>
              <a:t>2</a:t>
            </a:r>
          </a:p>
        </p:txBody>
      </p:sp>
      <p:sp>
        <p:nvSpPr>
          <p:cNvPr id="145438" name="AutoShape 30">
            <a:hlinkClick r:id="rId5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6019800" y="3276600"/>
            <a:ext cx="838200" cy="838200"/>
          </a:xfrm>
          <a:prstGeom prst="actionButtonBlank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US" sz="4800" b="1" dirty="0">
                <a:solidFill>
                  <a:srgbClr val="CC66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Arial" pitchFamily="34" charset="0"/>
                <a:cs typeface="Times New Roman" pitchFamily="18" charset="0"/>
              </a:rPr>
              <a:t>6</a:t>
            </a:r>
          </a:p>
        </p:txBody>
      </p:sp>
      <p:sp>
        <p:nvSpPr>
          <p:cNvPr id="145439" name="AutoShape 31">
            <a:hlinkClick r:id="rId6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5105400" y="3276600"/>
            <a:ext cx="838200" cy="838200"/>
          </a:xfrm>
          <a:prstGeom prst="actionButtonBlank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US" sz="4800" b="1" dirty="0">
                <a:solidFill>
                  <a:srgbClr val="CC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Arial" pitchFamily="34" charset="0"/>
                <a:cs typeface="Times New Roman" pitchFamily="18" charset="0"/>
              </a:rPr>
              <a:t>5</a:t>
            </a:r>
          </a:p>
        </p:txBody>
      </p:sp>
      <p:sp>
        <p:nvSpPr>
          <p:cNvPr id="145441" name="AutoShape 33">
            <a:hlinkClick r:id="rId7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1295400" y="3276600"/>
            <a:ext cx="831850" cy="838200"/>
          </a:xfrm>
          <a:prstGeom prst="actionButtonBlank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US" sz="4800" b="1" dirty="0">
                <a:solidFill>
                  <a:srgbClr val="66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Arial" pitchFamily="34" charset="0"/>
                <a:cs typeface="Times New Roman" pitchFamily="18" charset="0"/>
              </a:rPr>
              <a:t>1</a:t>
            </a:r>
          </a:p>
        </p:txBody>
      </p:sp>
      <p:sp>
        <p:nvSpPr>
          <p:cNvPr id="145442" name="Text Box 34"/>
          <p:cNvSpPr txBox="1">
            <a:spLocks noChangeArrowheads="1"/>
          </p:cNvSpPr>
          <p:nvPr/>
        </p:nvSpPr>
        <p:spPr bwMode="auto">
          <a:xfrm>
            <a:off x="366713" y="990600"/>
            <a:ext cx="8305800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en-US" sz="8000" b="1" dirty="0">
                <a:solidFill>
                  <a:srgbClr val="99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.VnArial" pitchFamily="34" charset="0"/>
                <a:cs typeface="Times New Roman" pitchFamily="18" charset="0"/>
              </a:rPr>
              <a:t>L</a:t>
            </a:r>
            <a:r>
              <a:rPr lang="en-US" sz="8000" b="1" dirty="0">
                <a:solidFill>
                  <a:srgbClr val="00808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.VnArial" pitchFamily="34" charset="0"/>
                <a:cs typeface="Times New Roman" pitchFamily="18" charset="0"/>
              </a:rPr>
              <a:t>u</a:t>
            </a:r>
            <a:r>
              <a:rPr lang="en-US" sz="8000" b="1" dirty="0">
                <a:solidFill>
                  <a:srgbClr val="CC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.VnArial" pitchFamily="34" charset="0"/>
                <a:cs typeface="Times New Roman" pitchFamily="18" charset="0"/>
              </a:rPr>
              <a:t>c</a:t>
            </a:r>
            <a:r>
              <a:rPr lang="en-US" sz="80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.VnArial" pitchFamily="34" charset="0"/>
                <a:cs typeface="Times New Roman" pitchFamily="18" charset="0"/>
              </a:rPr>
              <a:t>k</a:t>
            </a:r>
            <a:r>
              <a:rPr lang="en-US" sz="8000" b="1" dirty="0">
                <a:solidFill>
                  <a:srgbClr val="66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.VnArial" pitchFamily="34" charset="0"/>
                <a:cs typeface="Times New Roman" pitchFamily="18" charset="0"/>
              </a:rPr>
              <a:t>y</a:t>
            </a:r>
            <a:r>
              <a:rPr lang="en-US" sz="80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.VnArial" pitchFamily="34" charset="0"/>
                <a:cs typeface="Times New Roman" pitchFamily="18" charset="0"/>
              </a:rPr>
              <a:t> </a:t>
            </a:r>
            <a:r>
              <a:rPr lang="en-US" sz="8000" b="1" dirty="0" smtClean="0">
                <a:solidFill>
                  <a:srgbClr val="CC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.VnArial" pitchFamily="34" charset="0"/>
                <a:cs typeface="Times New Roman" pitchFamily="18" charset="0"/>
              </a:rPr>
              <a:t>N</a:t>
            </a:r>
            <a:r>
              <a:rPr lang="en-US" sz="8000" b="1" dirty="0" smtClean="0">
                <a:solidFill>
                  <a:srgbClr val="FF99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.VnArial" pitchFamily="34" charset="0"/>
                <a:cs typeface="Times New Roman" pitchFamily="18" charset="0"/>
              </a:rPr>
              <a:t>u</a:t>
            </a:r>
            <a:r>
              <a:rPr lang="en-US" sz="80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.VnArial" pitchFamily="34" charset="0"/>
                <a:cs typeface="Times New Roman" pitchFamily="18" charset="0"/>
              </a:rPr>
              <a:t>m</a:t>
            </a:r>
            <a:r>
              <a:rPr lang="en-US" sz="8000" b="1" dirty="0" smtClean="0">
                <a:solidFill>
                  <a:srgbClr val="99FF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.VnArial" pitchFamily="34" charset="0"/>
                <a:cs typeface="Times New Roman" pitchFamily="18" charset="0"/>
              </a:rPr>
              <a:t>b</a:t>
            </a:r>
            <a:r>
              <a:rPr lang="en-US" sz="8000" b="1" dirty="0" smtClean="0">
                <a:solidFill>
                  <a:srgbClr val="99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.VnArial" pitchFamily="34" charset="0"/>
                <a:cs typeface="Times New Roman" pitchFamily="18" charset="0"/>
              </a:rPr>
              <a:t>e</a:t>
            </a:r>
            <a:r>
              <a:rPr lang="en-US" sz="8000" b="1" dirty="0" smtClean="0">
                <a:solidFill>
                  <a:schemeClr val="hlin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.VnArial" pitchFamily="34" charset="0"/>
                <a:cs typeface="Times New Roman" pitchFamily="18" charset="0"/>
              </a:rPr>
              <a:t>r</a:t>
            </a:r>
            <a:r>
              <a:rPr lang="en-US" sz="8000" b="1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.VnArial" pitchFamily="34" charset="0"/>
                <a:cs typeface="Times New Roman" pitchFamily="18" charset="0"/>
              </a:rPr>
              <a:t>s</a:t>
            </a:r>
            <a:endParaRPr lang="en-US" sz="8000" b="1" dirty="0">
              <a:solidFill>
                <a:srgbClr val="FF0066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.VnArial" pitchFamily="34" charset="0"/>
              <a:cs typeface="Times New Roman" pitchFamily="18" charset="0"/>
            </a:endParaRPr>
          </a:p>
        </p:txBody>
      </p:sp>
      <p:sp>
        <p:nvSpPr>
          <p:cNvPr id="145443" name="AutoShape 35">
            <a:hlinkClick r:id="rId8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6934200" y="3276600"/>
            <a:ext cx="779463" cy="846138"/>
          </a:xfrm>
          <a:prstGeom prst="actionButtonBlank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US" sz="4800" b="1" dirty="0">
                <a:solidFill>
                  <a:srgbClr val="66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Arial" pitchFamily="34" charset="0"/>
                <a:cs typeface="Times New Roman" pitchFamily="18" charset="0"/>
              </a:rPr>
              <a:t>7</a:t>
            </a:r>
          </a:p>
        </p:txBody>
      </p:sp>
      <p:pic>
        <p:nvPicPr>
          <p:cNvPr id="42" name="Picture 41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994" y="8045"/>
            <a:ext cx="587409" cy="55384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pic>
      <p:sp>
        <p:nvSpPr>
          <p:cNvPr id="44" name="TextBox 43"/>
          <p:cNvSpPr txBox="1"/>
          <p:nvPr/>
        </p:nvSpPr>
        <p:spPr>
          <a:xfrm>
            <a:off x="807403" y="143369"/>
            <a:ext cx="8052602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Use </a:t>
            </a:r>
            <a:r>
              <a:rPr lang="en-US" sz="2600" b="1" i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and</a:t>
            </a:r>
            <a:r>
              <a:rPr lang="en-US" sz="2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600" b="1" i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but</a:t>
            </a:r>
            <a:r>
              <a:rPr lang="en-US" sz="2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or </a:t>
            </a:r>
            <a:r>
              <a:rPr lang="en-US" sz="2600" b="1" i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so</a:t>
            </a:r>
            <a:r>
              <a:rPr lang="en-US" sz="2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to complete the sentences.</a:t>
            </a:r>
          </a:p>
        </p:txBody>
      </p:sp>
      <p:sp>
        <p:nvSpPr>
          <p:cNvPr id="45" name="Text Box 19"/>
          <p:cNvSpPr txBox="1">
            <a:spLocks noChangeArrowheads="1"/>
          </p:cNvSpPr>
          <p:nvPr/>
        </p:nvSpPr>
        <p:spPr bwMode="auto">
          <a:xfrm>
            <a:off x="814162" y="4340961"/>
            <a:ext cx="1524000" cy="508000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rgbClr val="00FF00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76200" algn="ctr">
                <a:solidFill>
                  <a:srgbClr val="000000"/>
                </a:solidFill>
                <a:prstDash val="sysDot"/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2700" b="1" dirty="0">
                <a:solidFill>
                  <a:srgbClr val="FF0066"/>
                </a:solidFill>
              </a:rPr>
              <a:t>Team A</a:t>
            </a:r>
          </a:p>
        </p:txBody>
      </p:sp>
      <p:sp>
        <p:nvSpPr>
          <p:cNvPr id="46" name="Text Box 20"/>
          <p:cNvSpPr txBox="1">
            <a:spLocks noChangeArrowheads="1"/>
          </p:cNvSpPr>
          <p:nvPr/>
        </p:nvSpPr>
        <p:spPr bwMode="auto">
          <a:xfrm>
            <a:off x="6797692" y="4358424"/>
            <a:ext cx="1752600" cy="508000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rgbClr val="00FF00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76200" algn="ctr">
                <a:solidFill>
                  <a:srgbClr val="000000"/>
                </a:solidFill>
                <a:prstDash val="sysDot"/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2700" b="1">
                <a:solidFill>
                  <a:srgbClr val="FF0066"/>
                </a:solidFill>
              </a:rPr>
              <a:t>Team  B</a:t>
            </a:r>
          </a:p>
        </p:txBody>
      </p:sp>
      <p:sp>
        <p:nvSpPr>
          <p:cNvPr id="47" name="Oval 22"/>
          <p:cNvSpPr>
            <a:spLocks noChangeArrowheads="1"/>
          </p:cNvSpPr>
          <p:nvPr/>
        </p:nvSpPr>
        <p:spPr bwMode="auto">
          <a:xfrm>
            <a:off x="1037726" y="5021742"/>
            <a:ext cx="960438" cy="960438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100000">
                <a:srgbClr val="00CC00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00CC00"/>
            </a:solidFill>
            <a:round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 anchor="ctr"/>
          <a:lstStyle/>
          <a:p>
            <a:pPr algn="ctr" eaLnBrk="1" hangingPunct="1"/>
            <a:r>
              <a:rPr lang="en-US" altLang="en-US" sz="5000" dirty="0"/>
              <a:t>2</a:t>
            </a:r>
          </a:p>
        </p:txBody>
      </p:sp>
      <p:sp>
        <p:nvSpPr>
          <p:cNvPr id="48" name="Oval 25"/>
          <p:cNvSpPr>
            <a:spLocks noChangeArrowheads="1"/>
          </p:cNvSpPr>
          <p:nvPr/>
        </p:nvSpPr>
        <p:spPr bwMode="auto">
          <a:xfrm>
            <a:off x="1004210" y="5021716"/>
            <a:ext cx="960438" cy="960438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100000">
                <a:srgbClr val="00CC00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00CC00"/>
            </a:solidFill>
            <a:round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 anchor="ctr"/>
          <a:lstStyle/>
          <a:p>
            <a:pPr algn="ctr" eaLnBrk="1" hangingPunct="1"/>
            <a:r>
              <a:rPr lang="en-US" altLang="en-US" sz="5000" dirty="0"/>
              <a:t>4</a:t>
            </a:r>
          </a:p>
        </p:txBody>
      </p:sp>
      <p:sp>
        <p:nvSpPr>
          <p:cNvPr id="49" name="Oval 26"/>
          <p:cNvSpPr>
            <a:spLocks noChangeArrowheads="1"/>
          </p:cNvSpPr>
          <p:nvPr/>
        </p:nvSpPr>
        <p:spPr bwMode="auto">
          <a:xfrm>
            <a:off x="1037726" y="5072640"/>
            <a:ext cx="960438" cy="960438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100000">
                <a:srgbClr val="00CC00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00CC00"/>
            </a:solidFill>
            <a:round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 anchor="ctr"/>
          <a:lstStyle/>
          <a:p>
            <a:pPr algn="ctr" eaLnBrk="1" hangingPunct="1"/>
            <a:r>
              <a:rPr lang="en-US" altLang="en-US" sz="5000" dirty="0"/>
              <a:t>6</a:t>
            </a:r>
          </a:p>
        </p:txBody>
      </p:sp>
      <p:sp>
        <p:nvSpPr>
          <p:cNvPr id="50" name="_s3086"/>
          <p:cNvSpPr>
            <a:spLocks noChangeArrowheads="1"/>
          </p:cNvSpPr>
          <p:nvPr/>
        </p:nvSpPr>
        <p:spPr bwMode="auto">
          <a:xfrm>
            <a:off x="1037726" y="4963261"/>
            <a:ext cx="960438" cy="960438"/>
          </a:xfrm>
          <a:prstGeom prst="ellipse">
            <a:avLst/>
          </a:prstGeom>
          <a:gradFill rotWithShape="1">
            <a:gsLst>
              <a:gs pos="0">
                <a:srgbClr val="FFFFFF"/>
              </a:gs>
              <a:gs pos="100000">
                <a:srgbClr val="00CC00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00CC00"/>
            </a:solidFill>
            <a:round/>
            <a:headEnd/>
            <a:tailEnd/>
          </a:ln>
          <a:effectLst>
            <a:outerShdw dist="35921" dir="2700000" algn="ctr" rotWithShape="0">
              <a:srgbClr val="808080"/>
            </a:outerShdw>
          </a:effectLst>
        </p:spPr>
        <p:txBody>
          <a:bodyPr wrap="none" lIns="0" tIns="0" rIns="0" bIns="0" anchor="ctr"/>
          <a:lstStyle/>
          <a:p>
            <a:pPr algn="ctr" eaLnBrk="1" hangingPunct="1"/>
            <a:r>
              <a:rPr lang="en-US" altLang="en-US" sz="5000" dirty="0"/>
              <a:t>8</a:t>
            </a:r>
          </a:p>
        </p:txBody>
      </p:sp>
      <p:sp>
        <p:nvSpPr>
          <p:cNvPr id="51" name="Oval 28"/>
          <p:cNvSpPr>
            <a:spLocks noChangeArrowheads="1"/>
          </p:cNvSpPr>
          <p:nvPr/>
        </p:nvSpPr>
        <p:spPr bwMode="auto">
          <a:xfrm>
            <a:off x="7132651" y="4963261"/>
            <a:ext cx="960437" cy="960438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100000">
                <a:srgbClr val="00CC00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00CC00"/>
            </a:solidFill>
            <a:round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 anchor="ctr"/>
          <a:lstStyle/>
          <a:p>
            <a:pPr algn="ctr" eaLnBrk="1" hangingPunct="1"/>
            <a:r>
              <a:rPr lang="en-US" altLang="en-US" sz="5000" dirty="0"/>
              <a:t>2</a:t>
            </a:r>
          </a:p>
        </p:txBody>
      </p:sp>
      <p:sp>
        <p:nvSpPr>
          <p:cNvPr id="52" name="Oval 29"/>
          <p:cNvSpPr>
            <a:spLocks noChangeArrowheads="1"/>
          </p:cNvSpPr>
          <p:nvPr/>
        </p:nvSpPr>
        <p:spPr bwMode="auto">
          <a:xfrm>
            <a:off x="7183450" y="5006123"/>
            <a:ext cx="960438" cy="960438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100000">
                <a:srgbClr val="00CC00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00CC00"/>
            </a:solidFill>
            <a:round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 anchor="ctr"/>
          <a:lstStyle/>
          <a:p>
            <a:pPr algn="ctr" eaLnBrk="1" hangingPunct="1"/>
            <a:r>
              <a:rPr lang="en-US" altLang="en-US" sz="5000" dirty="0"/>
              <a:t>4</a:t>
            </a:r>
          </a:p>
        </p:txBody>
      </p:sp>
      <p:sp>
        <p:nvSpPr>
          <p:cNvPr id="53" name="_s3086"/>
          <p:cNvSpPr>
            <a:spLocks noChangeArrowheads="1"/>
          </p:cNvSpPr>
          <p:nvPr/>
        </p:nvSpPr>
        <p:spPr bwMode="auto">
          <a:xfrm>
            <a:off x="7188519" y="4977240"/>
            <a:ext cx="960437" cy="960438"/>
          </a:xfrm>
          <a:prstGeom prst="ellipse">
            <a:avLst/>
          </a:prstGeom>
          <a:gradFill rotWithShape="1">
            <a:gsLst>
              <a:gs pos="0">
                <a:srgbClr val="FFFFFF"/>
              </a:gs>
              <a:gs pos="100000">
                <a:srgbClr val="00CC00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00CC00"/>
            </a:solidFill>
            <a:round/>
            <a:headEnd/>
            <a:tailEnd/>
          </a:ln>
          <a:effectLst>
            <a:outerShdw dist="35921" dir="2700000" algn="ctr" rotWithShape="0">
              <a:srgbClr val="808080"/>
            </a:outerShdw>
          </a:effectLst>
        </p:spPr>
        <p:txBody>
          <a:bodyPr wrap="none" lIns="0" tIns="0" rIns="0" bIns="0" anchor="ctr"/>
          <a:lstStyle/>
          <a:p>
            <a:pPr algn="ctr" eaLnBrk="1" hangingPunct="1"/>
            <a:r>
              <a:rPr lang="en-US" altLang="en-US" sz="5000" dirty="0"/>
              <a:t>8</a:t>
            </a:r>
          </a:p>
        </p:txBody>
      </p:sp>
      <p:sp>
        <p:nvSpPr>
          <p:cNvPr id="54" name="Oval 32">
            <a:hlinkClick r:id="" action="ppaction://noaction" highlightClick="1">
              <a:snd r:embed="rId10" name="click.wav"/>
            </a:hlinkClick>
          </p:cNvPr>
          <p:cNvSpPr>
            <a:spLocks noChangeArrowheads="1"/>
          </p:cNvSpPr>
          <p:nvPr/>
        </p:nvSpPr>
        <p:spPr bwMode="auto">
          <a:xfrm>
            <a:off x="1069681" y="5041150"/>
            <a:ext cx="960438" cy="960438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100000">
                <a:srgbClr val="00CC00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00CC00"/>
            </a:solidFill>
            <a:round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 anchor="ctr"/>
          <a:lstStyle/>
          <a:p>
            <a:pPr algn="ctr" eaLnBrk="1" hangingPunct="1"/>
            <a:r>
              <a:rPr lang="en-US" altLang="en-US" sz="5000" dirty="0" smtClean="0"/>
              <a:t>10</a:t>
            </a:r>
            <a:endParaRPr lang="en-US" altLang="en-US" sz="5000" dirty="0"/>
          </a:p>
        </p:txBody>
      </p:sp>
      <p:sp>
        <p:nvSpPr>
          <p:cNvPr id="55" name="Oval 34">
            <a:hlinkClick r:id="" action="ppaction://noaction" highlightClick="1">
              <a:snd r:embed="rId10" name="click.wav"/>
            </a:hlinkClick>
          </p:cNvPr>
          <p:cNvSpPr>
            <a:spLocks noChangeArrowheads="1"/>
          </p:cNvSpPr>
          <p:nvPr/>
        </p:nvSpPr>
        <p:spPr bwMode="auto">
          <a:xfrm>
            <a:off x="7188519" y="4977240"/>
            <a:ext cx="960437" cy="960437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100000">
                <a:srgbClr val="00CC00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00CC00"/>
            </a:solidFill>
            <a:round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 anchor="ctr"/>
          <a:lstStyle/>
          <a:p>
            <a:pPr algn="ctr" eaLnBrk="1" hangingPunct="1"/>
            <a:r>
              <a:rPr lang="en-US" altLang="en-US" sz="5000" dirty="0" smtClean="0"/>
              <a:t>10</a:t>
            </a:r>
            <a:endParaRPr lang="en-US" altLang="en-US" sz="5000" dirty="0"/>
          </a:p>
        </p:txBody>
      </p:sp>
      <p:sp>
        <p:nvSpPr>
          <p:cNvPr id="56" name="Oval 35">
            <a:hlinkClick r:id="" action="ppaction://noaction" highlightClick="1">
              <a:snd r:embed="rId10" name="click.wav"/>
            </a:hlinkClick>
          </p:cNvPr>
          <p:cNvSpPr>
            <a:spLocks noChangeArrowheads="1"/>
          </p:cNvSpPr>
          <p:nvPr/>
        </p:nvSpPr>
        <p:spPr bwMode="auto">
          <a:xfrm>
            <a:off x="7183451" y="5006123"/>
            <a:ext cx="960437" cy="960438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100000">
                <a:srgbClr val="00CC00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00CC00"/>
            </a:solidFill>
            <a:round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 anchor="ctr"/>
          <a:lstStyle/>
          <a:p>
            <a:pPr algn="ctr" eaLnBrk="1" hangingPunct="1"/>
            <a:r>
              <a:rPr lang="en-US" altLang="en-US" sz="5000" dirty="0"/>
              <a:t>6</a:t>
            </a:r>
          </a:p>
        </p:txBody>
      </p:sp>
      <p:sp>
        <p:nvSpPr>
          <p:cNvPr id="2" name="Right Arrow 1">
            <a:hlinkClick r:id="rId11" action="ppaction://hlinksldjump"/>
          </p:cNvPr>
          <p:cNvSpPr/>
          <p:nvPr/>
        </p:nvSpPr>
        <p:spPr>
          <a:xfrm>
            <a:off x="4038600" y="6400800"/>
            <a:ext cx="795104" cy="457200"/>
          </a:xfrm>
          <a:prstGeom prst="rightArrow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41337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1454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 nodeType="clickPar">
                      <p:stCondLst>
                        <p:cond delay="0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5" dur="500"/>
                                        <p:tgtEl>
                                          <p:spTgt spid="1454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5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5434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454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 nodeType="clickPar">
                      <p:stCondLst>
                        <p:cond delay="0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1" dur="500"/>
                                        <p:tgtEl>
                                          <p:spTgt spid="1454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5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5436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1454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 nodeType="clickPar">
                      <p:stCondLst>
                        <p:cond delay="0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7" dur="500"/>
                                        <p:tgtEl>
                                          <p:spTgt spid="1454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5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5437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1454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 nodeType="clickPar">
                      <p:stCondLst>
                        <p:cond delay="0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5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33" dur="500"/>
                                        <p:tgtEl>
                                          <p:spTgt spid="1454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5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5438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1454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 nodeType="clickPar">
                      <p:stCondLst>
                        <p:cond delay="0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45" presetClass="exit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39" dur="500"/>
                                        <p:tgtEl>
                                          <p:spTgt spid="1454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500"/>
                                        <p:tgtEl>
                                          <p:spTgt spid="1454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/>
                                        <p:tgtEl>
                                          <p:spTgt spid="1454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54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5439"/>
                  </p:tgtEl>
                </p:cond>
              </p:nextCondLst>
            </p:seq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1454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 nodeType="clickPar">
                      <p:stCondLst>
                        <p:cond delay="0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47" dur="500"/>
                                        <p:tgtEl>
                                          <p:spTgt spid="1454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54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5441"/>
                  </p:tgtEl>
                </p:cond>
              </p:nextCondLst>
            </p:seq>
            <p:seq concurrent="1" nextAc="seek">
              <p:cTn id="49" restart="whenNotActive" fill="hold" evtFilter="cancelBubble" nodeType="interactiveSeq">
                <p:stCondLst>
                  <p:cond evt="onClick" delay="0">
                    <p:tgtEl>
                      <p:spTgt spid="1454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0" fill="hold" nodeType="clickPar">
                      <p:stCondLst>
                        <p:cond delay="0"/>
                      </p:stCondLst>
                      <p:childTnLst>
                        <p:par>
                          <p:cTn id="5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2" presetID="49" presetClass="exit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3" dur="500"/>
                                        <p:tgtEl>
                                          <p:spTgt spid="1454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/>
                                        <p:tgtEl>
                                          <p:spTgt spid="1454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/>
                                        <p:tgtEl>
                                          <p:spTgt spid="14544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36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6" dur="500"/>
                                        <p:tgtEl>
                                          <p:spTgt spid="1454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54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5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59" dur="500"/>
                                        <p:tgtEl>
                                          <p:spTgt spid="1454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54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5443"/>
                  </p:tgtEl>
                </p:cond>
              </p:nextCondLst>
            </p:seq>
            <p:seq concurrent="1" nextAc="seek">
              <p:cTn id="61" restart="whenNotActive" fill="hold" evtFilter="cancelBubble" nodeType="interactiveSeq">
                <p:stCondLst>
                  <p:cond evt="onClick" delay="0">
                    <p:tgtEl>
                      <p:spTgt spid="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2" fill="hold">
                      <p:stCondLst>
                        <p:cond delay="0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6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1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73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9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81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89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5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"/>
                  </p:tgtEl>
                </p:cond>
              </p:nextCondLst>
            </p:seq>
            <p:seq concurrent="1" nextAc="seek">
              <p:cTn id="96" restart="whenNotActive" fill="hold" evtFilter="cancelBubble" nodeType="interactiveSeq">
                <p:stCondLst>
                  <p:cond evt="onClick" delay="0">
                    <p:tgtEl>
                      <p:spTgt spid="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7" fill="hold">
                      <p:stCondLst>
                        <p:cond delay="0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1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6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08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0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11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2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7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"/>
                  </p:tgtEl>
                </p:cond>
              </p:nextCondLst>
            </p:seq>
          </p:childTnLst>
        </p:cTn>
      </p:par>
    </p:tnLst>
    <p:bldLst>
      <p:bldP spid="145438" grpId="0" animBg="1"/>
      <p:bldP spid="145441" grpId="0" animBg="1"/>
      <p:bldP spid="145443" grpId="0" animBg="1"/>
      <p:bldP spid="145443" grpId="1" animBg="1"/>
      <p:bldP spid="45" grpId="0" animBg="1"/>
      <p:bldP spid="46" grpId="0" animBg="1"/>
      <p:bldP spid="47" grpId="0" animBg="1"/>
      <p:bldP spid="47" grpId="1" animBg="1"/>
      <p:bldP spid="48" grpId="0" animBg="1"/>
      <p:bldP spid="48" grpId="1" animBg="1"/>
      <p:bldP spid="49" grpId="0" animBg="1"/>
      <p:bldP spid="49" grpId="1" animBg="1"/>
      <p:bldP spid="50" grpId="0" animBg="1"/>
      <p:bldP spid="51" grpId="0" animBg="1"/>
      <p:bldP spid="51" grpId="1" animBg="1"/>
      <p:bldP spid="52" grpId="0" animBg="1"/>
      <p:bldP spid="52" grpId="1" animBg="1"/>
      <p:bldP spid="53" grpId="0" animBg="1"/>
      <p:bldP spid="54" grpId="0" animBg="1"/>
      <p:bldP spid="55" grpId="0" animBg="1"/>
      <p:bldP spid="56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994" y="138671"/>
            <a:ext cx="587409" cy="55384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pic>
      <p:sp>
        <p:nvSpPr>
          <p:cNvPr id="3" name="TextBox 2"/>
          <p:cNvSpPr txBox="1"/>
          <p:nvPr/>
        </p:nvSpPr>
        <p:spPr>
          <a:xfrm>
            <a:off x="807403" y="273995"/>
            <a:ext cx="8052602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Use </a:t>
            </a:r>
            <a:r>
              <a:rPr lang="en-US" sz="2600" b="1" i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and</a:t>
            </a:r>
            <a:r>
              <a:rPr lang="en-US" sz="2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600" b="1" i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but</a:t>
            </a:r>
            <a:r>
              <a:rPr lang="en-US" sz="2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or </a:t>
            </a:r>
            <a:r>
              <a:rPr lang="en-US" sz="2600" b="1" i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so</a:t>
            </a:r>
            <a:r>
              <a:rPr lang="en-US" sz="2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to complete the sentences.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82153" y="1079407"/>
            <a:ext cx="220463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1. I’m 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tired, 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FD74201A-2EDD-489A-81B5-5FE312BCFE86}"/>
              </a:ext>
            </a:extLst>
          </p:cNvPr>
          <p:cNvSpPr txBox="1"/>
          <p:nvPr/>
        </p:nvSpPr>
        <p:spPr>
          <a:xfrm>
            <a:off x="2200374" y="1079406"/>
            <a:ext cx="45720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_______ I’ll go to bed early.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223F5F37-7BA9-4D7A-A4A5-18C59447A4F5}"/>
              </a:ext>
            </a:extLst>
          </p:cNvPr>
          <p:cNvSpPr txBox="1"/>
          <p:nvPr/>
        </p:nvSpPr>
        <p:spPr>
          <a:xfrm>
            <a:off x="2735979" y="1062992"/>
            <a:ext cx="59663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so </a:t>
            </a:r>
          </a:p>
        </p:txBody>
      </p:sp>
      <p:sp>
        <p:nvSpPr>
          <p:cNvPr id="7" name="Action Button: Home 6">
            <a:hlinkClick r:id="rId3" action="ppaction://hlinksldjump" highlightClick="1"/>
          </p:cNvPr>
          <p:cNvSpPr/>
          <p:nvPr/>
        </p:nvSpPr>
        <p:spPr>
          <a:xfrm>
            <a:off x="8403771" y="6197600"/>
            <a:ext cx="580572" cy="537029"/>
          </a:xfrm>
          <a:prstGeom prst="actionButtonHome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088069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533" name="Text Box 5"/>
          <p:cNvSpPr txBox="1">
            <a:spLocks noChangeArrowheads="1"/>
          </p:cNvSpPr>
          <p:nvPr/>
        </p:nvSpPr>
        <p:spPr bwMode="auto">
          <a:xfrm>
            <a:off x="431800" y="2590800"/>
            <a:ext cx="8321675" cy="1433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8800" b="1" dirty="0">
                <a:solidFill>
                  <a:srgbClr val="99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.VnArial" pitchFamily="34" charset="0"/>
                <a:cs typeface="Times New Roman" pitchFamily="18" charset="0"/>
              </a:rPr>
              <a:t>L</a:t>
            </a:r>
            <a:r>
              <a:rPr lang="en-US" sz="8800" b="1" dirty="0">
                <a:solidFill>
                  <a:srgbClr val="00808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.VnArial" pitchFamily="34" charset="0"/>
                <a:cs typeface="Times New Roman" pitchFamily="18" charset="0"/>
              </a:rPr>
              <a:t>u</a:t>
            </a:r>
            <a:r>
              <a:rPr lang="en-US" sz="8800" b="1" dirty="0">
                <a:solidFill>
                  <a:srgbClr val="CC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.VnArial" pitchFamily="34" charset="0"/>
                <a:cs typeface="Times New Roman" pitchFamily="18" charset="0"/>
              </a:rPr>
              <a:t>c</a:t>
            </a:r>
            <a:r>
              <a:rPr lang="en-US" sz="88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.VnArial" pitchFamily="34" charset="0"/>
                <a:cs typeface="Times New Roman" pitchFamily="18" charset="0"/>
              </a:rPr>
              <a:t>k</a:t>
            </a:r>
            <a:r>
              <a:rPr lang="en-US" sz="8800" b="1" dirty="0">
                <a:solidFill>
                  <a:srgbClr val="66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.VnArial" pitchFamily="34" charset="0"/>
                <a:cs typeface="Times New Roman" pitchFamily="18" charset="0"/>
              </a:rPr>
              <a:t>y</a:t>
            </a:r>
            <a:r>
              <a:rPr lang="en-US" sz="88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.VnArial" pitchFamily="34" charset="0"/>
                <a:cs typeface="Times New Roman" pitchFamily="18" charset="0"/>
              </a:rPr>
              <a:t> </a:t>
            </a:r>
            <a:r>
              <a:rPr lang="en-US" sz="8800" b="1" dirty="0" smtClean="0">
                <a:solidFill>
                  <a:srgbClr val="CC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.VnArial" pitchFamily="34" charset="0"/>
                <a:cs typeface="Times New Roman" pitchFamily="18" charset="0"/>
              </a:rPr>
              <a:t>N</a:t>
            </a:r>
            <a:r>
              <a:rPr lang="en-US" sz="8800" b="1" dirty="0" smtClean="0">
                <a:solidFill>
                  <a:srgbClr val="FF99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.VnArial" pitchFamily="34" charset="0"/>
                <a:cs typeface="Times New Roman" pitchFamily="18" charset="0"/>
              </a:rPr>
              <a:t>u</a:t>
            </a:r>
            <a:r>
              <a:rPr lang="en-US" sz="88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.VnArial" pitchFamily="34" charset="0"/>
                <a:cs typeface="Times New Roman" pitchFamily="18" charset="0"/>
              </a:rPr>
              <a:t>m</a:t>
            </a:r>
            <a:r>
              <a:rPr lang="en-US" sz="8800" b="1" dirty="0" smtClean="0">
                <a:solidFill>
                  <a:srgbClr val="99FF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.VnArial" pitchFamily="34" charset="0"/>
                <a:cs typeface="Times New Roman" pitchFamily="18" charset="0"/>
              </a:rPr>
              <a:t>b</a:t>
            </a:r>
            <a:r>
              <a:rPr lang="en-US" sz="8800" b="1" dirty="0" smtClean="0">
                <a:solidFill>
                  <a:srgbClr val="99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.VnArial" pitchFamily="34" charset="0"/>
                <a:cs typeface="Times New Roman" pitchFamily="18" charset="0"/>
              </a:rPr>
              <a:t>e</a:t>
            </a:r>
            <a:r>
              <a:rPr lang="en-US" sz="8800" b="1" dirty="0" smtClean="0">
                <a:solidFill>
                  <a:schemeClr val="hlin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.VnArial" pitchFamily="34" charset="0"/>
                <a:cs typeface="Times New Roman" pitchFamily="18" charset="0"/>
              </a:rPr>
              <a:t>r</a:t>
            </a:r>
            <a:endParaRPr lang="en-US" sz="8800" b="1" dirty="0">
              <a:solidFill>
                <a:srgbClr val="FF0066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.VnArial" pitchFamily="34" charset="0"/>
              <a:cs typeface="Times New Roman" pitchFamily="18" charset="0"/>
            </a:endParaRPr>
          </a:p>
        </p:txBody>
      </p:sp>
      <p:pic>
        <p:nvPicPr>
          <p:cNvPr id="28682" name="Picture 11" descr="5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276224"/>
            <a:ext cx="1009650" cy="95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85" name="Picture 14" descr="asan7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59199" y="456293"/>
            <a:ext cx="1057275" cy="1095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86" name="Picture 15" descr="asan7x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1725" y="5300662"/>
            <a:ext cx="99060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87" name="Picture 16" descr="asanta7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85025" y="276224"/>
            <a:ext cx="1524000" cy="1495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88" name="Picture 17" descr="clown02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59199" y="5131935"/>
            <a:ext cx="1666875" cy="1209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89" name="Picture 18" descr="ag00629_"/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800" y="5339216"/>
            <a:ext cx="1209675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Action Button: Home 8">
            <a:hlinkClick r:id="rId9" action="ppaction://hlinksldjump" highlightClick="1"/>
          </p:cNvPr>
          <p:cNvSpPr/>
          <p:nvPr/>
        </p:nvSpPr>
        <p:spPr>
          <a:xfrm>
            <a:off x="8403771" y="6197600"/>
            <a:ext cx="580572" cy="537029"/>
          </a:xfrm>
          <a:prstGeom prst="actionButtonHome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906007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5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5053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0533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533" name="Text Box 5"/>
          <p:cNvSpPr txBox="1">
            <a:spLocks noChangeArrowheads="1"/>
          </p:cNvSpPr>
          <p:nvPr/>
        </p:nvSpPr>
        <p:spPr bwMode="auto">
          <a:xfrm>
            <a:off x="431800" y="2590800"/>
            <a:ext cx="8321675" cy="1433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8800" b="1" dirty="0">
                <a:solidFill>
                  <a:srgbClr val="99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.VnArial" pitchFamily="34" charset="0"/>
                <a:cs typeface="Times New Roman" pitchFamily="18" charset="0"/>
              </a:rPr>
              <a:t>L</a:t>
            </a:r>
            <a:r>
              <a:rPr lang="en-US" sz="8800" b="1" dirty="0">
                <a:solidFill>
                  <a:srgbClr val="00808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.VnArial" pitchFamily="34" charset="0"/>
                <a:cs typeface="Times New Roman" pitchFamily="18" charset="0"/>
              </a:rPr>
              <a:t>u</a:t>
            </a:r>
            <a:r>
              <a:rPr lang="en-US" sz="8800" b="1" dirty="0">
                <a:solidFill>
                  <a:srgbClr val="CC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.VnArial" pitchFamily="34" charset="0"/>
                <a:cs typeface="Times New Roman" pitchFamily="18" charset="0"/>
              </a:rPr>
              <a:t>c</a:t>
            </a:r>
            <a:r>
              <a:rPr lang="en-US" sz="88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.VnArial" pitchFamily="34" charset="0"/>
                <a:cs typeface="Times New Roman" pitchFamily="18" charset="0"/>
              </a:rPr>
              <a:t>k</a:t>
            </a:r>
            <a:r>
              <a:rPr lang="en-US" sz="8800" b="1" dirty="0">
                <a:solidFill>
                  <a:srgbClr val="66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.VnArial" pitchFamily="34" charset="0"/>
                <a:cs typeface="Times New Roman" pitchFamily="18" charset="0"/>
              </a:rPr>
              <a:t>y</a:t>
            </a:r>
            <a:r>
              <a:rPr lang="en-US" sz="88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.VnArial" pitchFamily="34" charset="0"/>
                <a:cs typeface="Times New Roman" pitchFamily="18" charset="0"/>
              </a:rPr>
              <a:t> </a:t>
            </a:r>
            <a:r>
              <a:rPr lang="en-US" sz="8800" b="1" dirty="0" smtClean="0">
                <a:solidFill>
                  <a:srgbClr val="CC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.VnArial" pitchFamily="34" charset="0"/>
                <a:cs typeface="Times New Roman" pitchFamily="18" charset="0"/>
              </a:rPr>
              <a:t>N</a:t>
            </a:r>
            <a:r>
              <a:rPr lang="en-US" sz="8800" b="1" dirty="0" smtClean="0">
                <a:solidFill>
                  <a:srgbClr val="FF99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.VnArial" pitchFamily="34" charset="0"/>
                <a:cs typeface="Times New Roman" pitchFamily="18" charset="0"/>
              </a:rPr>
              <a:t>u</a:t>
            </a:r>
            <a:r>
              <a:rPr lang="en-US" sz="88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.VnArial" pitchFamily="34" charset="0"/>
                <a:cs typeface="Times New Roman" pitchFamily="18" charset="0"/>
              </a:rPr>
              <a:t>m</a:t>
            </a:r>
            <a:r>
              <a:rPr lang="en-US" sz="8800" b="1" dirty="0" smtClean="0">
                <a:solidFill>
                  <a:srgbClr val="99FF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.VnArial" pitchFamily="34" charset="0"/>
                <a:cs typeface="Times New Roman" pitchFamily="18" charset="0"/>
              </a:rPr>
              <a:t>b</a:t>
            </a:r>
            <a:r>
              <a:rPr lang="en-US" sz="8800" b="1" dirty="0" smtClean="0">
                <a:solidFill>
                  <a:srgbClr val="99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.VnArial" pitchFamily="34" charset="0"/>
                <a:cs typeface="Times New Roman" pitchFamily="18" charset="0"/>
              </a:rPr>
              <a:t>e</a:t>
            </a:r>
            <a:r>
              <a:rPr lang="en-US" sz="8800" b="1" dirty="0" smtClean="0">
                <a:solidFill>
                  <a:schemeClr val="hlin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.VnArial" pitchFamily="34" charset="0"/>
                <a:cs typeface="Times New Roman" pitchFamily="18" charset="0"/>
              </a:rPr>
              <a:t>r</a:t>
            </a:r>
            <a:endParaRPr lang="en-US" sz="8800" b="1" dirty="0">
              <a:solidFill>
                <a:srgbClr val="FF0066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.VnArial" pitchFamily="34" charset="0"/>
              <a:cs typeface="Times New Roman" pitchFamily="18" charset="0"/>
            </a:endParaRPr>
          </a:p>
        </p:txBody>
      </p:sp>
      <p:pic>
        <p:nvPicPr>
          <p:cNvPr id="28682" name="Picture 11" descr="5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276224"/>
            <a:ext cx="1009650" cy="95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85" name="Picture 14" descr="asan7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59199" y="456293"/>
            <a:ext cx="1057275" cy="1095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86" name="Picture 15" descr="asan7x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1725" y="5300662"/>
            <a:ext cx="99060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87" name="Picture 16" descr="asanta7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85025" y="276224"/>
            <a:ext cx="1524000" cy="1495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88" name="Picture 17" descr="clown02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59199" y="5131935"/>
            <a:ext cx="1666875" cy="1209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89" name="Picture 18" descr="ag00629_"/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800" y="5339216"/>
            <a:ext cx="1209675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Action Button: Home 18">
            <a:hlinkClick r:id="rId9" action="ppaction://hlinksldjump" highlightClick="1"/>
          </p:cNvPr>
          <p:cNvSpPr/>
          <p:nvPr/>
        </p:nvSpPr>
        <p:spPr>
          <a:xfrm>
            <a:off x="8403771" y="6197600"/>
            <a:ext cx="580572" cy="537029"/>
          </a:xfrm>
          <a:prstGeom prst="actionButtonHome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956718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5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053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053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60000"/>
            <a:lumOff val="40000"/>
            <a:alpha val="74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088572" y="202846"/>
            <a:ext cx="5588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i="1" dirty="0" smtClean="0">
                <a:solidFill>
                  <a:srgbClr val="7030A0"/>
                </a:solidFill>
                <a:latin typeface=".VnBodoni" pitchFamily="34" charset="0"/>
              </a:rPr>
              <a:t>Listen  an  English  Song.</a:t>
            </a:r>
            <a:endParaRPr lang="en-GB" sz="2800" b="1" i="1" dirty="0">
              <a:solidFill>
                <a:srgbClr val="7030A0"/>
              </a:solidFill>
              <a:latin typeface=".VnBodoni" pitchFamily="34" charset="0"/>
            </a:endParaRPr>
          </a:p>
        </p:txBody>
      </p:sp>
      <p:pic>
        <p:nvPicPr>
          <p:cNvPr id="5" name="Who What Where When Why How- - Rockin' English Questions Song.mp4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377370" y="943429"/>
            <a:ext cx="8490859" cy="50074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01280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994" y="138671"/>
            <a:ext cx="587409" cy="55384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pic>
      <p:sp>
        <p:nvSpPr>
          <p:cNvPr id="3" name="TextBox 2"/>
          <p:cNvSpPr txBox="1"/>
          <p:nvPr/>
        </p:nvSpPr>
        <p:spPr>
          <a:xfrm>
            <a:off x="807403" y="273995"/>
            <a:ext cx="8052602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Use </a:t>
            </a:r>
            <a:r>
              <a:rPr lang="en-US" sz="2600" b="1" i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and</a:t>
            </a:r>
            <a:r>
              <a:rPr lang="en-US" sz="2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600" b="1" i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but</a:t>
            </a:r>
            <a:r>
              <a:rPr lang="en-US" sz="2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or </a:t>
            </a:r>
            <a:r>
              <a:rPr lang="en-US" sz="2600" b="1" i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so</a:t>
            </a:r>
            <a:r>
              <a:rPr lang="en-US" sz="2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to complete the sentences.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66977" y="1332542"/>
            <a:ext cx="47483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latin typeface="Times New Roman" pitchFamily="18" charset="0"/>
                <a:cs typeface="Times New Roman" pitchFamily="18" charset="0"/>
              </a:rPr>
              <a:t>2.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41807" y="1341195"/>
            <a:ext cx="52205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My sister is good at school,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6B8A60DD-65A6-443A-9C4D-A5D44878A007}"/>
              </a:ext>
            </a:extLst>
          </p:cNvPr>
          <p:cNvSpPr txBox="1"/>
          <p:nvPr/>
        </p:nvSpPr>
        <p:spPr>
          <a:xfrm>
            <a:off x="4779586" y="1391835"/>
            <a:ext cx="3406659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_______ I’m not.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84F767A2-4778-403A-932A-C1C1732D4533}"/>
              </a:ext>
            </a:extLst>
          </p:cNvPr>
          <p:cNvSpPr txBox="1"/>
          <p:nvPr/>
        </p:nvSpPr>
        <p:spPr>
          <a:xfrm>
            <a:off x="5028090" y="1318742"/>
            <a:ext cx="79541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but </a:t>
            </a:r>
          </a:p>
        </p:txBody>
      </p:sp>
      <p:sp>
        <p:nvSpPr>
          <p:cNvPr id="8" name="Action Button: Home 7">
            <a:hlinkClick r:id="rId3" action="ppaction://hlinksldjump" highlightClick="1"/>
          </p:cNvPr>
          <p:cNvSpPr/>
          <p:nvPr/>
        </p:nvSpPr>
        <p:spPr>
          <a:xfrm>
            <a:off x="8403771" y="6197600"/>
            <a:ext cx="580572" cy="537029"/>
          </a:xfrm>
          <a:prstGeom prst="actionButtonHome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355886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994" y="138671"/>
            <a:ext cx="587409" cy="55384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pic>
      <p:sp>
        <p:nvSpPr>
          <p:cNvPr id="3" name="TextBox 2"/>
          <p:cNvSpPr txBox="1"/>
          <p:nvPr/>
        </p:nvSpPr>
        <p:spPr>
          <a:xfrm>
            <a:off x="807403" y="273995"/>
            <a:ext cx="8052602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Use </a:t>
            </a:r>
            <a:r>
              <a:rPr lang="en-US" sz="2600" b="1" i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and</a:t>
            </a:r>
            <a:r>
              <a:rPr lang="en-US" sz="2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600" b="1" i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but</a:t>
            </a:r>
            <a:r>
              <a:rPr lang="en-US" sz="2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or </a:t>
            </a:r>
            <a:r>
              <a:rPr lang="en-US" sz="2600" b="1" i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so</a:t>
            </a:r>
            <a:r>
              <a:rPr lang="en-US" sz="2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to complete the sentences.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69769" y="1307528"/>
            <a:ext cx="47483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3.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44599" y="1298875"/>
            <a:ext cx="411175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We trained hard,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C1416BEF-AD9C-43C6-ADD8-C5090AA29A9D}"/>
              </a:ext>
            </a:extLst>
          </p:cNvPr>
          <p:cNvSpPr txBox="1"/>
          <p:nvPr/>
        </p:nvSpPr>
        <p:spPr>
          <a:xfrm>
            <a:off x="3215932" y="1298027"/>
            <a:ext cx="5225143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_______ we won the game.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B0D136F2-D0CD-4EBD-8962-E3E9F1A5E75A}"/>
              </a:ext>
            </a:extLst>
          </p:cNvPr>
          <p:cNvSpPr txBox="1"/>
          <p:nvPr/>
        </p:nvSpPr>
        <p:spPr>
          <a:xfrm>
            <a:off x="3538280" y="1298027"/>
            <a:ext cx="59663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so </a:t>
            </a:r>
          </a:p>
        </p:txBody>
      </p:sp>
      <p:sp>
        <p:nvSpPr>
          <p:cNvPr id="8" name="Action Button: Home 7">
            <a:hlinkClick r:id="rId3" action="ppaction://hlinksldjump" highlightClick="1"/>
          </p:cNvPr>
          <p:cNvSpPr/>
          <p:nvPr/>
        </p:nvSpPr>
        <p:spPr>
          <a:xfrm>
            <a:off x="8403771" y="6197600"/>
            <a:ext cx="580572" cy="537029"/>
          </a:xfrm>
          <a:prstGeom prst="actionButtonHome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1613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994" y="138671"/>
            <a:ext cx="587409" cy="55384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pic>
      <p:sp>
        <p:nvSpPr>
          <p:cNvPr id="3" name="TextBox 2"/>
          <p:cNvSpPr txBox="1"/>
          <p:nvPr/>
        </p:nvSpPr>
        <p:spPr>
          <a:xfrm>
            <a:off x="807403" y="273995"/>
            <a:ext cx="8052602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Use </a:t>
            </a:r>
            <a:r>
              <a:rPr lang="en-US" sz="2600" b="1" i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and</a:t>
            </a:r>
            <a:r>
              <a:rPr lang="en-US" sz="2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600" b="1" i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but</a:t>
            </a:r>
            <a:r>
              <a:rPr lang="en-US" sz="2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or </a:t>
            </a:r>
            <a:r>
              <a:rPr lang="en-US" sz="2600" b="1" i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so</a:t>
            </a:r>
            <a:r>
              <a:rPr lang="en-US" sz="2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to complete the sentences.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66977" y="1138572"/>
            <a:ext cx="47483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4.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41805" y="1129919"/>
            <a:ext cx="522056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The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programme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is interesting, 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44C9FA60-3A34-4098-980E-70F8C6806855}"/>
              </a:ext>
            </a:extLst>
          </p:cNvPr>
          <p:cNvSpPr txBox="1"/>
          <p:nvPr/>
        </p:nvSpPr>
        <p:spPr>
          <a:xfrm>
            <a:off x="5032014" y="1142243"/>
            <a:ext cx="4623402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_______ it’s too long.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CAC95B5C-619C-4003-9065-C92CB5F0E090}"/>
              </a:ext>
            </a:extLst>
          </p:cNvPr>
          <p:cNvSpPr txBox="1"/>
          <p:nvPr/>
        </p:nvSpPr>
        <p:spPr>
          <a:xfrm>
            <a:off x="5274976" y="1004850"/>
            <a:ext cx="79541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but </a:t>
            </a:r>
          </a:p>
        </p:txBody>
      </p:sp>
      <p:sp>
        <p:nvSpPr>
          <p:cNvPr id="8" name="Action Button: Home 7">
            <a:hlinkClick r:id="rId3" action="ppaction://hlinksldjump" highlightClick="1"/>
          </p:cNvPr>
          <p:cNvSpPr/>
          <p:nvPr/>
        </p:nvSpPr>
        <p:spPr>
          <a:xfrm>
            <a:off x="8403771" y="6197600"/>
            <a:ext cx="580572" cy="537029"/>
          </a:xfrm>
          <a:prstGeom prst="actionButtonHome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826999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994" y="138671"/>
            <a:ext cx="587409" cy="55384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pic>
      <p:sp>
        <p:nvSpPr>
          <p:cNvPr id="3" name="TextBox 2"/>
          <p:cNvSpPr txBox="1"/>
          <p:nvPr/>
        </p:nvSpPr>
        <p:spPr>
          <a:xfrm>
            <a:off x="807403" y="273995"/>
            <a:ext cx="8052602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Use </a:t>
            </a:r>
            <a:r>
              <a:rPr lang="en-US" sz="2600" b="1" i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and</a:t>
            </a:r>
            <a:r>
              <a:rPr lang="en-US" sz="2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600" b="1" i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but</a:t>
            </a:r>
            <a:r>
              <a:rPr lang="en-US" sz="2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or </a:t>
            </a:r>
            <a:r>
              <a:rPr lang="en-US" sz="2600" b="1" i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so</a:t>
            </a:r>
            <a:r>
              <a:rPr lang="en-US" sz="2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to complete the sentences.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66977" y="1019539"/>
            <a:ext cx="47483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5.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41807" y="1019539"/>
            <a:ext cx="821819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I’ll write him some instructions, _______ I hope he’ll </a:t>
            </a:r>
          </a:p>
          <a:p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follow them.</a:t>
            </a:r>
          </a:p>
          <a:p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34540262-6249-47AE-8E50-004233731C84}"/>
              </a:ext>
            </a:extLst>
          </p:cNvPr>
          <p:cNvSpPr txBox="1"/>
          <p:nvPr/>
        </p:nvSpPr>
        <p:spPr>
          <a:xfrm>
            <a:off x="5672681" y="1019539"/>
            <a:ext cx="85472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and </a:t>
            </a:r>
          </a:p>
        </p:txBody>
      </p:sp>
      <p:sp>
        <p:nvSpPr>
          <p:cNvPr id="7" name="Action Button: Home 6">
            <a:hlinkClick r:id="rId3" action="ppaction://hlinksldjump" highlightClick="1"/>
          </p:cNvPr>
          <p:cNvSpPr/>
          <p:nvPr/>
        </p:nvSpPr>
        <p:spPr>
          <a:xfrm>
            <a:off x="8403771" y="6197600"/>
            <a:ext cx="580572" cy="537029"/>
          </a:xfrm>
          <a:prstGeom prst="actionButtonHome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778659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994" y="138671"/>
            <a:ext cx="587409" cy="55384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pic>
      <p:sp>
        <p:nvSpPr>
          <p:cNvPr id="8" name="TextBox 7"/>
          <p:cNvSpPr txBox="1"/>
          <p:nvPr/>
        </p:nvSpPr>
        <p:spPr>
          <a:xfrm>
            <a:off x="807403" y="273995"/>
            <a:ext cx="8052602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Use </a:t>
            </a:r>
            <a:r>
              <a:rPr lang="en-US" sz="2600" b="1" i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and</a:t>
            </a:r>
            <a:r>
              <a:rPr lang="en-US" sz="2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600" b="1" i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but</a:t>
            </a:r>
            <a:r>
              <a:rPr lang="en-US" sz="2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or </a:t>
            </a:r>
            <a:r>
              <a:rPr lang="en-US" sz="2600" b="1" i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so</a:t>
            </a:r>
            <a:r>
              <a:rPr lang="en-US" sz="2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to complete the sentences.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66977" y="1085884"/>
            <a:ext cx="47483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latin typeface="Times New Roman" pitchFamily="18" charset="0"/>
                <a:cs typeface="Times New Roman" pitchFamily="18" charset="0"/>
              </a:rPr>
              <a:t>1.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641807" y="1079407"/>
            <a:ext cx="220463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I’m tired, 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66977" y="1869560"/>
            <a:ext cx="47483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latin typeface="Times New Roman" pitchFamily="18" charset="0"/>
                <a:cs typeface="Times New Roman" pitchFamily="18" charset="0"/>
              </a:rPr>
              <a:t>2.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169769" y="2715386"/>
            <a:ext cx="47483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latin typeface="Times New Roman" pitchFamily="18" charset="0"/>
                <a:cs typeface="Times New Roman" pitchFamily="18" charset="0"/>
              </a:rPr>
              <a:t>3.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644599" y="2706733"/>
            <a:ext cx="411175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We trained hard, 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66977" y="3547896"/>
            <a:ext cx="47483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latin typeface="Times New Roman" pitchFamily="18" charset="0"/>
                <a:cs typeface="Times New Roman" pitchFamily="18" charset="0"/>
              </a:rPr>
              <a:t>4.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641805" y="3539243"/>
            <a:ext cx="522056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The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programme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is interesting, 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66977" y="4372273"/>
            <a:ext cx="47483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latin typeface="Times New Roman" pitchFamily="18" charset="0"/>
                <a:cs typeface="Times New Roman" pitchFamily="18" charset="0"/>
              </a:rPr>
              <a:t>5.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641807" y="4372273"/>
            <a:ext cx="821819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I’ll write him some instructions, _______ I hope he’ll </a:t>
            </a:r>
          </a:p>
          <a:p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follow them.</a:t>
            </a:r>
          </a:p>
          <a:p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641807" y="1878213"/>
            <a:ext cx="52205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My sister is good at school, 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xmlns="" id="{FD74201A-2EDD-489A-81B5-5FE312BCFE86}"/>
              </a:ext>
            </a:extLst>
          </p:cNvPr>
          <p:cNvSpPr txBox="1"/>
          <p:nvPr/>
        </p:nvSpPr>
        <p:spPr>
          <a:xfrm>
            <a:off x="2142318" y="1079406"/>
            <a:ext cx="45720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_______ I’ll go to bed early.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223F5F37-7BA9-4D7A-A4A5-18C59447A4F5}"/>
              </a:ext>
            </a:extLst>
          </p:cNvPr>
          <p:cNvSpPr txBox="1"/>
          <p:nvPr/>
        </p:nvSpPr>
        <p:spPr>
          <a:xfrm>
            <a:off x="2402157" y="1154599"/>
            <a:ext cx="59663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so 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xmlns="" id="{6B8A60DD-65A6-443A-9C4D-A5D44878A007}"/>
              </a:ext>
            </a:extLst>
          </p:cNvPr>
          <p:cNvSpPr txBox="1"/>
          <p:nvPr/>
        </p:nvSpPr>
        <p:spPr>
          <a:xfrm>
            <a:off x="4779586" y="1928853"/>
            <a:ext cx="3406659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_______ I’m not.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xmlns="" id="{84F767A2-4778-403A-932A-C1C1732D4533}"/>
              </a:ext>
            </a:extLst>
          </p:cNvPr>
          <p:cNvSpPr txBox="1"/>
          <p:nvPr/>
        </p:nvSpPr>
        <p:spPr>
          <a:xfrm>
            <a:off x="5028090" y="1947367"/>
            <a:ext cx="79541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but 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xmlns="" id="{C1416BEF-AD9C-43C6-ADD8-C5090AA29A9D}"/>
              </a:ext>
            </a:extLst>
          </p:cNvPr>
          <p:cNvSpPr txBox="1"/>
          <p:nvPr/>
        </p:nvSpPr>
        <p:spPr>
          <a:xfrm>
            <a:off x="3215932" y="2705885"/>
            <a:ext cx="5225143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_______ we won the game.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xmlns="" id="{B0D136F2-D0CD-4EBD-8962-E3E9F1A5E75A}"/>
              </a:ext>
            </a:extLst>
          </p:cNvPr>
          <p:cNvSpPr txBox="1"/>
          <p:nvPr/>
        </p:nvSpPr>
        <p:spPr>
          <a:xfrm>
            <a:off x="3615695" y="2763083"/>
            <a:ext cx="59663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so 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xmlns="" id="{44C9FA60-3A34-4098-980E-70F8C6806855}"/>
              </a:ext>
            </a:extLst>
          </p:cNvPr>
          <p:cNvSpPr txBox="1"/>
          <p:nvPr/>
        </p:nvSpPr>
        <p:spPr>
          <a:xfrm>
            <a:off x="5032014" y="3551567"/>
            <a:ext cx="4623402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_______ it’s too long.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xmlns="" id="{CAC95B5C-619C-4003-9065-C92CB5F0E090}"/>
              </a:ext>
            </a:extLst>
          </p:cNvPr>
          <p:cNvSpPr txBox="1"/>
          <p:nvPr/>
        </p:nvSpPr>
        <p:spPr>
          <a:xfrm>
            <a:off x="5274976" y="3505781"/>
            <a:ext cx="79541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but 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xmlns="" id="{3DCF68DA-A574-404D-985B-56DC12A6C20E}"/>
              </a:ext>
            </a:extLst>
          </p:cNvPr>
          <p:cNvSpPr txBox="1"/>
          <p:nvPr/>
        </p:nvSpPr>
        <p:spPr>
          <a:xfrm>
            <a:off x="6714318" y="5754603"/>
            <a:ext cx="5490145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xmlns="" id="{34540262-6249-47AE-8E50-004233731C84}"/>
              </a:ext>
            </a:extLst>
          </p:cNvPr>
          <p:cNvSpPr txBox="1"/>
          <p:nvPr/>
        </p:nvSpPr>
        <p:spPr>
          <a:xfrm>
            <a:off x="5672681" y="4372273"/>
            <a:ext cx="94448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and 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027063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extBox 21"/>
          <p:cNvSpPr txBox="1">
            <a:spLocks noChangeArrowheads="1"/>
          </p:cNvSpPr>
          <p:nvPr/>
        </p:nvSpPr>
        <p:spPr bwMode="auto">
          <a:xfrm>
            <a:off x="357187" y="893875"/>
            <a:ext cx="271462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IV. Consolidation</a:t>
            </a:r>
            <a:endParaRPr lang="vi-VN" sz="2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Oval 18"/>
          <p:cNvSpPr/>
          <p:nvPr/>
        </p:nvSpPr>
        <p:spPr>
          <a:xfrm>
            <a:off x="3357563" y="1334639"/>
            <a:ext cx="2786062" cy="1013505"/>
          </a:xfrm>
          <a:prstGeom prst="ellipse">
            <a:avLst/>
          </a:prstGeom>
          <a:solidFill>
            <a:schemeClr val="bg1"/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 closer look 2</a:t>
            </a:r>
            <a:endParaRPr lang="vi-VN" sz="2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TextBox 24"/>
          <p:cNvSpPr txBox="1">
            <a:spLocks noChangeArrowheads="1"/>
          </p:cNvSpPr>
          <p:nvPr/>
        </p:nvSpPr>
        <p:spPr bwMode="auto">
          <a:xfrm>
            <a:off x="111919" y="4772648"/>
            <a:ext cx="4750594" cy="1015663"/>
          </a:xfrm>
          <a:prstGeom prst="rect">
            <a:avLst/>
          </a:prstGeom>
          <a:noFill/>
          <a:ln w="9525">
            <a:solidFill>
              <a:srgbClr val="00B0F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2000" b="1" dirty="0">
                <a:solidFill>
                  <a:srgbClr val="0066FF"/>
                </a:solidFill>
                <a:latin typeface="Times New Roman" pitchFamily="18" charset="0"/>
                <a:cs typeface="Times New Roman" pitchFamily="18" charset="0"/>
              </a:rPr>
              <a:t>Some question words: 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What / Where/ When/ Who/ Why/ How/ How long/ How many/ How often... </a:t>
            </a:r>
            <a:endParaRPr lang="vi-VN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0" name="Rectangle 39"/>
          <p:cNvSpPr>
            <a:spLocks noChangeArrowheads="1"/>
          </p:cNvSpPr>
          <p:nvPr/>
        </p:nvSpPr>
        <p:spPr bwMode="auto">
          <a:xfrm>
            <a:off x="954021" y="2715250"/>
            <a:ext cx="2600392" cy="584775"/>
          </a:xfrm>
          <a:prstGeom prst="rect">
            <a:avLst/>
          </a:prstGeom>
          <a:noFill/>
          <a:ln w="9525">
            <a:solidFill>
              <a:srgbClr val="0070C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sz="3200" b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Wh-questions</a:t>
            </a:r>
            <a:endParaRPr lang="vi-VN" sz="3200" b="1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1" name="TextBox 50"/>
          <p:cNvSpPr txBox="1">
            <a:spLocks noChangeArrowheads="1"/>
          </p:cNvSpPr>
          <p:nvPr/>
        </p:nvSpPr>
        <p:spPr bwMode="auto">
          <a:xfrm>
            <a:off x="5150075" y="2799453"/>
            <a:ext cx="3366976" cy="523220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sz="2800" b="1" dirty="0" smtClean="0">
                <a:solidFill>
                  <a:srgbClr val="0066FF"/>
                </a:solidFill>
                <a:latin typeface="Times New Roman" pitchFamily="18" charset="0"/>
                <a:cs typeface="Times New Roman" pitchFamily="18" charset="0"/>
              </a:rPr>
              <a:t>Conjunctions</a:t>
            </a:r>
            <a:endParaRPr lang="vi-VN" sz="2800" b="1" dirty="0">
              <a:solidFill>
                <a:srgbClr val="0066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" name="Rectangle 30"/>
          <p:cNvSpPr>
            <a:spLocks noChangeArrowheads="1"/>
          </p:cNvSpPr>
          <p:nvPr/>
        </p:nvSpPr>
        <p:spPr bwMode="auto">
          <a:xfrm>
            <a:off x="290513" y="3639692"/>
            <a:ext cx="4572000" cy="769441"/>
          </a:xfrm>
          <a:prstGeom prst="rect">
            <a:avLst/>
          </a:prstGeom>
          <a:noFill/>
          <a:ln w="9525">
            <a:solidFill>
              <a:srgbClr val="00B0F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/>
          <a:p>
            <a:r>
              <a:rPr lang="en-US" sz="2200" b="1" dirty="0">
                <a:latin typeface="Times New Roman" pitchFamily="18" charset="0"/>
                <a:cs typeface="Times New Roman" pitchFamily="18" charset="0"/>
              </a:rPr>
              <a:t>Each question word is used for a specific piece of information.</a:t>
            </a:r>
            <a:endParaRPr lang="vi-VN" sz="2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7" name="Rectangle 33"/>
          <p:cNvSpPr>
            <a:spLocks noChangeArrowheads="1"/>
          </p:cNvSpPr>
          <p:nvPr/>
        </p:nvSpPr>
        <p:spPr bwMode="auto">
          <a:xfrm>
            <a:off x="5033962" y="3714586"/>
            <a:ext cx="1205592" cy="1615827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“</a:t>
            </a:r>
            <a:r>
              <a:rPr lang="en-US" sz="2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and” </a:t>
            </a:r>
            <a:r>
              <a:rPr lang="en-US" sz="2200" b="1" dirty="0">
                <a:solidFill>
                  <a:srgbClr val="0066FF"/>
                </a:solidFill>
                <a:latin typeface="Times New Roman" pitchFamily="18" charset="0"/>
                <a:cs typeface="Times New Roman" pitchFamily="18" charset="0"/>
              </a:rPr>
              <a:t>is used for </a:t>
            </a:r>
            <a:r>
              <a:rPr lang="en-US" sz="2200" b="1" dirty="0" smtClean="0">
                <a:solidFill>
                  <a:srgbClr val="0066FF"/>
                </a:solidFill>
                <a:latin typeface="Times New Roman" pitchFamily="18" charset="0"/>
                <a:cs typeface="Times New Roman" pitchFamily="18" charset="0"/>
              </a:rPr>
              <a:t>addition</a:t>
            </a:r>
            <a:endParaRPr lang="vi-VN" sz="2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2" name="Rectangle 14"/>
          <p:cNvSpPr>
            <a:spLocks noChangeArrowheads="1"/>
          </p:cNvSpPr>
          <p:nvPr/>
        </p:nvSpPr>
        <p:spPr bwMode="auto">
          <a:xfrm>
            <a:off x="7619997" y="3750737"/>
            <a:ext cx="1175660" cy="1569660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“so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”</a:t>
            </a:r>
          </a:p>
          <a:p>
            <a:pPr algn="ctr"/>
            <a:r>
              <a:rPr lang="en-US" sz="2400" b="1" dirty="0" smtClean="0">
                <a:solidFill>
                  <a:srgbClr val="0066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>
                <a:solidFill>
                  <a:srgbClr val="0066FF"/>
                </a:solidFill>
                <a:latin typeface="Times New Roman" pitchFamily="18" charset="0"/>
                <a:cs typeface="Times New Roman" pitchFamily="18" charset="0"/>
              </a:rPr>
              <a:t>is used for the result.</a:t>
            </a:r>
            <a:endParaRPr lang="vi-VN" sz="2400" b="1" dirty="0">
              <a:solidFill>
                <a:srgbClr val="0066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4" name="Rectangle 15"/>
          <p:cNvSpPr>
            <a:spLocks noChangeArrowheads="1"/>
          </p:cNvSpPr>
          <p:nvPr/>
        </p:nvSpPr>
        <p:spPr bwMode="auto">
          <a:xfrm>
            <a:off x="6312124" y="3699015"/>
            <a:ext cx="1191761" cy="1508105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“but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”</a:t>
            </a:r>
          </a:p>
          <a:p>
            <a:r>
              <a:rPr lang="en-US" sz="2400" b="1" dirty="0" smtClean="0">
                <a:solidFill>
                  <a:srgbClr val="0066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smtClean="0">
                <a:solidFill>
                  <a:srgbClr val="0066FF"/>
                </a:solidFill>
                <a:latin typeface="Times New Roman" pitchFamily="18" charset="0"/>
                <a:cs typeface="Times New Roman" pitchFamily="18" charset="0"/>
              </a:rPr>
              <a:t>is used for the contrast</a:t>
            </a:r>
            <a:endParaRPr lang="vi-VN" sz="2200" dirty="0">
              <a:solidFill>
                <a:srgbClr val="0066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502" name="Title 1"/>
          <p:cNvSpPr>
            <a:spLocks noGrp="1"/>
          </p:cNvSpPr>
          <p:nvPr>
            <p:ph type="title"/>
          </p:nvPr>
        </p:nvSpPr>
        <p:spPr>
          <a:xfrm>
            <a:off x="357188" y="77107"/>
            <a:ext cx="8229600" cy="1143000"/>
          </a:xfrm>
        </p:spPr>
        <p:txBody>
          <a:bodyPr>
            <a:normAutofit/>
          </a:bodyPr>
          <a:lstStyle/>
          <a:p>
            <a:pPr algn="ctr" eaLnBrk="1" hangingPunct="1"/>
            <a:r>
              <a:rPr lang="en-US" sz="2400" b="1" dirty="0" smtClean="0">
                <a:solidFill>
                  <a:srgbClr val="FF0000"/>
                </a:solidFill>
                <a:latin typeface=".VnBodoni" pitchFamily="34" charset="0"/>
              </a:rPr>
              <a:t>Unit 7 : TELEVISION</a:t>
            </a:r>
            <a:br>
              <a:rPr lang="en-US" sz="2400" b="1" dirty="0" smtClean="0">
                <a:solidFill>
                  <a:srgbClr val="FF0000"/>
                </a:solidFill>
                <a:latin typeface=".VnBodoni" pitchFamily="34" charset="0"/>
              </a:rPr>
            </a:br>
            <a:r>
              <a:rPr lang="en-US" sz="2400" i="1" dirty="0" smtClean="0">
                <a:solidFill>
                  <a:srgbClr val="C00000"/>
                </a:solidFill>
              </a:rPr>
              <a:t> </a:t>
            </a:r>
            <a:r>
              <a:rPr lang="en-US" sz="2400" b="1" i="1" dirty="0" smtClean="0">
                <a:solidFill>
                  <a:srgbClr val="C00000"/>
                </a:solidFill>
              </a:rPr>
              <a:t>Lesson 3: A closer look 2</a:t>
            </a:r>
            <a:r>
              <a:rPr lang="en-US" sz="2400" b="1" i="1" dirty="0" smtClean="0">
                <a:solidFill>
                  <a:srgbClr val="C00000"/>
                </a:solidFill>
                <a:latin typeface=".VnAristote" pitchFamily="34" charset="0"/>
              </a:rPr>
              <a:t/>
            </a:r>
            <a:br>
              <a:rPr lang="en-US" sz="2400" b="1" i="1" dirty="0" smtClean="0">
                <a:solidFill>
                  <a:srgbClr val="C00000"/>
                </a:solidFill>
                <a:latin typeface=".VnAristote" pitchFamily="34" charset="0"/>
              </a:rPr>
            </a:br>
            <a:endParaRPr lang="en-US" sz="2400" b="1" dirty="0" smtClean="0">
              <a:solidFill>
                <a:srgbClr val="C00000"/>
              </a:solidFill>
            </a:endParaRPr>
          </a:p>
        </p:txBody>
      </p:sp>
      <p:cxnSp>
        <p:nvCxnSpPr>
          <p:cNvPr id="3" name="Straight Arrow Connector 2"/>
          <p:cNvCxnSpPr/>
          <p:nvPr/>
        </p:nvCxnSpPr>
        <p:spPr>
          <a:xfrm flipH="1">
            <a:off x="2487216" y="2351888"/>
            <a:ext cx="2256235" cy="319820"/>
          </a:xfrm>
          <a:prstGeom prst="straightConnector1">
            <a:avLst/>
          </a:prstGeom>
          <a:ln w="38100">
            <a:solidFill>
              <a:srgbClr val="0066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>
            <a:stCxn id="40" idx="2"/>
          </p:cNvCxnSpPr>
          <p:nvPr/>
        </p:nvCxnSpPr>
        <p:spPr>
          <a:xfrm>
            <a:off x="2254217" y="3300025"/>
            <a:ext cx="7904" cy="362054"/>
          </a:xfrm>
          <a:prstGeom prst="straightConnector1">
            <a:avLst/>
          </a:prstGeom>
          <a:ln w="38100">
            <a:solidFill>
              <a:srgbClr val="0066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>
            <a:stCxn id="19" idx="4"/>
            <a:endCxn id="51" idx="0"/>
          </p:cNvCxnSpPr>
          <p:nvPr/>
        </p:nvCxnSpPr>
        <p:spPr>
          <a:xfrm>
            <a:off x="4750594" y="2348144"/>
            <a:ext cx="2082969" cy="451309"/>
          </a:xfrm>
          <a:prstGeom prst="straightConnector1">
            <a:avLst/>
          </a:prstGeom>
          <a:ln w="38100">
            <a:solidFill>
              <a:srgbClr val="0066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/>
          <p:cNvCxnSpPr/>
          <p:nvPr/>
        </p:nvCxnSpPr>
        <p:spPr>
          <a:xfrm>
            <a:off x="2282601" y="4384583"/>
            <a:ext cx="7904" cy="362054"/>
          </a:xfrm>
          <a:prstGeom prst="straightConnector1">
            <a:avLst/>
          </a:prstGeom>
          <a:ln w="38100">
            <a:solidFill>
              <a:srgbClr val="0066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/>
          <p:cNvCxnSpPr/>
          <p:nvPr/>
        </p:nvCxnSpPr>
        <p:spPr>
          <a:xfrm>
            <a:off x="5607504" y="3322673"/>
            <a:ext cx="7904" cy="362054"/>
          </a:xfrm>
          <a:prstGeom prst="straightConnector1">
            <a:avLst/>
          </a:prstGeom>
          <a:ln w="38100">
            <a:solidFill>
              <a:srgbClr val="0066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Arrow Connector 44"/>
          <p:cNvCxnSpPr/>
          <p:nvPr/>
        </p:nvCxnSpPr>
        <p:spPr>
          <a:xfrm>
            <a:off x="6869147" y="3327554"/>
            <a:ext cx="7904" cy="362054"/>
          </a:xfrm>
          <a:prstGeom prst="straightConnector1">
            <a:avLst/>
          </a:prstGeom>
          <a:ln w="38100">
            <a:solidFill>
              <a:srgbClr val="0066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Arrow Connector 47"/>
          <p:cNvCxnSpPr/>
          <p:nvPr/>
        </p:nvCxnSpPr>
        <p:spPr>
          <a:xfrm>
            <a:off x="8138694" y="3370221"/>
            <a:ext cx="7904" cy="362054"/>
          </a:xfrm>
          <a:prstGeom prst="straightConnector1">
            <a:avLst/>
          </a:prstGeom>
          <a:ln w="38100">
            <a:solidFill>
              <a:srgbClr val="0066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919375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4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4" dur="75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7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9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2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5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5" grpId="0" animBg="1"/>
      <p:bldP spid="40" grpId="0" animBg="1"/>
      <p:bldP spid="51" grpId="0" animBg="1"/>
      <p:bldP spid="31" grpId="0" animBg="1"/>
      <p:bldP spid="47" grpId="0" animBg="1"/>
      <p:bldP spid="52" grpId="0" animBg="1"/>
      <p:bldP spid="54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img006">
            <a:hlinkClick r:id="" action="ppaction://noaction"/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50458" y="3730172"/>
            <a:ext cx="3069770" cy="2278742"/>
          </a:xfrm>
          <a:prstGeom prst="rect">
            <a:avLst/>
          </a:prstGeom>
          <a:noFill/>
          <a:ln w="9525">
            <a:solidFill>
              <a:srgbClr val="FF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1516068" y="218849"/>
            <a:ext cx="5170005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sz="6000" b="1" dirty="0" smtClean="0">
                <a:solidFill>
                  <a:srgbClr val="7030A0"/>
                </a:solidFill>
                <a:latin typeface=".VnBahamasBH" pitchFamily="34" charset="0"/>
                <a:cs typeface="Times New Roman" pitchFamily="18" charset="0"/>
              </a:rPr>
              <a:t>* Homework</a:t>
            </a:r>
            <a:endParaRPr lang="en-US" sz="6000" b="1" dirty="0">
              <a:solidFill>
                <a:srgbClr val="7030A0"/>
              </a:solidFill>
              <a:latin typeface=".VnBahamasBH" pitchFamily="34" charset="0"/>
              <a:cs typeface="Times New Roman" pitchFamily="18" charset="0"/>
            </a:endParaRPr>
          </a:p>
        </p:txBody>
      </p:sp>
      <p:sp>
        <p:nvSpPr>
          <p:cNvPr id="7" name="Rectangle 23"/>
          <p:cNvSpPr>
            <a:spLocks noChangeArrowheads="1"/>
          </p:cNvSpPr>
          <p:nvPr/>
        </p:nvSpPr>
        <p:spPr bwMode="auto">
          <a:xfrm>
            <a:off x="1219192" y="1617662"/>
            <a:ext cx="8200571" cy="17543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nl-NL" sz="36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- Study </a:t>
            </a:r>
            <a:r>
              <a:rPr lang="nl-NL" sz="36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the grammar</a:t>
            </a:r>
            <a:r>
              <a:rPr lang="nl-NL" sz="36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nl-NL" sz="36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- Make </a:t>
            </a:r>
            <a:r>
              <a:rPr lang="nl-NL" sz="36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more examples.</a:t>
            </a:r>
            <a:endParaRPr lang="en-US" sz="36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nl-NL" sz="36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- Prepare : </a:t>
            </a:r>
            <a:r>
              <a:rPr lang="nl-NL" sz="36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nl-NL" sz="36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Lesson 4: Communication.</a:t>
            </a:r>
            <a:endParaRPr lang="vi-VN" sz="36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Picture 10" descr="865451nww5bmdb10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76546" y="4875439"/>
            <a:ext cx="927100" cy="2266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11" descr="865451nww5bmdb10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7909821" y="5549899"/>
            <a:ext cx="933450" cy="22515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10" descr="865451nww5bmdb10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2400" y="4819650"/>
            <a:ext cx="927100" cy="2266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1" descr="865451nww5bmdb10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7710" y="5349875"/>
            <a:ext cx="933450" cy="22515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10" descr="865451nww5bmdb10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2400" y="-317306"/>
            <a:ext cx="971168" cy="23747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11" descr="865451nww5bmdb10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39234" y="369662"/>
            <a:ext cx="933450" cy="22515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10" descr="865451nww5bmdb10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93100" y="-247869"/>
            <a:ext cx="927100" cy="2266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11" descr="865451nww5bmdb10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7856310" y="426591"/>
            <a:ext cx="933450" cy="22515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TextBox 15"/>
          <p:cNvSpPr txBox="1"/>
          <p:nvPr/>
        </p:nvSpPr>
        <p:spPr>
          <a:xfrm>
            <a:off x="2774827" y="6200711"/>
            <a:ext cx="26524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err="1" smtClean="0">
                <a:solidFill>
                  <a:srgbClr val="0070C0"/>
                </a:solidFill>
              </a:rPr>
              <a:t>Liên</a:t>
            </a:r>
            <a:r>
              <a:rPr lang="en-GB" b="1" dirty="0" smtClean="0">
                <a:solidFill>
                  <a:srgbClr val="0070C0"/>
                </a:solidFill>
              </a:rPr>
              <a:t> </a:t>
            </a:r>
            <a:r>
              <a:rPr lang="en-GB" b="1" dirty="0" err="1" smtClean="0">
                <a:solidFill>
                  <a:srgbClr val="0070C0"/>
                </a:solidFill>
              </a:rPr>
              <a:t>hệ</a:t>
            </a:r>
            <a:r>
              <a:rPr lang="en-GB" b="1" dirty="0" smtClean="0">
                <a:solidFill>
                  <a:srgbClr val="0070C0"/>
                </a:solidFill>
              </a:rPr>
              <a:t> </a:t>
            </a:r>
            <a:r>
              <a:rPr lang="en-GB" b="1" u="sng" dirty="0" err="1" smtClean="0">
                <a:solidFill>
                  <a:srgbClr val="CB2027"/>
                </a:solidFill>
              </a:rPr>
              <a:t>Côi</a:t>
            </a:r>
            <a:r>
              <a:rPr lang="en-GB" b="1" u="sng" dirty="0" smtClean="0">
                <a:solidFill>
                  <a:srgbClr val="CB2027"/>
                </a:solidFill>
              </a:rPr>
              <a:t> </a:t>
            </a:r>
            <a:r>
              <a:rPr lang="en-GB" b="1" u="sng" dirty="0" err="1" smtClean="0">
                <a:solidFill>
                  <a:srgbClr val="CB2027"/>
                </a:solidFill>
              </a:rPr>
              <a:t>Nguyễn</a:t>
            </a:r>
            <a:r>
              <a:rPr lang="en-GB" b="1" u="sng" dirty="0" smtClean="0">
                <a:solidFill>
                  <a:srgbClr val="CB2027"/>
                </a:solidFill>
              </a:rPr>
              <a:t> </a:t>
            </a:r>
            <a:r>
              <a:rPr lang="en-GB" b="1" dirty="0" err="1" smtClean="0">
                <a:solidFill>
                  <a:srgbClr val="0070C0"/>
                </a:solidFill>
              </a:rPr>
              <a:t>nhé</a:t>
            </a:r>
            <a:r>
              <a:rPr lang="en-GB" b="1" dirty="0" smtClean="0">
                <a:solidFill>
                  <a:srgbClr val="0070C0"/>
                </a:solidFill>
              </a:rPr>
              <a:t>.</a:t>
            </a:r>
            <a:endParaRPr lang="en-US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07372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Káº¿t quáº£ hÃ¬nh áº£nh cho thank you Äáº¹p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30163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9535355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1331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0"/>
            <a:ext cx="8839200" cy="6705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246744" y="94344"/>
            <a:ext cx="1625600" cy="748844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GAME: </a:t>
            </a:r>
            <a:endParaRPr lang="en-GB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239807" y="73747"/>
            <a:ext cx="2941794" cy="769441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4400" b="1" dirty="0"/>
              <a:t>- </a:t>
            </a:r>
            <a:r>
              <a:rPr lang="en-US" sz="4400" b="1" dirty="0" smtClean="0"/>
              <a:t>Network</a:t>
            </a:r>
            <a:endParaRPr lang="en-GB" sz="4400" b="1" dirty="0"/>
          </a:p>
        </p:txBody>
      </p:sp>
      <p:sp>
        <p:nvSpPr>
          <p:cNvPr id="6" name="Explosion 2 5"/>
          <p:cNvSpPr/>
          <p:nvPr/>
        </p:nvSpPr>
        <p:spPr>
          <a:xfrm>
            <a:off x="2844801" y="1349830"/>
            <a:ext cx="4151086" cy="3062513"/>
          </a:xfrm>
          <a:prstGeom prst="irregularSeal2">
            <a:avLst/>
          </a:prstGeom>
          <a:solidFill>
            <a:schemeClr val="bg1"/>
          </a:solidFill>
          <a:ln w="28575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Question words </a:t>
            </a:r>
          </a:p>
        </p:txBody>
      </p:sp>
      <p:sp>
        <p:nvSpPr>
          <p:cNvPr id="7" name="Rectangle 6"/>
          <p:cNvSpPr/>
          <p:nvPr/>
        </p:nvSpPr>
        <p:spPr>
          <a:xfrm>
            <a:off x="5624916" y="988146"/>
            <a:ext cx="100206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>
                <a:solidFill>
                  <a:srgbClr val="0066FF"/>
                </a:solidFill>
              </a:rPr>
              <a:t>What</a:t>
            </a:r>
            <a:endParaRPr lang="en-GB" sz="2800" dirty="0">
              <a:solidFill>
                <a:srgbClr val="0066FF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837713" y="3894801"/>
            <a:ext cx="205479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i="1" dirty="0" smtClean="0">
                <a:solidFill>
                  <a:srgbClr val="0066FF"/>
                </a:solidFill>
              </a:rPr>
              <a:t>How  often</a:t>
            </a:r>
            <a:endParaRPr lang="en-GB" sz="3200" b="1" dirty="0">
              <a:solidFill>
                <a:srgbClr val="0066FF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098795" y="1092594"/>
            <a:ext cx="98937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i="1" dirty="0">
                <a:solidFill>
                  <a:srgbClr val="0066FF"/>
                </a:solidFill>
              </a:rPr>
              <a:t>Who</a:t>
            </a:r>
            <a:endParaRPr lang="en-GB" sz="3200" b="1" dirty="0">
              <a:solidFill>
                <a:srgbClr val="0066FF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861375" y="1426255"/>
            <a:ext cx="113204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i="1" dirty="0">
                <a:solidFill>
                  <a:srgbClr val="0066FF"/>
                </a:solidFill>
              </a:rPr>
              <a:t>W</a:t>
            </a:r>
            <a:r>
              <a:rPr lang="en-US" sz="3200" b="1" i="1" dirty="0" smtClean="0">
                <a:solidFill>
                  <a:srgbClr val="0066FF"/>
                </a:solidFill>
              </a:rPr>
              <a:t>hat</a:t>
            </a:r>
            <a:endParaRPr lang="en-GB" sz="3200" dirty="0"/>
          </a:p>
        </p:txBody>
      </p:sp>
      <p:sp>
        <p:nvSpPr>
          <p:cNvPr id="11" name="Rectangle 10"/>
          <p:cNvSpPr/>
          <p:nvPr/>
        </p:nvSpPr>
        <p:spPr>
          <a:xfrm>
            <a:off x="1645155" y="2176809"/>
            <a:ext cx="132119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i="1" dirty="0">
                <a:solidFill>
                  <a:srgbClr val="0066FF"/>
                </a:solidFill>
              </a:rPr>
              <a:t>W</a:t>
            </a:r>
            <a:r>
              <a:rPr lang="en-US" sz="3200" b="1" i="1" dirty="0" smtClean="0">
                <a:solidFill>
                  <a:srgbClr val="0066FF"/>
                </a:solidFill>
              </a:rPr>
              <a:t>here</a:t>
            </a:r>
            <a:endParaRPr lang="en-GB" sz="3200" dirty="0"/>
          </a:p>
        </p:txBody>
      </p:sp>
      <p:sp>
        <p:nvSpPr>
          <p:cNvPr id="12" name="Rectangle 11"/>
          <p:cNvSpPr/>
          <p:nvPr/>
        </p:nvSpPr>
        <p:spPr>
          <a:xfrm>
            <a:off x="2648699" y="4592844"/>
            <a:ext cx="119135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i="1" dirty="0">
                <a:solidFill>
                  <a:srgbClr val="0066FF"/>
                </a:solidFill>
              </a:rPr>
              <a:t>W</a:t>
            </a:r>
            <a:r>
              <a:rPr lang="en-US" sz="3200" b="1" i="1" dirty="0" smtClean="0">
                <a:solidFill>
                  <a:srgbClr val="0066FF"/>
                </a:solidFill>
              </a:rPr>
              <a:t>hen</a:t>
            </a:r>
            <a:endParaRPr lang="en-GB" sz="3200" dirty="0"/>
          </a:p>
        </p:txBody>
      </p:sp>
      <p:sp>
        <p:nvSpPr>
          <p:cNvPr id="13" name="Rectangle 12"/>
          <p:cNvSpPr/>
          <p:nvPr/>
        </p:nvSpPr>
        <p:spPr>
          <a:xfrm>
            <a:off x="6995887" y="1891846"/>
            <a:ext cx="95891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i="1" dirty="0">
                <a:solidFill>
                  <a:srgbClr val="0066FF"/>
                </a:solidFill>
              </a:rPr>
              <a:t>W</a:t>
            </a:r>
            <a:r>
              <a:rPr lang="en-US" sz="3200" b="1" i="1" dirty="0" smtClean="0">
                <a:solidFill>
                  <a:srgbClr val="0066FF"/>
                </a:solidFill>
              </a:rPr>
              <a:t>hy</a:t>
            </a:r>
            <a:endParaRPr lang="en-GB" sz="3200" dirty="0"/>
          </a:p>
        </p:txBody>
      </p:sp>
      <p:sp>
        <p:nvSpPr>
          <p:cNvPr id="14" name="Rectangle 13"/>
          <p:cNvSpPr/>
          <p:nvPr/>
        </p:nvSpPr>
        <p:spPr>
          <a:xfrm>
            <a:off x="6444419" y="3224481"/>
            <a:ext cx="119295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i="1" dirty="0">
                <a:solidFill>
                  <a:srgbClr val="0066FF"/>
                </a:solidFill>
              </a:rPr>
              <a:t>which</a:t>
            </a:r>
            <a:endParaRPr lang="en-GB" dirty="0"/>
          </a:p>
        </p:txBody>
      </p:sp>
      <p:sp>
        <p:nvSpPr>
          <p:cNvPr id="15" name="Rectangle 14"/>
          <p:cNvSpPr/>
          <p:nvPr/>
        </p:nvSpPr>
        <p:spPr>
          <a:xfrm>
            <a:off x="5705130" y="3894801"/>
            <a:ext cx="96513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i="1" dirty="0" smtClean="0">
                <a:solidFill>
                  <a:srgbClr val="0066FF"/>
                </a:solidFill>
              </a:rPr>
              <a:t>How</a:t>
            </a:r>
            <a:endParaRPr lang="en-GB" dirty="0"/>
          </a:p>
        </p:txBody>
      </p:sp>
      <p:sp>
        <p:nvSpPr>
          <p:cNvPr id="16" name="Rectangle 15"/>
          <p:cNvSpPr/>
          <p:nvPr/>
        </p:nvSpPr>
        <p:spPr>
          <a:xfrm>
            <a:off x="641611" y="2932093"/>
            <a:ext cx="200708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i="1" dirty="0" smtClean="0">
                <a:solidFill>
                  <a:srgbClr val="0066FF"/>
                </a:solidFill>
              </a:rPr>
              <a:t>How many</a:t>
            </a:r>
            <a:endParaRPr lang="en-GB" sz="3200" b="1" dirty="0">
              <a:solidFill>
                <a:srgbClr val="0066FF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4437776" y="4410058"/>
            <a:ext cx="200086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i="1" dirty="0" smtClean="0">
                <a:solidFill>
                  <a:srgbClr val="0066FF"/>
                </a:solidFill>
              </a:rPr>
              <a:t>What time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327306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1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4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0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3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6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9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2" descr="https://encrypted-tbn2.gstatic.com/images?q=tbn:ANd9GcQHK6aRroNz6H9yQH5dm3rrvZEAwtckM6kZy9kwziZdpAS5PDWB6w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63660"/>
            <a:ext cx="9069698" cy="67935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WordArt 2"/>
          <p:cNvSpPr txBox="1">
            <a:spLocks noChangeArrowheads="1" noChangeShapeType="1" noTextEdit="1"/>
          </p:cNvSpPr>
          <p:nvPr/>
        </p:nvSpPr>
        <p:spPr bwMode="auto">
          <a:xfrm>
            <a:off x="560921" y="597355"/>
            <a:ext cx="7896372" cy="1083846"/>
          </a:xfrm>
          <a:prstGeom prst="rect">
            <a:avLst/>
          </a:prstGeom>
        </p:spPr>
        <p:txBody>
          <a:bodyPr vert="horz" wrap="none" lIns="91440" tIns="45720" rIns="91440" bIns="45720" numCol="1" rtlCol="0" fromWordArt="1" anchor="ctr">
            <a:prstTxWarp prst="textPlain">
              <a:avLst>
                <a:gd name="adj" fmla="val 50000"/>
              </a:avLst>
            </a:prstTxWarp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3600" kern="10" dirty="0" smtClean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Unit 7. </a:t>
            </a:r>
            <a:r>
              <a:rPr lang="en-GB" sz="3600" b="1" kern="10" dirty="0" smtClean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TELEVISION</a:t>
            </a:r>
            <a:endParaRPr lang="en-GB" sz="3600" b="1" kern="10" dirty="0">
              <a:ln w="9525">
                <a:solidFill>
                  <a:srgbClr val="FF0000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033188" y="2299024"/>
            <a:ext cx="2554811" cy="58477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0033CC"/>
                </a:solidFill>
                <a:latin typeface=".VnBodoni" pitchFamily="34" charset="0"/>
              </a:rPr>
              <a:t>LESSON </a:t>
            </a:r>
            <a:r>
              <a:rPr lang="en-US" sz="3200" dirty="0">
                <a:solidFill>
                  <a:srgbClr val="0033CC"/>
                </a:solidFill>
                <a:latin typeface=".VnBodoni" pitchFamily="34" charset="0"/>
              </a:rPr>
              <a:t>3</a:t>
            </a:r>
            <a:r>
              <a:rPr lang="en-US" sz="3200" dirty="0" smtClean="0">
                <a:solidFill>
                  <a:srgbClr val="0033CC"/>
                </a:solidFill>
                <a:latin typeface=".VnBodoni" pitchFamily="34" charset="0"/>
              </a:rPr>
              <a:t> 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7593" y="3342437"/>
            <a:ext cx="4176100" cy="72050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9178" y="3333102"/>
            <a:ext cx="961782" cy="777611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4932449" y="118890"/>
            <a:ext cx="3722488" cy="369332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b="1" i="1" dirty="0" smtClean="0">
                <a:solidFill>
                  <a:srgbClr val="7030A0"/>
                </a:solidFill>
              </a:rPr>
              <a:t>Monday, </a:t>
            </a:r>
            <a:r>
              <a:rPr lang="en-US" b="1" i="1" dirty="0" err="1" smtClean="0">
                <a:solidFill>
                  <a:srgbClr val="7030A0"/>
                </a:solidFill>
              </a:rPr>
              <a:t>september</a:t>
            </a:r>
            <a:r>
              <a:rPr lang="en-US" b="1" i="1" dirty="0" smtClean="0">
                <a:solidFill>
                  <a:srgbClr val="7030A0"/>
                </a:solidFill>
              </a:rPr>
              <a:t> 16</a:t>
            </a:r>
            <a:r>
              <a:rPr lang="en-US" b="1" i="1" baseline="30000" dirty="0" smtClean="0">
                <a:solidFill>
                  <a:srgbClr val="7030A0"/>
                </a:solidFill>
              </a:rPr>
              <a:t>h</a:t>
            </a:r>
            <a:r>
              <a:rPr lang="en-US" b="1" i="1" dirty="0" smtClean="0">
                <a:solidFill>
                  <a:srgbClr val="7030A0"/>
                </a:solidFill>
              </a:rPr>
              <a:t>,2021</a:t>
            </a:r>
            <a:endParaRPr lang="en-GB" b="1" i="1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54407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085" y="756997"/>
            <a:ext cx="656258" cy="61014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pic>
      <p:sp>
        <p:nvSpPr>
          <p:cNvPr id="12" name="TextBox 11"/>
          <p:cNvSpPr txBox="1"/>
          <p:nvPr/>
        </p:nvSpPr>
        <p:spPr>
          <a:xfrm>
            <a:off x="1103331" y="698941"/>
            <a:ext cx="740361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Read the conversation and underline the question words.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28" y="1609532"/>
            <a:ext cx="2377843" cy="282769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0964" y="3840362"/>
            <a:ext cx="2662447" cy="3206320"/>
          </a:xfrm>
          <a:prstGeom prst="rect">
            <a:avLst/>
          </a:prstGeom>
        </p:spPr>
      </p:pic>
      <p:grpSp>
        <p:nvGrpSpPr>
          <p:cNvPr id="15" name="Group 14"/>
          <p:cNvGrpSpPr/>
          <p:nvPr/>
        </p:nvGrpSpPr>
        <p:grpSpPr>
          <a:xfrm>
            <a:off x="2588019" y="1491694"/>
            <a:ext cx="5509379" cy="1531687"/>
            <a:chOff x="1982091" y="1303012"/>
            <a:chExt cx="5509379" cy="1531687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82091" y="1303012"/>
              <a:ext cx="5078776" cy="1531687"/>
            </a:xfrm>
            <a:prstGeom prst="rect">
              <a:avLst/>
            </a:prstGeom>
          </p:spPr>
        </p:pic>
        <p:sp>
          <p:nvSpPr>
            <p:cNvPr id="14" name="TextBox 13"/>
            <p:cNvSpPr txBox="1"/>
            <p:nvPr/>
          </p:nvSpPr>
          <p:spPr>
            <a:xfrm>
              <a:off x="3183874" y="1420851"/>
              <a:ext cx="4307596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i="1" dirty="0"/>
                <a:t>Hi, </a:t>
              </a:r>
              <a:r>
                <a:rPr lang="en-US" sz="2800" i="1" dirty="0" err="1"/>
                <a:t>Phong</a:t>
              </a:r>
              <a:r>
                <a:rPr lang="en-US" sz="2800" i="1" dirty="0"/>
                <a:t>. What are you doing tomorrow?</a:t>
              </a:r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5127408" y="2794776"/>
            <a:ext cx="3681519" cy="1149642"/>
            <a:chOff x="3111322" y="1560507"/>
            <a:chExt cx="3681519" cy="1149642"/>
          </a:xfrm>
        </p:grpSpPr>
        <p:pic>
          <p:nvPicPr>
            <p:cNvPr id="17" name="Picture 16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11322" y="1560507"/>
              <a:ext cx="3681519" cy="1149642"/>
            </a:xfrm>
            <a:prstGeom prst="rect">
              <a:avLst/>
            </a:prstGeom>
          </p:spPr>
        </p:pic>
        <p:sp>
          <p:nvSpPr>
            <p:cNvPr id="18" name="TextBox 17"/>
            <p:cNvSpPr txBox="1"/>
            <p:nvPr/>
          </p:nvSpPr>
          <p:spPr>
            <a:xfrm>
              <a:off x="3558447" y="1577789"/>
              <a:ext cx="2787268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i="1" dirty="0"/>
                <a:t>I’m going to a book exhibition. </a:t>
              </a:r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2031721" y="3047566"/>
            <a:ext cx="3095686" cy="1149642"/>
            <a:chOff x="3172981" y="1498171"/>
            <a:chExt cx="3095686" cy="1149642"/>
          </a:xfrm>
        </p:grpSpPr>
        <p:pic>
          <p:nvPicPr>
            <p:cNvPr id="21" name="Picture 20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72981" y="1498171"/>
              <a:ext cx="2797864" cy="1149642"/>
            </a:xfrm>
            <a:prstGeom prst="rect">
              <a:avLst/>
            </a:prstGeom>
          </p:spPr>
        </p:pic>
        <p:sp>
          <p:nvSpPr>
            <p:cNvPr id="22" name="TextBox 21"/>
            <p:cNvSpPr txBox="1"/>
            <p:nvPr/>
          </p:nvSpPr>
          <p:spPr>
            <a:xfrm>
              <a:off x="3481399" y="1984398"/>
              <a:ext cx="278726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i="1" dirty="0"/>
                <a:t>Where is it?</a:t>
              </a:r>
            </a:p>
          </p:txBody>
        </p:sp>
      </p:grpSp>
      <p:grpSp>
        <p:nvGrpSpPr>
          <p:cNvPr id="23" name="Group 22"/>
          <p:cNvGrpSpPr/>
          <p:nvPr/>
        </p:nvGrpSpPr>
        <p:grpSpPr>
          <a:xfrm>
            <a:off x="2928703" y="4131210"/>
            <a:ext cx="3681519" cy="1061293"/>
            <a:chOff x="3111322" y="1604681"/>
            <a:chExt cx="3681519" cy="1061293"/>
          </a:xfrm>
        </p:grpSpPr>
        <p:pic>
          <p:nvPicPr>
            <p:cNvPr id="24" name="Picture 23"/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11322" y="1604681"/>
              <a:ext cx="3681519" cy="1061293"/>
            </a:xfrm>
            <a:prstGeom prst="rect">
              <a:avLst/>
            </a:prstGeom>
          </p:spPr>
        </p:pic>
        <p:sp>
          <p:nvSpPr>
            <p:cNvPr id="25" name="TextBox 24"/>
            <p:cNvSpPr txBox="1"/>
            <p:nvPr/>
          </p:nvSpPr>
          <p:spPr>
            <a:xfrm>
              <a:off x="3334885" y="1817945"/>
              <a:ext cx="3234393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i="1" dirty="0"/>
                <a:t>It’s in Van Ho street. </a:t>
              </a:r>
            </a:p>
          </p:txBody>
        </p:sp>
      </p:grpSp>
      <p:grpSp>
        <p:nvGrpSpPr>
          <p:cNvPr id="26" name="Group 25"/>
          <p:cNvGrpSpPr/>
          <p:nvPr/>
        </p:nvGrpSpPr>
        <p:grpSpPr>
          <a:xfrm>
            <a:off x="200084" y="4106279"/>
            <a:ext cx="3366155" cy="1610506"/>
            <a:chOff x="3203123" y="870655"/>
            <a:chExt cx="3366155" cy="1610506"/>
          </a:xfrm>
        </p:grpSpPr>
        <p:pic>
          <p:nvPicPr>
            <p:cNvPr id="27" name="Picture 26"/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03123" y="870655"/>
              <a:ext cx="3230569" cy="1610506"/>
            </a:xfrm>
            <a:prstGeom prst="rect">
              <a:avLst/>
            </a:prstGeom>
          </p:spPr>
        </p:pic>
        <p:sp>
          <p:nvSpPr>
            <p:cNvPr id="28" name="TextBox 27"/>
            <p:cNvSpPr txBox="1"/>
            <p:nvPr/>
          </p:nvSpPr>
          <p:spPr>
            <a:xfrm>
              <a:off x="3334885" y="1817945"/>
              <a:ext cx="3234393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i="1" dirty="0"/>
                <a:t>How long is it on?</a:t>
              </a:r>
            </a:p>
          </p:txBody>
        </p:sp>
      </p:grpSp>
      <p:grpSp>
        <p:nvGrpSpPr>
          <p:cNvPr id="29" name="Group 28"/>
          <p:cNvGrpSpPr/>
          <p:nvPr/>
        </p:nvGrpSpPr>
        <p:grpSpPr>
          <a:xfrm>
            <a:off x="2688116" y="5536231"/>
            <a:ext cx="3822853" cy="1391962"/>
            <a:chOff x="3249993" y="1274013"/>
            <a:chExt cx="3822853" cy="1391962"/>
          </a:xfrm>
        </p:grpSpPr>
        <p:pic>
          <p:nvPicPr>
            <p:cNvPr id="30" name="Picture 29"/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49993" y="1274013"/>
              <a:ext cx="3822853" cy="1391962"/>
            </a:xfrm>
            <a:prstGeom prst="rect">
              <a:avLst/>
            </a:prstGeom>
          </p:spPr>
        </p:pic>
        <p:sp>
          <p:nvSpPr>
            <p:cNvPr id="31" name="TextBox 30"/>
            <p:cNvSpPr txBox="1"/>
            <p:nvPr/>
          </p:nvSpPr>
          <p:spPr>
            <a:xfrm>
              <a:off x="3714142" y="1627554"/>
              <a:ext cx="3234393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i="1"/>
                <a:t>From the 4th to the 7th January.</a:t>
              </a:r>
            </a:p>
          </p:txBody>
        </p:sp>
      </p:grp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xmlns="" id="{4D967FBE-2407-41F6-A63D-98AF20D2451B}"/>
              </a:ext>
            </a:extLst>
          </p:cNvPr>
          <p:cNvCxnSpPr/>
          <p:nvPr/>
        </p:nvCxnSpPr>
        <p:spPr>
          <a:xfrm>
            <a:off x="5446137" y="2076289"/>
            <a:ext cx="82296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xmlns="" id="{9EB9EEDF-4F48-476D-B353-5181F9E5060B}"/>
              </a:ext>
            </a:extLst>
          </p:cNvPr>
          <p:cNvCxnSpPr/>
          <p:nvPr/>
        </p:nvCxnSpPr>
        <p:spPr>
          <a:xfrm>
            <a:off x="593088" y="5541195"/>
            <a:ext cx="146304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xmlns="" id="{13050990-1725-4A94-AC4D-BC2C7C93D17D}"/>
              </a:ext>
            </a:extLst>
          </p:cNvPr>
          <p:cNvCxnSpPr/>
          <p:nvPr/>
        </p:nvCxnSpPr>
        <p:spPr>
          <a:xfrm>
            <a:off x="2918871" y="3944928"/>
            <a:ext cx="91440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extBox 33"/>
          <p:cNvSpPr txBox="1"/>
          <p:nvPr/>
        </p:nvSpPr>
        <p:spPr>
          <a:xfrm>
            <a:off x="200951" y="4087"/>
            <a:ext cx="330920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rgbClr val="0FB7BD"/>
                </a:solidFill>
              </a:rPr>
              <a:t>* Grammar 1:</a:t>
            </a:r>
            <a:endParaRPr lang="en-US" sz="4000" b="1" dirty="0">
              <a:solidFill>
                <a:srgbClr val="0FB7BD"/>
              </a:solidFill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3397515" y="62146"/>
            <a:ext cx="3300519" cy="646331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en-US" sz="3600" b="1" i="1" dirty="0"/>
              <a:t>WH</a:t>
            </a:r>
            <a:r>
              <a:rPr lang="en-US" sz="3600" b="1" dirty="0"/>
              <a:t> – questions </a:t>
            </a:r>
          </a:p>
        </p:txBody>
      </p:sp>
    </p:spTree>
    <p:extLst>
      <p:ext uri="{BB962C8B-B14F-4D97-AF65-F5344CB8AC3E}">
        <p14:creationId xmlns:p14="http://schemas.microsoft.com/office/powerpoint/2010/main" val="10880741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xmlns="" id="{5B442E28-CA44-4379-A973-FAB2EC42E513}"/>
              </a:ext>
            </a:extLst>
          </p:cNvPr>
          <p:cNvCxnSpPr>
            <a:endCxn id="11" idx="1"/>
          </p:cNvCxnSpPr>
          <p:nvPr/>
        </p:nvCxnSpPr>
        <p:spPr>
          <a:xfrm>
            <a:off x="3580481" y="2340077"/>
            <a:ext cx="1169624" cy="4086"/>
          </a:xfrm>
          <a:prstGeom prst="line">
            <a:avLst/>
          </a:prstGeom>
          <a:ln w="38100">
            <a:solidFill>
              <a:srgbClr val="F16649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xmlns="" id="{9599DD32-3212-471C-886D-0A75D51254A9}"/>
              </a:ext>
            </a:extLst>
          </p:cNvPr>
          <p:cNvCxnSpPr/>
          <p:nvPr/>
        </p:nvCxnSpPr>
        <p:spPr>
          <a:xfrm>
            <a:off x="3590314" y="3016493"/>
            <a:ext cx="1169624" cy="4086"/>
          </a:xfrm>
          <a:prstGeom prst="line">
            <a:avLst/>
          </a:prstGeom>
          <a:ln w="38100">
            <a:solidFill>
              <a:srgbClr val="F16649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xmlns="" id="{1D9BA051-E2F7-4DC6-97A3-09CC168A7360}"/>
              </a:ext>
            </a:extLst>
          </p:cNvPr>
          <p:cNvCxnSpPr/>
          <p:nvPr/>
        </p:nvCxnSpPr>
        <p:spPr>
          <a:xfrm>
            <a:off x="3590314" y="3664130"/>
            <a:ext cx="1169624" cy="4086"/>
          </a:xfrm>
          <a:prstGeom prst="line">
            <a:avLst/>
          </a:prstGeom>
          <a:ln w="38100">
            <a:solidFill>
              <a:srgbClr val="F16649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xmlns="" id="{C825ED9B-79B4-4C26-80DD-8C4297F53A1A}"/>
              </a:ext>
            </a:extLst>
          </p:cNvPr>
          <p:cNvCxnSpPr/>
          <p:nvPr/>
        </p:nvCxnSpPr>
        <p:spPr>
          <a:xfrm>
            <a:off x="3560817" y="4356914"/>
            <a:ext cx="1169624" cy="4086"/>
          </a:xfrm>
          <a:prstGeom prst="line">
            <a:avLst/>
          </a:prstGeom>
          <a:ln w="38100">
            <a:solidFill>
              <a:srgbClr val="F16649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xmlns="" id="{E9432B9B-2009-4922-81A6-EDBB83D23CEA}"/>
              </a:ext>
            </a:extLst>
          </p:cNvPr>
          <p:cNvCxnSpPr/>
          <p:nvPr/>
        </p:nvCxnSpPr>
        <p:spPr>
          <a:xfrm>
            <a:off x="3560817" y="5033330"/>
            <a:ext cx="1169624" cy="4086"/>
          </a:xfrm>
          <a:prstGeom prst="line">
            <a:avLst/>
          </a:prstGeom>
          <a:ln w="38100">
            <a:solidFill>
              <a:srgbClr val="F16649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xmlns="" id="{C2200EBC-FA1F-4559-8770-C353FEE6C887}"/>
              </a:ext>
            </a:extLst>
          </p:cNvPr>
          <p:cNvCxnSpPr/>
          <p:nvPr/>
        </p:nvCxnSpPr>
        <p:spPr>
          <a:xfrm>
            <a:off x="3580481" y="5683281"/>
            <a:ext cx="1169624" cy="4086"/>
          </a:xfrm>
          <a:prstGeom prst="line">
            <a:avLst/>
          </a:prstGeom>
          <a:ln w="38100">
            <a:solidFill>
              <a:srgbClr val="F16649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xmlns="" id="{2C396F2C-145B-4E30-8568-112B87387419}"/>
              </a:ext>
            </a:extLst>
          </p:cNvPr>
          <p:cNvCxnSpPr/>
          <p:nvPr/>
        </p:nvCxnSpPr>
        <p:spPr>
          <a:xfrm>
            <a:off x="3570649" y="6361241"/>
            <a:ext cx="1169624" cy="4086"/>
          </a:xfrm>
          <a:prstGeom prst="line">
            <a:avLst/>
          </a:prstGeom>
          <a:ln w="38100">
            <a:solidFill>
              <a:srgbClr val="F16649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xmlns="" id="{B743B691-397E-4B1F-BD55-D51ECC15638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82796889"/>
              </p:ext>
            </p:extLst>
          </p:nvPr>
        </p:nvGraphicFramePr>
        <p:xfrm>
          <a:off x="4740274" y="1184822"/>
          <a:ext cx="3798983" cy="5486398"/>
        </p:xfrm>
        <a:graphic>
          <a:graphicData uri="http://schemas.openxmlformats.org/drawingml/2006/table">
            <a:tbl>
              <a:tblPr firstRow="1" bandRow="1">
                <a:tableStyleId>{22838BEF-8BB2-4498-84A7-C5851F593DF1}</a:tableStyleId>
              </a:tblPr>
              <a:tblGrid>
                <a:gridCol w="3798983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809243">
                <a:tc>
                  <a:txBody>
                    <a:bodyPr/>
                    <a:lstStyle/>
                    <a:p>
                      <a:pPr algn="ctr"/>
                      <a:r>
                        <a:rPr lang="en-US" sz="2600" dirty="0"/>
                        <a:t>The information</a:t>
                      </a:r>
                      <a:r>
                        <a:rPr lang="en-US" sz="2600" baseline="0" dirty="0"/>
                        <a:t> it needs</a:t>
                      </a:r>
                      <a:endParaRPr lang="en-US" sz="2600" dirty="0"/>
                    </a:p>
                  </a:txBody>
                  <a:tcPr anchor="ctr"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668165">
                <a:tc>
                  <a:txBody>
                    <a:bodyPr/>
                    <a:lstStyle/>
                    <a:p>
                      <a:pPr algn="ctr"/>
                      <a:r>
                        <a:rPr lang="en-US" sz="2600" dirty="0"/>
                        <a:t>time</a:t>
                      </a:r>
                    </a:p>
                  </a:txBody>
                  <a:tcPr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668165">
                <a:tc>
                  <a:txBody>
                    <a:bodyPr/>
                    <a:lstStyle/>
                    <a:p>
                      <a:pPr algn="ctr"/>
                      <a:r>
                        <a:rPr lang="en-US" sz="2600" dirty="0"/>
                        <a:t>number</a:t>
                      </a:r>
                    </a:p>
                  </a:txBody>
                  <a:tcPr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668165">
                <a:tc>
                  <a:txBody>
                    <a:bodyPr/>
                    <a:lstStyle/>
                    <a:p>
                      <a:pPr algn="ctr"/>
                      <a:r>
                        <a:rPr lang="en-US" sz="2600" dirty="0"/>
                        <a:t>repetition</a:t>
                      </a:r>
                    </a:p>
                  </a:txBody>
                  <a:tcPr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668165">
                <a:tc>
                  <a:txBody>
                    <a:bodyPr/>
                    <a:lstStyle/>
                    <a:p>
                      <a:pPr algn="ctr"/>
                      <a:r>
                        <a:rPr lang="en-US" sz="2600" dirty="0"/>
                        <a:t>thing</a:t>
                      </a:r>
                    </a:p>
                  </a:txBody>
                  <a:tcPr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668165">
                <a:tc>
                  <a:txBody>
                    <a:bodyPr/>
                    <a:lstStyle/>
                    <a:p>
                      <a:pPr algn="ctr"/>
                      <a:r>
                        <a:rPr lang="en-US" sz="2600" dirty="0"/>
                        <a:t>place</a:t>
                      </a:r>
                    </a:p>
                  </a:txBody>
                  <a:tcPr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668165">
                <a:tc>
                  <a:txBody>
                    <a:bodyPr/>
                    <a:lstStyle/>
                    <a:p>
                      <a:pPr algn="ctr"/>
                      <a:r>
                        <a:rPr lang="en-US" sz="2600" dirty="0"/>
                        <a:t>people</a:t>
                      </a:r>
                    </a:p>
                  </a:txBody>
                  <a:tcPr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668165">
                <a:tc>
                  <a:txBody>
                    <a:bodyPr/>
                    <a:lstStyle/>
                    <a:p>
                      <a:pPr algn="ctr"/>
                      <a:r>
                        <a:rPr lang="en-US" sz="2600" dirty="0"/>
                        <a:t>reason</a:t>
                      </a:r>
                    </a:p>
                  </a:txBody>
                  <a:tcPr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</a:tbl>
          </a:graphicData>
        </a:graphic>
      </p:graphicFrame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084" y="104779"/>
            <a:ext cx="627229" cy="62162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pic>
      <p:sp>
        <p:nvSpPr>
          <p:cNvPr id="8" name="TextBox 7"/>
          <p:cNvSpPr txBox="1"/>
          <p:nvPr/>
        </p:nvSpPr>
        <p:spPr>
          <a:xfrm>
            <a:off x="819776" y="67133"/>
            <a:ext cx="7751347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Match each question word with the information it needs.</a:t>
            </a:r>
          </a:p>
        </p:txBody>
      </p:sp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72224391"/>
              </p:ext>
            </p:extLst>
          </p:nvPr>
        </p:nvGraphicFramePr>
        <p:xfrm>
          <a:off x="532481" y="1192830"/>
          <a:ext cx="3048000" cy="5486398"/>
        </p:xfrm>
        <a:graphic>
          <a:graphicData uri="http://schemas.openxmlformats.org/drawingml/2006/table">
            <a:tbl>
              <a:tblPr firstRow="1" bandRow="1">
                <a:tableStyleId>{22838BEF-8BB2-4498-84A7-C5851F593DF1}</a:tableStyleId>
              </a:tblPr>
              <a:tblGrid>
                <a:gridCol w="30480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809243">
                <a:tc>
                  <a:txBody>
                    <a:bodyPr/>
                    <a:lstStyle/>
                    <a:p>
                      <a:pPr algn="ctr"/>
                      <a:r>
                        <a:rPr lang="en-US" sz="2600" dirty="0"/>
                        <a:t>Question word</a:t>
                      </a:r>
                    </a:p>
                  </a:txBody>
                  <a:tcPr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668165">
                <a:tc>
                  <a:txBody>
                    <a:bodyPr/>
                    <a:lstStyle/>
                    <a:p>
                      <a:pPr algn="ctr"/>
                      <a:r>
                        <a:rPr lang="en-US" sz="2600" dirty="0"/>
                        <a:t>When</a:t>
                      </a:r>
                    </a:p>
                  </a:txBody>
                  <a:tcPr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668165">
                <a:tc>
                  <a:txBody>
                    <a:bodyPr/>
                    <a:lstStyle/>
                    <a:p>
                      <a:pPr algn="ctr"/>
                      <a:r>
                        <a:rPr lang="en-US" sz="2600" dirty="0"/>
                        <a:t>How many</a:t>
                      </a:r>
                    </a:p>
                  </a:txBody>
                  <a:tcPr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668165">
                <a:tc>
                  <a:txBody>
                    <a:bodyPr/>
                    <a:lstStyle/>
                    <a:p>
                      <a:pPr algn="ctr"/>
                      <a:r>
                        <a:rPr lang="en-US" sz="2600" dirty="0"/>
                        <a:t>How often</a:t>
                      </a:r>
                    </a:p>
                  </a:txBody>
                  <a:tcPr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668165">
                <a:tc>
                  <a:txBody>
                    <a:bodyPr/>
                    <a:lstStyle/>
                    <a:p>
                      <a:pPr algn="ctr"/>
                      <a:r>
                        <a:rPr lang="en-US" sz="2600" dirty="0"/>
                        <a:t>What</a:t>
                      </a:r>
                    </a:p>
                  </a:txBody>
                  <a:tcPr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668165">
                <a:tc>
                  <a:txBody>
                    <a:bodyPr/>
                    <a:lstStyle/>
                    <a:p>
                      <a:pPr algn="ctr"/>
                      <a:r>
                        <a:rPr lang="en-US" sz="2600" dirty="0"/>
                        <a:t>Where</a:t>
                      </a:r>
                    </a:p>
                  </a:txBody>
                  <a:tcPr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668165">
                <a:tc>
                  <a:txBody>
                    <a:bodyPr/>
                    <a:lstStyle/>
                    <a:p>
                      <a:pPr algn="ctr"/>
                      <a:r>
                        <a:rPr lang="en-US" sz="2600" dirty="0"/>
                        <a:t>Who</a:t>
                      </a:r>
                    </a:p>
                  </a:txBody>
                  <a:tcPr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668165">
                <a:tc>
                  <a:txBody>
                    <a:bodyPr/>
                    <a:lstStyle/>
                    <a:p>
                      <a:pPr algn="ctr"/>
                      <a:r>
                        <a:rPr lang="en-US" sz="2600" dirty="0"/>
                        <a:t>Why</a:t>
                      </a:r>
                    </a:p>
                  </a:txBody>
                  <a:tcPr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</a:tbl>
          </a:graphicData>
        </a:graphic>
      </p:graphicFrame>
      <p:graphicFrame>
        <p:nvGraphicFramePr>
          <p:cNvPr id="33" name="Table 3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02490980"/>
              </p:ext>
            </p:extLst>
          </p:nvPr>
        </p:nvGraphicFramePr>
        <p:xfrm>
          <a:off x="4750104" y="1192830"/>
          <a:ext cx="3798983" cy="809243"/>
        </p:xfrm>
        <a:graphic>
          <a:graphicData uri="http://schemas.openxmlformats.org/drawingml/2006/table">
            <a:tbl>
              <a:tblPr firstRow="1" bandRow="1">
                <a:tableStyleId>{22838BEF-8BB2-4498-84A7-C5851F593DF1}</a:tableStyleId>
              </a:tblPr>
              <a:tblGrid>
                <a:gridCol w="3798983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809243">
                <a:tc>
                  <a:txBody>
                    <a:bodyPr/>
                    <a:lstStyle/>
                    <a:p>
                      <a:pPr algn="ctr"/>
                      <a:r>
                        <a:rPr lang="en-US" sz="2600" dirty="0"/>
                        <a:t>The information</a:t>
                      </a:r>
                      <a:r>
                        <a:rPr lang="en-US" sz="2600" baseline="0" dirty="0"/>
                        <a:t> it needs</a:t>
                      </a:r>
                      <a:endParaRPr lang="en-US" sz="2600" dirty="0"/>
                    </a:p>
                  </a:txBody>
                  <a:tcPr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graphicFrame>
        <p:nvGraphicFramePr>
          <p:cNvPr id="11" name="Table 10">
            <a:extLst>
              <a:ext uri="{FF2B5EF4-FFF2-40B4-BE49-F238E27FC236}">
                <a16:creationId xmlns:a16="http://schemas.microsoft.com/office/drawing/2014/main" xmlns="" id="{E740B29F-0D8C-4797-8F71-F043D4B53E2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54938748"/>
              </p:ext>
            </p:extLst>
          </p:nvPr>
        </p:nvGraphicFramePr>
        <p:xfrm>
          <a:off x="4750105" y="2010081"/>
          <a:ext cx="3798983" cy="668165"/>
        </p:xfrm>
        <a:graphic>
          <a:graphicData uri="http://schemas.openxmlformats.org/drawingml/2006/table">
            <a:tbl>
              <a:tblPr firstRow="1" bandRow="1">
                <a:tableStyleId>{22838BEF-8BB2-4498-84A7-C5851F593DF1}</a:tableStyleId>
              </a:tblPr>
              <a:tblGrid>
                <a:gridCol w="3798983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668165">
                <a:tc>
                  <a:txBody>
                    <a:bodyPr/>
                    <a:lstStyle/>
                    <a:p>
                      <a:pPr algn="ctr"/>
                      <a:r>
                        <a:rPr lang="en-US" sz="2600" b="0" dirty="0"/>
                        <a:t>thing</a:t>
                      </a:r>
                    </a:p>
                  </a:txBody>
                  <a:tcPr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p:graphicFrame>
        <p:nvGraphicFramePr>
          <p:cNvPr id="12" name="Table 11">
            <a:extLst>
              <a:ext uri="{FF2B5EF4-FFF2-40B4-BE49-F238E27FC236}">
                <a16:creationId xmlns:a16="http://schemas.microsoft.com/office/drawing/2014/main" xmlns="" id="{0B4DB420-7751-4780-9ABF-675FDCF3A58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8520342"/>
              </p:ext>
            </p:extLst>
          </p:nvPr>
        </p:nvGraphicFramePr>
        <p:xfrm>
          <a:off x="4750107" y="2678677"/>
          <a:ext cx="3798983" cy="668165"/>
        </p:xfrm>
        <a:graphic>
          <a:graphicData uri="http://schemas.openxmlformats.org/drawingml/2006/table">
            <a:tbl>
              <a:tblPr firstRow="1" bandRow="1">
                <a:tableStyleId>{22838BEF-8BB2-4498-84A7-C5851F593DF1}</a:tableStyleId>
              </a:tblPr>
              <a:tblGrid>
                <a:gridCol w="3798983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668165">
                <a:tc>
                  <a:txBody>
                    <a:bodyPr/>
                    <a:lstStyle/>
                    <a:p>
                      <a:pPr algn="ctr"/>
                      <a:r>
                        <a:rPr lang="en-US" sz="2600" b="0" dirty="0"/>
                        <a:t>time</a:t>
                      </a:r>
                    </a:p>
                  </a:txBody>
                  <a:tcPr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p:graphicFrame>
        <p:nvGraphicFramePr>
          <p:cNvPr id="13" name="Table 12">
            <a:extLst>
              <a:ext uri="{FF2B5EF4-FFF2-40B4-BE49-F238E27FC236}">
                <a16:creationId xmlns:a16="http://schemas.microsoft.com/office/drawing/2014/main" xmlns="" id="{2F84DFB2-5AD2-411F-8779-ADEC640528B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341732"/>
              </p:ext>
            </p:extLst>
          </p:nvPr>
        </p:nvGraphicFramePr>
        <p:xfrm>
          <a:off x="4750104" y="3346842"/>
          <a:ext cx="3798983" cy="668165"/>
        </p:xfrm>
        <a:graphic>
          <a:graphicData uri="http://schemas.openxmlformats.org/drawingml/2006/table">
            <a:tbl>
              <a:tblPr firstRow="1" bandRow="1">
                <a:tableStyleId>{22838BEF-8BB2-4498-84A7-C5851F593DF1}</a:tableStyleId>
              </a:tblPr>
              <a:tblGrid>
                <a:gridCol w="3798983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668165">
                <a:tc>
                  <a:txBody>
                    <a:bodyPr/>
                    <a:lstStyle/>
                    <a:p>
                      <a:pPr algn="ctr"/>
                      <a:r>
                        <a:rPr lang="en-US" sz="2600" b="0" dirty="0"/>
                        <a:t>people</a:t>
                      </a:r>
                    </a:p>
                  </a:txBody>
                  <a:tcPr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</a:tbl>
          </a:graphicData>
        </a:graphic>
      </p:graphicFrame>
      <p:graphicFrame>
        <p:nvGraphicFramePr>
          <p:cNvPr id="14" name="Table 13">
            <a:extLst>
              <a:ext uri="{FF2B5EF4-FFF2-40B4-BE49-F238E27FC236}">
                <a16:creationId xmlns:a16="http://schemas.microsoft.com/office/drawing/2014/main" xmlns="" id="{5EB7FA6F-41BF-4DE8-8E89-3414529AF7A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75902715"/>
              </p:ext>
            </p:extLst>
          </p:nvPr>
        </p:nvGraphicFramePr>
        <p:xfrm>
          <a:off x="4740274" y="4015007"/>
          <a:ext cx="3798983" cy="668165"/>
        </p:xfrm>
        <a:graphic>
          <a:graphicData uri="http://schemas.openxmlformats.org/drawingml/2006/table">
            <a:tbl>
              <a:tblPr firstRow="1" bandRow="1">
                <a:tableStyleId>{22838BEF-8BB2-4498-84A7-C5851F593DF1}</a:tableStyleId>
              </a:tblPr>
              <a:tblGrid>
                <a:gridCol w="3798983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668165">
                <a:tc>
                  <a:txBody>
                    <a:bodyPr/>
                    <a:lstStyle/>
                    <a:p>
                      <a:pPr algn="ctr"/>
                      <a:r>
                        <a:rPr lang="en-US" sz="2600" b="0" dirty="0"/>
                        <a:t>reason</a:t>
                      </a:r>
                    </a:p>
                  </a:txBody>
                  <a:tcPr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</a:tbl>
          </a:graphicData>
        </a:graphic>
      </p:graphicFrame>
      <p:graphicFrame>
        <p:nvGraphicFramePr>
          <p:cNvPr id="15" name="Table 14">
            <a:extLst>
              <a:ext uri="{FF2B5EF4-FFF2-40B4-BE49-F238E27FC236}">
                <a16:creationId xmlns:a16="http://schemas.microsoft.com/office/drawing/2014/main" xmlns="" id="{11123D3E-9647-408E-9E6A-77C8051AD46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13528085"/>
              </p:ext>
            </p:extLst>
          </p:nvPr>
        </p:nvGraphicFramePr>
        <p:xfrm>
          <a:off x="4740273" y="4691611"/>
          <a:ext cx="3798983" cy="668165"/>
        </p:xfrm>
        <a:graphic>
          <a:graphicData uri="http://schemas.openxmlformats.org/drawingml/2006/table">
            <a:tbl>
              <a:tblPr firstRow="1" bandRow="1">
                <a:tableStyleId>{22838BEF-8BB2-4498-84A7-C5851F593DF1}</a:tableStyleId>
              </a:tblPr>
              <a:tblGrid>
                <a:gridCol w="3798983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668165">
                <a:tc>
                  <a:txBody>
                    <a:bodyPr/>
                    <a:lstStyle/>
                    <a:p>
                      <a:pPr algn="ctr"/>
                      <a:r>
                        <a:rPr lang="en-US" sz="2600" b="0" dirty="0"/>
                        <a:t>repetition</a:t>
                      </a:r>
                    </a:p>
                  </a:txBody>
                  <a:tcPr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</a:tbl>
          </a:graphicData>
        </a:graphic>
      </p:graphicFrame>
      <p:graphicFrame>
        <p:nvGraphicFramePr>
          <p:cNvPr id="16" name="Table 15">
            <a:extLst>
              <a:ext uri="{FF2B5EF4-FFF2-40B4-BE49-F238E27FC236}">
                <a16:creationId xmlns:a16="http://schemas.microsoft.com/office/drawing/2014/main" xmlns="" id="{198234CC-F1BB-4C13-8F65-F2EAE7107F9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88697514"/>
              </p:ext>
            </p:extLst>
          </p:nvPr>
        </p:nvGraphicFramePr>
        <p:xfrm>
          <a:off x="4740272" y="5343787"/>
          <a:ext cx="3798983" cy="668165"/>
        </p:xfrm>
        <a:graphic>
          <a:graphicData uri="http://schemas.openxmlformats.org/drawingml/2006/table">
            <a:tbl>
              <a:tblPr firstRow="1" bandRow="1">
                <a:tableStyleId>{22838BEF-8BB2-4498-84A7-C5851F593DF1}</a:tableStyleId>
              </a:tblPr>
              <a:tblGrid>
                <a:gridCol w="3798983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668165">
                <a:tc>
                  <a:txBody>
                    <a:bodyPr/>
                    <a:lstStyle/>
                    <a:p>
                      <a:pPr algn="ctr"/>
                      <a:r>
                        <a:rPr lang="en-US" sz="2600" b="0" dirty="0"/>
                        <a:t>number</a:t>
                      </a:r>
                    </a:p>
                  </a:txBody>
                  <a:tcPr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</a:tbl>
          </a:graphicData>
        </a:graphic>
      </p:graphicFrame>
      <p:graphicFrame>
        <p:nvGraphicFramePr>
          <p:cNvPr id="17" name="Table 16">
            <a:extLst>
              <a:ext uri="{FF2B5EF4-FFF2-40B4-BE49-F238E27FC236}">
                <a16:creationId xmlns:a16="http://schemas.microsoft.com/office/drawing/2014/main" xmlns="" id="{32CC75FD-0E92-480B-8F57-121AFD89BEC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64851986"/>
              </p:ext>
            </p:extLst>
          </p:nvPr>
        </p:nvGraphicFramePr>
        <p:xfrm>
          <a:off x="4740271" y="6011592"/>
          <a:ext cx="3798983" cy="668165"/>
        </p:xfrm>
        <a:graphic>
          <a:graphicData uri="http://schemas.openxmlformats.org/drawingml/2006/table">
            <a:tbl>
              <a:tblPr firstRow="1" bandRow="1">
                <a:tableStyleId>{22838BEF-8BB2-4498-84A7-C5851F593DF1}</a:tableStyleId>
              </a:tblPr>
              <a:tblGrid>
                <a:gridCol w="3798983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668165">
                <a:tc>
                  <a:txBody>
                    <a:bodyPr/>
                    <a:lstStyle/>
                    <a:p>
                      <a:pPr algn="ctr"/>
                      <a:r>
                        <a:rPr lang="en-US" sz="2600" b="0" dirty="0"/>
                        <a:t>place</a:t>
                      </a:r>
                    </a:p>
                  </a:txBody>
                  <a:tcPr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602887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0.25 E" pathEditMode="relative" ptsTypes="">
                                      <p:cBhvr>
                                        <p:cTn id="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3.7037E-7 L 1.94444E-6 -0.09745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9" y="-4884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4.07407E-6 L -0.00104 0.29121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9" y="14468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2.22222E-6 L 1.94444E-6 0.2912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" y="14560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1.11111E-6 L 0.00104 -0.19607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7" y="-9815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2.22222E-6 L 0.00104 -0.38865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" y="-19398"/>
                                    </p:animMotion>
                                  </p:childTnLst>
                                </p:cTn>
                              </p:par>
                              <p:par>
                                <p:cTn id="1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1.48148E-6 L -8.33333E-7 -0.1926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5" y="-967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000"/>
                            </p:stCondLst>
                            <p:childTnLst>
                              <p:par>
                                <p:cTn id="35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000"/>
                            </p:stCondLst>
                            <p:childTnLst>
                              <p:par>
                                <p:cTn id="3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000"/>
                            </p:stCondLst>
                            <p:childTnLst>
                              <p:par>
                                <p:cTn id="4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2000"/>
                            </p:stCondLst>
                            <p:childTnLst>
                              <p:par>
                                <p:cTn id="44" presetID="22" presetClass="entr" presetSubtype="8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7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7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7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2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7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2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7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xmlns="" id="{5B442E28-CA44-4379-A973-FAB2EC42E513}"/>
              </a:ext>
            </a:extLst>
          </p:cNvPr>
          <p:cNvCxnSpPr/>
          <p:nvPr/>
        </p:nvCxnSpPr>
        <p:spPr>
          <a:xfrm>
            <a:off x="3580481" y="2340077"/>
            <a:ext cx="1169624" cy="4086"/>
          </a:xfrm>
          <a:prstGeom prst="line">
            <a:avLst/>
          </a:prstGeom>
          <a:ln w="38100">
            <a:solidFill>
              <a:srgbClr val="F16649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xmlns="" id="{9599DD32-3212-471C-886D-0A75D51254A9}"/>
              </a:ext>
            </a:extLst>
          </p:cNvPr>
          <p:cNvCxnSpPr/>
          <p:nvPr/>
        </p:nvCxnSpPr>
        <p:spPr>
          <a:xfrm>
            <a:off x="3590314" y="3016493"/>
            <a:ext cx="1169624" cy="4086"/>
          </a:xfrm>
          <a:prstGeom prst="line">
            <a:avLst/>
          </a:prstGeom>
          <a:ln w="38100">
            <a:solidFill>
              <a:srgbClr val="F16649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xmlns="" id="{1D9BA051-E2F7-4DC6-97A3-09CC168A7360}"/>
              </a:ext>
            </a:extLst>
          </p:cNvPr>
          <p:cNvCxnSpPr/>
          <p:nvPr/>
        </p:nvCxnSpPr>
        <p:spPr>
          <a:xfrm>
            <a:off x="3590314" y="3664130"/>
            <a:ext cx="1169624" cy="4086"/>
          </a:xfrm>
          <a:prstGeom prst="line">
            <a:avLst/>
          </a:prstGeom>
          <a:ln w="38100">
            <a:solidFill>
              <a:srgbClr val="F16649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xmlns="" id="{C825ED9B-79B4-4C26-80DD-8C4297F53A1A}"/>
              </a:ext>
            </a:extLst>
          </p:cNvPr>
          <p:cNvCxnSpPr/>
          <p:nvPr/>
        </p:nvCxnSpPr>
        <p:spPr>
          <a:xfrm>
            <a:off x="3560817" y="4356914"/>
            <a:ext cx="1169624" cy="4086"/>
          </a:xfrm>
          <a:prstGeom prst="line">
            <a:avLst/>
          </a:prstGeom>
          <a:ln w="38100">
            <a:solidFill>
              <a:srgbClr val="F16649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xmlns="" id="{E9432B9B-2009-4922-81A6-EDBB83D23CEA}"/>
              </a:ext>
            </a:extLst>
          </p:cNvPr>
          <p:cNvCxnSpPr/>
          <p:nvPr/>
        </p:nvCxnSpPr>
        <p:spPr>
          <a:xfrm>
            <a:off x="3560817" y="5033330"/>
            <a:ext cx="1169624" cy="4086"/>
          </a:xfrm>
          <a:prstGeom prst="line">
            <a:avLst/>
          </a:prstGeom>
          <a:ln w="38100">
            <a:solidFill>
              <a:srgbClr val="F16649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xmlns="" id="{C2200EBC-FA1F-4559-8770-C353FEE6C887}"/>
              </a:ext>
            </a:extLst>
          </p:cNvPr>
          <p:cNvCxnSpPr/>
          <p:nvPr/>
        </p:nvCxnSpPr>
        <p:spPr>
          <a:xfrm>
            <a:off x="3580481" y="5683281"/>
            <a:ext cx="1169624" cy="4086"/>
          </a:xfrm>
          <a:prstGeom prst="line">
            <a:avLst/>
          </a:prstGeom>
          <a:ln w="38100">
            <a:solidFill>
              <a:srgbClr val="F16649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xmlns="" id="{2C396F2C-145B-4E30-8568-112B87387419}"/>
              </a:ext>
            </a:extLst>
          </p:cNvPr>
          <p:cNvCxnSpPr/>
          <p:nvPr/>
        </p:nvCxnSpPr>
        <p:spPr>
          <a:xfrm>
            <a:off x="3570649" y="6361241"/>
            <a:ext cx="1169624" cy="4086"/>
          </a:xfrm>
          <a:prstGeom prst="line">
            <a:avLst/>
          </a:prstGeom>
          <a:ln w="38100">
            <a:solidFill>
              <a:srgbClr val="F16649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xmlns="" id="{B743B691-397E-4B1F-BD55-D51ECC15638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08949386"/>
              </p:ext>
            </p:extLst>
          </p:nvPr>
        </p:nvGraphicFramePr>
        <p:xfrm>
          <a:off x="4740274" y="1184822"/>
          <a:ext cx="3798983" cy="5486398"/>
        </p:xfrm>
        <a:graphic>
          <a:graphicData uri="http://schemas.openxmlformats.org/drawingml/2006/table">
            <a:tbl>
              <a:tblPr firstRow="1" bandRow="1">
                <a:tableStyleId>{22838BEF-8BB2-4498-84A7-C5851F593DF1}</a:tableStyleId>
              </a:tblPr>
              <a:tblGrid>
                <a:gridCol w="3798983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809243">
                <a:tc>
                  <a:txBody>
                    <a:bodyPr/>
                    <a:lstStyle/>
                    <a:p>
                      <a:pPr algn="ctr"/>
                      <a:r>
                        <a:rPr lang="en-US" sz="2600" dirty="0"/>
                        <a:t>The information</a:t>
                      </a:r>
                      <a:r>
                        <a:rPr lang="en-US" sz="2600" baseline="0" dirty="0"/>
                        <a:t> it needs</a:t>
                      </a:r>
                      <a:endParaRPr lang="en-US" sz="2600" dirty="0"/>
                    </a:p>
                  </a:txBody>
                  <a:tcPr anchor="ctr"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668165">
                <a:tc>
                  <a:txBody>
                    <a:bodyPr/>
                    <a:lstStyle/>
                    <a:p>
                      <a:pPr algn="ctr"/>
                      <a:r>
                        <a:rPr lang="en-US" sz="2600" dirty="0"/>
                        <a:t>time</a:t>
                      </a:r>
                    </a:p>
                  </a:txBody>
                  <a:tcPr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668165">
                <a:tc>
                  <a:txBody>
                    <a:bodyPr/>
                    <a:lstStyle/>
                    <a:p>
                      <a:pPr algn="ctr"/>
                      <a:r>
                        <a:rPr lang="en-US" sz="2600" dirty="0"/>
                        <a:t>number</a:t>
                      </a:r>
                    </a:p>
                  </a:txBody>
                  <a:tcPr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668165">
                <a:tc>
                  <a:txBody>
                    <a:bodyPr/>
                    <a:lstStyle/>
                    <a:p>
                      <a:pPr algn="ctr"/>
                      <a:r>
                        <a:rPr lang="en-US" sz="2600" dirty="0"/>
                        <a:t>repetition</a:t>
                      </a:r>
                    </a:p>
                  </a:txBody>
                  <a:tcPr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668165">
                <a:tc>
                  <a:txBody>
                    <a:bodyPr/>
                    <a:lstStyle/>
                    <a:p>
                      <a:pPr algn="ctr"/>
                      <a:r>
                        <a:rPr lang="en-US" sz="2600" dirty="0"/>
                        <a:t>thing</a:t>
                      </a:r>
                    </a:p>
                  </a:txBody>
                  <a:tcPr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668165">
                <a:tc>
                  <a:txBody>
                    <a:bodyPr/>
                    <a:lstStyle/>
                    <a:p>
                      <a:pPr algn="ctr"/>
                      <a:r>
                        <a:rPr lang="en-US" sz="2600" dirty="0"/>
                        <a:t>place</a:t>
                      </a:r>
                    </a:p>
                  </a:txBody>
                  <a:tcPr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668165">
                <a:tc>
                  <a:txBody>
                    <a:bodyPr/>
                    <a:lstStyle/>
                    <a:p>
                      <a:pPr algn="ctr"/>
                      <a:r>
                        <a:rPr lang="en-US" sz="2600" dirty="0"/>
                        <a:t>people</a:t>
                      </a:r>
                    </a:p>
                  </a:txBody>
                  <a:tcPr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668165">
                <a:tc>
                  <a:txBody>
                    <a:bodyPr/>
                    <a:lstStyle/>
                    <a:p>
                      <a:pPr algn="ctr"/>
                      <a:r>
                        <a:rPr lang="en-US" sz="2600" dirty="0"/>
                        <a:t>reason</a:t>
                      </a:r>
                    </a:p>
                  </a:txBody>
                  <a:tcPr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</a:tbl>
          </a:graphicData>
        </a:graphic>
      </p:graphicFrame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084" y="104779"/>
            <a:ext cx="627229" cy="62162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pic>
      <p:sp>
        <p:nvSpPr>
          <p:cNvPr id="8" name="TextBox 7"/>
          <p:cNvSpPr txBox="1"/>
          <p:nvPr/>
        </p:nvSpPr>
        <p:spPr>
          <a:xfrm>
            <a:off x="819776" y="67133"/>
            <a:ext cx="7751347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Match each question word with the information it needs.</a:t>
            </a:r>
          </a:p>
        </p:txBody>
      </p:sp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99458971"/>
              </p:ext>
            </p:extLst>
          </p:nvPr>
        </p:nvGraphicFramePr>
        <p:xfrm>
          <a:off x="532481" y="1192830"/>
          <a:ext cx="3048000" cy="5486398"/>
        </p:xfrm>
        <a:graphic>
          <a:graphicData uri="http://schemas.openxmlformats.org/drawingml/2006/table">
            <a:tbl>
              <a:tblPr firstRow="1" bandRow="1">
                <a:tableStyleId>{22838BEF-8BB2-4498-84A7-C5851F593DF1}</a:tableStyleId>
              </a:tblPr>
              <a:tblGrid>
                <a:gridCol w="30480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809243">
                <a:tc>
                  <a:txBody>
                    <a:bodyPr/>
                    <a:lstStyle/>
                    <a:p>
                      <a:pPr algn="ctr"/>
                      <a:r>
                        <a:rPr lang="en-US" sz="2600" dirty="0"/>
                        <a:t>Question word</a:t>
                      </a:r>
                    </a:p>
                  </a:txBody>
                  <a:tcPr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668165">
                <a:tc>
                  <a:txBody>
                    <a:bodyPr/>
                    <a:lstStyle/>
                    <a:p>
                      <a:pPr algn="ctr"/>
                      <a:r>
                        <a:rPr lang="en-US" sz="2600" dirty="0"/>
                        <a:t>When</a:t>
                      </a:r>
                    </a:p>
                  </a:txBody>
                  <a:tcPr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668165">
                <a:tc>
                  <a:txBody>
                    <a:bodyPr/>
                    <a:lstStyle/>
                    <a:p>
                      <a:pPr algn="ctr"/>
                      <a:r>
                        <a:rPr lang="en-US" sz="2600" dirty="0"/>
                        <a:t>How many</a:t>
                      </a:r>
                    </a:p>
                  </a:txBody>
                  <a:tcPr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668165">
                <a:tc>
                  <a:txBody>
                    <a:bodyPr/>
                    <a:lstStyle/>
                    <a:p>
                      <a:pPr algn="ctr"/>
                      <a:r>
                        <a:rPr lang="en-US" sz="2600" dirty="0"/>
                        <a:t>How often</a:t>
                      </a:r>
                    </a:p>
                  </a:txBody>
                  <a:tcPr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668165">
                <a:tc>
                  <a:txBody>
                    <a:bodyPr/>
                    <a:lstStyle/>
                    <a:p>
                      <a:pPr algn="ctr"/>
                      <a:r>
                        <a:rPr lang="en-US" sz="2600" dirty="0"/>
                        <a:t>What</a:t>
                      </a:r>
                    </a:p>
                  </a:txBody>
                  <a:tcPr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668165">
                <a:tc>
                  <a:txBody>
                    <a:bodyPr/>
                    <a:lstStyle/>
                    <a:p>
                      <a:pPr algn="ctr"/>
                      <a:r>
                        <a:rPr lang="en-US" sz="2600" dirty="0"/>
                        <a:t>Where</a:t>
                      </a:r>
                    </a:p>
                  </a:txBody>
                  <a:tcPr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668165">
                <a:tc>
                  <a:txBody>
                    <a:bodyPr/>
                    <a:lstStyle/>
                    <a:p>
                      <a:pPr algn="ctr"/>
                      <a:r>
                        <a:rPr lang="en-US" sz="2600" dirty="0"/>
                        <a:t>Who</a:t>
                      </a:r>
                    </a:p>
                  </a:txBody>
                  <a:tcPr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668165">
                <a:tc>
                  <a:txBody>
                    <a:bodyPr/>
                    <a:lstStyle/>
                    <a:p>
                      <a:pPr algn="ctr"/>
                      <a:r>
                        <a:rPr lang="en-US" sz="2600" dirty="0"/>
                        <a:t>Why</a:t>
                      </a:r>
                    </a:p>
                  </a:txBody>
                  <a:tcPr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812978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22" presetClass="entr" presetSubtype="8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7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7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7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7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7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257033" y="39988"/>
            <a:ext cx="304410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0FB7BD"/>
                </a:solidFill>
              </a:rPr>
              <a:t>* Grammar:</a:t>
            </a:r>
            <a:endParaRPr lang="en-US" sz="3600" b="1" dirty="0">
              <a:solidFill>
                <a:srgbClr val="0FB7BD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301134" y="91174"/>
            <a:ext cx="330051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i="1" dirty="0"/>
              <a:t>WH</a:t>
            </a:r>
            <a:r>
              <a:rPr lang="en-US" sz="3600" b="1" dirty="0"/>
              <a:t> – questions 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57033" y="1287001"/>
            <a:ext cx="9211240" cy="692497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600" b="1" dirty="0" smtClean="0"/>
              <a:t>* Each </a:t>
            </a:r>
            <a:r>
              <a:rPr lang="en-US" sz="2600" b="1" dirty="0"/>
              <a:t>question word is used </a:t>
            </a:r>
            <a:r>
              <a:rPr lang="en-US" sz="2600" b="1" dirty="0" smtClean="0"/>
              <a:t>for </a:t>
            </a:r>
            <a:r>
              <a:rPr lang="en-US" sz="2600" b="1" u="sng" dirty="0" smtClean="0"/>
              <a:t>a </a:t>
            </a:r>
            <a:r>
              <a:rPr lang="en-US" sz="2600" b="1" u="sng" dirty="0"/>
              <a:t>specific piece of information.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66057"/>
            <a:ext cx="3703791" cy="808037"/>
          </a:xfrm>
          <a:prstGeom prst="rect">
            <a:avLst/>
          </a:prstGeom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40661" y="1832809"/>
            <a:ext cx="2658198" cy="14619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3742" y="2133601"/>
            <a:ext cx="2489459" cy="42533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23" name="Table 22">
            <a:extLst>
              <a:ext uri="{FF2B5EF4-FFF2-40B4-BE49-F238E27FC236}">
                <a16:creationId xmlns:a16="http://schemas.microsoft.com/office/drawing/2014/main" xmlns="" id="{B743B691-397E-4B1F-BD55-D51ECC15638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36960330"/>
              </p:ext>
            </p:extLst>
          </p:nvPr>
        </p:nvGraphicFramePr>
        <p:xfrm>
          <a:off x="2786743" y="2133601"/>
          <a:ext cx="3701116" cy="4224338"/>
        </p:xfrm>
        <a:graphic>
          <a:graphicData uri="http://schemas.openxmlformats.org/drawingml/2006/table">
            <a:tbl>
              <a:tblPr firstRow="1" bandRow="1">
                <a:tableStyleId>{22838BEF-8BB2-4498-84A7-C5851F593DF1}</a:tableStyleId>
              </a:tblPr>
              <a:tblGrid>
                <a:gridCol w="3701116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623090">
                <a:tc>
                  <a:txBody>
                    <a:bodyPr/>
                    <a:lstStyle/>
                    <a:p>
                      <a:pPr algn="ctr"/>
                      <a:r>
                        <a:rPr lang="en-US" sz="2200" dirty="0"/>
                        <a:t>The information</a:t>
                      </a:r>
                      <a:r>
                        <a:rPr lang="en-US" sz="2200" baseline="0" dirty="0"/>
                        <a:t> it needs</a:t>
                      </a:r>
                      <a:endParaRPr lang="en-US" sz="2200" dirty="0"/>
                    </a:p>
                  </a:txBody>
                  <a:tcPr anchor="ctr"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514464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time  (</a:t>
                      </a:r>
                      <a:r>
                        <a:rPr lang="en-US" sz="2400" baseline="0" dirty="0" smtClean="0"/>
                        <a:t> </a:t>
                      </a:r>
                      <a:r>
                        <a:rPr lang="en-US" sz="2400" baseline="0" dirty="0" err="1" smtClean="0"/>
                        <a:t>thời</a:t>
                      </a:r>
                      <a:r>
                        <a:rPr lang="en-US" sz="2400" baseline="0" dirty="0" smtClean="0"/>
                        <a:t> </a:t>
                      </a:r>
                      <a:r>
                        <a:rPr lang="en-US" sz="2400" baseline="0" dirty="0" err="1" smtClean="0"/>
                        <a:t>gian</a:t>
                      </a:r>
                      <a:r>
                        <a:rPr lang="en-US" sz="2400" baseline="0" dirty="0" smtClean="0"/>
                        <a:t>)</a:t>
                      </a:r>
                      <a:endParaRPr lang="en-US" sz="2400" dirty="0"/>
                    </a:p>
                  </a:txBody>
                  <a:tcPr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514464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number ( con </a:t>
                      </a:r>
                      <a:r>
                        <a:rPr lang="en-US" sz="2400" dirty="0" err="1" smtClean="0"/>
                        <a:t>số</a:t>
                      </a:r>
                      <a:r>
                        <a:rPr lang="en-US" sz="2400" dirty="0" smtClean="0"/>
                        <a:t>)</a:t>
                      </a:r>
                      <a:endParaRPr lang="en-US" sz="2400" dirty="0"/>
                    </a:p>
                  </a:txBody>
                  <a:tcPr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514464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 repetition  (</a:t>
                      </a:r>
                      <a:r>
                        <a:rPr lang="en-US" sz="2400" dirty="0" err="1" smtClean="0"/>
                        <a:t>số</a:t>
                      </a:r>
                      <a:r>
                        <a:rPr lang="en-US" sz="2400" baseline="0" dirty="0" smtClean="0"/>
                        <a:t> </a:t>
                      </a:r>
                      <a:r>
                        <a:rPr lang="en-US" sz="2400" baseline="0" dirty="0" err="1" smtClean="0"/>
                        <a:t>lần</a:t>
                      </a:r>
                      <a:r>
                        <a:rPr lang="en-US" sz="2400" baseline="0" dirty="0" smtClean="0"/>
                        <a:t>)</a:t>
                      </a:r>
                      <a:endParaRPr lang="en-US" sz="2400" dirty="0"/>
                    </a:p>
                  </a:txBody>
                  <a:tcPr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514464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thing  ( </a:t>
                      </a:r>
                      <a:r>
                        <a:rPr lang="en-US" sz="2400" dirty="0" err="1" smtClean="0"/>
                        <a:t>đồ</a:t>
                      </a:r>
                      <a:r>
                        <a:rPr lang="en-US" sz="2400" baseline="0" dirty="0" smtClean="0"/>
                        <a:t> </a:t>
                      </a:r>
                      <a:r>
                        <a:rPr lang="en-US" sz="2400" baseline="0" dirty="0" err="1" smtClean="0"/>
                        <a:t>vật</a:t>
                      </a:r>
                      <a:r>
                        <a:rPr lang="en-US" sz="2400" baseline="0" dirty="0" smtClean="0"/>
                        <a:t>)</a:t>
                      </a:r>
                      <a:endParaRPr lang="en-US" sz="2400" dirty="0"/>
                    </a:p>
                  </a:txBody>
                  <a:tcPr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514464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Place  (</a:t>
                      </a:r>
                      <a:r>
                        <a:rPr lang="en-US" sz="2400" dirty="0" err="1" smtClean="0"/>
                        <a:t>nơi</a:t>
                      </a:r>
                      <a:r>
                        <a:rPr lang="en-US" sz="2400" baseline="0" dirty="0" smtClean="0"/>
                        <a:t> </a:t>
                      </a:r>
                      <a:r>
                        <a:rPr lang="en-US" sz="2400" baseline="0" dirty="0" err="1" smtClean="0"/>
                        <a:t>chốn</a:t>
                      </a:r>
                      <a:r>
                        <a:rPr lang="en-US" sz="2400" baseline="0" dirty="0" smtClean="0"/>
                        <a:t>)</a:t>
                      </a:r>
                      <a:endParaRPr lang="en-US" sz="2400" dirty="0"/>
                    </a:p>
                  </a:txBody>
                  <a:tcPr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514464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People  ( </a:t>
                      </a:r>
                      <a:r>
                        <a:rPr lang="en-US" sz="2400" dirty="0" err="1" smtClean="0"/>
                        <a:t>người</a:t>
                      </a:r>
                      <a:r>
                        <a:rPr lang="en-US" sz="2400" dirty="0" smtClean="0"/>
                        <a:t>)</a:t>
                      </a:r>
                      <a:endParaRPr lang="en-US" sz="2400" dirty="0"/>
                    </a:p>
                  </a:txBody>
                  <a:tcPr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514464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       Reason ( </a:t>
                      </a:r>
                      <a:r>
                        <a:rPr lang="en-US" sz="2400" dirty="0" err="1" smtClean="0"/>
                        <a:t>nguyên</a:t>
                      </a:r>
                      <a:r>
                        <a:rPr lang="en-US" sz="2400" baseline="0" dirty="0" smtClean="0"/>
                        <a:t> </a:t>
                      </a:r>
                      <a:r>
                        <a:rPr lang="en-US" sz="2400" baseline="0" dirty="0" err="1" smtClean="0"/>
                        <a:t>nhân</a:t>
                      </a:r>
                      <a:r>
                        <a:rPr lang="en-US" sz="2400" baseline="0" dirty="0" smtClean="0"/>
                        <a:t>)</a:t>
                      </a:r>
                      <a:endParaRPr lang="en-US" sz="2400" dirty="0"/>
                    </a:p>
                  </a:txBody>
                  <a:tcPr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531080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994" y="104779"/>
            <a:ext cx="587409" cy="621628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</p:pic>
      <p:sp>
        <p:nvSpPr>
          <p:cNvPr id="8" name="TextBox 7"/>
          <p:cNvSpPr txBox="1"/>
          <p:nvPr/>
        </p:nvSpPr>
        <p:spPr>
          <a:xfrm>
            <a:off x="807404" y="109297"/>
            <a:ext cx="7581853" cy="11541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3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Use the question words in the box to complete the conversations. Then listen Track and check your answers. </a:t>
            </a:r>
          </a:p>
        </p:txBody>
      </p:sp>
      <p:grpSp>
        <p:nvGrpSpPr>
          <p:cNvPr id="9" name="Group 8"/>
          <p:cNvGrpSpPr/>
          <p:nvPr/>
        </p:nvGrpSpPr>
        <p:grpSpPr>
          <a:xfrm>
            <a:off x="1064767" y="1227815"/>
            <a:ext cx="6047737" cy="1070264"/>
            <a:chOff x="200084" y="1205345"/>
            <a:chExt cx="6047737" cy="1070264"/>
          </a:xfrm>
          <a:solidFill>
            <a:schemeClr val="accent6">
              <a:lumMod val="40000"/>
              <a:lumOff val="60000"/>
            </a:schemeClr>
          </a:solidFill>
        </p:grpSpPr>
        <p:grpSp>
          <p:nvGrpSpPr>
            <p:cNvPr id="10" name="Group 9"/>
            <p:cNvGrpSpPr/>
            <p:nvPr/>
          </p:nvGrpSpPr>
          <p:grpSpPr>
            <a:xfrm>
              <a:off x="200084" y="1205345"/>
              <a:ext cx="6047737" cy="1070264"/>
              <a:chOff x="200084" y="1278082"/>
              <a:chExt cx="6047737" cy="1070264"/>
            </a:xfrm>
            <a:grpFill/>
          </p:grpSpPr>
          <p:grpSp>
            <p:nvGrpSpPr>
              <p:cNvPr id="12" name="Group 11"/>
              <p:cNvGrpSpPr/>
              <p:nvPr/>
            </p:nvGrpSpPr>
            <p:grpSpPr>
              <a:xfrm>
                <a:off x="200084" y="1278082"/>
                <a:ext cx="6047737" cy="1070264"/>
                <a:chOff x="454594" y="1631373"/>
                <a:chExt cx="6047737" cy="1070264"/>
              </a:xfrm>
              <a:grpFill/>
            </p:grpSpPr>
            <p:sp>
              <p:nvSpPr>
                <p:cNvPr id="14" name="Rounded Rectangle 13"/>
                <p:cNvSpPr/>
                <p:nvPr/>
              </p:nvSpPr>
              <p:spPr>
                <a:xfrm>
                  <a:off x="454594" y="1631373"/>
                  <a:ext cx="6047737" cy="1070264"/>
                </a:xfrm>
                <a:prstGeom prst="round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b="1"/>
                </a:p>
              </p:txBody>
            </p:sp>
            <p:sp>
              <p:nvSpPr>
                <p:cNvPr id="15" name="TextBox 14"/>
                <p:cNvSpPr txBox="1"/>
                <p:nvPr/>
              </p:nvSpPr>
              <p:spPr>
                <a:xfrm>
                  <a:off x="657542" y="1730455"/>
                  <a:ext cx="2066763" cy="461665"/>
                </a:xfrm>
                <a:prstGeom prst="rect">
                  <a:avLst/>
                </a:prstGeom>
                <a:grp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2400" b="1"/>
                    <a:t>When</a:t>
                  </a:r>
                </a:p>
              </p:txBody>
            </p:sp>
            <p:sp>
              <p:nvSpPr>
                <p:cNvPr id="16" name="TextBox 15"/>
                <p:cNvSpPr txBox="1"/>
                <p:nvPr/>
              </p:nvSpPr>
              <p:spPr>
                <a:xfrm>
                  <a:off x="2461468" y="1746042"/>
                  <a:ext cx="1505735" cy="461665"/>
                </a:xfrm>
                <a:prstGeom prst="rect">
                  <a:avLst/>
                </a:prstGeom>
                <a:grp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2400" b="1"/>
                    <a:t>Who</a:t>
                  </a:r>
                </a:p>
              </p:txBody>
            </p:sp>
            <p:sp>
              <p:nvSpPr>
                <p:cNvPr id="17" name="TextBox 16"/>
                <p:cNvSpPr txBox="1"/>
                <p:nvPr/>
              </p:nvSpPr>
              <p:spPr>
                <a:xfrm>
                  <a:off x="4341666" y="2193366"/>
                  <a:ext cx="1786202" cy="461665"/>
                </a:xfrm>
                <a:prstGeom prst="rect">
                  <a:avLst/>
                </a:prstGeom>
                <a:grp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2400" b="1"/>
                    <a:t>How often</a:t>
                  </a:r>
                </a:p>
              </p:txBody>
            </p:sp>
          </p:grpSp>
          <p:sp>
            <p:nvSpPr>
              <p:cNvPr id="13" name="TextBox 12"/>
              <p:cNvSpPr txBox="1"/>
              <p:nvPr/>
            </p:nvSpPr>
            <p:spPr>
              <a:xfrm>
                <a:off x="403032" y="1840076"/>
                <a:ext cx="1240060" cy="461665"/>
              </a:xfrm>
              <a:prstGeom prst="rect">
                <a:avLst/>
              </a:prstGeom>
              <a:grpFill/>
            </p:spPr>
            <p:txBody>
              <a:bodyPr wrap="square" rtlCol="0">
                <a:spAutoFit/>
              </a:bodyPr>
              <a:lstStyle/>
              <a:p>
                <a:r>
                  <a:rPr lang="en-US" sz="2400" b="1"/>
                  <a:t>What</a:t>
                </a:r>
              </a:p>
            </p:txBody>
          </p:sp>
        </p:grpSp>
        <p:sp>
          <p:nvSpPr>
            <p:cNvPr id="11" name="TextBox 10"/>
            <p:cNvSpPr txBox="1"/>
            <p:nvPr/>
          </p:nvSpPr>
          <p:spPr>
            <a:xfrm>
              <a:off x="2187131" y="1767339"/>
              <a:ext cx="1525562" cy="461665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en-US" sz="2400" b="1"/>
                <a:t>Where</a:t>
              </a:r>
            </a:p>
          </p:txBody>
        </p:sp>
      </p:grpSp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4657" y="2632637"/>
            <a:ext cx="8022214" cy="4203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83556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Adjacency</Template>
  <TotalTime>2375</TotalTime>
  <Words>1136</Words>
  <Application>Microsoft Office PowerPoint</Application>
  <PresentationFormat>On-screen Show (4:3)</PresentationFormat>
  <Paragraphs>257</Paragraphs>
  <Slides>27</Slides>
  <Notes>6</Notes>
  <HiddenSlides>0</HiddenSlides>
  <MMClips>2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28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Unit 7 : TELEVISION  Lesson 3: A closer look 2 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TrangDTT</dc:creator>
  <cp:lastModifiedBy>THU BA</cp:lastModifiedBy>
  <cp:revision>133</cp:revision>
  <dcterms:created xsi:type="dcterms:W3CDTF">2020-12-09T02:04:09Z</dcterms:created>
  <dcterms:modified xsi:type="dcterms:W3CDTF">2021-12-03T02:53:49Z</dcterms:modified>
</cp:coreProperties>
</file>