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1" r:id="rId2"/>
    <p:sldId id="284" r:id="rId3"/>
    <p:sldId id="282" r:id="rId4"/>
    <p:sldId id="290" r:id="rId5"/>
    <p:sldId id="289" r:id="rId6"/>
    <p:sldId id="258" r:id="rId7"/>
    <p:sldId id="272" r:id="rId8"/>
    <p:sldId id="261" r:id="rId9"/>
    <p:sldId id="270" r:id="rId10"/>
    <p:sldId id="292" r:id="rId11"/>
    <p:sldId id="275" r:id="rId12"/>
    <p:sldId id="288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AF2FA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-1296" y="-156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0D7-B241-4CC2-A979-4D354B672678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7865-E750-4607-9AA3-03263EC0A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0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irew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2138"/>
            <a:ext cx="57912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wavAudioFile r:embed="rId1" name="Music Box - Happy Birthday To You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dirty="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279421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879895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944521"/>
            <a:ext cx="4831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75159"/>
              </p:ext>
            </p:extLst>
          </p:nvPr>
        </p:nvGraphicFramePr>
        <p:xfrm>
          <a:off x="1945958" y="1842198"/>
          <a:ext cx="5328283" cy="3810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3201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</a:t>
                      </a:r>
                      <a:r>
                        <a:rPr lang="el-GR" sz="2800" b="1"/>
                        <a:t>θ</a:t>
                      </a:r>
                      <a:r>
                        <a:rPr lang="en-US" sz="2800" b="1"/>
                        <a:t>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/ð/</a:t>
                      </a:r>
                      <a:endParaRPr lang="en-US" sz="2800" b="1" dirty="0"/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885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rough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B2_03">
            <a:hlinkClick r:id="" action="ppaction://media"/>
            <a:extLst>
              <a:ext uri="{FF2B5EF4-FFF2-40B4-BE49-F238E27FC236}">
                <a16:creationId xmlns="" xmlns:a16="http://schemas.microsoft.com/office/drawing/2014/main" id="{4F39F103-5425-4004-8B15-929D52A6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182" y="47552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18" y="72880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3041" y="113055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</p:spTree>
    <p:extLst>
      <p:ext uri="{BB962C8B-B14F-4D97-AF65-F5344CB8AC3E}">
        <p14:creationId xmlns:p14="http://schemas.microsoft.com/office/powerpoint/2010/main" val="18723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513698" y="1175574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Take turns to read the sentences quickly and correctly.</a:t>
            </a:r>
            <a:endParaRPr lang="en-US" sz="25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7" y="2037348"/>
            <a:ext cx="8950097" cy="3983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4054" y="25823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110" y="2582347"/>
            <a:ext cx="8242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They are thinking about the weather there.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054" y="32155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077" y="3200181"/>
            <a:ext cx="8086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new theatre opens on Thursday the third.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8077" y="115977"/>
            <a:ext cx="4495217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* Game: Tongue Twister Race.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i="1" dirty="0">
                <a:solidFill>
                  <a:srgbClr val="FF0000"/>
                </a:solidFill>
              </a:rPr>
              <a:t>Tongue Twister sentences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81" y="3788477"/>
            <a:ext cx="6494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3. The </a:t>
            </a:r>
            <a:r>
              <a:rPr lang="en-US" sz="2400" b="1" i="1" dirty="0">
                <a:solidFill>
                  <a:srgbClr val="0066FF"/>
                </a:solidFill>
              </a:rPr>
              <a:t>first thing that they think of is this.</a:t>
            </a:r>
            <a:endParaRPr lang="en-GB" sz="2400" b="1" dirty="0">
              <a:solidFill>
                <a:srgbClr val="0066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4. . </a:t>
            </a:r>
            <a:r>
              <a:rPr lang="en-US" sz="2400" b="1" i="1" dirty="0">
                <a:solidFill>
                  <a:srgbClr val="0066FF"/>
                </a:solidFill>
              </a:rPr>
              <a:t>These things finish sooner than you think</a:t>
            </a:r>
            <a:endParaRPr lang="en-GB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52600" y="785812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0600" y="2543175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Learn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by heart the new words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Do exercise in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workbook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Prepare for the next lesson – A closer look 2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2" y="170776"/>
            <a:ext cx="884682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4776" y="1007907"/>
            <a:ext cx="4870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Have a nice day!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6438" y="0"/>
            <a:ext cx="6706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+ Match </a:t>
            </a:r>
            <a:r>
              <a:rPr lang="en-US" sz="2400" b="1" dirty="0">
                <a:solidFill>
                  <a:srgbClr val="0070C0"/>
                </a:solidFill>
              </a:rPr>
              <a:t>the names of TV </a:t>
            </a:r>
            <a:r>
              <a:rPr lang="en-US" sz="2400" b="1" dirty="0" err="1">
                <a:solidFill>
                  <a:srgbClr val="0070C0"/>
                </a:solidFill>
              </a:rPr>
              <a:t>programmes</a:t>
            </a:r>
            <a:r>
              <a:rPr lang="en-US" sz="2400" b="1" dirty="0">
                <a:solidFill>
                  <a:srgbClr val="0070C0"/>
                </a:solidFill>
              </a:rPr>
              <a:t> with suitable pictures.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4" y="1901327"/>
            <a:ext cx="25117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020" y="878958"/>
            <a:ext cx="20120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lightning fast  kids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2" y="4118350"/>
            <a:ext cx="3089462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30" y="4118350"/>
            <a:ext cx="2346793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02130" y="1367850"/>
            <a:ext cx="33783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Who's smarter than 5th graders?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32" y="1897594"/>
            <a:ext cx="2848659" cy="169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30899" y="878958"/>
            <a:ext cx="21339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Model Kid Vietnam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47" y="4078009"/>
            <a:ext cx="1949824" cy="21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98" y="1898401"/>
            <a:ext cx="237582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17105" y="865511"/>
            <a:ext cx="223016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SuperBrain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Vietnam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9580" y="1394744"/>
            <a:ext cx="16368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Animated films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7474" y="1394744"/>
            <a:ext cx="15573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Voice Kids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813" y="107576"/>
            <a:ext cx="1995039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BlackH" pitchFamily="34" charset="0"/>
              </a:rPr>
              <a:t>* GAME:</a:t>
            </a:r>
            <a:endParaRPr lang="en-GB" sz="2800" b="1" dirty="0">
              <a:solidFill>
                <a:srgbClr val="FF0000"/>
              </a:solidFill>
              <a:latin typeface=".VnBlack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27795 0.32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28091 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247 0.3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712 0.77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4722 0.7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6458 0.7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82"/>
            <a:ext cx="9069698" cy="67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976" y="979640"/>
            <a:ext cx="26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0000"/>
                </a:solidFill>
                <a:latin typeface=".VnBodoni" pitchFamily="34" charset="0"/>
              </a:rPr>
              <a:t>Unit 7:</a:t>
            </a:r>
            <a:endParaRPr lang="en-US" sz="4800" b="1" u="sng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2894" y="764488"/>
            <a:ext cx="60306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TELEVISION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0941" y="147918"/>
            <a:ext cx="3899647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</a:rPr>
              <a:t>Wednesday, </a:t>
            </a:r>
            <a:r>
              <a:rPr lang="en-US" b="1" i="1" dirty="0" err="1" smtClean="0">
                <a:solidFill>
                  <a:srgbClr val="7030A0"/>
                </a:solidFill>
              </a:rPr>
              <a:t>september</a:t>
            </a:r>
            <a:r>
              <a:rPr lang="en-US" b="1" i="1" dirty="0" smtClean="0">
                <a:solidFill>
                  <a:srgbClr val="7030A0"/>
                </a:solidFill>
              </a:rPr>
              <a:t> 15</a:t>
            </a:r>
            <a:r>
              <a:rPr lang="en-US" b="1" i="1" baseline="30000" dirty="0" smtClean="0">
                <a:solidFill>
                  <a:srgbClr val="7030A0"/>
                </a:solidFill>
              </a:rPr>
              <a:t>th</a:t>
            </a:r>
            <a:r>
              <a:rPr lang="en-US" b="1" i="1" dirty="0" smtClean="0">
                <a:solidFill>
                  <a:srgbClr val="7030A0"/>
                </a:solidFill>
              </a:rPr>
              <a:t>,2021</a:t>
            </a:r>
            <a:endParaRPr lang="en-GB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4030" y="2332602"/>
            <a:ext cx="392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.VnBodoni" pitchFamily="34" charset="0"/>
              </a:rPr>
              <a:t>LESSON 2 </a:t>
            </a:r>
            <a:endParaRPr lang="en-GB" sz="4800" b="1" dirty="0">
              <a:solidFill>
                <a:srgbClr val="7030A0"/>
              </a:solidFill>
              <a:latin typeface=".VnBodon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50" y="3163599"/>
            <a:ext cx="4176100" cy="913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95" y="3177046"/>
            <a:ext cx="961782" cy="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7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070" y="14547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4B1"/>
                </a:solidFill>
              </a:rPr>
              <a:t>* Vocabulary</a:t>
            </a:r>
            <a:endParaRPr lang="en-US" sz="3600" b="1" dirty="0">
              <a:solidFill>
                <a:srgbClr val="0084B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4" y="481405"/>
            <a:ext cx="2918011" cy="18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555491"/>
            <a:ext cx="2974787" cy="190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5" y="554934"/>
            <a:ext cx="2810435" cy="1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849186"/>
            <a:ext cx="3176868" cy="198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0118" y="849186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1986" y="894010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924" y="1278841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3712" y="1274839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266" y="1682526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5090" y="1702099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387" y="2101918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0037" y="2115949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6351" y="2502321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8836" y="25324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439" y="2955551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5238" y="2972591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794" y="272535"/>
            <a:ext cx="301877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Checking vocab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566" y="285982"/>
            <a:ext cx="3865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Rub out and remember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7615" y="994598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483" y="1039422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421" y="1424253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1209" y="1420251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763" y="1827938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2587" y="1847511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6884" y="2247330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7534" y="2261361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3848" y="2647733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6333" y="26778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936" y="3100963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2735" y="3118003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4D2AF940-FD9A-41FD-B54A-4307FF463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19286"/>
              </p:ext>
            </p:extLst>
          </p:nvPr>
        </p:nvGraphicFramePr>
        <p:xfrm>
          <a:off x="470187" y="2380643"/>
          <a:ext cx="8112606" cy="4154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8068">
                  <a:extLst>
                    <a:ext uri="{9D8B030D-6E8A-4147-A177-3AD203B41FA5}">
                      <a16:colId xmlns="" xmlns:a16="http://schemas.microsoft.com/office/drawing/2014/main" val="1983373311"/>
                    </a:ext>
                  </a:extLst>
                </a:gridCol>
                <a:gridCol w="3844538">
                  <a:extLst>
                    <a:ext uri="{9D8B030D-6E8A-4147-A177-3AD203B41FA5}">
                      <a16:colId xmlns="" xmlns:a16="http://schemas.microsoft.com/office/drawing/2014/main" val="1233951709"/>
                    </a:ext>
                  </a:extLst>
                </a:gridCol>
              </a:tblGrid>
              <a:tr h="85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64928235"/>
                  </a:ext>
                </a:extLst>
              </a:tr>
              <a:tr h="839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26645832"/>
                  </a:ext>
                </a:extLst>
              </a:tr>
              <a:tr h="8518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5433398"/>
                  </a:ext>
                </a:extLst>
              </a:tr>
              <a:tr h="848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39801925"/>
                  </a:ext>
                </a:extLst>
              </a:tr>
              <a:tr h="7566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822393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next to the definition.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50710" y="1003640"/>
            <a:ext cx="8642580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53658" y="1102722"/>
            <a:ext cx="20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talent show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039785" y="1118309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294446" y="1102721"/>
            <a:ext cx="339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 programme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5779" y="1565634"/>
            <a:ext cx="12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019958" y="1565634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character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05A2C98-0BC8-436A-A92B-4E84A62841E4}"/>
              </a:ext>
            </a:extLst>
          </p:cNvPr>
          <p:cNvGrpSpPr/>
          <p:nvPr/>
        </p:nvGrpSpPr>
        <p:grpSpPr>
          <a:xfrm>
            <a:off x="561207" y="2385982"/>
            <a:ext cx="3148339" cy="830997"/>
            <a:chOff x="561207" y="2587687"/>
            <a:chExt cx="3148339" cy="830997"/>
          </a:xfrm>
        </p:grpSpPr>
        <p:sp>
          <p:nvSpPr>
            <p:cNvPr id="34" name="TextBox 33"/>
            <p:cNvSpPr txBox="1"/>
            <p:nvPr/>
          </p:nvSpPr>
          <p:spPr>
            <a:xfrm>
              <a:off x="561207" y="259645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2127" y="2587687"/>
              <a:ext cx="2777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 animal or person in a film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FFE777C-E2F2-49AE-95AE-21D66C452107}"/>
              </a:ext>
            </a:extLst>
          </p:cNvPr>
          <p:cNvGrpSpPr/>
          <p:nvPr/>
        </p:nvGrpSpPr>
        <p:grpSpPr>
          <a:xfrm>
            <a:off x="561207" y="4089131"/>
            <a:ext cx="4048893" cy="830997"/>
            <a:chOff x="561207" y="4346252"/>
            <a:chExt cx="4048893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561207" y="435490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2127" y="4346252"/>
              <a:ext cx="3677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film / show  which makes people laugh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C084F75-9F1B-401C-9868-9ACC135DD940}"/>
              </a:ext>
            </a:extLst>
          </p:cNvPr>
          <p:cNvGrpSpPr/>
          <p:nvPr/>
        </p:nvGrpSpPr>
        <p:grpSpPr>
          <a:xfrm>
            <a:off x="561207" y="4956851"/>
            <a:ext cx="4239390" cy="830997"/>
            <a:chOff x="561207" y="5204736"/>
            <a:chExt cx="4239390" cy="830997"/>
          </a:xfrm>
        </p:grpSpPr>
        <p:sp>
          <p:nvSpPr>
            <p:cNvPr id="39" name="TextBox 38"/>
            <p:cNvSpPr txBox="1"/>
            <p:nvPr/>
          </p:nvSpPr>
          <p:spPr>
            <a:xfrm>
              <a:off x="561207" y="521338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2127" y="5204736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competition to choose the best performer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5EAA9AD-90F9-431B-ADC2-B29F08538713}"/>
              </a:ext>
            </a:extLst>
          </p:cNvPr>
          <p:cNvGrpSpPr/>
          <p:nvPr/>
        </p:nvGrpSpPr>
        <p:grpSpPr>
          <a:xfrm>
            <a:off x="561207" y="3231758"/>
            <a:ext cx="4239390" cy="830997"/>
            <a:chOff x="561207" y="3451935"/>
            <a:chExt cx="4239390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561207" y="347295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2127" y="3451935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programme which teaches maths, English, etc.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5627292" y="292131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27292" y="36891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27292" y="460492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27292" y="54747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326B3A5-A474-4A4A-BB33-08D69A5687D9}"/>
              </a:ext>
            </a:extLst>
          </p:cNvPr>
          <p:cNvGrpSpPr/>
          <p:nvPr/>
        </p:nvGrpSpPr>
        <p:grpSpPr>
          <a:xfrm>
            <a:off x="561207" y="5923314"/>
            <a:ext cx="3984312" cy="470318"/>
            <a:chOff x="561207" y="6014187"/>
            <a:chExt cx="3984312" cy="470318"/>
          </a:xfrm>
        </p:grpSpPr>
        <p:sp>
          <p:nvSpPr>
            <p:cNvPr id="46" name="TextBox 45"/>
            <p:cNvSpPr txBox="1"/>
            <p:nvPr/>
          </p:nvSpPr>
          <p:spPr>
            <a:xfrm>
              <a:off x="561207" y="602284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2126" y="6014187"/>
              <a:ext cx="361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person who watches TV 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627292" y="6228748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AC667D-C0BF-426C-A6FB-26DD4893D7FB}"/>
              </a:ext>
            </a:extLst>
          </p:cNvPr>
          <p:cNvSpPr txBox="1"/>
          <p:nvPr/>
        </p:nvSpPr>
        <p:spPr>
          <a:xfrm>
            <a:off x="5826750" y="254555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character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C153B81-C692-4EFD-B4BD-AB37D4137FE4}"/>
              </a:ext>
            </a:extLst>
          </p:cNvPr>
          <p:cNvSpPr txBox="1"/>
          <p:nvPr/>
        </p:nvSpPr>
        <p:spPr>
          <a:xfrm>
            <a:off x="5092829" y="3378395"/>
            <a:ext cx="317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educational </a:t>
            </a:r>
            <a:r>
              <a:rPr lang="en-US" sz="2400" dirty="0" err="1">
                <a:solidFill>
                  <a:srgbClr val="FF0000"/>
                </a:solidFill>
              </a:rPr>
              <a:t>programme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AA69723-AAC3-4B30-BF9C-A532BE9DBC50}"/>
              </a:ext>
            </a:extLst>
          </p:cNvPr>
          <p:cNvSpPr txBox="1"/>
          <p:nvPr/>
        </p:nvSpPr>
        <p:spPr>
          <a:xfrm>
            <a:off x="5974808" y="4210098"/>
            <a:ext cx="117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DBB1D37-4F4E-40A8-9874-BEDA78A23640}"/>
              </a:ext>
            </a:extLst>
          </p:cNvPr>
          <p:cNvSpPr txBox="1"/>
          <p:nvPr/>
        </p:nvSpPr>
        <p:spPr>
          <a:xfrm>
            <a:off x="5790081" y="5089132"/>
            <a:ext cx="164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talent show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6B70EA5-2EB6-4A8B-87E6-08C4872A3B5A}"/>
              </a:ext>
            </a:extLst>
          </p:cNvPr>
          <p:cNvSpPr txBox="1"/>
          <p:nvPr/>
        </p:nvSpPr>
        <p:spPr>
          <a:xfrm>
            <a:off x="6107274" y="5884885"/>
            <a:ext cx="102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viewer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641807" y="1825445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you watch Bibi, the popular                 for children?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/ phrases in the box.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6977" y="19142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6977" y="255473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9769" y="3290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4599" y="3281737"/>
            <a:ext cx="96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6977" y="40347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1806" y="4026111"/>
            <a:ext cx="44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 Children are Always Right, 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6977" y="47847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8" y="4784777"/>
            <a:ext cx="32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father often watches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1807" y="2563387"/>
            <a:ext cx="841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                   do you prefer: Jerry the mouse or Tom the cat?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0084" y="5523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74914" y="5523424"/>
            <a:ext cx="850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popular </a:t>
            </a:r>
            <a:r>
              <a:rPr lang="en-US" sz="2400" dirty="0" err="1"/>
              <a:t>programme</a:t>
            </a:r>
            <a:r>
              <a:rPr lang="en-US" sz="2400" dirty="0"/>
              <a:t> has a lot of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7082" y="950139"/>
            <a:ext cx="9019309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7610" y="1039309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character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08831" y="104365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62574" y="1039192"/>
            <a:ext cx="169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game show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44656" y="1039192"/>
            <a:ext cx="210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animated films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541786" y="1039191"/>
            <a:ext cx="14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33364" y="1047670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A4B94A-853E-4392-AC2F-F8AAE129CFF3}"/>
              </a:ext>
            </a:extLst>
          </p:cNvPr>
          <p:cNvSpPr txBox="1"/>
          <p:nvPr/>
        </p:nvSpPr>
        <p:spPr>
          <a:xfrm>
            <a:off x="4539511" y="1914278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channel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ED10A7F-3D3B-4D0A-ADCC-37DC8D8BEF31}"/>
              </a:ext>
            </a:extLst>
          </p:cNvPr>
          <p:cNvCxnSpPr/>
          <p:nvPr/>
        </p:nvCxnSpPr>
        <p:spPr>
          <a:xfrm>
            <a:off x="4572000" y="2287110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868A89A-A63E-47F6-941F-AD3943C6BBA0}"/>
              </a:ext>
            </a:extLst>
          </p:cNvPr>
          <p:cNvSpPr txBox="1"/>
          <p:nvPr/>
        </p:nvSpPr>
        <p:spPr>
          <a:xfrm>
            <a:off x="1533896" y="2564975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character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713E342C-2F22-434B-9A09-241CB41C5D75}"/>
              </a:ext>
            </a:extLst>
          </p:cNvPr>
          <p:cNvCxnSpPr/>
          <p:nvPr/>
        </p:nvCxnSpPr>
        <p:spPr>
          <a:xfrm>
            <a:off x="1613520" y="293780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CAF3CDD-7DD6-4AB6-B067-5445A9124A7F}"/>
              </a:ext>
            </a:extLst>
          </p:cNvPr>
          <p:cNvSpPr txBox="1"/>
          <p:nvPr/>
        </p:nvSpPr>
        <p:spPr>
          <a:xfrm>
            <a:off x="1518990" y="3274638"/>
            <a:ext cx="534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animated films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like </a:t>
            </a:r>
            <a:r>
              <a:rPr lang="en-US" sz="2400" i="1" dirty="0"/>
              <a:t>Happy Feet</a:t>
            </a:r>
            <a:r>
              <a:rPr lang="en-US" sz="2400" dirty="0"/>
              <a:t> and </a:t>
            </a:r>
            <a:r>
              <a:rPr lang="en-US" sz="2400" i="1" dirty="0"/>
              <a:t>Coco</a:t>
            </a:r>
            <a:r>
              <a:rPr lang="en-US" sz="24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853EC57-265F-4E6C-8D3B-6043E211C972}"/>
              </a:ext>
            </a:extLst>
          </p:cNvPr>
          <p:cNvGrpSpPr/>
          <p:nvPr/>
        </p:nvGrpSpPr>
        <p:grpSpPr>
          <a:xfrm>
            <a:off x="1518990" y="3290089"/>
            <a:ext cx="4797240" cy="461665"/>
            <a:chOff x="1518990" y="3585923"/>
            <a:chExt cx="4797240" cy="461665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DE960BC6-E880-4D64-994E-B697E3944901}"/>
                </a:ext>
              </a:extLst>
            </p:cNvPr>
            <p:cNvSpPr txBox="1"/>
            <p:nvPr/>
          </p:nvSpPr>
          <p:spPr>
            <a:xfrm>
              <a:off x="2707710" y="3585923"/>
              <a:ext cx="3608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like </a:t>
              </a:r>
              <a:r>
                <a:rPr lang="en-US" sz="2400" i="1" dirty="0"/>
                <a:t>Happy Feet</a:t>
              </a:r>
              <a:r>
                <a:rPr lang="en-US" sz="2400" dirty="0"/>
                <a:t> and </a:t>
              </a:r>
              <a:r>
                <a:rPr lang="en-US" sz="2400" i="1" dirty="0"/>
                <a:t>Coco</a:t>
              </a:r>
              <a:r>
                <a:rPr lang="en-US" sz="2400" dirty="0"/>
                <a:t>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295D6FB9-05D5-4AB9-AFA0-747F405E4603}"/>
                </a:ext>
              </a:extLst>
            </p:cNvPr>
            <p:cNvCxnSpPr/>
            <p:nvPr/>
          </p:nvCxnSpPr>
          <p:spPr>
            <a:xfrm>
              <a:off x="1518990" y="3950024"/>
              <a:ext cx="1188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5294AEB-4E74-404F-AE32-FDE8D8ABF9A8}"/>
              </a:ext>
            </a:extLst>
          </p:cNvPr>
          <p:cNvSpPr txBox="1"/>
          <p:nvPr/>
        </p:nvSpPr>
        <p:spPr>
          <a:xfrm>
            <a:off x="4934517" y="4023810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game show </a:t>
            </a:r>
            <a:r>
              <a:rPr lang="en-US" sz="2400" dirty="0"/>
              <a:t>for kids.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FD5EFF5-420A-4189-AB87-5F514A3669AE}"/>
              </a:ext>
            </a:extLst>
          </p:cNvPr>
          <p:cNvGrpSpPr/>
          <p:nvPr/>
        </p:nvGrpSpPr>
        <p:grpSpPr>
          <a:xfrm>
            <a:off x="5036525" y="4034763"/>
            <a:ext cx="2381125" cy="461665"/>
            <a:chOff x="5036525" y="4330597"/>
            <a:chExt cx="2381125" cy="461665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E40FD4FA-1CF8-4836-A924-4147C7D72D72}"/>
                </a:ext>
              </a:extLst>
            </p:cNvPr>
            <p:cNvSpPr txBox="1"/>
            <p:nvPr/>
          </p:nvSpPr>
          <p:spPr>
            <a:xfrm>
              <a:off x="6111181" y="4330597"/>
              <a:ext cx="13064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for kids.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E0A82FAA-F58D-4701-9A8C-17E43AEEA302}"/>
                </a:ext>
              </a:extLst>
            </p:cNvPr>
            <p:cNvCxnSpPr/>
            <p:nvPr/>
          </p:nvCxnSpPr>
          <p:spPr>
            <a:xfrm>
              <a:off x="5036525" y="4694398"/>
              <a:ext cx="10746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409BBEA-673F-4CD2-B049-F6A5E3941C90}"/>
              </a:ext>
            </a:extLst>
          </p:cNvPr>
          <p:cNvSpPr txBox="1"/>
          <p:nvPr/>
        </p:nvSpPr>
        <p:spPr>
          <a:xfrm>
            <a:off x="3756504" y="4784398"/>
            <a:ext cx="36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comedies.</a:t>
            </a:r>
            <a:r>
              <a:rPr lang="en-US" sz="2400" dirty="0"/>
              <a:t> They’re so funny.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875715AF-BCE4-435F-9DBD-676FF6BD1A2B}"/>
              </a:ext>
            </a:extLst>
          </p:cNvPr>
          <p:cNvCxnSpPr/>
          <p:nvPr/>
        </p:nvCxnSpPr>
        <p:spPr>
          <a:xfrm>
            <a:off x="3836128" y="5166657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CC42680-A061-461D-B17C-3696F1538E91}"/>
              </a:ext>
            </a:extLst>
          </p:cNvPr>
          <p:cNvSpPr txBox="1"/>
          <p:nvPr/>
        </p:nvSpPr>
        <p:spPr>
          <a:xfrm>
            <a:off x="4846489" y="4792761"/>
            <a:ext cx="259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 They’re so funny.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8D46630-D161-4823-9000-E7F1EE43BCC9}"/>
              </a:ext>
            </a:extLst>
          </p:cNvPr>
          <p:cNvSpPr txBox="1"/>
          <p:nvPr/>
        </p:nvSpPr>
        <p:spPr>
          <a:xfrm>
            <a:off x="4919193" y="5528366"/>
            <a:ext cx="117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viewers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8BDDEE93-D54A-47EA-832D-5329915B4BD4}"/>
              </a:ext>
            </a:extLst>
          </p:cNvPr>
          <p:cNvCxnSpPr/>
          <p:nvPr/>
        </p:nvCxnSpPr>
        <p:spPr>
          <a:xfrm>
            <a:off x="4989390" y="5901198"/>
            <a:ext cx="96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67" grpId="0"/>
      <p:bldP spid="65" grpId="0"/>
      <p:bldP spid="26" grpId="0"/>
      <p:bldP spid="5" grpId="0"/>
      <p:bldP spid="33" grpId="0"/>
      <p:bldP spid="37" grpId="0"/>
      <p:bldP spid="42" grpId="0"/>
      <p:bldP spid="45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adjectives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7" name="Rounded Rectangle 56"/>
          <p:cNvSpPr/>
          <p:nvPr/>
        </p:nvSpPr>
        <p:spPr>
          <a:xfrm>
            <a:off x="37082" y="977033"/>
            <a:ext cx="9019309" cy="644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039" y="106620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popular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72516" y="1070551"/>
            <a:ext cx="174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64020" y="1066086"/>
            <a:ext cx="104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cute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40853" y="1066086"/>
            <a:ext cx="124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08042" y="1066085"/>
            <a:ext cx="94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live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22973" y="1074564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funny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6977" y="1941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1934696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most                 channel for children is the </a:t>
            </a:r>
            <a:r>
              <a:rPr lang="en-US" sz="2400" i="1" dirty="0"/>
              <a:t>Cartoon Network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25816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33172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3308631"/>
            <a:ext cx="254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Kitty is a very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0616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053005"/>
            <a:ext cx="77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watch this </a:t>
            </a:r>
            <a:r>
              <a:rPr lang="en-US" sz="2400" dirty="0" err="1"/>
              <a:t>programme</a:t>
            </a:r>
            <a:r>
              <a:rPr lang="en-US" sz="2400" dirty="0"/>
              <a:t> at the same time it happens. It’s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0402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040273"/>
            <a:ext cx="205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Comedies are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2590281"/>
            <a:ext cx="25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 film is very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0084" y="57789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4914" y="5778920"/>
            <a:ext cx="697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learn a lot from Discovery Channel. This channel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AF4ECF-FBE3-407B-B88B-B41300617A42}"/>
              </a:ext>
            </a:extLst>
          </p:cNvPr>
          <p:cNvSpPr txBox="1"/>
          <p:nvPr/>
        </p:nvSpPr>
        <p:spPr>
          <a:xfrm>
            <a:off x="1891882" y="1929124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popular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A510B0BD-AA82-4CC2-AB23-CBF2E32AAE1E}"/>
              </a:ext>
            </a:extLst>
          </p:cNvPr>
          <p:cNvCxnSpPr/>
          <p:nvPr/>
        </p:nvCxnSpPr>
        <p:spPr>
          <a:xfrm>
            <a:off x="1948873" y="2316225"/>
            <a:ext cx="1043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7EC5E54-AEA8-44FA-8FA7-2E0B12738BFD}"/>
              </a:ext>
            </a:extLst>
          </p:cNvPr>
          <p:cNvSpPr txBox="1"/>
          <p:nvPr/>
        </p:nvSpPr>
        <p:spPr>
          <a:xfrm>
            <a:off x="2697143" y="2590280"/>
            <a:ext cx="4159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boring.</a:t>
            </a:r>
            <a:r>
              <a:rPr lang="en-US" sz="2400" dirty="0"/>
              <a:t> I don’t want to watch it.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06C5098-39B3-4992-B915-590C1E096E80}"/>
              </a:ext>
            </a:extLst>
          </p:cNvPr>
          <p:cNvSpPr txBox="1"/>
          <p:nvPr/>
        </p:nvSpPr>
        <p:spPr>
          <a:xfrm>
            <a:off x="2839701" y="3307418"/>
            <a:ext cx="430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cute </a:t>
            </a:r>
            <a:r>
              <a:rPr lang="en-US" sz="2400" dirty="0"/>
              <a:t>character. Children love her.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8E04BAB-74E7-4E4E-88AE-81AA06FBEFAA}"/>
              </a:ext>
            </a:extLst>
          </p:cNvPr>
          <p:cNvSpPr txBox="1"/>
          <p:nvPr/>
        </p:nvSpPr>
        <p:spPr>
          <a:xfrm>
            <a:off x="1075103" y="4440117"/>
            <a:ext cx="71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6F33B30-DDC8-47F5-8C0F-3AE823B2339C}"/>
              </a:ext>
            </a:extLst>
          </p:cNvPr>
          <p:cNvSpPr txBox="1"/>
          <p:nvPr/>
        </p:nvSpPr>
        <p:spPr>
          <a:xfrm>
            <a:off x="2399606" y="5040273"/>
            <a:ext cx="632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funny. </a:t>
            </a:r>
            <a:r>
              <a:rPr lang="en-US" sz="2400" dirty="0"/>
              <a:t>People laugh a lot when they watch them.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611B931-949B-4506-AA18-053C1ACD89E1}"/>
              </a:ext>
            </a:extLst>
          </p:cNvPr>
          <p:cNvSpPr txBox="1"/>
          <p:nvPr/>
        </p:nvSpPr>
        <p:spPr>
          <a:xfrm>
            <a:off x="7417886" y="5778919"/>
            <a:ext cx="17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educational.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772E448-8C45-4F8B-9D81-34E1314399C1}"/>
              </a:ext>
            </a:extLst>
          </p:cNvPr>
          <p:cNvGrpSpPr/>
          <p:nvPr/>
        </p:nvGrpSpPr>
        <p:grpSpPr>
          <a:xfrm>
            <a:off x="2792030" y="2581628"/>
            <a:ext cx="4311205" cy="461665"/>
            <a:chOff x="2792030" y="2850568"/>
            <a:chExt cx="4311205" cy="46166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265991CC-C961-44C4-867F-4E6CCC8399E9}"/>
                </a:ext>
              </a:extLst>
            </p:cNvPr>
            <p:cNvCxnSpPr/>
            <p:nvPr/>
          </p:nvCxnSpPr>
          <p:spPr>
            <a:xfrm>
              <a:off x="2792030" y="323561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C67D0EB-08DD-4054-82AC-0909B5850EF6}"/>
                </a:ext>
              </a:extLst>
            </p:cNvPr>
            <p:cNvSpPr txBox="1"/>
            <p:nvPr/>
          </p:nvSpPr>
          <p:spPr>
            <a:xfrm>
              <a:off x="3775573" y="2850568"/>
              <a:ext cx="33276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I don’t want to watch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8B9BB03-A6E0-46B8-A108-0B8B0FAFB41B}"/>
              </a:ext>
            </a:extLst>
          </p:cNvPr>
          <p:cNvGrpSpPr/>
          <p:nvPr/>
        </p:nvGrpSpPr>
        <p:grpSpPr>
          <a:xfrm>
            <a:off x="2924008" y="3312990"/>
            <a:ext cx="4890813" cy="461665"/>
            <a:chOff x="2924008" y="3581930"/>
            <a:chExt cx="4890813" cy="46166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0DED95EA-813D-4CE9-BDCD-A739C242109D}"/>
                </a:ext>
              </a:extLst>
            </p:cNvPr>
            <p:cNvCxnSpPr/>
            <p:nvPr/>
          </p:nvCxnSpPr>
          <p:spPr>
            <a:xfrm>
              <a:off x="2924008" y="3952052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6F84AC56-2BAD-42F4-BEC0-7F8FEC030393}"/>
                </a:ext>
              </a:extLst>
            </p:cNvPr>
            <p:cNvSpPr txBox="1"/>
            <p:nvPr/>
          </p:nvSpPr>
          <p:spPr>
            <a:xfrm>
              <a:off x="4010106" y="3581930"/>
              <a:ext cx="38047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character. Children love her.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70374D0-00DA-4DC9-8EC0-2D22355B21F3}"/>
              </a:ext>
            </a:extLst>
          </p:cNvPr>
          <p:cNvGrpSpPr/>
          <p:nvPr/>
        </p:nvGrpSpPr>
        <p:grpSpPr>
          <a:xfrm>
            <a:off x="1210000" y="4426375"/>
            <a:ext cx="1277372" cy="461665"/>
            <a:chOff x="1210000" y="4695315"/>
            <a:chExt cx="1277372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0FC802A4-3A17-46E3-92F3-B765AE06FDC1}"/>
                </a:ext>
              </a:extLst>
            </p:cNvPr>
            <p:cNvCxnSpPr/>
            <p:nvPr/>
          </p:nvCxnSpPr>
          <p:spPr>
            <a:xfrm>
              <a:off x="1210000" y="5061747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8B9F6C92-D61E-4461-873A-7A3E000B06D7}"/>
                </a:ext>
              </a:extLst>
            </p:cNvPr>
            <p:cNvSpPr txBox="1"/>
            <p:nvPr/>
          </p:nvSpPr>
          <p:spPr>
            <a:xfrm>
              <a:off x="2201410" y="4695315"/>
              <a:ext cx="2859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0A8DD0C-F32E-42EA-A651-32CEDFB5C99E}"/>
              </a:ext>
            </a:extLst>
          </p:cNvPr>
          <p:cNvGrpSpPr/>
          <p:nvPr/>
        </p:nvGrpSpPr>
        <p:grpSpPr>
          <a:xfrm>
            <a:off x="2489580" y="5040273"/>
            <a:ext cx="6654420" cy="461665"/>
            <a:chOff x="2489580" y="5309213"/>
            <a:chExt cx="6654420" cy="4616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094279D6-6889-479D-9E4E-B3DF2939BC7E}"/>
                </a:ext>
              </a:extLst>
            </p:cNvPr>
            <p:cNvCxnSpPr/>
            <p:nvPr/>
          </p:nvCxnSpPr>
          <p:spPr>
            <a:xfrm>
              <a:off x="2489580" y="5686584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0F6F6A3C-6883-402B-8EC3-FE9619B8411B}"/>
                </a:ext>
              </a:extLst>
            </p:cNvPr>
            <p:cNvSpPr txBox="1"/>
            <p:nvPr/>
          </p:nvSpPr>
          <p:spPr>
            <a:xfrm>
              <a:off x="3474720" y="5309213"/>
              <a:ext cx="56692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People laugh a lot when they watch them.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70422A2-5E19-473B-AF57-8DF6E1041A85}"/>
              </a:ext>
            </a:extLst>
          </p:cNvPr>
          <p:cNvGrpSpPr/>
          <p:nvPr/>
        </p:nvGrpSpPr>
        <p:grpSpPr>
          <a:xfrm>
            <a:off x="7445721" y="5815365"/>
            <a:ext cx="1417007" cy="461665"/>
            <a:chOff x="7445721" y="6084305"/>
            <a:chExt cx="1417007" cy="4616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B1B2B28A-4EE5-4A01-8EA0-E0DC315B4124}"/>
                </a:ext>
              </a:extLst>
            </p:cNvPr>
            <p:cNvCxnSpPr/>
            <p:nvPr/>
          </p:nvCxnSpPr>
          <p:spPr>
            <a:xfrm>
              <a:off x="7445721" y="642564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5899BB6E-83A9-4676-A349-DD460A2B0D57}"/>
                </a:ext>
              </a:extLst>
            </p:cNvPr>
            <p:cNvSpPr txBox="1"/>
            <p:nvPr/>
          </p:nvSpPr>
          <p:spPr>
            <a:xfrm>
              <a:off x="8465805" y="6084305"/>
              <a:ext cx="3969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6" grpId="0"/>
      <p:bldP spid="44" grpId="0"/>
      <p:bldP spid="42" grpId="0"/>
      <p:bldP spid="4" grpId="0"/>
      <p:bldP spid="33" grpId="0"/>
      <p:bldP spid="34" grpId="0"/>
      <p:bldP spid="35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4318" y="23424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3041" y="274419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212" y="5561743"/>
            <a:ext cx="7185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think,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ð/: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this,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0832" y="5632571"/>
            <a:ext cx="385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thank, throw, theatre, third.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599" y="6006077"/>
            <a:ext cx="5903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that, these, those, there, father.</a:t>
            </a:r>
          </a:p>
        </p:txBody>
      </p:sp>
      <p:pic>
        <p:nvPicPr>
          <p:cNvPr id="10" name="English Sounds - The Two TH Consonants [θ] and [ð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506" y="880575"/>
            <a:ext cx="7530352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1511</TotalTime>
  <Words>637</Words>
  <Application>Microsoft Office PowerPoint</Application>
  <PresentationFormat>On-screen Show (4:3)</PresentationFormat>
  <Paragraphs>157</Paragraphs>
  <Slides>13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95</cp:revision>
  <dcterms:created xsi:type="dcterms:W3CDTF">2020-12-09T02:04:09Z</dcterms:created>
  <dcterms:modified xsi:type="dcterms:W3CDTF">2021-11-05T03:05:24Z</dcterms:modified>
</cp:coreProperties>
</file>