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4" r:id="rId2"/>
    <p:sldId id="297" r:id="rId3"/>
    <p:sldId id="296" r:id="rId4"/>
    <p:sldId id="271" r:id="rId5"/>
    <p:sldId id="301" r:id="rId6"/>
    <p:sldId id="302" r:id="rId7"/>
    <p:sldId id="299" r:id="rId8"/>
    <p:sldId id="258" r:id="rId9"/>
    <p:sldId id="289" r:id="rId10"/>
    <p:sldId id="300" r:id="rId11"/>
    <p:sldId id="260" r:id="rId12"/>
    <p:sldId id="291" r:id="rId13"/>
    <p:sldId id="261" r:id="rId14"/>
    <p:sldId id="290" r:id="rId15"/>
    <p:sldId id="263" r:id="rId16"/>
    <p:sldId id="292" r:id="rId17"/>
    <p:sldId id="293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B"/>
    <a:srgbClr val="EF008D"/>
    <a:srgbClr val="47B7A2"/>
    <a:srgbClr val="73C9B8"/>
    <a:srgbClr val="F7582D"/>
    <a:srgbClr val="548235"/>
    <a:srgbClr val="0084B1"/>
    <a:srgbClr val="D6EFF2"/>
    <a:srgbClr val="FFD9F0"/>
    <a:srgbClr val="BC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176" y="7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1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3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05888" y="-2232"/>
            <a:ext cx="3831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1" i="1" dirty="0">
                <a:latin typeface="Times New Roman" pitchFamily="18" charset="0"/>
              </a:rPr>
              <a:t>Friday, D</a:t>
            </a:r>
            <a:r>
              <a:rPr lang="en-US" sz="2400" b="1" i="1" dirty="0" smtClean="0">
                <a:latin typeface="Times New Roman" pitchFamily="18" charset="0"/>
              </a:rPr>
              <a:t>ecember 21</a:t>
            </a:r>
            <a:r>
              <a:rPr lang="en-US" sz="2400" b="1" i="1" baseline="30000" dirty="0" smtClean="0">
                <a:latin typeface="Times New Roman" pitchFamily="18" charset="0"/>
              </a:rPr>
              <a:t>st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</a:rPr>
              <a:t>2021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4267200"/>
            <a:ext cx="5105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Class: 6 C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Teacher:</a:t>
            </a:r>
            <a:r>
              <a:rPr lang="en-US" sz="3600" b="1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Nguyen Thi Thu Ba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5450"/>
            <a:ext cx="8305800" cy="1143000"/>
          </a:xfrm>
          <a:prstGeom prst="rect">
            <a:avLst/>
          </a:prstGeom>
          <a:solidFill>
            <a:srgbClr val="339966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048000"/>
            <a:ext cx="3810000" cy="3810000"/>
          </a:xfr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086600" y="3733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love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65932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1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423150" cy="6889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*</a:t>
            </a:r>
            <a:r>
              <a:rPr lang="en-US" dirty="0" smtClean="0"/>
              <a:t> </a:t>
            </a:r>
            <a:r>
              <a:rPr lang="vi-VN" sz="2400" b="1" u="sng" dirty="0" smtClean="0">
                <a:solidFill>
                  <a:srgbClr val="FF0000"/>
                </a:solidFill>
              </a:rPr>
              <a:t>Suggested </a:t>
            </a:r>
            <a:r>
              <a:rPr lang="vi-VN" sz="2400" b="1" u="sng" dirty="0">
                <a:solidFill>
                  <a:srgbClr val="FF0000"/>
                </a:solidFill>
              </a:rPr>
              <a:t>answers</a:t>
            </a:r>
            <a:r>
              <a:rPr lang="vi-VN" sz="2400" b="1" u="sng" dirty="0" smtClean="0">
                <a:solidFill>
                  <a:srgbClr val="FF0000"/>
                </a:solidFill>
              </a:rPr>
              <a:t>: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279525"/>
            <a:ext cx="8185150" cy="4351338"/>
          </a:xfrm>
        </p:spPr>
        <p:txBody>
          <a:bodyPr>
            <a:noAutofit/>
          </a:bodyPr>
          <a:lstStyle/>
          <a:p>
            <a:r>
              <a:rPr lang="vi-VN" sz="2400" i="1" dirty="0">
                <a:latin typeface="+mj-lt"/>
              </a:rPr>
              <a:t>I wish / Wishing you happy days all the year </a:t>
            </a:r>
            <a:r>
              <a:rPr lang="vi-VN" sz="2400" i="1" dirty="0" smtClean="0">
                <a:latin typeface="+mj-lt"/>
              </a:rPr>
              <a:t>round</a:t>
            </a:r>
            <a:r>
              <a:rPr lang="en-US" sz="2400" i="1" dirty="0" smtClean="0">
                <a:latin typeface="+mj-lt"/>
              </a:rPr>
              <a:t>.</a:t>
            </a:r>
          </a:p>
          <a:p>
            <a:pPr lvl="0"/>
            <a:r>
              <a:rPr lang="vi-VN" sz="2400" i="1" dirty="0">
                <a:latin typeface="+mj-lt"/>
              </a:rPr>
              <a:t>I wish / Wishing you good health and happiness.</a:t>
            </a:r>
            <a:endParaRPr lang="en-GB" sz="2400" i="1" dirty="0">
              <a:latin typeface="+mj-lt"/>
            </a:endParaRPr>
          </a:p>
          <a:p>
            <a:pPr lvl="0"/>
            <a:r>
              <a:rPr lang="vi-VN" sz="2400" i="1" dirty="0">
                <a:latin typeface="+mj-lt"/>
              </a:rPr>
              <a:t>I wish / Wishing you success in your work and a happy New Year.</a:t>
            </a:r>
            <a:endParaRPr lang="en-GB" sz="2400" i="1" dirty="0">
              <a:latin typeface="+mj-lt"/>
            </a:endParaRPr>
          </a:p>
          <a:p>
            <a:pPr lvl="0"/>
            <a:r>
              <a:rPr lang="vi-VN" sz="2400" i="1" dirty="0">
                <a:latin typeface="+mj-lt"/>
              </a:rPr>
              <a:t>I wish / Wishing you success in your study and laughter all the year round.</a:t>
            </a:r>
            <a:endParaRPr lang="en-GB" sz="2400" i="1" dirty="0">
              <a:latin typeface="+mj-lt"/>
            </a:endParaRPr>
          </a:p>
          <a:p>
            <a:pPr lvl="0"/>
            <a:r>
              <a:rPr lang="vi-VN" sz="2400" i="1" dirty="0">
                <a:latin typeface="+mj-lt"/>
              </a:rPr>
              <a:t>I wish / Wishing you a year full of joy and success.</a:t>
            </a:r>
            <a:endParaRPr lang="en-GB" sz="2400" i="1" dirty="0">
              <a:latin typeface="+mj-lt"/>
            </a:endParaRPr>
          </a:p>
          <a:p>
            <a:pPr lvl="0"/>
            <a:r>
              <a:rPr lang="vi-VN" sz="2400" i="1" dirty="0">
                <a:latin typeface="+mj-lt"/>
              </a:rPr>
              <a:t>I wish / Wishing you love and care from everybody around you</a:t>
            </a:r>
            <a:r>
              <a:rPr lang="vi-VN" sz="2400" i="1" dirty="0" smtClean="0">
                <a:latin typeface="+mj-lt"/>
              </a:rPr>
              <a:t>.</a:t>
            </a:r>
            <a:r>
              <a:rPr lang="en-GB" sz="2400" dirty="0">
                <a:latin typeface="+mj-lt"/>
              </a:rPr>
              <a:t/>
            </a:r>
            <a:br>
              <a:rPr lang="en-GB" sz="2400" dirty="0">
                <a:latin typeface="+mj-lt"/>
              </a:rPr>
            </a:b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46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2" y="687390"/>
            <a:ext cx="587409" cy="6216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3" y="782453"/>
            <a:ext cx="1402380" cy="431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55922" y="606080"/>
            <a:ext cx="622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Match the sentences with the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922" y="1062852"/>
            <a:ext cx="63567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Then match them with the countries.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749" y="1883671"/>
            <a:ext cx="4733162" cy="839650"/>
            <a:chOff x="363373" y="1262747"/>
            <a:chExt cx="4733162" cy="839650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557" y="1271400"/>
              <a:ext cx="4415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They go to Times Square to watch the New Year’s Eve Ball drop.</a:t>
              </a:r>
              <a:endParaRPr lang="en-US" sz="2400" i="1" spc="-5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749" y="2666783"/>
            <a:ext cx="5582060" cy="495718"/>
            <a:chOff x="363373" y="856347"/>
            <a:chExt cx="5582060" cy="4957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8563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557" y="890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bathe in an ice hole.</a:t>
              </a:r>
              <a:endParaRPr lang="en-US" sz="2400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0" y="1736985"/>
            <a:ext cx="5604638" cy="470318"/>
            <a:chOff x="363373" y="1262747"/>
            <a:chExt cx="5604638" cy="470318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135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They eat mochi rice cakes.</a:t>
              </a:r>
              <a:endParaRPr lang="en-US" sz="2400" i="1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60242" y="2416288"/>
            <a:ext cx="4888941" cy="467177"/>
            <a:chOff x="376767" y="640054"/>
            <a:chExt cx="3781075" cy="467177"/>
          </a:xfrm>
        </p:grpSpPr>
        <p:sp>
          <p:nvSpPr>
            <p:cNvPr id="22" name="TextBox 21"/>
            <p:cNvSpPr txBox="1"/>
            <p:nvPr/>
          </p:nvSpPr>
          <p:spPr>
            <a:xfrm>
              <a:off x="376767" y="645566"/>
              <a:ext cx="364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9343" y="640054"/>
              <a:ext cx="3548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They throw water on other people.</a:t>
              </a:r>
              <a:endParaRPr lang="en-US" sz="2400" i="1" spc="-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03" y="3290575"/>
            <a:ext cx="2356678" cy="1571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00" y="3414433"/>
            <a:ext cx="2799071" cy="15727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03" y="5108147"/>
            <a:ext cx="2356678" cy="15709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99" y="5109552"/>
            <a:ext cx="2799071" cy="1568165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048293" y="3151135"/>
            <a:ext cx="497990" cy="4391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4871954" y="3153848"/>
            <a:ext cx="497990" cy="4391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" name="Oval 29"/>
          <p:cNvSpPr/>
          <p:nvPr/>
        </p:nvSpPr>
        <p:spPr>
          <a:xfrm>
            <a:off x="1048293" y="4998292"/>
            <a:ext cx="497990" cy="4391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1" name="Oval 30"/>
          <p:cNvSpPr/>
          <p:nvPr/>
        </p:nvSpPr>
        <p:spPr>
          <a:xfrm>
            <a:off x="4871954" y="5001005"/>
            <a:ext cx="497990" cy="4391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2" name="Flowchart: Connector 31"/>
          <p:cNvSpPr/>
          <p:nvPr/>
        </p:nvSpPr>
        <p:spPr>
          <a:xfrm>
            <a:off x="3316221" y="4496724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3316221" y="6298498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7541811" y="4621441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541811" y="6311957"/>
            <a:ext cx="365760" cy="36576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44778" y="48649"/>
            <a:ext cx="629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New Year practices in the world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7D4CDDC-89FA-4A40-B5B6-D288ED03B7DA}"/>
              </a:ext>
            </a:extLst>
          </p:cNvPr>
          <p:cNvGrpSpPr/>
          <p:nvPr/>
        </p:nvGrpSpPr>
        <p:grpSpPr>
          <a:xfrm>
            <a:off x="3898808" y="3510276"/>
            <a:ext cx="2356678" cy="1571909"/>
            <a:chOff x="1528503" y="3315975"/>
            <a:chExt cx="2356678" cy="157190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3E7643C7-8D05-42D5-86A5-13B27E588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3315975"/>
              <a:ext cx="2356678" cy="1571909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11234519-D636-4A0A-AA87-FA5B77F39BB5}"/>
                </a:ext>
              </a:extLst>
            </p:cNvPr>
            <p:cNvSpPr/>
            <p:nvPr/>
          </p:nvSpPr>
          <p:spPr>
            <a:xfrm>
              <a:off x="1528503" y="332548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a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2F15A869-4DDB-4B2E-AC54-2EA2F160D881}"/>
              </a:ext>
            </a:extLst>
          </p:cNvPr>
          <p:cNvGrpSpPr/>
          <p:nvPr/>
        </p:nvGrpSpPr>
        <p:grpSpPr>
          <a:xfrm>
            <a:off x="3900282" y="89962"/>
            <a:ext cx="2345029" cy="1572768"/>
            <a:chOff x="5311701" y="3439833"/>
            <a:chExt cx="2345029" cy="157276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412854CD-0586-4BCC-8196-70E5D79DAF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59"/>
            <a:stretch/>
          </p:blipFill>
          <p:spPr>
            <a:xfrm>
              <a:off x="5311701" y="3439833"/>
              <a:ext cx="2345029" cy="1572768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10B35787-12AA-40F5-8C50-37FA1D79BE72}"/>
                </a:ext>
              </a:extLst>
            </p:cNvPr>
            <p:cNvSpPr/>
            <p:nvPr/>
          </p:nvSpPr>
          <p:spPr>
            <a:xfrm>
              <a:off x="5319716" y="3439833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b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5ECD9D3-B57F-4349-A42D-19603BA5F8A9}"/>
              </a:ext>
            </a:extLst>
          </p:cNvPr>
          <p:cNvGrpSpPr/>
          <p:nvPr/>
        </p:nvGrpSpPr>
        <p:grpSpPr>
          <a:xfrm>
            <a:off x="3908297" y="1791519"/>
            <a:ext cx="2356678" cy="1570975"/>
            <a:chOff x="1528503" y="5133547"/>
            <a:chExt cx="2356678" cy="157097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2872D3D1-FC1D-4AFD-8321-325071EE9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5133547"/>
              <a:ext cx="2356678" cy="1570975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FB94BEB0-B57E-48A5-94D0-2030940B695C}"/>
                </a:ext>
              </a:extLst>
            </p:cNvPr>
            <p:cNvSpPr/>
            <p:nvPr/>
          </p:nvSpPr>
          <p:spPr>
            <a:xfrm>
              <a:off x="1528503" y="514279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9994" y="277577"/>
            <a:ext cx="3309787" cy="1208982"/>
            <a:chOff x="363373" y="1262747"/>
            <a:chExt cx="3309787" cy="1208982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557" y="1271400"/>
              <a:ext cx="29926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pc="-100" dirty="0"/>
                <a:t>They go to Times Square to watch the New Year’s Eve Ball drop.</a:t>
              </a:r>
              <a:endParaRPr lang="en-US" sz="2400" i="1" spc="-1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7415" y="2191862"/>
            <a:ext cx="3594922" cy="839650"/>
            <a:chOff x="363373" y="1262747"/>
            <a:chExt cx="3594922" cy="839650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557" y="1271400"/>
              <a:ext cx="3277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bathe in an ice hole.</a:t>
              </a:r>
              <a:endParaRPr lang="en-US" sz="2400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7415" y="3745468"/>
            <a:ext cx="3511617" cy="839650"/>
            <a:chOff x="363373" y="1262747"/>
            <a:chExt cx="3511617" cy="839650"/>
          </a:xfrm>
        </p:grpSpPr>
        <p:sp>
          <p:nvSpPr>
            <p:cNvPr id="19" name="TextBox 1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136" y="1271400"/>
              <a:ext cx="31718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eat mochi rice cakes.</a:t>
              </a:r>
              <a:endParaRPr lang="en-US" sz="2400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9994" y="5476056"/>
            <a:ext cx="3549026" cy="830997"/>
            <a:chOff x="363373" y="1262747"/>
            <a:chExt cx="2744793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363373" y="1262747"/>
              <a:ext cx="364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5237" y="1262747"/>
              <a:ext cx="24729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They throw water on other people.</a:t>
              </a:r>
              <a:endParaRPr lang="en-US" sz="2400" i="1" spc="-5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C0DFD3E-CE63-40DE-BD40-9F7255EB16E9}"/>
              </a:ext>
            </a:extLst>
          </p:cNvPr>
          <p:cNvGrpSpPr/>
          <p:nvPr/>
        </p:nvGrpSpPr>
        <p:grpSpPr>
          <a:xfrm>
            <a:off x="3899240" y="85185"/>
            <a:ext cx="2356678" cy="1571909"/>
            <a:chOff x="1528503" y="3315975"/>
            <a:chExt cx="2356678" cy="157190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3315975"/>
              <a:ext cx="2356678" cy="1571909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528503" y="3325487"/>
              <a:ext cx="365760" cy="3657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847A47D-501D-4013-863B-0A13FA57B4E6}"/>
              </a:ext>
            </a:extLst>
          </p:cNvPr>
          <p:cNvGrpSpPr/>
          <p:nvPr/>
        </p:nvGrpSpPr>
        <p:grpSpPr>
          <a:xfrm>
            <a:off x="3832337" y="1800002"/>
            <a:ext cx="2423581" cy="1572768"/>
            <a:chOff x="5233149" y="3439833"/>
            <a:chExt cx="2423581" cy="15727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59"/>
            <a:stretch/>
          </p:blipFill>
          <p:spPr>
            <a:xfrm>
              <a:off x="5311701" y="3439833"/>
              <a:ext cx="2345029" cy="1572768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5233149" y="3440599"/>
              <a:ext cx="452327" cy="36499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2C71E31-0C4C-491E-8FDD-1612EADAE1CE}"/>
              </a:ext>
            </a:extLst>
          </p:cNvPr>
          <p:cNvGrpSpPr/>
          <p:nvPr/>
        </p:nvGrpSpPr>
        <p:grpSpPr>
          <a:xfrm>
            <a:off x="3832337" y="3476938"/>
            <a:ext cx="2423581" cy="1605440"/>
            <a:chOff x="1461600" y="5099082"/>
            <a:chExt cx="2423581" cy="160544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503" y="5133547"/>
              <a:ext cx="2356678" cy="1570975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1461600" y="5099082"/>
              <a:ext cx="432663" cy="4094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2FEFF14-589B-4C60-B096-876E362A90FE}"/>
              </a:ext>
            </a:extLst>
          </p:cNvPr>
          <p:cNvGrpSpPr/>
          <p:nvPr/>
        </p:nvGrpSpPr>
        <p:grpSpPr>
          <a:xfrm>
            <a:off x="3875142" y="5192227"/>
            <a:ext cx="2398822" cy="1596949"/>
            <a:chOff x="5328066" y="5118051"/>
            <a:chExt cx="2398822" cy="159694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0" r="7181"/>
            <a:stretch/>
          </p:blipFill>
          <p:spPr>
            <a:xfrm>
              <a:off x="5352164" y="5146835"/>
              <a:ext cx="2374724" cy="1568165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5328066" y="5118051"/>
              <a:ext cx="389857" cy="4123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64236FC5-AD97-40F4-8A8A-D8846399982A}"/>
              </a:ext>
            </a:extLst>
          </p:cNvPr>
          <p:cNvSpPr/>
          <p:nvPr/>
        </p:nvSpPr>
        <p:spPr>
          <a:xfrm>
            <a:off x="3878712" y="65088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EA458BA-0AA1-4388-B076-88AE86E93433}"/>
              </a:ext>
            </a:extLst>
          </p:cNvPr>
          <p:cNvSpPr/>
          <p:nvPr/>
        </p:nvSpPr>
        <p:spPr>
          <a:xfrm>
            <a:off x="3880199" y="1764102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4FCF9CE0-ED2C-4298-892C-33E99413ED10}"/>
              </a:ext>
            </a:extLst>
          </p:cNvPr>
          <p:cNvSpPr/>
          <p:nvPr/>
        </p:nvSpPr>
        <p:spPr>
          <a:xfrm>
            <a:off x="3868664" y="3476938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98EE6F7-4981-4AF1-A37E-23AB16442CF9}"/>
              </a:ext>
            </a:extLst>
          </p:cNvPr>
          <p:cNvSpPr/>
          <p:nvPr/>
        </p:nvSpPr>
        <p:spPr>
          <a:xfrm>
            <a:off x="3875143" y="5192227"/>
            <a:ext cx="2404872" cy="16184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E11827A-A7E8-435A-9E68-A8D8D60B2F90}"/>
              </a:ext>
            </a:extLst>
          </p:cNvPr>
          <p:cNvSpPr txBox="1"/>
          <p:nvPr/>
        </p:nvSpPr>
        <p:spPr>
          <a:xfrm>
            <a:off x="7142900" y="592856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Thailand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AE21898C-DBDC-4947-82BE-775077DD9342}"/>
              </a:ext>
            </a:extLst>
          </p:cNvPr>
          <p:cNvSpPr txBox="1"/>
          <p:nvPr/>
        </p:nvSpPr>
        <p:spPr>
          <a:xfrm>
            <a:off x="7318992" y="2385180"/>
            <a:ext cx="99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Japan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00A3816-C5B7-4343-B13F-EF7AF951AFAE}"/>
              </a:ext>
            </a:extLst>
          </p:cNvPr>
          <p:cNvSpPr txBox="1"/>
          <p:nvPr/>
        </p:nvSpPr>
        <p:spPr>
          <a:xfrm>
            <a:off x="7142900" y="4065397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USA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4114903-9E11-44D1-AD5A-DFC23B4E4677}"/>
              </a:ext>
            </a:extLst>
          </p:cNvPr>
          <p:cNvSpPr txBox="1"/>
          <p:nvPr/>
        </p:nvSpPr>
        <p:spPr>
          <a:xfrm>
            <a:off x="7334730" y="5660721"/>
            <a:ext cx="96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Russia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D785257-B866-4338-91B2-EB177BC54CF9}"/>
              </a:ext>
            </a:extLst>
          </p:cNvPr>
          <p:cNvSpPr txBox="1"/>
          <p:nvPr/>
        </p:nvSpPr>
        <p:spPr>
          <a:xfrm>
            <a:off x="7180999" y="5658723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Thailand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5D9BDDD-FD0E-4792-A050-E7184A97D9D5}"/>
              </a:ext>
            </a:extLst>
          </p:cNvPr>
          <p:cNvSpPr txBox="1"/>
          <p:nvPr/>
        </p:nvSpPr>
        <p:spPr>
          <a:xfrm>
            <a:off x="7303253" y="4042033"/>
            <a:ext cx="99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Japan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B31F8A9-0162-4CD2-8FF5-B55C14F24007}"/>
              </a:ext>
            </a:extLst>
          </p:cNvPr>
          <p:cNvSpPr txBox="1"/>
          <p:nvPr/>
        </p:nvSpPr>
        <p:spPr>
          <a:xfrm>
            <a:off x="7068407" y="594294"/>
            <a:ext cx="13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The USA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C33F72-C693-4D43-B6C3-65E117109738}"/>
              </a:ext>
            </a:extLst>
          </p:cNvPr>
          <p:cNvSpPr txBox="1"/>
          <p:nvPr/>
        </p:nvSpPr>
        <p:spPr>
          <a:xfrm>
            <a:off x="7260239" y="2404747"/>
            <a:ext cx="96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Russia</a:t>
            </a:r>
          </a:p>
        </p:txBody>
      </p:sp>
    </p:spTree>
    <p:extLst>
      <p:ext uri="{BB962C8B-B14F-4D97-AF65-F5344CB8AC3E}">
        <p14:creationId xmlns:p14="http://schemas.microsoft.com/office/powerpoint/2010/main" val="6811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3.61111E-6 0.49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0007 -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07 -0.2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1.66667E-6 0.7391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99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093 L -0.00138 0.2442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4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3.61111E-6 -0.5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25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2.22222E-6 L 0.00174 -0.4787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91565" y="73536"/>
            <a:ext cx="753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Read how people in different countries celebrate their  New Year. Then match the countries with the activities.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496" y="1075446"/>
            <a:ext cx="7951007" cy="525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84B1"/>
                </a:solidFill>
              </a:rPr>
              <a:t>In Japan</a:t>
            </a:r>
            <a:r>
              <a:rPr lang="en-US" sz="2600" dirty="0"/>
              <a:t>, temples ring their bells 108 times at midnight on December 31. By doing so, people believe the bad things of the past year will leave. 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84B1"/>
                </a:solidFill>
              </a:rPr>
              <a:t>In Spain</a:t>
            </a:r>
            <a:r>
              <a:rPr lang="en-US" sz="2600" dirty="0"/>
              <a:t>, people try to put 12 grapes in their mouth at midnight for good luck.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84B1"/>
                </a:solidFill>
              </a:rPr>
              <a:t>In Switzerland</a:t>
            </a:r>
            <a:r>
              <a:rPr lang="en-US" sz="2600" dirty="0"/>
              <a:t>, they drop ice cream on the floor to celebrate the New Year.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84B1"/>
                </a:solidFill>
              </a:rPr>
              <a:t>In Romania</a:t>
            </a:r>
            <a:r>
              <a:rPr lang="en-US" sz="2600" dirty="0"/>
              <a:t>, they throw coins into a river for good luck.</a:t>
            </a:r>
          </a:p>
          <a:p>
            <a:pPr>
              <a:lnSpc>
                <a:spcPct val="130000"/>
              </a:lnSpc>
            </a:pPr>
            <a:r>
              <a:rPr lang="en-US" sz="2600" b="1" dirty="0">
                <a:solidFill>
                  <a:srgbClr val="0084B1"/>
                </a:solidFill>
              </a:rPr>
              <a:t>In Thailand</a:t>
            </a:r>
            <a:r>
              <a:rPr lang="en-US" sz="2600" dirty="0"/>
              <a:t>, they throw water on other people to wash away bad luck.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5F09FF9-0191-4569-B78F-48793BDA2A9E}"/>
              </a:ext>
            </a:extLst>
          </p:cNvPr>
          <p:cNvSpPr txBox="1"/>
          <p:nvPr/>
        </p:nvSpPr>
        <p:spPr>
          <a:xfrm>
            <a:off x="3801151" y="2622984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b. </a:t>
            </a:r>
            <a:r>
              <a:rPr lang="en-US" sz="2800"/>
              <a:t>ring bells 108 times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CB6D40D-5D44-4442-B4C6-9D347D6923D2}"/>
              </a:ext>
            </a:extLst>
          </p:cNvPr>
          <p:cNvSpPr txBox="1"/>
          <p:nvPr/>
        </p:nvSpPr>
        <p:spPr>
          <a:xfrm>
            <a:off x="3801151" y="3547321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c. </a:t>
            </a:r>
            <a:r>
              <a:rPr lang="en-US" sz="2800" dirty="0"/>
              <a:t>throw coins into a river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A46BEEF-E098-4C67-945B-6E1DD87576A6}"/>
              </a:ext>
            </a:extLst>
          </p:cNvPr>
          <p:cNvSpPr txBox="1"/>
          <p:nvPr/>
        </p:nvSpPr>
        <p:spPr>
          <a:xfrm>
            <a:off x="3801151" y="5290177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e. </a:t>
            </a:r>
            <a:r>
              <a:rPr lang="en-US" sz="2800" dirty="0"/>
              <a:t>drop ice cream on the floor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736" y="1739209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1. </a:t>
            </a:r>
            <a:r>
              <a:rPr lang="en-US" sz="2800" dirty="0"/>
              <a:t>Japan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736" y="2622984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2. </a:t>
            </a:r>
            <a:r>
              <a:rPr lang="en-US" sz="2800"/>
              <a:t>Spain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736" y="352021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3. </a:t>
            </a:r>
            <a:r>
              <a:rPr lang="en-US" sz="2800"/>
              <a:t>Switzerland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736" y="4405197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84B1"/>
                </a:solidFill>
              </a:rPr>
              <a:t>4. </a:t>
            </a:r>
            <a:r>
              <a:rPr lang="en-US" sz="2800"/>
              <a:t>Romania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736" y="5284512"/>
            <a:ext cx="237744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5. </a:t>
            </a:r>
            <a:r>
              <a:rPr lang="en-US" sz="2800" dirty="0"/>
              <a:t>Thailand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1151" y="4368157"/>
            <a:ext cx="4937760" cy="640080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4B1"/>
                </a:solidFill>
              </a:rPr>
              <a:t>d. </a:t>
            </a:r>
            <a:r>
              <a:rPr lang="en-US" sz="2800" dirty="0"/>
              <a:t>Throw water on other people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D699588-A961-42B8-8E87-70E017611D77}"/>
              </a:ext>
            </a:extLst>
          </p:cNvPr>
          <p:cNvSpPr/>
          <p:nvPr/>
        </p:nvSpPr>
        <p:spPr>
          <a:xfrm>
            <a:off x="420736" y="841976"/>
            <a:ext cx="2377440" cy="640080"/>
          </a:xfrm>
          <a:prstGeom prst="rect">
            <a:avLst/>
          </a:prstGeom>
          <a:solidFill>
            <a:srgbClr val="73C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Countries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B7841F1-66FD-4BBE-AA11-19CD0187C248}"/>
              </a:ext>
            </a:extLst>
          </p:cNvPr>
          <p:cNvSpPr/>
          <p:nvPr/>
        </p:nvSpPr>
        <p:spPr>
          <a:xfrm>
            <a:off x="3801151" y="851401"/>
            <a:ext cx="4937760" cy="640080"/>
          </a:xfrm>
          <a:prstGeom prst="rect">
            <a:avLst/>
          </a:prstGeom>
          <a:solidFill>
            <a:srgbClr val="73C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Activities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897E7FF-B078-4404-B101-7B138178A036}"/>
              </a:ext>
            </a:extLst>
          </p:cNvPr>
          <p:cNvSpPr/>
          <p:nvPr/>
        </p:nvSpPr>
        <p:spPr>
          <a:xfrm>
            <a:off x="3801151" y="1739215"/>
            <a:ext cx="4937760" cy="640074"/>
          </a:xfrm>
          <a:prstGeom prst="rect">
            <a:avLst/>
          </a:prstGeom>
          <a:noFill/>
          <a:ln w="19050">
            <a:solidFill>
              <a:srgbClr val="47B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4B1"/>
                </a:solidFill>
              </a:rPr>
              <a:t>a. </a:t>
            </a:r>
            <a:r>
              <a:rPr lang="en-US" sz="2800" dirty="0">
                <a:solidFill>
                  <a:schemeClr val="tx1"/>
                </a:solidFill>
              </a:rPr>
              <a:t>put 12 grapes in the mouth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52400"/>
            <a:ext cx="36703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MATCHING</a:t>
            </a:r>
            <a:endParaRPr lang="en-GB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1698031" y="58991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=&gt; Answer: </a:t>
            </a:r>
          </a:p>
          <a:p>
            <a:r>
              <a:rPr lang="en-GB" sz="2400" b="1" i="1" dirty="0">
                <a:solidFill>
                  <a:srgbClr val="FF0000"/>
                </a:solidFill>
              </a:rPr>
              <a:t>1- b       2- a       3- e        4- c        5- d</a:t>
            </a:r>
            <a:endParaRPr lang="en-GB" sz="24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endCxn id="20" idx="1"/>
          </p:cNvCxnSpPr>
          <p:nvPr/>
        </p:nvCxnSpPr>
        <p:spPr>
          <a:xfrm>
            <a:off x="2798176" y="2222500"/>
            <a:ext cx="1002975" cy="720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33" idx="1"/>
          </p:cNvCxnSpPr>
          <p:nvPr/>
        </p:nvCxnSpPr>
        <p:spPr>
          <a:xfrm flipV="1">
            <a:off x="2798176" y="2059252"/>
            <a:ext cx="1002975" cy="1026848"/>
          </a:xfrm>
          <a:prstGeom prst="straightConnector1">
            <a:avLst/>
          </a:prstGeom>
          <a:ln w="38100">
            <a:solidFill>
              <a:srgbClr val="005A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3"/>
            <a:endCxn id="23" idx="1"/>
          </p:cNvCxnSpPr>
          <p:nvPr/>
        </p:nvCxnSpPr>
        <p:spPr>
          <a:xfrm>
            <a:off x="2798176" y="3840257"/>
            <a:ext cx="1002975" cy="17699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3"/>
            <a:endCxn id="21" idx="1"/>
          </p:cNvCxnSpPr>
          <p:nvPr/>
        </p:nvCxnSpPr>
        <p:spPr>
          <a:xfrm flipV="1">
            <a:off x="2798176" y="3867361"/>
            <a:ext cx="1002975" cy="85787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3"/>
            <a:endCxn id="13" idx="1"/>
          </p:cNvCxnSpPr>
          <p:nvPr/>
        </p:nvCxnSpPr>
        <p:spPr>
          <a:xfrm flipV="1">
            <a:off x="2798176" y="4688197"/>
            <a:ext cx="1002975" cy="91635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9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2.77778E-7 0.1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3" grpId="0" animBg="1"/>
      <p:bldP spid="13" grpId="1" animBg="1"/>
      <p:bldP spid="33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20802" y="92348"/>
            <a:ext cx="789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Work in groups. Each student chooses one activity from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. Take turns to say them aloud. The group says which country he / she is talking about.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403" y="3314853"/>
            <a:ext cx="7336186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/>
              <a:t>They throw water on other people.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/>
              <a:t>It’s in Thailand.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403" y="2348267"/>
            <a:ext cx="176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181100"/>
            <a:ext cx="3136900" cy="213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3" y="1371600"/>
            <a:ext cx="8380413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Learn by heart all new words.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2800" b="1" dirty="0" smtClean="0">
                <a:latin typeface="Times New Roman" pitchFamily="18" charset="0"/>
              </a:rPr>
              <a:t>Do exercises on workbook.</a:t>
            </a:r>
            <a:endParaRPr lang="en-US" altLang="en-US" sz="28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Prepare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</a:rPr>
              <a:t>skills 1</a:t>
            </a:r>
            <a:r>
              <a:rPr lang="en-US" altLang="en-US" sz="2800" b="1" smtClean="0">
                <a:latin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.VnVogue" pitchFamily="34" charset="0"/>
            </a:endParaRPr>
          </a:p>
        </p:txBody>
      </p:sp>
      <p:pic>
        <p:nvPicPr>
          <p:cNvPr id="17415" name="Picture 8" descr="http://1.bp.blogspot.com/-HkSgouNeQmA/URMbtBrzBMI/AAAAAAAAAkg/biR29V7u7ec/s400/3+kids+vietname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52" y="4786315"/>
            <a:ext cx="395287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774" y="304800"/>
            <a:ext cx="4647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499090" y="5257802"/>
            <a:ext cx="2644909" cy="160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4937750"/>
            <a:ext cx="2133599" cy="190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4763"/>
            <a:ext cx="3429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2" y="170776"/>
            <a:ext cx="8846820" cy="6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4776" y="1007907"/>
            <a:ext cx="48703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611312"/>
            <a:ext cx="1714500" cy="108108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20800" r="4601" b="20600"/>
          <a:stretch/>
        </p:blipFill>
        <p:spPr bwMode="auto">
          <a:xfrm>
            <a:off x="2235200" y="1629092"/>
            <a:ext cx="1574800" cy="1063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18932"/>
            <a:ext cx="1554797" cy="107346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1611312"/>
            <a:ext cx="1446847" cy="108108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8" b="17391"/>
          <a:stretch/>
        </p:blipFill>
        <p:spPr bwMode="auto">
          <a:xfrm>
            <a:off x="7263447" y="1611312"/>
            <a:ext cx="1568768" cy="1081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6911" y="2937470"/>
            <a:ext cx="9605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/>
              <a:t>Japan</a:t>
            </a:r>
            <a:endParaRPr lang="en-GB" sz="2600" dirty="0"/>
          </a:p>
        </p:txBody>
      </p:sp>
      <p:sp>
        <p:nvSpPr>
          <p:cNvPr id="10" name="Rectangle 9"/>
          <p:cNvSpPr/>
          <p:nvPr/>
        </p:nvSpPr>
        <p:spPr>
          <a:xfrm>
            <a:off x="2286000" y="2937470"/>
            <a:ext cx="13452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Thailand</a:t>
            </a:r>
            <a:endParaRPr lang="en-GB" sz="2600" dirty="0"/>
          </a:p>
        </p:txBody>
      </p:sp>
      <p:sp>
        <p:nvSpPr>
          <p:cNvPr id="11" name="Rectangle 10"/>
          <p:cNvSpPr/>
          <p:nvPr/>
        </p:nvSpPr>
        <p:spPr>
          <a:xfrm>
            <a:off x="4172761" y="2937470"/>
            <a:ext cx="13736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Romania</a:t>
            </a:r>
            <a:endParaRPr lang="en-GB" sz="2600" dirty="0"/>
          </a:p>
        </p:txBody>
      </p:sp>
      <p:sp>
        <p:nvSpPr>
          <p:cNvPr id="12" name="Rectangle 11"/>
          <p:cNvSpPr/>
          <p:nvPr/>
        </p:nvSpPr>
        <p:spPr>
          <a:xfrm>
            <a:off x="5873709" y="2916872"/>
            <a:ext cx="9252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Spain</a:t>
            </a:r>
            <a:endParaRPr lang="en-GB" sz="2600" dirty="0"/>
          </a:p>
        </p:txBody>
      </p:sp>
      <p:sp>
        <p:nvSpPr>
          <p:cNvPr id="13" name="Rectangle 12"/>
          <p:cNvSpPr/>
          <p:nvPr/>
        </p:nvSpPr>
        <p:spPr>
          <a:xfrm>
            <a:off x="7348131" y="2935406"/>
            <a:ext cx="17565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Switzerland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5743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65100"/>
            <a:ext cx="2120900" cy="469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* WARM  UP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11500" y="76884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BlackH" pitchFamily="34" charset="0"/>
              </a:rPr>
              <a:t>MATCHING</a:t>
            </a:r>
            <a:endParaRPr lang="en-GB" sz="3600" b="1" dirty="0">
              <a:solidFill>
                <a:srgbClr val="FF0000"/>
              </a:solidFill>
              <a:latin typeface=".VnBlackH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611312"/>
            <a:ext cx="1714500" cy="108108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20800" r="4601" b="20600"/>
          <a:stretch/>
        </p:blipFill>
        <p:spPr bwMode="auto">
          <a:xfrm>
            <a:off x="2235200" y="1629092"/>
            <a:ext cx="1574800" cy="1063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18932"/>
            <a:ext cx="1554797" cy="107346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1611312"/>
            <a:ext cx="1446847" cy="108108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8" b="17391"/>
          <a:stretch/>
        </p:blipFill>
        <p:spPr bwMode="auto">
          <a:xfrm>
            <a:off x="7263447" y="1611312"/>
            <a:ext cx="1568768" cy="1081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50490" y="3311242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C. Japan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5816607" y="3340411"/>
            <a:ext cx="1492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D.Thailand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3353111"/>
            <a:ext cx="1605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A. Romania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7585204" y="3326246"/>
            <a:ext cx="1164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E. Spain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2108200" y="3338946"/>
            <a:ext cx="1946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B. Switzerland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48490" y="1044317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5AAB"/>
                </a:solidFill>
              </a:rPr>
              <a:t>1</a:t>
            </a:r>
            <a:endParaRPr lang="en-GB" sz="3200" b="1" dirty="0">
              <a:solidFill>
                <a:srgbClr val="005AA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4590" y="1054853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AAB"/>
                </a:solidFill>
              </a:rPr>
              <a:t>2</a:t>
            </a:r>
            <a:endParaRPr lang="en-GB" sz="3200" b="1" dirty="0">
              <a:solidFill>
                <a:srgbClr val="005AA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7490" y="1005929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AAB"/>
                </a:solidFill>
              </a:rPr>
              <a:t>3</a:t>
            </a:r>
            <a:endParaRPr lang="en-GB" sz="3200" b="1" dirty="0">
              <a:solidFill>
                <a:srgbClr val="005AA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7" y="1022210"/>
            <a:ext cx="43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5AAB"/>
                </a:solidFill>
              </a:rPr>
              <a:t>4</a:t>
            </a:r>
            <a:endParaRPr lang="en-GB" sz="3200" b="1" dirty="0">
              <a:solidFill>
                <a:srgbClr val="005AA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7926" y="1022209"/>
            <a:ext cx="543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5AAB"/>
                </a:solidFill>
              </a:rPr>
              <a:t>5</a:t>
            </a:r>
            <a:endParaRPr lang="en-GB" sz="3200" b="1" dirty="0">
              <a:solidFill>
                <a:srgbClr val="005A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41389 -0.0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4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2 -0.00741 L -0.39167 -0.08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7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40417 -0.08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19445 -0.07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2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54305 -0.081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248828" y="3960939"/>
            <a:ext cx="3581400" cy="270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3" y="3562246"/>
            <a:ext cx="1921331" cy="260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57006" y="3755477"/>
            <a:ext cx="7085160" cy="1486220"/>
            <a:chOff x="1418628" y="2835991"/>
            <a:chExt cx="7085160" cy="1486220"/>
          </a:xfrm>
        </p:grpSpPr>
        <p:sp>
          <p:nvSpPr>
            <p:cNvPr id="11" name="TextBox 10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Saying New Year’s wishes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40766" y="1987595"/>
            <a:ext cx="2350434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LESSON 4</a:t>
            </a:r>
            <a:endParaRPr lang="en-GB" sz="4000" b="1" dirty="0"/>
          </a:p>
        </p:txBody>
      </p:sp>
      <p:sp>
        <p:nvSpPr>
          <p:cNvPr id="7" name="Horizontal Scroll 6"/>
          <p:cNvSpPr/>
          <p:nvPr/>
        </p:nvSpPr>
        <p:spPr>
          <a:xfrm>
            <a:off x="444158" y="177800"/>
            <a:ext cx="8186000" cy="1473200"/>
          </a:xfrm>
          <a:prstGeom prst="horizontalScroll">
            <a:avLst/>
          </a:prstGeom>
          <a:solidFill>
            <a:schemeClr val="accent6">
              <a:alpha val="86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UNIT 6: OUR TET HOLIDAY</a:t>
            </a:r>
            <a:endParaRPr lang="en-GB" sz="54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28" y="2793344"/>
            <a:ext cx="4176100" cy="7689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88" y="2786414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29420" y="2215065"/>
            <a:ext cx="7085160" cy="2510236"/>
            <a:chOff x="1418628" y="1811975"/>
            <a:chExt cx="7085160" cy="2510236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Saying New Year’s wishes</a:t>
              </a:r>
            </a:p>
          </p:txBody>
        </p:sp>
      </p:grpSp>
      <p:sp>
        <p:nvSpPr>
          <p:cNvPr id="18" name="Horizontal Scroll 17"/>
          <p:cNvSpPr/>
          <p:nvPr/>
        </p:nvSpPr>
        <p:spPr>
          <a:xfrm>
            <a:off x="444158" y="177800"/>
            <a:ext cx="8186000" cy="1473200"/>
          </a:xfrm>
          <a:prstGeom prst="horizontalScroll">
            <a:avLst/>
          </a:prstGeom>
          <a:solidFill>
            <a:schemeClr val="accent6">
              <a:alpha val="86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UNIT 6: OUR TET HOLIDAY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317500"/>
            <a:ext cx="24892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* Vocabulary: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5956" y="3385340"/>
            <a:ext cx="17844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- ice hole (n): 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6712" y="3453519"/>
            <a:ext cx="1765300" cy="303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hố băng.</a:t>
            </a:r>
            <a:r>
              <a:rPr kumimoji="0" lang="vi-V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37376" y="3896030"/>
            <a:ext cx="26324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- throw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phrv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:)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9262" y="2335768"/>
            <a:ext cx="2159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- rice cakes  (n): 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1356" y="2859637"/>
            <a:ext cx="1772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- bathe (v):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8661" y="1888172"/>
            <a:ext cx="21771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- Switzerland (n):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2490" y="1874764"/>
            <a:ext cx="10871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9262" y="1375370"/>
            <a:ext cx="14718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Spain (n):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96" y="435260"/>
            <a:ext cx="2362540" cy="16258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92154"/>
            <a:ext cx="2399248" cy="166890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8" b="17391"/>
          <a:stretch/>
        </p:blipFill>
        <p:spPr bwMode="auto">
          <a:xfrm>
            <a:off x="14111128" y="3393586"/>
            <a:ext cx="1568768" cy="1081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06047" y="870118"/>
            <a:ext cx="14659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Japan (n):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8" b="17391"/>
          <a:stretch/>
        </p:blipFill>
        <p:spPr bwMode="auto">
          <a:xfrm>
            <a:off x="5114031" y="779165"/>
            <a:ext cx="3201098" cy="1836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411364" y="1382785"/>
            <a:ext cx="16882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41818" y="870118"/>
            <a:ext cx="7328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32318" y="2864631"/>
            <a:ext cx="6078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ắm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395978" y="3965715"/>
            <a:ext cx="2714615" cy="303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err="1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 err="1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ém</a:t>
            </a:r>
            <a:r>
              <a:rPr lang="en-US" sz="2200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tạt</a:t>
            </a:r>
            <a:r>
              <a:rPr lang="en-US" sz="2200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vi-V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09" y="1209628"/>
            <a:ext cx="3926819" cy="22188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85" y="1037325"/>
            <a:ext cx="3020492" cy="18752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60" y="1085561"/>
            <a:ext cx="3595168" cy="214029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790684" y="2327317"/>
            <a:ext cx="12105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4" grpId="0"/>
      <p:bldP spid="16" grpId="0"/>
      <p:bldP spid="17" grpId="0"/>
      <p:bldP spid="19" grpId="0"/>
      <p:bldP spid="20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956" y="3385340"/>
            <a:ext cx="17844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- ice hole (n): 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86712" y="3453519"/>
            <a:ext cx="1765300" cy="303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Times New Roman" pitchFamily="18" charset="0"/>
                <a:cs typeface="Times New Roman" pitchFamily="18" charset="0"/>
              </a:rPr>
              <a:t>hố băng.</a:t>
            </a:r>
            <a:r>
              <a:rPr kumimoji="0" lang="vi-V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7376" y="3896030"/>
            <a:ext cx="26324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- throw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phrv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:)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9262" y="2335768"/>
            <a:ext cx="2159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- rice cakes  (n): 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1356" y="2859637"/>
            <a:ext cx="1772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- bathe (v):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8661" y="1888172"/>
            <a:ext cx="21771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- Switzerland (n):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2490" y="1874764"/>
            <a:ext cx="10871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262" y="1375370"/>
            <a:ext cx="14718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Spain (n):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047" y="870118"/>
            <a:ext cx="14659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Japan (n):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1364" y="1382785"/>
            <a:ext cx="16882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1818" y="870118"/>
            <a:ext cx="7328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32318" y="2864631"/>
            <a:ext cx="6078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ắm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90684" y="2327317"/>
            <a:ext cx="12105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395978" y="3965715"/>
            <a:ext cx="2714615" cy="3032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err="1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 err="1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ém</a:t>
            </a:r>
            <a:r>
              <a:rPr lang="en-US" sz="2200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tạt</a:t>
            </a:r>
            <a:r>
              <a:rPr lang="en-US" sz="2200" dirty="0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vi-V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5600" y="228600"/>
            <a:ext cx="399641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*  Checking vocabulary: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2200" y="228600"/>
            <a:ext cx="3124200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RUB OUT AND REMEMBER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5094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1993900"/>
            <a:ext cx="4025900" cy="2286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EF0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5AAB"/>
                </a:solidFill>
              </a:rPr>
              <a:t>* </a:t>
            </a:r>
            <a:r>
              <a:rPr lang="en-US" sz="2800" b="1" dirty="0" smtClean="0">
                <a:solidFill>
                  <a:srgbClr val="005AAB"/>
                </a:solidFill>
              </a:rPr>
              <a:t>Some </a:t>
            </a:r>
            <a:r>
              <a:rPr lang="en-US" sz="2800" b="1" dirty="0">
                <a:solidFill>
                  <a:srgbClr val="005AAB"/>
                </a:solidFill>
              </a:rPr>
              <a:t>common wishes </a:t>
            </a:r>
            <a:r>
              <a:rPr lang="en-US" sz="2800" b="1" dirty="0">
                <a:solidFill>
                  <a:srgbClr val="005AA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on New Year </a:t>
            </a:r>
            <a:r>
              <a:rPr lang="en-US" sz="2800" b="1" dirty="0" smtClean="0">
                <a:solidFill>
                  <a:srgbClr val="005AAB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holiday,</a:t>
            </a:r>
            <a:endParaRPr lang="en-GB" sz="2800" b="1" dirty="0">
              <a:solidFill>
                <a:srgbClr val="005AAB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82900" y="4102100"/>
            <a:ext cx="749300" cy="5207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26100" y="4191000"/>
            <a:ext cx="553421" cy="2921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514600" y="1993900"/>
            <a:ext cx="736600" cy="419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7"/>
          </p:cNvCxnSpPr>
          <p:nvPr/>
        </p:nvCxnSpPr>
        <p:spPr>
          <a:xfrm flipV="1">
            <a:off x="6179521" y="1765300"/>
            <a:ext cx="703879" cy="56337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400092" y="986703"/>
            <a:ext cx="4371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Wish you healthy and successful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6397" y="1241904"/>
            <a:ext cx="2571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Happy New Year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8600" y="48711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Best wishes for a happy and successful new year!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91430" y="4836636"/>
            <a:ext cx="391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Best wishes for the new year.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41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48498" y="217487"/>
            <a:ext cx="77108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New Year’s wish.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376771"/>
            <a:ext cx="3677751" cy="4046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16" y="1733152"/>
            <a:ext cx="4462184" cy="3826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0116" y="3853515"/>
            <a:ext cx="5496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effectLst>
                  <a:glow rad="127000">
                    <a:srgbClr val="EF008D"/>
                  </a:glow>
                </a:effectLst>
                <a:latin typeface="Comic Sans MS" panose="030F0702030302020204" pitchFamily="66" charset="0"/>
              </a:rPr>
              <a:t>Wishing you joy </a:t>
            </a:r>
          </a:p>
          <a:p>
            <a:pPr algn="ctr"/>
            <a:r>
              <a:rPr lang="en-US" sz="3200">
                <a:solidFill>
                  <a:schemeClr val="bg1"/>
                </a:solidFill>
                <a:effectLst>
                  <a:glow rad="127000">
                    <a:srgbClr val="EF008D"/>
                  </a:glow>
                </a:effectLst>
                <a:latin typeface="Comic Sans MS" panose="030F0702030302020204" pitchFamily="66" charset="0"/>
              </a:rPr>
              <a:t>&amp; laughter … from January to December!</a:t>
            </a:r>
          </a:p>
        </p:txBody>
      </p:sp>
      <p:pic>
        <p:nvPicPr>
          <p:cNvPr id="2" name="Bản sao của B1_41">
            <a:hlinkClick r:id="" action="ppaction://media"/>
            <a:extLst>
              <a:ext uri="{FF2B5EF4-FFF2-40B4-BE49-F238E27FC236}">
                <a16:creationId xmlns:a16="http://schemas.microsoft.com/office/drawing/2014/main" xmlns="" id="{BD9489F1-D354-4E05-BAA6-96C99A5F3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54937" y="538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48498" y="169371"/>
            <a:ext cx="771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 saying New Year’s wishes to your friends, using the suggestions below or creating your own.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7961" y="1066953"/>
            <a:ext cx="71389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happy days from </a:t>
            </a:r>
            <a:r>
              <a:rPr lang="en-US" sz="2800" dirty="0" err="1"/>
              <a:t>january</a:t>
            </a:r>
            <a:r>
              <a:rPr lang="en-US" sz="2800" dirty="0"/>
              <a:t> to </a:t>
            </a:r>
            <a:r>
              <a:rPr lang="en-US" sz="2800" dirty="0" err="1"/>
              <a:t>december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a year full of fun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happiness and cheers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/>
              <a:t>a life full of happy moments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success in your studies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584700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Note: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1260815" y="4371286"/>
            <a:ext cx="6625885" cy="1422400"/>
          </a:xfrm>
          <a:prstGeom prst="rect">
            <a:avLst/>
          </a:prstGeom>
          <a:solidFill>
            <a:srgbClr val="92D05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574800" y="4483616"/>
            <a:ext cx="218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Wishing </a:t>
            </a:r>
            <a:r>
              <a:rPr lang="en-US" sz="2800" dirty="0" smtClean="0"/>
              <a:t>you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I wish </a:t>
            </a:r>
            <a:r>
              <a:rPr lang="en-US" sz="2800" dirty="0" smtClean="0"/>
              <a:t>you</a:t>
            </a:r>
            <a:endParaRPr lang="en-GB" sz="2800" dirty="0"/>
          </a:p>
        </p:txBody>
      </p:sp>
      <p:sp>
        <p:nvSpPr>
          <p:cNvPr id="14" name="Right Brace 13"/>
          <p:cNvSpPr/>
          <p:nvPr/>
        </p:nvSpPr>
        <p:spPr>
          <a:xfrm>
            <a:off x="3927321" y="4611648"/>
            <a:ext cx="239083" cy="58316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278833" y="4667766"/>
            <a:ext cx="372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noun/ noun phrase</a:t>
            </a:r>
            <a:r>
              <a:rPr lang="en-US" sz="2800" dirty="0" smtClean="0"/>
              <a:t>.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1224011" y="5860534"/>
            <a:ext cx="6525441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/>
              <a:t>* </a:t>
            </a:r>
            <a:r>
              <a:rPr lang="en-US" sz="2400" i="1" dirty="0"/>
              <a:t> </a:t>
            </a:r>
            <a:r>
              <a:rPr lang="en-US" sz="2400" i="1" dirty="0" smtClean="0"/>
              <a:t>I wish you happy </a:t>
            </a:r>
            <a:r>
              <a:rPr lang="en-US" sz="2400" i="1" dirty="0"/>
              <a:t>days from </a:t>
            </a:r>
            <a:r>
              <a:rPr lang="en-US" sz="2400" i="1" dirty="0" err="1"/>
              <a:t>january</a:t>
            </a:r>
            <a:r>
              <a:rPr lang="en-US" sz="2400" i="1" dirty="0"/>
              <a:t> to </a:t>
            </a:r>
            <a:r>
              <a:rPr lang="en-US" sz="2400" i="1" dirty="0" err="1"/>
              <a:t>december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87405" y="5860534"/>
            <a:ext cx="87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EX: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1818</TotalTime>
  <Words>782</Words>
  <Application>Microsoft Office PowerPoint</Application>
  <PresentationFormat>On-screen Show (4:3)</PresentationFormat>
  <Paragraphs>162</Paragraphs>
  <Slides>18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Suggested answers: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127</cp:revision>
  <dcterms:created xsi:type="dcterms:W3CDTF">2020-12-09T02:04:09Z</dcterms:created>
  <dcterms:modified xsi:type="dcterms:W3CDTF">2022-12-14T11:13:25Z</dcterms:modified>
</cp:coreProperties>
</file>