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6" r:id="rId2"/>
    <p:sldId id="376" r:id="rId3"/>
    <p:sldId id="347" r:id="rId4"/>
    <p:sldId id="369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75" r:id="rId14"/>
    <p:sldId id="374" r:id="rId15"/>
    <p:sldId id="357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205766"/>
    <a:srgbClr val="2D4E77"/>
    <a:srgbClr val="A95007"/>
    <a:srgbClr val="392C48"/>
    <a:srgbClr val="0000FF"/>
    <a:srgbClr val="00FF00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FC37B-F84A-4635-B2C8-FD6853B31ED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30261-6302-499D-8E6C-AFD2909AC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B7415-8690-47F2-8222-A0B22BF0DC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8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59514B2-910C-4584-AF59-1197B604F894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24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2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2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3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B828-0C32-4925-B44B-C263EB4AF064}" type="datetimeFigureOut">
              <a:rPr lang="en-US" smtClean="0"/>
              <a:pPr/>
              <a:t>23/10/2023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2435988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5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 1. </a:t>
            </a:r>
          </a:p>
          <a:p>
            <a:pPr algn="ctr">
              <a:lnSpc>
                <a:spcPct val="150000"/>
              </a:lnSpc>
            </a:pPr>
            <a:r>
              <a:rPr lang="en-US" altLang="vi-VN" sz="5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MỞ ĐẦU</a:t>
            </a:r>
          </a:p>
        </p:txBody>
      </p:sp>
      <p:pic>
        <p:nvPicPr>
          <p:cNvPr id="7" name="Picture 2" descr="C:\Users\PTS\Desktop\Ảnh\ce2f583754a5091dd44ef8f96c701ca0--rainbow-balloons-happy-birthday-ballo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1" y="2743200"/>
            <a:ext cx="3719033" cy="3733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" name="Picture 2" descr="C:\Users\PTS\Desktop\Ảnh\z2664369710773_238cbeef7dfa1674cfdb6a3242b34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2743200"/>
            <a:ext cx="5445099" cy="3733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2877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S\Desktop\Ảnh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1" y="3657600"/>
            <a:ext cx="5791200" cy="3200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027" name="Picture 3" descr="C:\Users\PTS\Desktop\Ảnh\photo-1-14805645904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9850" y="0"/>
            <a:ext cx="5812151" cy="28956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028" name="Picture 4" descr="C:\Users\PTS\Desktop\Ảnh\300px-Dead_sea_news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299200" cy="28956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031" name="Picture 7" descr="C:\Users\PTS\Desktop\Ảnh\sd_05_1200x800_637483735888895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6299200" cy="3200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2514600"/>
            <a:ext cx="62992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Biển Chết (có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muối rất cao)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57890"/>
            <a:ext cx="62992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Hang S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 Đoòng (Việt Nam)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457890"/>
            <a:ext cx="57912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Nhà b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 của ng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E-xki-mô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57912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 mạc Xa-ha-ra kh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 nghiệt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3048001"/>
            <a:ext cx="79756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 hãy nêu nh</a:t>
            </a:r>
            <a:r>
              <a:rPr lang="vi-VN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iều lí thú </a:t>
            </a:r>
            <a:r>
              <a:rPr lang="vi-VN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thể hiện qua các b</a:t>
            </a:r>
            <a:r>
              <a:rPr lang="vi-VN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ảnh này.</a:t>
            </a:r>
            <a:endParaRPr lang="en-US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971800"/>
            <a:ext cx="99060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kể thêm một số điều lí thú mà em biết về tự nhiên và con người trên Trái Đất?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2. Môn Đ</a:t>
            </a:r>
            <a:r>
              <a:rPr lang="vi-VN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 lí và nh</a:t>
            </a:r>
            <a:r>
              <a:rPr lang="vi-VN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iều lí thú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7873" y="1788245"/>
            <a:ext cx="1188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>
              <a:lnSpc>
                <a:spcPct val="150000"/>
              </a:lnSpc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Khám phá </a:t>
            </a:r>
            <a:r>
              <a:rPr lang="pt-BR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 các mối quan hệ giữa các sự vật hiện t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lí</a:t>
            </a:r>
            <a:r>
              <a:rPr lang="pt-BR" sz="3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" y="2567992"/>
            <a:ext cx="11379200" cy="7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Giải thích được các hiện tượng địa lí đang xung quanh ta.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3. Địa lí và cuộc sống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31F251-771E-4066-BE78-36A30D7D1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4" t="33108" r="15141" b="13259"/>
          <a:stretch/>
        </p:blipFill>
        <p:spPr>
          <a:xfrm>
            <a:off x="457200" y="1676400"/>
            <a:ext cx="11176000" cy="3740726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09600" y="5486401"/>
            <a:ext cx="84582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nêu một số ví dụ về việc vận dụng kiến thức Địa lí vào cuộc sống?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5486400"/>
            <a:ext cx="90678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sao Tiu-li có thể tránh được sóng thần và cứu thêm nhiều người khác?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382" y="5709023"/>
            <a:ext cx="94742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kiện gì xảy ra vào ngày 26/12/2004? Hậu quả của sự kiện này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ontent Placeholder 10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72580" y="635"/>
            <a:ext cx="5026025" cy="6859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Content Placeholder 10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4485" y="445135"/>
            <a:ext cx="6052185" cy="50126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8236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477520" y="852170"/>
            <a:ext cx="11433175" cy="10763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Dựa vào câu chuyện trên, em hãy cho biết, Tiu-li đã tránh được sóng thần nhờ có kiến thức và kĩ năng địa lí nào?</a:t>
            </a:r>
          </a:p>
        </p:txBody>
      </p:sp>
      <p:sp>
        <p:nvSpPr>
          <p:cNvPr id="112" name="Text Box 111"/>
          <p:cNvSpPr txBox="1"/>
          <p:nvPr/>
        </p:nvSpPr>
        <p:spPr>
          <a:xfrm>
            <a:off x="614680" y="2457450"/>
            <a:ext cx="111582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latin typeface="Times New Roman" panose="02020603050405020304" charset="0"/>
              </a:rPr>
              <a:t>Tiu-li đã tránh được sóng thần nhờ có kiến thức và kĩ năng địa lí sau:</a:t>
            </a:r>
          </a:p>
          <a:p>
            <a:pPr indent="0" algn="just"/>
            <a:r>
              <a:rPr lang="en-US" sz="3200" b="0">
                <a:latin typeface="Times New Roman" panose="02020603050405020304" charset="0"/>
              </a:rPr>
              <a:t>- Kiến thức về sóng thần, những dấu hiệu nhận biết của một trận sóng thần.</a:t>
            </a:r>
          </a:p>
          <a:p>
            <a:pPr indent="0" algn="just"/>
            <a:r>
              <a:rPr lang="en-US" sz="3200" b="0">
                <a:latin typeface="Times New Roman" panose="02020603050405020304" charset="0"/>
              </a:rPr>
              <a:t>- Kĩ năng phòng tránh sóng thần.</a:t>
            </a:r>
          </a:p>
        </p:txBody>
      </p:sp>
    </p:spTree>
    <p:extLst>
      <p:ext uri="{BB962C8B-B14F-4D97-AF65-F5344CB8AC3E}">
        <p14:creationId xmlns:p14="http://schemas.microsoft.com/office/powerpoint/2010/main" val="296270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3. Địa lí và cuộc sống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4776" y="1676401"/>
            <a:ext cx="113792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- Cung cấp hiểu biết về những hiện tượng tự nhiên; thấy được mối quan hệ giữa con người với thiên nhiên.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52" y="2819401"/>
            <a:ext cx="113792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- Vận dụng giải quyết các vấn đề trong cuộc sống hàng ngày.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29" y="3664989"/>
            <a:ext cx="111760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- Định hướng thái độ, ý thức sống, lí tưởng sống...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35" y="533400"/>
            <a:ext cx="2673365" cy="3340928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2133600" y="609601"/>
            <a:ext cx="7162800" cy="1891245"/>
          </a:xfrm>
          <a:prstGeom prst="cloudCallout">
            <a:avLst>
              <a:gd name="adj1" fmla="val 66234"/>
              <a:gd name="adj2" fmla="val 43877"/>
            </a:avLst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i: 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Ử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Í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Ệ 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3118345" cy="3183000"/>
          </a:xfrm>
          <a:prstGeom prst="rect">
            <a:avLst/>
          </a:prstGeom>
        </p:spPr>
      </p:pic>
      <p:pic>
        <p:nvPicPr>
          <p:cNvPr id="16385" name="Picture 1" descr="C:\Users\PTS\Desktop\Ảnh\z2664369710773_238cbeef7dfa1674cfdb6a3242b344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835" y="2743200"/>
            <a:ext cx="4055464" cy="272415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27" y="0"/>
            <a:ext cx="2711760" cy="13558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72" y="17988"/>
            <a:ext cx="2711760" cy="13558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0"/>
            <a:ext cx="2711760" cy="13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27" y="0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72" y="17988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0"/>
            <a:ext cx="2711760" cy="1355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1" y="2438400"/>
            <a:ext cx="3710343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Đông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1438C3-061A-4942-B84A-FFD6F6A87B63}"/>
              </a:ext>
            </a:extLst>
          </p:cNvPr>
          <p:cNvSpPr txBox="1"/>
          <p:nvPr/>
        </p:nvSpPr>
        <p:spPr>
          <a:xfrm>
            <a:off x="984782" y="5581869"/>
            <a:ext cx="1200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C5064C1-229B-4BAD-BE3B-8A30A8CE0058}"/>
              </a:ext>
            </a:extLst>
          </p:cNvPr>
          <p:cNvSpPr/>
          <p:nvPr/>
        </p:nvSpPr>
        <p:spPr>
          <a:xfrm>
            <a:off x="1625600" y="1295401"/>
            <a:ext cx="8563024" cy="84909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1. Việt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 giáp v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biển nào?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376" y="979710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2. Kĩ n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quan trọng nhất khi học tập môn Địa lí là gì?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5258" y="2452465"/>
            <a:ext cx="6407605" cy="747936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 n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s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dụng bản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lí.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9376" y="979710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3. Địa hình, khí hậu,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sinh vật thuộc thành phần nào của Trái Đất?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1" y="2514601"/>
            <a:ext cx="5335943" cy="671735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phần tự nhiên.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3178144" y="3352800"/>
            <a:ext cx="7725709" cy="1436914"/>
          </a:xfrm>
          <a:prstGeom prst="round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Môn Địa lí và những điều lí thú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1447800" y="4953000"/>
            <a:ext cx="8062303" cy="1436914"/>
          </a:xfrm>
          <a:prstGeom prst="roundRect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Những khái niệm cơ bản và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năng chủ yếu của môn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Địa lí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EC4C2BB7-792A-4AAE-A129-3036CB2B3945}"/>
              </a:ext>
            </a:extLst>
          </p:cNvPr>
          <p:cNvSpPr/>
          <p:nvPr/>
        </p:nvSpPr>
        <p:spPr>
          <a:xfrm>
            <a:off x="4799456" y="1600200"/>
            <a:ext cx="6458592" cy="1436914"/>
          </a:xfrm>
          <a:prstGeom prst="round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Địa lí và cuộc sống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2616200" cy="1905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1.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02870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0" y="138113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lowchart: Connector 16">
            <a:extLst>
              <a:ext uri="{FF2B5EF4-FFF2-40B4-BE49-F238E27FC236}">
                <a16:creationId xmlns="" xmlns:a16="http://schemas.microsoft.com/office/drawing/2014/main" id="{D2BA1E8E-1D86-4F69-8E96-586B9D0BADDB}"/>
              </a:ext>
            </a:extLst>
          </p:cNvPr>
          <p:cNvSpPr/>
          <p:nvPr/>
        </p:nvSpPr>
        <p:spPr>
          <a:xfrm>
            <a:off x="4113656" y="1600200"/>
            <a:ext cx="1496387" cy="143691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="" xmlns:a16="http://schemas.microsoft.com/office/drawing/2014/main" id="{01D71F2D-819C-4B44-8712-F9EB5E069125}"/>
              </a:ext>
            </a:extLst>
          </p:cNvPr>
          <p:cNvSpPr/>
          <p:nvPr/>
        </p:nvSpPr>
        <p:spPr>
          <a:xfrm>
            <a:off x="2441545" y="3363686"/>
            <a:ext cx="1496388" cy="143696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=""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699606" y="4953000"/>
            <a:ext cx="1496388" cy="143696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2569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143001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4. Trên Trái Đất,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nào l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nhất về diện tích?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6000" y="2590800"/>
            <a:ext cx="5384800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Bình D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143001"/>
            <a:ext cx="11306224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5. Thủ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Việt Nam có tên là gì?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9200" y="2209800"/>
            <a:ext cx="3556000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143001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6. Mùa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ở Miền Bắc n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ta có thời tiết nh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thế nào?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6000" y="2590800"/>
            <a:ext cx="5384800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 giá (Giá rét).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143001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7. Châu lục nào không có con ng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sống th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xuyên?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6000" y="2590800"/>
            <a:ext cx="5384800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Nam Cực.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8" name="Picture 8" descr="khung_nen_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685801"/>
            <a:ext cx="868891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743201" y="1447800"/>
            <a:ext cx="6616700" cy="609600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 </a:t>
            </a:r>
            <a:r>
              <a:rPr lang="en-US" sz="30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30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30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nối</a:t>
            </a:r>
            <a:r>
              <a:rPr lang="en-US" sz="30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tiếp</a:t>
            </a:r>
            <a:r>
              <a:rPr lang="en-US" sz="3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3429000" y="2438400"/>
            <a:ext cx="6908800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 bài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 trả l</a:t>
            </a:r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ời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câu hỏi 1, 2 SGK.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Tìm hiểu trước Bài 1.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Lấy thêm ví dụ về vai trò của môn Địa lí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ớ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 cuộc sống).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4094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2" grpId="0" build="p"/>
      <p:bldP spid="2867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5234" y="3314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vi-VN" sz="1800">
              <a:latin typeface="Times New Roman" pitchFamily="18" charset="0"/>
            </a:endParaRPr>
          </a:p>
        </p:txBody>
      </p:sp>
      <p:pic>
        <p:nvPicPr>
          <p:cNvPr id="35843" name="Picture 3" descr="CGA51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 bwMode="auto">
          <a:xfrm rot="369966">
            <a:off x="0" y="4427538"/>
            <a:ext cx="237913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304801" y="228600"/>
            <a:ext cx="2501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2209800"/>
            <a:ext cx="1524000" cy="1143000"/>
            <a:chOff x="4608" y="384"/>
            <a:chExt cx="720" cy="720"/>
          </a:xfrm>
        </p:grpSpPr>
        <p:pic>
          <p:nvPicPr>
            <p:cNvPr id="35852" name="Picture 8" descr="globe_anim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Rectangle 9"/>
            <p:cNvSpPr>
              <a:spLocks noChangeArrowheads="1"/>
            </p:cNvSpPr>
            <p:nvPr/>
          </p:nvSpPr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098" name="WordArt 10"/>
          <p:cNvSpPr>
            <a:spLocks noChangeArrowheads="1" noChangeShapeType="1" noTextEdit="1"/>
          </p:cNvSpPr>
          <p:nvPr/>
        </p:nvSpPr>
        <p:spPr bwMode="auto">
          <a:xfrm>
            <a:off x="609600" y="1066801"/>
            <a:ext cx="11074400" cy="5135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802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C0E6C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 học kết thúc.</a:t>
            </a:r>
          </a:p>
        </p:txBody>
      </p:sp>
      <p:sp>
        <p:nvSpPr>
          <p:cNvPr id="217099" name="WordArt 11"/>
          <p:cNvSpPr>
            <a:spLocks noChangeArrowheads="1" noChangeShapeType="1" noTextEdit="1"/>
          </p:cNvSpPr>
          <p:nvPr/>
        </p:nvSpPr>
        <p:spPr bwMode="auto">
          <a:xfrm>
            <a:off x="914400" y="3733801"/>
            <a:ext cx="10526184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1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00099"/>
                  </a:prstShdw>
                </a:effectLst>
                <a:latin typeface="Times New Roman"/>
                <a:cs typeface="Times New Roman"/>
              </a:rPr>
              <a:t>Chúc các em học tập tốt, đạt kết quả cao trong học tập.</a:t>
            </a:r>
            <a:endParaRPr lang="en-US" sz="1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13500000">
                  <a:srgbClr val="000099"/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35851" name="Picture 13" descr="bro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55200" y="5176838"/>
            <a:ext cx="2336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8" grpId="0" animBg="1"/>
      <p:bldP spid="217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508000" y="1190626"/>
            <a:ext cx="112776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Nh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khái niệm c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bản và kĩ n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ng chủ yếu của môn Địa lí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2438400"/>
            <a:ext cx="11074400" cy="130753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 thác thông tin SGK, cho biết ở lớp 6 các em sẽ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tìm hiểu những khái niệm gì?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188D736-D323-4BF7-BBAD-C2A1F9F2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4" y="932351"/>
            <a:ext cx="2076708" cy="2076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872C7B-6110-482C-912C-4807DF207256}"/>
              </a:ext>
            </a:extLst>
          </p:cNvPr>
          <p:cNvSpPr txBox="1"/>
          <p:nvPr/>
        </p:nvSpPr>
        <p:spPr>
          <a:xfrm>
            <a:off x="959778" y="3194883"/>
            <a:ext cx="3837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A95007"/>
                </a:solidFill>
                <a:latin typeface="Times New Roman" pitchFamily="18" charset="0"/>
                <a:cs typeface="Times New Roman" pitchFamily="18" charset="0"/>
              </a:rPr>
              <a:t>Trái Đất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="" xmlns:a16="http://schemas.microsoft.com/office/drawing/2014/main" id="{7766B911-FA78-4628-9C30-793A353B8E7C}"/>
              </a:ext>
            </a:extLst>
          </p:cNvPr>
          <p:cNvGrpSpPr/>
          <p:nvPr/>
        </p:nvGrpSpPr>
        <p:grpSpPr>
          <a:xfrm>
            <a:off x="2606121" y="638881"/>
            <a:ext cx="7100082" cy="5883743"/>
            <a:chOff x="-1270481" y="704718"/>
            <a:chExt cx="7046256" cy="5696117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08EB13D-AB48-4BA5-BF64-9CC2A69553F0}"/>
                </a:ext>
              </a:extLst>
            </p:cNvPr>
            <p:cNvSpPr/>
            <p:nvPr/>
          </p:nvSpPr>
          <p:spPr>
            <a:xfrm>
              <a:off x="2712949" y="945404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2"/>
                  </a:gs>
                </a:gsLst>
                <a:lin ang="1890000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2E84A3D-77F5-43EA-9E2C-233885167FAF}"/>
                </a:ext>
              </a:extLst>
            </p:cNvPr>
            <p:cNvSpPr/>
            <p:nvPr/>
          </p:nvSpPr>
          <p:spPr>
            <a:xfrm>
              <a:off x="3871761" y="164025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4"/>
                  </a:gs>
                </a:gsLst>
                <a:lin ang="19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79CC7A7-0513-4EE1-8050-FF483616F298}"/>
                </a:ext>
              </a:extLst>
            </p:cNvPr>
            <p:cNvSpPr/>
            <p:nvPr/>
          </p:nvSpPr>
          <p:spPr>
            <a:xfrm>
              <a:off x="4385539" y="309748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8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6"/>
                  </a:gs>
                </a:gsLst>
                <a:lin ang="6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EBD8EF9-2BDD-4B9E-AE20-67E35362742B}"/>
                </a:ext>
              </a:extLst>
            </p:cNvPr>
            <p:cNvSpPr/>
            <p:nvPr/>
          </p:nvSpPr>
          <p:spPr>
            <a:xfrm>
              <a:off x="3871761" y="4458796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5"/>
                  </a:gs>
                </a:gsLst>
                <a:lin ang="3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3E88386-7DAB-4289-A0BB-324CB7EAD989}"/>
                </a:ext>
              </a:extLst>
            </p:cNvPr>
            <p:cNvSpPr/>
            <p:nvPr/>
          </p:nvSpPr>
          <p:spPr>
            <a:xfrm>
              <a:off x="2712949" y="5148120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6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6"/>
                    <a:pt x="563213" y="1126426"/>
                  </a:cubicBezTo>
                  <a:cubicBezTo>
                    <a:pt x="252159" y="1126426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7000">
                    <a:schemeClr val="accent1"/>
                  </a:gs>
                </a:gsLst>
                <a:lin ang="4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26">
              <a:extLst>
                <a:ext uri="{FF2B5EF4-FFF2-40B4-BE49-F238E27FC236}">
                  <a16:creationId xmlns="" xmlns:a16="http://schemas.microsoft.com/office/drawing/2014/main" id="{35D3FBE6-223B-4D55-86ED-3FED2DAFAAFF}"/>
                </a:ext>
              </a:extLst>
            </p:cNvPr>
            <p:cNvGrpSpPr/>
            <p:nvPr/>
          </p:nvGrpSpPr>
          <p:grpSpPr>
            <a:xfrm>
              <a:off x="-1270481" y="704718"/>
              <a:ext cx="7046256" cy="5507331"/>
              <a:chOff x="-1397777" y="704718"/>
              <a:chExt cx="7046256" cy="5507331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="" xmlns:a16="http://schemas.microsoft.com/office/drawing/2014/main" id="{0C70222C-6F90-4CF1-9C8C-034B14B34144}"/>
                  </a:ext>
                </a:extLst>
              </p:cNvPr>
              <p:cNvGrpSpPr/>
              <p:nvPr/>
            </p:nvGrpSpPr>
            <p:grpSpPr>
              <a:xfrm>
                <a:off x="-1397777" y="1134190"/>
                <a:ext cx="6593661" cy="5077859"/>
                <a:chOff x="-1295967" y="1134190"/>
                <a:chExt cx="6593661" cy="507785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="" xmlns:a16="http://schemas.microsoft.com/office/drawing/2014/main" id="{546C9855-EAAA-42C3-BCAF-72BF9C26720F}"/>
                    </a:ext>
                  </a:extLst>
                </p:cNvPr>
                <p:cNvCxnSpPr>
                  <a:cxnSpLocks/>
                  <a:endCxn id="64" idx="1"/>
                </p:cNvCxnSpPr>
                <p:nvPr/>
              </p:nvCxnSpPr>
              <p:spPr>
                <a:xfrm flipH="1" flipV="1">
                  <a:off x="2989975" y="4944624"/>
                  <a:ext cx="264597" cy="780128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="" xmlns:a16="http://schemas.microsoft.com/office/drawing/2014/main" id="{4C49E785-D033-4F1F-89E7-1B2784D45545}"/>
                    </a:ext>
                  </a:extLst>
                </p:cNvPr>
                <p:cNvCxnSpPr>
                  <a:cxnSpLocks/>
                  <a:stCxn id="67" idx="0"/>
                </p:cNvCxnSpPr>
                <p:nvPr/>
              </p:nvCxnSpPr>
              <p:spPr>
                <a:xfrm>
                  <a:off x="3777718" y="4522971"/>
                  <a:ext cx="633937" cy="508396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A49CA776-58F3-46AE-BC0C-5A3A72734D96}"/>
                    </a:ext>
                  </a:extLst>
                </p:cNvPr>
                <p:cNvCxnSpPr>
                  <a:cxnSpLocks/>
                  <a:stCxn id="66" idx="0"/>
                </p:cNvCxnSpPr>
                <p:nvPr/>
              </p:nvCxnSpPr>
              <p:spPr>
                <a:xfrm>
                  <a:off x="4126214" y="3660696"/>
                  <a:ext cx="805479" cy="9905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C0E28689-4155-49FC-AF6A-E4C38E2C14F6}"/>
                    </a:ext>
                  </a:extLst>
                </p:cNvPr>
                <p:cNvCxnSpPr>
                  <a:cxnSpLocks/>
                  <a:stCxn id="65" idx="0"/>
                </p:cNvCxnSpPr>
                <p:nvPr/>
              </p:nvCxnSpPr>
              <p:spPr>
                <a:xfrm flipV="1">
                  <a:off x="3785420" y="2205828"/>
                  <a:ext cx="630569" cy="470454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81743D8D-90E8-43C6-866C-E513F50F70EB}"/>
                    </a:ext>
                  </a:extLst>
                </p:cNvPr>
                <p:cNvCxnSpPr>
                  <a:cxnSpLocks/>
                  <a:stCxn id="63" idx="3"/>
                </p:cNvCxnSpPr>
                <p:nvPr/>
              </p:nvCxnSpPr>
              <p:spPr>
                <a:xfrm flipV="1">
                  <a:off x="2993505" y="1496621"/>
                  <a:ext cx="270425" cy="732907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Arc 58">
                  <a:extLst>
                    <a:ext uri="{FF2B5EF4-FFF2-40B4-BE49-F238E27FC236}">
                      <a16:creationId xmlns="" xmlns:a16="http://schemas.microsoft.com/office/drawing/2014/main" id="{E0821B34-07A9-4A44-A576-83F01B9BDC41}"/>
                    </a:ext>
                  </a:extLst>
                </p:cNvPr>
                <p:cNvSpPr/>
                <p:nvPr/>
              </p:nvSpPr>
              <p:spPr>
                <a:xfrm flipH="1">
                  <a:off x="1455241" y="2284632"/>
                  <a:ext cx="2578608" cy="2578608"/>
                </a:xfrm>
                <a:prstGeom prst="arc">
                  <a:avLst>
                    <a:gd name="adj1" fmla="val 3397586"/>
                    <a:gd name="adj2" fmla="val 18544872"/>
                  </a:avLst>
                </a:prstGeom>
                <a:ln w="19050">
                  <a:gradFill flip="none" rotWithShape="1">
                    <a:gsLst>
                      <a:gs pos="0">
                        <a:schemeClr val="bg1"/>
                      </a:gs>
                      <a:gs pos="38000">
                        <a:schemeClr val="accent3">
                          <a:lumMod val="20000"/>
                          <a:lumOff val="80000"/>
                        </a:schemeClr>
                      </a:gs>
                      <a:gs pos="59000">
                        <a:schemeClr val="accent3">
                          <a:lumMod val="60000"/>
                          <a:lumOff val="40000"/>
                        </a:schemeClr>
                      </a:gs>
                      <a:gs pos="97345">
                        <a:schemeClr val="accent3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Arc 59">
                  <a:extLst>
                    <a:ext uri="{FF2B5EF4-FFF2-40B4-BE49-F238E27FC236}">
                      <a16:creationId xmlns="" xmlns:a16="http://schemas.microsoft.com/office/drawing/2014/main" id="{BC047F62-27AB-494D-8B6A-26E5EA86ED34}"/>
                    </a:ext>
                  </a:extLst>
                </p:cNvPr>
                <p:cNvSpPr/>
                <p:nvPr/>
              </p:nvSpPr>
              <p:spPr>
                <a:xfrm>
                  <a:off x="971251" y="1848916"/>
                  <a:ext cx="3465576" cy="3465576"/>
                </a:xfrm>
                <a:prstGeom prst="arc">
                  <a:avLst>
                    <a:gd name="adj1" fmla="val 5080919"/>
                    <a:gd name="adj2" fmla="val 16938518"/>
                  </a:avLst>
                </a:prstGeom>
                <a:ln w="19050">
                  <a:gradFill flip="none" rotWithShape="1">
                    <a:gsLst>
                      <a:gs pos="0">
                        <a:schemeClr val="bg1"/>
                      </a:gs>
                      <a:gs pos="46000">
                        <a:schemeClr val="accent3">
                          <a:lumMod val="20000"/>
                          <a:lumOff val="80000"/>
                        </a:schemeClr>
                      </a:gs>
                      <a:gs pos="67000">
                        <a:schemeClr val="accent3">
                          <a:lumMod val="60000"/>
                          <a:lumOff val="40000"/>
                        </a:schemeClr>
                      </a:gs>
                      <a:gs pos="92000">
                        <a:schemeClr val="accent3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aphic 6">
                  <a:extLst>
                    <a:ext uri="{FF2B5EF4-FFF2-40B4-BE49-F238E27FC236}">
                      <a16:creationId xmlns="" xmlns:a16="http://schemas.microsoft.com/office/drawing/2014/main" id="{02AD89C6-F0E3-40BF-AFE4-00D99C0C598F}"/>
                    </a:ext>
                  </a:extLst>
                </p:cNvPr>
                <p:cNvGrpSpPr/>
                <p:nvPr/>
              </p:nvGrpSpPr>
              <p:grpSpPr>
                <a:xfrm>
                  <a:off x="-1295967" y="1134190"/>
                  <a:ext cx="6593661" cy="5077859"/>
                  <a:chOff x="-1623707" y="1123823"/>
                  <a:chExt cx="6593661" cy="5077859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="" xmlns:a16="http://schemas.microsoft.com/office/drawing/2014/main" id="{3CA61FD7-4AF2-4DDE-8728-25B795B8BB77}"/>
                      </a:ext>
                    </a:extLst>
                  </p:cNvPr>
                  <p:cNvSpPr/>
                  <p:nvPr/>
                </p:nvSpPr>
                <p:spPr>
                  <a:xfrm>
                    <a:off x="1536096" y="2694400"/>
                    <a:ext cx="1763267" cy="1763268"/>
                  </a:xfrm>
                  <a:custGeom>
                    <a:avLst/>
                    <a:gdLst>
                      <a:gd name="connsiteX0" fmla="*/ 1763268 w 1763267"/>
                      <a:gd name="connsiteY0" fmla="*/ 881634 h 1763268"/>
                      <a:gd name="connsiteX1" fmla="*/ 881634 w 1763267"/>
                      <a:gd name="connsiteY1" fmla="*/ 1763268 h 1763268"/>
                      <a:gd name="connsiteX2" fmla="*/ 0 w 1763267"/>
                      <a:gd name="connsiteY2" fmla="*/ 881634 h 1763268"/>
                      <a:gd name="connsiteX3" fmla="*/ 881634 w 1763267"/>
                      <a:gd name="connsiteY3" fmla="*/ 0 h 1763268"/>
                      <a:gd name="connsiteX4" fmla="*/ 1763268 w 1763267"/>
                      <a:gd name="connsiteY4" fmla="*/ 881634 h 176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3267" h="1763268">
                        <a:moveTo>
                          <a:pt x="1763268" y="881634"/>
                        </a:moveTo>
                        <a:cubicBezTo>
                          <a:pt x="1763268" y="1368547"/>
                          <a:pt x="1368547" y="1763268"/>
                          <a:pt x="881634" y="1763268"/>
                        </a:cubicBezTo>
                        <a:cubicBezTo>
                          <a:pt x="394721" y="1763268"/>
                          <a:pt x="0" y="1368547"/>
                          <a:pt x="0" y="881634"/>
                        </a:cubicBezTo>
                        <a:cubicBezTo>
                          <a:pt x="0" y="394721"/>
                          <a:pt x="394721" y="0"/>
                          <a:pt x="881634" y="0"/>
                        </a:cubicBezTo>
                        <a:cubicBezTo>
                          <a:pt x="1368547" y="0"/>
                          <a:pt x="1763268" y="394721"/>
                          <a:pt x="1763268" y="8816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  <a:effectLst>
                    <a:outerShdw blurRad="152400" dist="1016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Khái niệm</a:t>
                    </a: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="" xmlns:a16="http://schemas.microsoft.com/office/drawing/2014/main" id="{FB3CC7D1-7447-4F36-AA2F-A00109CBE24D}"/>
                      </a:ext>
                    </a:extLst>
                  </p:cNvPr>
                  <p:cNvSpPr/>
                  <p:nvPr/>
                </p:nvSpPr>
                <p:spPr>
                  <a:xfrm rot="1242827">
                    <a:off x="2538888" y="2213102"/>
                    <a:ext cx="187452" cy="187452"/>
                  </a:xfrm>
                  <a:custGeom>
                    <a:avLst/>
                    <a:gdLst>
                      <a:gd name="connsiteX0" fmla="*/ 187452 w 187452"/>
                      <a:gd name="connsiteY0" fmla="*/ 93726 h 187452"/>
                      <a:gd name="connsiteX1" fmla="*/ 93726 w 187452"/>
                      <a:gd name="connsiteY1" fmla="*/ 187452 h 187452"/>
                      <a:gd name="connsiteX2" fmla="*/ 0 w 187452"/>
                      <a:gd name="connsiteY2" fmla="*/ 93726 h 187452"/>
                      <a:gd name="connsiteX3" fmla="*/ 93726 w 187452"/>
                      <a:gd name="connsiteY3" fmla="*/ 0 h 187452"/>
                      <a:gd name="connsiteX4" fmla="*/ 187452 w 187452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2" h="187452">
                        <a:moveTo>
                          <a:pt x="187452" y="93726"/>
                        </a:moveTo>
                        <a:cubicBezTo>
                          <a:pt x="187452" y="145489"/>
                          <a:pt x="145489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89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="" xmlns:a16="http://schemas.microsoft.com/office/drawing/2014/main" id="{766040B0-193D-4ECF-8379-AD5B7F5971BA}"/>
                      </a:ext>
                    </a:extLst>
                  </p:cNvPr>
                  <p:cNvSpPr/>
                  <p:nvPr/>
                </p:nvSpPr>
                <p:spPr>
                  <a:xfrm rot="20494593">
                    <a:off x="2538888" y="4751609"/>
                    <a:ext cx="187452" cy="187451"/>
                  </a:xfrm>
                  <a:custGeom>
                    <a:avLst/>
                    <a:gdLst>
                      <a:gd name="connsiteX0" fmla="*/ 187452 w 187452"/>
                      <a:gd name="connsiteY0" fmla="*/ 93726 h 187451"/>
                      <a:gd name="connsiteX1" fmla="*/ 93726 w 187452"/>
                      <a:gd name="connsiteY1" fmla="*/ 187452 h 187451"/>
                      <a:gd name="connsiteX2" fmla="*/ 0 w 187452"/>
                      <a:gd name="connsiteY2" fmla="*/ 93726 h 187451"/>
                      <a:gd name="connsiteX3" fmla="*/ 93726 w 187452"/>
                      <a:gd name="connsiteY3" fmla="*/ 0 h 187451"/>
                      <a:gd name="connsiteX4" fmla="*/ 187452 w 187452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2" h="187451">
                        <a:moveTo>
                          <a:pt x="187452" y="93726"/>
                        </a:moveTo>
                        <a:cubicBezTo>
                          <a:pt x="187452" y="145489"/>
                          <a:pt x="145489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89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="" xmlns:a16="http://schemas.microsoft.com/office/drawing/2014/main" id="{72D517FF-F08F-4194-ABE8-D038605CA81A}"/>
                      </a:ext>
                    </a:extLst>
                  </p:cNvPr>
                  <p:cNvSpPr/>
                  <p:nvPr/>
                </p:nvSpPr>
                <p:spPr>
                  <a:xfrm rot="19990472">
                    <a:off x="3280314" y="2614485"/>
                    <a:ext cx="187451" cy="187452"/>
                  </a:xfrm>
                  <a:custGeom>
                    <a:avLst/>
                    <a:gdLst>
                      <a:gd name="connsiteX0" fmla="*/ 187452 w 187451"/>
                      <a:gd name="connsiteY0" fmla="*/ 93726 h 187452"/>
                      <a:gd name="connsiteX1" fmla="*/ 93726 w 187451"/>
                      <a:gd name="connsiteY1" fmla="*/ 187452 h 187452"/>
                      <a:gd name="connsiteX2" fmla="*/ 0 w 187451"/>
                      <a:gd name="connsiteY2" fmla="*/ 93726 h 187452"/>
                      <a:gd name="connsiteX3" fmla="*/ 93726 w 187451"/>
                      <a:gd name="connsiteY3" fmla="*/ 0 h 187452"/>
                      <a:gd name="connsiteX4" fmla="*/ 187452 w 187451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2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="" xmlns:a16="http://schemas.microsoft.com/office/drawing/2014/main" id="{E74E70F8-2CF9-4FD8-BF9F-8A2D2891C8E2}"/>
                      </a:ext>
                    </a:extLst>
                  </p:cNvPr>
                  <p:cNvSpPr/>
                  <p:nvPr/>
                </p:nvSpPr>
                <p:spPr>
                  <a:xfrm>
                    <a:off x="3611022" y="3556603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="" xmlns:a16="http://schemas.microsoft.com/office/drawing/2014/main" id="{B1020B6D-40E5-4197-8CB5-B859A63C2B99}"/>
                      </a:ext>
                    </a:extLst>
                  </p:cNvPr>
                  <p:cNvSpPr/>
                  <p:nvPr/>
                </p:nvSpPr>
                <p:spPr>
                  <a:xfrm rot="2152959">
                    <a:off x="3280314" y="4363942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2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2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="" xmlns:a16="http://schemas.microsoft.com/office/drawing/2014/main" id="{5417D94B-8B77-4F2D-9FF7-F27028CC7527}"/>
                      </a:ext>
                    </a:extLst>
                  </p:cNvPr>
                  <p:cNvSpPr/>
                  <p:nvPr/>
                </p:nvSpPr>
                <p:spPr>
                  <a:xfrm>
                    <a:off x="2548509" y="1123823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02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="" xmlns:a16="http://schemas.microsoft.com/office/drawing/2014/main" id="{401E70CE-D171-4167-B01E-2E2613B9910F}"/>
                      </a:ext>
                    </a:extLst>
                  </p:cNvPr>
                  <p:cNvSpPr/>
                  <p:nvPr/>
                </p:nvSpPr>
                <p:spPr>
                  <a:xfrm>
                    <a:off x="3707320" y="1818671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03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="" xmlns:a16="http://schemas.microsoft.com/office/drawing/2014/main" id="{6A3D25FB-7200-43C4-BEDF-592A7BB7E259}"/>
                      </a:ext>
                    </a:extLst>
                  </p:cNvPr>
                  <p:cNvSpPr/>
                  <p:nvPr/>
                </p:nvSpPr>
                <p:spPr>
                  <a:xfrm>
                    <a:off x="4221099" y="3275901"/>
                    <a:ext cx="748855" cy="748855"/>
                  </a:xfrm>
                  <a:custGeom>
                    <a:avLst/>
                    <a:gdLst>
                      <a:gd name="connsiteX0" fmla="*/ 748856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6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6" y="374428"/>
                        </a:moveTo>
                        <a:cubicBezTo>
                          <a:pt x="748856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6" y="167637"/>
                          <a:pt x="748856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04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="" xmlns:a16="http://schemas.microsoft.com/office/drawing/2014/main" id="{35F650E9-2BDE-462B-87B1-CFCCE28FAF84}"/>
                      </a:ext>
                    </a:extLst>
                  </p:cNvPr>
                  <p:cNvSpPr/>
                  <p:nvPr/>
                </p:nvSpPr>
                <p:spPr>
                  <a:xfrm>
                    <a:off x="3707320" y="4637214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5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5"/>
                          <a:pt x="374428" y="748855"/>
                        </a:cubicBezTo>
                        <a:cubicBezTo>
                          <a:pt x="167637" y="748855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05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="" xmlns:a16="http://schemas.microsoft.com/office/drawing/2014/main" id="{F83BEAD1-EED1-4AB2-999D-066202E7284A}"/>
                      </a:ext>
                    </a:extLst>
                  </p:cNvPr>
                  <p:cNvSpPr/>
                  <p:nvPr/>
                </p:nvSpPr>
                <p:spPr>
                  <a:xfrm>
                    <a:off x="2548509" y="5326538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5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5"/>
                          <a:pt x="374428" y="748855"/>
                        </a:cubicBezTo>
                        <a:cubicBezTo>
                          <a:pt x="167637" y="748855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06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="" xmlns:a16="http://schemas.microsoft.com/office/drawing/2014/main" id="{C980B28A-A699-4853-9898-319A2ED6B846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306925" y="2465228"/>
                    <a:ext cx="2221611" cy="2221611"/>
                  </a:xfrm>
                  <a:custGeom>
                    <a:avLst/>
                    <a:gdLst>
                      <a:gd name="connsiteX0" fmla="*/ 2221611 w 2221611"/>
                      <a:gd name="connsiteY0" fmla="*/ 1110805 h 2221611"/>
                      <a:gd name="connsiteX1" fmla="*/ 1110806 w 2221611"/>
                      <a:gd name="connsiteY1" fmla="*/ 2221611 h 2221611"/>
                      <a:gd name="connsiteX2" fmla="*/ 0 w 2221611"/>
                      <a:gd name="connsiteY2" fmla="*/ 1110805 h 2221611"/>
                      <a:gd name="connsiteX3" fmla="*/ 1110806 w 2221611"/>
                      <a:gd name="connsiteY3" fmla="*/ 0 h 2221611"/>
                      <a:gd name="connsiteX4" fmla="*/ 2221611 w 2221611"/>
                      <a:gd name="connsiteY4" fmla="*/ 1110805 h 2221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1611" h="2221611">
                        <a:moveTo>
                          <a:pt x="2221611" y="1110805"/>
                        </a:moveTo>
                        <a:cubicBezTo>
                          <a:pt x="2221611" y="1724286"/>
                          <a:pt x="1724287" y="2221611"/>
                          <a:pt x="1110806" y="2221611"/>
                        </a:cubicBezTo>
                        <a:cubicBezTo>
                          <a:pt x="497325" y="2221611"/>
                          <a:pt x="0" y="1724286"/>
                          <a:pt x="0" y="1110805"/>
                        </a:cubicBezTo>
                        <a:cubicBezTo>
                          <a:pt x="0" y="497325"/>
                          <a:pt x="497325" y="0"/>
                          <a:pt x="1110806" y="0"/>
                        </a:cubicBezTo>
                        <a:cubicBezTo>
                          <a:pt x="1724287" y="0"/>
                          <a:pt x="2221611" y="497325"/>
                          <a:pt x="2221611" y="1110805"/>
                        </a:cubicBezTo>
                        <a:close/>
                      </a:path>
                    </a:pathLst>
                  </a:custGeom>
                  <a:noFill/>
                  <a:ln w="66590" cap="flat">
                    <a:gradFill flip="none" rotWithShape="1">
                      <a:gsLst>
                        <a:gs pos="35000">
                          <a:schemeClr val="accent2"/>
                        </a:gs>
                        <a:gs pos="65000">
                          <a:schemeClr val="accent6"/>
                        </a:gs>
                        <a:gs pos="50000">
                          <a:schemeClr val="accent4"/>
                        </a:gs>
                        <a:gs pos="20000">
                          <a:schemeClr val="bg1"/>
                        </a:gs>
                        <a:gs pos="80000">
                          <a:schemeClr val="accent5"/>
                        </a:gs>
                        <a:gs pos="95000">
                          <a:schemeClr val="accent1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="" xmlns:a16="http://schemas.microsoft.com/office/drawing/2014/main" id="{0D3C836B-0CC6-490C-A069-24C6BC8BAEB7}"/>
                      </a:ext>
                    </a:extLst>
                  </p:cNvPr>
                  <p:cNvSpPr/>
                  <p:nvPr/>
                </p:nvSpPr>
                <p:spPr>
                  <a:xfrm>
                    <a:off x="-1623707" y="3262079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="" xmlns:a16="http://schemas.microsoft.com/office/drawing/2014/main" id="{90A6706A-BA42-4FC9-AA96-634D721A854B}"/>
                      </a:ext>
                    </a:extLst>
                  </p:cNvPr>
                  <p:cNvSpPr/>
                  <p:nvPr/>
                </p:nvSpPr>
                <p:spPr>
                  <a:xfrm>
                    <a:off x="-1056213" y="3114940"/>
                    <a:ext cx="748855" cy="748855"/>
                  </a:xfrm>
                  <a:custGeom>
                    <a:avLst/>
                    <a:gdLst>
                      <a:gd name="connsiteX0" fmla="*/ 748856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6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6" y="374428"/>
                        </a:moveTo>
                        <a:cubicBezTo>
                          <a:pt x="748856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6" y="167637"/>
                          <a:pt x="748856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01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="" xmlns:a16="http://schemas.microsoft.com/office/drawing/2014/main" id="{A1E2554F-D962-4E5E-BFD6-3885F625F358}"/>
                      </a:ext>
                    </a:extLst>
                  </p:cNvPr>
                  <p:cNvSpPr/>
                  <p:nvPr/>
                </p:nvSpPr>
                <p:spPr>
                  <a:xfrm rot="19990472">
                    <a:off x="-307987" y="5837792"/>
                    <a:ext cx="187451" cy="187452"/>
                  </a:xfrm>
                  <a:custGeom>
                    <a:avLst/>
                    <a:gdLst>
                      <a:gd name="connsiteX0" fmla="*/ 187452 w 187451"/>
                      <a:gd name="connsiteY0" fmla="*/ 93726 h 187452"/>
                      <a:gd name="connsiteX1" fmla="*/ 93726 w 187451"/>
                      <a:gd name="connsiteY1" fmla="*/ 187452 h 187452"/>
                      <a:gd name="connsiteX2" fmla="*/ 0 w 187451"/>
                      <a:gd name="connsiteY2" fmla="*/ 93726 h 187452"/>
                      <a:gd name="connsiteX3" fmla="*/ 93726 w 187451"/>
                      <a:gd name="connsiteY3" fmla="*/ 0 h 187452"/>
                      <a:gd name="connsiteX4" fmla="*/ 187452 w 187451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2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="" xmlns:a16="http://schemas.microsoft.com/office/drawing/2014/main" id="{188B684B-821A-4CFE-8A78-AD149076D446}"/>
                      </a:ext>
                    </a:extLst>
                  </p:cNvPr>
                  <p:cNvSpPr/>
                  <p:nvPr/>
                </p:nvSpPr>
                <p:spPr>
                  <a:xfrm>
                    <a:off x="383080" y="5452827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07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78" name="Straight Connector 77">
                  <a:extLst>
                    <a:ext uri="{FF2B5EF4-FFF2-40B4-BE49-F238E27FC236}">
                      <a16:creationId xmlns="" xmlns:a16="http://schemas.microsoft.com/office/drawing/2014/main" id="{0099567F-746F-4BBD-BBA6-D3D151B426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632" y="3452097"/>
                  <a:ext cx="805479" cy="9905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="" xmlns:a16="http://schemas.microsoft.com/office/drawing/2014/main" id="{436C45D7-A309-48F5-8E25-5F6BDECDF2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8852" y="4888170"/>
                  <a:ext cx="264597" cy="381273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B7697066-A480-4308-83C9-8F7E2EE9EB20}"/>
                  </a:ext>
                </a:extLst>
              </p:cNvPr>
              <p:cNvSpPr/>
              <p:nvPr/>
            </p:nvSpPr>
            <p:spPr>
              <a:xfrm>
                <a:off x="3729598" y="704718"/>
                <a:ext cx="223736" cy="2237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45">
                <a:extLst>
                  <a:ext uri="{FF2B5EF4-FFF2-40B4-BE49-F238E27FC236}">
                    <a16:creationId xmlns="" xmlns:a16="http://schemas.microsoft.com/office/drawing/2014/main" id="{92F504DC-7EC9-409C-8639-63C3CDB7E129}"/>
                  </a:ext>
                </a:extLst>
              </p:cNvPr>
              <p:cNvGrpSpPr/>
              <p:nvPr/>
            </p:nvGrpSpPr>
            <p:grpSpPr>
              <a:xfrm>
                <a:off x="711252" y="3125307"/>
                <a:ext cx="4937227" cy="486294"/>
                <a:chOff x="-1196939" y="1426164"/>
                <a:chExt cx="4937227" cy="486294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="" xmlns:a16="http://schemas.microsoft.com/office/drawing/2014/main" id="{2FCC6FB6-2DD7-4C56-BE93-E548E121C29E}"/>
                    </a:ext>
                  </a:extLst>
                </p:cNvPr>
                <p:cNvSpPr/>
                <p:nvPr/>
              </p:nvSpPr>
              <p:spPr>
                <a:xfrm>
                  <a:off x="3516552" y="1426164"/>
                  <a:ext cx="223736" cy="22373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="" xmlns:a16="http://schemas.microsoft.com/office/drawing/2014/main" id="{D80191DA-6C0B-45A9-98A8-577AE26F56E4}"/>
                    </a:ext>
                  </a:extLst>
                </p:cNvPr>
                <p:cNvSpPr/>
                <p:nvPr/>
              </p:nvSpPr>
              <p:spPr>
                <a:xfrm>
                  <a:off x="-1196939" y="1688722"/>
                  <a:ext cx="223736" cy="22373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5D91CCCC-DE47-463C-93D2-285DFDDC6BFA}"/>
                  </a:ext>
                </a:extLst>
              </p:cNvPr>
              <p:cNvSpPr/>
              <p:nvPr/>
            </p:nvSpPr>
            <p:spPr>
              <a:xfrm>
                <a:off x="3801714" y="5964145"/>
                <a:ext cx="223736" cy="2237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37">
                <a:extLst>
                  <a:ext uri="{FF2B5EF4-FFF2-40B4-BE49-F238E27FC236}">
                    <a16:creationId xmlns="" xmlns:a16="http://schemas.microsoft.com/office/drawing/2014/main" id="{C8228DC3-651C-4F75-8F07-1CA4D99525E5}"/>
                  </a:ext>
                </a:extLst>
              </p:cNvPr>
              <p:cNvGrpSpPr/>
              <p:nvPr/>
            </p:nvGrpSpPr>
            <p:grpSpPr>
              <a:xfrm>
                <a:off x="1371604" y="1750178"/>
                <a:ext cx="3835884" cy="3238657"/>
                <a:chOff x="-3220801" y="801967"/>
                <a:chExt cx="3835884" cy="323865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="" xmlns:a16="http://schemas.microsoft.com/office/drawing/2014/main" id="{A4E3C419-3525-4C35-9500-380DAF5E5504}"/>
                    </a:ext>
                  </a:extLst>
                </p:cNvPr>
                <p:cNvSpPr/>
                <p:nvPr/>
              </p:nvSpPr>
              <p:spPr>
                <a:xfrm>
                  <a:off x="391347" y="801967"/>
                  <a:ext cx="223736" cy="2237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="" xmlns:a16="http://schemas.microsoft.com/office/drawing/2014/main" id="{AA8B973D-E495-4714-909F-9B628F2DC3DB}"/>
                    </a:ext>
                  </a:extLst>
                </p:cNvPr>
                <p:cNvSpPr/>
                <p:nvPr/>
              </p:nvSpPr>
              <p:spPr>
                <a:xfrm>
                  <a:off x="-3220801" y="3816887"/>
                  <a:ext cx="223736" cy="2237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B3CA14FD-27E7-401D-A94F-D6CC8F7219A1}"/>
                  </a:ext>
                </a:extLst>
              </p:cNvPr>
              <p:cNvSpPr/>
              <p:nvPr/>
            </p:nvSpPr>
            <p:spPr>
              <a:xfrm>
                <a:off x="5095620" y="4645095"/>
                <a:ext cx="223736" cy="22373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C60159E-BC6B-4406-BF1E-0A8A51C65EC2}"/>
                </a:ext>
              </a:extLst>
            </p:cNvPr>
            <p:cNvSpPr/>
            <p:nvPr/>
          </p:nvSpPr>
          <p:spPr>
            <a:xfrm>
              <a:off x="-923384" y="293652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8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6"/>
                  </a:gs>
                </a:gsLst>
                <a:lin ang="6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417D1C5E-B351-4A0A-8EDF-C0425E162ECF}"/>
                </a:ext>
              </a:extLst>
            </p:cNvPr>
            <p:cNvSpPr/>
            <p:nvPr/>
          </p:nvSpPr>
          <p:spPr>
            <a:xfrm>
              <a:off x="547521" y="5274409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4"/>
                  </a:gs>
                </a:gsLst>
                <a:lin ang="19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B2F5BD-49DD-4839-9962-C5E21321066D}"/>
              </a:ext>
            </a:extLst>
          </p:cNvPr>
          <p:cNvSpPr txBox="1"/>
          <p:nvPr/>
        </p:nvSpPr>
        <p:spPr>
          <a:xfrm>
            <a:off x="8139974" y="567551"/>
            <a:ext cx="2014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 hình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0A51932B-72C5-4C35-909A-46D7D63B0742}"/>
              </a:ext>
            </a:extLst>
          </p:cNvPr>
          <p:cNvSpPr txBox="1"/>
          <p:nvPr/>
        </p:nvSpPr>
        <p:spPr>
          <a:xfrm>
            <a:off x="9353140" y="1600181"/>
            <a:ext cx="2161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 hậu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6DEBCBB-4C9E-418E-905D-6AEC0A9C8133}"/>
              </a:ext>
            </a:extLst>
          </p:cNvPr>
          <p:cNvSpPr txBox="1"/>
          <p:nvPr/>
        </p:nvSpPr>
        <p:spPr>
          <a:xfrm>
            <a:off x="9782577" y="3008218"/>
            <a:ext cx="1266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634FF00-9E85-4576-99D6-272832FF880E}"/>
              </a:ext>
            </a:extLst>
          </p:cNvPr>
          <p:cNvSpPr txBox="1"/>
          <p:nvPr/>
        </p:nvSpPr>
        <p:spPr>
          <a:xfrm>
            <a:off x="9518898" y="4648185"/>
            <a:ext cx="1530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2D4E77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5B7E84F1-0FCB-454C-BB60-6BE93DA663F7}"/>
              </a:ext>
            </a:extLst>
          </p:cNvPr>
          <p:cNvSpPr txBox="1"/>
          <p:nvPr/>
        </p:nvSpPr>
        <p:spPr>
          <a:xfrm>
            <a:off x="8326541" y="5987048"/>
            <a:ext cx="182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205766"/>
                </a:solidFill>
                <a:latin typeface="Times New Roman" pitchFamily="18" charset="0"/>
                <a:cs typeface="Times New Roman" pitchFamily="18" charset="0"/>
              </a:rPr>
              <a:t>Sinh vật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F11A3F2B-AD9D-44D6-AE20-EAC07F9704DA}"/>
              </a:ext>
            </a:extLst>
          </p:cNvPr>
          <p:cNvSpPr txBox="1"/>
          <p:nvPr/>
        </p:nvSpPr>
        <p:spPr>
          <a:xfrm>
            <a:off x="564123" y="5494605"/>
            <a:ext cx="341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92C48"/>
                </a:solidFill>
                <a:latin typeface="Times New Roman" pitchFamily="18" charset="0"/>
                <a:cs typeface="Times New Roman" pitchFamily="18" charset="0"/>
              </a:rPr>
              <a:t>Con người </a:t>
            </a:r>
          </a:p>
          <a:p>
            <a:pPr algn="ctr"/>
            <a:r>
              <a:rPr lang="en-US" sz="3000" b="1" dirty="0">
                <a:solidFill>
                  <a:srgbClr val="392C48"/>
                </a:solidFill>
                <a:latin typeface="Times New Roman" pitchFamily="18" charset="0"/>
                <a:cs typeface="Times New Roman" pitchFamily="18" charset="0"/>
              </a:rPr>
              <a:t>với thiên nhiên</a:t>
            </a:r>
          </a:p>
        </p:txBody>
      </p:sp>
    </p:spTree>
    <p:extLst>
      <p:ext uri="{BB962C8B-B14F-4D97-AF65-F5344CB8AC3E}">
        <p14:creationId xmlns:p14="http://schemas.microsoft.com/office/powerpoint/2010/main" val="9902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Nh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khái niệm c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bản và kĩ n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ng chủ yếu của môn Địa lí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2133600"/>
            <a:ext cx="1158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lnSpc>
                <a:spcPct val="150000"/>
              </a:lnSpc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Những khái niệm 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lí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cơ </a:t>
            </a:r>
            <a:r>
              <a:rPr lang="pt-BR" sz="28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bản về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 Đất, các thành phần tự nhiên, mối quan hệ giữa con người với thiên nhiên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30" y="3124200"/>
            <a:ext cx="4311069" cy="3429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124200"/>
            <a:ext cx="3749825" cy="3429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4666"/>
            <a:ext cx="7620000" cy="27109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067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1295400"/>
            <a:ext cx="3327400" cy="2677656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biết nh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kĩ n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rèn luyện khi học tập môn Đị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lí?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Nh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khái niệm c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bản và kĩ n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ng chủ yếu của môn Địa lí</a:t>
            </a: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3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1143000" y="3146812"/>
            <a:ext cx="1600200" cy="1501388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 n</a:t>
            </a:r>
            <a:r>
              <a:rPr lang="vi-VN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lí c</a:t>
            </a:r>
            <a:r>
              <a:rPr lang="vi-VN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bản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-3251200" y="609600"/>
            <a:ext cx="6716813" cy="7023959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3048000" y="1981201"/>
            <a:ext cx="4495800" cy="914399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682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Aft>
                <a:spcPct val="35000"/>
              </a:spcAft>
            </a:pP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Sử dụng bản </a:t>
            </a:r>
            <a:r>
              <a:rPr lang="vi-VN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vi-VN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a lí</a:t>
            </a:r>
            <a:endParaRPr lang="en-US" sz="22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43200" y="1981200"/>
            <a:ext cx="947013" cy="990600"/>
          </a:xfrm>
          <a:prstGeom prst="ellipse">
            <a:avLst/>
          </a:prstGeom>
          <a:solidFill>
            <a:srgbClr val="00682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Freeform 18"/>
          <p:cNvSpPr/>
          <p:nvPr/>
        </p:nvSpPr>
        <p:spPr>
          <a:xfrm>
            <a:off x="3352800" y="3505200"/>
            <a:ext cx="3987800" cy="10075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76009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Aft>
                <a:spcPct val="35000"/>
              </a:spcAft>
            </a:pPr>
            <a:r>
              <a:rPr lang="en-US" sz="2200" b="1" dirty="0" smtClean="0">
                <a:solidFill>
                  <a:srgbClr val="760092"/>
                </a:solidFill>
                <a:latin typeface="Times New Roman" pitchFamily="18" charset="0"/>
                <a:cs typeface="Times New Roman" pitchFamily="18" charset="0"/>
              </a:rPr>
              <a:t>Phân tích mô hình, hình ảnh </a:t>
            </a:r>
            <a:r>
              <a:rPr lang="vi-VN" sz="2200" b="1" dirty="0" smtClean="0">
                <a:solidFill>
                  <a:srgbClr val="760092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760092"/>
                </a:solidFill>
                <a:latin typeface="Times New Roman" pitchFamily="18" charset="0"/>
                <a:cs typeface="Times New Roman" pitchFamily="18" charset="0"/>
              </a:rPr>
              <a:t>a lí</a:t>
            </a:r>
            <a:endParaRPr lang="en-US" sz="2200" b="1" dirty="0">
              <a:solidFill>
                <a:srgbClr val="760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44801" y="3505200"/>
            <a:ext cx="1117600" cy="1069584"/>
          </a:xfrm>
          <a:prstGeom prst="ellipse">
            <a:avLst/>
          </a:prstGeom>
          <a:solidFill>
            <a:srgbClr val="760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Freeform 20"/>
          <p:cNvSpPr/>
          <p:nvPr/>
        </p:nvSpPr>
        <p:spPr>
          <a:xfrm>
            <a:off x="3048000" y="5410200"/>
            <a:ext cx="4216400" cy="8382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Aft>
                <a:spcPct val="350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 biểu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bảng số liệu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lí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36801" y="5257800"/>
            <a:ext cx="10922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Nh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khái niệm c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bản và kĩ n</a:t>
            </a:r>
            <a:r>
              <a:rPr lang="vi-VN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32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ng chủ yếu của môn Địa lí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3200" y="3505200"/>
            <a:ext cx="11430000" cy="1384995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n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nh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khái niệm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lí có ý nghĩa gì trong học tập và cuộc sống hàng ngày của em?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364" y="1689318"/>
            <a:ext cx="1196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kĩ năng địa lí: 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S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ử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 bản đồ, sơ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 hình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ảnh,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hình.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800" b="1" baseline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pt-B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Nhận xét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 liệu, biểu đồ...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64" y="4724400"/>
            <a:ext cx="109982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Ý nghĩa: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Giải thích và ứng xử về các hiện t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thiên nhiên diễn ra.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Hiểu về các sự vật, hiện t</a:t>
            </a:r>
            <a:r>
              <a:rPr lang="vi-VN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xảy ra trong tự nhiên.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560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546100" y="1409701"/>
            <a:ext cx="112776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2. Môn Đ</a:t>
            </a:r>
            <a:r>
              <a:rPr lang="vi-VN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 lí và nh</a:t>
            </a:r>
            <a:r>
              <a:rPr lang="vi-VN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vi-VN" sz="3200" b="1" i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iều lí thú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1022</Words>
  <Application>Microsoft Office PowerPoint</Application>
  <PresentationFormat>Custom</PresentationFormat>
  <Paragraphs>112</Paragraphs>
  <Slides>25</Slides>
  <Notes>2</Notes>
  <HiddenSlides>2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1. Những khái niệm cơ bản và kĩ năng chủ yếu của môn Địa lí</vt:lpstr>
      <vt:lpstr>PowerPoint Presentation</vt:lpstr>
      <vt:lpstr>1. Những khái niệm cơ bản và kĩ năng chủ yếu của môn Địa lí</vt:lpstr>
      <vt:lpstr>PowerPoint Presentation</vt:lpstr>
      <vt:lpstr>1. Những khái niệm cơ bản và kĩ năng chủ yếu của môn Địa lí</vt:lpstr>
      <vt:lpstr>1. Những khái niệm cơ bản và kĩ năng chủ yếu của môn Địa lí</vt:lpstr>
      <vt:lpstr>2. Môn Địa lí và những điều lí thú </vt:lpstr>
      <vt:lpstr>PowerPoint Presentation</vt:lpstr>
      <vt:lpstr>2. Môn Địa lí và những điều lí thú </vt:lpstr>
      <vt:lpstr>3. Địa lí và cuộc sống</vt:lpstr>
      <vt:lpstr>PowerPoint Presentation</vt:lpstr>
      <vt:lpstr>PowerPoint Presentation</vt:lpstr>
      <vt:lpstr>3. Địa lí và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 Truc</dc:creator>
  <cp:lastModifiedBy>Admin</cp:lastModifiedBy>
  <cp:revision>152</cp:revision>
  <dcterms:created xsi:type="dcterms:W3CDTF">2020-05-02T06:17:14Z</dcterms:created>
  <dcterms:modified xsi:type="dcterms:W3CDTF">2023-10-23T12:46:32Z</dcterms:modified>
</cp:coreProperties>
</file>