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2" r:id="rId3"/>
    <p:sldId id="264" r:id="rId4"/>
    <p:sldId id="259" r:id="rId5"/>
    <p:sldId id="260" r:id="rId6"/>
    <p:sldId id="265" r:id="rId7"/>
    <p:sldId id="261" r:id="rId8"/>
    <p:sldId id="266" r:id="rId9"/>
    <p:sldId id="267" r:id="rId10"/>
    <p:sldId id="268" r:id="rId11"/>
    <p:sldId id="278" r:id="rId12"/>
    <p:sldId id="269" r:id="rId13"/>
    <p:sldId id="279" r:id="rId14"/>
    <p:sldId id="280" r:id="rId15"/>
    <p:sldId id="270" r:id="rId16"/>
    <p:sldId id="281" r:id="rId17"/>
    <p:sldId id="271" r:id="rId18"/>
    <p:sldId id="282" r:id="rId19"/>
    <p:sldId id="272" r:id="rId20"/>
    <p:sldId id="273" r:id="rId21"/>
    <p:sldId id="274" r:id="rId22"/>
    <p:sldId id="283" r:id="rId23"/>
    <p:sldId id="275" r:id="rId24"/>
    <p:sldId id="276" r:id="rId25"/>
    <p:sldId id="277" r:id="rId26"/>
    <p:sldId id="284" r:id="rId27"/>
    <p:sldId id="296" r:id="rId28"/>
    <p:sldId id="297" r:id="rId29"/>
    <p:sldId id="285" r:id="rId30"/>
    <p:sldId id="286" r:id="rId31"/>
    <p:sldId id="287" r:id="rId32"/>
    <p:sldId id="299" r:id="rId33"/>
    <p:sldId id="301" r:id="rId34"/>
    <p:sldId id="288" r:id="rId35"/>
    <p:sldId id="302" r:id="rId36"/>
    <p:sldId id="289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5050"/>
    <a:srgbClr val="0000FF"/>
    <a:srgbClr val="FF00FF"/>
    <a:srgbClr val="FF7C80"/>
    <a:srgbClr val="FF6600"/>
    <a:srgbClr val="A50021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74" autoAdjust="0"/>
    <p:restoredTop sz="94660"/>
  </p:normalViewPr>
  <p:slideViewPr>
    <p:cSldViewPr snapToGrid="0">
      <p:cViewPr>
        <p:scale>
          <a:sx n="73" d="100"/>
          <a:sy n="73" d="100"/>
        </p:scale>
        <p:origin x="-414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77319-091F-40C7-9247-8C91906D4542}" type="datetimeFigureOut">
              <a:rPr lang="en-US" smtClean="0"/>
              <a:pPr/>
              <a:t>12/23/2021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1672F-57AF-432E-9306-B72D0E0254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031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77319-091F-40C7-9247-8C91906D4542}" type="datetimeFigureOut">
              <a:rPr lang="en-US" smtClean="0"/>
              <a:pPr/>
              <a:t>12/23/2021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1672F-57AF-432E-9306-B72D0E0254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78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77319-091F-40C7-9247-8C91906D4542}" type="datetimeFigureOut">
              <a:rPr lang="en-US" smtClean="0"/>
              <a:pPr/>
              <a:t>12/23/2021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1672F-57AF-432E-9306-B72D0E0254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056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77319-091F-40C7-9247-8C91906D4542}" type="datetimeFigureOut">
              <a:rPr lang="en-US" smtClean="0"/>
              <a:pPr/>
              <a:t>12/23/2021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1672F-57AF-432E-9306-B72D0E0254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530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77319-091F-40C7-9247-8C91906D4542}" type="datetimeFigureOut">
              <a:rPr lang="en-US" smtClean="0"/>
              <a:pPr/>
              <a:t>12/23/2021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1672F-57AF-432E-9306-B72D0E0254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515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77319-091F-40C7-9247-8C91906D4542}" type="datetimeFigureOut">
              <a:rPr lang="en-US" smtClean="0"/>
              <a:pPr/>
              <a:t>12/23/2021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1672F-57AF-432E-9306-B72D0E0254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551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77319-091F-40C7-9247-8C91906D4542}" type="datetimeFigureOut">
              <a:rPr lang="en-US" smtClean="0"/>
              <a:pPr/>
              <a:t>12/23/2021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1672F-57AF-432E-9306-B72D0E0254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346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77319-091F-40C7-9247-8C91906D4542}" type="datetimeFigureOut">
              <a:rPr lang="en-US" smtClean="0"/>
              <a:pPr/>
              <a:t>12/23/2021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1672F-57AF-432E-9306-B72D0E0254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095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77319-091F-40C7-9247-8C91906D4542}" type="datetimeFigureOut">
              <a:rPr lang="en-US" smtClean="0"/>
              <a:pPr/>
              <a:t>12/23/2021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1672F-57AF-432E-9306-B72D0E0254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116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77319-091F-40C7-9247-8C91906D4542}" type="datetimeFigureOut">
              <a:rPr lang="en-US" smtClean="0"/>
              <a:pPr/>
              <a:t>12/23/2021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1672F-57AF-432E-9306-B72D0E0254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173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77319-091F-40C7-9247-8C91906D4542}" type="datetimeFigureOut">
              <a:rPr lang="en-US" smtClean="0"/>
              <a:pPr/>
              <a:t>12/23/2021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1672F-57AF-432E-9306-B72D0E0254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890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B77319-091F-40C7-9247-8C91906D4542}" type="datetimeFigureOut">
              <a:rPr lang="en-US" smtClean="0"/>
              <a:pPr/>
              <a:t>12/23/2021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81672F-57AF-432E-9306-B72D0E0254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703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7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gif"/><Relationship Id="rId4" Type="http://schemas.openxmlformats.org/officeDocument/2006/relationships/image" Target="../media/image4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hyperlink" Target="https://cafef.vn/" TargetMode="Externa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040823" y="956564"/>
            <a:ext cx="21730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ĐỊA LÍ 9</a:t>
            </a:r>
          </a:p>
        </p:txBody>
      </p:sp>
      <p:sp>
        <p:nvSpPr>
          <p:cNvPr id="7" name="Rectangle 6"/>
          <p:cNvSpPr/>
          <p:nvPr/>
        </p:nvSpPr>
        <p:spPr>
          <a:xfrm>
            <a:off x="465063" y="2424821"/>
            <a:ext cx="10839600" cy="2400359"/>
          </a:xfrm>
          <a:prstGeom prst="rect">
            <a:avLst/>
          </a:prstGeom>
          <a:noFill/>
        </p:spPr>
        <p:txBody>
          <a:bodyPr wrap="square" lIns="91440" tIns="45720" rIns="91440" bIns="45720" numCol="1">
            <a:prstTxWarp prst="textPlain">
              <a:avLst/>
            </a:prstTxWarp>
            <a:spAutoFit/>
          </a:bodyPr>
          <a:lstStyle/>
          <a:p>
            <a:pPr algn="ctr"/>
            <a:r>
              <a:rPr lang="en-US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36 : VÙNG </a:t>
            </a:r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 BẰNG </a:t>
            </a:r>
            <a:endParaRPr lang="en-US" sz="44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 CỬU LONG (</a:t>
            </a:r>
            <a:r>
              <a:rPr lang="en-US" sz="4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tt</a:t>
            </a:r>
            <a:r>
              <a:rPr lang="en-US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C7402-56DC-443F-9C16-E5336FCB2BC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7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6507"/>
            <a:ext cx="10275216" cy="597198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 ĐỒNG BẰNG SÔNG CỬU </a:t>
            </a:r>
            <a:r>
              <a:rPr lang="en-US" sz="3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 </a:t>
            </a:r>
            <a:r>
              <a:rPr lang="en-US" sz="3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(TT)</a:t>
            </a:r>
            <a:endParaRPr lang="en-US" sz="30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Bài 35 : Vùng Đồng bằng sông Cửu Long | Học trực tuyế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11" y="910396"/>
            <a:ext cx="5310909" cy="5281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loud 3"/>
          <p:cNvSpPr/>
          <p:nvPr/>
        </p:nvSpPr>
        <p:spPr>
          <a:xfrm>
            <a:off x="5982349" y="977774"/>
            <a:ext cx="4292867" cy="3074462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ĐBSCL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ta?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1126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6507"/>
            <a:ext cx="10275216" cy="597198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 ĐỒNG BẰNG SÔNG CỬU </a:t>
            </a:r>
            <a:r>
              <a:rPr lang="en-US" sz="3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 (P2)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825631" y="829373"/>
            <a:ext cx="10624008" cy="650449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ĐBSCL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lương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Left Brace 6"/>
          <p:cNvSpPr/>
          <p:nvPr/>
        </p:nvSpPr>
        <p:spPr>
          <a:xfrm rot="5400000">
            <a:off x="5536082" y="-2618485"/>
            <a:ext cx="956435" cy="9219415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 Diagonal Corner Rectangle 7"/>
          <p:cNvSpPr/>
          <p:nvPr/>
        </p:nvSpPr>
        <p:spPr>
          <a:xfrm>
            <a:off x="320510" y="2469440"/>
            <a:ext cx="2168165" cy="1041857"/>
          </a:xfrm>
          <a:prstGeom prst="round2Diag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ĐKTN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 Diagonal Corner Rectangle 8"/>
          <p:cNvSpPr/>
          <p:nvPr/>
        </p:nvSpPr>
        <p:spPr>
          <a:xfrm>
            <a:off x="4936503" y="2370457"/>
            <a:ext cx="2402264" cy="1159497"/>
          </a:xfrm>
          <a:prstGeom prst="round2DiagRect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ĐK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 Diagonal Corner Rectangle 9"/>
          <p:cNvSpPr/>
          <p:nvPr/>
        </p:nvSpPr>
        <p:spPr>
          <a:xfrm>
            <a:off x="9437803" y="2436257"/>
            <a:ext cx="2121031" cy="1075040"/>
          </a:xfrm>
          <a:prstGeom prst="round2Diag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6014297" y="1765166"/>
            <a:ext cx="2" cy="56522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22549" y="4038204"/>
            <a:ext cx="3733014" cy="26776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mỡ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ẩm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ngòi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kênh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rạch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chằng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chịt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628566" y="4005021"/>
            <a:ext cx="3071567" cy="26776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dồi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SXNN,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258670" y="4038204"/>
            <a:ext cx="3842994" cy="26776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GTVT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thụ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Down Arrow 18"/>
          <p:cNvSpPr/>
          <p:nvPr/>
        </p:nvSpPr>
        <p:spPr>
          <a:xfrm>
            <a:off x="1239624" y="3544480"/>
            <a:ext cx="329936" cy="493724"/>
          </a:xfrm>
          <a:prstGeom prst="downArrow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own Arrow 20"/>
          <p:cNvSpPr/>
          <p:nvPr/>
        </p:nvSpPr>
        <p:spPr>
          <a:xfrm>
            <a:off x="6033147" y="3544480"/>
            <a:ext cx="329936" cy="493724"/>
          </a:xfrm>
          <a:prstGeom prst="downArrow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own Arrow 21"/>
          <p:cNvSpPr/>
          <p:nvPr/>
        </p:nvSpPr>
        <p:spPr>
          <a:xfrm>
            <a:off x="10294071" y="3544480"/>
            <a:ext cx="329936" cy="493724"/>
          </a:xfrm>
          <a:prstGeom prst="downArrow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book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0133" y="2436257"/>
            <a:ext cx="1631430" cy="1087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6591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6" grpId="0" animBg="1"/>
      <p:bldP spid="17" grpId="0" animBg="1"/>
      <p:bldP spid="18" grpId="0" animBg="1"/>
      <p:bldP spid="19" grpId="0" animBg="1"/>
      <p:bldP spid="21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6507"/>
            <a:ext cx="10275216" cy="597198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 ĐỒNG BẰNG SÔNG CỬU </a:t>
            </a:r>
            <a:r>
              <a:rPr lang="en-US" sz="3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 (P2)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4206" y="1187777"/>
            <a:ext cx="11425286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a.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endPara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50%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(2018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Long An,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khẩu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14" descr="book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585" y="4814583"/>
            <a:ext cx="1480457" cy="986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1008" y="793568"/>
            <a:ext cx="6987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TÌNH HÌNH PHÁT TRIỂN KINH TẾ</a:t>
            </a:r>
            <a:endParaRPr lang="en-US" sz="2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9491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0" y="6507"/>
            <a:ext cx="10275216" cy="597198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 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 BẰNG SÔNG CỬU </a:t>
            </a:r>
            <a:r>
              <a:rPr lang="en-US" sz="3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 (P2)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93852" y="5802273"/>
            <a:ext cx="6059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ĐBSCL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72140" y="1931001"/>
            <a:ext cx="476996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ĐBSCL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đới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xoài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dừa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cam,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bưởi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4" descr="book9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3405" y="4179832"/>
            <a:ext cx="1942040" cy="1294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https://scontent.fvca1-2.fna.fbcdn.net/v/t1.0-9/38488653_2245593945683707_1964620471865442304_n.png?_nc_cat=100&amp;_nc_sid=6e5ad9&amp;_nc_oc=AQmXqIJZcd-uqGX84iin94yPW8G9dI_nxMQi9llikCq1p-pwWQH2L9BbSZIIGyfQkYU&amp;_nc_ht=scontent.fvca1-2.fna&amp;oh=aeed91a05e89446f4aa4542dd9e725f2&amp;oe=5ECD53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98" y="931453"/>
            <a:ext cx="6143625" cy="4543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hợ quýt hồng khổng lồ ở miền Tây ngày Tết - Kinh doanh - ZINGNEWS.V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900" y="3891776"/>
            <a:ext cx="2007220" cy="1582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8571230"/>
      </p:ext>
    </p:extLst>
  </p:cSld>
  <p:clrMapOvr>
    <a:masterClrMapping/>
  </p:clrMapOvr>
  <p:transition spd="slow" advTm="10770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6507"/>
            <a:ext cx="10275216" cy="597198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 ĐỒNG BẰNG SÔNG CỬU </a:t>
            </a:r>
            <a:r>
              <a:rPr lang="en-US" sz="3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 (P2)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6754" y="1277983"/>
            <a:ext cx="114252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endPara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1008" y="793568"/>
            <a:ext cx="6987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TÌNH HÌNH PHÁT TRIỂN KINH TẾ</a:t>
            </a:r>
            <a:endParaRPr lang="en-US" sz="2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6387" y="2316396"/>
            <a:ext cx="26772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528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6507"/>
            <a:ext cx="10275216" cy="597198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 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 BẰNG SÔNG CỬU </a:t>
            </a:r>
            <a:r>
              <a:rPr lang="en-US" sz="3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 (P2)</a:t>
            </a:r>
          </a:p>
        </p:txBody>
      </p:sp>
      <p:pic>
        <p:nvPicPr>
          <p:cNvPr id="3" name="Picture 2" descr="Kỹ thuật chăn nuôi vịt thả đồng cho hiệu quả kinh tế cao - Báo An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635" y="1173958"/>
            <a:ext cx="3917820" cy="2695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ĐBSCL: Giá heo tại nhiều tỉnh giảm mạn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6" name="Picture 4" descr="ĐBSCL: Giá heo tại nhiều tỉnh giảm mạn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803616"/>
            <a:ext cx="3667008" cy="2632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ĐBSCL: Ngành chăn nuôi phát triển khá ổn định | TIN TỨC NÔNG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0553" y="1011006"/>
            <a:ext cx="3954512" cy="2703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loud 4"/>
          <p:cNvSpPr/>
          <p:nvPr/>
        </p:nvSpPr>
        <p:spPr>
          <a:xfrm>
            <a:off x="307975" y="3843444"/>
            <a:ext cx="3817856" cy="2335155"/>
          </a:xfrm>
          <a:prstGeom prst="cloud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ĐBSCL.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32082" y="4472412"/>
            <a:ext cx="62971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lợn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8172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6507"/>
            <a:ext cx="10275216" cy="597198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 ĐỒNG BẰNG SÔNG CỬU </a:t>
            </a:r>
            <a:r>
              <a:rPr lang="en-US" sz="3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 (P2)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6754" y="1277983"/>
            <a:ext cx="114252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8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endParaRPr lang="en-US" sz="2800" b="1" dirty="0" smtClean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1008" y="793568"/>
            <a:ext cx="6987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TÌNH HÌNH PHÁT TRIỂN KINH TẾ</a:t>
            </a:r>
            <a:endParaRPr lang="en-US" sz="2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7010" y="2232090"/>
            <a:ext cx="26772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en-US" sz="28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endParaRPr lang="en-US" sz="2800" b="1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27314" y="3425158"/>
            <a:ext cx="109263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Nghề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nuôi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vịt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đàn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triển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mạnh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(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Đàn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vịt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lớn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cả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). </a:t>
            </a:r>
            <a:endParaRPr lang="en-US" sz="3200" dirty="0"/>
          </a:p>
        </p:txBody>
      </p:sp>
      <p:pic>
        <p:nvPicPr>
          <p:cNvPr id="7" name="Picture 14" descr="book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2556" y="599542"/>
            <a:ext cx="1480457" cy="986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827314" y="2824226"/>
            <a:ext cx="109423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nuôi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lợn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bò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thịt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cầm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687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6507"/>
            <a:ext cx="10275216" cy="597198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 ĐỒNG BẰNG SÔNG CỬU </a:t>
            </a:r>
            <a:r>
              <a:rPr lang="en-US" sz="3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 (P2)</a:t>
            </a:r>
          </a:p>
        </p:txBody>
      </p:sp>
      <p:pic>
        <p:nvPicPr>
          <p:cNvPr id="4" name="Picture 8" descr="Bài 36. Vùng Đồng Bằng Sông Cửu Long (tiếp theo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956" y="994017"/>
            <a:ext cx="4915104" cy="5441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48640" y="994017"/>
            <a:ext cx="42405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endParaRPr lang="en-US" sz="3200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609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6507"/>
            <a:ext cx="10275216" cy="597198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 ĐỒNG BẰNG SÔNG CỬU </a:t>
            </a:r>
            <a:r>
              <a:rPr lang="en-US" sz="3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 (P2)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2423208"/>
              </p:ext>
            </p:extLst>
          </p:nvPr>
        </p:nvGraphicFramePr>
        <p:xfrm>
          <a:off x="85548" y="1557812"/>
          <a:ext cx="11532870" cy="38105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06189">
                  <a:extLst>
                    <a:ext uri="{9D8B030D-6E8A-4147-A177-3AD203B41FA5}">
                      <a16:colId xmlns:a16="http://schemas.microsoft.com/office/drawing/2014/main" xmlns="" val="1953744314"/>
                    </a:ext>
                  </a:extLst>
                </a:gridCol>
                <a:gridCol w="3966210">
                  <a:extLst>
                    <a:ext uri="{9D8B030D-6E8A-4147-A177-3AD203B41FA5}">
                      <a16:colId xmlns:a16="http://schemas.microsoft.com/office/drawing/2014/main" xmlns="" val="4104308628"/>
                    </a:ext>
                  </a:extLst>
                </a:gridCol>
                <a:gridCol w="3760471">
                  <a:extLst>
                    <a:ext uri="{9D8B030D-6E8A-4147-A177-3AD203B41FA5}">
                      <a16:colId xmlns:a16="http://schemas.microsoft.com/office/drawing/2014/main" xmlns="" val="3224642244"/>
                    </a:ext>
                  </a:extLst>
                </a:gridCol>
              </a:tblGrid>
              <a:tr h="952641"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Diện</a:t>
                      </a:r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nghìn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ha)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Sản</a:t>
                      </a:r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lượng</a:t>
                      </a:r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triệu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tấn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71194473"/>
                  </a:ext>
                </a:extLst>
              </a:tr>
              <a:tr h="952641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ĐBSCL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796,0</a:t>
                      </a:r>
                      <a:endParaRPr lang="en-US" sz="4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4,1</a:t>
                      </a:r>
                      <a:endParaRPr lang="en-US" sz="4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10486876"/>
                  </a:ext>
                </a:extLst>
              </a:tr>
              <a:tr h="952641"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1106,8</a:t>
                      </a:r>
                      <a:endParaRPr 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7,3</a:t>
                      </a:r>
                      <a:endParaRPr 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59367929"/>
                  </a:ext>
                </a:extLst>
              </a:tr>
              <a:tr h="952641"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so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71,9 %</a:t>
                      </a:r>
                      <a:endParaRPr lang="en-US" sz="4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56,2%</a:t>
                      </a:r>
                      <a:endParaRPr lang="en-US" sz="4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1017726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5548" y="603705"/>
            <a:ext cx="101041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ĐBSCL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2017.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548" y="5368376"/>
            <a:ext cx="119748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ĐBSCL so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98080" y="6322483"/>
            <a:ext cx="4434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422858" y="5589270"/>
            <a:ext cx="8766810" cy="733213"/>
          </a:xfrm>
          <a:prstGeom prst="roundRect">
            <a:avLst/>
          </a:prstGeom>
          <a:solidFill>
            <a:srgbClr val="FF5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2197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6507"/>
            <a:ext cx="10275216" cy="597198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 ĐỒNG BẰNG SÔNG CỬU </a:t>
            </a:r>
            <a:r>
              <a:rPr lang="en-US" sz="3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 (P2)</a:t>
            </a:r>
          </a:p>
        </p:txBody>
      </p:sp>
      <p:pic>
        <p:nvPicPr>
          <p:cNvPr id="3076" name="Picture 4" descr="Lý thuyết Atlat Địa lí Việt Nam trang 20 - Lâm nghiệp và thủy sản 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08" t="2617" r="-301" b="-717"/>
          <a:stretch/>
        </p:blipFill>
        <p:spPr bwMode="auto">
          <a:xfrm>
            <a:off x="0" y="603705"/>
            <a:ext cx="5316583" cy="6254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878286" y="1090297"/>
            <a:ext cx="512886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atlat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VN/20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SGK/130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8009196" y="3155946"/>
            <a:ext cx="572655" cy="637309"/>
          </a:xfrm>
          <a:prstGeom prst="downArrow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878286" y="4557154"/>
            <a:ext cx="5872575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Kiên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Mau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7450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-243500" y="67756"/>
            <a:ext cx="10778836" cy="597198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 ĐỒNG BẰNG SÔNG CỬU </a:t>
            </a:r>
            <a:r>
              <a:rPr lang="en-US" sz="3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 (P2)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313383" y="664954"/>
            <a:ext cx="4064000" cy="646610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CẤU TRÚC BÀI HỌC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Left Brace 5"/>
          <p:cNvSpPr/>
          <p:nvPr/>
        </p:nvSpPr>
        <p:spPr>
          <a:xfrm rot="5400000">
            <a:off x="6133900" y="-2244710"/>
            <a:ext cx="422967" cy="7813966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203202" y="1958174"/>
            <a:ext cx="4858327" cy="1357746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IV. TÌNH HÌNH PHÁT TRIỂN KINH TẾ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370618" y="1925848"/>
            <a:ext cx="4516582" cy="1473133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V. CÁC TRUNG TÂM KINH TẾ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03447" y="3939043"/>
            <a:ext cx="1475096" cy="209665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968513" y="3939042"/>
            <a:ext cx="1458082" cy="2096655"/>
          </a:xfrm>
          <a:prstGeom prst="roundRect">
            <a:avLst/>
          </a:prstGeom>
          <a:solidFill>
            <a:srgbClr val="FF7C8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</a:p>
          <a:p>
            <a:pPr algn="ctr"/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040958" y="3939042"/>
            <a:ext cx="1426192" cy="2096655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</a:p>
          <a:p>
            <a:pPr algn="ctr"/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750771" y="3398981"/>
            <a:ext cx="163629" cy="470375"/>
          </a:xfrm>
          <a:prstGeom prst="downArrow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2740866" y="3398980"/>
            <a:ext cx="163629" cy="470375"/>
          </a:xfrm>
          <a:prstGeom prst="downArrow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>
            <a:off x="4659066" y="3398980"/>
            <a:ext cx="163629" cy="470375"/>
          </a:xfrm>
          <a:prstGeom prst="downArrow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826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62480" y="1040199"/>
            <a:ext cx="6289964" cy="954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ĐBSCL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8" descr="Bài 36. Vùng Đồng Bằng Sông Cửu Long (tiếp theo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29" y="1040199"/>
            <a:ext cx="4915104" cy="5441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own Arrow 4"/>
          <p:cNvSpPr/>
          <p:nvPr/>
        </p:nvSpPr>
        <p:spPr>
          <a:xfrm>
            <a:off x="8429277" y="2262161"/>
            <a:ext cx="406400" cy="619585"/>
          </a:xfrm>
          <a:prstGeom prst="downArrow">
            <a:avLst/>
          </a:prstGeom>
          <a:solidFill>
            <a:srgbClr val="FF7C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412510" y="3371273"/>
            <a:ext cx="6439934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dồi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14" descr="book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8439" y="2191777"/>
            <a:ext cx="1322797" cy="881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1575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6507"/>
            <a:ext cx="10275216" cy="597198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 ĐỒNG BẰNG SÔNG CỬU </a:t>
            </a:r>
            <a:r>
              <a:rPr lang="en-US" sz="3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 (P2)</a:t>
            </a:r>
          </a:p>
        </p:txBody>
      </p:sp>
      <p:pic>
        <p:nvPicPr>
          <p:cNvPr id="4098" name="Picture 2" descr="Hơn 500 người tham gia phát động trồng rừng ngập mặn ở ĐBSCL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36" y="950912"/>
            <a:ext cx="4978400" cy="3076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ơn 500 người tham gia phát động trồng rừng ngập mặn ở ĐBSCL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455" y="950911"/>
            <a:ext cx="4687217" cy="3076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65746" y="4027055"/>
            <a:ext cx="81834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ngập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ĐBSCL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78691" y="4692503"/>
            <a:ext cx="11582400" cy="1671782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ngập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,… →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bền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vững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916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6754" y="1277983"/>
            <a:ext cx="114252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8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sz="28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SỐ 1</a:t>
            </a:r>
            <a:endParaRPr lang="en-US" sz="2800" b="1" dirty="0" smtClean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1008" y="777239"/>
            <a:ext cx="6987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TÌNH HÌNH PHÁT TRIỂN KINH TẾ</a:t>
            </a:r>
            <a:endParaRPr lang="en-US" sz="2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7010" y="2232090"/>
            <a:ext cx="7587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en-US" sz="28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8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SỐ 1  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07010" y="2716505"/>
            <a:ext cx="33297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32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32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endParaRPr lang="en-US" sz="3200" b="1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6754" y="3457902"/>
            <a:ext cx="1093845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50%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14" descr="book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9198" y="4924430"/>
            <a:ext cx="1480457" cy="986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6987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6507"/>
            <a:ext cx="10275216" cy="597198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 ĐỒNG BẰNG SÔNG CỬU </a:t>
            </a:r>
            <a:r>
              <a:rPr lang="en-US" sz="3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 (P2)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1008" y="793568"/>
            <a:ext cx="6987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TÌNH HÌNH PHÁT TRIỂN KINH TẾ</a:t>
            </a:r>
            <a:endParaRPr lang="en-US" sz="2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0620" y="1380377"/>
            <a:ext cx="396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0620" y="2028741"/>
            <a:ext cx="34579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8" descr="Bài 36. Vùng Đồng Bằng Sông Cửu Long (tiếp theo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351" y="1316788"/>
            <a:ext cx="4689775" cy="5192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5703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Trả lời câu hỏi 3 Bài 36 Trang 131 SGK Địa lí lớp 9 - BAIVIET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21" y="195944"/>
            <a:ext cx="7616282" cy="4986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loud 2"/>
          <p:cNvSpPr/>
          <p:nvPr/>
        </p:nvSpPr>
        <p:spPr>
          <a:xfrm>
            <a:off x="7917365" y="1291579"/>
            <a:ext cx="4137103" cy="3367669"/>
          </a:xfrm>
          <a:prstGeom prst="cloud">
            <a:avLst/>
          </a:prstGeom>
          <a:solidFill>
            <a:schemeClr val="accent2">
              <a:lumMod val="5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LTTP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 Diagonal Corner Rectangle 3"/>
          <p:cNvSpPr/>
          <p:nvPr/>
        </p:nvSpPr>
        <p:spPr>
          <a:xfrm>
            <a:off x="178420" y="5452946"/>
            <a:ext cx="9210907" cy="1003610"/>
          </a:xfrm>
          <a:prstGeom prst="round2Diag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ĐBSCL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dồi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CN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LTTP.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173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6507"/>
            <a:ext cx="10275216" cy="597198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 ĐỒNG BẰNG SÔNG CỬU </a:t>
            </a:r>
            <a:r>
              <a:rPr lang="en-US" sz="3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 (P2)</a:t>
            </a:r>
          </a:p>
        </p:txBody>
      </p:sp>
      <p:pic>
        <p:nvPicPr>
          <p:cNvPr id="3" name="Picture 8" descr="Bài 36. Vùng Đồng Bằng Sông Cửu Long (tiếp theo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29" y="1040199"/>
            <a:ext cx="4915104" cy="5441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loud 3"/>
          <p:cNvSpPr/>
          <p:nvPr/>
        </p:nvSpPr>
        <p:spPr>
          <a:xfrm>
            <a:off x="5921298" y="694474"/>
            <a:ext cx="4672361" cy="3066587"/>
          </a:xfrm>
          <a:prstGeom prst="cloud">
            <a:avLst/>
          </a:prstGeom>
          <a:solidFill>
            <a:schemeClr val="accent5">
              <a:lumMod val="50000"/>
            </a:schemeClr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CN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LTTP.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75249" y="3851830"/>
            <a:ext cx="662754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CN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LTTP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hầu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VD: Long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Cao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Lãnh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Tân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Bến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Tre,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Liêu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Mau,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Rạch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2431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6507"/>
            <a:ext cx="10275216" cy="597198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 ĐỒNG BẰNG SÔNG CỬU </a:t>
            </a:r>
            <a:r>
              <a:rPr lang="en-US" sz="3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 (P2)</a:t>
            </a:r>
          </a:p>
        </p:txBody>
      </p:sp>
      <p:pic>
        <p:nvPicPr>
          <p:cNvPr id="18434" name="Picture 2" descr="Phát triển thủy sản vùng ĐBSCL: Phát triển công nghiệp chế biến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4090" y="1088219"/>
            <a:ext cx="3901328" cy="2748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0" name="Picture 8" descr="Công ty Cổ phần Chế biến Thực phẩm Xuất khẩu Miền Tây – Westfood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647" y="720436"/>
            <a:ext cx="3372716" cy="2869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2" name="Picture 10" descr="NTO - Ba nhà máy chế biến gạo lớn nhất ĐBSCL đi vào hoạt độ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1145" y="1257815"/>
            <a:ext cx="3827436" cy="2748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5708" y="4320818"/>
            <a:ext cx="109912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CN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LTTP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SX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5647" y="4566858"/>
            <a:ext cx="11731626" cy="18158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thụ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khẩu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SX NN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958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6507"/>
            <a:ext cx="10275216" cy="597198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 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 BẰNG SÔNG CỬU </a:t>
            </a:r>
            <a:r>
              <a:rPr lang="en-US" sz="3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 (P2)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1008" y="793568"/>
            <a:ext cx="6987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TÌNH HÌNH PHÁT TRIỂN KINH TẾ</a:t>
            </a:r>
            <a:endParaRPr lang="en-US" sz="2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0620" y="1380377"/>
            <a:ext cx="396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0620" y="2028741"/>
            <a:ext cx="34579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0620" y="2613516"/>
            <a:ext cx="1040014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20% GDP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;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14" descr="book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8289" y="4797686"/>
            <a:ext cx="1480457" cy="986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6628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6507"/>
            <a:ext cx="10275216" cy="597198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 ĐỒNG BẰNG SÔNG CỬU </a:t>
            </a:r>
            <a:r>
              <a:rPr lang="en-US" sz="3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 (P2)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1008" y="793568"/>
            <a:ext cx="6987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TÌNH HÌNH PHÁT TRIỂN KINH TẾ</a:t>
            </a:r>
            <a:endParaRPr lang="en-US" sz="2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0620" y="1380377"/>
            <a:ext cx="396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0620" y="2028741"/>
            <a:ext cx="34579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5488" y="2644464"/>
            <a:ext cx="39475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8" descr="Bài 36. Vùng Đồng Bằng Sông Cửu Long (tiếp theo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0156" y="1174105"/>
            <a:ext cx="4890498" cy="5414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8521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Nếu ngừng xuất khẩu gạo, đại diện lãnh đạo 13 tỉnh ĐBSCL và 20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97" y="2313300"/>
            <a:ext cx="4026132" cy="3587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Tôm đông lạnh để được bao lâu? +10 Cách bảo quản tôm đông lạn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3199" y="2313301"/>
            <a:ext cx="3628801" cy="3587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6" name="Picture 8" descr="Cơ hội kiếm tiền của rau quả tinh chế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0513" y="2313301"/>
            <a:ext cx="4210302" cy="3587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2634" y="1226502"/>
            <a:ext cx="114157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khẩu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XK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6049" y="714954"/>
            <a:ext cx="5653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endParaRPr lang="en-US" sz="2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327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-243500" y="67756"/>
            <a:ext cx="10778836" cy="597198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 ĐỒNG BẰNG SÔNG CỬU </a:t>
            </a:r>
            <a:r>
              <a:rPr lang="en-US" sz="3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 (P2)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1008" y="793568"/>
            <a:ext cx="6987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 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 HÌNH PHÁT TRIỂN KINH TẾ</a:t>
            </a:r>
            <a:endParaRPr lang="en-US" sz="2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2806" y="1290767"/>
            <a:ext cx="2532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56145" y="1813987"/>
            <a:ext cx="19586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endParaRPr lang="en-US" sz="2800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loud 7"/>
          <p:cNvSpPr/>
          <p:nvPr/>
        </p:nvSpPr>
        <p:spPr>
          <a:xfrm>
            <a:off x="1609850" y="2163848"/>
            <a:ext cx="4692073" cy="3049675"/>
          </a:xfrm>
          <a:prstGeom prst="cloud">
            <a:avLst/>
          </a:prstGeom>
          <a:solidFill>
            <a:schemeClr val="accent1">
              <a:lumMod val="5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ĐBSCL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5213523"/>
            <a:ext cx="69879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ĐBSCL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lương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Bài 35 : Vùng Đồng bằng sông Cửu Long | Học trực tuyế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091" y="1487912"/>
            <a:ext cx="5310909" cy="5281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5162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 animBg="1"/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ần Thơ vào top thành phố có kênh rạch đẹp nhất thế giới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66" y="1457689"/>
            <a:ext cx="3858323" cy="2761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6049" y="714954"/>
            <a:ext cx="5653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endParaRPr lang="en-US" sz="2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8" name="Picture 4" descr="Cần Thơ nằm trong danh sách 10 thành phố có kênh rạch đẹp nhất thế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653" y="1479787"/>
            <a:ext cx="3936382" cy="2739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Khám phá &quot; 7 Chợ Nổi Miền Tây - Văn hóa sông nước Miền Na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6035" y="1435590"/>
            <a:ext cx="3986560" cy="2784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97513" y="4263839"/>
            <a:ext cx="6646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chợ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965" y="5241073"/>
            <a:ext cx="118537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GTVT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44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6049" y="714954"/>
            <a:ext cx="5653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endParaRPr lang="en-US" sz="2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4" name="Picture 4" descr="Kinh nghiệm du lịch miệt vườn miền Tây chi tiết nhất 20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6990" y="1394603"/>
            <a:ext cx="3580084" cy="3061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Đảo ngọc Phú Quốc 4N3Đ – Sky Trave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891" y="1394603"/>
            <a:ext cx="4148797" cy="3061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8" descr="Cần Thơ: Khai thác mỏ vàng du lịch nông nghiệp - Tổng cục Du lịc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726" y="1349423"/>
            <a:ext cx="3591235" cy="3061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890" y="4456155"/>
            <a:ext cx="1213611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tiềm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SP du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miệt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</a:p>
          <a:p>
            <a:pPr marL="285750" indent="-285750">
              <a:buFontTx/>
              <a:buChar char="-"/>
            </a:pP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24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6507"/>
            <a:ext cx="10275216" cy="597198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 ĐỒNG BẰNG SÔNG CỬU </a:t>
            </a:r>
            <a:r>
              <a:rPr lang="en-US" sz="3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 (P2)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1008" y="793568"/>
            <a:ext cx="6987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TÌNH HÌNH PHÁT TRIỂN KINH TẾ</a:t>
            </a:r>
            <a:endParaRPr lang="en-US" sz="2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1805" y="1541729"/>
            <a:ext cx="39475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1805" y="2144567"/>
            <a:ext cx="1157496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khẩu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khẩu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80%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khẩu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2002),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trogn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Du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9" name="Picture 14" descr="book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9011" y="4663031"/>
            <a:ext cx="1480457" cy="986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4915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6507"/>
            <a:ext cx="10275216" cy="597198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 ĐỒNG BẰNG SÔNG CỬU </a:t>
            </a:r>
            <a:r>
              <a:rPr lang="en-US" sz="3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 (P2)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1008" y="793568"/>
            <a:ext cx="6987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 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 HÌNH PHÁT TRIỂN KINH TẾ</a:t>
            </a:r>
            <a:endParaRPr lang="en-US" sz="2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0620" y="1380377"/>
            <a:ext cx="396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0620" y="2028741"/>
            <a:ext cx="34579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5488" y="2644464"/>
            <a:ext cx="39475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1008" y="3385331"/>
            <a:ext cx="60917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V. CÁC TRUNG TÂM KINH TẾ</a:t>
            </a:r>
            <a:endParaRPr lang="en-US" sz="2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530" name="Picture 2" descr="Câu hỏi phụ trang 177 SGK Địa lí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311" y="1625785"/>
            <a:ext cx="6496050" cy="445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4610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6507"/>
            <a:ext cx="10275216" cy="597198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 ĐỒNG BẰNG SÔNG CỬU </a:t>
            </a:r>
            <a:r>
              <a:rPr lang="en-US" sz="3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 (P2)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6764" y="817257"/>
            <a:ext cx="60917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V. CÁC TRUNG TÂM KINH TẾ</a:t>
            </a:r>
            <a:endParaRPr lang="en-US" sz="2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8" name="Picture 2" descr="Câu hỏi phụ trang 177 SGK Địa lí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7055" y="603706"/>
            <a:ext cx="5910146" cy="469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loud 3"/>
          <p:cNvSpPr/>
          <p:nvPr/>
        </p:nvSpPr>
        <p:spPr>
          <a:xfrm>
            <a:off x="434898" y="1340477"/>
            <a:ext cx="4346107" cy="2400129"/>
          </a:xfrm>
          <a:prstGeom prst="cloud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atlat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2419816" y="3821766"/>
            <a:ext cx="379142" cy="434897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86764" y="4337824"/>
            <a:ext cx="543064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TP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Long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Mau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TP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14" descr="book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497" y="5597622"/>
            <a:ext cx="1480457" cy="986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7877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-243500" y="67756"/>
            <a:ext cx="10778836" cy="597198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 ĐỒNG BẰNG SÔNG CỬU </a:t>
            </a:r>
            <a:r>
              <a:rPr lang="en-US" sz="3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 (P2)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313383" y="664954"/>
            <a:ext cx="4064000" cy="646610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TÓM TẮT NỘI DUNG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Left Brace 5"/>
          <p:cNvSpPr/>
          <p:nvPr/>
        </p:nvSpPr>
        <p:spPr>
          <a:xfrm rot="5400000">
            <a:off x="6133900" y="-2244710"/>
            <a:ext cx="422967" cy="7813966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203202" y="1958174"/>
            <a:ext cx="4858327" cy="1357746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IV. TÌNH HÌNH PHÁT TRIỂN KINH TẾ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370618" y="1925848"/>
            <a:ext cx="4516582" cy="1473133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V. CÁC TRUNG TÂM KINH TẾ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3202" y="3962253"/>
            <a:ext cx="655443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CN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CN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LTTP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DV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khẩu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GTVT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du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07405" y="4068325"/>
            <a:ext cx="498459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TP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Long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Mau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2219093" y="3375465"/>
            <a:ext cx="219307" cy="430889"/>
          </a:xfrm>
          <a:prstGeom prst="downArrow">
            <a:avLst/>
          </a:prstGeom>
          <a:solidFill>
            <a:srgbClr val="7030A0"/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9489688" y="3479180"/>
            <a:ext cx="210014" cy="483073"/>
          </a:xfrm>
          <a:prstGeom prst="downArrow">
            <a:avLst/>
          </a:prstGeom>
          <a:solidFill>
            <a:srgbClr val="7030A0"/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830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4224421" y="3031997"/>
            <a:ext cx="5285678" cy="252017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DÒ:</a:t>
            </a:r>
          </a:p>
          <a:p>
            <a:pPr marL="285750" indent="-285750">
              <a:buFontTx/>
              <a:buChar char="-"/>
            </a:pPr>
            <a:r>
              <a:rPr lang="en-US" sz="40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40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40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38.</a:t>
            </a:r>
          </a:p>
        </p:txBody>
      </p:sp>
    </p:spTree>
    <p:extLst>
      <p:ext uri="{BB962C8B-B14F-4D97-AF65-F5344CB8AC3E}">
        <p14:creationId xmlns:p14="http://schemas.microsoft.com/office/powerpoint/2010/main" val="866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50302" y="1491055"/>
            <a:ext cx="10176842" cy="762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lúa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ĐBSCL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2002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2018.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3828667"/>
              </p:ext>
            </p:extLst>
          </p:nvPr>
        </p:nvGraphicFramePr>
        <p:xfrm>
          <a:off x="191917" y="2560379"/>
          <a:ext cx="10886420" cy="207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00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8480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8480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2632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90248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Năm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2002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Năm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2018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ĐBSCL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Cả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nước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ĐB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SCL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Cả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nước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Diện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tích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nghìn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ha)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3834,8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7504,3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4107,4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7570,4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Sản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lượng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triệu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tấn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17,7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34,4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24,4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43,9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809345" y="6396335"/>
            <a:ext cx="43826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cục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kê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0302" y="5134904"/>
            <a:ext cx="107280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cứ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%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lúa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ĐBSCL so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2018.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0" y="6507"/>
            <a:ext cx="10778836" cy="597198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 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 BẰNG SÔNG CỬU </a:t>
            </a:r>
            <a:r>
              <a:rPr lang="en-US" sz="3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 (P2)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6012" y="731428"/>
            <a:ext cx="28378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endParaRPr lang="en-US" sz="3200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1751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-57807" y="62890"/>
            <a:ext cx="8892287" cy="762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lúa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ở ĐB SCL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2002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2018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2563644"/>
              </p:ext>
            </p:extLst>
          </p:nvPr>
        </p:nvGraphicFramePr>
        <p:xfrm>
          <a:off x="73572" y="909001"/>
          <a:ext cx="10573406" cy="207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7621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363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363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7668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84778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92868">
                <a:tc rowSpan="2">
                  <a:txBody>
                    <a:bodyPr/>
                    <a:lstStyle/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Năm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2002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Năm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2018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286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ĐBSCL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Cả</a:t>
                      </a:r>
                      <a:r>
                        <a:rPr lang="en-US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nước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ĐB</a:t>
                      </a:r>
                      <a:r>
                        <a:rPr lang="en-US" sz="2800" b="1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SCL</a:t>
                      </a:r>
                      <a:endParaRPr lang="en-US" sz="28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Cả</a:t>
                      </a:r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nước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92868"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Diện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tích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nghìn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ha)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3834,8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7504,3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4107,4</a:t>
                      </a:r>
                      <a:endParaRPr lang="en-US" sz="2800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7570,4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92868"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Sản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lượng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triệu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tấn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17,7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34,4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24,4</a:t>
                      </a:r>
                      <a:endParaRPr lang="en-US" sz="2800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43,9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629395" y="6432753"/>
            <a:ext cx="3538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cục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kê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8635083"/>
              </p:ext>
            </p:extLst>
          </p:nvPr>
        </p:nvGraphicFramePr>
        <p:xfrm>
          <a:off x="249355" y="3975043"/>
          <a:ext cx="10573407" cy="1600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446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2446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52446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6388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Tiêu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chí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ĐBSCL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Cả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nước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Diện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tích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54,3%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100 %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Sản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lượng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55,6 %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20414" y="5614538"/>
            <a:ext cx="117715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1383,4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kg/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516,4 kg/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→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2,7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(2018).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73572" y="909001"/>
            <a:ext cx="3741683" cy="10363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49355" y="1292454"/>
            <a:ext cx="18918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17000" y="978217"/>
            <a:ext cx="1681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6025" y="3238191"/>
            <a:ext cx="11177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ở ĐBSCL so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2018 (%)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2099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ướng dẫn sử dụng Atlat địa lí Việt Nam trang “Lúa” (tr. 19) – ÔN ...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01"/>
          <a:stretch/>
        </p:blipFill>
        <p:spPr bwMode="auto">
          <a:xfrm>
            <a:off x="-1" y="180092"/>
            <a:ext cx="3735977" cy="6677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03017" y="4497819"/>
            <a:ext cx="70563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→ ĐBSCL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lúa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ta.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93548" y="1540065"/>
            <a:ext cx="730577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Ở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ĐBSCL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90%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lương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ĐBSCL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ĐB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ĐB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duyên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811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5863472" y="904973"/>
            <a:ext cx="5099901" cy="3035431"/>
          </a:xfrm>
          <a:prstGeom prst="cloud">
            <a:avLst/>
          </a:prstGeom>
          <a:solidFill>
            <a:srgbClr val="002060"/>
          </a:solidFill>
          <a:ln>
            <a:solidFill>
              <a:srgbClr val="FFFF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atlat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VN /19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kênh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SGK/129,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8412360" y="4160284"/>
            <a:ext cx="452487" cy="54675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550028" y="4707039"/>
            <a:ext cx="617714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Kiên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Giang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Giang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Long An,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Tháp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Giang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4" descr="Hướng dẫn sử dụng Atlat địa lí Việt Nam trang “Lúa” (tr. 19) – ÔN ...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01"/>
          <a:stretch/>
        </p:blipFill>
        <p:spPr bwMode="auto">
          <a:xfrm>
            <a:off x="167268" y="117567"/>
            <a:ext cx="4378605" cy="6628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1869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17" descr="nong-dan-be1baa1c-lieu-tham-gia-trinh-die1bb85n-thu-hoe1baa1ch-lua-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826" y="1256661"/>
            <a:ext cx="3992242" cy="2877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21" descr="thu-hoach-lua-11-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4" y="807583"/>
            <a:ext cx="3956705" cy="2877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0604" name="Text Box 28"/>
          <p:cNvSpPr txBox="1">
            <a:spLocks noChangeArrowheads="1"/>
          </p:cNvSpPr>
          <p:nvPr/>
        </p:nvSpPr>
        <p:spPr bwMode="auto">
          <a:xfrm>
            <a:off x="38813" y="4591779"/>
            <a:ext cx="12050267" cy="95410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alt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alt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lương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ĐBSCL.       </a:t>
            </a:r>
            <a:endParaRPr lang="en-US" alt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8814" y="5663371"/>
            <a:ext cx="11964650" cy="95410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lang="en-US" altLang="vi-VN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alt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ninh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lương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alt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khẩu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Kim ngạch xuất khẩu gạo vùng ĐBSCL đạt gần 1 tỷ USD | Kinh doanh ..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8375" y="1596691"/>
            <a:ext cx="3725089" cy="2877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12571674"/>
      </p:ext>
    </p:extLst>
  </p:cSld>
  <p:clrMapOvr>
    <a:masterClrMapping/>
  </p:clrMapOvr>
  <p:transition spd="med" advTm="54811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06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0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0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0604" grpId="0" animBg="1"/>
      <p:bldP spid="8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ổng thông tin điện tử Trung tâm Xúc tiến Thương mại và Đầu tư 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3961" r="43495"/>
          <a:stretch/>
        </p:blipFill>
        <p:spPr bwMode="auto">
          <a:xfrm>
            <a:off x="329939" y="1138179"/>
            <a:ext cx="3638746" cy="3156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Giống lúa đạt giải gạo ngon nhất thế giới được cấp bằng bảo hộ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7264" y="1193425"/>
            <a:ext cx="3320574" cy="3046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0" y="6507"/>
            <a:ext cx="10275216" cy="597198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 ĐỒNG BẰNG SÔNG CỬU </a:t>
            </a:r>
            <a:r>
              <a:rPr lang="en-US" sz="3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 </a:t>
            </a:r>
            <a:r>
              <a:rPr lang="en-US" sz="3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TT</a:t>
            </a:r>
            <a:r>
              <a:rPr lang="en-US" sz="3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0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787865" y="6306532"/>
            <a:ext cx="3184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Nguồn: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://cafef.vn/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21720" y="4579985"/>
            <a:ext cx="44777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ST25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hất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ạo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2019.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446417" y="1193425"/>
            <a:ext cx="3227108" cy="29472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465271" y="4471794"/>
            <a:ext cx="33936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+mj-lt"/>
              </a:rPr>
              <a:t>Kỹ sư Hồ Quang Cua và bảng vàng vinh danh gạo ngon nhất thế giới. </a:t>
            </a:r>
            <a:endParaRPr lang="en-US" sz="2800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2743" y="4579984"/>
            <a:ext cx="33559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VN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top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XK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TG.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753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7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8|29.5|23.9|30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1247</TotalTime>
  <Words>2087</Words>
  <Application>Microsoft Office PowerPoint</Application>
  <PresentationFormat>Custom</PresentationFormat>
  <Paragraphs>232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110</cp:revision>
  <dcterms:created xsi:type="dcterms:W3CDTF">2020-04-23T14:12:36Z</dcterms:created>
  <dcterms:modified xsi:type="dcterms:W3CDTF">2021-12-23T08:45:34Z</dcterms:modified>
</cp:coreProperties>
</file>