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2" r:id="rId3"/>
    <p:sldId id="258" r:id="rId4"/>
    <p:sldId id="304" r:id="rId5"/>
    <p:sldId id="305" r:id="rId6"/>
    <p:sldId id="306" r:id="rId7"/>
    <p:sldId id="256" r:id="rId8"/>
    <p:sldId id="266" r:id="rId9"/>
    <p:sldId id="307" r:id="rId10"/>
    <p:sldId id="257" r:id="rId11"/>
    <p:sldId id="308" r:id="rId12"/>
    <p:sldId id="309" r:id="rId13"/>
    <p:sldId id="310" r:id="rId14"/>
    <p:sldId id="319" r:id="rId15"/>
    <p:sldId id="320" r:id="rId16"/>
    <p:sldId id="321" r:id="rId17"/>
    <p:sldId id="311" r:id="rId18"/>
    <p:sldId id="312" r:id="rId19"/>
    <p:sldId id="263" r:id="rId20"/>
    <p:sldId id="313" r:id="rId21"/>
    <p:sldId id="314" r:id="rId22"/>
    <p:sldId id="315" r:id="rId23"/>
    <p:sldId id="316" r:id="rId24"/>
    <p:sldId id="317" r:id="rId25"/>
    <p:sldId id="279" r:id="rId26"/>
    <p:sldId id="318" r:id="rId27"/>
  </p:sldIdLst>
  <p:sldSz cx="12192000" cy="6858000"/>
  <p:notesSz cx="6858000" cy="9144000"/>
  <p:embeddedFontLst>
    <p:embeddedFont>
      <p:font typeface="#9Slide03 SFU Futura_03" pitchFamily="2" charset="0"/>
      <p:regular r:id="rId28"/>
    </p:embeddedFont>
    <p:embeddedFont>
      <p:font typeface="Avenir Next LT Pro" charset="0"/>
      <p:regular r:id="rId29"/>
    </p:embeddedFont>
    <p:embeddedFont>
      <p:font typeface="#9Slide05 SVNCiao Bella" pitchFamily="2" charset="0"/>
      <p:regular r:id="rId30"/>
    </p:embeddedFont>
    <p:embeddedFont>
      <p:font typeface="#9Slide03 SFU Futura_09" pitchFamily="2" charset="0"/>
      <p:regular r:id="rId31"/>
    </p:embeddedFont>
    <p:embeddedFont>
      <p:font typeface="#9Slide03 Roboto Light" pitchFamily="2" charset="0"/>
      <p:regular r:id="rId32"/>
    </p:embeddedFont>
    <p:embeddedFont>
      <p:font typeface="#9Slide03 Bebas Neue Book" pitchFamily="2" charset="0"/>
      <p:regular r:id="rId33"/>
    </p:embeddedFont>
    <p:embeddedFont>
      <p:font typeface="#9Slide03 Bebas Neue Regular" pitchFamily="2" charset="0"/>
      <p:regular r:id="rId34"/>
    </p:embeddedFont>
    <p:embeddedFont>
      <p:font typeface="#9Slide07 IcielCrocante" pitchFamily="2" charset="0"/>
      <p:regular r:id="rId35"/>
    </p:embeddedFont>
    <p:embeddedFont>
      <p:font typeface="#9Slide03 SFU Salzburg" pitchFamily="2" charset="0"/>
      <p:regular r:id="rId36"/>
    </p:embeddedFont>
    <p:embeddedFont>
      <p:font typeface="Calibri Light" pitchFamily="34" charset="0"/>
      <p:regular r:id="rId37"/>
      <p:italic r:id="rId38"/>
    </p:embeddedFont>
    <p:embeddedFont>
      <p:font typeface="Calibri" pitchFamily="34" charset="0"/>
      <p:regular r:id="rId39"/>
      <p:bold r:id="rId40"/>
      <p:italic r:id="rId41"/>
      <p:boldItalic r:id="rId42"/>
    </p:embeddedFont>
    <p:embeddedFont>
      <p:font typeface="Tahoma" pitchFamily="34" charset="0"/>
      <p:regular r:id="rId43"/>
      <p:bold r:id="rId44"/>
    </p:embeddedFont>
    <p:embeddedFont>
      <p:font typeface="#9Slide05 Aphrodite Pro" pitchFamily="2" charset="0"/>
      <p:regular r:id="rId45"/>
    </p:embeddedFont>
    <p:embeddedFont>
      <p:font typeface="#9Slide05 IcielCiaobella" pitchFamily="2" charset="0"/>
      <p:regular r:id="rId46"/>
    </p:embeddedFont>
    <p:embeddedFont>
      <p:font typeface="#9Slide05 Ciaobella" pitchFamily="2" charset="0"/>
      <p:regular r:id="rId47"/>
    </p:embeddedFont>
    <p:embeddedFont>
      <p:font typeface="#9Slide07 Crocante"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F330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4" autoAdjust="0"/>
    <p:restoredTop sz="94660"/>
  </p:normalViewPr>
  <p:slideViewPr>
    <p:cSldViewPr snapToGrid="0">
      <p:cViewPr varScale="1">
        <p:scale>
          <a:sx n="72" d="100"/>
          <a:sy n="72" d="100"/>
        </p:scale>
        <p:origin x="-10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D62CE-BEEF-48D6-96C9-4D7F980413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2A8136F-9AEA-4479-99B5-6DC242582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9EC1251-D3C6-46A5-84A8-55F76D4D0979}"/>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796A7A5F-D066-4AC3-8EF2-4569131FC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BFCA74-B681-4570-8264-AEF9AAB4558E}"/>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320161541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E73C6-113E-450C-97A1-75FEAF4F1C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C587DB-B933-4308-8F10-4191A11F83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65BE92-2BEB-4058-971E-2FDE6653D23B}"/>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F3C100BC-0060-46AF-80D8-1C59C9348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A0110C-7967-4677-B7F6-6D8D001DEE59}"/>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123834847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215D912-55C5-4FE7-BAFC-42F14EFAB0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01C0897-7B13-499D-A37A-88A7145D8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E19EE-3EE5-4436-944E-9E0E5A9FD8CC}"/>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BB8F322D-6EC9-47A7-A939-37073DEE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D97D97-31CE-4A07-B8E9-63ED93D07563}"/>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31685131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6BC440-9882-4337-8375-F37B2D39737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00B8E70-C60A-42D9-8C06-83CE9F76F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219A655-93BD-4EC1-B4A1-4ED22245B3A9}"/>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BFDFAB0A-A66C-41AB-824F-CB261CB065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275ECCD-2DE6-4D58-AED0-F3FBEAD90FE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70453599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BECBF4-F4AB-40B3-88D0-3A7F519CEAB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F8E48EB-83D7-42F9-82AC-25237849696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ABB2E9E-71C0-4F68-9639-873A0AC8F9A6}"/>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123A8957-46B6-4084-A3CC-96366B4A61C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25D39D5-CDB1-4454-AEE2-071F899D4A92}"/>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25700171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51215A-131C-4F59-B080-13D26C3D8B0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99079F9-E9A2-45DD-B1AC-A8BED0839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86654B9-AC1D-4FB9-9FCB-945DC169BA68}"/>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EF67FDB4-3F7B-47E3-ABCA-B71CF20CCAF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54D506F-CEA6-43E5-960F-F8DD33BE7A0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22141016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C2CDAB5-3D28-441D-954F-024F0EB75A6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CEFB025-65D1-4D9F-868E-DB3CB8FB20A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1FD3DB4A-22AC-434F-9775-5F6486AF361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E3713C37-7C9D-4368-BAE9-A3B960BF951F}"/>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6" name="Chỗ dành sẵn cho Chân trang 5">
            <a:extLst>
              <a:ext uri="{FF2B5EF4-FFF2-40B4-BE49-F238E27FC236}">
                <a16:creationId xmlns:a16="http://schemas.microsoft.com/office/drawing/2014/main" xmlns="" id="{2D65998B-05B1-4466-B73B-FF835E9336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C8F22C6-C2A4-4A92-A07B-B15F2EAC3FDD}"/>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91755993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DE1B828-6AA6-47BF-9671-EE5EB8C372B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098E0A9-3E41-4AD9-9318-FF968D507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A8A356B-8A3E-4DCE-8A03-0FA9A2E2B6C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AED8895-8DEF-4B91-87F6-3223993D2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A6330331-32CD-49DE-882B-EBF168DEE9A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70EA196-7155-4869-8108-ADADAF6676A5}"/>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8" name="Chỗ dành sẵn cho Chân trang 7">
            <a:extLst>
              <a:ext uri="{FF2B5EF4-FFF2-40B4-BE49-F238E27FC236}">
                <a16:creationId xmlns:a16="http://schemas.microsoft.com/office/drawing/2014/main" xmlns="" id="{29571D77-5939-4AEA-8581-7A9B67ABEE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4FF1BD5B-4473-4F76-B081-5A5C874E796C}"/>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4800243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30D5E5C-0603-46C0-B0CD-8497681EB89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BD00E754-2B99-4A40-8C7A-FEB6D9A4803C}"/>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4" name="Chỗ dành sẵn cho Chân trang 3">
            <a:extLst>
              <a:ext uri="{FF2B5EF4-FFF2-40B4-BE49-F238E27FC236}">
                <a16:creationId xmlns:a16="http://schemas.microsoft.com/office/drawing/2014/main" xmlns="" id="{7497F4B1-3DA5-4BC2-BD20-FC32B61575F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6DAD6AD1-CC81-47E7-B1DD-30A2EDDEE8EA}"/>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5827257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6DEFDC8F-5D5F-47B3-850A-AA3F94B4B253}"/>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3" name="Chỗ dành sẵn cho Chân trang 2">
            <a:extLst>
              <a:ext uri="{FF2B5EF4-FFF2-40B4-BE49-F238E27FC236}">
                <a16:creationId xmlns:a16="http://schemas.microsoft.com/office/drawing/2014/main" xmlns="" id="{A1C44E9E-8AAB-4CB3-A669-A1FD7E28E9E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7A1AA5D8-76BE-494B-9370-C1295827C351}"/>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23908788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7CA128D-EB51-4A23-9E0C-04E5ECD488D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8128180-7998-4AB1-B4D4-D5B7495F3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8DCC5D53-842E-441B-9673-B31EBF015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B047589-077A-4C84-97B3-C876D8B18A2E}"/>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6" name="Chỗ dành sẵn cho Chân trang 5">
            <a:extLst>
              <a:ext uri="{FF2B5EF4-FFF2-40B4-BE49-F238E27FC236}">
                <a16:creationId xmlns:a16="http://schemas.microsoft.com/office/drawing/2014/main" xmlns="" id="{B410C038-E932-4424-9463-9E4D97E18C3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1EF9EF5-12F9-4734-84C2-91D9F07CFD22}"/>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40244887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DC3B9-35BD-4C21-BCEB-E0633E124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818562-4794-41A8-9397-96F681786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E54002-D514-43DB-AD92-5A70362B1078}"/>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6AAAF464-6C17-4A4D-8D4A-91ABE0A2A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0DF464-EF8D-4143-8836-EB4893D3C3B0}"/>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42359641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DE3BBF-5CDE-49D1-81E3-EB77EA6B449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C7F9EA9-2E2B-4A66-8DBB-C1916301B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C9BDD6E5-EACA-410A-9406-0093CE37A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12E345D-96AB-4380-A30F-0FD2E53AEC02}"/>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6" name="Chỗ dành sẵn cho Chân trang 5">
            <a:extLst>
              <a:ext uri="{FF2B5EF4-FFF2-40B4-BE49-F238E27FC236}">
                <a16:creationId xmlns:a16="http://schemas.microsoft.com/office/drawing/2014/main" xmlns="" id="{D280D213-8812-44F2-83A3-9A22E559FF6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68FD0DD9-905F-4E35-970A-6EBF105F88BA}"/>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95193021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F3C04B-86B6-4C35-861F-393DF53C5F1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04094ED-5852-4D28-9811-3228D319AE0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6D121A6-B013-4A0B-9F27-F5D82636703A}"/>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9FD9C10E-7301-43EB-838C-92D22464973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E6846C5A-1F0E-4AAC-A67A-BBF3713E5621}"/>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140219609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03300AB-2370-41F2-B47E-20D85E98EBB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75CD775A-DCD9-44F4-8526-B8EE8F3C004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B367155-A199-4D9F-A83D-817EB0DF2BA3}"/>
              </a:ext>
            </a:extLst>
          </p:cNvPr>
          <p:cNvSpPr>
            <a:spLocks noGrp="1"/>
          </p:cNvSpPr>
          <p:nvPr>
            <p:ph type="dt" sz="half" idx="10"/>
          </p:nvPr>
        </p:nvSpPr>
        <p:spPr/>
        <p:txBody>
          <a:body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A8D401F5-6F56-4071-9965-0E00D81CBC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58BF3CD-9AC9-4620-9A19-F0445501E435}"/>
              </a:ext>
            </a:extLst>
          </p:cNvPr>
          <p:cNvSpPr>
            <a:spLocks noGrp="1"/>
          </p:cNvSpPr>
          <p:nvPr>
            <p:ph type="sldNum" sz="quarter" idx="12"/>
          </p:nvPr>
        </p:nvSpPr>
        <p:spPr/>
        <p:txBody>
          <a:bodyPr/>
          <a:lstStyle/>
          <a:p>
            <a:fld id="{0C2A1E26-01B1-40A7-A980-A77DD8E39942}" type="slidenum">
              <a:rPr lang="en-US" smtClean="0"/>
              <a:t>‹#›</a:t>
            </a:fld>
            <a:endParaRPr lang="en-US"/>
          </a:p>
        </p:txBody>
      </p:sp>
    </p:spTree>
    <p:extLst>
      <p:ext uri="{BB962C8B-B14F-4D97-AF65-F5344CB8AC3E}">
        <p14:creationId xmlns:p14="http://schemas.microsoft.com/office/powerpoint/2010/main" val="392886573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08281-82FE-4424-A57A-6F8BEDB8B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8493B2-3218-4554-9B8E-4B090C2602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CBC140-BFD8-4181-9DF3-96994793ACEE}"/>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D096089F-21F5-44FB-8AAD-CF0C763F7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45ACE7-9F1B-46A3-A1BD-5A1CAB78BE99}"/>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6804996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1C114-3344-438C-B2FC-154094FEE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62E6B0-4B8D-4D4C-9F78-358FE98BA5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94CB43-7700-4AB1-A558-0BC2C1B3D5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E2FE24-3ED0-4A4D-93F2-F93255710EEF}"/>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6" name="Footer Placeholder 5">
            <a:extLst>
              <a:ext uri="{FF2B5EF4-FFF2-40B4-BE49-F238E27FC236}">
                <a16:creationId xmlns:a16="http://schemas.microsoft.com/office/drawing/2014/main" xmlns="" id="{4CAB3B93-2A98-42EA-B44C-084F4F8DC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22B8F2-BE65-41F4-91CE-E7D8A78CA82B}"/>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325580075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041DA2-C0CD-48BD-A764-4CDA88EFAF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1A0A12-60F8-4250-B41F-B639E0AF2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EBC439-B6A9-452A-B763-D78368856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9FBE3D4-D66A-4B61-9367-77117CB94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1D0456-3966-4F47-8E1C-01C9DB909E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61B66C-8359-40F2-9BBD-2EAA8115FFE2}"/>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8" name="Footer Placeholder 7">
            <a:extLst>
              <a:ext uri="{FF2B5EF4-FFF2-40B4-BE49-F238E27FC236}">
                <a16:creationId xmlns:a16="http://schemas.microsoft.com/office/drawing/2014/main" xmlns="" id="{546A5C9D-D53C-4BEA-8221-DE12D3DC8B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97EED3B-1866-473C-833E-B3BA17052BC8}"/>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151718319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EDE0D-0E31-4E33-A075-DD6E63BCC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80B34B4-D7EB-4C0B-89CD-559E01017BA3}"/>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4" name="Footer Placeholder 3">
            <a:extLst>
              <a:ext uri="{FF2B5EF4-FFF2-40B4-BE49-F238E27FC236}">
                <a16:creationId xmlns:a16="http://schemas.microsoft.com/office/drawing/2014/main" xmlns="" id="{81A2932D-607E-4CF2-841D-72F69E84AA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50C129D-E0E7-4880-8A56-147342D920ED}"/>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128911871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7A876CA-B98F-4004-9FDA-713016764768}"/>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3" name="Footer Placeholder 2">
            <a:extLst>
              <a:ext uri="{FF2B5EF4-FFF2-40B4-BE49-F238E27FC236}">
                <a16:creationId xmlns:a16="http://schemas.microsoft.com/office/drawing/2014/main" xmlns="" id="{0327BA7A-5022-46C7-ADC6-7C33FA502F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6F70C0-4939-43CF-8753-9010994503BD}"/>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261382151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E2E5C-6339-4EC8-A763-446E66882E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E4F46C-3FBE-4212-813E-743063FCE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3B92B32-A237-4DE4-958D-27F667372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BE3BA4-47F7-4049-9EFF-4D1F71519448}"/>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6" name="Footer Placeholder 5">
            <a:extLst>
              <a:ext uri="{FF2B5EF4-FFF2-40B4-BE49-F238E27FC236}">
                <a16:creationId xmlns:a16="http://schemas.microsoft.com/office/drawing/2014/main" xmlns="" id="{295879E4-2299-4517-8282-8891F0E36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2E7079-4552-4FD3-9558-1B813703E03F}"/>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68805406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C4763-F564-4C90-8100-F8C791860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E0D9CD9-0696-4A2F-B05F-AB29CBD18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C8F525-512F-4410-A454-02CE3CBAFC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D02722-5101-4F2B-A5A4-7D12DC788DC2}"/>
              </a:ext>
            </a:extLst>
          </p:cNvPr>
          <p:cNvSpPr>
            <a:spLocks noGrp="1"/>
          </p:cNvSpPr>
          <p:nvPr>
            <p:ph type="dt" sz="half" idx="10"/>
          </p:nvPr>
        </p:nvSpPr>
        <p:spPr/>
        <p:txBody>
          <a:bodyPr/>
          <a:lstStyle/>
          <a:p>
            <a:fld id="{9D830867-0FAD-4181-BA47-0C7396C0C557}" type="datetimeFigureOut">
              <a:rPr lang="en-US" smtClean="0"/>
              <a:t>12/23/2021</a:t>
            </a:fld>
            <a:endParaRPr lang="en-US"/>
          </a:p>
        </p:txBody>
      </p:sp>
      <p:sp>
        <p:nvSpPr>
          <p:cNvPr id="6" name="Footer Placeholder 5">
            <a:extLst>
              <a:ext uri="{FF2B5EF4-FFF2-40B4-BE49-F238E27FC236}">
                <a16:creationId xmlns:a16="http://schemas.microsoft.com/office/drawing/2014/main" xmlns="" id="{0C6B8F26-195A-4A1D-B438-58AB81379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789BDA-484C-45A8-92D9-34A58D1BF9C6}"/>
              </a:ext>
            </a:extLst>
          </p:cNvPr>
          <p:cNvSpPr>
            <a:spLocks noGrp="1"/>
          </p:cNvSpPr>
          <p:nvPr>
            <p:ph type="sldNum" sz="quarter" idx="12"/>
          </p:nvPr>
        </p:nvSpPr>
        <p:spPr/>
        <p:txBody>
          <a:bodyPr/>
          <a:lstStyle/>
          <a:p>
            <a:fld id="{2F07C44F-0460-4739-8AD0-01243466E6CC}" type="slidenum">
              <a:rPr lang="en-US" smtClean="0"/>
              <a:t>‹#›</a:t>
            </a:fld>
            <a:endParaRPr lang="en-US"/>
          </a:p>
        </p:txBody>
      </p:sp>
    </p:spTree>
    <p:extLst>
      <p:ext uri="{BB962C8B-B14F-4D97-AF65-F5344CB8AC3E}">
        <p14:creationId xmlns:p14="http://schemas.microsoft.com/office/powerpoint/2010/main" val="123394141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08CC76-E812-426F-ADD5-A3AE93B7E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F9E7EB-3CBC-4501-B7C4-9F5495AAD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1BFF4C-268A-4586-8E79-171844E40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30867-0FAD-4181-BA47-0C7396C0C557}" type="datetimeFigureOut">
              <a:rPr lang="en-US" smtClean="0"/>
              <a:t>12/23/2021</a:t>
            </a:fld>
            <a:endParaRPr lang="en-US"/>
          </a:p>
        </p:txBody>
      </p:sp>
      <p:sp>
        <p:nvSpPr>
          <p:cNvPr id="5" name="Footer Placeholder 4">
            <a:extLst>
              <a:ext uri="{FF2B5EF4-FFF2-40B4-BE49-F238E27FC236}">
                <a16:creationId xmlns:a16="http://schemas.microsoft.com/office/drawing/2014/main" xmlns="" id="{3E3B1768-5A0E-4F49-A42B-9A1F9230B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1D638B7-15A4-4AD2-A226-65BA5E8B7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7C44F-0460-4739-8AD0-01243466E6CC}" type="slidenum">
              <a:rPr lang="en-US" smtClean="0"/>
              <a:t>‹#›</a:t>
            </a:fld>
            <a:endParaRPr lang="en-US"/>
          </a:p>
        </p:txBody>
      </p:sp>
    </p:spTree>
    <p:extLst>
      <p:ext uri="{BB962C8B-B14F-4D97-AF65-F5344CB8AC3E}">
        <p14:creationId xmlns:p14="http://schemas.microsoft.com/office/powerpoint/2010/main" val="1094127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302E4A72-0E36-4D3C-8593-05BDF5FC9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993BC53-0D6C-4306-A6CB-E791CBDD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4CEDAD4-61A3-4251-A079-5B6E1BC52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DB5DD-BD50-4B85-871F-2F0ABA6679E1}" type="datetimeFigureOut">
              <a:rPr lang="en-US" smtClean="0"/>
              <a:t>12/23/2021</a:t>
            </a:fld>
            <a:endParaRPr lang="en-US"/>
          </a:p>
        </p:txBody>
      </p:sp>
      <p:sp>
        <p:nvSpPr>
          <p:cNvPr id="5" name="Chỗ dành sẵn cho Chân trang 4">
            <a:extLst>
              <a:ext uri="{FF2B5EF4-FFF2-40B4-BE49-F238E27FC236}">
                <a16:creationId xmlns:a16="http://schemas.microsoft.com/office/drawing/2014/main" xmlns="" id="{CD8A1D65-7D88-4265-9CF7-3ABE907F24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4B2BAEF5-2DCE-40B0-BFCA-5186C4150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A1E26-01B1-40A7-A980-A77DD8E39942}" type="slidenum">
              <a:rPr lang="en-US" smtClean="0"/>
              <a:t>‹#›</a:t>
            </a:fld>
            <a:endParaRPr lang="en-US"/>
          </a:p>
        </p:txBody>
      </p:sp>
    </p:spTree>
    <p:extLst>
      <p:ext uri="{BB962C8B-B14F-4D97-AF65-F5344CB8AC3E}">
        <p14:creationId xmlns:p14="http://schemas.microsoft.com/office/powerpoint/2010/main" val="144420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0AED851-54B9-4765-92D2-F0BE443BEC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EE4FB4F7-D8DE-4A12-BDB0-B2F4D9DF1C3F}"/>
              </a:ext>
            </a:extLst>
          </p:cNvPr>
          <p:cNvPicPr>
            <a:picLocks noChangeAspect="1"/>
          </p:cNvPicPr>
          <p:nvPr/>
        </p:nvPicPr>
        <p:blipFill>
          <a:blip r:embed="rId2"/>
          <a:stretch>
            <a:fillRect/>
          </a:stretch>
        </p:blipFill>
        <p:spPr>
          <a:xfrm>
            <a:off x="733507" y="1808023"/>
            <a:ext cx="5536001" cy="3183200"/>
          </a:xfrm>
          <a:prstGeom prst="rect">
            <a:avLst/>
          </a:prstGeom>
        </p:spPr>
      </p:pic>
      <p:grpSp>
        <p:nvGrpSpPr>
          <p:cNvPr id="16" name="Group 15">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460480" y="2984992"/>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32A60A5B-6E75-4021-AE0C-8327D0B0C60D}"/>
              </a:ext>
            </a:extLst>
          </p:cNvPr>
          <p:cNvPicPr>
            <a:picLocks noChangeAspect="1"/>
          </p:cNvPicPr>
          <p:nvPr/>
        </p:nvPicPr>
        <p:blipFill>
          <a:blip r:embed="rId3">
            <a:clrChange>
              <a:clrFrom>
                <a:srgbClr val="EEEEEE"/>
              </a:clrFrom>
              <a:clrTo>
                <a:srgbClr val="EEEEEE">
                  <a:alpha val="0"/>
                </a:srgbClr>
              </a:clrTo>
            </a:clrChange>
          </a:blip>
          <a:stretch>
            <a:fillRect/>
          </a:stretch>
        </p:blipFill>
        <p:spPr>
          <a:xfrm>
            <a:off x="6742873" y="4021363"/>
            <a:ext cx="2387601" cy="2387601"/>
          </a:xfrm>
          <a:prstGeom prst="rect">
            <a:avLst/>
          </a:prstGeom>
        </p:spPr>
      </p:pic>
      <p:sp>
        <p:nvSpPr>
          <p:cNvPr id="5" name="TextBox 4">
            <a:extLst>
              <a:ext uri="{FF2B5EF4-FFF2-40B4-BE49-F238E27FC236}">
                <a16:creationId xmlns:a16="http://schemas.microsoft.com/office/drawing/2014/main" xmlns="" id="{34C5B352-9D2F-4BB9-84D0-C2244410A8EC}"/>
              </a:ext>
            </a:extLst>
          </p:cNvPr>
          <p:cNvSpPr txBox="1"/>
          <p:nvPr/>
        </p:nvSpPr>
        <p:spPr>
          <a:xfrm>
            <a:off x="2561873" y="431309"/>
            <a:ext cx="5850513" cy="23876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0070C0"/>
                </a:solidFill>
                <a:effectLst/>
                <a:uLnTx/>
                <a:uFillTx/>
                <a:latin typeface="#9Slide07 Crocante" panose="02000000000000000000" pitchFamily="2" charset="0"/>
                <a:ea typeface="+mn-ea"/>
                <a:cs typeface="+mn-cs"/>
              </a:rPr>
              <a:t>Khởi động</a:t>
            </a:r>
          </a:p>
        </p:txBody>
      </p:sp>
      <p:sp>
        <p:nvSpPr>
          <p:cNvPr id="8" name="TextBox 7">
            <a:extLst>
              <a:ext uri="{FF2B5EF4-FFF2-40B4-BE49-F238E27FC236}">
                <a16:creationId xmlns:a16="http://schemas.microsoft.com/office/drawing/2014/main" xmlns="" id="{C5CBC1F5-0230-40B0-82CB-DD71A92BB3F0}"/>
              </a:ext>
            </a:extLst>
          </p:cNvPr>
          <p:cNvSpPr txBox="1"/>
          <p:nvPr/>
        </p:nvSpPr>
        <p:spPr>
          <a:xfrm>
            <a:off x="7010852" y="1953073"/>
            <a:ext cx="42392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ED7D31">
                    <a:lumMod val="75000"/>
                  </a:srgbClr>
                </a:solidFill>
                <a:effectLst/>
                <a:uLnTx/>
                <a:uFillTx/>
                <a:latin typeface="#9Slide05 Ciaobella" pitchFamily="2" charset="0"/>
                <a:ea typeface="+mn-ea"/>
                <a:cs typeface="+mn-cs"/>
              </a:rPr>
              <a:t>Đây là tên tỉnh/thành nào ở Việt Nam</a:t>
            </a:r>
            <a:endParaRPr kumimoji="0" lang="en-US" sz="4800" b="0" i="0" u="none" strike="noStrike" kern="1200" cap="none" spc="0" normalizeH="0" baseline="0" noProof="0">
              <a:ln>
                <a:noFill/>
              </a:ln>
              <a:solidFill>
                <a:srgbClr val="ED7D31">
                  <a:lumMod val="75000"/>
                </a:srgbClr>
              </a:solidFill>
              <a:effectLst/>
              <a:uLnTx/>
              <a:uFillTx/>
              <a:latin typeface="#9Slide05 Ciaobella" pitchFamily="2" charset="0"/>
              <a:ea typeface="+mn-ea"/>
              <a:cs typeface="+mn-cs"/>
            </a:endParaRPr>
          </a:p>
        </p:txBody>
      </p:sp>
    </p:spTree>
    <p:extLst>
      <p:ext uri="{BB962C8B-B14F-4D97-AF65-F5344CB8AC3E}">
        <p14:creationId xmlns:p14="http://schemas.microsoft.com/office/powerpoint/2010/main" val="103744145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54E903D-9EDF-4A94-9138-DF62952B656C}"/>
              </a:ext>
            </a:extLst>
          </p:cNvPr>
          <p:cNvGrpSpPr/>
          <p:nvPr/>
        </p:nvGrpSpPr>
        <p:grpSpPr>
          <a:xfrm>
            <a:off x="7930528" y="-292968"/>
            <a:ext cx="3925107" cy="6555641"/>
            <a:chOff x="1785789" y="28568"/>
            <a:chExt cx="2974806" cy="6965592"/>
          </a:xfrm>
        </p:grpSpPr>
        <p:pic>
          <p:nvPicPr>
            <p:cNvPr id="2" name="Picture 1">
              <a:extLst>
                <a:ext uri="{FF2B5EF4-FFF2-40B4-BE49-F238E27FC236}">
                  <a16:creationId xmlns:a16="http://schemas.microsoft.com/office/drawing/2014/main" xmlns="" id="{D8E2C95C-94C0-4AF8-8F89-21F1825DE8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4688" y1="56719" x2="34375" y2="56250"/>
                          <a14:foregroundMark x1="40313" y1="60469" x2="40313" y2="60469"/>
                          <a14:foregroundMark x1="45938" y1="63281" x2="45938" y2="63281"/>
                          <a14:foregroundMark x1="50938" y1="68125" x2="50938" y2="68125"/>
                          <a14:foregroundMark x1="41094" y1="43906" x2="41094" y2="43906"/>
                        </a14:backgroundRemoval>
                      </a14:imgEffect>
                    </a14:imgLayer>
                  </a14:imgProps>
                </a:ext>
              </a:extLst>
            </a:blip>
            <a:stretch>
              <a:fillRect/>
            </a:stretch>
          </p:blipFill>
          <p:spPr>
            <a:xfrm>
              <a:off x="2227365" y="176784"/>
              <a:ext cx="2533230" cy="2533230"/>
            </a:xfrm>
            <a:prstGeom prst="rect">
              <a:avLst/>
            </a:prstGeom>
          </p:spPr>
        </p:pic>
        <p:sp>
          <p:nvSpPr>
            <p:cNvPr id="4" name="TextBox 3">
              <a:extLst>
                <a:ext uri="{FF2B5EF4-FFF2-40B4-BE49-F238E27FC236}">
                  <a16:creationId xmlns:a16="http://schemas.microsoft.com/office/drawing/2014/main" xmlns="" id="{F150AF02-DF8E-4A93-89BF-D277F8FE7168}"/>
                </a:ext>
              </a:extLst>
            </p:cNvPr>
            <p:cNvSpPr txBox="1"/>
            <p:nvPr/>
          </p:nvSpPr>
          <p:spPr>
            <a:xfrm>
              <a:off x="1785789" y="28568"/>
              <a:ext cx="2918002" cy="6965592"/>
            </a:xfrm>
            <a:prstGeom prst="rect">
              <a:avLst/>
            </a:prstGeom>
            <a:noFill/>
            <a:ln w="19050">
              <a:solidFill>
                <a:srgbClr val="00B0F0"/>
              </a:solidFill>
              <a:prstDash val="sysDash"/>
            </a:ln>
          </p:spPr>
          <p:txBody>
            <a:bodyPr wrap="square">
              <a:spAutoFit/>
            </a:bodyPr>
            <a:lstStyle/>
            <a:p>
              <a:pPr algn="just"/>
              <a:endParaRPr lang="vi-VN" sz="2800" b="1" dirty="0">
                <a:latin typeface="#9Slide03 SFU Futura_03" panose="00000400000000000000" pitchFamily="2" charset="0"/>
              </a:endParaRPr>
            </a:p>
            <a:p>
              <a:pPr algn="just"/>
              <a:endParaRPr lang="en-US" sz="2800" b="1" dirty="0">
                <a:latin typeface="#9Slide03 SFU Futura_03" panose="00000400000000000000" pitchFamily="2" charset="0"/>
              </a:endParaRPr>
            </a:p>
            <a:p>
              <a:pPr algn="just"/>
              <a:endParaRPr lang="en-US" sz="2800" b="1" dirty="0">
                <a:latin typeface="#9Slide03 SFU Futura_03" panose="00000400000000000000" pitchFamily="2" charset="0"/>
              </a:endParaRPr>
            </a:p>
            <a:p>
              <a:pPr algn="just"/>
              <a:endParaRPr lang="en-US" sz="2800" b="1" dirty="0">
                <a:latin typeface="#9Slide03 SFU Futura_03" panose="00000400000000000000" pitchFamily="2" charset="0"/>
              </a:endParaRPr>
            </a:p>
            <a:p>
              <a:pPr algn="just"/>
              <a:endParaRPr lang="vi-VN" sz="2800" b="1" dirty="0">
                <a:latin typeface="#9Slide03 SFU Futura_03" panose="00000400000000000000" pitchFamily="2" charset="0"/>
              </a:endParaRPr>
            </a:p>
            <a:p>
              <a:pPr algn="just"/>
              <a:endParaRPr lang="vi-VN" sz="2800" b="1" dirty="0">
                <a:latin typeface="#9Slide03 SFU Futura_03" panose="00000400000000000000" pitchFamily="2" charset="0"/>
              </a:endParaRPr>
            </a:p>
            <a:p>
              <a:pPr marL="457200" indent="-457200" algn="just">
                <a:buFontTx/>
                <a:buChar char="-"/>
              </a:pPr>
              <a:r>
                <a:rPr lang="en-US" sz="2800" b="1" dirty="0" err="1" smtClean="0">
                  <a:solidFill>
                    <a:srgbClr val="0070C0"/>
                  </a:solidFill>
                  <a:latin typeface="#9Slide03 SFU Futura_03" panose="00000400000000000000" pitchFamily="2" charset="0"/>
                </a:rPr>
                <a:t>Giáp</a:t>
              </a:r>
              <a:r>
                <a:rPr lang="en-US" sz="2800" b="1" dirty="0" smtClean="0">
                  <a:solidFill>
                    <a:srgbClr val="0070C0"/>
                  </a:solidFill>
                  <a:latin typeface="#9Slide03 SFU Futura_03" panose="00000400000000000000" pitchFamily="2" charset="0"/>
                </a:rPr>
                <a:t> ĐNB ( </a:t>
              </a:r>
              <a:r>
                <a:rPr lang="en-US" sz="2800" b="1" dirty="0" err="1" smtClean="0">
                  <a:solidFill>
                    <a:srgbClr val="0070C0"/>
                  </a:solidFill>
                  <a:latin typeface="#9Slide03 SFU Futura_03" panose="00000400000000000000" pitchFamily="2" charset="0"/>
                </a:rPr>
                <a:t>vùng</a:t>
              </a:r>
              <a:r>
                <a:rPr lang="en-US" sz="2800" b="1" dirty="0" smtClean="0">
                  <a:solidFill>
                    <a:srgbClr val="0070C0"/>
                  </a:solidFill>
                  <a:latin typeface="#9Slide03 SFU Futura_03" panose="00000400000000000000" pitchFamily="2" charset="0"/>
                </a:rPr>
                <a:t> </a:t>
              </a:r>
            </a:p>
            <a:p>
              <a:pPr algn="just"/>
              <a:r>
                <a:rPr lang="en-US" sz="2800" b="1" dirty="0" err="1" smtClean="0">
                  <a:solidFill>
                    <a:srgbClr val="0070C0"/>
                  </a:solidFill>
                  <a:latin typeface="#9Slide03 SFU Futura_03" panose="00000400000000000000" pitchFamily="2" charset="0"/>
                </a:rPr>
                <a:t>kinh</a:t>
              </a:r>
              <a:r>
                <a:rPr lang="en-US" sz="2800" b="1" dirty="0" smtClean="0">
                  <a:solidFill>
                    <a:srgbClr val="0070C0"/>
                  </a:solidFill>
                  <a:latin typeface="#9Slide03 SFU Futura_03" panose="00000400000000000000" pitchFamily="2" charset="0"/>
                </a:rPr>
                <a:t> </a:t>
              </a:r>
              <a:r>
                <a:rPr lang="en-US" sz="2800" b="1" dirty="0" err="1" smtClean="0">
                  <a:solidFill>
                    <a:srgbClr val="0070C0"/>
                  </a:solidFill>
                  <a:latin typeface="#9Slide03 SFU Futura_03" panose="00000400000000000000" pitchFamily="2" charset="0"/>
                </a:rPr>
                <a:t>tế</a:t>
              </a:r>
              <a:r>
                <a:rPr lang="en-US" sz="2800" b="1" dirty="0" smtClean="0">
                  <a:solidFill>
                    <a:srgbClr val="0070C0"/>
                  </a:solidFill>
                  <a:latin typeface="#9Slide03 SFU Futura_03" panose="00000400000000000000" pitchFamily="2" charset="0"/>
                </a:rPr>
                <a:t> </a:t>
              </a:r>
              <a:r>
                <a:rPr lang="en-US" sz="2800" b="1" dirty="0" err="1" smtClean="0">
                  <a:solidFill>
                    <a:srgbClr val="0070C0"/>
                  </a:solidFill>
                  <a:latin typeface="#9Slide03 SFU Futura_03" panose="00000400000000000000" pitchFamily="2" charset="0"/>
                </a:rPr>
                <a:t>năng</a:t>
              </a:r>
              <a:r>
                <a:rPr lang="en-US" sz="2800" b="1" dirty="0" smtClean="0">
                  <a:solidFill>
                    <a:srgbClr val="0070C0"/>
                  </a:solidFill>
                  <a:latin typeface="#9Slide03 SFU Futura_03" panose="00000400000000000000" pitchFamily="2" charset="0"/>
                </a:rPr>
                <a:t> </a:t>
              </a:r>
              <a:r>
                <a:rPr lang="en-US" sz="2800" b="1" dirty="0" err="1" smtClean="0">
                  <a:solidFill>
                    <a:srgbClr val="0070C0"/>
                  </a:solidFill>
                  <a:latin typeface="#9Slide03 SFU Futura_03" panose="00000400000000000000" pitchFamily="2" charset="0"/>
                </a:rPr>
                <a:t>động</a:t>
              </a:r>
              <a:r>
                <a:rPr lang="en-US" sz="2800" b="1" dirty="0" smtClean="0">
                  <a:solidFill>
                    <a:srgbClr val="0070C0"/>
                  </a:solidFill>
                  <a:latin typeface="#9Slide03 SFU Futura_03" panose="00000400000000000000" pitchFamily="2" charset="0"/>
                </a:rPr>
                <a:t> </a:t>
              </a:r>
              <a:r>
                <a:rPr lang="en-US" sz="2800" b="1" dirty="0" err="1" smtClean="0">
                  <a:solidFill>
                    <a:srgbClr val="0070C0"/>
                  </a:solidFill>
                  <a:latin typeface="#9Slide03 SFU Futura_03" panose="00000400000000000000" pitchFamily="2" charset="0"/>
                </a:rPr>
                <a:t>cả</a:t>
              </a:r>
              <a:r>
                <a:rPr lang="en-US" sz="2800" b="1" dirty="0" smtClean="0">
                  <a:solidFill>
                    <a:srgbClr val="0070C0"/>
                  </a:solidFill>
                  <a:latin typeface="#9Slide03 SFU Futura_03" panose="00000400000000000000" pitchFamily="2" charset="0"/>
                </a:rPr>
                <a:t> </a:t>
              </a:r>
              <a:r>
                <a:rPr lang="en-US" sz="2800" b="1" dirty="0" err="1" smtClean="0">
                  <a:solidFill>
                    <a:srgbClr val="0070C0"/>
                  </a:solidFill>
                  <a:latin typeface="#9Slide03 SFU Futura_03" panose="00000400000000000000" pitchFamily="2" charset="0"/>
                </a:rPr>
                <a:t>nước</a:t>
              </a:r>
              <a:r>
                <a:rPr lang="en-US" sz="2800" b="1" dirty="0" smtClean="0">
                  <a:solidFill>
                    <a:srgbClr val="0070C0"/>
                  </a:solidFill>
                  <a:latin typeface="#9Slide03 SFU Futura_03" panose="00000400000000000000" pitchFamily="2" charset="0"/>
                </a:rPr>
                <a:t>) </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nơi</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tiêu</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thụ</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sản</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phẩm</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sử</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dụng</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lao</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động</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của</a:t>
              </a:r>
              <a:r>
                <a:rPr lang="en-US" sz="2800" b="1" dirty="0" smtClean="0">
                  <a:solidFill>
                    <a:srgbClr val="0070C0"/>
                  </a:solidFill>
                  <a:latin typeface="#9Slide03 SFU Futura_03" panose="00000400000000000000" pitchFamily="2" charset="0"/>
                  <a:sym typeface="Wingdings" pitchFamily="2" charset="2"/>
                </a:rPr>
                <a:t> </a:t>
              </a:r>
              <a:r>
                <a:rPr lang="en-US" sz="2800" b="1" dirty="0" err="1" smtClean="0">
                  <a:solidFill>
                    <a:srgbClr val="0070C0"/>
                  </a:solidFill>
                  <a:latin typeface="#9Slide03 SFU Futura_03" panose="00000400000000000000" pitchFamily="2" charset="0"/>
                  <a:sym typeface="Wingdings" pitchFamily="2" charset="2"/>
                </a:rPr>
                <a:t>vùng</a:t>
              </a:r>
              <a:r>
                <a:rPr lang="en-US" sz="2800" b="1" dirty="0" smtClean="0">
                  <a:solidFill>
                    <a:srgbClr val="0070C0"/>
                  </a:solidFill>
                  <a:latin typeface="#9Slide03 SFU Futura_03" panose="00000400000000000000" pitchFamily="2" charset="0"/>
                  <a:sym typeface="Wingdings" pitchFamily="2" charset="2"/>
                </a:rPr>
                <a:t>.</a:t>
              </a:r>
            </a:p>
            <a:p>
              <a:pPr marL="457200" indent="-457200" algn="just">
                <a:buFontTx/>
                <a:buChar char="-"/>
              </a:pPr>
              <a:r>
                <a:rPr lang="vi-VN" sz="2800" b="1" dirty="0" smtClean="0">
                  <a:solidFill>
                    <a:srgbClr val="0070C0"/>
                  </a:solidFill>
                  <a:latin typeface="#9Slide03 SFU Futura_03" panose="00000400000000000000" pitchFamily="2" charset="0"/>
                </a:rPr>
                <a:t>Mở </a:t>
              </a:r>
              <a:r>
                <a:rPr lang="vi-VN" sz="2800" b="1" dirty="0">
                  <a:solidFill>
                    <a:srgbClr val="0070C0"/>
                  </a:solidFill>
                  <a:latin typeface="#9Slide03 SFU Futura_03" panose="00000400000000000000" pitchFamily="2" charset="0"/>
                </a:rPr>
                <a:t>rộng quan </a:t>
              </a:r>
              <a:r>
                <a:rPr lang="vi-VN" sz="2800" b="1" dirty="0" smtClean="0">
                  <a:solidFill>
                    <a:srgbClr val="0070C0"/>
                  </a:solidFill>
                  <a:latin typeface="#9Slide03 SFU Futura_03" panose="00000400000000000000" pitchFamily="2" charset="0"/>
                </a:rPr>
                <a:t>hệ</a:t>
              </a:r>
              <a:endParaRPr lang="en-US" sz="2800" b="1" dirty="0" smtClean="0">
                <a:solidFill>
                  <a:srgbClr val="0070C0"/>
                </a:solidFill>
                <a:latin typeface="#9Slide03 SFU Futura_03" panose="00000400000000000000" pitchFamily="2" charset="0"/>
              </a:endParaRPr>
            </a:p>
            <a:p>
              <a:pPr algn="just"/>
              <a:r>
                <a:rPr lang="vi-VN" sz="2800" b="1" dirty="0" smtClean="0">
                  <a:solidFill>
                    <a:srgbClr val="0070C0"/>
                  </a:solidFill>
                  <a:latin typeface="#9Slide03 SFU Futura_03" panose="00000400000000000000" pitchFamily="2" charset="0"/>
                </a:rPr>
                <a:t>hợp tác </a:t>
              </a:r>
              <a:r>
                <a:rPr lang="vi-VN" sz="2800" b="1" dirty="0">
                  <a:solidFill>
                    <a:srgbClr val="0070C0"/>
                  </a:solidFill>
                  <a:latin typeface="#9Slide03 SFU Futura_03" panose="00000400000000000000" pitchFamily="2" charset="0"/>
                </a:rPr>
                <a:t>với các nước trong tiểu vùng sông Mê </a:t>
              </a:r>
              <a:r>
                <a:rPr lang="vi-VN" sz="2800" b="1" dirty="0" smtClean="0">
                  <a:solidFill>
                    <a:srgbClr val="0070C0"/>
                  </a:solidFill>
                  <a:latin typeface="#9Slide03 SFU Futura_03" panose="00000400000000000000" pitchFamily="2" charset="0"/>
                </a:rPr>
                <a:t>Kông</a:t>
              </a:r>
              <a:r>
                <a:rPr lang="en-US" sz="2800" b="1" dirty="0" smtClean="0">
                  <a:solidFill>
                    <a:srgbClr val="0070C0"/>
                  </a:solidFill>
                  <a:latin typeface="#9Slide03 SFU Futura_03" panose="00000400000000000000" pitchFamily="2" charset="0"/>
                </a:rPr>
                <a:t>.</a:t>
              </a:r>
              <a:endParaRPr lang="en-US" sz="2800" b="1" dirty="0">
                <a:solidFill>
                  <a:srgbClr val="0070C0"/>
                </a:solidFill>
                <a:latin typeface="#9Slide03 SFU Futura_03" panose="00000400000000000000" pitchFamily="2" charset="0"/>
              </a:endParaRPr>
            </a:p>
          </p:txBody>
        </p:sp>
      </p:grpSp>
      <p:grpSp>
        <p:nvGrpSpPr>
          <p:cNvPr id="8" name="Group 7">
            <a:extLst>
              <a:ext uri="{FF2B5EF4-FFF2-40B4-BE49-F238E27FC236}">
                <a16:creationId xmlns:a16="http://schemas.microsoft.com/office/drawing/2014/main" xmlns="" id="{FF81A624-CF7F-43BC-B2A1-3E18A69117E2}"/>
              </a:ext>
            </a:extLst>
          </p:cNvPr>
          <p:cNvGrpSpPr/>
          <p:nvPr/>
        </p:nvGrpSpPr>
        <p:grpSpPr>
          <a:xfrm>
            <a:off x="193439" y="2965230"/>
            <a:ext cx="3283857" cy="3878702"/>
            <a:chOff x="6812281" y="814179"/>
            <a:chExt cx="3514724" cy="3970318"/>
          </a:xfrm>
        </p:grpSpPr>
        <p:sp>
          <p:nvSpPr>
            <p:cNvPr id="5" name="TextBox 4">
              <a:extLst>
                <a:ext uri="{FF2B5EF4-FFF2-40B4-BE49-F238E27FC236}">
                  <a16:creationId xmlns:a16="http://schemas.microsoft.com/office/drawing/2014/main" xmlns="" id="{D242802A-7A05-496A-B77C-FEA78EC5E009}"/>
                </a:ext>
              </a:extLst>
            </p:cNvPr>
            <p:cNvSpPr txBox="1"/>
            <p:nvPr/>
          </p:nvSpPr>
          <p:spPr>
            <a:xfrm>
              <a:off x="6812281" y="814179"/>
              <a:ext cx="3514724" cy="3970318"/>
            </a:xfrm>
            <a:prstGeom prst="rect">
              <a:avLst/>
            </a:prstGeom>
            <a:noFill/>
            <a:ln w="19050">
              <a:solidFill>
                <a:srgbClr val="00B0F0"/>
              </a:solidFill>
              <a:prstDash val="sysDash"/>
            </a:ln>
          </p:spPr>
          <p:txBody>
            <a:bodyPr wrap="square">
              <a:spAutoFit/>
            </a:bodyPr>
            <a:lstStyle>
              <a:defPPr>
                <a:defRPr lang="en-US"/>
              </a:defPPr>
              <a:lvl1pPr algn="just">
                <a:defRPr sz="2800" b="1">
                  <a:latin typeface="#9Slide03 SFU Futura_03" panose="00000400000000000000" pitchFamily="2" charset="0"/>
                </a:defRPr>
              </a:lvl1pPr>
            </a:lstStyle>
            <a:p>
              <a:endParaRPr lang="vi-VN" dirty="0">
                <a:solidFill>
                  <a:srgbClr val="0070C0"/>
                </a:solidFill>
              </a:endParaRPr>
            </a:p>
            <a:p>
              <a:endParaRPr lang="vi-VN" dirty="0">
                <a:solidFill>
                  <a:srgbClr val="0070C0"/>
                </a:solidFill>
              </a:endParaRPr>
            </a:p>
            <a:p>
              <a:endParaRPr lang="vi-VN" dirty="0">
                <a:solidFill>
                  <a:srgbClr val="0070C0"/>
                </a:solidFill>
              </a:endParaRPr>
            </a:p>
            <a:p>
              <a:endParaRPr lang="vi-VN" dirty="0">
                <a:solidFill>
                  <a:srgbClr val="0070C0"/>
                </a:solidFill>
              </a:endParaRPr>
            </a:p>
            <a:p>
              <a:endParaRPr lang="vi-VN" dirty="0">
                <a:solidFill>
                  <a:srgbClr val="0070C0"/>
                </a:solidFill>
              </a:endParaRPr>
            </a:p>
            <a:p>
              <a:endParaRPr lang="vi-VN" dirty="0">
                <a:solidFill>
                  <a:srgbClr val="0070C0"/>
                </a:solidFill>
              </a:endParaRPr>
            </a:p>
            <a:p>
              <a:r>
                <a:rPr lang="en-US" dirty="0" smtClean="0">
                  <a:solidFill>
                    <a:srgbClr val="0070C0"/>
                  </a:solidFill>
                </a:rPr>
                <a:t>- </a:t>
              </a:r>
              <a:r>
                <a:rPr lang="vi-VN" dirty="0" smtClean="0">
                  <a:solidFill>
                    <a:srgbClr val="0070C0"/>
                  </a:solidFill>
                </a:rPr>
                <a:t>Phát </a:t>
              </a:r>
              <a:r>
                <a:rPr lang="vi-VN" dirty="0">
                  <a:solidFill>
                    <a:srgbClr val="0070C0"/>
                  </a:solidFill>
                </a:rPr>
                <a:t>triển kinh tế trên đất liền cũng như trên biển</a:t>
              </a:r>
              <a:endParaRPr lang="en-US" dirty="0">
                <a:solidFill>
                  <a:srgbClr val="0070C0"/>
                </a:solidFill>
              </a:endParaRPr>
            </a:p>
          </p:txBody>
        </p:sp>
        <p:pic>
          <p:nvPicPr>
            <p:cNvPr id="6" name="Picture 5">
              <a:extLst>
                <a:ext uri="{FF2B5EF4-FFF2-40B4-BE49-F238E27FC236}">
                  <a16:creationId xmlns:a16="http://schemas.microsoft.com/office/drawing/2014/main" xmlns="" id="{572335EA-7D30-4701-924E-ECE9670E7D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69" b="95406" l="9070" r="92442">
                          <a14:foregroundMark x1="9535" y1="36294" x2="9186" y2="42113"/>
                          <a14:foregroundMark x1="29419" y1="79479" x2="55116" y2="90199"/>
                          <a14:foregroundMark x1="55116" y1="90199" x2="55233" y2="90199"/>
                          <a14:foregroundMark x1="45233" y1="94640" x2="58140" y2="95406"/>
                          <a14:foregroundMark x1="64535" y1="94028" x2="74884" y2="90505"/>
                          <a14:foregroundMark x1="76628" y1="79479" x2="53721" y2="79939"/>
                          <a14:foregroundMark x1="57326" y1="68606" x2="57326" y2="71669"/>
                          <a14:foregroundMark x1="66279" y1="69525" x2="65581" y2="70750"/>
                          <a14:foregroundMark x1="92674" y1="56662" x2="89767" y2="62021"/>
                          <a14:foregroundMark x1="82791" y1="12251" x2="79070" y2="8729"/>
                          <a14:foregroundMark x1="74767" y1="4288" x2="74767" y2="4288"/>
                          <a14:foregroundMark x1="72326" y1="3369" x2="68837" y2="15620"/>
                          <a14:foregroundMark x1="68837" y1="15620" x2="68837" y2="15926"/>
                          <a14:foregroundMark x1="75930" y1="15773" x2="63953" y2="18070"/>
                        </a14:backgroundRemoval>
                      </a14:imgEffect>
                    </a14:imgLayer>
                  </a14:imgProps>
                </a:ext>
              </a:extLst>
            </a:blip>
            <a:stretch>
              <a:fillRect/>
            </a:stretch>
          </p:blipFill>
          <p:spPr>
            <a:xfrm>
              <a:off x="7059169" y="905795"/>
              <a:ext cx="2812542" cy="2135570"/>
            </a:xfrm>
            <a:prstGeom prst="rect">
              <a:avLst/>
            </a:prstGeom>
          </p:spPr>
        </p:pic>
      </p:grpSp>
      <p:pic>
        <p:nvPicPr>
          <p:cNvPr id="9" name="Picture 8">
            <a:extLst>
              <a:ext uri="{FF2B5EF4-FFF2-40B4-BE49-F238E27FC236}">
                <a16:creationId xmlns:a16="http://schemas.microsoft.com/office/drawing/2014/main" xmlns="" id="{3323AA65-88EB-4C1A-8257-465494AE23F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7921" y="19698"/>
            <a:ext cx="1406271" cy="1468773"/>
          </a:xfrm>
          <a:prstGeom prst="rect">
            <a:avLst/>
          </a:prstGeom>
        </p:spPr>
      </p:pic>
      <p:sp>
        <p:nvSpPr>
          <p:cNvPr id="11" name="TextBox 10">
            <a:extLst>
              <a:ext uri="{FF2B5EF4-FFF2-40B4-BE49-F238E27FC236}">
                <a16:creationId xmlns:a16="http://schemas.microsoft.com/office/drawing/2014/main" xmlns="" id="{58028F76-F70E-4310-89E1-0F8D107BD45C}"/>
              </a:ext>
            </a:extLst>
          </p:cNvPr>
          <p:cNvSpPr txBox="1"/>
          <p:nvPr/>
        </p:nvSpPr>
        <p:spPr>
          <a:xfrm>
            <a:off x="1236683" y="19698"/>
            <a:ext cx="5657850" cy="923330"/>
          </a:xfrm>
          <a:prstGeom prst="rect">
            <a:avLst/>
          </a:prstGeom>
          <a:noFill/>
        </p:spPr>
        <p:txBody>
          <a:bodyPr wrap="square">
            <a:spAutoFit/>
          </a:bodyPr>
          <a:lstStyle/>
          <a:p>
            <a:r>
              <a:rPr lang="en-US" sz="5400" dirty="0">
                <a:solidFill>
                  <a:srgbClr val="FF0000"/>
                </a:solidFill>
                <a:latin typeface="#9Slide05 Ciaobella" pitchFamily="2" charset="0"/>
              </a:rPr>
              <a:t>Ý </a:t>
            </a:r>
            <a:r>
              <a:rPr lang="en-US" sz="5400" dirty="0" err="1">
                <a:solidFill>
                  <a:srgbClr val="FF0000"/>
                </a:solidFill>
                <a:latin typeface="#9Slide05 Ciaobella" pitchFamily="2" charset="0"/>
              </a:rPr>
              <a:t>nghĩa</a:t>
            </a:r>
            <a:r>
              <a:rPr lang="en-US" sz="5400" dirty="0">
                <a:solidFill>
                  <a:srgbClr val="FF0000"/>
                </a:solidFill>
                <a:latin typeface="#9Slide05 Ciaobella" pitchFamily="2" charset="0"/>
              </a:rPr>
              <a:t> </a:t>
            </a:r>
            <a:r>
              <a:rPr lang="en-US" sz="5400" dirty="0" err="1">
                <a:solidFill>
                  <a:srgbClr val="FF0000"/>
                </a:solidFill>
                <a:latin typeface="#9Slide05 Ciaobella" pitchFamily="2" charset="0"/>
              </a:rPr>
              <a:t>của</a:t>
            </a:r>
            <a:r>
              <a:rPr lang="en-US" sz="5400" dirty="0">
                <a:solidFill>
                  <a:srgbClr val="FF0000"/>
                </a:solidFill>
                <a:latin typeface="#9Slide05 Ciaobella" pitchFamily="2" charset="0"/>
              </a:rPr>
              <a:t> </a:t>
            </a:r>
            <a:r>
              <a:rPr lang="en-US" sz="5400" dirty="0" err="1">
                <a:solidFill>
                  <a:srgbClr val="FF0000"/>
                </a:solidFill>
                <a:latin typeface="#9Slide05 Ciaobella" pitchFamily="2" charset="0"/>
              </a:rPr>
              <a:t>vị</a:t>
            </a:r>
            <a:r>
              <a:rPr lang="en-US" sz="5400" dirty="0">
                <a:solidFill>
                  <a:srgbClr val="FF0000"/>
                </a:solidFill>
                <a:latin typeface="#9Slide05 Ciaobella" pitchFamily="2" charset="0"/>
              </a:rPr>
              <a:t> </a:t>
            </a:r>
            <a:r>
              <a:rPr lang="en-US" sz="5400" dirty="0" err="1">
                <a:solidFill>
                  <a:srgbClr val="FF0000"/>
                </a:solidFill>
                <a:latin typeface="#9Slide05 Ciaobella" pitchFamily="2" charset="0"/>
              </a:rPr>
              <a:t>trí</a:t>
            </a:r>
            <a:r>
              <a:rPr lang="en-US" sz="5400" dirty="0">
                <a:solidFill>
                  <a:srgbClr val="FF0000"/>
                </a:solidFill>
                <a:latin typeface="#9Slide05 Ciaobella" pitchFamily="2" charset="0"/>
              </a:rPr>
              <a:t> </a:t>
            </a:r>
            <a:r>
              <a:rPr lang="en-US" sz="5400" dirty="0" err="1">
                <a:solidFill>
                  <a:srgbClr val="FF0000"/>
                </a:solidFill>
                <a:latin typeface="#9Slide05 Ciaobella" pitchFamily="2" charset="0"/>
              </a:rPr>
              <a:t>địa</a:t>
            </a:r>
            <a:r>
              <a:rPr lang="en-US" sz="5400" dirty="0">
                <a:solidFill>
                  <a:srgbClr val="FF0000"/>
                </a:solidFill>
                <a:latin typeface="#9Slide05 Ciaobella" pitchFamily="2" charset="0"/>
              </a:rPr>
              <a:t> </a:t>
            </a:r>
            <a:r>
              <a:rPr lang="en-US" sz="5400" dirty="0" err="1">
                <a:solidFill>
                  <a:srgbClr val="FF0000"/>
                </a:solidFill>
                <a:latin typeface="#9Slide05 Ciaobella" pitchFamily="2" charset="0"/>
              </a:rPr>
              <a:t>lí</a:t>
            </a:r>
            <a:endParaRPr lang="en-US" sz="5400" dirty="0">
              <a:solidFill>
                <a:srgbClr val="FF0000"/>
              </a:solidFill>
              <a:latin typeface="#9Slide05 Ciaobella" pitchFamily="2" charset="0"/>
            </a:endParaRPr>
          </a:p>
        </p:txBody>
      </p:sp>
      <p:grpSp>
        <p:nvGrpSpPr>
          <p:cNvPr id="12" name="Nhóm 1">
            <a:extLst>
              <a:ext uri="{FF2B5EF4-FFF2-40B4-BE49-F238E27FC236}">
                <a16:creationId xmlns:a16="http://schemas.microsoft.com/office/drawing/2014/main" xmlns="" id="{C204C518-38B0-4DB1-A87E-5B8713834F0F}"/>
              </a:ext>
            </a:extLst>
          </p:cNvPr>
          <p:cNvGrpSpPr/>
          <p:nvPr/>
        </p:nvGrpSpPr>
        <p:grpSpPr>
          <a:xfrm>
            <a:off x="0" y="-14068"/>
            <a:ext cx="12206068" cy="6858000"/>
            <a:chOff x="-14068" y="0"/>
            <a:chExt cx="12206068" cy="6858000"/>
          </a:xfrm>
        </p:grpSpPr>
        <p:grpSp>
          <p:nvGrpSpPr>
            <p:cNvPr id="13" name="Nhóm 2">
              <a:extLst>
                <a:ext uri="{FF2B5EF4-FFF2-40B4-BE49-F238E27FC236}">
                  <a16:creationId xmlns:a16="http://schemas.microsoft.com/office/drawing/2014/main" xmlns="" id="{F0C2F3CE-AD3F-46F4-BFC7-4034A5223CBE}"/>
                </a:ext>
              </a:extLst>
            </p:cNvPr>
            <p:cNvGrpSpPr/>
            <p:nvPr/>
          </p:nvGrpSpPr>
          <p:grpSpPr>
            <a:xfrm>
              <a:off x="-14068" y="0"/>
              <a:ext cx="12206068" cy="6858000"/>
              <a:chOff x="-14068" y="0"/>
              <a:chExt cx="12206068" cy="6858000"/>
            </a:xfrm>
          </p:grpSpPr>
          <p:cxnSp>
            <p:nvCxnSpPr>
              <p:cNvPr id="15" name="Đường nối Thẳng 4">
                <a:extLst>
                  <a:ext uri="{FF2B5EF4-FFF2-40B4-BE49-F238E27FC236}">
                    <a16:creationId xmlns:a16="http://schemas.microsoft.com/office/drawing/2014/main" xmlns="" id="{2EAF8780-47C9-400C-B12D-3C68BC0072AC}"/>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6" name="Đường nối Thẳng 5">
                <a:extLst>
                  <a:ext uri="{FF2B5EF4-FFF2-40B4-BE49-F238E27FC236}">
                    <a16:creationId xmlns:a16="http://schemas.microsoft.com/office/drawing/2014/main" xmlns="" id="{383D27DE-D466-4352-83A6-79E9153F7D31}"/>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7" name="Đường nối Thẳng 6">
                <a:extLst>
                  <a:ext uri="{FF2B5EF4-FFF2-40B4-BE49-F238E27FC236}">
                    <a16:creationId xmlns:a16="http://schemas.microsoft.com/office/drawing/2014/main" xmlns="" id="{AB3E8060-BB9A-454B-9027-3DB19CF27052}"/>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4" name="Đường nối Thẳng 3">
              <a:extLst>
                <a:ext uri="{FF2B5EF4-FFF2-40B4-BE49-F238E27FC236}">
                  <a16:creationId xmlns:a16="http://schemas.microsoft.com/office/drawing/2014/main" xmlns="" id="{0AE0B06E-7851-4BA0-AB21-B6D66C40FFF9}"/>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8" name="Picture 17">
            <a:extLst>
              <a:ext uri="{FF2B5EF4-FFF2-40B4-BE49-F238E27FC236}">
                <a16:creationId xmlns:a16="http://schemas.microsoft.com/office/drawing/2014/main" xmlns="" id="{03FB42F4-2DED-4F03-BA65-CCB9A5818A84}"/>
              </a:ext>
            </a:extLst>
          </p:cNvPr>
          <p:cNvPicPr>
            <a:picLocks noChangeAspect="1"/>
          </p:cNvPicPr>
          <p:nvPr/>
        </p:nvPicPr>
        <p:blipFill>
          <a:blip r:embed="rId7"/>
          <a:stretch>
            <a:fillRect/>
          </a:stretch>
        </p:blipFill>
        <p:spPr>
          <a:xfrm>
            <a:off x="2884868" y="754084"/>
            <a:ext cx="5148691" cy="3878702"/>
          </a:xfrm>
          <a:prstGeom prst="rect">
            <a:avLst/>
          </a:prstGeom>
        </p:spPr>
      </p:pic>
    </p:spTree>
    <p:extLst>
      <p:ext uri="{BB962C8B-B14F-4D97-AF65-F5344CB8AC3E}">
        <p14:creationId xmlns:p14="http://schemas.microsoft.com/office/powerpoint/2010/main" val="2531656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D717534-BA50-4BB3-8500-7A0749394101}"/>
              </a:ext>
            </a:extLst>
          </p:cNvPr>
          <p:cNvGrpSpPr/>
          <p:nvPr/>
        </p:nvGrpSpPr>
        <p:grpSpPr>
          <a:xfrm>
            <a:off x="1388621" y="204363"/>
            <a:ext cx="8882843" cy="707888"/>
            <a:chOff x="2474634" y="204363"/>
            <a:chExt cx="8882843" cy="707888"/>
          </a:xfrm>
        </p:grpSpPr>
        <p:sp>
          <p:nvSpPr>
            <p:cNvPr id="3" name="Hộp Văn bản 18">
              <a:extLst>
                <a:ext uri="{FF2B5EF4-FFF2-40B4-BE49-F238E27FC236}">
                  <a16:creationId xmlns:a16="http://schemas.microsoft.com/office/drawing/2014/main" xmlns="" id="{07341DFA-4071-443E-B0E2-F8657873F803}"/>
                </a:ext>
              </a:extLst>
            </p:cNvPr>
            <p:cNvSpPr txBox="1"/>
            <p:nvPr/>
          </p:nvSpPr>
          <p:spPr>
            <a:xfrm>
              <a:off x="2474634" y="204363"/>
              <a:ext cx="752321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ii. </a:t>
              </a:r>
              <a:r>
                <a:rPr kumimoji="0" lang="vi-VN"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9Slide03 Bebas Neue Book" panose="00000500000000000000" pitchFamily="2" charset="0"/>
                  <a:ea typeface="+mn-ea"/>
                  <a:cs typeface="+mn-cs"/>
                </a:rPr>
                <a:t>Đặc điểm tự nhiên và tài nguyên thiên nhiên</a:t>
              </a:r>
            </a:p>
          </p:txBody>
        </p:sp>
        <p:cxnSp>
          <p:nvCxnSpPr>
            <p:cNvPr id="4" name="Đường nối Thẳng 19">
              <a:extLst>
                <a:ext uri="{FF2B5EF4-FFF2-40B4-BE49-F238E27FC236}">
                  <a16:creationId xmlns:a16="http://schemas.microsoft.com/office/drawing/2014/main" xmlns="" id="{D6D2B84C-AD3A-4BBF-BC7E-258337FD3D8A}"/>
                </a:ext>
              </a:extLst>
            </p:cNvPr>
            <p:cNvCxnSpPr>
              <a:cxnSpLocks/>
            </p:cNvCxnSpPr>
            <p:nvPr/>
          </p:nvCxnSpPr>
          <p:spPr>
            <a:xfrm flipV="1">
              <a:off x="2864918" y="912249"/>
              <a:ext cx="8492559" cy="2"/>
            </a:xfrm>
            <a:prstGeom prst="line">
              <a:avLst/>
            </a:prstGeom>
            <a:noFill/>
            <a:ln w="28575" cap="flat" cmpd="sng" algn="ctr">
              <a:solidFill>
                <a:srgbClr val="00B050"/>
              </a:solidFill>
              <a:prstDash val="sysDash"/>
              <a:miter lim="800000"/>
            </a:ln>
            <a:effectLst/>
          </p:spPr>
        </p:cxnSp>
      </p:grpSp>
      <p:grpSp>
        <p:nvGrpSpPr>
          <p:cNvPr id="18" name="Group 17">
            <a:extLst>
              <a:ext uri="{FF2B5EF4-FFF2-40B4-BE49-F238E27FC236}">
                <a16:creationId xmlns:a16="http://schemas.microsoft.com/office/drawing/2014/main" xmlns="" id="{0D4A7DAA-009A-481B-9FAD-9B93713BBFB0}"/>
              </a:ext>
            </a:extLst>
          </p:cNvPr>
          <p:cNvGrpSpPr/>
          <p:nvPr/>
        </p:nvGrpSpPr>
        <p:grpSpPr>
          <a:xfrm>
            <a:off x="669700" y="1081825"/>
            <a:ext cx="11191741" cy="5626453"/>
            <a:chOff x="6025184" y="2289958"/>
            <a:chExt cx="5575398" cy="4418321"/>
          </a:xfrm>
        </p:grpSpPr>
        <p:sp>
          <p:nvSpPr>
            <p:cNvPr id="17" name="Rectangle 16">
              <a:extLst>
                <a:ext uri="{FF2B5EF4-FFF2-40B4-BE49-F238E27FC236}">
                  <a16:creationId xmlns:a16="http://schemas.microsoft.com/office/drawing/2014/main" xmlns="" id="{707C4327-F322-4DC6-95AD-B44AD6F8EA2A}"/>
                </a:ext>
              </a:extLst>
            </p:cNvPr>
            <p:cNvSpPr/>
            <p:nvPr/>
          </p:nvSpPr>
          <p:spPr>
            <a:xfrm>
              <a:off x="6025184" y="2289958"/>
              <a:ext cx="5511027" cy="44183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127708D1-20A3-44C3-9241-22571A12A5DB}"/>
                </a:ext>
              </a:extLst>
            </p:cNvPr>
            <p:cNvPicPr>
              <a:picLocks noChangeAspect="1"/>
            </p:cNvPicPr>
            <p:nvPr/>
          </p:nvPicPr>
          <p:blipFill>
            <a:blip r:embed="rId2"/>
            <a:stretch>
              <a:fillRect/>
            </a:stretch>
          </p:blipFill>
          <p:spPr>
            <a:xfrm>
              <a:off x="6373090" y="2721885"/>
              <a:ext cx="4533599" cy="2970734"/>
            </a:xfrm>
            <a:prstGeom prst="rect">
              <a:avLst/>
            </a:prstGeom>
          </p:spPr>
        </p:pic>
        <p:sp>
          <p:nvSpPr>
            <p:cNvPr id="5" name="TextBox 4">
              <a:extLst>
                <a:ext uri="{FF2B5EF4-FFF2-40B4-BE49-F238E27FC236}">
                  <a16:creationId xmlns:a16="http://schemas.microsoft.com/office/drawing/2014/main" xmlns="" id="{2127D835-95CD-418B-A912-6F70397E7EFB}"/>
                </a:ext>
              </a:extLst>
            </p:cNvPr>
            <p:cNvSpPr txBox="1"/>
            <p:nvPr/>
          </p:nvSpPr>
          <p:spPr>
            <a:xfrm>
              <a:off x="6025184" y="2324036"/>
              <a:ext cx="5179623" cy="400110"/>
            </a:xfrm>
            <a:prstGeom prst="rect">
              <a:avLst/>
            </a:prstGeom>
            <a:noFill/>
          </p:spPr>
          <p:txBody>
            <a:bodyPr wrap="none" rtlCol="0">
              <a:spAutoFit/>
            </a:bodyPr>
            <a:lstStyle/>
            <a:p>
              <a:r>
                <a:rPr lang="en-US" sz="2000" b="1">
                  <a:solidFill>
                    <a:srgbClr val="0070C0"/>
                  </a:solidFill>
                  <a:latin typeface="#9Slide03 SFU Futura_03" panose="00000400000000000000" pitchFamily="2" charset="0"/>
                </a:rPr>
                <a:t>1. </a:t>
              </a:r>
              <a:r>
                <a:rPr lang="vi-VN" sz="2000" b="1">
                  <a:solidFill>
                    <a:srgbClr val="0070C0"/>
                  </a:solidFill>
                  <a:latin typeface="#9Slide03 SFU Futura_03" panose="00000400000000000000" pitchFamily="2" charset="0"/>
                </a:rPr>
                <a:t>Ghép tài nguyên với đặc điểm tương ứng.</a:t>
              </a:r>
              <a:endParaRPr lang="en-US" sz="2000" b="1">
                <a:solidFill>
                  <a:srgbClr val="0070C0"/>
                </a:solidFill>
                <a:latin typeface="#9Slide03 SFU Futura_03" panose="00000400000000000000" pitchFamily="2" charset="0"/>
              </a:endParaRPr>
            </a:p>
          </p:txBody>
        </p:sp>
        <p:sp>
          <p:nvSpPr>
            <p:cNvPr id="6" name="TextBox 5">
              <a:extLst>
                <a:ext uri="{FF2B5EF4-FFF2-40B4-BE49-F238E27FC236}">
                  <a16:creationId xmlns:a16="http://schemas.microsoft.com/office/drawing/2014/main" xmlns="" id="{FE047417-0030-4D9A-A9B5-7729CFD51545}"/>
                </a:ext>
              </a:extLst>
            </p:cNvPr>
            <p:cNvSpPr txBox="1"/>
            <p:nvPr/>
          </p:nvSpPr>
          <p:spPr>
            <a:xfrm>
              <a:off x="6025185" y="5692621"/>
              <a:ext cx="5575397" cy="555886"/>
            </a:xfrm>
            <a:prstGeom prst="rect">
              <a:avLst/>
            </a:prstGeom>
            <a:noFill/>
          </p:spPr>
          <p:txBody>
            <a:bodyPr wrap="square" rtlCol="0">
              <a:spAutoFit/>
            </a:bodyPr>
            <a:lstStyle/>
            <a:p>
              <a:pPr algn="l"/>
              <a:r>
                <a:rPr lang="vi-VN" sz="2000" b="1" dirty="0">
                  <a:solidFill>
                    <a:srgbClr val="0070C0"/>
                  </a:solidFill>
                  <a:latin typeface="#9Slide03 SFU Futura_03" panose="00000400000000000000" pitchFamily="2" charset="0"/>
                </a:rPr>
                <a:t>2. Nhận xét một số thế mạnh và hạn chế về tài nguyên thiên nhiên ở ĐB sông Cửu Long để sản xuất lương thực thực phẩm.</a:t>
              </a:r>
              <a:endParaRPr lang="en-US" sz="2000" b="1" dirty="0">
                <a:solidFill>
                  <a:srgbClr val="0070C0"/>
                </a:solidFill>
                <a:latin typeface="#9Slide03 SFU Futura_03" panose="00000400000000000000" pitchFamily="2" charset="0"/>
              </a:endParaRPr>
            </a:p>
          </p:txBody>
        </p:sp>
      </p:grpSp>
    </p:spTree>
    <p:extLst>
      <p:ext uri="{BB962C8B-B14F-4D97-AF65-F5344CB8AC3E}">
        <p14:creationId xmlns:p14="http://schemas.microsoft.com/office/powerpoint/2010/main" val="3795911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C5C884A-5D80-4C74-A091-95C840237C8E}"/>
              </a:ext>
            </a:extLst>
          </p:cNvPr>
          <p:cNvSpPr txBox="1"/>
          <p:nvPr/>
        </p:nvSpPr>
        <p:spPr>
          <a:xfrm>
            <a:off x="6285258" y="885253"/>
            <a:ext cx="4542341" cy="707886"/>
          </a:xfrm>
          <a:prstGeom prst="rect">
            <a:avLst/>
          </a:prstGeom>
          <a:solidFill>
            <a:schemeClr val="accent6">
              <a:lumMod val="20000"/>
              <a:lumOff val="80000"/>
            </a:schemeClr>
          </a:solidFill>
          <a:ln>
            <a:solidFill>
              <a:srgbClr val="7030A0"/>
            </a:solidFill>
            <a:prstDash val="sysDash"/>
          </a:ln>
        </p:spPr>
        <p:txBody>
          <a:bodyPr wrap="square">
            <a:spAutoFit/>
          </a:bodyPr>
          <a:lstStyle/>
          <a:p>
            <a:pPr algn="just"/>
            <a:r>
              <a:rPr lang="en-US" sz="2000" b="1">
                <a:solidFill>
                  <a:srgbClr val="7030A0"/>
                </a:solidFill>
                <a:latin typeface="#9Slide03 SFU Futura_03" panose="00000400000000000000" pitchFamily="2" charset="0"/>
              </a:rPr>
              <a:t>Rừng ngập mặn ven</a:t>
            </a:r>
            <a:r>
              <a:rPr lang="vi-VN" sz="2000" b="1">
                <a:solidFill>
                  <a:srgbClr val="7030A0"/>
                </a:solidFill>
                <a:latin typeface="#9Slide03 SFU Futura_03" panose="00000400000000000000" pitchFamily="2" charset="0"/>
              </a:rPr>
              <a:t> </a:t>
            </a:r>
            <a:r>
              <a:rPr lang="en-US" sz="2000" b="1">
                <a:solidFill>
                  <a:srgbClr val="7030A0"/>
                </a:solidFill>
                <a:latin typeface="#9Slide03 SFU Futura_03" panose="00000400000000000000" pitchFamily="2" charset="0"/>
              </a:rPr>
              <a:t>biển </a:t>
            </a:r>
            <a:r>
              <a:rPr lang="vi-VN" sz="2000" b="1">
                <a:solidFill>
                  <a:srgbClr val="7030A0"/>
                </a:solidFill>
                <a:latin typeface="#9Slide03 SFU Futura_03" panose="00000400000000000000" pitchFamily="2" charset="0"/>
              </a:rPr>
              <a:t>và</a:t>
            </a:r>
            <a:r>
              <a:rPr lang="en-US" sz="2000" b="1">
                <a:solidFill>
                  <a:srgbClr val="7030A0"/>
                </a:solidFill>
                <a:latin typeface="#9Slide03 SFU Futura_03" panose="00000400000000000000" pitchFamily="2" charset="0"/>
              </a:rPr>
              <a:t> trên bán</a:t>
            </a:r>
            <a:r>
              <a:rPr lang="vi-VN" sz="2000" b="1">
                <a:solidFill>
                  <a:srgbClr val="7030A0"/>
                </a:solidFill>
                <a:latin typeface="#9Slide03 SFU Futura_03" panose="00000400000000000000" pitchFamily="2" charset="0"/>
              </a:rPr>
              <a:t> </a:t>
            </a:r>
            <a:r>
              <a:rPr lang="en-US" sz="2000" b="1">
                <a:solidFill>
                  <a:srgbClr val="7030A0"/>
                </a:solidFill>
                <a:latin typeface="#9Slide03 SFU Futura_03" panose="00000400000000000000" pitchFamily="2" charset="0"/>
              </a:rPr>
              <a:t>đảo </a:t>
            </a:r>
            <a:r>
              <a:rPr lang="vi-VN" sz="2000" b="1">
                <a:solidFill>
                  <a:srgbClr val="7030A0"/>
                </a:solidFill>
                <a:latin typeface="#9Slide03 SFU Futura_03" panose="00000400000000000000" pitchFamily="2" charset="0"/>
              </a:rPr>
              <a:t>Cà</a:t>
            </a:r>
            <a:r>
              <a:rPr lang="en-US" sz="2000" b="1">
                <a:solidFill>
                  <a:srgbClr val="7030A0"/>
                </a:solidFill>
                <a:latin typeface="#9Slide03 SFU Futura_03" panose="00000400000000000000" pitchFamily="2" charset="0"/>
              </a:rPr>
              <a:t> Mau chiếm</a:t>
            </a:r>
            <a:r>
              <a:rPr lang="vi-VN" sz="2000" b="1">
                <a:solidFill>
                  <a:srgbClr val="7030A0"/>
                </a:solidFill>
                <a:latin typeface="#9Slide03 SFU Futura_03" panose="00000400000000000000" pitchFamily="2" charset="0"/>
              </a:rPr>
              <a:t> </a:t>
            </a:r>
            <a:r>
              <a:rPr lang="en-US" sz="2000" b="1">
                <a:solidFill>
                  <a:srgbClr val="7030A0"/>
                </a:solidFill>
                <a:latin typeface="#9Slide03 SFU Futura_03" panose="00000400000000000000" pitchFamily="2" charset="0"/>
              </a:rPr>
              <a:t>diện </a:t>
            </a:r>
            <a:r>
              <a:rPr lang="vi-VN" sz="2000" b="1">
                <a:solidFill>
                  <a:srgbClr val="7030A0"/>
                </a:solidFill>
                <a:latin typeface="#9Slide03 SFU Futura_03" panose="00000400000000000000" pitchFamily="2" charset="0"/>
              </a:rPr>
              <a:t>tí</a:t>
            </a:r>
            <a:r>
              <a:rPr lang="en-US" sz="2000" b="1">
                <a:solidFill>
                  <a:srgbClr val="7030A0"/>
                </a:solidFill>
                <a:latin typeface="#9Slide03 SFU Futura_03" panose="00000400000000000000" pitchFamily="2" charset="0"/>
              </a:rPr>
              <a:t>ch lớn.</a:t>
            </a:r>
          </a:p>
        </p:txBody>
      </p:sp>
      <p:sp>
        <p:nvSpPr>
          <p:cNvPr id="11" name="TextBox 10">
            <a:extLst>
              <a:ext uri="{FF2B5EF4-FFF2-40B4-BE49-F238E27FC236}">
                <a16:creationId xmlns:a16="http://schemas.microsoft.com/office/drawing/2014/main" xmlns="" id="{AEDABC9D-FF7A-4E69-8113-98A5531ACCD5}"/>
              </a:ext>
            </a:extLst>
          </p:cNvPr>
          <p:cNvSpPr txBox="1"/>
          <p:nvPr/>
        </p:nvSpPr>
        <p:spPr>
          <a:xfrm>
            <a:off x="6285258" y="2847382"/>
            <a:ext cx="4542341" cy="400110"/>
          </a:xfrm>
          <a:prstGeom prst="rect">
            <a:avLst/>
          </a:prstGeom>
          <a:solidFill>
            <a:schemeClr val="accent6">
              <a:lumMod val="20000"/>
              <a:lumOff val="80000"/>
            </a:schemeClr>
          </a:solidFill>
          <a:ln>
            <a:solidFill>
              <a:srgbClr val="7030A0"/>
            </a:solidFill>
            <a:prstDash val="sysDash"/>
          </a:ln>
        </p:spPr>
        <p:txBody>
          <a:bodyPr wrap="square">
            <a:spAutoFit/>
          </a:bodyPr>
          <a:lstStyle>
            <a:defPPr>
              <a:defRPr lang="en-US"/>
            </a:defPPr>
            <a:lvl1pPr algn="just">
              <a:defRPr sz="2000" b="1">
                <a:solidFill>
                  <a:srgbClr val="7030A0"/>
                </a:solidFill>
                <a:latin typeface="#9Slide03 SFU Futura_03" panose="00000400000000000000" pitchFamily="2" charset="0"/>
              </a:defRPr>
            </a:lvl1pPr>
          </a:lstStyle>
          <a:p>
            <a:r>
              <a:rPr lang="vi-VN"/>
              <a:t>Khí </a:t>
            </a:r>
            <a:r>
              <a:rPr lang="en-US"/>
              <a:t>hậu </a:t>
            </a:r>
            <a:r>
              <a:rPr lang="vi-VN"/>
              <a:t>nó</a:t>
            </a:r>
            <a:r>
              <a:rPr lang="en-US"/>
              <a:t>ng ẩm,</a:t>
            </a:r>
            <a:r>
              <a:rPr lang="vi-VN"/>
              <a:t> lư</a:t>
            </a:r>
            <a:r>
              <a:rPr lang="en-US"/>
              <a:t>ợng </a:t>
            </a:r>
            <a:r>
              <a:rPr lang="vi-VN"/>
              <a:t>mư</a:t>
            </a:r>
            <a:r>
              <a:rPr lang="en-US"/>
              <a:t>a dồi </a:t>
            </a:r>
            <a:r>
              <a:rPr lang="vi-VN"/>
              <a:t>dào</a:t>
            </a:r>
            <a:r>
              <a:rPr lang="en-US"/>
              <a:t>.</a:t>
            </a:r>
          </a:p>
        </p:txBody>
      </p:sp>
      <p:sp>
        <p:nvSpPr>
          <p:cNvPr id="15" name="TextBox 14">
            <a:extLst>
              <a:ext uri="{FF2B5EF4-FFF2-40B4-BE49-F238E27FC236}">
                <a16:creationId xmlns:a16="http://schemas.microsoft.com/office/drawing/2014/main" xmlns="" id="{9A8941E7-1F95-4855-887C-0088F5E2711C}"/>
              </a:ext>
            </a:extLst>
          </p:cNvPr>
          <p:cNvSpPr txBox="1"/>
          <p:nvPr/>
        </p:nvSpPr>
        <p:spPr>
          <a:xfrm>
            <a:off x="6285258" y="1712429"/>
            <a:ext cx="4542341" cy="1015663"/>
          </a:xfrm>
          <a:prstGeom prst="rect">
            <a:avLst/>
          </a:prstGeom>
          <a:solidFill>
            <a:schemeClr val="accent6">
              <a:lumMod val="20000"/>
              <a:lumOff val="80000"/>
            </a:schemeClr>
          </a:solidFill>
          <a:ln>
            <a:solidFill>
              <a:srgbClr val="7030A0"/>
            </a:solidFill>
            <a:prstDash val="sysDash"/>
          </a:ln>
        </p:spPr>
        <p:txBody>
          <a:bodyPr wrap="square">
            <a:spAutoFit/>
          </a:bodyPr>
          <a:lstStyle>
            <a:defPPr>
              <a:defRPr lang="en-US"/>
            </a:defPPr>
            <a:lvl1pPr algn="just">
              <a:defRPr sz="2000" b="1">
                <a:solidFill>
                  <a:srgbClr val="7030A0"/>
                </a:solidFill>
                <a:latin typeface="#9Slide03 SFU Futura_03" panose="00000400000000000000" pitchFamily="2" charset="0"/>
              </a:defRPr>
            </a:lvl1pPr>
          </a:lstStyle>
          <a:p>
            <a:r>
              <a:rPr lang="en-US"/>
              <a:t>Nguồn hải sản:</a:t>
            </a:r>
            <a:r>
              <a:rPr lang="vi-VN"/>
              <a:t> </a:t>
            </a:r>
            <a:r>
              <a:rPr lang="en-US"/>
              <a:t>cá, tôm </a:t>
            </a:r>
            <a:r>
              <a:rPr lang="vi-VN"/>
              <a:t>và</a:t>
            </a:r>
            <a:r>
              <a:rPr lang="en-US"/>
              <a:t> hải sản</a:t>
            </a:r>
            <a:r>
              <a:rPr lang="vi-VN"/>
              <a:t> quý </a:t>
            </a:r>
            <a:r>
              <a:rPr lang="en-US"/>
              <a:t>hết sức phong</a:t>
            </a:r>
            <a:r>
              <a:rPr lang="vi-VN"/>
              <a:t> </a:t>
            </a:r>
            <a:r>
              <a:rPr lang="en-US"/>
              <a:t>phú.</a:t>
            </a:r>
            <a:r>
              <a:rPr lang="vi-VN"/>
              <a:t> </a:t>
            </a:r>
            <a:r>
              <a:rPr lang="en-US"/>
              <a:t>Biển ấm quanh</a:t>
            </a:r>
            <a:r>
              <a:rPr lang="vi-VN"/>
              <a:t> </a:t>
            </a:r>
            <a:r>
              <a:rPr lang="en-US"/>
              <a:t>năm, </a:t>
            </a:r>
            <a:r>
              <a:rPr lang="vi-VN"/>
              <a:t>ngư</a:t>
            </a:r>
            <a:r>
              <a:rPr lang="en-US"/>
              <a:t> </a:t>
            </a:r>
            <a:r>
              <a:rPr lang="vi-VN"/>
              <a:t>trư</a:t>
            </a:r>
            <a:r>
              <a:rPr lang="en-US"/>
              <a:t>ờng</a:t>
            </a:r>
            <a:r>
              <a:rPr lang="vi-VN"/>
              <a:t> </a:t>
            </a:r>
            <a:r>
              <a:rPr lang="en-US"/>
              <a:t>rộng </a:t>
            </a:r>
            <a:r>
              <a:rPr lang="vi-VN"/>
              <a:t>lớn.</a:t>
            </a:r>
            <a:endParaRPr lang="en-US"/>
          </a:p>
        </p:txBody>
      </p:sp>
      <p:sp>
        <p:nvSpPr>
          <p:cNvPr id="17" name="TextBox 16">
            <a:extLst>
              <a:ext uri="{FF2B5EF4-FFF2-40B4-BE49-F238E27FC236}">
                <a16:creationId xmlns:a16="http://schemas.microsoft.com/office/drawing/2014/main" xmlns="" id="{53D58CA5-5459-479E-BD3E-9A689CC91B07}"/>
              </a:ext>
            </a:extLst>
          </p:cNvPr>
          <p:cNvSpPr txBox="1"/>
          <p:nvPr/>
        </p:nvSpPr>
        <p:spPr>
          <a:xfrm>
            <a:off x="6285258" y="4193958"/>
            <a:ext cx="4581057" cy="1015663"/>
          </a:xfrm>
          <a:prstGeom prst="rect">
            <a:avLst/>
          </a:prstGeom>
          <a:solidFill>
            <a:schemeClr val="accent6">
              <a:lumMod val="20000"/>
              <a:lumOff val="80000"/>
            </a:schemeClr>
          </a:solidFill>
          <a:ln>
            <a:solidFill>
              <a:srgbClr val="7030A0"/>
            </a:solidFill>
            <a:prstDash val="sysDash"/>
          </a:ln>
        </p:spPr>
        <p:txBody>
          <a:bodyPr wrap="square">
            <a:spAutoFit/>
          </a:bodyPr>
          <a:lstStyle>
            <a:defPPr>
              <a:defRPr lang="en-US"/>
            </a:defPPr>
            <a:lvl1pPr algn="just">
              <a:defRPr sz="2000" b="1">
                <a:solidFill>
                  <a:srgbClr val="7030A0"/>
                </a:solidFill>
                <a:latin typeface="#9Slide03 SFU Futura_03" panose="00000400000000000000" pitchFamily="2" charset="0"/>
              </a:defRPr>
            </a:lvl1pPr>
          </a:lstStyle>
          <a:p>
            <a:r>
              <a:rPr lang="en-US"/>
              <a:t>Diện </a:t>
            </a:r>
            <a:r>
              <a:rPr lang="vi-VN"/>
              <a:t>tí</a:t>
            </a:r>
            <a:r>
              <a:rPr lang="en-US"/>
              <a:t>ch</a:t>
            </a:r>
            <a:r>
              <a:rPr lang="vi-VN"/>
              <a:t> đất</a:t>
            </a:r>
            <a:r>
              <a:rPr lang="en-US"/>
              <a:t> gần 4 triệu</a:t>
            </a:r>
            <a:r>
              <a:rPr lang="vi-VN"/>
              <a:t> </a:t>
            </a:r>
            <a:r>
              <a:rPr lang="en-US"/>
              <a:t>ha. Đất phù sa ngọt:1,2 triệu ha; đất</a:t>
            </a:r>
            <a:r>
              <a:rPr lang="vi-VN"/>
              <a:t> </a:t>
            </a:r>
            <a:r>
              <a:rPr lang="en-US"/>
              <a:t>phèn, đất mặn: 2,5</a:t>
            </a:r>
            <a:r>
              <a:rPr lang="vi-VN"/>
              <a:t> </a:t>
            </a:r>
            <a:r>
              <a:rPr lang="en-US"/>
              <a:t>triệu ha.</a:t>
            </a:r>
          </a:p>
        </p:txBody>
      </p:sp>
      <p:sp>
        <p:nvSpPr>
          <p:cNvPr id="19" name="TextBox 18">
            <a:extLst>
              <a:ext uri="{FF2B5EF4-FFF2-40B4-BE49-F238E27FC236}">
                <a16:creationId xmlns:a16="http://schemas.microsoft.com/office/drawing/2014/main" xmlns="" id="{1C8346E9-FE26-43C0-8B9A-CAEA79226C57}"/>
              </a:ext>
            </a:extLst>
          </p:cNvPr>
          <p:cNvSpPr txBox="1"/>
          <p:nvPr/>
        </p:nvSpPr>
        <p:spPr>
          <a:xfrm>
            <a:off x="6285258" y="5328910"/>
            <a:ext cx="4606824" cy="1323439"/>
          </a:xfrm>
          <a:prstGeom prst="rect">
            <a:avLst/>
          </a:prstGeom>
          <a:solidFill>
            <a:schemeClr val="accent6">
              <a:lumMod val="20000"/>
              <a:lumOff val="80000"/>
            </a:schemeClr>
          </a:solidFill>
          <a:ln>
            <a:solidFill>
              <a:srgbClr val="7030A0"/>
            </a:solidFill>
            <a:prstDash val="sysDash"/>
          </a:ln>
        </p:spPr>
        <p:txBody>
          <a:bodyPr wrap="square">
            <a:spAutoFit/>
          </a:bodyPr>
          <a:lstStyle>
            <a:defPPr>
              <a:defRPr lang="en-US"/>
            </a:defPPr>
            <a:lvl1pPr algn="just">
              <a:defRPr sz="2000" b="1">
                <a:solidFill>
                  <a:srgbClr val="7030A0"/>
                </a:solidFill>
                <a:latin typeface="#9Slide03 SFU Futura_03" panose="00000400000000000000" pitchFamily="2" charset="0"/>
              </a:defRPr>
            </a:lvl1pPr>
          </a:lstStyle>
          <a:p>
            <a:r>
              <a:rPr lang="en-US"/>
              <a:t>Sông Mê Công đem</a:t>
            </a:r>
            <a:r>
              <a:rPr lang="vi-VN"/>
              <a:t> </a:t>
            </a:r>
            <a:r>
              <a:rPr lang="en-US"/>
              <a:t>lại nguồn lợi lớn.</a:t>
            </a:r>
            <a:r>
              <a:rPr lang="vi-VN"/>
              <a:t> </a:t>
            </a:r>
            <a:r>
              <a:rPr lang="en-US"/>
              <a:t>Hệ</a:t>
            </a:r>
            <a:r>
              <a:rPr lang="vi-VN"/>
              <a:t> </a:t>
            </a:r>
            <a:r>
              <a:rPr lang="en-US"/>
              <a:t>thống </a:t>
            </a:r>
            <a:r>
              <a:rPr lang="vi-VN"/>
              <a:t>kê</a:t>
            </a:r>
            <a:r>
              <a:rPr lang="en-US"/>
              <a:t>nh </a:t>
            </a:r>
            <a:r>
              <a:rPr lang="vi-VN"/>
              <a:t>rạ</a:t>
            </a:r>
            <a:r>
              <a:rPr lang="en-US"/>
              <a:t>ch</a:t>
            </a:r>
            <a:r>
              <a:rPr lang="vi-VN"/>
              <a:t> </a:t>
            </a:r>
            <a:r>
              <a:rPr lang="en-US"/>
              <a:t>chằng </a:t>
            </a:r>
            <a:r>
              <a:rPr lang="vi-VN"/>
              <a:t>chị</a:t>
            </a:r>
            <a:r>
              <a:rPr lang="en-US"/>
              <a:t>t. </a:t>
            </a:r>
            <a:r>
              <a:rPr lang="vi-VN"/>
              <a:t>Vù</a:t>
            </a:r>
            <a:r>
              <a:rPr lang="en-US"/>
              <a:t>ng</a:t>
            </a:r>
            <a:r>
              <a:rPr lang="vi-VN"/>
              <a:t> nư</a:t>
            </a:r>
            <a:r>
              <a:rPr lang="en-US"/>
              <a:t>ớc mặn, </a:t>
            </a:r>
            <a:r>
              <a:rPr lang="vi-VN"/>
              <a:t>nư</a:t>
            </a:r>
            <a:r>
              <a:rPr lang="en-US"/>
              <a:t>ớc lợ</a:t>
            </a:r>
            <a:r>
              <a:rPr lang="vi-VN"/>
              <a:t> </a:t>
            </a:r>
            <a:r>
              <a:rPr lang="en-US"/>
              <a:t>cửa </a:t>
            </a:r>
            <a:r>
              <a:rPr lang="vi-VN"/>
              <a:t>sô</a:t>
            </a:r>
            <a:r>
              <a:rPr lang="en-US"/>
              <a:t>ng, ven biển</a:t>
            </a:r>
            <a:r>
              <a:rPr lang="vi-VN"/>
              <a:t> </a:t>
            </a:r>
            <a:r>
              <a:rPr lang="en-US"/>
              <a:t>rộng lớn,...</a:t>
            </a:r>
          </a:p>
        </p:txBody>
      </p:sp>
      <p:sp>
        <p:nvSpPr>
          <p:cNvPr id="21" name="TextBox 20">
            <a:extLst>
              <a:ext uri="{FF2B5EF4-FFF2-40B4-BE49-F238E27FC236}">
                <a16:creationId xmlns:a16="http://schemas.microsoft.com/office/drawing/2014/main" xmlns="" id="{D07BF842-2115-44DE-BDC4-8C5D52A380A2}"/>
              </a:ext>
            </a:extLst>
          </p:cNvPr>
          <p:cNvSpPr txBox="1"/>
          <p:nvPr/>
        </p:nvSpPr>
        <p:spPr>
          <a:xfrm>
            <a:off x="6285258" y="3366782"/>
            <a:ext cx="4542341" cy="707886"/>
          </a:xfrm>
          <a:prstGeom prst="rect">
            <a:avLst/>
          </a:prstGeom>
          <a:solidFill>
            <a:schemeClr val="accent6">
              <a:lumMod val="20000"/>
              <a:lumOff val="80000"/>
            </a:schemeClr>
          </a:solidFill>
          <a:ln>
            <a:solidFill>
              <a:srgbClr val="7030A0"/>
            </a:solidFill>
            <a:prstDash val="sysDash"/>
          </a:ln>
        </p:spPr>
        <p:txBody>
          <a:bodyPr wrap="square">
            <a:spAutoFit/>
          </a:bodyPr>
          <a:lstStyle>
            <a:defPPr>
              <a:defRPr lang="en-US"/>
            </a:defPPr>
            <a:lvl1pPr algn="just">
              <a:defRPr sz="2000" b="1">
                <a:solidFill>
                  <a:srgbClr val="7030A0"/>
                </a:solidFill>
                <a:latin typeface="#9Slide03 SFU Futura_03" panose="00000400000000000000" pitchFamily="2" charset="0"/>
              </a:defRPr>
            </a:lvl1pPr>
          </a:lstStyle>
          <a:p>
            <a:r>
              <a:rPr lang="en-US"/>
              <a:t>Nhiều</a:t>
            </a:r>
            <a:r>
              <a:rPr lang="vi-VN"/>
              <a:t> </a:t>
            </a:r>
            <a:r>
              <a:rPr lang="en-US"/>
              <a:t>đảo </a:t>
            </a:r>
            <a:r>
              <a:rPr lang="vi-VN"/>
              <a:t>và</a:t>
            </a:r>
            <a:r>
              <a:rPr lang="en-US"/>
              <a:t> quần</a:t>
            </a:r>
            <a:r>
              <a:rPr lang="vi-VN"/>
              <a:t> </a:t>
            </a:r>
            <a:r>
              <a:rPr lang="en-US"/>
              <a:t>đảo,</a:t>
            </a:r>
            <a:r>
              <a:rPr lang="vi-VN"/>
              <a:t> </a:t>
            </a:r>
            <a:r>
              <a:rPr lang="en-US"/>
              <a:t>thuận lợi cho khai</a:t>
            </a:r>
            <a:r>
              <a:rPr lang="vi-VN"/>
              <a:t> </a:t>
            </a:r>
            <a:r>
              <a:rPr lang="en-US"/>
              <a:t>thác hải sản.</a:t>
            </a:r>
          </a:p>
        </p:txBody>
      </p:sp>
      <p:sp>
        <p:nvSpPr>
          <p:cNvPr id="22" name="Rectangle 21">
            <a:extLst>
              <a:ext uri="{FF2B5EF4-FFF2-40B4-BE49-F238E27FC236}">
                <a16:creationId xmlns:a16="http://schemas.microsoft.com/office/drawing/2014/main" xmlns="" id="{7011CFCB-5183-4C31-8599-0A10AADB9443}"/>
              </a:ext>
            </a:extLst>
          </p:cNvPr>
          <p:cNvSpPr/>
          <p:nvPr/>
        </p:nvSpPr>
        <p:spPr>
          <a:xfrm>
            <a:off x="1941787" y="1722496"/>
            <a:ext cx="2334829" cy="681838"/>
          </a:xfrm>
          <a:prstGeom prst="rect">
            <a:avLst/>
          </a:prstGeom>
          <a:solidFill>
            <a:schemeClr val="accent4">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B050"/>
                </a:solidFill>
                <a:latin typeface="#9Slide03 SFU Futura_03" panose="00000400000000000000" pitchFamily="2" charset="0"/>
              </a:rPr>
              <a:t>Đất</a:t>
            </a:r>
            <a:endParaRPr lang="en-US" sz="2400" b="1">
              <a:solidFill>
                <a:srgbClr val="00B050"/>
              </a:solidFill>
              <a:latin typeface="#9Slide03 SFU Futura_03" panose="00000400000000000000" pitchFamily="2" charset="0"/>
            </a:endParaRPr>
          </a:p>
        </p:txBody>
      </p:sp>
      <p:sp>
        <p:nvSpPr>
          <p:cNvPr id="23" name="Rectangle 22">
            <a:extLst>
              <a:ext uri="{FF2B5EF4-FFF2-40B4-BE49-F238E27FC236}">
                <a16:creationId xmlns:a16="http://schemas.microsoft.com/office/drawing/2014/main" xmlns="" id="{20246AE3-9BA7-43D5-9848-624D7DE91F08}"/>
              </a:ext>
            </a:extLst>
          </p:cNvPr>
          <p:cNvSpPr/>
          <p:nvPr/>
        </p:nvSpPr>
        <p:spPr>
          <a:xfrm>
            <a:off x="1941787" y="4251970"/>
            <a:ext cx="2334829" cy="681838"/>
          </a:xfrm>
          <a:prstGeom prst="rect">
            <a:avLst/>
          </a:prstGeom>
          <a:solidFill>
            <a:schemeClr val="accent4">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B050"/>
                </a:solidFill>
                <a:latin typeface="#9Slide03 SFU Futura_03" panose="00000400000000000000" pitchFamily="2" charset="0"/>
              </a:rPr>
              <a:t>Nguồn nước</a:t>
            </a:r>
          </a:p>
        </p:txBody>
      </p:sp>
      <p:sp>
        <p:nvSpPr>
          <p:cNvPr id="24" name="Rectangle 23">
            <a:extLst>
              <a:ext uri="{FF2B5EF4-FFF2-40B4-BE49-F238E27FC236}">
                <a16:creationId xmlns:a16="http://schemas.microsoft.com/office/drawing/2014/main" xmlns="" id="{CF4464A6-6A88-428C-96E3-54B57C267224}"/>
              </a:ext>
            </a:extLst>
          </p:cNvPr>
          <p:cNvSpPr/>
          <p:nvPr/>
        </p:nvSpPr>
        <p:spPr>
          <a:xfrm>
            <a:off x="1941787" y="3408812"/>
            <a:ext cx="2334829" cy="681838"/>
          </a:xfrm>
          <a:prstGeom prst="rect">
            <a:avLst/>
          </a:prstGeom>
          <a:solidFill>
            <a:schemeClr val="accent4">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B050"/>
                </a:solidFill>
                <a:latin typeface="#9Slide03 SFU Futura_03" panose="00000400000000000000" pitchFamily="2" charset="0"/>
              </a:rPr>
              <a:t>Khí hậu</a:t>
            </a:r>
          </a:p>
        </p:txBody>
      </p:sp>
      <p:sp>
        <p:nvSpPr>
          <p:cNvPr id="25" name="Rectangle 24">
            <a:extLst>
              <a:ext uri="{FF2B5EF4-FFF2-40B4-BE49-F238E27FC236}">
                <a16:creationId xmlns:a16="http://schemas.microsoft.com/office/drawing/2014/main" xmlns="" id="{0BC682BA-E9E6-4D49-A9C7-F89230AEF1F0}"/>
              </a:ext>
            </a:extLst>
          </p:cNvPr>
          <p:cNvSpPr/>
          <p:nvPr/>
        </p:nvSpPr>
        <p:spPr>
          <a:xfrm>
            <a:off x="1941787" y="2565654"/>
            <a:ext cx="2334829" cy="681838"/>
          </a:xfrm>
          <a:prstGeom prst="rect">
            <a:avLst/>
          </a:prstGeom>
          <a:solidFill>
            <a:schemeClr val="accent4">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B050"/>
                </a:solidFill>
                <a:latin typeface="#9Slide03 SFU Futura_03" panose="00000400000000000000" pitchFamily="2" charset="0"/>
              </a:rPr>
              <a:t>Rừng </a:t>
            </a:r>
          </a:p>
        </p:txBody>
      </p:sp>
      <p:sp>
        <p:nvSpPr>
          <p:cNvPr id="27" name="Rectangle 26">
            <a:extLst>
              <a:ext uri="{FF2B5EF4-FFF2-40B4-BE49-F238E27FC236}">
                <a16:creationId xmlns:a16="http://schemas.microsoft.com/office/drawing/2014/main" xmlns="" id="{5DF8450D-6FB4-4139-AFF1-DEA884D43A94}"/>
              </a:ext>
            </a:extLst>
          </p:cNvPr>
          <p:cNvSpPr/>
          <p:nvPr/>
        </p:nvSpPr>
        <p:spPr>
          <a:xfrm>
            <a:off x="1941787" y="5095129"/>
            <a:ext cx="2334829" cy="681838"/>
          </a:xfrm>
          <a:prstGeom prst="rect">
            <a:avLst/>
          </a:prstGeom>
          <a:solidFill>
            <a:schemeClr val="accent4">
              <a:lumMod val="20000"/>
              <a:lumOff val="80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B050"/>
                </a:solidFill>
                <a:latin typeface="#9Slide03 SFU Futura_03" panose="00000400000000000000" pitchFamily="2" charset="0"/>
              </a:rPr>
              <a:t>Biển và hải đảo </a:t>
            </a:r>
          </a:p>
        </p:txBody>
      </p:sp>
      <p:sp>
        <p:nvSpPr>
          <p:cNvPr id="28" name="TextBox 27">
            <a:extLst>
              <a:ext uri="{FF2B5EF4-FFF2-40B4-BE49-F238E27FC236}">
                <a16:creationId xmlns:a16="http://schemas.microsoft.com/office/drawing/2014/main" xmlns="" id="{976606D4-D7A8-454C-980A-0971EAF67A3D}"/>
              </a:ext>
            </a:extLst>
          </p:cNvPr>
          <p:cNvSpPr txBox="1"/>
          <p:nvPr/>
        </p:nvSpPr>
        <p:spPr>
          <a:xfrm>
            <a:off x="1909701" y="104492"/>
            <a:ext cx="8751114" cy="707886"/>
          </a:xfrm>
          <a:prstGeom prst="rect">
            <a:avLst/>
          </a:prstGeom>
          <a:noFill/>
        </p:spPr>
        <p:txBody>
          <a:bodyPr wrap="none" rtlCol="0">
            <a:spAutoFit/>
          </a:bodyPr>
          <a:lstStyle/>
          <a:p>
            <a:r>
              <a:rPr lang="vi-VN" sz="4000">
                <a:solidFill>
                  <a:srgbClr val="C00000"/>
                </a:solidFill>
                <a:latin typeface="#9Slide03 Bebas Neue Regular" panose="00000500000000000000" pitchFamily="2" charset="0"/>
              </a:rPr>
              <a:t>Hãy ghép các loại tài nguyên và đặc điểm tương ứng</a:t>
            </a:r>
            <a:endParaRPr lang="en-US" sz="4000">
              <a:solidFill>
                <a:srgbClr val="C00000"/>
              </a:solidFill>
              <a:latin typeface="#9Slide03 Bebas Neue Regular" panose="00000500000000000000" pitchFamily="2" charset="0"/>
            </a:endParaRPr>
          </a:p>
        </p:txBody>
      </p:sp>
      <p:pic>
        <p:nvPicPr>
          <p:cNvPr id="2" name="Picture 1">
            <a:extLst>
              <a:ext uri="{FF2B5EF4-FFF2-40B4-BE49-F238E27FC236}">
                <a16:creationId xmlns:a16="http://schemas.microsoft.com/office/drawing/2014/main" xmlns="" id="{5ED47532-B36C-48FB-B084-8AE86B3F11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4535" y1="44186" x2="14535" y2="44186"/>
                        <a14:foregroundMark x1="28721" y1="63488" x2="28721" y2="63488"/>
                        <a14:foregroundMark x1="12907" y1="63140" x2="12907" y2="63140"/>
                        <a14:foregroundMark x1="36279" y1="66163" x2="36279" y2="66163"/>
                        <a14:foregroundMark x1="26977" y1="56512" x2="26977" y2="56512"/>
                        <a14:foregroundMark x1="62558" y1="61977" x2="62558" y2="61977"/>
                        <a14:foregroundMark x1="72907" y1="63721" x2="72907" y2="63721"/>
                        <a14:foregroundMark x1="85465" y1="61047" x2="85465" y2="61047"/>
                      </a14:backgroundRemoval>
                    </a14:imgEffect>
                  </a14:imgLayer>
                </a14:imgProps>
              </a:ext>
            </a:extLst>
          </a:blip>
          <a:stretch>
            <a:fillRect/>
          </a:stretch>
        </p:blipFill>
        <p:spPr>
          <a:xfrm>
            <a:off x="571936" y="5351622"/>
            <a:ext cx="1924192" cy="1924192"/>
          </a:xfrm>
          <a:prstGeom prst="rect">
            <a:avLst/>
          </a:prstGeom>
        </p:spPr>
      </p:pic>
      <p:pic>
        <p:nvPicPr>
          <p:cNvPr id="3" name="Picture 2">
            <a:extLst>
              <a:ext uri="{FF2B5EF4-FFF2-40B4-BE49-F238E27FC236}">
                <a16:creationId xmlns:a16="http://schemas.microsoft.com/office/drawing/2014/main" xmlns="" id="{F91C04BC-404E-462D-8F5A-85060B20BE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70" b="90698" l="10000" r="90000">
                        <a14:foregroundMark x1="45465" y1="9070" x2="45465" y2="9070"/>
                        <a14:foregroundMark x1="67907" y1="43140" x2="67907" y2="43140"/>
                        <a14:foregroundMark x1="71977" y1="39070" x2="71977" y2="39070"/>
                        <a14:foregroundMark x1="52674" y1="90116" x2="52674" y2="90116"/>
                        <a14:foregroundMark x1="46628" y1="90698" x2="46628" y2="90698"/>
                      </a14:backgroundRemoval>
                    </a14:imgEffect>
                  </a14:imgLayer>
                </a14:imgProps>
              </a:ext>
            </a:extLst>
          </a:blip>
          <a:stretch>
            <a:fillRect/>
          </a:stretch>
        </p:blipFill>
        <p:spPr>
          <a:xfrm>
            <a:off x="254461" y="-45088"/>
            <a:ext cx="2108503" cy="2108503"/>
          </a:xfrm>
          <a:prstGeom prst="rect">
            <a:avLst/>
          </a:prstGeom>
        </p:spPr>
      </p:pic>
      <p:grpSp>
        <p:nvGrpSpPr>
          <p:cNvPr id="16" name="Nhóm 1">
            <a:extLst>
              <a:ext uri="{FF2B5EF4-FFF2-40B4-BE49-F238E27FC236}">
                <a16:creationId xmlns:a16="http://schemas.microsoft.com/office/drawing/2014/main" xmlns="" id="{A01996BF-2B49-4743-A843-EF70B1F7B11D}"/>
              </a:ext>
            </a:extLst>
          </p:cNvPr>
          <p:cNvGrpSpPr/>
          <p:nvPr/>
        </p:nvGrpSpPr>
        <p:grpSpPr>
          <a:xfrm>
            <a:off x="0" y="-14068"/>
            <a:ext cx="12206068" cy="6858000"/>
            <a:chOff x="-14068" y="0"/>
            <a:chExt cx="12206068" cy="6858000"/>
          </a:xfrm>
        </p:grpSpPr>
        <p:grpSp>
          <p:nvGrpSpPr>
            <p:cNvPr id="18" name="Nhóm 2">
              <a:extLst>
                <a:ext uri="{FF2B5EF4-FFF2-40B4-BE49-F238E27FC236}">
                  <a16:creationId xmlns:a16="http://schemas.microsoft.com/office/drawing/2014/main" xmlns="" id="{4B41CDD5-BDA6-4196-AC25-BD46E97B98DE}"/>
                </a:ext>
              </a:extLst>
            </p:cNvPr>
            <p:cNvGrpSpPr/>
            <p:nvPr/>
          </p:nvGrpSpPr>
          <p:grpSpPr>
            <a:xfrm>
              <a:off x="-14068" y="0"/>
              <a:ext cx="12206068" cy="6858000"/>
              <a:chOff x="-14068" y="0"/>
              <a:chExt cx="12206068" cy="6858000"/>
            </a:xfrm>
          </p:grpSpPr>
          <p:cxnSp>
            <p:nvCxnSpPr>
              <p:cNvPr id="26" name="Đường nối Thẳng 4">
                <a:extLst>
                  <a:ext uri="{FF2B5EF4-FFF2-40B4-BE49-F238E27FC236}">
                    <a16:creationId xmlns:a16="http://schemas.microsoft.com/office/drawing/2014/main" xmlns="" id="{BFC9E148-5243-40AC-B402-DC4650C7398E}"/>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9" name="Đường nối Thẳng 5">
                <a:extLst>
                  <a:ext uri="{FF2B5EF4-FFF2-40B4-BE49-F238E27FC236}">
                    <a16:creationId xmlns:a16="http://schemas.microsoft.com/office/drawing/2014/main" xmlns="" id="{0BF0EEE8-577F-4E75-ACDE-287FF89CB9E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30" name="Đường nối Thẳng 6">
                <a:extLst>
                  <a:ext uri="{FF2B5EF4-FFF2-40B4-BE49-F238E27FC236}">
                    <a16:creationId xmlns:a16="http://schemas.microsoft.com/office/drawing/2014/main" xmlns="" id="{A5E99493-4731-4719-9F3F-FE0FF3996DE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0" name="Đường nối Thẳng 3">
              <a:extLst>
                <a:ext uri="{FF2B5EF4-FFF2-40B4-BE49-F238E27FC236}">
                  <a16:creationId xmlns:a16="http://schemas.microsoft.com/office/drawing/2014/main" xmlns="" id="{CD332963-4CDF-4C43-917C-87442AC76295}"/>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cxnSp>
        <p:nvCxnSpPr>
          <p:cNvPr id="8" name="Straight Arrow Connector 7">
            <a:extLst>
              <a:ext uri="{FF2B5EF4-FFF2-40B4-BE49-F238E27FC236}">
                <a16:creationId xmlns:a16="http://schemas.microsoft.com/office/drawing/2014/main" xmlns="" id="{548FB561-E9FE-4791-8F92-DF4817158164}"/>
              </a:ext>
            </a:extLst>
          </p:cNvPr>
          <p:cNvCxnSpPr>
            <a:cxnSpLocks/>
            <a:stCxn id="22" idx="3"/>
            <a:endCxn id="17" idx="1"/>
          </p:cNvCxnSpPr>
          <p:nvPr/>
        </p:nvCxnSpPr>
        <p:spPr>
          <a:xfrm>
            <a:off x="4276616" y="2063415"/>
            <a:ext cx="2008642" cy="26383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22D9F589-A28D-4292-822D-CE9E10DD5B7F}"/>
              </a:ext>
            </a:extLst>
          </p:cNvPr>
          <p:cNvCxnSpPr>
            <a:cxnSpLocks/>
            <a:endCxn id="7" idx="1"/>
          </p:cNvCxnSpPr>
          <p:nvPr/>
        </p:nvCxnSpPr>
        <p:spPr>
          <a:xfrm flipV="1">
            <a:off x="4294425" y="1239196"/>
            <a:ext cx="1990833" cy="16760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8B01C809-8D9D-4A24-92A5-A23BBF107990}"/>
              </a:ext>
            </a:extLst>
          </p:cNvPr>
          <p:cNvCxnSpPr>
            <a:cxnSpLocks/>
            <a:stCxn id="24" idx="3"/>
            <a:endCxn id="11" idx="1"/>
          </p:cNvCxnSpPr>
          <p:nvPr/>
        </p:nvCxnSpPr>
        <p:spPr>
          <a:xfrm flipV="1">
            <a:off x="4276616" y="3047437"/>
            <a:ext cx="2008642" cy="7022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6DB84610-E642-4F9F-8DED-7EA3CB9ECB20}"/>
              </a:ext>
            </a:extLst>
          </p:cNvPr>
          <p:cNvCxnSpPr>
            <a:cxnSpLocks/>
            <a:endCxn id="21" idx="1"/>
          </p:cNvCxnSpPr>
          <p:nvPr/>
        </p:nvCxnSpPr>
        <p:spPr>
          <a:xfrm flipV="1">
            <a:off x="4272462" y="3720725"/>
            <a:ext cx="2012796" cy="17153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F743CFC9-AA9E-47EB-B8AA-3374CA6C4CA3}"/>
              </a:ext>
            </a:extLst>
          </p:cNvPr>
          <p:cNvCxnSpPr>
            <a:cxnSpLocks/>
            <a:stCxn id="27" idx="3"/>
            <a:endCxn id="15" idx="1"/>
          </p:cNvCxnSpPr>
          <p:nvPr/>
        </p:nvCxnSpPr>
        <p:spPr>
          <a:xfrm flipV="1">
            <a:off x="4276616" y="2220261"/>
            <a:ext cx="2008642" cy="32157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696642D9-0FB7-4703-AB6D-26C73CACACCC}"/>
              </a:ext>
            </a:extLst>
          </p:cNvPr>
          <p:cNvCxnSpPr>
            <a:cxnSpLocks/>
            <a:stCxn id="23" idx="3"/>
            <a:endCxn id="19" idx="1"/>
          </p:cNvCxnSpPr>
          <p:nvPr/>
        </p:nvCxnSpPr>
        <p:spPr>
          <a:xfrm>
            <a:off x="4276616" y="4592889"/>
            <a:ext cx="2008642" cy="13977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81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6E23BF28-75BC-4713-B48A-4FC5D5C436BC}"/>
              </a:ext>
            </a:extLst>
          </p:cNvPr>
          <p:cNvSpPr txBox="1"/>
          <p:nvPr/>
        </p:nvSpPr>
        <p:spPr>
          <a:xfrm>
            <a:off x="7536310" y="411705"/>
            <a:ext cx="4215296" cy="1200329"/>
          </a:xfrm>
          <a:prstGeom prst="rect">
            <a:avLst/>
          </a:prstGeom>
          <a:noFill/>
        </p:spPr>
        <p:txBody>
          <a:bodyPr wrap="square" rtlCol="0">
            <a:spAutoFit/>
          </a:bodyPr>
          <a:lstStyle/>
          <a:p>
            <a:pPr algn="just"/>
            <a:r>
              <a:rPr lang="vi-VN" sz="2400" b="1" dirty="0">
                <a:solidFill>
                  <a:srgbClr val="0070C0"/>
                </a:solidFill>
                <a:latin typeface="#9Slide03 SFU Futura_03" panose="00000400000000000000" pitchFamily="2" charset="0"/>
              </a:rPr>
              <a:t>Dựa vào hình </a:t>
            </a:r>
            <a:r>
              <a:rPr lang="en-US" sz="2400" b="1" dirty="0" err="1" smtClean="0">
                <a:solidFill>
                  <a:srgbClr val="0070C0"/>
                </a:solidFill>
                <a:latin typeface="#9Slide03 SFU Futura_03" panose="00000400000000000000" pitchFamily="2" charset="0"/>
              </a:rPr>
              <a:t>bên</a:t>
            </a:r>
            <a:r>
              <a:rPr lang="vi-VN" sz="2400" b="1" dirty="0" smtClean="0">
                <a:solidFill>
                  <a:srgbClr val="0070C0"/>
                </a:solidFill>
                <a:latin typeface="#9Slide03 SFU Futura_03" panose="00000400000000000000" pitchFamily="2" charset="0"/>
              </a:rPr>
              <a:t>, hãy</a:t>
            </a:r>
            <a:r>
              <a:rPr lang="en-US" sz="2400" b="1" dirty="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nhận</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xét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về</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đặc</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điểm</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địa</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hình</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vùng</a:t>
            </a:r>
            <a:r>
              <a:rPr lang="en-US" sz="2400" b="1" dirty="0" smtClean="0">
                <a:solidFill>
                  <a:srgbClr val="0070C0"/>
                </a:solidFill>
                <a:latin typeface="#9Slide03 SFU Futura_03" panose="00000400000000000000" pitchFamily="2" charset="0"/>
              </a:rPr>
              <a:t> ĐBSCL?</a:t>
            </a:r>
            <a:endParaRPr lang="en-US" sz="2400" b="1" dirty="0">
              <a:solidFill>
                <a:srgbClr val="0070C0"/>
              </a:solidFill>
              <a:latin typeface="#9Slide03 SFU Futura_03" panose="00000400000000000000" pitchFamily="2" charset="0"/>
            </a:endParaRPr>
          </a:p>
        </p:txBody>
      </p:sp>
      <p:pic>
        <p:nvPicPr>
          <p:cNvPr id="10" name="Picture 9">
            <a:extLst>
              <a:ext uri="{FF2B5EF4-FFF2-40B4-BE49-F238E27FC236}">
                <a16:creationId xmlns:a16="http://schemas.microsoft.com/office/drawing/2014/main" xmlns="" id="{35FC6B4A-53F0-44E2-94AF-06648F079231}"/>
              </a:ext>
            </a:extLst>
          </p:cNvPr>
          <p:cNvPicPr>
            <a:picLocks noChangeAspect="1"/>
          </p:cNvPicPr>
          <p:nvPr/>
        </p:nvPicPr>
        <p:blipFill>
          <a:blip r:embed="rId2"/>
          <a:stretch>
            <a:fillRect/>
          </a:stretch>
        </p:blipFill>
        <p:spPr>
          <a:xfrm>
            <a:off x="5950039" y="313585"/>
            <a:ext cx="1586271" cy="1655239"/>
          </a:xfrm>
          <a:prstGeom prst="rect">
            <a:avLst/>
          </a:prstGeom>
        </p:spPr>
      </p:pic>
      <p:sp>
        <p:nvSpPr>
          <p:cNvPr id="11" name="TextBox 10">
            <a:extLst>
              <a:ext uri="{FF2B5EF4-FFF2-40B4-BE49-F238E27FC236}">
                <a16:creationId xmlns:a16="http://schemas.microsoft.com/office/drawing/2014/main" xmlns="" id="{AA76E4AA-74C7-466E-B590-EF29693F92E8}"/>
              </a:ext>
            </a:extLst>
          </p:cNvPr>
          <p:cNvSpPr txBox="1"/>
          <p:nvPr/>
        </p:nvSpPr>
        <p:spPr>
          <a:xfrm>
            <a:off x="7211134" y="2481815"/>
            <a:ext cx="4540472" cy="830997"/>
          </a:xfrm>
          <a:prstGeom prst="rect">
            <a:avLst/>
          </a:prstGeom>
          <a:noFill/>
        </p:spPr>
        <p:txBody>
          <a:bodyPr wrap="square" rtlCol="0">
            <a:spAutoFit/>
          </a:bodyPr>
          <a:lstStyle/>
          <a:p>
            <a:pPr marL="457200" indent="-457200">
              <a:buAutoNum type="alphaLcPeriod"/>
            </a:pPr>
            <a:r>
              <a:rPr lang="en-US" sz="2400" b="1" dirty="0" err="1" smtClean="0">
                <a:solidFill>
                  <a:srgbClr val="FF0000"/>
                </a:solidFill>
                <a:latin typeface="#9Slide03 SFU Futura_03" panose="00000400000000000000" pitchFamily="2" charset="0"/>
              </a:rPr>
              <a:t>Địa</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hình</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Thấp</a:t>
            </a:r>
            <a:r>
              <a:rPr lang="en-US" sz="2400" b="1" dirty="0" smtClean="0">
                <a:solidFill>
                  <a:srgbClr val="FF0000"/>
                </a:solidFill>
                <a:latin typeface="#9Slide03 SFU Futura_03" panose="00000400000000000000" pitchFamily="2" charset="0"/>
              </a:rPr>
              <a:t> , </a:t>
            </a:r>
            <a:r>
              <a:rPr lang="en-US" sz="2400" b="1" dirty="0" err="1" smtClean="0">
                <a:solidFill>
                  <a:srgbClr val="FF0000"/>
                </a:solidFill>
                <a:latin typeface="#9Slide03 SFU Futura_03" panose="00000400000000000000" pitchFamily="2" charset="0"/>
              </a:rPr>
              <a:t>tương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đối</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rộng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bằng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phẳng</a:t>
            </a:r>
            <a:r>
              <a:rPr lang="en-US" sz="2400" b="1" dirty="0" smtClean="0">
                <a:solidFill>
                  <a:srgbClr val="FF0000"/>
                </a:solidFill>
                <a:latin typeface="#9Slide03 SFU Futura_03" panose="00000400000000000000" pitchFamily="2" charset="0"/>
              </a:rPr>
              <a:t>.</a:t>
            </a:r>
          </a:p>
        </p:txBody>
      </p:sp>
      <p:grpSp>
        <p:nvGrpSpPr>
          <p:cNvPr id="14" name="Nhóm 1">
            <a:extLst>
              <a:ext uri="{FF2B5EF4-FFF2-40B4-BE49-F238E27FC236}">
                <a16:creationId xmlns:a16="http://schemas.microsoft.com/office/drawing/2014/main" xmlns="" id="{9C1795E8-B96D-446A-B6B1-C0F02E661225}"/>
              </a:ext>
            </a:extLst>
          </p:cNvPr>
          <p:cNvGrpSpPr/>
          <p:nvPr/>
        </p:nvGrpSpPr>
        <p:grpSpPr>
          <a:xfrm>
            <a:off x="0" y="-14068"/>
            <a:ext cx="12206068" cy="6858000"/>
            <a:chOff x="-14068" y="0"/>
            <a:chExt cx="12206068" cy="6858000"/>
          </a:xfrm>
        </p:grpSpPr>
        <p:grpSp>
          <p:nvGrpSpPr>
            <p:cNvPr id="15" name="Nhóm 2">
              <a:extLst>
                <a:ext uri="{FF2B5EF4-FFF2-40B4-BE49-F238E27FC236}">
                  <a16:creationId xmlns:a16="http://schemas.microsoft.com/office/drawing/2014/main" xmlns="" id="{CFFDF0E4-1A6D-496A-B94D-17A4DE67DAF8}"/>
                </a:ext>
              </a:extLst>
            </p:cNvPr>
            <p:cNvGrpSpPr/>
            <p:nvPr/>
          </p:nvGrpSpPr>
          <p:grpSpPr>
            <a:xfrm>
              <a:off x="-14068" y="0"/>
              <a:ext cx="12206068" cy="6858000"/>
              <a:chOff x="-14068" y="0"/>
              <a:chExt cx="12206068" cy="6858000"/>
            </a:xfrm>
          </p:grpSpPr>
          <p:cxnSp>
            <p:nvCxnSpPr>
              <p:cNvPr id="17" name="Đường nối Thẳng 4">
                <a:extLst>
                  <a:ext uri="{FF2B5EF4-FFF2-40B4-BE49-F238E27FC236}">
                    <a16:creationId xmlns:a16="http://schemas.microsoft.com/office/drawing/2014/main" xmlns="" id="{8A16EE51-B7F4-4725-B86A-520ACD9A157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8" name="Đường nối Thẳng 5">
                <a:extLst>
                  <a:ext uri="{FF2B5EF4-FFF2-40B4-BE49-F238E27FC236}">
                    <a16:creationId xmlns:a16="http://schemas.microsoft.com/office/drawing/2014/main" xmlns="" id="{426B0070-22DD-4A9D-B02E-2183329550E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9" name="Đường nối Thẳng 6">
                <a:extLst>
                  <a:ext uri="{FF2B5EF4-FFF2-40B4-BE49-F238E27FC236}">
                    <a16:creationId xmlns:a16="http://schemas.microsoft.com/office/drawing/2014/main" xmlns="" id="{5C5986D7-1701-430F-8827-92A69579455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6" name="Đường nối Thẳng 3">
              <a:extLst>
                <a:ext uri="{FF2B5EF4-FFF2-40B4-BE49-F238E27FC236}">
                  <a16:creationId xmlns:a16="http://schemas.microsoft.com/office/drawing/2014/main" xmlns="" id="{1F1FD4F0-2C3E-4442-91D2-82DA49B9F02F}"/>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20" name="Picture 19">
            <a:extLst>
              <a:ext uri="{FF2B5EF4-FFF2-40B4-BE49-F238E27FC236}">
                <a16:creationId xmlns:a16="http://schemas.microsoft.com/office/drawing/2014/main" xmlns="" id="{03FB42F4-2DED-4F03-BA65-CCB9A5818A84}"/>
              </a:ext>
            </a:extLst>
          </p:cNvPr>
          <p:cNvPicPr>
            <a:picLocks noChangeAspect="1"/>
          </p:cNvPicPr>
          <p:nvPr/>
        </p:nvPicPr>
        <p:blipFill>
          <a:blip r:embed="rId3"/>
          <a:stretch>
            <a:fillRect/>
          </a:stretch>
        </p:blipFill>
        <p:spPr>
          <a:xfrm>
            <a:off x="50600" y="313585"/>
            <a:ext cx="5899439" cy="4760692"/>
          </a:xfrm>
          <a:prstGeom prst="rect">
            <a:avLst/>
          </a:prstGeom>
        </p:spPr>
      </p:pic>
    </p:spTree>
    <p:extLst>
      <p:ext uri="{BB962C8B-B14F-4D97-AF65-F5344CB8AC3E}">
        <p14:creationId xmlns:p14="http://schemas.microsoft.com/office/powerpoint/2010/main" val="215717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0"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96" y="19698"/>
            <a:ext cx="4572000" cy="6858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E23BF28-75BC-4713-B48A-4FC5D5C436BC}"/>
              </a:ext>
            </a:extLst>
          </p:cNvPr>
          <p:cNvSpPr txBox="1"/>
          <p:nvPr/>
        </p:nvSpPr>
        <p:spPr>
          <a:xfrm>
            <a:off x="7250806" y="248956"/>
            <a:ext cx="4751711" cy="1200329"/>
          </a:xfrm>
          <a:prstGeom prst="rect">
            <a:avLst/>
          </a:prstGeom>
          <a:noFill/>
        </p:spPr>
        <p:txBody>
          <a:bodyPr wrap="square" rtlCol="0">
            <a:spAutoFit/>
          </a:bodyPr>
          <a:lstStyle/>
          <a:p>
            <a:pPr algn="just"/>
            <a:r>
              <a:rPr lang="vi-VN" sz="2400" b="1" dirty="0">
                <a:solidFill>
                  <a:srgbClr val="0070C0"/>
                </a:solidFill>
                <a:latin typeface="#9Slide03 SFU Futura_03" panose="00000400000000000000" pitchFamily="2" charset="0"/>
              </a:rPr>
              <a:t>Dựa vào </a:t>
            </a:r>
            <a:r>
              <a:rPr lang="vi-VN" sz="2400" b="1" dirty="0" smtClean="0">
                <a:solidFill>
                  <a:srgbClr val="0070C0"/>
                </a:solidFill>
                <a:latin typeface="#9Slide03 SFU Futura_03" panose="00000400000000000000" pitchFamily="2" charset="0"/>
              </a:rPr>
              <a:t>hình</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bên</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hãy</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nhận</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xét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về</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chế</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độ</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nhiệt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và</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lượng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mưa</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của</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vùng</a:t>
            </a:r>
            <a:r>
              <a:rPr lang="en-US" sz="2400" b="1" dirty="0" smtClean="0">
                <a:solidFill>
                  <a:srgbClr val="0070C0"/>
                </a:solidFill>
                <a:latin typeface="#9Slide03 SFU Futura_03" panose="00000400000000000000" pitchFamily="2" charset="0"/>
              </a:rPr>
              <a:t> ĐBSCL ?</a:t>
            </a:r>
            <a:endParaRPr lang="en-US" sz="2400" b="1" dirty="0">
              <a:solidFill>
                <a:srgbClr val="0070C0"/>
              </a:solidFill>
              <a:latin typeface="#9Slide03 SFU Futura_03" panose="00000400000000000000" pitchFamily="2" charset="0"/>
            </a:endParaRPr>
          </a:p>
        </p:txBody>
      </p:sp>
      <p:pic>
        <p:nvPicPr>
          <p:cNvPr id="10" name="Picture 9">
            <a:extLst>
              <a:ext uri="{FF2B5EF4-FFF2-40B4-BE49-F238E27FC236}">
                <a16:creationId xmlns:a16="http://schemas.microsoft.com/office/drawing/2014/main" xmlns="" id="{35FC6B4A-53F0-44E2-94AF-06648F079231}"/>
              </a:ext>
            </a:extLst>
          </p:cNvPr>
          <p:cNvPicPr>
            <a:picLocks noChangeAspect="1"/>
          </p:cNvPicPr>
          <p:nvPr/>
        </p:nvPicPr>
        <p:blipFill>
          <a:blip r:embed="rId3"/>
          <a:stretch>
            <a:fillRect/>
          </a:stretch>
        </p:blipFill>
        <p:spPr>
          <a:xfrm>
            <a:off x="5302864" y="21500"/>
            <a:ext cx="1586271" cy="1655239"/>
          </a:xfrm>
          <a:prstGeom prst="rect">
            <a:avLst/>
          </a:prstGeom>
        </p:spPr>
      </p:pic>
      <p:sp>
        <p:nvSpPr>
          <p:cNvPr id="11" name="TextBox 10">
            <a:extLst>
              <a:ext uri="{FF2B5EF4-FFF2-40B4-BE49-F238E27FC236}">
                <a16:creationId xmlns:a16="http://schemas.microsoft.com/office/drawing/2014/main" xmlns="" id="{AA76E4AA-74C7-466E-B590-EF29693F92E8}"/>
              </a:ext>
            </a:extLst>
          </p:cNvPr>
          <p:cNvSpPr txBox="1"/>
          <p:nvPr/>
        </p:nvSpPr>
        <p:spPr>
          <a:xfrm>
            <a:off x="5138670" y="1968067"/>
            <a:ext cx="6632619" cy="1200329"/>
          </a:xfrm>
          <a:prstGeom prst="rect">
            <a:avLst/>
          </a:prstGeom>
          <a:noFill/>
        </p:spPr>
        <p:txBody>
          <a:bodyPr wrap="square" rtlCol="0">
            <a:spAutoFit/>
          </a:bodyPr>
          <a:lstStyle/>
          <a:p>
            <a:r>
              <a:rPr lang="en-US" sz="2400" b="1" dirty="0" smtClean="0">
                <a:solidFill>
                  <a:srgbClr val="FF0000"/>
                </a:solidFill>
                <a:latin typeface="#9Slide03 SFU Futura_03" panose="00000400000000000000" pitchFamily="2" charset="0"/>
              </a:rPr>
              <a:t>b</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Khí</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hậu</a:t>
            </a:r>
            <a:r>
              <a:rPr lang="en-US" sz="2400" b="1" dirty="0" smtClean="0">
                <a:solidFill>
                  <a:srgbClr val="FF0000"/>
                </a:solidFill>
                <a:latin typeface="#9Slide03 SFU Futura_03" panose="00000400000000000000" pitchFamily="2" charset="0"/>
              </a:rPr>
              <a:t>:</a:t>
            </a:r>
          </a:p>
          <a:p>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Mang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tính</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chất</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cận</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xích</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đạo</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nóng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ẩm</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lượng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mưa</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dồi</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dào</a:t>
            </a:r>
            <a:r>
              <a:rPr lang="en-US" sz="2400" b="1" dirty="0" smtClean="0">
                <a:solidFill>
                  <a:srgbClr val="FF0000"/>
                </a:solidFill>
                <a:latin typeface="#9Slide03 SFU Futura_03" panose="00000400000000000000" pitchFamily="2" charset="0"/>
              </a:rPr>
              <a:t>.</a:t>
            </a:r>
            <a:endParaRPr lang="en-US" sz="2400" b="1" dirty="0" smtClean="0">
              <a:solidFill>
                <a:srgbClr val="FF0000"/>
              </a:solidFill>
              <a:latin typeface="#9Slide03 SFU Futura_03" panose="00000400000000000000" pitchFamily="2" charset="0"/>
            </a:endParaRPr>
          </a:p>
        </p:txBody>
      </p:sp>
      <p:grpSp>
        <p:nvGrpSpPr>
          <p:cNvPr id="14" name="Nhóm 1">
            <a:extLst>
              <a:ext uri="{FF2B5EF4-FFF2-40B4-BE49-F238E27FC236}">
                <a16:creationId xmlns:a16="http://schemas.microsoft.com/office/drawing/2014/main" xmlns="" id="{9C1795E8-B96D-446A-B6B1-C0F02E661225}"/>
              </a:ext>
            </a:extLst>
          </p:cNvPr>
          <p:cNvGrpSpPr/>
          <p:nvPr/>
        </p:nvGrpSpPr>
        <p:grpSpPr>
          <a:xfrm>
            <a:off x="0" y="-14068"/>
            <a:ext cx="12206068" cy="6858000"/>
            <a:chOff x="-14068" y="0"/>
            <a:chExt cx="12206068" cy="6858000"/>
          </a:xfrm>
        </p:grpSpPr>
        <p:grpSp>
          <p:nvGrpSpPr>
            <p:cNvPr id="15" name="Nhóm 2">
              <a:extLst>
                <a:ext uri="{FF2B5EF4-FFF2-40B4-BE49-F238E27FC236}">
                  <a16:creationId xmlns:a16="http://schemas.microsoft.com/office/drawing/2014/main" xmlns="" id="{CFFDF0E4-1A6D-496A-B94D-17A4DE67DAF8}"/>
                </a:ext>
              </a:extLst>
            </p:cNvPr>
            <p:cNvGrpSpPr/>
            <p:nvPr/>
          </p:nvGrpSpPr>
          <p:grpSpPr>
            <a:xfrm>
              <a:off x="-14068" y="0"/>
              <a:ext cx="12206068" cy="6858000"/>
              <a:chOff x="-14068" y="0"/>
              <a:chExt cx="12206068" cy="6858000"/>
            </a:xfrm>
          </p:grpSpPr>
          <p:cxnSp>
            <p:nvCxnSpPr>
              <p:cNvPr id="17" name="Đường nối Thẳng 4">
                <a:extLst>
                  <a:ext uri="{FF2B5EF4-FFF2-40B4-BE49-F238E27FC236}">
                    <a16:creationId xmlns:a16="http://schemas.microsoft.com/office/drawing/2014/main" xmlns="" id="{8A16EE51-B7F4-4725-B86A-520ACD9A157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8" name="Đường nối Thẳng 5">
                <a:extLst>
                  <a:ext uri="{FF2B5EF4-FFF2-40B4-BE49-F238E27FC236}">
                    <a16:creationId xmlns:a16="http://schemas.microsoft.com/office/drawing/2014/main" xmlns="" id="{426B0070-22DD-4A9D-B02E-2183329550E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9" name="Đường nối Thẳng 6">
                <a:extLst>
                  <a:ext uri="{FF2B5EF4-FFF2-40B4-BE49-F238E27FC236}">
                    <a16:creationId xmlns:a16="http://schemas.microsoft.com/office/drawing/2014/main" xmlns="" id="{5C5986D7-1701-430F-8827-92A69579455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6" name="Đường nối Thẳng 3">
              <a:extLst>
                <a:ext uri="{FF2B5EF4-FFF2-40B4-BE49-F238E27FC236}">
                  <a16:creationId xmlns:a16="http://schemas.microsoft.com/office/drawing/2014/main" xmlns="" id="{1F1FD4F0-2C3E-4442-91D2-82DA49B9F02F}"/>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20" name="Picture 57"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6" y="-3466383"/>
            <a:ext cx="48207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14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EC9D39-AB3F-4807-B162-DDD288F145CD}"/>
              </a:ext>
            </a:extLst>
          </p:cNvPr>
          <p:cNvPicPr>
            <a:picLocks noChangeAspect="1"/>
          </p:cNvPicPr>
          <p:nvPr/>
        </p:nvPicPr>
        <p:blipFill>
          <a:blip r:embed="rId2"/>
          <a:stretch>
            <a:fillRect/>
          </a:stretch>
        </p:blipFill>
        <p:spPr>
          <a:xfrm>
            <a:off x="255104" y="561965"/>
            <a:ext cx="6078269" cy="5734069"/>
          </a:xfrm>
          <a:prstGeom prst="rect">
            <a:avLst/>
          </a:prstGeom>
        </p:spPr>
      </p:pic>
      <p:sp>
        <p:nvSpPr>
          <p:cNvPr id="9" name="TextBox 8">
            <a:extLst>
              <a:ext uri="{FF2B5EF4-FFF2-40B4-BE49-F238E27FC236}">
                <a16:creationId xmlns:a16="http://schemas.microsoft.com/office/drawing/2014/main" xmlns="" id="{6E23BF28-75BC-4713-B48A-4FC5D5C436BC}"/>
              </a:ext>
            </a:extLst>
          </p:cNvPr>
          <p:cNvSpPr txBox="1"/>
          <p:nvPr/>
        </p:nvSpPr>
        <p:spPr>
          <a:xfrm>
            <a:off x="7721600" y="978456"/>
            <a:ext cx="4215296" cy="1200329"/>
          </a:xfrm>
          <a:prstGeom prst="rect">
            <a:avLst/>
          </a:prstGeom>
          <a:noFill/>
        </p:spPr>
        <p:txBody>
          <a:bodyPr wrap="square" rtlCol="0">
            <a:spAutoFit/>
          </a:bodyPr>
          <a:lstStyle/>
          <a:p>
            <a:pPr algn="just"/>
            <a:r>
              <a:rPr lang="vi-VN" sz="2400" b="1" dirty="0">
                <a:solidFill>
                  <a:srgbClr val="0070C0"/>
                </a:solidFill>
                <a:latin typeface="#9Slide03 SFU Futura_03" panose="00000400000000000000" pitchFamily="2" charset="0"/>
              </a:rPr>
              <a:t>Dựa vào hình 35.1 SGK, </a:t>
            </a:r>
            <a:r>
              <a:rPr lang="vi-VN" sz="2400" b="1" dirty="0" smtClean="0">
                <a:solidFill>
                  <a:srgbClr val="0070C0"/>
                </a:solidFill>
                <a:latin typeface="#9Slide03 SFU Futura_03" panose="00000400000000000000" pitchFamily="2" charset="0"/>
              </a:rPr>
              <a:t>hãy</a:t>
            </a:r>
            <a:r>
              <a:rPr lang="en-US" sz="2400" b="1" dirty="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nhận</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xét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mạng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lưới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sông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ngòi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của</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vùng</a:t>
            </a:r>
            <a:r>
              <a:rPr lang="en-US" sz="2400" b="1" dirty="0" smtClean="0">
                <a:solidFill>
                  <a:srgbClr val="0070C0"/>
                </a:solidFill>
                <a:latin typeface="#9Slide03 SFU Futura_03" panose="00000400000000000000" pitchFamily="2" charset="0"/>
              </a:rPr>
              <a:t>?</a:t>
            </a:r>
            <a:endParaRPr lang="en-US" sz="2400" b="1" dirty="0">
              <a:solidFill>
                <a:srgbClr val="0070C0"/>
              </a:solidFill>
              <a:latin typeface="#9Slide03 SFU Futura_03" panose="00000400000000000000" pitchFamily="2" charset="0"/>
            </a:endParaRPr>
          </a:p>
        </p:txBody>
      </p:sp>
      <p:pic>
        <p:nvPicPr>
          <p:cNvPr id="10" name="Picture 9">
            <a:extLst>
              <a:ext uri="{FF2B5EF4-FFF2-40B4-BE49-F238E27FC236}">
                <a16:creationId xmlns:a16="http://schemas.microsoft.com/office/drawing/2014/main" xmlns="" id="{35FC6B4A-53F0-44E2-94AF-06648F079231}"/>
              </a:ext>
            </a:extLst>
          </p:cNvPr>
          <p:cNvPicPr>
            <a:picLocks noChangeAspect="1"/>
          </p:cNvPicPr>
          <p:nvPr/>
        </p:nvPicPr>
        <p:blipFill>
          <a:blip r:embed="rId3"/>
          <a:stretch>
            <a:fillRect/>
          </a:stretch>
        </p:blipFill>
        <p:spPr>
          <a:xfrm>
            <a:off x="6264533" y="978456"/>
            <a:ext cx="1586271" cy="1655239"/>
          </a:xfrm>
          <a:prstGeom prst="rect">
            <a:avLst/>
          </a:prstGeom>
        </p:spPr>
      </p:pic>
      <p:sp>
        <p:nvSpPr>
          <p:cNvPr id="11" name="TextBox 10">
            <a:extLst>
              <a:ext uri="{FF2B5EF4-FFF2-40B4-BE49-F238E27FC236}">
                <a16:creationId xmlns:a16="http://schemas.microsoft.com/office/drawing/2014/main" xmlns="" id="{AA76E4AA-74C7-466E-B590-EF29693F92E8}"/>
              </a:ext>
            </a:extLst>
          </p:cNvPr>
          <p:cNvSpPr txBox="1"/>
          <p:nvPr/>
        </p:nvSpPr>
        <p:spPr>
          <a:xfrm>
            <a:off x="6863430" y="3043557"/>
            <a:ext cx="5073466" cy="1569660"/>
          </a:xfrm>
          <a:prstGeom prst="rect">
            <a:avLst/>
          </a:prstGeom>
          <a:noFill/>
        </p:spPr>
        <p:txBody>
          <a:bodyPr wrap="square" rtlCol="0">
            <a:spAutoFit/>
          </a:bodyPr>
          <a:lstStyle/>
          <a:p>
            <a:r>
              <a:rPr lang="en-US" sz="2400" b="1" dirty="0" smtClean="0">
                <a:solidFill>
                  <a:srgbClr val="FF0000"/>
                </a:solidFill>
                <a:latin typeface="#9Slide03 SFU Futura_03" panose="00000400000000000000" pitchFamily="2" charset="0"/>
              </a:rPr>
              <a:t>c. </a:t>
            </a:r>
            <a:r>
              <a:rPr lang="en-US" sz="2400" b="1" dirty="0" err="1" smtClean="0">
                <a:solidFill>
                  <a:srgbClr val="FF0000"/>
                </a:solidFill>
                <a:latin typeface="#9Slide03 SFU Futura_03" panose="00000400000000000000" pitchFamily="2" charset="0"/>
              </a:rPr>
              <a:t>Sông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ngòi</a:t>
            </a:r>
            <a:r>
              <a:rPr lang="en-US" sz="2400" b="1" dirty="0" smtClean="0">
                <a:solidFill>
                  <a:srgbClr val="FF0000"/>
                </a:solidFill>
                <a:latin typeface="#9Slide03 SFU Futura_03" panose="00000400000000000000" pitchFamily="2" charset="0"/>
              </a:rPr>
              <a:t>:</a:t>
            </a:r>
          </a:p>
          <a:p>
            <a:pPr marL="342900" indent="-342900">
              <a:buFontTx/>
              <a:buChar char="-"/>
            </a:pPr>
            <a:r>
              <a:rPr lang="en-US" sz="2400" b="1" dirty="0" err="1" smtClean="0">
                <a:solidFill>
                  <a:srgbClr val="FF0000"/>
                </a:solidFill>
                <a:latin typeface="#9Slide03 SFU Futura_03" panose="00000400000000000000" pitchFamily="2" charset="0"/>
              </a:rPr>
              <a:t>Sông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ngòi</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kênh</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rạch</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chằng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chịt</a:t>
            </a:r>
            <a:r>
              <a:rPr lang="en-US" sz="2400" b="1" dirty="0" smtClean="0">
                <a:solidFill>
                  <a:srgbClr val="FF0000"/>
                </a:solidFill>
                <a:latin typeface="#9Slide03 SFU Futura_03" panose="00000400000000000000" pitchFamily="2" charset="0"/>
              </a:rPr>
              <a:t>.</a:t>
            </a:r>
          </a:p>
          <a:p>
            <a:pPr marL="342900" indent="-342900">
              <a:buFontTx/>
              <a:buChar char="-"/>
            </a:pPr>
            <a:r>
              <a:rPr lang="en-US" sz="2400" b="1" dirty="0" err="1" smtClean="0">
                <a:solidFill>
                  <a:srgbClr val="FF0000"/>
                </a:solidFill>
                <a:latin typeface="#9Slide03 SFU Futura_03" panose="00000400000000000000" pitchFamily="2" charset="0"/>
              </a:rPr>
              <a:t>Có</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hệ</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thống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sông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Mê</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Công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lớn</a:t>
            </a:r>
            <a:r>
              <a:rPr lang="en-US" sz="2400" b="1" dirty="0" smtClean="0">
                <a:solidFill>
                  <a:srgbClr val="FF0000"/>
                </a:solidFill>
                <a:latin typeface="#9Slide03 SFU Futura_03" panose="00000400000000000000" pitchFamily="2" charset="0"/>
              </a:rPr>
              <a:t>.</a:t>
            </a:r>
          </a:p>
          <a:p>
            <a:pPr marL="342900" indent="-342900">
              <a:buFontTx/>
              <a:buChar char="-"/>
            </a:pPr>
            <a:r>
              <a:rPr lang="en-US" sz="2400" b="1" dirty="0" err="1" smtClean="0">
                <a:solidFill>
                  <a:srgbClr val="FF0000"/>
                </a:solidFill>
                <a:latin typeface="#9Slide03 SFU Futura_03" panose="00000400000000000000" pitchFamily="2" charset="0"/>
              </a:rPr>
              <a:t>Vùng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nước</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mặn</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nước</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lợ</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rộng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lớn</a:t>
            </a:r>
            <a:r>
              <a:rPr lang="en-US" sz="2400" b="1" dirty="0" smtClean="0">
                <a:solidFill>
                  <a:srgbClr val="FF0000"/>
                </a:solidFill>
                <a:latin typeface="#9Slide03 SFU Futura_03" panose="00000400000000000000" pitchFamily="2" charset="0"/>
              </a:rPr>
              <a:t>.</a:t>
            </a:r>
            <a:endParaRPr lang="en-US" sz="2400" b="1" dirty="0">
              <a:solidFill>
                <a:srgbClr val="FF0000"/>
              </a:solidFill>
              <a:latin typeface="#9Slide03 SFU Futura_03" panose="00000400000000000000" pitchFamily="2" charset="0"/>
            </a:endParaRPr>
          </a:p>
        </p:txBody>
      </p:sp>
      <p:grpSp>
        <p:nvGrpSpPr>
          <p:cNvPr id="14" name="Nhóm 1">
            <a:extLst>
              <a:ext uri="{FF2B5EF4-FFF2-40B4-BE49-F238E27FC236}">
                <a16:creationId xmlns:a16="http://schemas.microsoft.com/office/drawing/2014/main" xmlns="" id="{9C1795E8-B96D-446A-B6B1-C0F02E661225}"/>
              </a:ext>
            </a:extLst>
          </p:cNvPr>
          <p:cNvGrpSpPr/>
          <p:nvPr/>
        </p:nvGrpSpPr>
        <p:grpSpPr>
          <a:xfrm>
            <a:off x="0" y="-14068"/>
            <a:ext cx="12206068" cy="6858000"/>
            <a:chOff x="-14068" y="0"/>
            <a:chExt cx="12206068" cy="6858000"/>
          </a:xfrm>
        </p:grpSpPr>
        <p:grpSp>
          <p:nvGrpSpPr>
            <p:cNvPr id="15" name="Nhóm 2">
              <a:extLst>
                <a:ext uri="{FF2B5EF4-FFF2-40B4-BE49-F238E27FC236}">
                  <a16:creationId xmlns:a16="http://schemas.microsoft.com/office/drawing/2014/main" xmlns="" id="{CFFDF0E4-1A6D-496A-B94D-17A4DE67DAF8}"/>
                </a:ext>
              </a:extLst>
            </p:cNvPr>
            <p:cNvGrpSpPr/>
            <p:nvPr/>
          </p:nvGrpSpPr>
          <p:grpSpPr>
            <a:xfrm>
              <a:off x="-14068" y="0"/>
              <a:ext cx="12206068" cy="6858000"/>
              <a:chOff x="-14068" y="0"/>
              <a:chExt cx="12206068" cy="6858000"/>
            </a:xfrm>
          </p:grpSpPr>
          <p:cxnSp>
            <p:nvCxnSpPr>
              <p:cNvPr id="17" name="Đường nối Thẳng 4">
                <a:extLst>
                  <a:ext uri="{FF2B5EF4-FFF2-40B4-BE49-F238E27FC236}">
                    <a16:creationId xmlns:a16="http://schemas.microsoft.com/office/drawing/2014/main" xmlns="" id="{8A16EE51-B7F4-4725-B86A-520ACD9A157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8" name="Đường nối Thẳng 5">
                <a:extLst>
                  <a:ext uri="{FF2B5EF4-FFF2-40B4-BE49-F238E27FC236}">
                    <a16:creationId xmlns:a16="http://schemas.microsoft.com/office/drawing/2014/main" xmlns="" id="{426B0070-22DD-4A9D-B02E-2183329550E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9" name="Đường nối Thẳng 6">
                <a:extLst>
                  <a:ext uri="{FF2B5EF4-FFF2-40B4-BE49-F238E27FC236}">
                    <a16:creationId xmlns:a16="http://schemas.microsoft.com/office/drawing/2014/main" xmlns="" id="{5C5986D7-1701-430F-8827-92A69579455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6" name="Đường nối Thẳng 3">
              <a:extLst>
                <a:ext uri="{FF2B5EF4-FFF2-40B4-BE49-F238E27FC236}">
                  <a16:creationId xmlns:a16="http://schemas.microsoft.com/office/drawing/2014/main" xmlns="" id="{1F1FD4F0-2C3E-4442-91D2-82DA49B9F02F}"/>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429050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EC9D39-AB3F-4807-B162-DDD288F145CD}"/>
              </a:ext>
            </a:extLst>
          </p:cNvPr>
          <p:cNvPicPr>
            <a:picLocks noChangeAspect="1"/>
          </p:cNvPicPr>
          <p:nvPr/>
        </p:nvPicPr>
        <p:blipFill>
          <a:blip r:embed="rId2"/>
          <a:stretch>
            <a:fillRect/>
          </a:stretch>
        </p:blipFill>
        <p:spPr>
          <a:xfrm>
            <a:off x="255104" y="561965"/>
            <a:ext cx="6078269" cy="5734069"/>
          </a:xfrm>
          <a:prstGeom prst="rect">
            <a:avLst/>
          </a:prstGeom>
        </p:spPr>
      </p:pic>
      <p:sp>
        <p:nvSpPr>
          <p:cNvPr id="9" name="TextBox 8">
            <a:extLst>
              <a:ext uri="{FF2B5EF4-FFF2-40B4-BE49-F238E27FC236}">
                <a16:creationId xmlns:a16="http://schemas.microsoft.com/office/drawing/2014/main" xmlns="" id="{6E23BF28-75BC-4713-B48A-4FC5D5C436BC}"/>
              </a:ext>
            </a:extLst>
          </p:cNvPr>
          <p:cNvSpPr txBox="1"/>
          <p:nvPr/>
        </p:nvSpPr>
        <p:spPr>
          <a:xfrm>
            <a:off x="7721600" y="978456"/>
            <a:ext cx="4215296" cy="1569660"/>
          </a:xfrm>
          <a:prstGeom prst="rect">
            <a:avLst/>
          </a:prstGeom>
          <a:noFill/>
        </p:spPr>
        <p:txBody>
          <a:bodyPr wrap="square" rtlCol="0">
            <a:spAutoFit/>
          </a:bodyPr>
          <a:lstStyle/>
          <a:p>
            <a:pPr algn="just"/>
            <a:r>
              <a:rPr lang="vi-VN" sz="2400" b="1" dirty="0">
                <a:solidFill>
                  <a:srgbClr val="0070C0"/>
                </a:solidFill>
                <a:latin typeface="#9Slide03 SFU Futura_03" panose="00000400000000000000" pitchFamily="2" charset="0"/>
              </a:rPr>
              <a:t>Dựa vào hình 35.1 SGK, hãy cho biết các loại đất chính ở ĐB sông Cử Long và sự phân bố của chúng.</a:t>
            </a:r>
            <a:endParaRPr lang="en-US" sz="2400" b="1" dirty="0">
              <a:solidFill>
                <a:srgbClr val="0070C0"/>
              </a:solidFill>
              <a:latin typeface="#9Slide03 SFU Futura_03" panose="00000400000000000000" pitchFamily="2" charset="0"/>
            </a:endParaRPr>
          </a:p>
        </p:txBody>
      </p:sp>
      <p:pic>
        <p:nvPicPr>
          <p:cNvPr id="10" name="Picture 9">
            <a:extLst>
              <a:ext uri="{FF2B5EF4-FFF2-40B4-BE49-F238E27FC236}">
                <a16:creationId xmlns:a16="http://schemas.microsoft.com/office/drawing/2014/main" xmlns="" id="{35FC6B4A-53F0-44E2-94AF-06648F079231}"/>
              </a:ext>
            </a:extLst>
          </p:cNvPr>
          <p:cNvPicPr>
            <a:picLocks noChangeAspect="1"/>
          </p:cNvPicPr>
          <p:nvPr/>
        </p:nvPicPr>
        <p:blipFill>
          <a:blip r:embed="rId3"/>
          <a:stretch>
            <a:fillRect/>
          </a:stretch>
        </p:blipFill>
        <p:spPr>
          <a:xfrm>
            <a:off x="6264533" y="978456"/>
            <a:ext cx="1586271" cy="1655239"/>
          </a:xfrm>
          <a:prstGeom prst="rect">
            <a:avLst/>
          </a:prstGeom>
        </p:spPr>
      </p:pic>
      <p:sp>
        <p:nvSpPr>
          <p:cNvPr id="11" name="TextBox 10">
            <a:extLst>
              <a:ext uri="{FF2B5EF4-FFF2-40B4-BE49-F238E27FC236}">
                <a16:creationId xmlns:a16="http://schemas.microsoft.com/office/drawing/2014/main" xmlns="" id="{AA76E4AA-74C7-466E-B590-EF29693F92E8}"/>
              </a:ext>
            </a:extLst>
          </p:cNvPr>
          <p:cNvSpPr txBox="1"/>
          <p:nvPr/>
        </p:nvSpPr>
        <p:spPr>
          <a:xfrm>
            <a:off x="7342454" y="3010065"/>
            <a:ext cx="4071609" cy="1200329"/>
          </a:xfrm>
          <a:prstGeom prst="rect">
            <a:avLst/>
          </a:prstGeom>
          <a:noFill/>
        </p:spPr>
        <p:txBody>
          <a:bodyPr wrap="square" rtlCol="0">
            <a:spAutoFit/>
          </a:bodyPr>
          <a:lstStyle/>
          <a:p>
            <a:r>
              <a:rPr lang="en-US" sz="2400" b="1" dirty="0">
                <a:solidFill>
                  <a:srgbClr val="FF0000"/>
                </a:solidFill>
                <a:latin typeface="#9Slide03 SFU Futura_03" panose="00000400000000000000" pitchFamily="2" charset="0"/>
              </a:rPr>
              <a:t>d</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Đất</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đai</a:t>
            </a:r>
            <a:r>
              <a:rPr lang="en-US" sz="2400" b="1" dirty="0" smtClean="0">
                <a:solidFill>
                  <a:srgbClr val="FF0000"/>
                </a:solidFill>
                <a:latin typeface="#9Slide03 SFU Futura_03" panose="00000400000000000000" pitchFamily="2" charset="0"/>
              </a:rPr>
              <a:t>:</a:t>
            </a:r>
          </a:p>
          <a:p>
            <a:r>
              <a:rPr lang="vi-VN" sz="2400" b="1" dirty="0" smtClean="0">
                <a:solidFill>
                  <a:srgbClr val="FF0000"/>
                </a:solidFill>
                <a:latin typeface="#9Slide03 SFU Futura_03" panose="00000400000000000000" pitchFamily="2" charset="0"/>
              </a:rPr>
              <a:t>» </a:t>
            </a:r>
            <a:r>
              <a:rPr lang="vi-VN" sz="2400" b="1" dirty="0">
                <a:solidFill>
                  <a:srgbClr val="FF0000"/>
                </a:solidFill>
                <a:latin typeface="#9Slide03 SFU Futura_03" panose="00000400000000000000" pitchFamily="2" charset="0"/>
              </a:rPr>
              <a:t>Đất phù sa ngọt: dọc sông Tiền, sông Hậu</a:t>
            </a:r>
            <a:endParaRPr lang="en-US" sz="2400" b="1" dirty="0">
              <a:solidFill>
                <a:srgbClr val="FF0000"/>
              </a:solidFill>
              <a:latin typeface="#9Slide03 SFU Futura_03" panose="00000400000000000000" pitchFamily="2" charset="0"/>
            </a:endParaRPr>
          </a:p>
        </p:txBody>
      </p:sp>
      <p:sp>
        <p:nvSpPr>
          <p:cNvPr id="12" name="TextBox 11">
            <a:extLst>
              <a:ext uri="{FF2B5EF4-FFF2-40B4-BE49-F238E27FC236}">
                <a16:creationId xmlns:a16="http://schemas.microsoft.com/office/drawing/2014/main" xmlns="" id="{AA5D2462-6A21-478A-8DD7-54217680023F}"/>
              </a:ext>
            </a:extLst>
          </p:cNvPr>
          <p:cNvSpPr txBox="1"/>
          <p:nvPr/>
        </p:nvSpPr>
        <p:spPr>
          <a:xfrm>
            <a:off x="7335299" y="4383710"/>
            <a:ext cx="3825086" cy="461665"/>
          </a:xfrm>
          <a:prstGeom prst="rect">
            <a:avLst/>
          </a:prstGeom>
          <a:noFill/>
        </p:spPr>
        <p:txBody>
          <a:bodyPr wrap="none" rtlCol="0">
            <a:spAutoFit/>
          </a:bodyPr>
          <a:lstStyle/>
          <a:p>
            <a:r>
              <a:rPr kumimoji="0" lang="vi-VN" sz="2400" b="1" i="0" u="none" strike="noStrike" kern="1200" cap="none" spc="0" normalizeH="0" baseline="0" noProof="0" dirty="0">
                <a:ln>
                  <a:noFill/>
                </a:ln>
                <a:solidFill>
                  <a:srgbClr val="FF0000"/>
                </a:solidFill>
                <a:effectLst/>
                <a:uLnTx/>
                <a:uFillTx/>
                <a:latin typeface="#9Slide03 SFU Futura_03" panose="00000400000000000000" pitchFamily="2" charset="0"/>
                <a:ea typeface="+mn-ea"/>
                <a:cs typeface="+mn-cs"/>
              </a:rPr>
              <a:t>» </a:t>
            </a:r>
            <a:r>
              <a:rPr lang="vi-VN" sz="2400" b="1" dirty="0">
                <a:solidFill>
                  <a:srgbClr val="FF0000"/>
                </a:solidFill>
                <a:latin typeface="#9Slide03 SFU Futura_03" panose="00000400000000000000" pitchFamily="2" charset="0"/>
              </a:rPr>
              <a:t>Đất phèn: các vùng trũng</a:t>
            </a:r>
            <a:endParaRPr lang="en-US" sz="2400" b="1" dirty="0">
              <a:solidFill>
                <a:srgbClr val="FF0000"/>
              </a:solidFill>
              <a:latin typeface="#9Slide03 SFU Futura_03" panose="00000400000000000000" pitchFamily="2" charset="0"/>
            </a:endParaRPr>
          </a:p>
        </p:txBody>
      </p:sp>
      <p:sp>
        <p:nvSpPr>
          <p:cNvPr id="13" name="TextBox 12">
            <a:extLst>
              <a:ext uri="{FF2B5EF4-FFF2-40B4-BE49-F238E27FC236}">
                <a16:creationId xmlns:a16="http://schemas.microsoft.com/office/drawing/2014/main" xmlns="" id="{0C01306E-5874-4299-89CE-2324989E4B65}"/>
              </a:ext>
            </a:extLst>
          </p:cNvPr>
          <p:cNvSpPr txBox="1"/>
          <p:nvPr/>
        </p:nvSpPr>
        <p:spPr>
          <a:xfrm>
            <a:off x="7335299" y="5179005"/>
            <a:ext cx="2993127" cy="461665"/>
          </a:xfrm>
          <a:prstGeom prst="rect">
            <a:avLst/>
          </a:prstGeom>
          <a:noFill/>
        </p:spPr>
        <p:txBody>
          <a:bodyPr wrap="none" rtlCol="0">
            <a:spAutoFit/>
          </a:bodyPr>
          <a:lstStyle/>
          <a:p>
            <a:r>
              <a:rPr lang="vi-VN" sz="2400" b="1" dirty="0">
                <a:solidFill>
                  <a:srgbClr val="FF0000"/>
                </a:solidFill>
                <a:latin typeface="#9Slide03 SFU Futura_03" panose="00000400000000000000" pitchFamily="2" charset="0"/>
              </a:rPr>
              <a:t>» Đất mặn : ven biển</a:t>
            </a:r>
            <a:endParaRPr lang="en-US" sz="2400" b="1" dirty="0">
              <a:solidFill>
                <a:srgbClr val="FF0000"/>
              </a:solidFill>
              <a:latin typeface="#9Slide03 SFU Futura_03" panose="00000400000000000000" pitchFamily="2" charset="0"/>
            </a:endParaRPr>
          </a:p>
        </p:txBody>
      </p:sp>
      <p:grpSp>
        <p:nvGrpSpPr>
          <p:cNvPr id="14" name="Nhóm 1">
            <a:extLst>
              <a:ext uri="{FF2B5EF4-FFF2-40B4-BE49-F238E27FC236}">
                <a16:creationId xmlns:a16="http://schemas.microsoft.com/office/drawing/2014/main" xmlns="" id="{9C1795E8-B96D-446A-B6B1-C0F02E661225}"/>
              </a:ext>
            </a:extLst>
          </p:cNvPr>
          <p:cNvGrpSpPr/>
          <p:nvPr/>
        </p:nvGrpSpPr>
        <p:grpSpPr>
          <a:xfrm>
            <a:off x="0" y="-14068"/>
            <a:ext cx="12206068" cy="6858000"/>
            <a:chOff x="-14068" y="0"/>
            <a:chExt cx="12206068" cy="6858000"/>
          </a:xfrm>
        </p:grpSpPr>
        <p:grpSp>
          <p:nvGrpSpPr>
            <p:cNvPr id="15" name="Nhóm 2">
              <a:extLst>
                <a:ext uri="{FF2B5EF4-FFF2-40B4-BE49-F238E27FC236}">
                  <a16:creationId xmlns:a16="http://schemas.microsoft.com/office/drawing/2014/main" xmlns="" id="{CFFDF0E4-1A6D-496A-B94D-17A4DE67DAF8}"/>
                </a:ext>
              </a:extLst>
            </p:cNvPr>
            <p:cNvGrpSpPr/>
            <p:nvPr/>
          </p:nvGrpSpPr>
          <p:grpSpPr>
            <a:xfrm>
              <a:off x="-14068" y="0"/>
              <a:ext cx="12206068" cy="6858000"/>
              <a:chOff x="-14068" y="0"/>
              <a:chExt cx="12206068" cy="6858000"/>
            </a:xfrm>
          </p:grpSpPr>
          <p:cxnSp>
            <p:nvCxnSpPr>
              <p:cNvPr id="17" name="Đường nối Thẳng 4">
                <a:extLst>
                  <a:ext uri="{FF2B5EF4-FFF2-40B4-BE49-F238E27FC236}">
                    <a16:creationId xmlns:a16="http://schemas.microsoft.com/office/drawing/2014/main" xmlns="" id="{8A16EE51-B7F4-4725-B86A-520ACD9A157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8" name="Đường nối Thẳng 5">
                <a:extLst>
                  <a:ext uri="{FF2B5EF4-FFF2-40B4-BE49-F238E27FC236}">
                    <a16:creationId xmlns:a16="http://schemas.microsoft.com/office/drawing/2014/main" xmlns="" id="{426B0070-22DD-4A9D-B02E-2183329550E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9" name="Đường nối Thẳng 6">
                <a:extLst>
                  <a:ext uri="{FF2B5EF4-FFF2-40B4-BE49-F238E27FC236}">
                    <a16:creationId xmlns:a16="http://schemas.microsoft.com/office/drawing/2014/main" xmlns="" id="{5C5986D7-1701-430F-8827-92A69579455E}"/>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6" name="Đường nối Thẳng 3">
              <a:extLst>
                <a:ext uri="{FF2B5EF4-FFF2-40B4-BE49-F238E27FC236}">
                  <a16:creationId xmlns:a16="http://schemas.microsoft.com/office/drawing/2014/main" xmlns="" id="{1F1FD4F0-2C3E-4442-91D2-82DA49B9F02F}"/>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770220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xmlns="" id="{A51A0227-072A-4F5F-928C-E2C3E5CCD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900E008-F23B-4663-A073-7D667FCC1520}"/>
              </a:ext>
            </a:extLst>
          </p:cNvPr>
          <p:cNvPicPr>
            <a:picLocks noChangeAspect="1"/>
          </p:cNvPicPr>
          <p:nvPr/>
        </p:nvPicPr>
        <p:blipFill rotWithShape="1">
          <a:blip r:embed="rId2"/>
          <a:srcRect l="17187" t="7573" r="21563" b="7573"/>
          <a:stretch/>
        </p:blipFill>
        <p:spPr>
          <a:xfrm>
            <a:off x="4667924" y="99617"/>
            <a:ext cx="3817668" cy="3372156"/>
          </a:xfrm>
          <a:prstGeom prst="rect">
            <a:avLst/>
          </a:prstGeom>
        </p:spPr>
      </p:pic>
      <p:pic>
        <p:nvPicPr>
          <p:cNvPr id="8" name="Picture 7">
            <a:extLst>
              <a:ext uri="{FF2B5EF4-FFF2-40B4-BE49-F238E27FC236}">
                <a16:creationId xmlns:a16="http://schemas.microsoft.com/office/drawing/2014/main" xmlns="" id="{8C3C722B-6F58-4C55-A459-F3502FB00263}"/>
              </a:ext>
            </a:extLst>
          </p:cNvPr>
          <p:cNvPicPr>
            <a:picLocks noChangeAspect="1"/>
          </p:cNvPicPr>
          <p:nvPr/>
        </p:nvPicPr>
        <p:blipFill rotWithShape="1">
          <a:blip r:embed="rId3"/>
          <a:srcRect l="16030" r="16240" b="-2"/>
          <a:stretch/>
        </p:blipFill>
        <p:spPr>
          <a:xfrm>
            <a:off x="8577331" y="139575"/>
            <a:ext cx="3387142" cy="3332198"/>
          </a:xfrm>
          <a:prstGeom prst="rect">
            <a:avLst/>
          </a:prstGeom>
        </p:spPr>
      </p:pic>
      <p:sp>
        <p:nvSpPr>
          <p:cNvPr id="10" name="TextBox 9">
            <a:extLst>
              <a:ext uri="{FF2B5EF4-FFF2-40B4-BE49-F238E27FC236}">
                <a16:creationId xmlns:a16="http://schemas.microsoft.com/office/drawing/2014/main" xmlns="" id="{9F8CE704-ECB0-48D1-9251-D863ED1D9351}"/>
              </a:ext>
            </a:extLst>
          </p:cNvPr>
          <p:cNvSpPr txBox="1"/>
          <p:nvPr/>
        </p:nvSpPr>
        <p:spPr>
          <a:xfrm>
            <a:off x="5269706" y="3886573"/>
            <a:ext cx="6431771" cy="1722691"/>
          </a:xfrm>
          <a:prstGeom prst="rect">
            <a:avLst/>
          </a:prstGeom>
        </p:spPr>
        <p:txBody>
          <a:bodyPr vert="horz" lIns="91440" tIns="45720" rIns="91440" bIns="45720" rtlCol="0" anchor="ctr">
            <a:normAutofit/>
          </a:bodyPr>
          <a:lstStyle/>
          <a:p>
            <a:pPr>
              <a:lnSpc>
                <a:spcPct val="90000"/>
              </a:lnSpc>
              <a:spcAft>
                <a:spcPts val="600"/>
              </a:spcAft>
            </a:pPr>
            <a:r>
              <a:rPr lang="en-US" sz="2400" b="1" dirty="0" smtClean="0">
                <a:solidFill>
                  <a:srgbClr val="FF0000"/>
                </a:solidFill>
                <a:latin typeface="#9Slide03 SFU Futura_03" panose="00000400000000000000" pitchFamily="2" charset="0"/>
              </a:rPr>
              <a:t>e. </a:t>
            </a:r>
            <a:r>
              <a:rPr lang="en-US" sz="2400" b="1" dirty="0" err="1">
                <a:solidFill>
                  <a:srgbClr val="FF0000"/>
                </a:solidFill>
                <a:latin typeface="#9Slide03 SFU Futura_03" panose="00000400000000000000" pitchFamily="2" charset="0"/>
              </a:rPr>
              <a:t>Rừng</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ngập</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mặn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ven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biển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trên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bán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đảo</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Cà</a:t>
            </a:r>
            <a:r>
              <a:rPr lang="en-US" sz="2400" b="1" dirty="0">
                <a:solidFill>
                  <a:srgbClr val="FF0000"/>
                </a:solidFill>
                <a:latin typeface="#9Slide03 SFU Futura_03" panose="00000400000000000000" pitchFamily="2" charset="0"/>
              </a:rPr>
              <a:t> Mau </a:t>
            </a:r>
            <a:r>
              <a:rPr lang="en-US" sz="2400" b="1" dirty="0" err="1">
                <a:solidFill>
                  <a:srgbClr val="FF0000"/>
                </a:solidFill>
                <a:latin typeface="#9Slide03 SFU Futura_03" panose="00000400000000000000" pitchFamily="2" charset="0"/>
              </a:rPr>
              <a:t>chiếm</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diện</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tích</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lớn</a:t>
            </a:r>
            <a:r>
              <a:rPr lang="en-US" sz="2400" b="1" dirty="0">
                <a:solidFill>
                  <a:srgbClr val="FF0000"/>
                </a:solidFill>
                <a:latin typeface="#9Slide03 SFU Futura_03" panose="00000400000000000000" pitchFamily="2" charset="0"/>
              </a:rPr>
              <a:t>. </a:t>
            </a:r>
            <a:endParaRPr lang="en-US" sz="2400" b="1" dirty="0">
              <a:solidFill>
                <a:srgbClr val="FF0000"/>
              </a:solidFill>
              <a:latin typeface="#9Slide03 SFU Futura_03" panose="00000400000000000000" pitchFamily="2" charset="0"/>
            </a:endParaRPr>
          </a:p>
        </p:txBody>
      </p:sp>
      <p:grpSp>
        <p:nvGrpSpPr>
          <p:cNvPr id="25" name="Nhóm 1">
            <a:extLst>
              <a:ext uri="{FF2B5EF4-FFF2-40B4-BE49-F238E27FC236}">
                <a16:creationId xmlns:a16="http://schemas.microsoft.com/office/drawing/2014/main" xmlns="" id="{96A18BD7-B50A-404C-BD15-34982C5E51C6}"/>
              </a:ext>
            </a:extLst>
          </p:cNvPr>
          <p:cNvGrpSpPr/>
          <p:nvPr/>
        </p:nvGrpSpPr>
        <p:grpSpPr>
          <a:xfrm>
            <a:off x="0" y="-14068"/>
            <a:ext cx="12206068" cy="6858000"/>
            <a:chOff x="-14068" y="0"/>
            <a:chExt cx="12206068" cy="6858000"/>
          </a:xfrm>
        </p:grpSpPr>
        <p:grpSp>
          <p:nvGrpSpPr>
            <p:cNvPr id="27" name="Nhóm 2">
              <a:extLst>
                <a:ext uri="{FF2B5EF4-FFF2-40B4-BE49-F238E27FC236}">
                  <a16:creationId xmlns:a16="http://schemas.microsoft.com/office/drawing/2014/main" xmlns="" id="{FB12B939-EFC0-484F-A7CF-4814CFC97AB5}"/>
                </a:ext>
              </a:extLst>
            </p:cNvPr>
            <p:cNvGrpSpPr/>
            <p:nvPr/>
          </p:nvGrpSpPr>
          <p:grpSpPr>
            <a:xfrm>
              <a:off x="-14068" y="0"/>
              <a:ext cx="12206068" cy="6858000"/>
              <a:chOff x="-14068" y="0"/>
              <a:chExt cx="12206068" cy="6858000"/>
            </a:xfrm>
          </p:grpSpPr>
          <p:cxnSp>
            <p:nvCxnSpPr>
              <p:cNvPr id="33" name="Đường nối Thẳng 4">
                <a:extLst>
                  <a:ext uri="{FF2B5EF4-FFF2-40B4-BE49-F238E27FC236}">
                    <a16:creationId xmlns:a16="http://schemas.microsoft.com/office/drawing/2014/main" xmlns="" id="{C96FF41A-EF62-4D8D-98BD-0BC4B478BB5B}"/>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35" name="Đường nối Thẳng 5">
                <a:extLst>
                  <a:ext uri="{FF2B5EF4-FFF2-40B4-BE49-F238E27FC236}">
                    <a16:creationId xmlns:a16="http://schemas.microsoft.com/office/drawing/2014/main" xmlns="" id="{E1C9AEF5-F9FA-4E76-8515-9B0D74C1611F}"/>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39" name="Đường nối Thẳng 6">
                <a:extLst>
                  <a:ext uri="{FF2B5EF4-FFF2-40B4-BE49-F238E27FC236}">
                    <a16:creationId xmlns:a16="http://schemas.microsoft.com/office/drawing/2014/main" xmlns="" id="{70A02DE2-D67B-4135-89BA-97CA95433ACB}"/>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31" name="Đường nối Thẳng 3">
              <a:extLst>
                <a:ext uri="{FF2B5EF4-FFF2-40B4-BE49-F238E27FC236}">
                  <a16:creationId xmlns:a16="http://schemas.microsoft.com/office/drawing/2014/main" xmlns="" id="{77E28E8B-4CAE-4AE7-92EA-F1D971B15437}"/>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1" name="Picture 10">
            <a:extLst>
              <a:ext uri="{FF2B5EF4-FFF2-40B4-BE49-F238E27FC236}">
                <a16:creationId xmlns:a16="http://schemas.microsoft.com/office/drawing/2014/main" xmlns="" id="{CCC7B516-7674-4D6A-8916-9370F28CC2D3}"/>
              </a:ext>
            </a:extLst>
          </p:cNvPr>
          <p:cNvPicPr>
            <a:picLocks noChangeAspect="1"/>
          </p:cNvPicPr>
          <p:nvPr/>
        </p:nvPicPr>
        <p:blipFill>
          <a:blip r:embed="rId4"/>
          <a:stretch>
            <a:fillRect/>
          </a:stretch>
        </p:blipFill>
        <p:spPr>
          <a:xfrm>
            <a:off x="10456616" y="5219143"/>
            <a:ext cx="1508945" cy="1381279"/>
          </a:xfrm>
          <a:prstGeom prst="rect">
            <a:avLst/>
          </a:prstGeom>
        </p:spPr>
      </p:pic>
      <p:pic>
        <p:nvPicPr>
          <p:cNvPr id="14" name="Picture 2" descr="Image result for Atlat LÃ¢m nghi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6" y="-2476161"/>
            <a:ext cx="4512188" cy="7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729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
            <a:extLst>
              <a:ext uri="{FF2B5EF4-FFF2-40B4-BE49-F238E27FC236}">
                <a16:creationId xmlns:a16="http://schemas.microsoft.com/office/drawing/2014/main" xmlns="" id="{F626F8C5-9DB2-4DFD-8B0B-6BD35693F773}"/>
              </a:ext>
            </a:extLst>
          </p:cNvPr>
          <p:cNvGrpSpPr/>
          <p:nvPr/>
        </p:nvGrpSpPr>
        <p:grpSpPr>
          <a:xfrm>
            <a:off x="0" y="-14068"/>
            <a:ext cx="12206068" cy="6858000"/>
            <a:chOff x="-14068" y="0"/>
            <a:chExt cx="12206068" cy="6858000"/>
          </a:xfrm>
        </p:grpSpPr>
        <p:grpSp>
          <p:nvGrpSpPr>
            <p:cNvPr id="7" name="Nhóm 2">
              <a:extLst>
                <a:ext uri="{FF2B5EF4-FFF2-40B4-BE49-F238E27FC236}">
                  <a16:creationId xmlns:a16="http://schemas.microsoft.com/office/drawing/2014/main" xmlns="" id="{A72A228E-AEDD-4F56-88FB-E2ED09B456CD}"/>
                </a:ext>
              </a:extLst>
            </p:cNvPr>
            <p:cNvGrpSpPr/>
            <p:nvPr/>
          </p:nvGrpSpPr>
          <p:grpSpPr>
            <a:xfrm>
              <a:off x="-14068" y="0"/>
              <a:ext cx="12206068" cy="6858000"/>
              <a:chOff x="-14068" y="0"/>
              <a:chExt cx="12206068" cy="6858000"/>
            </a:xfrm>
          </p:grpSpPr>
          <p:cxnSp>
            <p:nvCxnSpPr>
              <p:cNvPr id="9" name="Đường nối Thẳng 4">
                <a:extLst>
                  <a:ext uri="{FF2B5EF4-FFF2-40B4-BE49-F238E27FC236}">
                    <a16:creationId xmlns:a16="http://schemas.microsoft.com/office/drawing/2014/main" xmlns="" id="{5BF9B6B6-818D-47A2-A668-82B5D3A01522}"/>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0" name="Đường nối Thẳng 5">
                <a:extLst>
                  <a:ext uri="{FF2B5EF4-FFF2-40B4-BE49-F238E27FC236}">
                    <a16:creationId xmlns:a16="http://schemas.microsoft.com/office/drawing/2014/main" xmlns="" id="{34CC07A8-4428-45D8-81AA-9A74F6C98929}"/>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1" name="Đường nối Thẳng 6">
                <a:extLst>
                  <a:ext uri="{FF2B5EF4-FFF2-40B4-BE49-F238E27FC236}">
                    <a16:creationId xmlns:a16="http://schemas.microsoft.com/office/drawing/2014/main" xmlns="" id="{1D0AA9A4-4F33-4625-9BA8-C52C7D1935B1}"/>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8" name="Đường nối Thẳng 3">
              <a:extLst>
                <a:ext uri="{FF2B5EF4-FFF2-40B4-BE49-F238E27FC236}">
                  <a16:creationId xmlns:a16="http://schemas.microsoft.com/office/drawing/2014/main" xmlns="" id="{D80DDA39-4E75-42C3-9E09-8B73680DF6D4}"/>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pic>
        <p:nvPicPr>
          <p:cNvPr id="1026" name="Picture 2" descr="Lý do cả Facebook và YouTube đều muốn khai tử nút 'like' | baotintuc.vn">
            <a:extLst>
              <a:ext uri="{FF2B5EF4-FFF2-40B4-BE49-F238E27FC236}">
                <a16:creationId xmlns:a16="http://schemas.microsoft.com/office/drawing/2014/main" xmlns="" id="{2AAB1965-FC5C-4CEF-9ED8-E83DC70495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56" y="484478"/>
            <a:ext cx="2441862" cy="142442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xmlns="" id="{9BE910E4-480C-425D-9977-DA0EA36B86FC}"/>
              </a:ext>
            </a:extLst>
          </p:cNvPr>
          <p:cNvGrpSpPr/>
          <p:nvPr/>
        </p:nvGrpSpPr>
        <p:grpSpPr>
          <a:xfrm>
            <a:off x="3550400" y="2620373"/>
            <a:ext cx="2504662" cy="3703153"/>
            <a:chOff x="3943985" y="2975369"/>
            <a:chExt cx="2504662" cy="3188210"/>
          </a:xfrm>
        </p:grpSpPr>
        <p:grpSp>
          <p:nvGrpSpPr>
            <p:cNvPr id="1030" name="Group 1029">
              <a:extLst>
                <a:ext uri="{FF2B5EF4-FFF2-40B4-BE49-F238E27FC236}">
                  <a16:creationId xmlns:a16="http://schemas.microsoft.com/office/drawing/2014/main" xmlns="" id="{F4BCA2F4-E898-4CD7-ACA5-AE0CD40569C0}"/>
                </a:ext>
              </a:extLst>
            </p:cNvPr>
            <p:cNvGrpSpPr/>
            <p:nvPr/>
          </p:nvGrpSpPr>
          <p:grpSpPr>
            <a:xfrm>
              <a:off x="3943985" y="2975369"/>
              <a:ext cx="2504662" cy="3188210"/>
              <a:chOff x="3719600" y="4000118"/>
              <a:chExt cx="2504662" cy="3188210"/>
            </a:xfrm>
          </p:grpSpPr>
          <p:sp>
            <p:nvSpPr>
              <p:cNvPr id="20" name="TextBox 19">
                <a:extLst>
                  <a:ext uri="{FF2B5EF4-FFF2-40B4-BE49-F238E27FC236}">
                    <a16:creationId xmlns:a16="http://schemas.microsoft.com/office/drawing/2014/main" xmlns="" id="{4FFD4A6B-F7C5-43EC-B339-317830551902}"/>
                  </a:ext>
                </a:extLst>
              </p:cNvPr>
              <p:cNvSpPr txBox="1"/>
              <p:nvPr/>
            </p:nvSpPr>
            <p:spPr>
              <a:xfrm>
                <a:off x="3818826" y="5126225"/>
                <a:ext cx="240543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dirty="0">
                    <a:solidFill>
                      <a:srgbClr val="0070C0"/>
                    </a:solidFill>
                    <a:latin typeface="#9Slide05 Ciaobella" pitchFamily="2" charset="0"/>
                  </a:rPr>
                  <a:t>Khí hậu nóng, ẩm</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thích</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hợp</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phát</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triển</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nông</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nghiệp</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nhiệt</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đới</a:t>
                </a:r>
                <a:endParaRPr kumimoji="0" lang="en-US" sz="3200" b="0" i="0" u="none" strike="noStrike" kern="1200" cap="none" spc="0" normalizeH="0" baseline="0" noProof="0" dirty="0">
                  <a:ln>
                    <a:noFill/>
                  </a:ln>
                  <a:solidFill>
                    <a:srgbClr val="0070C0"/>
                  </a:solidFill>
                  <a:effectLst/>
                  <a:uLnTx/>
                  <a:uFillTx/>
                  <a:latin typeface="#9Slide05 Ciaobella" pitchFamily="2" charset="0"/>
                </a:endParaRPr>
              </a:p>
            </p:txBody>
          </p:sp>
          <p:sp>
            <p:nvSpPr>
              <p:cNvPr id="37" name="Rectangle 36">
                <a:extLst>
                  <a:ext uri="{FF2B5EF4-FFF2-40B4-BE49-F238E27FC236}">
                    <a16:creationId xmlns:a16="http://schemas.microsoft.com/office/drawing/2014/main" xmlns="" id="{6168B4CC-658D-49DD-81A7-8AB5642EC909}"/>
                  </a:ext>
                </a:extLst>
              </p:cNvPr>
              <p:cNvSpPr/>
              <p:nvPr/>
            </p:nvSpPr>
            <p:spPr>
              <a:xfrm>
                <a:off x="3719600" y="4000118"/>
                <a:ext cx="2504662" cy="3087097"/>
              </a:xfrm>
              <a:prstGeom prst="rect">
                <a:avLst/>
              </a:prstGeom>
              <a:noFill/>
              <a:ln w="28575">
                <a:solidFill>
                  <a:srgbClr val="E08E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5 Ciaobella" pitchFamily="2" charset="0"/>
                </a:endParaRPr>
              </a:p>
            </p:txBody>
          </p:sp>
        </p:grpSp>
        <p:pic>
          <p:nvPicPr>
            <p:cNvPr id="5" name="Picture 4">
              <a:extLst>
                <a:ext uri="{FF2B5EF4-FFF2-40B4-BE49-F238E27FC236}">
                  <a16:creationId xmlns:a16="http://schemas.microsoft.com/office/drawing/2014/main" xmlns="" id="{1E78BF8E-CCB5-4473-A4AC-4336AFE1B33F}"/>
                </a:ext>
              </a:extLst>
            </p:cNvPr>
            <p:cNvPicPr>
              <a:picLocks noChangeAspect="1"/>
            </p:cNvPicPr>
            <p:nvPr/>
          </p:nvPicPr>
          <p:blipFill>
            <a:blip r:embed="rId3">
              <a:clrChange>
                <a:clrFrom>
                  <a:srgbClr val="E4E4E4"/>
                </a:clrFrom>
                <a:clrTo>
                  <a:srgbClr val="E4E4E4">
                    <a:alpha val="0"/>
                  </a:srgbClr>
                </a:clrTo>
              </a:clrChange>
              <a:extLst>
                <a:ext uri="{BEBA8EAE-BF5A-486C-A8C5-ECC9F3942E4B}">
                  <a14:imgProps xmlns:a14="http://schemas.microsoft.com/office/drawing/2010/main">
                    <a14:imgLayer r:embed="rId4">
                      <a14:imgEffect>
                        <a14:backgroundRemoval t="5983" b="95442" l="3693" r="93750">
                          <a14:foregroundMark x1="60511" y1="9687" x2="60511" y2="9687"/>
                          <a14:foregroundMark x1="72727" y1="9687" x2="72727" y2="9687"/>
                          <a14:foregroundMark x1="74148" y1="5983" x2="74148" y2="5983"/>
                          <a14:foregroundMark x1="90625" y1="26496" x2="90625" y2="26496"/>
                          <a14:foregroundMark x1="92330" y1="38746" x2="92330" y2="38746"/>
                          <a14:foregroundMark x1="94034" y1="25071" x2="94034" y2="25071"/>
                          <a14:foregroundMark x1="46875" y1="29060" x2="46875" y2="29060"/>
                          <a14:foregroundMark x1="55398" y1="28490" x2="51136" y2="41595"/>
                          <a14:foregroundMark x1="3977" y1="52422" x2="3977" y2="52422"/>
                          <a14:foregroundMark x1="7386" y1="55271" x2="7386" y2="55271"/>
                          <a14:foregroundMark x1="31250" y1="72650" x2="31250" y2="72650"/>
                          <a14:foregroundMark x1="28125" y1="73504" x2="28125" y2="77493"/>
                          <a14:foregroundMark x1="20170" y1="72650" x2="20170" y2="72650"/>
                          <a14:foregroundMark x1="40057" y1="73219" x2="40057" y2="73219"/>
                          <a14:foregroundMark x1="55398" y1="72650" x2="55398" y2="72650"/>
                          <a14:foregroundMark x1="63352" y1="72365" x2="63352" y2="72365"/>
                          <a14:foregroundMark x1="35511" y1="89744" x2="35511" y2="89744"/>
                          <a14:foregroundMark x1="34943" y1="95442" x2="34943" y2="95442"/>
                          <a14:foregroundMark x1="23864" y1="38746" x2="23864" y2="38746"/>
                          <a14:foregroundMark x1="37216" y1="33048" x2="24716" y2="37892"/>
                          <a14:foregroundMark x1="34091" y1="28490" x2="34091" y2="28490"/>
                        </a14:backgroundRemoval>
                      </a14:imgEffect>
                    </a14:imgLayer>
                  </a14:imgProps>
                </a:ext>
              </a:extLst>
            </a:blip>
            <a:stretch>
              <a:fillRect/>
            </a:stretch>
          </p:blipFill>
          <p:spPr>
            <a:xfrm>
              <a:off x="4650531" y="3003239"/>
              <a:ext cx="1212812" cy="1209366"/>
            </a:xfrm>
            <a:prstGeom prst="rect">
              <a:avLst/>
            </a:prstGeom>
          </p:spPr>
        </p:pic>
      </p:grpSp>
      <p:grpSp>
        <p:nvGrpSpPr>
          <p:cNvPr id="15" name="Group 14">
            <a:extLst>
              <a:ext uri="{FF2B5EF4-FFF2-40B4-BE49-F238E27FC236}">
                <a16:creationId xmlns:a16="http://schemas.microsoft.com/office/drawing/2014/main" xmlns="" id="{EDA33CCA-96E7-4169-A37B-10C1831606E7}"/>
              </a:ext>
            </a:extLst>
          </p:cNvPr>
          <p:cNvGrpSpPr/>
          <p:nvPr/>
        </p:nvGrpSpPr>
        <p:grpSpPr>
          <a:xfrm>
            <a:off x="6367069" y="2454878"/>
            <a:ext cx="2525761" cy="3868648"/>
            <a:chOff x="7264425" y="2782443"/>
            <a:chExt cx="2525761" cy="3868648"/>
          </a:xfrm>
        </p:grpSpPr>
        <p:grpSp>
          <p:nvGrpSpPr>
            <p:cNvPr id="1029" name="Group 1028">
              <a:extLst>
                <a:ext uri="{FF2B5EF4-FFF2-40B4-BE49-F238E27FC236}">
                  <a16:creationId xmlns:a16="http://schemas.microsoft.com/office/drawing/2014/main" xmlns="" id="{059A5589-3916-4C6A-B72C-6B8BDC0D2914}"/>
                </a:ext>
              </a:extLst>
            </p:cNvPr>
            <p:cNvGrpSpPr/>
            <p:nvPr/>
          </p:nvGrpSpPr>
          <p:grpSpPr>
            <a:xfrm>
              <a:off x="7264425" y="2975369"/>
              <a:ext cx="2525761" cy="3675722"/>
              <a:chOff x="1441315" y="4351679"/>
              <a:chExt cx="2525761" cy="3675722"/>
            </a:xfrm>
          </p:grpSpPr>
          <p:sp>
            <p:nvSpPr>
              <p:cNvPr id="18" name="TextBox 17">
                <a:extLst>
                  <a:ext uri="{FF2B5EF4-FFF2-40B4-BE49-F238E27FC236}">
                    <a16:creationId xmlns:a16="http://schemas.microsoft.com/office/drawing/2014/main" xmlns="" id="{6BCCEA87-9A35-434E-B1E4-FFB748B4EBD2}"/>
                  </a:ext>
                </a:extLst>
              </p:cNvPr>
              <p:cNvSpPr txBox="1"/>
              <p:nvPr/>
            </p:nvSpPr>
            <p:spPr>
              <a:xfrm>
                <a:off x="1527250" y="5362703"/>
                <a:ext cx="243982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smtClean="0">
                    <a:solidFill>
                      <a:srgbClr val="0070C0"/>
                    </a:solidFill>
                    <a:latin typeface="#9Slide05 Ciaobella" pitchFamily="2" charset="0"/>
                  </a:rPr>
                  <a:t>Phát</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triển</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tổng</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hợp</a:t>
                </a:r>
                <a:r>
                  <a:rPr lang="en-US" sz="3200" dirty="0" smtClean="0">
                    <a:solidFill>
                      <a:srgbClr val="0070C0"/>
                    </a:solidFill>
                    <a:latin typeface="#9Slide05 Ciaobella" pitchFamily="2" charset="0"/>
                  </a:rPr>
                  <a:t> KT </a:t>
                </a:r>
                <a:r>
                  <a:rPr lang="en-US" sz="3200" dirty="0" err="1" smtClean="0">
                    <a:solidFill>
                      <a:srgbClr val="0070C0"/>
                    </a:solidFill>
                    <a:latin typeface="#9Slide05 Ciaobella" pitchFamily="2" charset="0"/>
                  </a:rPr>
                  <a:t>biển</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đặc</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biệt</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là</a:t>
                </a:r>
                <a:r>
                  <a:rPr lang="en-US" sz="3200" dirty="0" smtClean="0">
                    <a:solidFill>
                      <a:srgbClr val="0070C0"/>
                    </a:solidFill>
                    <a:latin typeface="#9Slide05 Ciaobella" pitchFamily="2" charset="0"/>
                  </a:rPr>
                  <a:t> </a:t>
                </a:r>
                <a:r>
                  <a:rPr lang="en-US" sz="3200" dirty="0" err="1" smtClean="0">
                    <a:solidFill>
                      <a:srgbClr val="0070C0"/>
                    </a:solidFill>
                    <a:latin typeface="#9Slide05 Ciaobella" pitchFamily="2" charset="0"/>
                  </a:rPr>
                  <a:t>đ</a:t>
                </a:r>
                <a:r>
                  <a:rPr lang="en-US" sz="3200" dirty="0" err="1" smtClean="0">
                    <a:solidFill>
                      <a:srgbClr val="0070C0"/>
                    </a:solidFill>
                    <a:latin typeface="#9Slide05 Ciaobella" pitchFamily="2" charset="0"/>
                  </a:rPr>
                  <a:t>ánh</a:t>
                </a:r>
                <a:r>
                  <a:rPr lang="en-US" sz="3200" dirty="0" smtClean="0">
                    <a:solidFill>
                      <a:srgbClr val="0070C0"/>
                    </a:solidFill>
                    <a:latin typeface="#9Slide05 Ciaobella" pitchFamily="2" charset="0"/>
                  </a:rPr>
                  <a:t> </a:t>
                </a:r>
                <a:r>
                  <a:rPr lang="en-US" sz="3200" dirty="0" err="1">
                    <a:solidFill>
                      <a:srgbClr val="0070C0"/>
                    </a:solidFill>
                    <a:latin typeface="#9Slide05 Ciaobella" pitchFamily="2" charset="0"/>
                  </a:rPr>
                  <a:t>bắt</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và</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nuôi</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trồng</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thủy</a:t>
                </a:r>
                <a:r>
                  <a:rPr lang="en-US" sz="3200" dirty="0">
                    <a:solidFill>
                      <a:srgbClr val="0070C0"/>
                    </a:solidFill>
                    <a:latin typeface="#9Slide05 Ciaobella" pitchFamily="2" charset="0"/>
                  </a:rPr>
                  <a:t> </a:t>
                </a:r>
                <a:r>
                  <a:rPr lang="en-US" sz="3200" dirty="0" err="1">
                    <a:solidFill>
                      <a:srgbClr val="0070C0"/>
                    </a:solidFill>
                    <a:latin typeface="#9Slide05 Ciaobella" pitchFamily="2" charset="0"/>
                  </a:rPr>
                  <a:t>sản</a:t>
                </a:r>
                <a:endParaRPr kumimoji="0" lang="vi-VN" sz="3200" b="0" i="0" u="none" strike="noStrike" kern="1200" cap="none" spc="0" normalizeH="0" baseline="0" noProof="0" dirty="0">
                  <a:ln>
                    <a:noFill/>
                  </a:ln>
                  <a:solidFill>
                    <a:srgbClr val="0070C0"/>
                  </a:solidFill>
                  <a:effectLst/>
                  <a:uLnTx/>
                  <a:uFillTx/>
                  <a:latin typeface="#9Slide05 Ciaobella" pitchFamily="2" charset="0"/>
                </a:endParaRPr>
              </a:p>
            </p:txBody>
          </p:sp>
          <p:sp>
            <p:nvSpPr>
              <p:cNvPr id="36" name="Rectangle 35">
                <a:extLst>
                  <a:ext uri="{FF2B5EF4-FFF2-40B4-BE49-F238E27FC236}">
                    <a16:creationId xmlns:a16="http://schemas.microsoft.com/office/drawing/2014/main" xmlns="" id="{300666D2-CD7A-40D7-A712-BB325D5A1A01}"/>
                  </a:ext>
                </a:extLst>
              </p:cNvPr>
              <p:cNvSpPr/>
              <p:nvPr/>
            </p:nvSpPr>
            <p:spPr>
              <a:xfrm>
                <a:off x="1441315" y="4351679"/>
                <a:ext cx="2504659" cy="3675722"/>
              </a:xfrm>
              <a:prstGeom prst="rect">
                <a:avLst/>
              </a:prstGeom>
              <a:noFill/>
              <a:ln w="28575">
                <a:solidFill>
                  <a:srgbClr val="E08E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5 Ciaobella" pitchFamily="2" charset="0"/>
                </a:endParaRPr>
              </a:p>
            </p:txBody>
          </p:sp>
        </p:grpSp>
        <p:pic>
          <p:nvPicPr>
            <p:cNvPr id="12" name="Picture 11">
              <a:extLst>
                <a:ext uri="{FF2B5EF4-FFF2-40B4-BE49-F238E27FC236}">
                  <a16:creationId xmlns:a16="http://schemas.microsoft.com/office/drawing/2014/main" xmlns="" id="{143307A0-340B-4216-8E0A-E3D85442710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76" b="98174" l="870" r="96522">
                          <a14:foregroundMark x1="50000" y1="10046" x2="50000" y2="10046"/>
                          <a14:foregroundMark x1="76522" y1="8676" x2="76522" y2="8676"/>
                          <a14:foregroundMark x1="88261" y1="27397" x2="88261" y2="27397"/>
                          <a14:foregroundMark x1="95652" y1="26027" x2="95652" y2="26027"/>
                          <a14:foregroundMark x1="39130" y1="33790" x2="39130" y2="33790"/>
                          <a14:foregroundMark x1="9565" y1="46119" x2="9565" y2="46119"/>
                          <a14:foregroundMark x1="5652" y1="43379" x2="5652" y2="43379"/>
                          <a14:foregroundMark x1="870" y1="39269" x2="870" y2="39269"/>
                          <a14:foregroundMark x1="57826" y1="94064" x2="57826" y2="94064"/>
                          <a14:foregroundMark x1="53478" y1="98174" x2="53478" y2="98174"/>
                          <a14:foregroundMark x1="96522" y1="71233" x2="96522" y2="71233"/>
                          <a14:foregroundMark x1="79565" y1="63927" x2="79565" y2="63927"/>
                          <a14:foregroundMark x1="84783" y1="55251" x2="78261" y2="61187"/>
                          <a14:foregroundMark x1="85217" y1="66210" x2="82174" y2="55708"/>
                          <a14:foregroundMark x1="82609" y1="64384" x2="79565" y2="57991"/>
                        </a14:backgroundRemoval>
                      </a14:imgEffect>
                    </a14:imgLayer>
                  </a14:imgProps>
                </a:ext>
              </a:extLst>
            </a:blip>
            <a:stretch>
              <a:fillRect/>
            </a:stretch>
          </p:blipFill>
          <p:spPr>
            <a:xfrm>
              <a:off x="7733744" y="2782443"/>
              <a:ext cx="1264422" cy="1203950"/>
            </a:xfrm>
            <a:prstGeom prst="rect">
              <a:avLst/>
            </a:prstGeom>
          </p:spPr>
        </p:pic>
      </p:grpSp>
      <p:grpSp>
        <p:nvGrpSpPr>
          <p:cNvPr id="31" name="Group 30">
            <a:extLst>
              <a:ext uri="{FF2B5EF4-FFF2-40B4-BE49-F238E27FC236}">
                <a16:creationId xmlns:a16="http://schemas.microsoft.com/office/drawing/2014/main" xmlns="" id="{0F886BE3-3DBC-4824-AF00-C7F471C5E730}"/>
              </a:ext>
            </a:extLst>
          </p:cNvPr>
          <p:cNvGrpSpPr/>
          <p:nvPr/>
        </p:nvGrpSpPr>
        <p:grpSpPr>
          <a:xfrm>
            <a:off x="9218089" y="2338754"/>
            <a:ext cx="2468393" cy="3984771"/>
            <a:chOff x="9218089" y="2693750"/>
            <a:chExt cx="2468393" cy="3368715"/>
          </a:xfrm>
        </p:grpSpPr>
        <p:grpSp>
          <p:nvGrpSpPr>
            <p:cNvPr id="44" name="Group 43">
              <a:extLst>
                <a:ext uri="{FF2B5EF4-FFF2-40B4-BE49-F238E27FC236}">
                  <a16:creationId xmlns:a16="http://schemas.microsoft.com/office/drawing/2014/main" xmlns="" id="{BB796554-CC3B-480B-B750-4D0D5DF789F6}"/>
                </a:ext>
              </a:extLst>
            </p:cNvPr>
            <p:cNvGrpSpPr/>
            <p:nvPr/>
          </p:nvGrpSpPr>
          <p:grpSpPr>
            <a:xfrm>
              <a:off x="9218089" y="3002798"/>
              <a:ext cx="2468393" cy="3059667"/>
              <a:chOff x="3691033" y="4000118"/>
              <a:chExt cx="2468393" cy="3059667"/>
            </a:xfrm>
          </p:grpSpPr>
          <p:sp>
            <p:nvSpPr>
              <p:cNvPr id="45" name="TextBox 44">
                <a:extLst>
                  <a:ext uri="{FF2B5EF4-FFF2-40B4-BE49-F238E27FC236}">
                    <a16:creationId xmlns:a16="http://schemas.microsoft.com/office/drawing/2014/main" xmlns="" id="{4226A3C9-04F3-4349-B9E3-64F5701421E5}"/>
                  </a:ext>
                </a:extLst>
              </p:cNvPr>
              <p:cNvSpPr txBox="1"/>
              <p:nvPr/>
            </p:nvSpPr>
            <p:spPr>
              <a:xfrm>
                <a:off x="3691033" y="5236244"/>
                <a:ext cx="243982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5 Ciaobella" pitchFamily="2" charset="0"/>
                  </a:rPr>
                  <a:t>Sinh vật đa dạng: rừng ngập mặn, chim cò…</a:t>
                </a:r>
              </a:p>
            </p:txBody>
          </p:sp>
          <p:sp>
            <p:nvSpPr>
              <p:cNvPr id="46" name="Rectangle 45">
                <a:extLst>
                  <a:ext uri="{FF2B5EF4-FFF2-40B4-BE49-F238E27FC236}">
                    <a16:creationId xmlns:a16="http://schemas.microsoft.com/office/drawing/2014/main" xmlns="" id="{FECEE683-5744-4E79-8C14-80CD7C1B09D4}"/>
                  </a:ext>
                </a:extLst>
              </p:cNvPr>
              <p:cNvSpPr/>
              <p:nvPr/>
            </p:nvSpPr>
            <p:spPr>
              <a:xfrm>
                <a:off x="3719600" y="4000118"/>
                <a:ext cx="2439826" cy="3059667"/>
              </a:xfrm>
              <a:prstGeom prst="rect">
                <a:avLst/>
              </a:prstGeom>
              <a:noFill/>
              <a:ln w="28575">
                <a:solidFill>
                  <a:srgbClr val="E08E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5 Ciaobella" pitchFamily="2" charset="0"/>
                </a:endParaRPr>
              </a:p>
            </p:txBody>
          </p:sp>
        </p:grpSp>
        <p:pic>
          <p:nvPicPr>
            <p:cNvPr id="30" name="Picture 29">
              <a:extLst>
                <a:ext uri="{FF2B5EF4-FFF2-40B4-BE49-F238E27FC236}">
                  <a16:creationId xmlns:a16="http://schemas.microsoft.com/office/drawing/2014/main" xmlns="" id="{4F048D21-DFD8-4C74-9994-A02D06E1C74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286" y1="24429" x2="41286" y2="24429"/>
                          <a14:foregroundMark x1="73000" y1="69143" x2="73000" y2="69143"/>
                          <a14:foregroundMark x1="72714" y1="75571" x2="72714" y2="75571"/>
                          <a14:foregroundMark x1="56857" y1="78571" x2="56857" y2="78571"/>
                        </a14:backgroundRemoval>
                      </a14:imgEffect>
                    </a14:imgLayer>
                  </a14:imgProps>
                </a:ext>
              </a:extLst>
            </a:blip>
            <a:stretch>
              <a:fillRect/>
            </a:stretch>
          </p:blipFill>
          <p:spPr>
            <a:xfrm>
              <a:off x="9370212" y="2693750"/>
              <a:ext cx="1939270" cy="1939270"/>
            </a:xfrm>
            <a:prstGeom prst="rect">
              <a:avLst/>
            </a:prstGeom>
          </p:spPr>
        </p:pic>
      </p:grpSp>
      <p:grpSp>
        <p:nvGrpSpPr>
          <p:cNvPr id="34" name="Group 33">
            <a:extLst>
              <a:ext uri="{FF2B5EF4-FFF2-40B4-BE49-F238E27FC236}">
                <a16:creationId xmlns:a16="http://schemas.microsoft.com/office/drawing/2014/main" xmlns="" id="{22094B2D-C3C6-40D4-BC48-9737DC5A6BF0}"/>
              </a:ext>
            </a:extLst>
          </p:cNvPr>
          <p:cNvGrpSpPr/>
          <p:nvPr/>
        </p:nvGrpSpPr>
        <p:grpSpPr>
          <a:xfrm>
            <a:off x="733730" y="2450153"/>
            <a:ext cx="2533231" cy="3763220"/>
            <a:chOff x="733730" y="2805148"/>
            <a:chExt cx="2533231" cy="3243203"/>
          </a:xfrm>
        </p:grpSpPr>
        <p:grpSp>
          <p:nvGrpSpPr>
            <p:cNvPr id="1027" name="Group 1026">
              <a:extLst>
                <a:ext uri="{FF2B5EF4-FFF2-40B4-BE49-F238E27FC236}">
                  <a16:creationId xmlns:a16="http://schemas.microsoft.com/office/drawing/2014/main" xmlns="" id="{C0F8A621-6602-4F96-840D-209FC2DFCABD}"/>
                </a:ext>
              </a:extLst>
            </p:cNvPr>
            <p:cNvGrpSpPr/>
            <p:nvPr/>
          </p:nvGrpSpPr>
          <p:grpSpPr>
            <a:xfrm>
              <a:off x="733730" y="2961252"/>
              <a:ext cx="2533231" cy="3087099"/>
              <a:chOff x="217844" y="4048936"/>
              <a:chExt cx="2609975" cy="3087099"/>
            </a:xfrm>
          </p:grpSpPr>
          <p:sp>
            <p:nvSpPr>
              <p:cNvPr id="1025" name="Rectangle 1024">
                <a:extLst>
                  <a:ext uri="{FF2B5EF4-FFF2-40B4-BE49-F238E27FC236}">
                    <a16:creationId xmlns:a16="http://schemas.microsoft.com/office/drawing/2014/main" xmlns="" id="{B42045C9-5106-43F1-9FB2-A9AA5391D4C9}"/>
                  </a:ext>
                </a:extLst>
              </p:cNvPr>
              <p:cNvSpPr/>
              <p:nvPr/>
            </p:nvSpPr>
            <p:spPr>
              <a:xfrm>
                <a:off x="217844" y="4048936"/>
                <a:ext cx="2580542" cy="3087099"/>
              </a:xfrm>
              <a:prstGeom prst="rect">
                <a:avLst/>
              </a:prstGeom>
              <a:noFill/>
              <a:ln w="28575">
                <a:solidFill>
                  <a:srgbClr val="E08E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70C0"/>
                  </a:solidFill>
                  <a:effectLst/>
                  <a:uLnTx/>
                  <a:uFillTx/>
                  <a:latin typeface="#9Slide05 Ciaobella" pitchFamily="2" charset="0"/>
                </a:endParaRPr>
              </a:p>
            </p:txBody>
          </p:sp>
          <p:sp>
            <p:nvSpPr>
              <p:cNvPr id="14" name="TextBox 13">
                <a:extLst>
                  <a:ext uri="{FF2B5EF4-FFF2-40B4-BE49-F238E27FC236}">
                    <a16:creationId xmlns:a16="http://schemas.microsoft.com/office/drawing/2014/main" xmlns="" id="{742C5889-5459-460A-967A-334736A63D60}"/>
                  </a:ext>
                </a:extLst>
              </p:cNvPr>
              <p:cNvSpPr txBox="1"/>
              <p:nvPr/>
            </p:nvSpPr>
            <p:spPr>
              <a:xfrm>
                <a:off x="283229" y="5179336"/>
                <a:ext cx="254459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a:solidFill>
                      <a:srgbClr val="0070C0"/>
                    </a:solidFill>
                    <a:latin typeface="#9Slide05 Ciaobella" pitchFamily="2" charset="0"/>
                  </a:rPr>
                  <a:t>Diện tích đất </a:t>
                </a:r>
                <a:r>
                  <a:rPr lang="en-US" sz="3200">
                    <a:solidFill>
                      <a:srgbClr val="0070C0"/>
                    </a:solidFill>
                    <a:latin typeface="#9Slide05 Ciaobella" pitchFamily="2" charset="0"/>
                  </a:rPr>
                  <a:t>phù sa lớn thuận lợi cho trồng lúa nước</a:t>
                </a:r>
                <a:endParaRPr lang="vi-VN" sz="3200">
                  <a:solidFill>
                    <a:srgbClr val="0070C0"/>
                  </a:solidFill>
                  <a:latin typeface="#9Slide05 Ciaobella" pitchFamily="2" charset="0"/>
                </a:endParaRPr>
              </a:p>
            </p:txBody>
          </p:sp>
        </p:grpSp>
        <p:pic>
          <p:nvPicPr>
            <p:cNvPr id="33" name="Picture 32">
              <a:extLst>
                <a:ext uri="{FF2B5EF4-FFF2-40B4-BE49-F238E27FC236}">
                  <a16:creationId xmlns:a16="http://schemas.microsoft.com/office/drawing/2014/main" xmlns="" id="{C1F5F9F1-128D-4BB5-8046-DF144E6AFF1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2556" y1="25444" x2="52556" y2="25444"/>
                          <a14:foregroundMark x1="48000" y1="38778" x2="48000" y2="38778"/>
                          <a14:foregroundMark x1="50222" y1="46778" x2="50222" y2="46778"/>
                          <a14:foregroundMark x1="49111" y1="36111" x2="49111" y2="36111"/>
                          <a14:foregroundMark x1="49222" y1="34667" x2="49222" y2="34667"/>
                          <a14:foregroundMark x1="49333" y1="34889" x2="48556" y2="37333"/>
                        </a14:backgroundRemoval>
                      </a14:imgEffect>
                    </a14:imgLayer>
                  </a14:imgProps>
                </a:ext>
              </a:extLst>
            </a:blip>
            <a:stretch>
              <a:fillRect/>
            </a:stretch>
          </p:blipFill>
          <p:spPr>
            <a:xfrm>
              <a:off x="1201298" y="2805148"/>
              <a:ext cx="1494720" cy="1494720"/>
            </a:xfrm>
            <a:prstGeom prst="rect">
              <a:avLst/>
            </a:prstGeom>
          </p:spPr>
        </p:pic>
      </p:grpSp>
      <p:sp>
        <p:nvSpPr>
          <p:cNvPr id="53" name="TextBox 52">
            <a:extLst>
              <a:ext uri="{FF2B5EF4-FFF2-40B4-BE49-F238E27FC236}">
                <a16:creationId xmlns:a16="http://schemas.microsoft.com/office/drawing/2014/main" xmlns="" id="{D040FC97-625C-494B-B0CB-F27B5A809467}"/>
              </a:ext>
            </a:extLst>
          </p:cNvPr>
          <p:cNvSpPr txBox="1"/>
          <p:nvPr/>
        </p:nvSpPr>
        <p:spPr>
          <a:xfrm>
            <a:off x="2487171" y="1049416"/>
            <a:ext cx="9009408" cy="646331"/>
          </a:xfrm>
          <a:prstGeom prst="rect">
            <a:avLst/>
          </a:prstGeom>
          <a:noFill/>
        </p:spPr>
        <p:txBody>
          <a:bodyPr wrap="square">
            <a:spAutoFit/>
          </a:bodyPr>
          <a:lstStyle/>
          <a:p>
            <a:r>
              <a:rPr lang="en-US" sz="3600" b="1">
                <a:solidFill>
                  <a:srgbClr val="00B050"/>
                </a:solidFill>
                <a:latin typeface="#9Slide03 SFU Futura_03" panose="00000400000000000000" pitchFamily="2" charset="0"/>
              </a:rPr>
              <a:t>Giàu tài nguyên để phát triển nông nghiệp</a:t>
            </a:r>
          </a:p>
        </p:txBody>
      </p:sp>
    </p:spTree>
    <p:extLst>
      <p:ext uri="{BB962C8B-B14F-4D97-AF65-F5344CB8AC3E}">
        <p14:creationId xmlns:p14="http://schemas.microsoft.com/office/powerpoint/2010/main" val="823443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34E5E7C-1976-4C3E-A934-9425D4F2BF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4A3DCCF-F22D-44A1-AF41-62EF2D9FFBF9}"/>
              </a:ext>
            </a:extLst>
          </p:cNvPr>
          <p:cNvSpPr txBox="1"/>
          <p:nvPr/>
        </p:nvSpPr>
        <p:spPr>
          <a:xfrm>
            <a:off x="6297029" y="1659832"/>
            <a:ext cx="7982712" cy="86868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400" kern="1200" dirty="0" err="1">
                <a:solidFill>
                  <a:schemeClr val="accent2">
                    <a:lumMod val="75000"/>
                  </a:schemeClr>
                </a:solidFill>
                <a:latin typeface="#9Slide07 Crocante" panose="02000000000000000000" pitchFamily="2" charset="0"/>
                <a:ea typeface="+mj-ea"/>
                <a:cs typeface="+mj-cs"/>
              </a:rPr>
              <a:t>Khó</a:t>
            </a:r>
            <a:r>
              <a:rPr lang="en-US" sz="4400" kern="1200" dirty="0">
                <a:solidFill>
                  <a:schemeClr val="accent2">
                    <a:lumMod val="75000"/>
                  </a:schemeClr>
                </a:solidFill>
                <a:latin typeface="#9Slide07 Crocante" panose="02000000000000000000" pitchFamily="2" charset="0"/>
                <a:ea typeface="+mj-ea"/>
                <a:cs typeface="+mj-cs"/>
              </a:rPr>
              <a:t> </a:t>
            </a:r>
            <a:r>
              <a:rPr lang="en-US" sz="4400" kern="1200" dirty="0" err="1">
                <a:solidFill>
                  <a:schemeClr val="accent2">
                    <a:lumMod val="75000"/>
                  </a:schemeClr>
                </a:solidFill>
                <a:latin typeface="#9Slide07 Crocante" panose="02000000000000000000" pitchFamily="2" charset="0"/>
                <a:ea typeface="+mj-ea"/>
                <a:cs typeface="+mj-cs"/>
              </a:rPr>
              <a:t>khăn</a:t>
            </a:r>
            <a:endParaRPr lang="en-US" sz="4400" kern="1200" dirty="0">
              <a:solidFill>
                <a:schemeClr val="accent2">
                  <a:lumMod val="75000"/>
                </a:schemeClr>
              </a:solidFill>
              <a:latin typeface="#9Slide07 Crocante" panose="02000000000000000000" pitchFamily="2" charset="0"/>
              <a:ea typeface="+mj-ea"/>
              <a:cs typeface="+mj-cs"/>
            </a:endParaRPr>
          </a:p>
        </p:txBody>
      </p:sp>
      <p:pic>
        <p:nvPicPr>
          <p:cNvPr id="4" name="Picture 3">
            <a:extLst>
              <a:ext uri="{FF2B5EF4-FFF2-40B4-BE49-F238E27FC236}">
                <a16:creationId xmlns:a16="http://schemas.microsoft.com/office/drawing/2014/main" xmlns="" id="{912D2C60-B90D-4AC2-84DB-09D94357EC0B}"/>
              </a:ext>
            </a:extLst>
          </p:cNvPr>
          <p:cNvPicPr>
            <a:picLocks noChangeAspect="1"/>
          </p:cNvPicPr>
          <p:nvPr/>
        </p:nvPicPr>
        <p:blipFill rotWithShape="1">
          <a:blip r:embed="rId2"/>
          <a:srcRect l="4016" r="2953" b="-1"/>
          <a:stretch/>
        </p:blipFill>
        <p:spPr>
          <a:xfrm>
            <a:off x="333102" y="157907"/>
            <a:ext cx="4071473" cy="3008864"/>
          </a:xfrm>
          <a:prstGeom prst="rect">
            <a:avLst/>
          </a:prstGeom>
        </p:spPr>
      </p:pic>
      <p:pic>
        <p:nvPicPr>
          <p:cNvPr id="5" name="Picture 4">
            <a:extLst>
              <a:ext uri="{FF2B5EF4-FFF2-40B4-BE49-F238E27FC236}">
                <a16:creationId xmlns:a16="http://schemas.microsoft.com/office/drawing/2014/main" xmlns="" id="{87ABEB11-3AB6-4049-A70F-BDFF28A26C1A}"/>
              </a:ext>
            </a:extLst>
          </p:cNvPr>
          <p:cNvPicPr>
            <a:picLocks noChangeAspect="1"/>
          </p:cNvPicPr>
          <p:nvPr/>
        </p:nvPicPr>
        <p:blipFill rotWithShape="1">
          <a:blip r:embed="rId3"/>
          <a:srcRect r="9460" b="-1"/>
          <a:stretch/>
        </p:blipFill>
        <p:spPr>
          <a:xfrm>
            <a:off x="4762968" y="158871"/>
            <a:ext cx="3840120" cy="3008864"/>
          </a:xfrm>
          <a:prstGeom prst="rect">
            <a:avLst/>
          </a:prstGeom>
        </p:spPr>
      </p:pic>
      <p:sp>
        <p:nvSpPr>
          <p:cNvPr id="6" name="TextBox 5">
            <a:extLst>
              <a:ext uri="{FF2B5EF4-FFF2-40B4-BE49-F238E27FC236}">
                <a16:creationId xmlns:a16="http://schemas.microsoft.com/office/drawing/2014/main" xmlns="" id="{A8248FC7-7123-4949-B717-46EAE3F2920A}"/>
              </a:ext>
            </a:extLst>
          </p:cNvPr>
          <p:cNvSpPr txBox="1"/>
          <p:nvPr/>
        </p:nvSpPr>
        <p:spPr>
          <a:xfrm>
            <a:off x="333102" y="3429000"/>
            <a:ext cx="4434227" cy="461665"/>
          </a:xfrm>
          <a:prstGeom prst="rect">
            <a:avLst/>
          </a:prstGeom>
          <a:noFill/>
        </p:spPr>
        <p:txBody>
          <a:bodyPr wrap="none" rtlCol="0">
            <a:spAutoFit/>
          </a:bodyPr>
          <a:lstStyle/>
          <a:p>
            <a:r>
              <a:rPr lang="en-US" sz="2400" b="1" dirty="0" err="1">
                <a:solidFill>
                  <a:srgbClr val="0070C0"/>
                </a:solidFill>
                <a:latin typeface="#9Slide03 SFU Futura_03" panose="00000400000000000000" pitchFamily="2" charset="0"/>
              </a:rPr>
              <a:t>Diện</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tích</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đất</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phèn</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đất</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mặn</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lớn</a:t>
            </a:r>
            <a:endParaRPr lang="en-US" sz="2400" b="1" dirty="0">
              <a:solidFill>
                <a:srgbClr val="0070C0"/>
              </a:solidFill>
              <a:latin typeface="#9Slide03 SFU Futura_03" panose="00000400000000000000" pitchFamily="2" charset="0"/>
            </a:endParaRPr>
          </a:p>
        </p:txBody>
      </p:sp>
      <p:sp>
        <p:nvSpPr>
          <p:cNvPr id="11" name="TextBox 10">
            <a:extLst>
              <a:ext uri="{FF2B5EF4-FFF2-40B4-BE49-F238E27FC236}">
                <a16:creationId xmlns:a16="http://schemas.microsoft.com/office/drawing/2014/main" xmlns="" id="{887560CD-C3B6-4A0C-8420-31901DCE135D}"/>
              </a:ext>
            </a:extLst>
          </p:cNvPr>
          <p:cNvSpPr txBox="1"/>
          <p:nvPr/>
        </p:nvSpPr>
        <p:spPr>
          <a:xfrm>
            <a:off x="5337450" y="3429367"/>
            <a:ext cx="3265638" cy="461665"/>
          </a:xfrm>
          <a:prstGeom prst="rect">
            <a:avLst/>
          </a:prstGeom>
          <a:noFill/>
        </p:spPr>
        <p:txBody>
          <a:bodyPr wrap="none" rtlCol="0">
            <a:spAutoFit/>
          </a:bodyPr>
          <a:lstStyle/>
          <a:p>
            <a:r>
              <a:rPr lang="en-US" sz="2400" b="1" dirty="0" err="1">
                <a:solidFill>
                  <a:srgbClr val="0070C0"/>
                </a:solidFill>
                <a:latin typeface="#9Slide03 SFU Futura_03" panose="00000400000000000000" pitchFamily="2" charset="0"/>
              </a:rPr>
              <a:t>Thiếu</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nước</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về</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mùa</a:t>
            </a:r>
            <a:r>
              <a:rPr lang="en-US" sz="2400" b="1" dirty="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khô</a:t>
            </a:r>
            <a:endParaRPr lang="en-US" sz="2400" b="1" dirty="0">
              <a:solidFill>
                <a:srgbClr val="0070C0"/>
              </a:solidFill>
              <a:latin typeface="#9Slide03 SFU Futura_03" panose="00000400000000000000" pitchFamily="2" charset="0"/>
            </a:endParaRPr>
          </a:p>
        </p:txBody>
      </p:sp>
      <p:sp>
        <p:nvSpPr>
          <p:cNvPr id="2" name="Down Arrow 1"/>
          <p:cNvSpPr/>
          <p:nvPr/>
        </p:nvSpPr>
        <p:spPr>
          <a:xfrm>
            <a:off x="9977718" y="2420471"/>
            <a:ext cx="632011" cy="1680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C4A3DCCF-F22D-44A1-AF41-62EF2D9FFBF9}"/>
              </a:ext>
            </a:extLst>
          </p:cNvPr>
          <p:cNvSpPr txBox="1"/>
          <p:nvPr/>
        </p:nvSpPr>
        <p:spPr>
          <a:xfrm>
            <a:off x="6454428" y="4485076"/>
            <a:ext cx="7982712" cy="86868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400" kern="1200" dirty="0" smtClean="0">
                <a:solidFill>
                  <a:srgbClr val="FF0000"/>
                </a:solidFill>
                <a:latin typeface="#9Slide07 Crocante" panose="02000000000000000000" pitchFamily="2" charset="0"/>
                <a:ea typeface="+mj-ea"/>
                <a:cs typeface="+mj-cs"/>
              </a:rPr>
              <a:t>GIẢI PHÁP </a:t>
            </a:r>
            <a:endParaRPr lang="en-US" sz="4400" kern="1200" dirty="0">
              <a:solidFill>
                <a:srgbClr val="FF0000"/>
              </a:solidFill>
              <a:latin typeface="#9Slide07 Crocante" panose="02000000000000000000" pitchFamily="2" charset="0"/>
              <a:ea typeface="+mj-ea"/>
              <a:cs typeface="+mj-cs"/>
            </a:endParaRPr>
          </a:p>
        </p:txBody>
      </p:sp>
      <p:sp>
        <p:nvSpPr>
          <p:cNvPr id="7" name="Right Brace 6"/>
          <p:cNvSpPr/>
          <p:nvPr/>
        </p:nvSpPr>
        <p:spPr>
          <a:xfrm>
            <a:off x="8377518" y="4208929"/>
            <a:ext cx="632011" cy="18019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xmlns="" id="{A8248FC7-7123-4949-B717-46EAE3F2920A}"/>
              </a:ext>
            </a:extLst>
          </p:cNvPr>
          <p:cNvSpPr txBox="1"/>
          <p:nvPr/>
        </p:nvSpPr>
        <p:spPr>
          <a:xfrm>
            <a:off x="1461842" y="4509717"/>
            <a:ext cx="6915676" cy="1200329"/>
          </a:xfrm>
          <a:prstGeom prst="rect">
            <a:avLst/>
          </a:prstGeom>
          <a:noFill/>
        </p:spPr>
        <p:txBody>
          <a:bodyPr wrap="none" rtlCol="0">
            <a:spAutoFit/>
          </a:bodyPr>
          <a:lstStyle/>
          <a:p>
            <a:pPr marL="342900" indent="-342900">
              <a:buFontTx/>
              <a:buChar char="-"/>
            </a:pPr>
            <a:r>
              <a:rPr lang="en-US" sz="2400" b="1" dirty="0" err="1" smtClean="0">
                <a:solidFill>
                  <a:srgbClr val="0070C0"/>
                </a:solidFill>
                <a:latin typeface="#9Slide03 SFU Futura_03" panose="00000400000000000000" pitchFamily="2" charset="0"/>
              </a:rPr>
              <a:t>Đầu</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tư</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xây</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dựng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thủy</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lợi</a:t>
            </a:r>
            <a:r>
              <a:rPr lang="en-US" sz="2400" b="1" dirty="0" smtClean="0">
                <a:solidFill>
                  <a:srgbClr val="0070C0"/>
                </a:solidFill>
                <a:latin typeface="#9Slide03 SFU Futura_03" panose="00000400000000000000" pitchFamily="2" charset="0"/>
              </a:rPr>
              <a:t>.</a:t>
            </a:r>
          </a:p>
          <a:p>
            <a:pPr marL="342900" indent="-342900">
              <a:buFontTx/>
              <a:buChar char="-"/>
            </a:pPr>
            <a:r>
              <a:rPr lang="en-US" sz="2400" b="1" dirty="0" err="1" smtClean="0">
                <a:solidFill>
                  <a:srgbClr val="0070C0"/>
                </a:solidFill>
                <a:latin typeface="#9Slide03 SFU Futura_03" panose="00000400000000000000" pitchFamily="2" charset="0"/>
              </a:rPr>
              <a:t>Cải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tạo</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đất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cung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cấp</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nước</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ngọt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vào</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mùa</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khô</a:t>
            </a:r>
            <a:r>
              <a:rPr lang="en-US" sz="2400" b="1" dirty="0" smtClean="0">
                <a:solidFill>
                  <a:srgbClr val="0070C0"/>
                </a:solidFill>
                <a:latin typeface="#9Slide03 SFU Futura_03" panose="00000400000000000000" pitchFamily="2" charset="0"/>
              </a:rPr>
              <a:t>.</a:t>
            </a:r>
          </a:p>
          <a:p>
            <a:pPr marL="342900" indent="-342900">
              <a:buFontTx/>
              <a:buChar char="-"/>
            </a:pPr>
            <a:r>
              <a:rPr lang="en-US" sz="2400" b="1" dirty="0" err="1" smtClean="0">
                <a:solidFill>
                  <a:srgbClr val="0070C0"/>
                </a:solidFill>
                <a:latin typeface="#9Slide03 SFU Futura_03" panose="00000400000000000000" pitchFamily="2" charset="0"/>
              </a:rPr>
              <a:t>Sống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chung</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với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lũ</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khai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thác</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các</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nguồn</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lợi</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từ</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lũ</a:t>
            </a:r>
            <a:endParaRPr lang="en-US" sz="2400" b="1" dirty="0">
              <a:solidFill>
                <a:srgbClr val="0070C0"/>
              </a:solidFill>
              <a:latin typeface="#9Slide03 SFU Futura_03" panose="00000400000000000000" pitchFamily="2" charset="0"/>
            </a:endParaRPr>
          </a:p>
        </p:txBody>
      </p:sp>
    </p:spTree>
    <p:extLst>
      <p:ext uri="{BB962C8B-B14F-4D97-AF65-F5344CB8AC3E}">
        <p14:creationId xmlns:p14="http://schemas.microsoft.com/office/powerpoint/2010/main" val="1565402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62A6080-49CC-4706-B403-ACEAD451C4C3}"/>
              </a:ext>
            </a:extLst>
          </p:cNvPr>
          <p:cNvPicPr>
            <a:picLocks noChangeAspect="1"/>
          </p:cNvPicPr>
          <p:nvPr/>
        </p:nvPicPr>
        <p:blipFill>
          <a:blip r:embed="rId2"/>
          <a:stretch>
            <a:fillRect/>
          </a:stretch>
        </p:blipFill>
        <p:spPr>
          <a:xfrm>
            <a:off x="484632" y="1930574"/>
            <a:ext cx="6716272" cy="3777902"/>
          </a:xfrm>
          <a:prstGeom prst="rect">
            <a:avLst/>
          </a:prstGeom>
        </p:spPr>
      </p:pic>
      <p:pic>
        <p:nvPicPr>
          <p:cNvPr id="7" name="Picture 6">
            <a:extLst>
              <a:ext uri="{FF2B5EF4-FFF2-40B4-BE49-F238E27FC236}">
                <a16:creationId xmlns:a16="http://schemas.microsoft.com/office/drawing/2014/main" xmlns="" id="{4930F8C4-AAAC-47AD-A424-E7F555A5EC42}"/>
              </a:ext>
            </a:extLst>
          </p:cNvPr>
          <p:cNvPicPr>
            <a:picLocks noChangeAspect="1"/>
          </p:cNvPicPr>
          <p:nvPr/>
        </p:nvPicPr>
        <p:blipFill>
          <a:blip r:embed="rId3"/>
          <a:stretch>
            <a:fillRect/>
          </a:stretch>
        </p:blipFill>
        <p:spPr>
          <a:xfrm>
            <a:off x="7534655" y="484632"/>
            <a:ext cx="3871844" cy="5888737"/>
          </a:xfrm>
          <a:prstGeom prst="rect">
            <a:avLst/>
          </a:prstGeom>
        </p:spPr>
      </p:pic>
      <p:sp>
        <p:nvSpPr>
          <p:cNvPr id="8" name="TextBox 7">
            <a:extLst>
              <a:ext uri="{FF2B5EF4-FFF2-40B4-BE49-F238E27FC236}">
                <a16:creationId xmlns:a16="http://schemas.microsoft.com/office/drawing/2014/main" xmlns="" id="{7426E0F8-321E-4F82-A0C0-3AB4E7D645CF}"/>
              </a:ext>
            </a:extLst>
          </p:cNvPr>
          <p:cNvSpPr txBox="1"/>
          <p:nvPr/>
        </p:nvSpPr>
        <p:spPr>
          <a:xfrm>
            <a:off x="2047875" y="285750"/>
            <a:ext cx="3749744" cy="1862048"/>
          </a:xfrm>
          <a:prstGeom prst="rect">
            <a:avLst/>
          </a:prstGeom>
          <a:noFill/>
        </p:spPr>
        <p:txBody>
          <a:bodyPr wrap="none" rtlCol="0">
            <a:spAutoFit/>
          </a:bodyPr>
          <a:lstStyle/>
          <a:p>
            <a:r>
              <a:rPr lang="vi-VN" sz="11500">
                <a:solidFill>
                  <a:srgbClr val="00B0F0"/>
                </a:solidFill>
                <a:latin typeface="#9Slide05 IcielCiaobella" pitchFamily="2" charset="0"/>
              </a:rPr>
              <a:t>Cần Thơ</a:t>
            </a:r>
            <a:endParaRPr lang="en-US" sz="11500">
              <a:solidFill>
                <a:srgbClr val="00B0F0"/>
              </a:solidFill>
              <a:latin typeface="#9Slide05 IcielCiaobella" pitchFamily="2" charset="0"/>
            </a:endParaRPr>
          </a:p>
        </p:txBody>
      </p:sp>
      <p:sp>
        <p:nvSpPr>
          <p:cNvPr id="9" name="Rectangle 8">
            <a:extLst>
              <a:ext uri="{FF2B5EF4-FFF2-40B4-BE49-F238E27FC236}">
                <a16:creationId xmlns:a16="http://schemas.microsoft.com/office/drawing/2014/main" xmlns="" id="{03EB66B4-448B-4D7F-AB1D-B7220DD8E97A}"/>
              </a:ext>
            </a:extLst>
          </p:cNvPr>
          <p:cNvSpPr/>
          <p:nvPr/>
        </p:nvSpPr>
        <p:spPr>
          <a:xfrm>
            <a:off x="6693" y="2004569"/>
            <a:ext cx="474783" cy="28544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88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59D63E5-F6AA-4765-B74A-5FA4416027AE}"/>
              </a:ext>
            </a:extLst>
          </p:cNvPr>
          <p:cNvGrpSpPr/>
          <p:nvPr/>
        </p:nvGrpSpPr>
        <p:grpSpPr>
          <a:xfrm>
            <a:off x="1778905" y="204363"/>
            <a:ext cx="8492559" cy="707888"/>
            <a:chOff x="2864918" y="204363"/>
            <a:chExt cx="8492559" cy="707888"/>
          </a:xfrm>
        </p:grpSpPr>
        <p:sp>
          <p:nvSpPr>
            <p:cNvPr id="3" name="Hộp Văn bản 18">
              <a:extLst>
                <a:ext uri="{FF2B5EF4-FFF2-40B4-BE49-F238E27FC236}">
                  <a16:creationId xmlns:a16="http://schemas.microsoft.com/office/drawing/2014/main" xmlns="" id="{8F1F121B-EB04-44F0-80BE-DA758427E50E}"/>
                </a:ext>
              </a:extLst>
            </p:cNvPr>
            <p:cNvSpPr txBox="1"/>
            <p:nvPr/>
          </p:nvSpPr>
          <p:spPr>
            <a:xfrm>
              <a:off x="3800514" y="204363"/>
              <a:ext cx="569739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iii</a:t>
              </a:r>
              <a:r>
                <a:rPr kumimoji="0" lang="vi-VN"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 </a:t>
              </a:r>
              <a:r>
                <a:rPr kumimoji="0" lang="vi-VN" sz="4000" b="1" i="0" u="none" strike="noStrike" kern="1200" cap="none" spc="0" normalizeH="0" baseline="0" noProof="0" dirty="0">
                  <a:ln>
                    <a:noFill/>
                  </a:ln>
                  <a:solidFill>
                    <a:srgbClr val="FF0000"/>
                  </a:solidFill>
                  <a:effectLst/>
                  <a:uLnTx/>
                  <a:uFillTx/>
                  <a:latin typeface="#9Slide03 Bebas Neue Book" panose="00000500000000000000" pitchFamily="2" charset="0"/>
                  <a:ea typeface="+mn-ea"/>
                  <a:cs typeface="+mn-cs"/>
                </a:rPr>
                <a:t>Đặc điểm dân cư xã </a:t>
              </a:r>
              <a:r>
                <a:rPr kumimoji="0" lang="vi-VN"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hội</a:t>
              </a:r>
              <a:r>
                <a:rPr kumimoji="0" lang="en-US"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 ( </a:t>
              </a:r>
              <a:r>
                <a:rPr kumimoji="0" lang="en-US" sz="4000" b="1" i="0" u="none" strike="noStrike" kern="1200" cap="none" spc="0" normalizeH="0" baseline="0" noProof="0" dirty="0" err="1" smtClean="0">
                  <a:ln>
                    <a:noFill/>
                  </a:ln>
                  <a:solidFill>
                    <a:srgbClr val="FF0000"/>
                  </a:solidFill>
                  <a:effectLst/>
                  <a:uLnTx/>
                  <a:uFillTx/>
                  <a:latin typeface="#9Slide03 Bebas Neue Book" panose="00000500000000000000" pitchFamily="2" charset="0"/>
                  <a:ea typeface="+mn-ea"/>
                  <a:cs typeface="+mn-cs"/>
                </a:rPr>
                <a:t>tự</a:t>
              </a:r>
              <a:r>
                <a:rPr kumimoji="0" lang="en-US" sz="4000" b="1" i="0" u="none" strike="noStrike" kern="1200" cap="none" spc="0" normalizeH="0" noProof="0" dirty="0" smtClean="0">
                  <a:ln>
                    <a:noFill/>
                  </a:ln>
                  <a:solidFill>
                    <a:srgbClr val="FF0000"/>
                  </a:solidFill>
                  <a:effectLst/>
                  <a:uLnTx/>
                  <a:uFillTx/>
                  <a:latin typeface="#9Slide03 Bebas Neue Book" panose="00000500000000000000" pitchFamily="2" charset="0"/>
                  <a:ea typeface="+mn-ea"/>
                  <a:cs typeface="+mn-cs"/>
                </a:rPr>
                <a:t> </a:t>
              </a:r>
              <a:r>
                <a:rPr kumimoji="0" lang="en-US" sz="4000" b="1" i="0" u="none" strike="noStrike" kern="1200" cap="none" spc="0" normalizeH="0" noProof="0" dirty="0" err="1" smtClean="0">
                  <a:ln>
                    <a:noFill/>
                  </a:ln>
                  <a:solidFill>
                    <a:srgbClr val="FF0000"/>
                  </a:solidFill>
                  <a:effectLst/>
                  <a:uLnTx/>
                  <a:uFillTx/>
                  <a:latin typeface="#9Slide03 Bebas Neue Book" panose="00000500000000000000" pitchFamily="2" charset="0"/>
                  <a:ea typeface="+mn-ea"/>
                  <a:cs typeface="+mn-cs"/>
                </a:rPr>
                <a:t>học</a:t>
              </a:r>
              <a:r>
                <a:rPr kumimoji="0" lang="en-US" sz="4000" b="1" i="0" u="none" strike="noStrike" kern="1200" cap="none" spc="0" normalizeH="0" noProof="0" dirty="0" smtClean="0">
                  <a:ln>
                    <a:noFill/>
                  </a:ln>
                  <a:solidFill>
                    <a:srgbClr val="FF0000"/>
                  </a:solidFill>
                  <a:effectLst/>
                  <a:uLnTx/>
                  <a:uFillTx/>
                  <a:latin typeface="#9Slide03 Bebas Neue Book" panose="00000500000000000000" pitchFamily="2" charset="0"/>
                  <a:ea typeface="+mn-ea"/>
                  <a:cs typeface="+mn-cs"/>
                </a:rPr>
                <a:t>)</a:t>
              </a:r>
              <a:r>
                <a:rPr kumimoji="0" lang="vi-VN" sz="4000" b="1" i="0" u="none" strike="noStrike" kern="1200" cap="none" spc="0" normalizeH="0" baseline="0" noProof="0" dirty="0" smtClean="0">
                  <a:ln>
                    <a:noFill/>
                  </a:ln>
                  <a:solidFill>
                    <a:srgbClr val="FF0000"/>
                  </a:solidFill>
                  <a:effectLst/>
                  <a:uLnTx/>
                  <a:uFillTx/>
                  <a:latin typeface="#9Slide03 Bebas Neue Book" panose="00000500000000000000" pitchFamily="2" charset="0"/>
                  <a:ea typeface="+mn-ea"/>
                  <a:cs typeface="+mn-cs"/>
                </a:rPr>
                <a:t> </a:t>
              </a:r>
              <a:endParaRPr kumimoji="0" lang="vi-VN" sz="4000" b="1" i="0" u="none" strike="noStrike" kern="1200" cap="none" spc="0" normalizeH="0" baseline="0" noProof="0" dirty="0">
                <a:ln>
                  <a:noFill/>
                </a:ln>
                <a:solidFill>
                  <a:srgbClr val="FF0000"/>
                </a:solidFill>
                <a:effectLst/>
                <a:uLnTx/>
                <a:uFillTx/>
                <a:latin typeface="#9Slide03 Bebas Neue Book" panose="00000500000000000000" pitchFamily="2" charset="0"/>
                <a:ea typeface="+mn-ea"/>
                <a:cs typeface="+mn-cs"/>
              </a:endParaRPr>
            </a:p>
          </p:txBody>
        </p:sp>
        <p:cxnSp>
          <p:nvCxnSpPr>
            <p:cNvPr id="4" name="Đường nối Thẳng 19">
              <a:extLst>
                <a:ext uri="{FF2B5EF4-FFF2-40B4-BE49-F238E27FC236}">
                  <a16:creationId xmlns:a16="http://schemas.microsoft.com/office/drawing/2014/main" xmlns="" id="{4DB249BE-000A-4FE3-8898-920D3B915780}"/>
                </a:ext>
              </a:extLst>
            </p:cNvPr>
            <p:cNvCxnSpPr>
              <a:cxnSpLocks/>
            </p:cNvCxnSpPr>
            <p:nvPr/>
          </p:nvCxnSpPr>
          <p:spPr>
            <a:xfrm flipV="1">
              <a:off x="2864918" y="912249"/>
              <a:ext cx="8492559" cy="2"/>
            </a:xfrm>
            <a:prstGeom prst="line">
              <a:avLst/>
            </a:prstGeom>
            <a:noFill/>
            <a:ln w="28575" cap="flat" cmpd="sng" algn="ctr">
              <a:solidFill>
                <a:srgbClr val="00B050"/>
              </a:solidFill>
              <a:prstDash val="sysDash"/>
              <a:miter lim="800000"/>
            </a:ln>
            <a:effectLst/>
          </p:spPr>
        </p:cxnSp>
      </p:grpSp>
      <p:pic>
        <p:nvPicPr>
          <p:cNvPr id="6" name="Picture 5">
            <a:extLst>
              <a:ext uri="{FF2B5EF4-FFF2-40B4-BE49-F238E27FC236}">
                <a16:creationId xmlns:a16="http://schemas.microsoft.com/office/drawing/2014/main" xmlns="" id="{6B4125E8-F203-4371-94D4-5F49224A6C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70" b="90698" l="10000" r="90000">
                        <a14:foregroundMark x1="45465" y1="9070" x2="45465" y2="9070"/>
                        <a14:foregroundMark x1="67907" y1="43140" x2="67907" y2="43140"/>
                        <a14:foregroundMark x1="71977" y1="39070" x2="71977" y2="39070"/>
                        <a14:foregroundMark x1="52674" y1="90116" x2="52674" y2="90116"/>
                        <a14:foregroundMark x1="46628" y1="90698" x2="46628" y2="90698"/>
                      </a14:backgroundRemoval>
                    </a14:imgEffect>
                  </a14:imgLayer>
                </a14:imgProps>
              </a:ext>
            </a:extLst>
          </a:blip>
          <a:stretch>
            <a:fillRect/>
          </a:stretch>
        </p:blipFill>
        <p:spPr>
          <a:xfrm>
            <a:off x="1031011" y="1014338"/>
            <a:ext cx="2739175" cy="2739175"/>
          </a:xfrm>
          <a:prstGeom prst="rect">
            <a:avLst/>
          </a:prstGeom>
        </p:spPr>
      </p:pic>
      <p:sp>
        <p:nvSpPr>
          <p:cNvPr id="7" name="TextBox 6">
            <a:extLst>
              <a:ext uri="{FF2B5EF4-FFF2-40B4-BE49-F238E27FC236}">
                <a16:creationId xmlns:a16="http://schemas.microsoft.com/office/drawing/2014/main" xmlns="" id="{BE94CDAE-8066-45BC-9107-D752E8ACFAE3}"/>
              </a:ext>
            </a:extLst>
          </p:cNvPr>
          <p:cNvSpPr txBox="1"/>
          <p:nvPr/>
        </p:nvSpPr>
        <p:spPr>
          <a:xfrm>
            <a:off x="3189612" y="1591039"/>
            <a:ext cx="6345007" cy="830997"/>
          </a:xfrm>
          <a:prstGeom prst="rect">
            <a:avLst/>
          </a:prstGeom>
          <a:noFill/>
        </p:spPr>
        <p:txBody>
          <a:bodyPr wrap="none" rtlCol="0">
            <a:spAutoFit/>
          </a:bodyPr>
          <a:lstStyle/>
          <a:p>
            <a:r>
              <a:rPr lang="en-US" sz="4800">
                <a:solidFill>
                  <a:srgbClr val="7030A0"/>
                </a:solidFill>
                <a:latin typeface="#9Slide05 Ciaobella" pitchFamily="2" charset="0"/>
              </a:rPr>
              <a:t>Đọc SGK và hoàn thành sơ đồ sau:</a:t>
            </a:r>
          </a:p>
        </p:txBody>
      </p:sp>
      <p:grpSp>
        <p:nvGrpSpPr>
          <p:cNvPr id="8" name="Group 7">
            <a:extLst>
              <a:ext uri="{FF2B5EF4-FFF2-40B4-BE49-F238E27FC236}">
                <a16:creationId xmlns:a16="http://schemas.microsoft.com/office/drawing/2014/main" xmlns="" id="{F9B57452-810E-4EFE-A285-D849B9EAC71B}"/>
              </a:ext>
            </a:extLst>
          </p:cNvPr>
          <p:cNvGrpSpPr/>
          <p:nvPr/>
        </p:nvGrpSpPr>
        <p:grpSpPr>
          <a:xfrm>
            <a:off x="2429772" y="2922516"/>
            <a:ext cx="8417363" cy="3363574"/>
            <a:chOff x="1799482" y="2371371"/>
            <a:chExt cx="8417363" cy="3363574"/>
          </a:xfrm>
        </p:grpSpPr>
        <p:sp>
          <p:nvSpPr>
            <p:cNvPr id="9" name="TextBox 8">
              <a:extLst>
                <a:ext uri="{FF2B5EF4-FFF2-40B4-BE49-F238E27FC236}">
                  <a16:creationId xmlns:a16="http://schemas.microsoft.com/office/drawing/2014/main" xmlns="" id="{42DDEE21-385B-4F76-AB08-F7CE0B0DBEAC}"/>
                </a:ext>
              </a:extLst>
            </p:cNvPr>
            <p:cNvSpPr txBox="1"/>
            <p:nvPr/>
          </p:nvSpPr>
          <p:spPr>
            <a:xfrm>
              <a:off x="1799482" y="4534616"/>
              <a:ext cx="2111475" cy="1200329"/>
            </a:xfrm>
            <a:prstGeom prst="rect">
              <a:avLst/>
            </a:prstGeom>
            <a:solidFill>
              <a:schemeClr val="accent4">
                <a:lumMod val="60000"/>
                <a:lumOff val="40000"/>
              </a:schemeClr>
            </a:solidFill>
            <a:ln w="12700">
              <a:solidFill>
                <a:schemeClr val="accent1"/>
              </a:solidFill>
              <a:prstDash val="dash"/>
            </a:ln>
          </p:spPr>
          <p:txBody>
            <a:bodyPr wrap="square">
              <a:spAutoFit/>
            </a:bodyPr>
            <a:lstStyle>
              <a:defPPr>
                <a:defRPr lang="en-US"/>
              </a:defPPr>
              <a:lvl1pPr>
                <a:defRPr sz="2400" b="1">
                  <a:latin typeface="#9Slide03 SFU Futura_09" panose="00000400000000000000" pitchFamily="2" charset="0"/>
                </a:defRPr>
              </a:lvl1pPr>
            </a:lstStyle>
            <a:p>
              <a:pPr algn="ctr"/>
              <a:r>
                <a:rPr lang="vi-VN"/>
                <a:t>Thuận lợi        </a:t>
              </a:r>
            </a:p>
            <a:p>
              <a:endParaRPr lang="vi-VN"/>
            </a:p>
            <a:p>
              <a:endParaRPr lang="en-US"/>
            </a:p>
          </p:txBody>
        </p:sp>
        <p:sp>
          <p:nvSpPr>
            <p:cNvPr id="10" name="TextBox 9">
              <a:extLst>
                <a:ext uri="{FF2B5EF4-FFF2-40B4-BE49-F238E27FC236}">
                  <a16:creationId xmlns:a16="http://schemas.microsoft.com/office/drawing/2014/main" xmlns="" id="{4FC3B404-39BC-48A4-A773-113E6B558E58}"/>
                </a:ext>
              </a:extLst>
            </p:cNvPr>
            <p:cNvSpPr txBox="1"/>
            <p:nvPr/>
          </p:nvSpPr>
          <p:spPr>
            <a:xfrm>
              <a:off x="8105376" y="4534615"/>
              <a:ext cx="2111469" cy="1200329"/>
            </a:xfrm>
            <a:prstGeom prst="rect">
              <a:avLst/>
            </a:prstGeom>
            <a:solidFill>
              <a:schemeClr val="accent4">
                <a:lumMod val="60000"/>
                <a:lumOff val="40000"/>
              </a:schemeClr>
            </a:solidFill>
            <a:ln w="12700">
              <a:solidFill>
                <a:schemeClr val="accent1"/>
              </a:solidFill>
              <a:prstDash val="dash"/>
            </a:ln>
          </p:spPr>
          <p:txBody>
            <a:bodyPr wrap="square">
              <a:spAutoFit/>
            </a:bodyPr>
            <a:lstStyle>
              <a:defPPr>
                <a:defRPr lang="en-US"/>
              </a:defPPr>
              <a:lvl1pPr>
                <a:defRPr sz="2400" b="1">
                  <a:latin typeface="#9Slide03 SFU Futura_09" panose="00000400000000000000" pitchFamily="2" charset="0"/>
                </a:defRPr>
              </a:lvl1pPr>
            </a:lstStyle>
            <a:p>
              <a:pPr algn="ctr"/>
              <a:r>
                <a:rPr lang="vi-VN"/>
                <a:t>Khó khăn          </a:t>
              </a:r>
            </a:p>
            <a:p>
              <a:endParaRPr lang="vi-VN"/>
            </a:p>
            <a:p>
              <a:endParaRPr lang="vi-VN"/>
            </a:p>
          </p:txBody>
        </p:sp>
        <p:sp>
          <p:nvSpPr>
            <p:cNvPr id="11" name="TextBox 10">
              <a:extLst>
                <a:ext uri="{FF2B5EF4-FFF2-40B4-BE49-F238E27FC236}">
                  <a16:creationId xmlns:a16="http://schemas.microsoft.com/office/drawing/2014/main" xmlns="" id="{E7423FA7-453C-4C91-8A27-A5F37C2FA2BA}"/>
                </a:ext>
              </a:extLst>
            </p:cNvPr>
            <p:cNvSpPr txBox="1"/>
            <p:nvPr/>
          </p:nvSpPr>
          <p:spPr>
            <a:xfrm>
              <a:off x="3139896" y="2371371"/>
              <a:ext cx="5367571" cy="830997"/>
            </a:xfrm>
            <a:prstGeom prst="rect">
              <a:avLst/>
            </a:prstGeom>
            <a:solidFill>
              <a:schemeClr val="accent4">
                <a:lumMod val="20000"/>
                <a:lumOff val="80000"/>
              </a:schemeClr>
            </a:solidFill>
            <a:ln w="12700">
              <a:solidFill>
                <a:schemeClr val="accent1"/>
              </a:solidFill>
              <a:prstDash val="dash"/>
            </a:ln>
          </p:spPr>
          <p:txBody>
            <a:bodyPr wrap="square">
              <a:spAutoFit/>
            </a:bodyPr>
            <a:lstStyle/>
            <a:p>
              <a:pPr marL="342900" indent="-342900">
                <a:buFontTx/>
                <a:buChar char="-"/>
              </a:pPr>
              <a:r>
                <a:rPr lang="en-US" sz="2400" b="1">
                  <a:latin typeface="#9Slide03 SFU Futura_03" panose="00000400000000000000" pitchFamily="2" charset="0"/>
                </a:rPr>
                <a:t>Dân số: </a:t>
              </a:r>
              <a:r>
                <a:rPr lang="en-US" sz="1100" b="1">
                  <a:latin typeface="#9Slide03 SFU Futura_03" panose="00000400000000000000" pitchFamily="2" charset="0"/>
                </a:rPr>
                <a:t>……………………………………………………………………..</a:t>
              </a:r>
            </a:p>
            <a:p>
              <a:pPr marL="342900" indent="-342900">
                <a:buFontTx/>
                <a:buChar char="-"/>
              </a:pPr>
              <a:r>
                <a:rPr lang="en-US" sz="2400" b="1">
                  <a:latin typeface="#9Slide03 SFU Futura_03" panose="00000400000000000000" pitchFamily="2" charset="0"/>
                </a:rPr>
                <a:t>Thành phần dân tộc:</a:t>
              </a:r>
              <a:r>
                <a:rPr lang="en-US" sz="1100" b="1">
                  <a:latin typeface="#9Slide03 SFU Futura_03" panose="00000400000000000000" pitchFamily="2" charset="0"/>
                </a:rPr>
                <a:t>………………………………….....</a:t>
              </a:r>
              <a:endParaRPr lang="vi-VN" sz="2400" b="1">
                <a:latin typeface="#9Slide03 SFU Futura_03" panose="00000400000000000000" pitchFamily="2" charset="0"/>
              </a:endParaRPr>
            </a:p>
          </p:txBody>
        </p:sp>
        <p:pic>
          <p:nvPicPr>
            <p:cNvPr id="12" name="Picture 2" descr="Lý do cả Facebook và YouTube đều muốn khai tử nút 'like' | baotintuc.vn">
              <a:extLst>
                <a:ext uri="{FF2B5EF4-FFF2-40B4-BE49-F238E27FC236}">
                  <a16:creationId xmlns:a16="http://schemas.microsoft.com/office/drawing/2014/main" xmlns="" id="{CC869E86-E1C4-43F7-9D7C-BFD9A2E1FD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2219" y="5065713"/>
              <a:ext cx="985688" cy="574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5CC4C85C-4FFB-4950-883D-8AA91BD4EC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0" b="97810" l="4063" r="98438">
                          <a14:foregroundMark x1="85000" y1="9854" x2="85625" y2="33942"/>
                          <a14:foregroundMark x1="91563" y1="4015" x2="75313" y2="1825"/>
                          <a14:foregroundMark x1="75313" y1="1825" x2="58750" y2="6204"/>
                          <a14:foregroundMark x1="58750" y1="6204" x2="24688" y2="4745"/>
                          <a14:foregroundMark x1="24688" y1="4745" x2="13438" y2="17883"/>
                          <a14:foregroundMark x1="13438" y1="17883" x2="5938" y2="55839"/>
                          <a14:foregroundMark x1="5938" y1="55839" x2="22813" y2="59124"/>
                          <a14:foregroundMark x1="22813" y1="59124" x2="35938" y2="70073"/>
                          <a14:foregroundMark x1="35938" y1="70073" x2="37188" y2="89416"/>
                          <a14:foregroundMark x1="37188" y1="89416" x2="50000" y2="76642"/>
                          <a14:foregroundMark x1="50000" y1="76642" x2="56563" y2="59124"/>
                          <a14:foregroundMark x1="56563" y1="59124" x2="71250" y2="48905"/>
                          <a14:foregroundMark x1="71250" y1="48905" x2="87813" y2="48905"/>
                          <a14:foregroundMark x1="87813" y1="48905" x2="99688" y2="35036"/>
                          <a14:foregroundMark x1="99688" y1="35036" x2="98438" y2="16058"/>
                          <a14:foregroundMark x1="98438" y1="16058" x2="92500" y2="3650"/>
                          <a14:foregroundMark x1="6563" y1="39781" x2="6563" y2="39781"/>
                          <a14:foregroundMark x1="4063" y1="51825" x2="4063" y2="51825"/>
                          <a14:foregroundMark x1="43438" y1="97810" x2="43438" y2="97810"/>
                        </a14:backgroundRemoval>
                      </a14:imgEffect>
                    </a14:imgLayer>
                  </a14:imgProps>
                </a:ext>
              </a:extLst>
            </a:blip>
            <a:stretch>
              <a:fillRect/>
            </a:stretch>
          </p:blipFill>
          <p:spPr>
            <a:xfrm>
              <a:off x="8811355" y="5041743"/>
              <a:ext cx="699509" cy="598955"/>
            </a:xfrm>
            <a:prstGeom prst="rect">
              <a:avLst/>
            </a:prstGeom>
          </p:spPr>
        </p:pic>
        <p:cxnSp>
          <p:nvCxnSpPr>
            <p:cNvPr id="14" name="Straight Arrow Connector 13">
              <a:extLst>
                <a:ext uri="{FF2B5EF4-FFF2-40B4-BE49-F238E27FC236}">
                  <a16:creationId xmlns:a16="http://schemas.microsoft.com/office/drawing/2014/main" xmlns="" id="{0BF42F35-6977-4CB0-BC7B-90CBE0509F12}"/>
                </a:ext>
              </a:extLst>
            </p:cNvPr>
            <p:cNvCxnSpPr>
              <a:cxnSpLocks/>
              <a:stCxn id="11" idx="2"/>
              <a:endCxn id="9" idx="0"/>
            </p:cNvCxnSpPr>
            <p:nvPr/>
          </p:nvCxnSpPr>
          <p:spPr>
            <a:xfrm flipH="1">
              <a:off x="2855220" y="3202368"/>
              <a:ext cx="2968462" cy="1332248"/>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6B60A80D-35C2-4683-8A5C-7876BD9BE19E}"/>
                </a:ext>
              </a:extLst>
            </p:cNvPr>
            <p:cNvCxnSpPr>
              <a:cxnSpLocks/>
              <a:stCxn id="11" idx="2"/>
              <a:endCxn id="10" idx="0"/>
            </p:cNvCxnSpPr>
            <p:nvPr/>
          </p:nvCxnSpPr>
          <p:spPr>
            <a:xfrm>
              <a:off x="5823682" y="3202368"/>
              <a:ext cx="3337429" cy="1332247"/>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Nhóm 1">
            <a:extLst>
              <a:ext uri="{FF2B5EF4-FFF2-40B4-BE49-F238E27FC236}">
                <a16:creationId xmlns:a16="http://schemas.microsoft.com/office/drawing/2014/main" xmlns="" id="{2F5D2D2F-E9DB-4F59-A807-4A8A8C61E43C}"/>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CEB25DE3-B7F0-44CB-8E06-5E7EE413EFDF}"/>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116BA667-82AB-4E06-9998-36E4083E4AA1}"/>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xmlns="" id="{663591FC-E35F-48BD-8AEE-91F765584105}"/>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xmlns="" id="{57C534B3-AD8F-47D7-85E3-06924AAE8193}"/>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xmlns="" id="{8A7102D2-F84C-4168-AD3D-8BC0A32CF35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2665884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37">
            <a:extLst>
              <a:ext uri="{FF2B5EF4-FFF2-40B4-BE49-F238E27FC236}">
                <a16:creationId xmlns:a16="http://schemas.microsoft.com/office/drawing/2014/main" xmlns="" id="{6B776281-0CE5-4CE4-B197-182E7B7DB2CB}"/>
              </a:ext>
            </a:extLst>
          </p:cNvPr>
          <p:cNvSpPr/>
          <p:nvPr/>
        </p:nvSpPr>
        <p:spPr>
          <a:xfrm>
            <a:off x="1006825" y="4702793"/>
            <a:ext cx="4535472" cy="1077218"/>
          </a:xfrm>
          <a:prstGeom prst="rect">
            <a:avLst/>
          </a:prstGeom>
        </p:spPr>
        <p:txBody>
          <a:bodyPr wrap="square">
            <a:spAutoFit/>
          </a:bodyPr>
          <a:lstStyle/>
          <a:p>
            <a:pPr algn="just"/>
            <a:r>
              <a:rPr lang="en-US" sz="2800" b="1">
                <a:solidFill>
                  <a:srgbClr val="0070C0"/>
                </a:solidFill>
                <a:latin typeface="#9Slide03 SFU Futura_03" panose="00000400000000000000" pitchFamily="2" charset="0"/>
              </a:rPr>
              <a:t>» Dân số đông, gần</a:t>
            </a:r>
            <a:r>
              <a:rPr lang="en-US" sz="3600" b="1">
                <a:solidFill>
                  <a:srgbClr val="C00000"/>
                </a:solidFill>
                <a:latin typeface="#9Slide03 SFU Futura_03" panose="00000400000000000000" pitchFamily="2" charset="0"/>
              </a:rPr>
              <a:t>17,3</a:t>
            </a:r>
            <a:r>
              <a:rPr lang="en-US" sz="2800" b="1">
                <a:solidFill>
                  <a:srgbClr val="0070C0"/>
                </a:solidFill>
                <a:latin typeface="#9Slide03 SFU Futura_03" panose="00000400000000000000" pitchFamily="2" charset="0"/>
              </a:rPr>
              <a:t> triệu người.</a:t>
            </a:r>
            <a:endParaRPr lang="en-US" sz="2800" b="1">
              <a:latin typeface="#9Slide03 SFU Futura_03" panose="00000400000000000000" pitchFamily="2" charset="0"/>
            </a:endParaRPr>
          </a:p>
        </p:txBody>
      </p:sp>
      <p:sp>
        <p:nvSpPr>
          <p:cNvPr id="3" name="Arrow: Right 2">
            <a:extLst>
              <a:ext uri="{FF2B5EF4-FFF2-40B4-BE49-F238E27FC236}">
                <a16:creationId xmlns:a16="http://schemas.microsoft.com/office/drawing/2014/main" xmlns="" id="{1590E347-B5FE-4907-B30B-5BF45C80B9D3}"/>
              </a:ext>
            </a:extLst>
          </p:cNvPr>
          <p:cNvSpPr/>
          <p:nvPr/>
        </p:nvSpPr>
        <p:spPr>
          <a:xfrm>
            <a:off x="6113755" y="4976949"/>
            <a:ext cx="812800" cy="405797"/>
          </a:xfrm>
          <a:prstGeom prst="rightArrow">
            <a:avLst>
              <a:gd name="adj1" fmla="val 54553"/>
              <a:gd name="adj2" fmla="val 50000"/>
            </a:avLst>
          </a:prstGeom>
          <a:solidFill>
            <a:srgbClr val="F65E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BCAA740-F9B3-4F6E-8344-E7387CA583D8}"/>
              </a:ext>
            </a:extLst>
          </p:cNvPr>
          <p:cNvSpPr txBox="1"/>
          <p:nvPr/>
        </p:nvSpPr>
        <p:spPr>
          <a:xfrm>
            <a:off x="7271896" y="4785923"/>
            <a:ext cx="4535472" cy="954107"/>
          </a:xfrm>
          <a:prstGeom prst="rect">
            <a:avLst/>
          </a:prstGeom>
          <a:solidFill>
            <a:schemeClr val="accent6">
              <a:lumMod val="20000"/>
              <a:lumOff val="80000"/>
            </a:schemeClr>
          </a:solidFill>
        </p:spPr>
        <p:txBody>
          <a:bodyPr wrap="square">
            <a:spAutoFit/>
          </a:bodyPr>
          <a:lstStyle>
            <a:defPPr>
              <a:defRPr lang="en-US"/>
            </a:defPPr>
            <a:lvl1pPr algn="just">
              <a:defRPr sz="3200" b="1">
                <a:solidFill>
                  <a:srgbClr val="0070C0"/>
                </a:solidFill>
                <a:latin typeface="#9Slide03 SFU Futura_03" panose="00000400000000000000" pitchFamily="2" charset="0"/>
              </a:defRPr>
            </a:lvl1pPr>
          </a:lstStyle>
          <a:p>
            <a:r>
              <a:rPr lang="vi-VN" sz="2800"/>
              <a:t>Nguồn lao động dồi dào, thị trường tiêu thụ rộng lớn</a:t>
            </a:r>
            <a:endParaRPr lang="en-US" sz="2800"/>
          </a:p>
        </p:txBody>
      </p:sp>
      <p:sp>
        <p:nvSpPr>
          <p:cNvPr id="5" name="Hình chữ nhật 37">
            <a:extLst>
              <a:ext uri="{FF2B5EF4-FFF2-40B4-BE49-F238E27FC236}">
                <a16:creationId xmlns:a16="http://schemas.microsoft.com/office/drawing/2014/main" xmlns="" id="{C3E0BEC5-9EE3-47C4-8AFC-7FDF6EEF187E}"/>
              </a:ext>
            </a:extLst>
          </p:cNvPr>
          <p:cNvSpPr/>
          <p:nvPr/>
        </p:nvSpPr>
        <p:spPr>
          <a:xfrm>
            <a:off x="1006825" y="6090210"/>
            <a:ext cx="10667311" cy="523220"/>
          </a:xfrm>
          <a:prstGeom prst="rect">
            <a:avLst/>
          </a:prstGeom>
        </p:spPr>
        <p:txBody>
          <a:bodyPr wrap="square">
            <a:spAutoFit/>
          </a:bodyPr>
          <a:lstStyle/>
          <a:p>
            <a:pPr algn="just"/>
            <a:r>
              <a:rPr lang="en-US" sz="2800" b="1">
                <a:solidFill>
                  <a:srgbClr val="0070C0"/>
                </a:solidFill>
                <a:latin typeface="#9Slide03 SFU Futura_03" panose="00000400000000000000" pitchFamily="2" charset="0"/>
              </a:rPr>
              <a:t>»</a:t>
            </a:r>
            <a:r>
              <a:rPr lang="vi-VN" sz="2800" b="1">
                <a:solidFill>
                  <a:srgbClr val="0070C0"/>
                </a:solidFill>
                <a:latin typeface="#9Slide03 SFU Futura_03" panose="00000400000000000000" pitchFamily="2" charset="0"/>
              </a:rPr>
              <a:t> Lao động có kinh nghiệm</a:t>
            </a:r>
            <a:r>
              <a:rPr lang="en-US" sz="2800" b="1">
                <a:solidFill>
                  <a:srgbClr val="0070C0"/>
                </a:solidFill>
                <a:latin typeface="#9Slide03 SFU Futura_03" panose="00000400000000000000" pitchFamily="2" charset="0"/>
              </a:rPr>
              <a:t> sản xuất nông nghiệp </a:t>
            </a:r>
            <a:r>
              <a:rPr lang="vi-VN" sz="2800" b="1">
                <a:solidFill>
                  <a:srgbClr val="0070C0"/>
                </a:solidFill>
                <a:latin typeface="#9Slide03 SFU Futura_03" panose="00000400000000000000" pitchFamily="2" charset="0"/>
              </a:rPr>
              <a:t>hà</a:t>
            </a:r>
            <a:r>
              <a:rPr lang="en-US" sz="2800" b="1">
                <a:solidFill>
                  <a:srgbClr val="0070C0"/>
                </a:solidFill>
                <a:latin typeface="#9Slide03 SFU Futura_03" panose="00000400000000000000" pitchFamily="2" charset="0"/>
              </a:rPr>
              <a:t>ng hóa</a:t>
            </a:r>
            <a:endParaRPr lang="en-US" sz="2800" b="1">
              <a:latin typeface="#9Slide03 SFU Futura_03" panose="00000400000000000000" pitchFamily="2" charset="0"/>
            </a:endParaRPr>
          </a:p>
        </p:txBody>
      </p:sp>
      <p:pic>
        <p:nvPicPr>
          <p:cNvPr id="7" name="Picture 6">
            <a:extLst>
              <a:ext uri="{FF2B5EF4-FFF2-40B4-BE49-F238E27FC236}">
                <a16:creationId xmlns:a16="http://schemas.microsoft.com/office/drawing/2014/main" xmlns="" id="{B460B886-CBBD-4453-AB0B-A7CC7AD4DE31}"/>
              </a:ext>
            </a:extLst>
          </p:cNvPr>
          <p:cNvPicPr>
            <a:picLocks noChangeAspect="1"/>
          </p:cNvPicPr>
          <p:nvPr/>
        </p:nvPicPr>
        <p:blipFill rotWithShape="1">
          <a:blip r:embed="rId2"/>
          <a:srcRect t="74692"/>
          <a:stretch/>
        </p:blipFill>
        <p:spPr>
          <a:xfrm>
            <a:off x="1486219" y="975400"/>
            <a:ext cx="9068384" cy="331389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CF44A488-0A7A-4FA4-8A16-41D7F838B45A}"/>
              </a:ext>
            </a:extLst>
          </p:cNvPr>
          <p:cNvSpPr txBox="1"/>
          <p:nvPr/>
        </p:nvSpPr>
        <p:spPr>
          <a:xfrm>
            <a:off x="2811286" y="153980"/>
            <a:ext cx="6569427" cy="707886"/>
          </a:xfrm>
          <a:prstGeom prst="rect">
            <a:avLst/>
          </a:prstGeom>
          <a:noFill/>
        </p:spPr>
        <p:txBody>
          <a:bodyPr wrap="none" rtlCol="0">
            <a:spAutoFit/>
          </a:bodyPr>
          <a:lstStyle/>
          <a:p>
            <a:r>
              <a:rPr lang="en-US" sz="4000">
                <a:solidFill>
                  <a:srgbClr val="C00000"/>
                </a:solidFill>
                <a:latin typeface="#9Slide03 Bebas Neue Regular" panose="00000500000000000000" pitchFamily="2" charset="0"/>
              </a:rPr>
              <a:t>Quy mô dân số 6 vùng kinh tế năm 2019</a:t>
            </a:r>
          </a:p>
        </p:txBody>
      </p:sp>
      <p:grpSp>
        <p:nvGrpSpPr>
          <p:cNvPr id="9" name="Nhóm 1">
            <a:extLst>
              <a:ext uri="{FF2B5EF4-FFF2-40B4-BE49-F238E27FC236}">
                <a16:creationId xmlns:a16="http://schemas.microsoft.com/office/drawing/2014/main" xmlns="" id="{16079392-C722-442E-92A9-341E387010E9}"/>
              </a:ext>
            </a:extLst>
          </p:cNvPr>
          <p:cNvGrpSpPr/>
          <p:nvPr/>
        </p:nvGrpSpPr>
        <p:grpSpPr>
          <a:xfrm>
            <a:off x="0" y="-14068"/>
            <a:ext cx="12206068" cy="6858000"/>
            <a:chOff x="-14068" y="0"/>
            <a:chExt cx="12206068" cy="6858000"/>
          </a:xfrm>
        </p:grpSpPr>
        <p:grpSp>
          <p:nvGrpSpPr>
            <p:cNvPr id="10" name="Nhóm 2">
              <a:extLst>
                <a:ext uri="{FF2B5EF4-FFF2-40B4-BE49-F238E27FC236}">
                  <a16:creationId xmlns:a16="http://schemas.microsoft.com/office/drawing/2014/main" xmlns="" id="{504E785B-8DEA-4C9A-A736-8712C1A90B53}"/>
                </a:ext>
              </a:extLst>
            </p:cNvPr>
            <p:cNvGrpSpPr/>
            <p:nvPr/>
          </p:nvGrpSpPr>
          <p:grpSpPr>
            <a:xfrm>
              <a:off x="-14068" y="0"/>
              <a:ext cx="12206068" cy="6858000"/>
              <a:chOff x="-14068" y="0"/>
              <a:chExt cx="12206068" cy="6858000"/>
            </a:xfrm>
          </p:grpSpPr>
          <p:cxnSp>
            <p:nvCxnSpPr>
              <p:cNvPr id="12" name="Đường nối Thẳng 4">
                <a:extLst>
                  <a:ext uri="{FF2B5EF4-FFF2-40B4-BE49-F238E27FC236}">
                    <a16:creationId xmlns:a16="http://schemas.microsoft.com/office/drawing/2014/main" xmlns="" id="{CF9CB54B-F705-41AB-99E4-8817627DC88D}"/>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3" name="Đường nối Thẳng 5">
                <a:extLst>
                  <a:ext uri="{FF2B5EF4-FFF2-40B4-BE49-F238E27FC236}">
                    <a16:creationId xmlns:a16="http://schemas.microsoft.com/office/drawing/2014/main" xmlns="" id="{C3445862-F1F1-48C7-BCA0-5E23B2FC8A9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4" name="Đường nối Thẳng 6">
                <a:extLst>
                  <a:ext uri="{FF2B5EF4-FFF2-40B4-BE49-F238E27FC236}">
                    <a16:creationId xmlns:a16="http://schemas.microsoft.com/office/drawing/2014/main" xmlns="" id="{AEB2EECB-30C8-499A-96AE-08C89F96ADA4}"/>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1" name="Đường nối Thẳng 3">
              <a:extLst>
                <a:ext uri="{FF2B5EF4-FFF2-40B4-BE49-F238E27FC236}">
                  <a16:creationId xmlns:a16="http://schemas.microsoft.com/office/drawing/2014/main" xmlns="" id="{7766B83D-AD94-4542-A625-E78C2585D672}"/>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2424680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F8A81AE0-4946-4D18-898D-2504ABC6D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1">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03615" y="463850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5FEB5528-4189-4F1A-9D74-239B3E6C37F4}"/>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kern="1200">
                <a:solidFill>
                  <a:srgbClr val="00B0F0"/>
                </a:solidFill>
                <a:latin typeface="#9Slide07 Crocante" panose="02000000000000000000" pitchFamily="2" charset="0"/>
                <a:ea typeface="+mj-ea"/>
                <a:cs typeface="+mj-cs"/>
              </a:rPr>
              <a:t>VĂN HÓA ĐA DẠNG</a:t>
            </a:r>
          </a:p>
        </p:txBody>
      </p:sp>
      <p:sp>
        <p:nvSpPr>
          <p:cNvPr id="14" name="Rectangle: Rounded Corners 13">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 name="Picture 1">
            <a:extLst>
              <a:ext uri="{FF2B5EF4-FFF2-40B4-BE49-F238E27FC236}">
                <a16:creationId xmlns:a16="http://schemas.microsoft.com/office/drawing/2014/main" xmlns="" id="{D750E9BC-39E4-49BC-8945-9E8D07124063}"/>
              </a:ext>
            </a:extLst>
          </p:cNvPr>
          <p:cNvPicPr>
            <a:picLocks noChangeAspect="1"/>
          </p:cNvPicPr>
          <p:nvPr/>
        </p:nvPicPr>
        <p:blipFill rotWithShape="1">
          <a:blip r:embed="rId2"/>
          <a:srcRect l="29285" r="10569" b="-1"/>
          <a:stretch/>
        </p:blipFill>
        <p:spPr>
          <a:xfrm>
            <a:off x="320752" y="299258"/>
            <a:ext cx="3703320" cy="4094573"/>
          </a:xfrm>
          <a:prstGeom prst="rect">
            <a:avLst/>
          </a:prstGeom>
        </p:spPr>
      </p:pic>
      <p:pic>
        <p:nvPicPr>
          <p:cNvPr id="3" name="Picture 2">
            <a:extLst>
              <a:ext uri="{FF2B5EF4-FFF2-40B4-BE49-F238E27FC236}">
                <a16:creationId xmlns:a16="http://schemas.microsoft.com/office/drawing/2014/main" xmlns="" id="{EB02D700-A768-48DD-B073-6F579C1CCF5C}"/>
              </a:ext>
            </a:extLst>
          </p:cNvPr>
          <p:cNvPicPr>
            <a:picLocks noChangeAspect="1"/>
          </p:cNvPicPr>
          <p:nvPr/>
        </p:nvPicPr>
        <p:blipFill rotWithShape="1">
          <a:blip r:embed="rId3"/>
          <a:srcRect l="14656" r="17513" b="3"/>
          <a:stretch/>
        </p:blipFill>
        <p:spPr>
          <a:xfrm>
            <a:off x="4244340" y="299258"/>
            <a:ext cx="3703320" cy="4094573"/>
          </a:xfrm>
          <a:prstGeom prst="rect">
            <a:avLst/>
          </a:prstGeom>
        </p:spPr>
      </p:pic>
      <p:pic>
        <p:nvPicPr>
          <p:cNvPr id="4" name="Picture 3">
            <a:extLst>
              <a:ext uri="{FF2B5EF4-FFF2-40B4-BE49-F238E27FC236}">
                <a16:creationId xmlns:a16="http://schemas.microsoft.com/office/drawing/2014/main" xmlns="" id="{C6EFD1B2-70AC-41ED-B5D8-EE70F11EFA71}"/>
              </a:ext>
            </a:extLst>
          </p:cNvPr>
          <p:cNvPicPr>
            <a:picLocks noChangeAspect="1"/>
          </p:cNvPicPr>
          <p:nvPr/>
        </p:nvPicPr>
        <p:blipFill rotWithShape="1">
          <a:blip r:embed="rId4"/>
          <a:srcRect l="27416" r="17412"/>
          <a:stretch/>
        </p:blipFill>
        <p:spPr>
          <a:xfrm>
            <a:off x="8167928" y="299258"/>
            <a:ext cx="3703320" cy="4094573"/>
          </a:xfrm>
          <a:prstGeom prst="rect">
            <a:avLst/>
          </a:prstGeom>
        </p:spPr>
      </p:pic>
    </p:spTree>
    <p:extLst>
      <p:ext uri="{BB962C8B-B14F-4D97-AF65-F5344CB8AC3E}">
        <p14:creationId xmlns:p14="http://schemas.microsoft.com/office/powerpoint/2010/main" val="20210907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67F9A1A-BDA3-43AF-A5EB-192B1F71E4D9}"/>
              </a:ext>
            </a:extLst>
          </p:cNvPr>
          <p:cNvGraphicFramePr>
            <a:graphicFrameLocks noGrp="1"/>
          </p:cNvGraphicFramePr>
          <p:nvPr>
            <p:extLst>
              <p:ext uri="{D42A27DB-BD31-4B8C-83A1-F6EECF244321}">
                <p14:modId xmlns:p14="http://schemas.microsoft.com/office/powerpoint/2010/main" val="1013028146"/>
              </p:ext>
            </p:extLst>
          </p:nvPr>
        </p:nvGraphicFramePr>
        <p:xfrm>
          <a:off x="987138" y="985497"/>
          <a:ext cx="10217721" cy="4375573"/>
        </p:xfrm>
        <a:graphic>
          <a:graphicData uri="http://schemas.openxmlformats.org/drawingml/2006/table">
            <a:tbl>
              <a:tblPr firstRow="1" firstCol="1" bandRow="1"/>
              <a:tblGrid>
                <a:gridCol w="3337528">
                  <a:extLst>
                    <a:ext uri="{9D8B030D-6E8A-4147-A177-3AD203B41FA5}">
                      <a16:colId xmlns:a16="http://schemas.microsoft.com/office/drawing/2014/main" xmlns="" val="4196310094"/>
                    </a:ext>
                  </a:extLst>
                </a:gridCol>
                <a:gridCol w="1740023">
                  <a:extLst>
                    <a:ext uri="{9D8B030D-6E8A-4147-A177-3AD203B41FA5}">
                      <a16:colId xmlns:a16="http://schemas.microsoft.com/office/drawing/2014/main" xmlns="" val="677651676"/>
                    </a:ext>
                  </a:extLst>
                </a:gridCol>
                <a:gridCol w="1207363">
                  <a:extLst>
                    <a:ext uri="{9D8B030D-6E8A-4147-A177-3AD203B41FA5}">
                      <a16:colId xmlns:a16="http://schemas.microsoft.com/office/drawing/2014/main" xmlns="" val="2792638650"/>
                    </a:ext>
                  </a:extLst>
                </a:gridCol>
                <a:gridCol w="2255037">
                  <a:extLst>
                    <a:ext uri="{9D8B030D-6E8A-4147-A177-3AD203B41FA5}">
                      <a16:colId xmlns:a16="http://schemas.microsoft.com/office/drawing/2014/main" xmlns="" val="3666635642"/>
                    </a:ext>
                  </a:extLst>
                </a:gridCol>
                <a:gridCol w="1677770">
                  <a:extLst>
                    <a:ext uri="{9D8B030D-6E8A-4147-A177-3AD203B41FA5}">
                      <a16:colId xmlns:a16="http://schemas.microsoft.com/office/drawing/2014/main" xmlns="" val="398069647"/>
                    </a:ext>
                  </a:extLst>
                </a:gridCol>
              </a:tblGrid>
              <a:tr h="988597">
                <a:tc>
                  <a:txBody>
                    <a:bodyPr/>
                    <a:lstStyle/>
                    <a:p>
                      <a:pPr indent="180340" algn="ctr">
                        <a:lnSpc>
                          <a:spcPct val="120000"/>
                        </a:lnSpc>
                        <a:spcAft>
                          <a:spcPts val="600"/>
                        </a:spcAft>
                      </a:pPr>
                      <a:r>
                        <a:rPr lang="vi-VN" sz="2400" b="1">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rPr>
                        <a:t>Tiêu chí</a:t>
                      </a:r>
                      <a:endParaRPr lang="en-US" sz="2000">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indent="180340" algn="ctr">
                        <a:lnSpc>
                          <a:spcPct val="120000"/>
                        </a:lnSpc>
                        <a:spcAft>
                          <a:spcPts val="600"/>
                        </a:spcAft>
                      </a:pPr>
                      <a:r>
                        <a:rPr lang="vi-VN" sz="2400" b="1">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rPr>
                        <a:t>Đơn vị</a:t>
                      </a:r>
                      <a:endParaRPr lang="en-US" sz="2000">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indent="180340" algn="ctr">
                        <a:lnSpc>
                          <a:spcPct val="120000"/>
                        </a:lnSpc>
                        <a:spcAft>
                          <a:spcPts val="600"/>
                        </a:spcAft>
                      </a:pPr>
                      <a:r>
                        <a:rPr lang="vi-VN" sz="2400" b="1">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rPr>
                        <a:t>Năm</a:t>
                      </a:r>
                      <a:endParaRPr lang="en-US" sz="2000">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indent="180340" algn="ctr">
                        <a:lnSpc>
                          <a:spcPct val="120000"/>
                        </a:lnSpc>
                        <a:spcAft>
                          <a:spcPts val="600"/>
                        </a:spcAft>
                      </a:pPr>
                      <a:r>
                        <a:rPr lang="vi-VN" sz="2400" b="1">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rPr>
                        <a:t>Đồng bằng sông Cửu Long</a:t>
                      </a:r>
                      <a:endParaRPr lang="en-US" sz="2000">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indent="180340" algn="ctr">
                        <a:lnSpc>
                          <a:spcPct val="120000"/>
                        </a:lnSpc>
                        <a:spcAft>
                          <a:spcPts val="600"/>
                        </a:spcAft>
                      </a:pPr>
                      <a:r>
                        <a:rPr lang="vi-VN" sz="2400" b="1">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rPr>
                        <a:t>Cả nước</a:t>
                      </a:r>
                      <a:endParaRPr lang="en-US" sz="2000">
                        <a:solidFill>
                          <a:schemeClr val="bg1"/>
                        </a:solidFill>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xmlns="" val="49995036"/>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Mật độ dân số</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Người/km</a:t>
                      </a:r>
                      <a:r>
                        <a:rPr lang="vi-VN" sz="1800" b="1" i="1" baseline="30000">
                          <a:effectLst/>
                          <a:latin typeface="#9Slide03 SFU Futura_03" panose="00000400000000000000" pitchFamily="2" charset="0"/>
                          <a:ea typeface="Tahoma" panose="020B0604030504040204" pitchFamily="34" charset="0"/>
                          <a:cs typeface="Times New Roman" panose="02020603050405020304" pitchFamily="18" charset="0"/>
                        </a:rPr>
                        <a:t>2</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2014</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431</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274</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241966702"/>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Tỉ lệ gia tăng dân số tự nhiên</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2014</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0,73</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1,03</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27038149"/>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Tỉ lệ hộ nghèo</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2014</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5,56</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5,97</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263556824"/>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Thu nhập bình quân đầu người/tháng</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Nghìn đồng</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2012</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1796,7</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1999,8</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392854390"/>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Tỉ lệ người lớn biết chữ</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2009</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92,0</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94,0</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861682093"/>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Tuổi thọ trung bình</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Năm</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2009</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73,7</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72,8</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237134973"/>
                  </a:ext>
                </a:extLst>
              </a:tr>
              <a:tr h="454768">
                <a:tc>
                  <a:txBody>
                    <a:bodyPr/>
                    <a:lstStyle/>
                    <a:p>
                      <a:pPr indent="180340" algn="just">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Tỉ lệ dân số thành thị</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i="1">
                          <a:effectLst/>
                          <a:latin typeface="#9Slide03 SFU Futura_03" panose="00000400000000000000" pitchFamily="2" charset="0"/>
                          <a:ea typeface="Tahoma" panose="020B0604030504040204" pitchFamily="34" charset="0"/>
                          <a:cs typeface="Times New Roman" panose="02020603050405020304" pitchFamily="18" charset="0"/>
                        </a:rPr>
                        <a:t>%</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2014</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24,9</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indent="180340" algn="ctr">
                        <a:lnSpc>
                          <a:spcPct val="120000"/>
                        </a:lnSpc>
                        <a:spcAft>
                          <a:spcPts val="600"/>
                        </a:spcAft>
                      </a:pPr>
                      <a:r>
                        <a:rPr lang="vi-VN" sz="1800" b="1">
                          <a:effectLst/>
                          <a:latin typeface="#9Slide03 SFU Futura_03" panose="00000400000000000000" pitchFamily="2" charset="0"/>
                          <a:ea typeface="Tahoma" panose="020B0604030504040204" pitchFamily="34" charset="0"/>
                          <a:cs typeface="Times New Roman" panose="02020603050405020304" pitchFamily="18" charset="0"/>
                        </a:rPr>
                        <a:t>33,1</a:t>
                      </a:r>
                      <a:endParaRPr lang="en-US" sz="1600" b="1">
                        <a:effectLst/>
                        <a:latin typeface="#9Slide03 SFU Futura_03" panose="00000400000000000000" pitchFamily="2" charset="0"/>
                        <a:ea typeface="Tahoma" panose="020B0604030504040204" pitchFamily="34" charset="0"/>
                        <a:cs typeface="Times New Roman" panose="02020603050405020304" pitchFamily="18" charset="0"/>
                      </a:endParaRPr>
                    </a:p>
                  </a:txBody>
                  <a:tcPr marL="63678" marR="636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023894511"/>
                  </a:ext>
                </a:extLst>
              </a:tr>
            </a:tbl>
          </a:graphicData>
        </a:graphic>
      </p:graphicFrame>
      <p:sp>
        <p:nvSpPr>
          <p:cNvPr id="4" name="TextBox 3">
            <a:extLst>
              <a:ext uri="{FF2B5EF4-FFF2-40B4-BE49-F238E27FC236}">
                <a16:creationId xmlns:a16="http://schemas.microsoft.com/office/drawing/2014/main" xmlns="" id="{176E2EBD-199E-463F-A6E4-ACD4B7D4E0AE}"/>
              </a:ext>
            </a:extLst>
          </p:cNvPr>
          <p:cNvSpPr txBox="1"/>
          <p:nvPr/>
        </p:nvSpPr>
        <p:spPr>
          <a:xfrm>
            <a:off x="1482571" y="5634353"/>
            <a:ext cx="9525739" cy="954107"/>
          </a:xfrm>
          <a:prstGeom prst="rect">
            <a:avLst/>
          </a:prstGeom>
          <a:noFill/>
        </p:spPr>
        <p:txBody>
          <a:bodyPr wrap="square">
            <a:spAutoFit/>
          </a:bodyPr>
          <a:lstStyle/>
          <a:p>
            <a:pPr algn="just"/>
            <a:r>
              <a:rPr lang="vi-VN" sz="2800" b="1">
                <a:solidFill>
                  <a:srgbClr val="0070C0"/>
                </a:solidFill>
                <a:latin typeface="#9Slide03 SFU Futura_03" panose="00000400000000000000" pitchFamily="2" charset="0"/>
              </a:rPr>
              <a:t>Khó khăn: mặt bằng dân trí chưa cao, đời sống nhân dân còn nhiều khó khăn.</a:t>
            </a:r>
            <a:endParaRPr lang="en-US" sz="2800" b="1">
              <a:solidFill>
                <a:srgbClr val="0070C0"/>
              </a:solidFill>
              <a:latin typeface="#9Slide03 SFU Futura_03" panose="00000400000000000000" pitchFamily="2" charset="0"/>
            </a:endParaRPr>
          </a:p>
        </p:txBody>
      </p:sp>
      <p:sp>
        <p:nvSpPr>
          <p:cNvPr id="6" name="TextBox 5">
            <a:extLst>
              <a:ext uri="{FF2B5EF4-FFF2-40B4-BE49-F238E27FC236}">
                <a16:creationId xmlns:a16="http://schemas.microsoft.com/office/drawing/2014/main" xmlns="" id="{1BA5CBD2-78BD-4066-970B-55845DD2A9CA}"/>
              </a:ext>
            </a:extLst>
          </p:cNvPr>
          <p:cNvSpPr txBox="1"/>
          <p:nvPr/>
        </p:nvSpPr>
        <p:spPr>
          <a:xfrm>
            <a:off x="834976" y="167447"/>
            <a:ext cx="10972800" cy="584775"/>
          </a:xfrm>
          <a:prstGeom prst="rect">
            <a:avLst/>
          </a:prstGeom>
          <a:noFill/>
        </p:spPr>
        <p:txBody>
          <a:bodyPr wrap="square">
            <a:spAutoFit/>
          </a:bodyPr>
          <a:lstStyle/>
          <a:p>
            <a:r>
              <a:rPr lang="vi-VN" sz="3200" kern="1200">
                <a:solidFill>
                  <a:schemeClr val="accent6">
                    <a:lumMod val="75000"/>
                  </a:schemeClr>
                </a:solidFill>
                <a:effectLst/>
                <a:latin typeface="#9Slide03 Bebas Neue Regular" panose="00000500000000000000" pitchFamily="2" charset="0"/>
              </a:rPr>
              <a:t>Một số chỉ tiêu phát triển dân cư, xã hội ở Đồng bằng Sông Cửu Long</a:t>
            </a:r>
            <a:r>
              <a:rPr lang="vi-VN" sz="3200">
                <a:solidFill>
                  <a:schemeClr val="accent6">
                    <a:lumMod val="75000"/>
                  </a:schemeClr>
                </a:solidFill>
                <a:latin typeface="#9Slide03 Bebas Neue Regular" panose="00000500000000000000" pitchFamily="2" charset="0"/>
              </a:rPr>
              <a:t> năm </a:t>
            </a:r>
            <a:r>
              <a:rPr lang="vi-VN" sz="3200" kern="1200">
                <a:solidFill>
                  <a:schemeClr val="accent6">
                    <a:lumMod val="75000"/>
                  </a:schemeClr>
                </a:solidFill>
                <a:effectLst/>
                <a:latin typeface="#9Slide03 Bebas Neue Regular" panose="00000500000000000000" pitchFamily="2" charset="0"/>
              </a:rPr>
              <a:t>2016</a:t>
            </a:r>
            <a:endParaRPr lang="en-US" sz="4000">
              <a:solidFill>
                <a:schemeClr val="accent6">
                  <a:lumMod val="75000"/>
                </a:schemeClr>
              </a:solidFill>
              <a:latin typeface="#9Slide03 Bebas Neue Regular" panose="00000500000000000000" pitchFamily="2" charset="0"/>
            </a:endParaRPr>
          </a:p>
        </p:txBody>
      </p:sp>
      <p:grpSp>
        <p:nvGrpSpPr>
          <p:cNvPr id="7" name="Nhóm 1">
            <a:extLst>
              <a:ext uri="{FF2B5EF4-FFF2-40B4-BE49-F238E27FC236}">
                <a16:creationId xmlns:a16="http://schemas.microsoft.com/office/drawing/2014/main" xmlns="" id="{7804518B-9C4D-4039-8BF2-38B6574A59FA}"/>
              </a:ext>
            </a:extLst>
          </p:cNvPr>
          <p:cNvGrpSpPr/>
          <p:nvPr/>
        </p:nvGrpSpPr>
        <p:grpSpPr>
          <a:xfrm>
            <a:off x="0" y="-14068"/>
            <a:ext cx="12206068" cy="6858000"/>
            <a:chOff x="-14068" y="0"/>
            <a:chExt cx="12206068" cy="6858000"/>
          </a:xfrm>
        </p:grpSpPr>
        <p:grpSp>
          <p:nvGrpSpPr>
            <p:cNvPr id="8" name="Nhóm 2">
              <a:extLst>
                <a:ext uri="{FF2B5EF4-FFF2-40B4-BE49-F238E27FC236}">
                  <a16:creationId xmlns:a16="http://schemas.microsoft.com/office/drawing/2014/main" xmlns="" id="{F1195958-6841-4FDD-B831-1D8E0A65097F}"/>
                </a:ext>
              </a:extLst>
            </p:cNvPr>
            <p:cNvGrpSpPr/>
            <p:nvPr/>
          </p:nvGrpSpPr>
          <p:grpSpPr>
            <a:xfrm>
              <a:off x="-14068" y="0"/>
              <a:ext cx="12206068" cy="6858000"/>
              <a:chOff x="-14068" y="0"/>
              <a:chExt cx="12206068" cy="6858000"/>
            </a:xfrm>
          </p:grpSpPr>
          <p:cxnSp>
            <p:nvCxnSpPr>
              <p:cNvPr id="10" name="Đường nối Thẳng 4">
                <a:extLst>
                  <a:ext uri="{FF2B5EF4-FFF2-40B4-BE49-F238E27FC236}">
                    <a16:creationId xmlns:a16="http://schemas.microsoft.com/office/drawing/2014/main" xmlns="" id="{C7E3D508-F548-48C5-A5A2-252F742A9461}"/>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11" name="Đường nối Thẳng 5">
                <a:extLst>
                  <a:ext uri="{FF2B5EF4-FFF2-40B4-BE49-F238E27FC236}">
                    <a16:creationId xmlns:a16="http://schemas.microsoft.com/office/drawing/2014/main" xmlns="" id="{83C05567-39DC-4BBA-BA5D-F665B9BB8E53}"/>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2" name="Đường nối Thẳng 6">
                <a:extLst>
                  <a:ext uri="{FF2B5EF4-FFF2-40B4-BE49-F238E27FC236}">
                    <a16:creationId xmlns:a16="http://schemas.microsoft.com/office/drawing/2014/main" xmlns="" id="{40BC0BFF-82BE-4BA3-AAA9-550CDB14A95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9" name="Đường nối Thẳng 3">
              <a:extLst>
                <a:ext uri="{FF2B5EF4-FFF2-40B4-BE49-F238E27FC236}">
                  <a16:creationId xmlns:a16="http://schemas.microsoft.com/office/drawing/2014/main" xmlns="" id="{092BE939-6F91-4079-B101-8E0C3F4F84C3}"/>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1954301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AD318CC-E2A8-4E27-9548-A047A78999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B14B560F-9DD7-4302-A60B-EBD3EF59B0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xmlns="" id="{3A9A4357-BD1D-4622-A4FE-766E6AB8DE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xmlns="" id="{C21D6966-343E-49AC-A026-D2497E0C3C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4">
            <a:extLst>
              <a:ext uri="{FF2B5EF4-FFF2-40B4-BE49-F238E27FC236}">
                <a16:creationId xmlns:a16="http://schemas.microsoft.com/office/drawing/2014/main" xmlns="" id="{95C14879-204E-41B5-A281-B2D6F9865217}"/>
              </a:ext>
            </a:extLst>
          </p:cNvPr>
          <p:cNvSpPr>
            <a:spLocks noChangeArrowheads="1"/>
          </p:cNvSpPr>
          <p:nvPr/>
        </p:nvSpPr>
        <p:spPr bwMode="auto">
          <a:xfrm>
            <a:off x="5798564" y="1345787"/>
            <a:ext cx="5567282" cy="47360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just" eaLnBrk="1" hangingPunct="1">
              <a:lnSpc>
                <a:spcPct val="90000"/>
              </a:lnSpc>
              <a:spcAft>
                <a:spcPts val="600"/>
              </a:spcAft>
            </a:pPr>
            <a:r>
              <a:rPr lang="en-US" altLang="en-US" sz="3200">
                <a:solidFill>
                  <a:srgbClr val="0070C0"/>
                </a:solidFill>
                <a:latin typeface="#9Slide05 Ciaobella" pitchFamily="2" charset="0"/>
              </a:rPr>
              <a:t>1. Đồng bằng sông Cửu Long có bao nhiêu tỉnh thành?</a:t>
            </a:r>
          </a:p>
          <a:p>
            <a:pPr lvl="0" indent="0" algn="just" eaLnBrk="1" hangingPunct="1">
              <a:lnSpc>
                <a:spcPct val="90000"/>
              </a:lnSpc>
              <a:spcAft>
                <a:spcPts val="600"/>
              </a:spcAft>
            </a:pPr>
            <a:r>
              <a:rPr lang="en-US" altLang="en-US" sz="3200">
                <a:solidFill>
                  <a:srgbClr val="0070C0"/>
                </a:solidFill>
                <a:latin typeface="#9Slide05 Ciaobella" pitchFamily="2" charset="0"/>
              </a:rPr>
              <a:t>2. Loại đất nào chiếm diện tích lớn nhất ở ĐB sông Cửu Long?</a:t>
            </a:r>
          </a:p>
          <a:p>
            <a:pPr lvl="0" indent="0" algn="just" eaLnBrk="1" hangingPunct="1">
              <a:lnSpc>
                <a:spcPct val="90000"/>
              </a:lnSpc>
              <a:spcAft>
                <a:spcPts val="600"/>
              </a:spcAft>
            </a:pPr>
            <a:r>
              <a:rPr lang="en-US" altLang="en-US" sz="3200">
                <a:solidFill>
                  <a:srgbClr val="0070C0"/>
                </a:solidFill>
                <a:latin typeface="#9Slide05 Ciaobella" pitchFamily="2" charset="0"/>
              </a:rPr>
              <a:t>3. Loại đất nào có giá trị nhất cho phát triển nông nghiệp ở ĐB sông Cửu Long?</a:t>
            </a:r>
          </a:p>
          <a:p>
            <a:pPr lvl="0" indent="0" algn="just" eaLnBrk="1" hangingPunct="1">
              <a:lnSpc>
                <a:spcPct val="90000"/>
              </a:lnSpc>
              <a:spcAft>
                <a:spcPts val="600"/>
              </a:spcAft>
            </a:pPr>
            <a:r>
              <a:rPr lang="en-US" altLang="en-US" sz="3200">
                <a:solidFill>
                  <a:srgbClr val="0070C0"/>
                </a:solidFill>
                <a:latin typeface="#9Slide05 Ciaobella" pitchFamily="2" charset="0"/>
              </a:rPr>
              <a:t>4.</a:t>
            </a:r>
            <a:r>
              <a:rPr lang="vi-VN" altLang="en-US" sz="3200">
                <a:solidFill>
                  <a:srgbClr val="0070C0"/>
                </a:solidFill>
                <a:latin typeface="#9Slide05 Ciaobella" pitchFamily="2" charset="0"/>
              </a:rPr>
              <a:t> Đồng bằng sông Cửu Long có kiểu khí hậu nào</a:t>
            </a:r>
            <a:r>
              <a:rPr lang="en-US" altLang="en-US" sz="3200">
                <a:solidFill>
                  <a:srgbClr val="0070C0"/>
                </a:solidFill>
                <a:latin typeface="#9Slide05 Ciaobella" pitchFamily="2" charset="0"/>
              </a:rPr>
              <a:t>?</a:t>
            </a: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en-US" altLang="en-US" sz="3200" b="0" i="0" u="none" strike="noStrike" kern="1200" cap="none" spc="0" normalizeH="0" baseline="0" noProof="0">
                <a:ln>
                  <a:noFill/>
                </a:ln>
                <a:solidFill>
                  <a:srgbClr val="0070C0"/>
                </a:solidFill>
                <a:effectLst/>
                <a:uLnTx/>
                <a:uFillTx/>
                <a:latin typeface="#9Slide05 Ciaobella" pitchFamily="2" charset="0"/>
                <a:ea typeface="+mn-ea"/>
                <a:cs typeface="+mn-cs"/>
              </a:rPr>
              <a:t>5. </a:t>
            </a:r>
            <a:r>
              <a:rPr kumimoji="0" lang="vi-VN" altLang="en-US" sz="3200" b="0" i="0" u="none" strike="noStrike" kern="1200" cap="none" spc="0" normalizeH="0" baseline="0" noProof="0">
                <a:ln>
                  <a:noFill/>
                </a:ln>
                <a:solidFill>
                  <a:srgbClr val="0070C0"/>
                </a:solidFill>
                <a:effectLst/>
                <a:uLnTx/>
                <a:uFillTx/>
                <a:latin typeface="#9Slide05 Ciaobella" pitchFamily="2" charset="0"/>
                <a:ea typeface="+mn-ea"/>
                <a:cs typeface="+mn-cs"/>
              </a:rPr>
              <a:t>Loại rừng nào chiếm diện tích lớn nhất ở ĐB sông Cửu Long</a:t>
            </a:r>
            <a:r>
              <a:rPr kumimoji="0" lang="en-US" altLang="en-US" sz="3200" b="0" i="0" u="none" strike="noStrike" kern="1200" cap="none" spc="0" normalizeH="0" baseline="0" noProof="0">
                <a:ln>
                  <a:noFill/>
                </a:ln>
                <a:solidFill>
                  <a:srgbClr val="0070C0"/>
                </a:solidFill>
                <a:effectLst/>
                <a:uLnTx/>
                <a:uFillTx/>
                <a:latin typeface="#9Slide05 Ciaobella" pitchFamily="2" charset="0"/>
                <a:ea typeface="+mn-ea"/>
                <a:cs typeface="+mn-cs"/>
              </a:rPr>
              <a:t>?</a:t>
            </a:r>
          </a:p>
        </p:txBody>
      </p:sp>
      <p:pic>
        <p:nvPicPr>
          <p:cNvPr id="6" name="Picture 5">
            <a:extLst>
              <a:ext uri="{FF2B5EF4-FFF2-40B4-BE49-F238E27FC236}">
                <a16:creationId xmlns:a16="http://schemas.microsoft.com/office/drawing/2014/main" xmlns="" id="{E861D77A-9CDE-467A-A893-FF9FA5E581AD}"/>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978758" y="867384"/>
            <a:ext cx="3385859" cy="3547862"/>
          </a:xfrm>
          <a:prstGeom prst="rect">
            <a:avLst/>
          </a:prstGeom>
        </p:spPr>
      </p:pic>
      <p:pic>
        <p:nvPicPr>
          <p:cNvPr id="7" name="Picture 6">
            <a:extLst>
              <a:ext uri="{FF2B5EF4-FFF2-40B4-BE49-F238E27FC236}">
                <a16:creationId xmlns:a16="http://schemas.microsoft.com/office/drawing/2014/main" xmlns="" id="{C1150AD5-EB1D-4456-A64D-9845B6DE1A51}"/>
              </a:ext>
            </a:extLst>
          </p:cNvPr>
          <p:cNvPicPr>
            <a:picLocks noChangeAspect="1"/>
          </p:cNvPicPr>
          <p:nvPr/>
        </p:nvPicPr>
        <p:blipFill rotWithShape="1">
          <a:blip r:embed="rId3"/>
          <a:srcRect t="15881" b="13522"/>
          <a:stretch/>
        </p:blipFill>
        <p:spPr>
          <a:xfrm>
            <a:off x="6534149" y="46893"/>
            <a:ext cx="3599687" cy="1183276"/>
          </a:xfrm>
          <a:prstGeom prst="rect">
            <a:avLst/>
          </a:prstGeom>
        </p:spPr>
      </p:pic>
      <p:sp>
        <p:nvSpPr>
          <p:cNvPr id="18" name="TextBox 17">
            <a:extLst>
              <a:ext uri="{FF2B5EF4-FFF2-40B4-BE49-F238E27FC236}">
                <a16:creationId xmlns:a16="http://schemas.microsoft.com/office/drawing/2014/main" xmlns="" id="{36B963D9-92B3-4F2B-A3B7-B6EECF7B7C1B}"/>
              </a:ext>
            </a:extLst>
          </p:cNvPr>
          <p:cNvSpPr txBox="1"/>
          <p:nvPr/>
        </p:nvSpPr>
        <p:spPr>
          <a:xfrm>
            <a:off x="567997" y="4905145"/>
            <a:ext cx="446147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a:ln>
                  <a:noFill/>
                </a:ln>
                <a:solidFill>
                  <a:srgbClr val="7030A0"/>
                </a:solidFill>
                <a:effectLst/>
                <a:uLnTx/>
                <a:uFillTx/>
                <a:latin typeface="#9Slide07 IcielCrocante" panose="02000000000000000000" pitchFamily="2" charset="0"/>
                <a:ea typeface="+mn-ea"/>
                <a:cs typeface="+mn-cs"/>
              </a:rPr>
              <a:t>Khởi động</a:t>
            </a:r>
            <a:endParaRPr kumimoji="0" lang="en-US" sz="6600" b="0" i="0" u="none" strike="noStrike" kern="1200" cap="none" spc="0" normalizeH="0" baseline="0" noProof="0">
              <a:ln>
                <a:noFill/>
              </a:ln>
              <a:solidFill>
                <a:srgbClr val="7030A0"/>
              </a:solidFill>
              <a:effectLst/>
              <a:uLnTx/>
              <a:uFillTx/>
              <a:latin typeface="#9Slide07 IcielCrocante" panose="02000000000000000000" pitchFamily="2" charset="0"/>
              <a:ea typeface="+mn-ea"/>
              <a:cs typeface="+mn-cs"/>
            </a:endParaRPr>
          </a:p>
        </p:txBody>
      </p:sp>
    </p:spTree>
    <p:extLst>
      <p:ext uri="{BB962C8B-B14F-4D97-AF65-F5344CB8AC3E}">
        <p14:creationId xmlns:p14="http://schemas.microsoft.com/office/powerpoint/2010/main" val="1805201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1022CA72-2A63-428F-B586-37BA5AB6D2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159154C1-3B84-47D3-85D3-E48742F68252}"/>
              </a:ext>
            </a:extLst>
          </p:cNvPr>
          <p:cNvPicPr>
            <a:picLocks noChangeAspect="1"/>
          </p:cNvPicPr>
          <p:nvPr/>
        </p:nvPicPr>
        <p:blipFill>
          <a:blip r:embed="rId2"/>
          <a:stretch>
            <a:fillRect/>
          </a:stretch>
        </p:blipFill>
        <p:spPr>
          <a:xfrm>
            <a:off x="959125" y="364143"/>
            <a:ext cx="4894944" cy="3426462"/>
          </a:xfrm>
          <a:prstGeom prst="rect">
            <a:avLst/>
          </a:prstGeom>
        </p:spPr>
      </p:pic>
      <p:pic>
        <p:nvPicPr>
          <p:cNvPr id="8" name="Picture 7">
            <a:extLst>
              <a:ext uri="{FF2B5EF4-FFF2-40B4-BE49-F238E27FC236}">
                <a16:creationId xmlns:a16="http://schemas.microsoft.com/office/drawing/2014/main" xmlns="" id="{6479DCAD-BE85-4882-B539-7538375F3492}"/>
              </a:ext>
            </a:extLst>
          </p:cNvPr>
          <p:cNvPicPr>
            <a:picLocks noChangeAspect="1"/>
          </p:cNvPicPr>
          <p:nvPr/>
        </p:nvPicPr>
        <p:blipFill>
          <a:blip r:embed="rId3"/>
          <a:stretch>
            <a:fillRect/>
          </a:stretch>
        </p:blipFill>
        <p:spPr>
          <a:xfrm>
            <a:off x="6392012" y="364142"/>
            <a:ext cx="4947298" cy="3426462"/>
          </a:xfrm>
          <a:prstGeom prst="rect">
            <a:avLst/>
          </a:prstGeom>
        </p:spPr>
      </p:pic>
      <p:sp>
        <p:nvSpPr>
          <p:cNvPr id="19" name="Rectangle 18">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BFBC2BC-0F9E-4654-955F-471055307A6D}"/>
              </a:ext>
            </a:extLst>
          </p:cNvPr>
          <p:cNvSpPr txBox="1"/>
          <p:nvPr/>
        </p:nvSpPr>
        <p:spPr>
          <a:xfrm>
            <a:off x="5162719" y="4842234"/>
            <a:ext cx="6586915" cy="1905232"/>
          </a:xfrm>
          <a:prstGeom prst="rect">
            <a:avLst/>
          </a:prstGeom>
        </p:spPr>
        <p:txBody>
          <a:bodyPr vert="horz" lIns="91440" tIns="45720" rIns="91440" bIns="45720" rtlCol="0" anchor="ctr">
            <a:normAutofit/>
          </a:bodyPr>
          <a:lstStyle/>
          <a:p>
            <a:pPr algn="just">
              <a:lnSpc>
                <a:spcPct val="90000"/>
              </a:lnSpc>
              <a:spcAft>
                <a:spcPts val="600"/>
              </a:spcAft>
            </a:pPr>
            <a:r>
              <a:rPr lang="en-US" sz="2400" b="1">
                <a:solidFill>
                  <a:srgbClr val="0070C0"/>
                </a:solidFill>
                <a:latin typeface="#9Slide03 SFU Futura_03" panose="00000400000000000000" pitchFamily="2" charset="0"/>
              </a:rPr>
              <a:t>Tại sao nói, sông Mê Công có vai trò đặc biệt quan trọng đối với ĐBSCL. Chúng ta cần làm gì trong xu thế biến đổi khí hậu và tình trạng sông cạn nước do thủy điện?</a:t>
            </a:r>
          </a:p>
        </p:txBody>
      </p:sp>
      <p:pic>
        <p:nvPicPr>
          <p:cNvPr id="10" name="Picture 9">
            <a:extLst>
              <a:ext uri="{FF2B5EF4-FFF2-40B4-BE49-F238E27FC236}">
                <a16:creationId xmlns:a16="http://schemas.microsoft.com/office/drawing/2014/main" xmlns="" id="{D1E860AD-4D00-4DED-B012-8A62DC6B8417}"/>
              </a:ext>
            </a:extLst>
          </p:cNvPr>
          <p:cNvPicPr>
            <a:picLocks noChangeAspect="1"/>
          </p:cNvPicPr>
          <p:nvPr/>
        </p:nvPicPr>
        <p:blipFill>
          <a:blip r:embed="rId4"/>
          <a:stretch>
            <a:fillRect/>
          </a:stretch>
        </p:blipFill>
        <p:spPr>
          <a:xfrm>
            <a:off x="806037" y="4262060"/>
            <a:ext cx="3097694" cy="2442016"/>
          </a:xfrm>
          <a:prstGeom prst="rect">
            <a:avLst/>
          </a:prstGeom>
        </p:spPr>
      </p:pic>
      <p:sp>
        <p:nvSpPr>
          <p:cNvPr id="11" name="TextBox 10">
            <a:extLst>
              <a:ext uri="{FF2B5EF4-FFF2-40B4-BE49-F238E27FC236}">
                <a16:creationId xmlns:a16="http://schemas.microsoft.com/office/drawing/2014/main" xmlns="" id="{427F19B3-69DB-4E17-9B3E-3DBBE7939B00}"/>
              </a:ext>
            </a:extLst>
          </p:cNvPr>
          <p:cNvSpPr txBox="1"/>
          <p:nvPr/>
        </p:nvSpPr>
        <p:spPr>
          <a:xfrm>
            <a:off x="6859078" y="4411484"/>
            <a:ext cx="2377574" cy="646331"/>
          </a:xfrm>
          <a:prstGeom prst="rect">
            <a:avLst/>
          </a:prstGeom>
          <a:noFill/>
        </p:spPr>
        <p:txBody>
          <a:bodyPr wrap="none" rtlCol="0">
            <a:spAutoFit/>
          </a:bodyPr>
          <a:lstStyle/>
          <a:p>
            <a:r>
              <a:rPr lang="vi-VN" sz="3600">
                <a:solidFill>
                  <a:srgbClr val="ED7D31"/>
                </a:solidFill>
                <a:latin typeface="#9Slide07 Crocante" panose="02000000000000000000" pitchFamily="2" charset="0"/>
              </a:rPr>
              <a:t>Vận dụng</a:t>
            </a:r>
            <a:endParaRPr lang="en-US" sz="3600">
              <a:solidFill>
                <a:srgbClr val="ED7D31"/>
              </a:solidFill>
              <a:latin typeface="#9Slide07 Crocante" panose="02000000000000000000" pitchFamily="2" charset="0"/>
            </a:endParaRPr>
          </a:p>
        </p:txBody>
      </p:sp>
    </p:spTree>
    <p:extLst>
      <p:ext uri="{BB962C8B-B14F-4D97-AF65-F5344CB8AC3E}">
        <p14:creationId xmlns:p14="http://schemas.microsoft.com/office/powerpoint/2010/main" val="336048513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D55CA618-78A6-47F6-B865-E9315164FB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B83D307E-DF68-43F8-97CE-0AAE950A71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271255" y="-1"/>
            <a:ext cx="7649490" cy="5728133"/>
            <a:chOff x="329184" y="1"/>
            <a:chExt cx="524256" cy="5728133"/>
          </a:xfrm>
        </p:grpSpPr>
        <p:cxnSp>
          <p:nvCxnSpPr>
            <p:cNvPr id="23" name="Straight Connector 22">
              <a:extLst>
                <a:ext uri="{FF2B5EF4-FFF2-40B4-BE49-F238E27FC236}">
                  <a16:creationId xmlns:a16="http://schemas.microsoft.com/office/drawing/2014/main" xmlns="" id="{5546E3D2-37BF-4528-9851-2B2F628234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752A0C69-DC4E-4FC0-843C-BAA27B3A56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xmlns="" id="{8ED94938-268E-4C0A-A08A-B3980C78BA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858E217-30FE-4D50-AA78-E7F85BE64344}"/>
              </a:ext>
            </a:extLst>
          </p:cNvPr>
          <p:cNvSpPr txBox="1"/>
          <p:nvPr/>
        </p:nvSpPr>
        <p:spPr>
          <a:xfrm>
            <a:off x="1057080" y="4280742"/>
            <a:ext cx="10071536" cy="1362442"/>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8800">
                <a:solidFill>
                  <a:srgbClr val="00B050"/>
                </a:solidFill>
                <a:latin typeface="#9Slide05 IcielCiaobella" pitchFamily="2" charset="0"/>
                <a:ea typeface="+mj-ea"/>
                <a:cs typeface="+mj-cs"/>
              </a:rPr>
              <a:t>Trà Vinh</a:t>
            </a:r>
          </a:p>
        </p:txBody>
      </p:sp>
      <p:pic>
        <p:nvPicPr>
          <p:cNvPr id="6" name="Picture 5">
            <a:extLst>
              <a:ext uri="{FF2B5EF4-FFF2-40B4-BE49-F238E27FC236}">
                <a16:creationId xmlns:a16="http://schemas.microsoft.com/office/drawing/2014/main" xmlns="" id="{77CFE33D-392D-433D-AE33-47D9EB430288}"/>
              </a:ext>
            </a:extLst>
          </p:cNvPr>
          <p:cNvPicPr>
            <a:picLocks noChangeAspect="1"/>
          </p:cNvPicPr>
          <p:nvPr/>
        </p:nvPicPr>
        <p:blipFill>
          <a:blip r:embed="rId2"/>
          <a:stretch>
            <a:fillRect/>
          </a:stretch>
        </p:blipFill>
        <p:spPr>
          <a:xfrm>
            <a:off x="1033126" y="671201"/>
            <a:ext cx="4798771" cy="2999232"/>
          </a:xfrm>
          <a:prstGeom prst="rect">
            <a:avLst/>
          </a:prstGeom>
        </p:spPr>
      </p:pic>
      <p:pic>
        <p:nvPicPr>
          <p:cNvPr id="3" name="Picture 2">
            <a:extLst>
              <a:ext uri="{FF2B5EF4-FFF2-40B4-BE49-F238E27FC236}">
                <a16:creationId xmlns:a16="http://schemas.microsoft.com/office/drawing/2014/main" xmlns="" id="{900B2772-E808-47B7-BAB0-48458A0612F7}"/>
              </a:ext>
            </a:extLst>
          </p:cNvPr>
          <p:cNvPicPr>
            <a:picLocks noChangeAspect="1"/>
          </p:cNvPicPr>
          <p:nvPr/>
        </p:nvPicPr>
        <p:blipFill>
          <a:blip r:embed="rId3"/>
          <a:stretch>
            <a:fillRect/>
          </a:stretch>
        </p:blipFill>
        <p:spPr>
          <a:xfrm>
            <a:off x="7261779" y="671201"/>
            <a:ext cx="2999232" cy="2999232"/>
          </a:xfrm>
          <a:prstGeom prst="rect">
            <a:avLst/>
          </a:prstGeom>
        </p:spPr>
      </p:pic>
    </p:spTree>
    <p:extLst>
      <p:ext uri="{BB962C8B-B14F-4D97-AF65-F5344CB8AC3E}">
        <p14:creationId xmlns:p14="http://schemas.microsoft.com/office/powerpoint/2010/main" val="207878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21C4EA8-6B83-4338-913D-D75D3C4F3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6C5B2F8-CB46-4616-95D5-5C5D998CCCC5}"/>
              </a:ext>
            </a:extLst>
          </p:cNvPr>
          <p:cNvSpPr txBox="1"/>
          <p:nvPr/>
        </p:nvSpPr>
        <p:spPr>
          <a:xfrm>
            <a:off x="210684" y="3120887"/>
            <a:ext cx="3458401" cy="1136358"/>
          </a:xfrm>
          <a:prstGeom prst="rect">
            <a:avLst/>
          </a:prstGeom>
        </p:spPr>
        <p:txBody>
          <a:bodyPr vert="horz" lIns="91440" tIns="45720" rIns="91440" bIns="45720" rtlCol="0" anchor="b">
            <a:noAutofit/>
          </a:bodyPr>
          <a:lstStyle/>
          <a:p>
            <a:pPr>
              <a:lnSpc>
                <a:spcPct val="90000"/>
              </a:lnSpc>
              <a:spcBef>
                <a:spcPct val="0"/>
              </a:spcBef>
              <a:spcAft>
                <a:spcPts val="600"/>
              </a:spcAft>
            </a:pPr>
            <a:r>
              <a:rPr lang="vi-VN" sz="8800">
                <a:solidFill>
                  <a:srgbClr val="7030A0"/>
                </a:solidFill>
                <a:latin typeface="#9Slide05 IcielCiaobella" pitchFamily="2" charset="0"/>
                <a:ea typeface="+mj-ea"/>
                <a:cs typeface="+mj-cs"/>
              </a:rPr>
              <a:t>Sóc trăng</a:t>
            </a:r>
            <a:endParaRPr lang="en-US" sz="8800">
              <a:solidFill>
                <a:srgbClr val="7030A0"/>
              </a:solidFill>
              <a:latin typeface="#9Slide05 IcielCiaobella" pitchFamily="2" charset="0"/>
              <a:ea typeface="+mj-ea"/>
              <a:cs typeface="+mj-cs"/>
            </a:endParaRPr>
          </a:p>
        </p:txBody>
      </p:sp>
      <p:grpSp>
        <p:nvGrpSpPr>
          <p:cNvPr id="11" name="Group 10">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FF02908E-502B-4C5F-BFE6-DB1FB9DFFF9B}"/>
              </a:ext>
            </a:extLst>
          </p:cNvPr>
          <p:cNvPicPr>
            <a:picLocks noChangeAspect="1"/>
          </p:cNvPicPr>
          <p:nvPr/>
        </p:nvPicPr>
        <p:blipFill rotWithShape="1">
          <a:blip r:embed="rId2"/>
          <a:srcRect r="-2" b="-2"/>
          <a:stretch/>
        </p:blipFill>
        <p:spPr>
          <a:xfrm>
            <a:off x="4125081" y="1804462"/>
            <a:ext cx="3383280" cy="3383280"/>
          </a:xfrm>
          <a:prstGeom prst="rect">
            <a:avLst/>
          </a:prstGeom>
        </p:spPr>
      </p:pic>
      <p:pic>
        <p:nvPicPr>
          <p:cNvPr id="3" name="Picture 2">
            <a:extLst>
              <a:ext uri="{FF2B5EF4-FFF2-40B4-BE49-F238E27FC236}">
                <a16:creationId xmlns:a16="http://schemas.microsoft.com/office/drawing/2014/main" xmlns="" id="{9769A4C3-52AB-4E39-B18D-88C8BC8B1324}"/>
              </a:ext>
            </a:extLst>
          </p:cNvPr>
          <p:cNvPicPr>
            <a:picLocks noChangeAspect="1"/>
          </p:cNvPicPr>
          <p:nvPr/>
        </p:nvPicPr>
        <p:blipFill rotWithShape="1">
          <a:blip r:embed="rId3"/>
          <a:srcRect l="29442" r="3808" b="-1"/>
          <a:stretch/>
        </p:blipFill>
        <p:spPr>
          <a:xfrm>
            <a:off x="7812357" y="1804446"/>
            <a:ext cx="3383280" cy="3383313"/>
          </a:xfrm>
          <a:prstGeom prst="rect">
            <a:avLst/>
          </a:prstGeom>
        </p:spPr>
      </p:pic>
    </p:spTree>
    <p:extLst>
      <p:ext uri="{BB962C8B-B14F-4D97-AF65-F5344CB8AC3E}">
        <p14:creationId xmlns:p14="http://schemas.microsoft.com/office/powerpoint/2010/main" val="1353970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521C4EA8-6B83-4338-913D-D75D3C4F3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F4DE7DB6-91EC-4093-A594-4B3DECC91483}"/>
              </a:ext>
            </a:extLst>
          </p:cNvPr>
          <p:cNvSpPr txBox="1"/>
          <p:nvPr/>
        </p:nvSpPr>
        <p:spPr>
          <a:xfrm>
            <a:off x="168965" y="3558209"/>
            <a:ext cx="3508513" cy="85806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a:solidFill>
                  <a:srgbClr val="0070C0"/>
                </a:solidFill>
                <a:latin typeface="#9Slide05 IcielCiaobella" pitchFamily="2" charset="0"/>
                <a:ea typeface="+mj-ea"/>
                <a:cs typeface="+mj-cs"/>
              </a:rPr>
              <a:t>Tiền Giang</a:t>
            </a:r>
          </a:p>
        </p:txBody>
      </p:sp>
      <p:grpSp>
        <p:nvGrpSpPr>
          <p:cNvPr id="27" name="Group 26">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28" name="Straight Connector 27">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35E684F-9F5C-4BA9-83E9-E26182CD828C}"/>
              </a:ext>
            </a:extLst>
          </p:cNvPr>
          <p:cNvPicPr>
            <a:picLocks noChangeAspect="1"/>
          </p:cNvPicPr>
          <p:nvPr/>
        </p:nvPicPr>
        <p:blipFill>
          <a:blip r:embed="rId2"/>
          <a:stretch>
            <a:fillRect/>
          </a:stretch>
        </p:blipFill>
        <p:spPr>
          <a:xfrm>
            <a:off x="4125081" y="1733977"/>
            <a:ext cx="3383280" cy="3524250"/>
          </a:xfrm>
          <a:prstGeom prst="rect">
            <a:avLst/>
          </a:prstGeom>
        </p:spPr>
      </p:pic>
      <p:pic>
        <p:nvPicPr>
          <p:cNvPr id="5" name="Picture 4">
            <a:extLst>
              <a:ext uri="{FF2B5EF4-FFF2-40B4-BE49-F238E27FC236}">
                <a16:creationId xmlns:a16="http://schemas.microsoft.com/office/drawing/2014/main" xmlns="" id="{C68AF39C-5885-4904-8820-26955FA8B98D}"/>
              </a:ext>
            </a:extLst>
          </p:cNvPr>
          <p:cNvPicPr>
            <a:picLocks noChangeAspect="1"/>
          </p:cNvPicPr>
          <p:nvPr/>
        </p:nvPicPr>
        <p:blipFill>
          <a:blip r:embed="rId3"/>
          <a:stretch>
            <a:fillRect/>
          </a:stretch>
        </p:blipFill>
        <p:spPr>
          <a:xfrm>
            <a:off x="7812357" y="2374472"/>
            <a:ext cx="3383280" cy="2243261"/>
          </a:xfrm>
          <a:prstGeom prst="rect">
            <a:avLst/>
          </a:prstGeom>
        </p:spPr>
      </p:pic>
    </p:spTree>
    <p:extLst>
      <p:ext uri="{BB962C8B-B14F-4D97-AF65-F5344CB8AC3E}">
        <p14:creationId xmlns:p14="http://schemas.microsoft.com/office/powerpoint/2010/main" val="2545475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FC3D2873-2194-4FB0-BFBA-7E7EEB9848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53568DD-A8C6-406E-B1C2-81FD9003F1F6}"/>
              </a:ext>
            </a:extLst>
          </p:cNvPr>
          <p:cNvPicPr>
            <a:picLocks noChangeAspect="1"/>
          </p:cNvPicPr>
          <p:nvPr/>
        </p:nvPicPr>
        <p:blipFill rotWithShape="1">
          <a:blip r:embed="rId2"/>
          <a:srcRect l="4471" r="24464"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9" name="Picture 8" descr="A person on a boat in a river&#10;&#10;Description automatically generated with low confidence">
            <a:extLst>
              <a:ext uri="{FF2B5EF4-FFF2-40B4-BE49-F238E27FC236}">
                <a16:creationId xmlns:a16="http://schemas.microsoft.com/office/drawing/2014/main" xmlns="" id="{4C3530E3-66C5-47DF-A809-480FE2D0B01F}"/>
              </a:ext>
            </a:extLst>
          </p:cNvPr>
          <p:cNvPicPr>
            <a:picLocks noChangeAspect="1"/>
          </p:cNvPicPr>
          <p:nvPr/>
        </p:nvPicPr>
        <p:blipFill rotWithShape="1">
          <a:blip r:embed="rId3"/>
          <a:srcRect l="14040" r="5452"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person in a boat in a river&#10;&#10;Description automatically generated with low confidence">
            <a:extLst>
              <a:ext uri="{FF2B5EF4-FFF2-40B4-BE49-F238E27FC236}">
                <a16:creationId xmlns:a16="http://schemas.microsoft.com/office/drawing/2014/main" xmlns="" id="{7A5B788B-09FE-4881-BCFB-B7B766E4553E}"/>
              </a:ext>
            </a:extLst>
          </p:cNvPr>
          <p:cNvPicPr>
            <a:picLocks noChangeAspect="1"/>
          </p:cNvPicPr>
          <p:nvPr/>
        </p:nvPicPr>
        <p:blipFill rotWithShape="1">
          <a:blip r:embed="rId4"/>
          <a:srcRect t="6373" r="-1" b="2079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xmlns="" id="{B228652A-FD81-4A3C-B164-2012BF4EE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xmlns="" id="{FE8F25D8-4980-4C67-9E0C-7BE94C9CB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xmlns="" id="{47091997-3B05-4230-8AB7-60A0CF9699C8}"/>
              </a:ext>
            </a:extLst>
          </p:cNvPr>
          <p:cNvSpPr txBox="1"/>
          <p:nvPr/>
        </p:nvSpPr>
        <p:spPr>
          <a:xfrm>
            <a:off x="-47899" y="2428523"/>
            <a:ext cx="5938576" cy="1760004"/>
          </a:xfrm>
          <a:prstGeom prst="rect">
            <a:avLst/>
          </a:prstGeom>
        </p:spPr>
        <p:txBody>
          <a:bodyPr vert="horz" lIns="91440" tIns="45720" rIns="91440" bIns="45720" rtlCol="0" anchor="b">
            <a:normAutofit/>
          </a:bodyPr>
          <a:lstStyle/>
          <a:p>
            <a:pPr indent="180340" algn="ctr">
              <a:lnSpc>
                <a:spcPct val="90000"/>
              </a:lnSpc>
              <a:spcBef>
                <a:spcPct val="0"/>
              </a:spcBef>
              <a:spcAft>
                <a:spcPts val="600"/>
              </a:spcAft>
            </a:pPr>
            <a:r>
              <a:rPr lang="en-US" sz="4800" b="1" kern="1200" spc="-50">
                <a:solidFill>
                  <a:srgbClr val="ED7D31"/>
                </a:solidFill>
                <a:effectLst/>
                <a:latin typeface="#9Slide03 SFU Salzburg" panose="00000500000000000000" pitchFamily="2" charset="0"/>
                <a:ea typeface="+mj-ea"/>
                <a:cs typeface="+mj-cs"/>
              </a:rPr>
              <a:t>VÙNG ĐỒNG BẰNG SÔNG CỬU LONG</a:t>
            </a:r>
          </a:p>
        </p:txBody>
      </p:sp>
      <p:sp>
        <p:nvSpPr>
          <p:cNvPr id="20" name="Rectangle 19">
            <a:extLst>
              <a:ext uri="{FF2B5EF4-FFF2-40B4-BE49-F238E27FC236}">
                <a16:creationId xmlns:a16="http://schemas.microsoft.com/office/drawing/2014/main" xmlns="" id="{1A214C69-1234-4E5D-91CD-BEA0020425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F86E49C8-40C0-4E80-BAC0-9A66298F1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DD0F0FC0-60B2-4F3E-AE73-90C6AAE27C43}"/>
              </a:ext>
            </a:extLst>
          </p:cNvPr>
          <p:cNvSpPr txBox="1"/>
          <p:nvPr/>
        </p:nvSpPr>
        <p:spPr>
          <a:xfrm>
            <a:off x="1300252" y="1192957"/>
            <a:ext cx="3417903" cy="1015663"/>
          </a:xfrm>
          <a:prstGeom prst="rect">
            <a:avLst/>
          </a:prstGeom>
          <a:noFill/>
        </p:spPr>
        <p:txBody>
          <a:bodyPr wrap="square">
            <a:spAutoFit/>
          </a:bodyPr>
          <a:lstStyle/>
          <a:p>
            <a:r>
              <a:rPr lang="en-US" sz="6000" b="1">
                <a:solidFill>
                  <a:srgbClr val="7030A0"/>
                </a:solidFill>
                <a:latin typeface="#9Slide05 Aphrodite Pro" panose="02000000000000000000" pitchFamily="2" charset="0"/>
              </a:rPr>
              <a:t>Bài 35</a:t>
            </a:r>
          </a:p>
        </p:txBody>
      </p:sp>
      <p:cxnSp>
        <p:nvCxnSpPr>
          <p:cNvPr id="12" name="Straight Connector 11">
            <a:extLst>
              <a:ext uri="{FF2B5EF4-FFF2-40B4-BE49-F238E27FC236}">
                <a16:creationId xmlns:a16="http://schemas.microsoft.com/office/drawing/2014/main" xmlns="" id="{03EE0C0C-B8A2-4BD0-A0D5-0217B951CE2E}"/>
              </a:ext>
            </a:extLst>
          </p:cNvPr>
          <p:cNvCxnSpPr/>
          <p:nvPr/>
        </p:nvCxnSpPr>
        <p:spPr>
          <a:xfrm>
            <a:off x="3693111" y="2290439"/>
            <a:ext cx="1349406"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3CA356B2-0244-4573-A299-38BB7876A755}"/>
              </a:ext>
            </a:extLst>
          </p:cNvPr>
          <p:cNvPicPr>
            <a:picLocks noChangeAspect="1"/>
          </p:cNvPicPr>
          <p:nvPr/>
        </p:nvPicPr>
        <p:blipFill>
          <a:blip r:embed="rId5"/>
          <a:stretch>
            <a:fillRect/>
          </a:stretch>
        </p:blipFill>
        <p:spPr>
          <a:xfrm>
            <a:off x="321540" y="4751999"/>
            <a:ext cx="2146453" cy="1874792"/>
          </a:xfrm>
          <a:prstGeom prst="rect">
            <a:avLst/>
          </a:prstGeom>
        </p:spPr>
      </p:pic>
      <p:pic>
        <p:nvPicPr>
          <p:cNvPr id="15" name="Picture 14">
            <a:extLst>
              <a:ext uri="{FF2B5EF4-FFF2-40B4-BE49-F238E27FC236}">
                <a16:creationId xmlns:a16="http://schemas.microsoft.com/office/drawing/2014/main" xmlns="" id="{904C4F63-D287-4C0C-B7BE-6A1CBACC8D77}"/>
              </a:ext>
            </a:extLst>
          </p:cNvPr>
          <p:cNvPicPr>
            <a:picLocks noChangeAspect="1"/>
          </p:cNvPicPr>
          <p:nvPr/>
        </p:nvPicPr>
        <p:blipFill>
          <a:blip r:embed="rId6">
            <a:clrChange>
              <a:clrFrom>
                <a:srgbClr val="F5F5F5"/>
              </a:clrFrom>
              <a:clrTo>
                <a:srgbClr val="F5F5F5">
                  <a:alpha val="0"/>
                </a:srgbClr>
              </a:clrTo>
            </a:clrChange>
          </a:blip>
          <a:stretch>
            <a:fillRect/>
          </a:stretch>
        </p:blipFill>
        <p:spPr>
          <a:xfrm>
            <a:off x="3009204" y="4433143"/>
            <a:ext cx="2106110" cy="2106110"/>
          </a:xfrm>
          <a:prstGeom prst="rect">
            <a:avLst/>
          </a:prstGeom>
        </p:spPr>
      </p:pic>
    </p:spTree>
    <p:extLst>
      <p:ext uri="{BB962C8B-B14F-4D97-AF65-F5344CB8AC3E}">
        <p14:creationId xmlns:p14="http://schemas.microsoft.com/office/powerpoint/2010/main" val="54495979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66">
            <a:extLst>
              <a:ext uri="{FF2B5EF4-FFF2-40B4-BE49-F238E27FC236}">
                <a16:creationId xmlns:a16="http://schemas.microsoft.com/office/drawing/2014/main" xmlns="" id="{7BE77CDD-9B7B-4AD8-8B53-F2C53D2BECCF}"/>
              </a:ext>
            </a:extLst>
          </p:cNvPr>
          <p:cNvSpPr>
            <a:spLocks noChangeArrowheads="1"/>
          </p:cNvSpPr>
          <p:nvPr/>
        </p:nvSpPr>
        <p:spPr bwMode="auto">
          <a:xfrm>
            <a:off x="1351526" y="1322927"/>
            <a:ext cx="1943173" cy="4215663"/>
          </a:xfrm>
          <a:custGeom>
            <a:avLst/>
            <a:gdLst>
              <a:gd name="T0" fmla="*/ 3928 w 3929"/>
              <a:gd name="T1" fmla="*/ 0 h 8524"/>
              <a:gd name="T2" fmla="*/ 3928 w 3929"/>
              <a:gd name="T3" fmla="*/ 0 h 8524"/>
              <a:gd name="T4" fmla="*/ 922 w 3929"/>
              <a:gd name="T5" fmla="*/ 0 h 8524"/>
              <a:gd name="T6" fmla="*/ 0 w 3929"/>
              <a:gd name="T7" fmla="*/ 922 h 8524"/>
              <a:gd name="T8" fmla="*/ 0 w 3929"/>
              <a:gd name="T9" fmla="*/ 7592 h 8524"/>
              <a:gd name="T10" fmla="*/ 922 w 3929"/>
              <a:gd name="T11" fmla="*/ 8523 h 8524"/>
              <a:gd name="T12" fmla="*/ 3928 w 3929"/>
              <a:gd name="T13" fmla="*/ 8523 h 8524"/>
            </a:gdLst>
            <a:ahLst/>
            <a:cxnLst>
              <a:cxn ang="0">
                <a:pos x="T0" y="T1"/>
              </a:cxn>
              <a:cxn ang="0">
                <a:pos x="T2" y="T3"/>
              </a:cxn>
              <a:cxn ang="0">
                <a:pos x="T4" y="T5"/>
              </a:cxn>
              <a:cxn ang="0">
                <a:pos x="T6" y="T7"/>
              </a:cxn>
              <a:cxn ang="0">
                <a:pos x="T8" y="T9"/>
              </a:cxn>
              <a:cxn ang="0">
                <a:pos x="T10" y="T11"/>
              </a:cxn>
              <a:cxn ang="0">
                <a:pos x="T12" y="T13"/>
              </a:cxn>
            </a:cxnLst>
            <a:rect l="0" t="0" r="r" b="b"/>
            <a:pathLst>
              <a:path w="3929" h="8524">
                <a:moveTo>
                  <a:pt x="3928" y="0"/>
                </a:moveTo>
                <a:lnTo>
                  <a:pt x="3928" y="0"/>
                </a:lnTo>
                <a:cubicBezTo>
                  <a:pt x="922" y="0"/>
                  <a:pt x="922" y="0"/>
                  <a:pt x="922" y="0"/>
                </a:cubicBezTo>
                <a:cubicBezTo>
                  <a:pt x="413" y="0"/>
                  <a:pt x="0" y="413"/>
                  <a:pt x="0" y="922"/>
                </a:cubicBezTo>
                <a:cubicBezTo>
                  <a:pt x="0" y="7592"/>
                  <a:pt x="0" y="7592"/>
                  <a:pt x="0" y="7592"/>
                </a:cubicBezTo>
                <a:cubicBezTo>
                  <a:pt x="0" y="8110"/>
                  <a:pt x="413" y="8523"/>
                  <a:pt x="922" y="8523"/>
                </a:cubicBezTo>
                <a:cubicBezTo>
                  <a:pt x="3928" y="8523"/>
                  <a:pt x="3928" y="8523"/>
                  <a:pt x="3928" y="8523"/>
                </a:cubicBezTo>
              </a:path>
            </a:pathLst>
          </a:custGeom>
          <a:noFill/>
          <a:ln w="12600" cap="flat">
            <a:solidFill>
              <a:srgbClr val="FE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prstClr val="black">
                  <a:lumMod val="85000"/>
                  <a:lumOff val="15000"/>
                </a:prstClr>
              </a:solidFill>
              <a:effectLst/>
              <a:uLnTx/>
              <a:uFillTx/>
              <a:latin typeface="Arial"/>
              <a:ea typeface="+mn-ea"/>
              <a:cs typeface="Arial"/>
              <a:sym typeface="Arial"/>
            </a:endParaRPr>
          </a:p>
        </p:txBody>
      </p:sp>
      <p:grpSp>
        <p:nvGrpSpPr>
          <p:cNvPr id="25" name="Nhóm 24">
            <a:extLst>
              <a:ext uri="{FF2B5EF4-FFF2-40B4-BE49-F238E27FC236}">
                <a16:creationId xmlns:a16="http://schemas.microsoft.com/office/drawing/2014/main" xmlns="" id="{29FF8ED1-9DE2-4A23-A34F-D5C4051513DE}"/>
              </a:ext>
            </a:extLst>
          </p:cNvPr>
          <p:cNvGrpSpPr/>
          <p:nvPr/>
        </p:nvGrpSpPr>
        <p:grpSpPr>
          <a:xfrm>
            <a:off x="3934182" y="163146"/>
            <a:ext cx="4993676" cy="773806"/>
            <a:chOff x="4058469" y="-23363"/>
            <a:chExt cx="4993676" cy="773806"/>
          </a:xfrm>
        </p:grpSpPr>
        <p:sp>
          <p:nvSpPr>
            <p:cNvPr id="120" name="Hộp Văn bản 119">
              <a:extLst>
                <a:ext uri="{FF2B5EF4-FFF2-40B4-BE49-F238E27FC236}">
                  <a16:creationId xmlns:a16="http://schemas.microsoft.com/office/drawing/2014/main" xmlns="" id="{040BBF37-1AF4-46D0-A7F3-3B4ECCC56098}"/>
                </a:ext>
              </a:extLst>
            </p:cNvPr>
            <p:cNvSpPr txBox="1"/>
            <p:nvPr/>
          </p:nvSpPr>
          <p:spPr>
            <a:xfrm>
              <a:off x="4058469" y="-23363"/>
              <a:ext cx="49936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3A668A"/>
                  </a:solidFill>
                  <a:effectLst/>
                  <a:uLnTx/>
                  <a:uFillTx/>
                  <a:latin typeface="#9Slide07 Crocante" panose="02000000000000000000" pitchFamily="2" charset="0"/>
                </a:rPr>
                <a:t>Nội dung bài học</a:t>
              </a:r>
            </a:p>
          </p:txBody>
        </p:sp>
        <p:cxnSp>
          <p:nvCxnSpPr>
            <p:cNvPr id="23" name="Đường nối Thẳng 22">
              <a:extLst>
                <a:ext uri="{FF2B5EF4-FFF2-40B4-BE49-F238E27FC236}">
                  <a16:creationId xmlns:a16="http://schemas.microsoft.com/office/drawing/2014/main" xmlns="" id="{D8FE23F2-EA9B-451D-839D-C391F299D0BA}"/>
                </a:ext>
              </a:extLst>
            </p:cNvPr>
            <p:cNvCxnSpPr>
              <a:cxnSpLocks/>
            </p:cNvCxnSpPr>
            <p:nvPr/>
          </p:nvCxnSpPr>
          <p:spPr>
            <a:xfrm>
              <a:off x="4058470" y="750443"/>
              <a:ext cx="4993675"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xmlns="" id="{56834CDC-B6E2-4BB8-A5A7-6F02A6D6182A}"/>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51341" y="1072496"/>
            <a:ext cx="4470035" cy="5483240"/>
          </a:xfrm>
          <a:prstGeom prst="rect">
            <a:avLst/>
          </a:prstGeom>
        </p:spPr>
      </p:pic>
      <p:grpSp>
        <p:nvGrpSpPr>
          <p:cNvPr id="11" name="Group 10">
            <a:extLst>
              <a:ext uri="{FF2B5EF4-FFF2-40B4-BE49-F238E27FC236}">
                <a16:creationId xmlns:a16="http://schemas.microsoft.com/office/drawing/2014/main" xmlns="" id="{BD7A0B21-9754-46EF-9533-424A99082CF9}"/>
              </a:ext>
            </a:extLst>
          </p:cNvPr>
          <p:cNvGrpSpPr/>
          <p:nvPr/>
        </p:nvGrpSpPr>
        <p:grpSpPr>
          <a:xfrm>
            <a:off x="4734172" y="1766051"/>
            <a:ext cx="5841055" cy="787301"/>
            <a:chOff x="4525547" y="1258031"/>
            <a:chExt cx="5841055" cy="787301"/>
          </a:xfrm>
        </p:grpSpPr>
        <p:sp>
          <p:nvSpPr>
            <p:cNvPr id="6" name="Freeform 367">
              <a:extLst>
                <a:ext uri="{FF2B5EF4-FFF2-40B4-BE49-F238E27FC236}">
                  <a16:creationId xmlns:a16="http://schemas.microsoft.com/office/drawing/2014/main" xmlns="" id="{EF089555-58DB-4D8F-A7F5-992293D9B93D}"/>
                </a:ext>
              </a:extLst>
            </p:cNvPr>
            <p:cNvSpPr>
              <a:spLocks noChangeArrowheads="1"/>
            </p:cNvSpPr>
            <p:nvPr/>
          </p:nvSpPr>
          <p:spPr bwMode="auto">
            <a:xfrm>
              <a:off x="4525547" y="1258031"/>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a:ln>
                    <a:noFill/>
                  </a:ln>
                  <a:solidFill>
                    <a:srgbClr val="FFFF00"/>
                  </a:solidFill>
                  <a:effectLst/>
                  <a:uLnTx/>
                  <a:uFillTx/>
                  <a:latin typeface="+mj-lt"/>
                  <a:ea typeface="+mn-ea"/>
                  <a:cs typeface="Arial"/>
                  <a:sym typeface="Arial"/>
                </a:rPr>
                <a:t>I</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89" name="Hộp Văn bản 85">
              <a:extLst>
                <a:ext uri="{FF2B5EF4-FFF2-40B4-BE49-F238E27FC236}">
                  <a16:creationId xmlns:a16="http://schemas.microsoft.com/office/drawing/2014/main" xmlns="" id="{7F417419-189A-4838-A03D-B3C8E8C63762}"/>
                </a:ext>
              </a:extLst>
            </p:cNvPr>
            <p:cNvSpPr txBox="1"/>
            <p:nvPr/>
          </p:nvSpPr>
          <p:spPr>
            <a:xfrm>
              <a:off x="5765454" y="1347927"/>
              <a:ext cx="41520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5345"/>
                  </a:solidFill>
                  <a:effectLst/>
                  <a:uLnTx/>
                  <a:uFillTx/>
                  <a:latin typeface="#9Slide05 SVNCiao Bella" pitchFamily="2" charset="0"/>
                </a:rPr>
                <a:t>Vị trí địa lí, giới hạn lãnh thổ</a:t>
              </a:r>
              <a:endParaRPr kumimoji="0" lang="en-US" sz="3600" b="0" i="0" u="none" strike="noStrike" kern="1200" cap="none" spc="0" normalizeH="0" baseline="0" noProof="0">
                <a:ln>
                  <a:noFill/>
                </a:ln>
                <a:solidFill>
                  <a:srgbClr val="FF5345"/>
                </a:solidFill>
                <a:effectLst/>
                <a:uLnTx/>
                <a:uFillTx/>
                <a:latin typeface="#9Slide05 SVNCiao Bella" pitchFamily="2" charset="0"/>
              </a:endParaRPr>
            </a:p>
          </p:txBody>
        </p:sp>
        <p:sp>
          <p:nvSpPr>
            <p:cNvPr id="10" name="Rectangle: Rounded Corners 9">
              <a:extLst>
                <a:ext uri="{FF2B5EF4-FFF2-40B4-BE49-F238E27FC236}">
                  <a16:creationId xmlns:a16="http://schemas.microsoft.com/office/drawing/2014/main" xmlns="" id="{86F7ADC3-AC55-4BFD-BD43-CAF79FD77CB5}"/>
                </a:ext>
              </a:extLst>
            </p:cNvPr>
            <p:cNvSpPr/>
            <p:nvPr/>
          </p:nvSpPr>
          <p:spPr>
            <a:xfrm>
              <a:off x="5334038" y="1349548"/>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xmlns="" id="{1CEA568C-033A-4E1D-8A67-2C9E444E8329}"/>
              </a:ext>
            </a:extLst>
          </p:cNvPr>
          <p:cNvGrpSpPr/>
          <p:nvPr/>
        </p:nvGrpSpPr>
        <p:grpSpPr>
          <a:xfrm>
            <a:off x="4734172" y="3296775"/>
            <a:ext cx="5841055" cy="787301"/>
            <a:chOff x="4558036" y="3026815"/>
            <a:chExt cx="5841055" cy="787301"/>
          </a:xfrm>
        </p:grpSpPr>
        <p:sp>
          <p:nvSpPr>
            <p:cNvPr id="92" name="Hộp Văn bản 86">
              <a:extLst>
                <a:ext uri="{FF2B5EF4-FFF2-40B4-BE49-F238E27FC236}">
                  <a16:creationId xmlns:a16="http://schemas.microsoft.com/office/drawing/2014/main" xmlns="" id="{F2E94EAE-20A1-43D9-8C51-E5721555A72E}"/>
                </a:ext>
              </a:extLst>
            </p:cNvPr>
            <p:cNvSpPr txBox="1"/>
            <p:nvPr/>
          </p:nvSpPr>
          <p:spPr>
            <a:xfrm>
              <a:off x="5810767" y="3123395"/>
              <a:ext cx="40110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a:solidFill>
                    <a:srgbClr val="FF5345"/>
                  </a:solidFill>
                  <a:latin typeface="#9Slide05 SVNCiao Bella" pitchFamily="2" charset="0"/>
                </a:rPr>
                <a:t>Điều kiện tự nhiên và TNTN</a:t>
              </a:r>
              <a:endParaRPr kumimoji="0" lang="en-US" sz="3600" b="0" i="0" u="none" strike="noStrike" kern="1200" cap="none" spc="0" normalizeH="0" baseline="0" noProof="0">
                <a:ln>
                  <a:noFill/>
                </a:ln>
                <a:solidFill>
                  <a:srgbClr val="FF5345"/>
                </a:solidFill>
                <a:effectLst/>
                <a:uLnTx/>
                <a:uFillTx/>
                <a:latin typeface="#9Slide05 SVNCiao Bella" pitchFamily="2" charset="0"/>
              </a:endParaRPr>
            </a:p>
          </p:txBody>
        </p:sp>
        <p:sp>
          <p:nvSpPr>
            <p:cNvPr id="95" name="Freeform 367">
              <a:extLst>
                <a:ext uri="{FF2B5EF4-FFF2-40B4-BE49-F238E27FC236}">
                  <a16:creationId xmlns:a16="http://schemas.microsoft.com/office/drawing/2014/main" xmlns="" id="{B8D876BB-4293-4A07-955F-A099765129A1}"/>
                </a:ext>
              </a:extLst>
            </p:cNvPr>
            <p:cNvSpPr>
              <a:spLocks noChangeArrowheads="1"/>
            </p:cNvSpPr>
            <p:nvPr/>
          </p:nvSpPr>
          <p:spPr bwMode="auto">
            <a:xfrm>
              <a:off x="4558036" y="3026815"/>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a:ln>
                    <a:noFill/>
                  </a:ln>
                  <a:solidFill>
                    <a:srgbClr val="FFFF00"/>
                  </a:solidFill>
                  <a:effectLst/>
                  <a:uLnTx/>
                  <a:uFillTx/>
                  <a:latin typeface="+mj-lt"/>
                  <a:ea typeface="+mn-ea"/>
                  <a:cs typeface="Arial"/>
                  <a:sym typeface="Arial"/>
                </a:rPr>
                <a:t>II</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96" name="Rectangle: Rounded Corners 95">
              <a:extLst>
                <a:ext uri="{FF2B5EF4-FFF2-40B4-BE49-F238E27FC236}">
                  <a16:creationId xmlns:a16="http://schemas.microsoft.com/office/drawing/2014/main" xmlns="" id="{FAAC89D4-91E9-41A5-9B29-39286D5DF95F}"/>
                </a:ext>
              </a:extLst>
            </p:cNvPr>
            <p:cNvSpPr/>
            <p:nvPr/>
          </p:nvSpPr>
          <p:spPr>
            <a:xfrm>
              <a:off x="5366527" y="3118332"/>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06F75391-ABD6-493D-B05C-194942E5B2E9}"/>
              </a:ext>
            </a:extLst>
          </p:cNvPr>
          <p:cNvGrpSpPr/>
          <p:nvPr/>
        </p:nvGrpSpPr>
        <p:grpSpPr>
          <a:xfrm>
            <a:off x="4734172" y="4968445"/>
            <a:ext cx="6074897" cy="787301"/>
            <a:chOff x="4576975" y="4212398"/>
            <a:chExt cx="6074897" cy="787301"/>
          </a:xfrm>
        </p:grpSpPr>
        <p:sp>
          <p:nvSpPr>
            <p:cNvPr id="85" name="Hộp Văn bản 84">
              <a:extLst>
                <a:ext uri="{FF2B5EF4-FFF2-40B4-BE49-F238E27FC236}">
                  <a16:creationId xmlns:a16="http://schemas.microsoft.com/office/drawing/2014/main" xmlns="" id="{0FD9D573-6B2C-4743-B518-DFBFF5219C7D}"/>
                </a:ext>
              </a:extLst>
            </p:cNvPr>
            <p:cNvSpPr txBox="1"/>
            <p:nvPr/>
          </p:nvSpPr>
          <p:spPr>
            <a:xfrm>
              <a:off x="5768850" y="4353368"/>
              <a:ext cx="4883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5345"/>
                  </a:solidFill>
                  <a:effectLst/>
                  <a:uLnTx/>
                  <a:uFillTx/>
                  <a:latin typeface="#9Slide05 SVNCiao Bella" pitchFamily="2" charset="0"/>
                </a:rPr>
                <a:t>Đặc điểm dân cư, xã </a:t>
              </a:r>
              <a:r>
                <a:rPr kumimoji="0" lang="vi-VN" sz="3600" b="0" i="0" u="none" strike="noStrike" kern="1200" cap="none" spc="0" normalizeH="0" baseline="0" noProof="0" dirty="0" smtClean="0">
                  <a:ln>
                    <a:noFill/>
                  </a:ln>
                  <a:solidFill>
                    <a:srgbClr val="FF5345"/>
                  </a:solidFill>
                  <a:effectLst/>
                  <a:uLnTx/>
                  <a:uFillTx/>
                  <a:latin typeface="#9Slide05 SVNCiao Bella" pitchFamily="2" charset="0"/>
                </a:rPr>
                <a:t>hội</a:t>
              </a:r>
              <a:r>
                <a:rPr kumimoji="0" lang="en-US" sz="3600" b="0" i="0" u="none" strike="noStrike" kern="1200" cap="none" spc="0" normalizeH="0" baseline="0" noProof="0" dirty="0" smtClean="0">
                  <a:ln>
                    <a:noFill/>
                  </a:ln>
                  <a:solidFill>
                    <a:srgbClr val="FF5345"/>
                  </a:solidFill>
                  <a:effectLst/>
                  <a:uLnTx/>
                  <a:uFillTx/>
                  <a:latin typeface="#9Slide05 SVNCiao Bella" pitchFamily="2" charset="0"/>
                </a:rPr>
                <a:t> ( </a:t>
              </a:r>
              <a:r>
                <a:rPr kumimoji="0" lang="en-US" sz="3600" b="0" i="0" u="none" strike="noStrike" kern="1200" cap="none" spc="0" normalizeH="0" baseline="0" noProof="0" dirty="0" err="1" smtClean="0">
                  <a:ln>
                    <a:noFill/>
                  </a:ln>
                  <a:solidFill>
                    <a:srgbClr val="FF5345"/>
                  </a:solidFill>
                  <a:effectLst/>
                  <a:uLnTx/>
                  <a:uFillTx/>
                  <a:latin typeface="#9Slide05 SVNCiao Bella" pitchFamily="2" charset="0"/>
                </a:rPr>
                <a:t>tự</a:t>
              </a:r>
              <a:r>
                <a:rPr kumimoji="0" lang="en-US" sz="3600" b="0" i="0" u="none" strike="noStrike" kern="1200" cap="none" spc="0" normalizeH="0" noProof="0" dirty="0" smtClean="0">
                  <a:ln>
                    <a:noFill/>
                  </a:ln>
                  <a:solidFill>
                    <a:srgbClr val="FF5345"/>
                  </a:solidFill>
                  <a:effectLst/>
                  <a:uLnTx/>
                  <a:uFillTx/>
                  <a:latin typeface="#9Slide05 SVNCiao Bella" pitchFamily="2" charset="0"/>
                </a:rPr>
                <a:t> </a:t>
              </a:r>
              <a:r>
                <a:rPr kumimoji="0" lang="en-US" sz="3600" b="0" i="0" u="none" strike="noStrike" kern="1200" cap="none" spc="0" normalizeH="0" noProof="0" dirty="0" err="1" smtClean="0">
                  <a:ln>
                    <a:noFill/>
                  </a:ln>
                  <a:solidFill>
                    <a:srgbClr val="FF5345"/>
                  </a:solidFill>
                  <a:effectLst/>
                  <a:uLnTx/>
                  <a:uFillTx/>
                  <a:latin typeface="#9Slide05 SVNCiao Bella" pitchFamily="2" charset="0"/>
                </a:rPr>
                <a:t>học</a:t>
              </a:r>
              <a:r>
                <a:rPr kumimoji="0" lang="en-US" sz="3600" b="0" i="0" u="none" strike="noStrike" kern="1200" cap="none" spc="0" normalizeH="0" noProof="0" dirty="0" smtClean="0">
                  <a:ln>
                    <a:noFill/>
                  </a:ln>
                  <a:solidFill>
                    <a:srgbClr val="FF5345"/>
                  </a:solidFill>
                  <a:effectLst/>
                  <a:uLnTx/>
                  <a:uFillTx/>
                  <a:latin typeface="#9Slide05 SVNCiao Bella" pitchFamily="2" charset="0"/>
                </a:rPr>
                <a:t>)</a:t>
              </a:r>
              <a:endParaRPr kumimoji="0" lang="en-US" sz="3600" b="0" i="0" u="none" strike="noStrike" kern="1200" cap="none" spc="0" normalizeH="0" baseline="0" noProof="0" dirty="0">
                <a:ln>
                  <a:noFill/>
                </a:ln>
                <a:solidFill>
                  <a:srgbClr val="FF5345"/>
                </a:solidFill>
                <a:effectLst/>
                <a:uLnTx/>
                <a:uFillTx/>
                <a:latin typeface="#9Slide05 SVNCiao Bella" pitchFamily="2" charset="0"/>
              </a:endParaRPr>
            </a:p>
          </p:txBody>
        </p:sp>
        <p:sp>
          <p:nvSpPr>
            <p:cNvPr id="97" name="Freeform 367">
              <a:extLst>
                <a:ext uri="{FF2B5EF4-FFF2-40B4-BE49-F238E27FC236}">
                  <a16:creationId xmlns:a16="http://schemas.microsoft.com/office/drawing/2014/main" xmlns="" id="{C7BB6BF0-381A-4C6B-B723-D62C6C5C8423}"/>
                </a:ext>
              </a:extLst>
            </p:cNvPr>
            <p:cNvSpPr>
              <a:spLocks noChangeArrowheads="1"/>
            </p:cNvSpPr>
            <p:nvPr/>
          </p:nvSpPr>
          <p:spPr bwMode="auto">
            <a:xfrm>
              <a:off x="4576975" y="4212398"/>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a:ln>
                    <a:noFill/>
                  </a:ln>
                  <a:solidFill>
                    <a:srgbClr val="FFFF00"/>
                  </a:solidFill>
                  <a:effectLst/>
                  <a:uLnTx/>
                  <a:uFillTx/>
                  <a:latin typeface="+mj-lt"/>
                  <a:ea typeface="+mn-ea"/>
                  <a:cs typeface="Arial"/>
                  <a:sym typeface="Arial"/>
                </a:rPr>
                <a:t>III</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99" name="Rectangle: Rounded Corners 98">
              <a:extLst>
                <a:ext uri="{FF2B5EF4-FFF2-40B4-BE49-F238E27FC236}">
                  <a16:creationId xmlns:a16="http://schemas.microsoft.com/office/drawing/2014/main" xmlns="" id="{556A73DE-E27B-4CFC-A82F-DA5E1DA4CC89}"/>
                </a:ext>
              </a:extLst>
            </p:cNvPr>
            <p:cNvSpPr/>
            <p:nvPr/>
          </p:nvSpPr>
          <p:spPr>
            <a:xfrm>
              <a:off x="5376609" y="4348304"/>
              <a:ext cx="5032564" cy="651393"/>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Nhóm 1">
            <a:extLst>
              <a:ext uri="{FF2B5EF4-FFF2-40B4-BE49-F238E27FC236}">
                <a16:creationId xmlns:a16="http://schemas.microsoft.com/office/drawing/2014/main" xmlns="" id="{72B68915-D7B0-4E73-A8E6-D8AE354A6B2E}"/>
              </a:ext>
            </a:extLst>
          </p:cNvPr>
          <p:cNvGrpSpPr/>
          <p:nvPr/>
        </p:nvGrpSpPr>
        <p:grpSpPr>
          <a:xfrm>
            <a:off x="0" y="-14068"/>
            <a:ext cx="12206068" cy="6858000"/>
            <a:chOff x="-14068" y="0"/>
            <a:chExt cx="12206068" cy="6858000"/>
          </a:xfrm>
        </p:grpSpPr>
        <p:grpSp>
          <p:nvGrpSpPr>
            <p:cNvPr id="24" name="Nhóm 2">
              <a:extLst>
                <a:ext uri="{FF2B5EF4-FFF2-40B4-BE49-F238E27FC236}">
                  <a16:creationId xmlns:a16="http://schemas.microsoft.com/office/drawing/2014/main" xmlns="" id="{53531B8E-381C-42F1-8B6F-B9B7623E9658}"/>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2503070-498B-4E07-B9E9-49172B77A009}"/>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xmlns="" id="{1F4AA86C-E890-4781-AD5D-C74E8FA091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xmlns="" id="{627B31E8-1DF3-40F1-BCAE-0B6A3E499FD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xmlns="" id="{4E8397AD-CB3F-4B37-83D7-D16E08ED2BE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093626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AB7F647-B602-4049-B130-1AD858E5A5AD}"/>
              </a:ext>
            </a:extLst>
          </p:cNvPr>
          <p:cNvGrpSpPr/>
          <p:nvPr/>
        </p:nvGrpSpPr>
        <p:grpSpPr>
          <a:xfrm>
            <a:off x="181256" y="346031"/>
            <a:ext cx="6421125" cy="707888"/>
            <a:chOff x="181256" y="346031"/>
            <a:chExt cx="6421125" cy="707888"/>
          </a:xfrm>
        </p:grpSpPr>
        <p:sp>
          <p:nvSpPr>
            <p:cNvPr id="3" name="Hộp Văn bản 18">
              <a:extLst>
                <a:ext uri="{FF2B5EF4-FFF2-40B4-BE49-F238E27FC236}">
                  <a16:creationId xmlns:a16="http://schemas.microsoft.com/office/drawing/2014/main" xmlns="" id="{538004A9-D6ED-4472-88C9-CB470DBE0117}"/>
                </a:ext>
              </a:extLst>
            </p:cNvPr>
            <p:cNvSpPr txBox="1"/>
            <p:nvPr/>
          </p:nvSpPr>
          <p:spPr>
            <a:xfrm>
              <a:off x="181256" y="346031"/>
              <a:ext cx="525175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uLnTx/>
                  <a:uFillTx/>
                  <a:latin typeface="#9Slide03 Bebas Neue Book" panose="00000500000000000000" pitchFamily="2" charset="0"/>
                  <a:ea typeface="+mn-ea"/>
                  <a:cs typeface="+mn-cs"/>
                </a:rPr>
                <a:t>i</a:t>
              </a:r>
              <a:r>
                <a:rPr kumimoji="0" lang="vi-VN" sz="4000" b="1" i="0" u="none" strike="noStrike" kern="1200" cap="none" spc="0" normalizeH="0" baseline="0" noProof="0" dirty="0" smtClean="0">
                  <a:ln>
                    <a:noFill/>
                  </a:ln>
                  <a:solidFill>
                    <a:srgbClr val="FF0000"/>
                  </a:solidFill>
                  <a:uLnTx/>
                  <a:uFillTx/>
                  <a:latin typeface="#9Slide03 Bebas Neue Book" panose="00000500000000000000" pitchFamily="2" charset="0"/>
                  <a:ea typeface="+mn-ea"/>
                  <a:cs typeface="+mn-cs"/>
                </a:rPr>
                <a:t> </a:t>
              </a:r>
              <a:r>
                <a:rPr kumimoji="0" lang="vi-VN" sz="4000" b="1" i="0" u="none" strike="noStrike" kern="1200" cap="none" spc="0" normalizeH="0" baseline="0" noProof="0" dirty="0">
                  <a:ln>
                    <a:noFill/>
                  </a:ln>
                  <a:solidFill>
                    <a:srgbClr val="FF0000"/>
                  </a:solidFill>
                  <a:uLnTx/>
                  <a:uFillTx/>
                  <a:latin typeface="#9Slide03 Bebas Neue Book" panose="00000500000000000000" pitchFamily="2" charset="0"/>
                  <a:ea typeface="+mn-ea"/>
                  <a:cs typeface="+mn-cs"/>
                </a:rPr>
                <a:t>- Vị trí địa lí, giới hạn lãnh thổ </a:t>
              </a:r>
            </a:p>
          </p:txBody>
        </p:sp>
        <p:cxnSp>
          <p:nvCxnSpPr>
            <p:cNvPr id="4" name="Đường nối Thẳng 19">
              <a:extLst>
                <a:ext uri="{FF2B5EF4-FFF2-40B4-BE49-F238E27FC236}">
                  <a16:creationId xmlns:a16="http://schemas.microsoft.com/office/drawing/2014/main" xmlns="" id="{83FF9F39-AEE6-4518-8F09-17919F599E62}"/>
                </a:ext>
              </a:extLst>
            </p:cNvPr>
            <p:cNvCxnSpPr>
              <a:cxnSpLocks/>
            </p:cNvCxnSpPr>
            <p:nvPr/>
          </p:nvCxnSpPr>
          <p:spPr>
            <a:xfrm flipV="1">
              <a:off x="181256" y="1053917"/>
              <a:ext cx="6421125" cy="2"/>
            </a:xfrm>
            <a:prstGeom prst="line">
              <a:avLst/>
            </a:prstGeom>
            <a:noFill/>
            <a:ln w="28575" cap="flat" cmpd="sng" algn="ctr">
              <a:solidFill>
                <a:srgbClr val="00B050"/>
              </a:solidFill>
              <a:prstDash val="sysDash"/>
              <a:miter lim="800000"/>
            </a:ln>
            <a:effectLst/>
          </p:spPr>
        </p:cxnSp>
      </p:grpSp>
      <p:grpSp>
        <p:nvGrpSpPr>
          <p:cNvPr id="19" name="Group 18">
            <a:extLst>
              <a:ext uri="{FF2B5EF4-FFF2-40B4-BE49-F238E27FC236}">
                <a16:creationId xmlns:a16="http://schemas.microsoft.com/office/drawing/2014/main" xmlns="" id="{5766F20B-0E09-4EDF-ACC6-BA995720E692}"/>
              </a:ext>
            </a:extLst>
          </p:cNvPr>
          <p:cNvGrpSpPr/>
          <p:nvPr/>
        </p:nvGrpSpPr>
        <p:grpSpPr>
          <a:xfrm>
            <a:off x="7025862" y="912251"/>
            <a:ext cx="3382071" cy="1207481"/>
            <a:chOff x="7033847" y="1776002"/>
            <a:chExt cx="3382071" cy="1207481"/>
          </a:xfrm>
        </p:grpSpPr>
        <p:sp>
          <p:nvSpPr>
            <p:cNvPr id="20" name="Flowchart: Terminator 19">
              <a:extLst>
                <a:ext uri="{FF2B5EF4-FFF2-40B4-BE49-F238E27FC236}">
                  <a16:creationId xmlns:a16="http://schemas.microsoft.com/office/drawing/2014/main" xmlns="" id="{A5A215FE-251A-41BD-AD65-3F8A0C15D679}"/>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9Slide05 Ciaobella" pitchFamily="2" charset="0"/>
                  <a:ea typeface="+mn-ea"/>
                  <a:cs typeface="+mn-cs"/>
                </a:rPr>
                <a:t>Phiếu học tập số 1 </a:t>
              </a:r>
              <a:endParaRPr kumimoji="0" lang="en-US" sz="3200" b="1" i="0" u="none" strike="noStrike" kern="1200" cap="none" spc="0" normalizeH="0" baseline="0" noProof="0" dirty="0">
                <a:ln>
                  <a:noFill/>
                </a:ln>
                <a:solidFill>
                  <a:prstClr val="white"/>
                </a:solidFill>
                <a:effectLst/>
                <a:uLnTx/>
                <a:uFillTx/>
                <a:latin typeface="#9Slide05 Ciaobella" pitchFamily="2" charset="0"/>
                <a:ea typeface="+mn-ea"/>
                <a:cs typeface="+mn-cs"/>
              </a:endParaRPr>
            </a:p>
          </p:txBody>
        </p:sp>
        <p:pic>
          <p:nvPicPr>
            <p:cNvPr id="21" name="Picture 20">
              <a:extLst>
                <a:ext uri="{FF2B5EF4-FFF2-40B4-BE49-F238E27FC236}">
                  <a16:creationId xmlns:a16="http://schemas.microsoft.com/office/drawing/2014/main" xmlns="" id="{C4403EBE-29C9-4EBC-80CD-ED054662396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grpSp>
        <p:nvGrpSpPr>
          <p:cNvPr id="24" name="Nhóm 1">
            <a:extLst>
              <a:ext uri="{FF2B5EF4-FFF2-40B4-BE49-F238E27FC236}">
                <a16:creationId xmlns:a16="http://schemas.microsoft.com/office/drawing/2014/main" xmlns="" id="{6A441878-DC9A-493F-AF6C-FBF76BDEEDEB}"/>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graphicFrame>
        <p:nvGraphicFramePr>
          <p:cNvPr id="5" name="Table 4">
            <a:extLst>
              <a:ext uri="{FF2B5EF4-FFF2-40B4-BE49-F238E27FC236}">
                <a16:creationId xmlns:a16="http://schemas.microsoft.com/office/drawing/2014/main" xmlns="" id="{E41D6801-D32E-4538-93B1-CDE01F66E3B6}"/>
              </a:ext>
            </a:extLst>
          </p:cNvPr>
          <p:cNvGraphicFramePr>
            <a:graphicFrameLocks noGrp="1"/>
          </p:cNvGraphicFramePr>
          <p:nvPr>
            <p:extLst>
              <p:ext uri="{D42A27DB-BD31-4B8C-83A1-F6EECF244321}">
                <p14:modId xmlns:p14="http://schemas.microsoft.com/office/powerpoint/2010/main" val="1964070240"/>
              </p:ext>
            </p:extLst>
          </p:nvPr>
        </p:nvGraphicFramePr>
        <p:xfrm>
          <a:off x="5786270" y="123170"/>
          <a:ext cx="6377594" cy="2194560"/>
        </p:xfrm>
        <a:graphic>
          <a:graphicData uri="http://schemas.openxmlformats.org/drawingml/2006/table">
            <a:tbl>
              <a:tblPr firstRow="1" firstCol="1" bandRow="1"/>
              <a:tblGrid>
                <a:gridCol w="3940936">
                  <a:extLst>
                    <a:ext uri="{9D8B030D-6E8A-4147-A177-3AD203B41FA5}">
                      <a16:colId xmlns:a16="http://schemas.microsoft.com/office/drawing/2014/main" xmlns="" val="2072760098"/>
                    </a:ext>
                  </a:extLst>
                </a:gridCol>
                <a:gridCol w="2436658">
                  <a:extLst>
                    <a:ext uri="{9D8B030D-6E8A-4147-A177-3AD203B41FA5}">
                      <a16:colId xmlns:a16="http://schemas.microsoft.com/office/drawing/2014/main" xmlns="" val="2997235756"/>
                    </a:ext>
                  </a:extLst>
                </a:gridCol>
              </a:tblGrid>
              <a:tr h="0">
                <a:tc>
                  <a:txBody>
                    <a:bodyPr/>
                    <a:lstStyle/>
                    <a:p>
                      <a:pPr algn="ctr" fontAlgn="base">
                        <a:lnSpc>
                          <a:spcPct val="120000"/>
                        </a:lnSpc>
                      </a:pPr>
                      <a:r>
                        <a:rPr lang="en-US" sz="2400" b="1" dirty="0" err="1">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rPr>
                        <a:t>Tiêu</a:t>
                      </a:r>
                      <a:r>
                        <a:rPr lang="en-US" sz="2400" b="1" dirty="0">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rPr>
                        <a:t>chí</a:t>
                      </a:r>
                      <a:endParaRPr lang="en-US" sz="1800" b="1" dirty="0">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a:txBody>
                    <a:bodyPr/>
                    <a:lstStyle/>
                    <a:p>
                      <a:pPr algn="ctr" fontAlgn="base">
                        <a:lnSpc>
                          <a:spcPct val="120000"/>
                        </a:lnSpc>
                      </a:pPr>
                      <a:r>
                        <a:rPr lang="en-US" sz="2400" b="1">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rPr>
                        <a:t>Thông tin</a:t>
                      </a:r>
                      <a:endParaRPr lang="en-US" sz="1800" b="1">
                        <a:solidFill>
                          <a:schemeClr val="bg1"/>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xmlns="" val="3445131739"/>
                  </a:ext>
                </a:extLst>
              </a:tr>
              <a:tr h="0">
                <a:tc>
                  <a:txBody>
                    <a:bodyPr/>
                    <a:lstStyle/>
                    <a:p>
                      <a:pPr marL="0" marR="0" indent="0" algn="just" defTabSz="914400" rtl="0" eaLnBrk="1" fontAlgn="base" latinLnBrk="0" hangingPunct="1">
                        <a:lnSpc>
                          <a:spcPct val="120000"/>
                        </a:lnSpc>
                        <a:spcBef>
                          <a:spcPts val="0"/>
                        </a:spcBef>
                        <a:spcAft>
                          <a:spcPts val="0"/>
                        </a:spcAft>
                        <a:buClrTx/>
                        <a:buSzTx/>
                        <a:buFontTx/>
                        <a:buNone/>
                        <a:tabLst/>
                        <a:defRPr/>
                      </a:pP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Gồm</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các</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tỉnh</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thành</a:t>
                      </a:r>
                      <a:endParaRPr lang="en-US" sz="18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endParaRPr lang="en-US" sz="18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808246412"/>
                  </a:ext>
                </a:extLst>
              </a:tr>
              <a:tr h="0">
                <a:tc>
                  <a:txBody>
                    <a:bodyPr/>
                    <a:lstStyle/>
                    <a:p>
                      <a:pPr algn="just" fontAlgn="base">
                        <a:lnSpc>
                          <a:spcPct val="120000"/>
                        </a:lnSpc>
                      </a:pP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Diện</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tích</a:t>
                      </a:r>
                      <a:endParaRPr lang="en-US" sz="18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endParaRPr lang="en-US" sz="1800" b="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180847815"/>
                  </a:ext>
                </a:extLst>
              </a:tr>
              <a:tr h="0">
                <a:tc>
                  <a:txBody>
                    <a:bodyPr/>
                    <a:lstStyle/>
                    <a:p>
                      <a:pPr marL="0" marR="0" indent="0" algn="just" defTabSz="914400" rtl="0" eaLnBrk="1" fontAlgn="base" latinLnBrk="0" hangingPunct="1">
                        <a:lnSpc>
                          <a:spcPct val="120000"/>
                        </a:lnSpc>
                        <a:spcBef>
                          <a:spcPts val="0"/>
                        </a:spcBef>
                        <a:spcAft>
                          <a:spcPts val="0"/>
                        </a:spcAft>
                        <a:buClrTx/>
                        <a:buSzTx/>
                        <a:buFontTx/>
                        <a:buNone/>
                        <a:tabLst/>
                        <a:defRPr/>
                      </a:pP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Giáp</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các</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vùng</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lãnh</a:t>
                      </a:r>
                      <a:r>
                        <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thổ</a:t>
                      </a:r>
                      <a:endParaRPr lang="en-US" sz="2400" b="1" dirty="0" smtClean="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endParaRPr lang="en-US" sz="1800" b="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550906274"/>
                  </a:ext>
                </a:extLst>
              </a:tr>
              <a:tr h="0">
                <a:tc>
                  <a:txBody>
                    <a:bodyPr/>
                    <a:lstStyle/>
                    <a:p>
                      <a:pPr algn="just" fontAlgn="base">
                        <a:lnSpc>
                          <a:spcPct val="120000"/>
                        </a:lnSpc>
                      </a:pP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Ý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nghĩa</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của</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vị</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trí</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địa</a:t>
                      </a: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r>
                        <a:rPr lang="en-US" sz="2400" b="1" dirty="0" err="1">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lí</a:t>
                      </a:r>
                      <a:endParaRPr lang="en-US" sz="18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base">
                        <a:lnSpc>
                          <a:spcPct val="120000"/>
                        </a:lnSpc>
                      </a:pPr>
                      <a:r>
                        <a:rPr lang="en-US" sz="24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rPr>
                        <a:t> </a:t>
                      </a:r>
                      <a:endParaRPr lang="en-US" sz="1800" b="1" dirty="0">
                        <a:solidFill>
                          <a:srgbClr val="0070C0"/>
                        </a:solidFill>
                        <a:effectLst/>
                        <a:latin typeface="#9Slide03 SFU Futura_03" panose="00000400000000000000" pitchFamily="2" charset="0"/>
                        <a:ea typeface="#9Slide03 Roboto Light" panose="02000000000000000000" pitchFamily="2"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312557180"/>
                  </a:ext>
                </a:extLst>
              </a:tr>
            </a:tbl>
          </a:graphicData>
        </a:graphic>
      </p:graphicFrame>
      <p:pic>
        <p:nvPicPr>
          <p:cNvPr id="30" name="Picture 29">
            <a:extLst>
              <a:ext uri="{FF2B5EF4-FFF2-40B4-BE49-F238E27FC236}">
                <a16:creationId xmlns:a16="http://schemas.microsoft.com/office/drawing/2014/main" xmlns="" id="{376DEB2E-6723-4C23-898D-54374ED106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889" b="96000" l="444" r="89778">
                        <a14:foregroundMark x1="73778" y1="11111" x2="83556" y2="30222"/>
                        <a14:foregroundMark x1="81778" y1="34222" x2="70222" y2="52889"/>
                        <a14:foregroundMark x1="60444" y1="28889" x2="44444" y2="28000"/>
                        <a14:foregroundMark x1="32000" y1="14222" x2="32000" y2="14222"/>
                        <a14:foregroundMark x1="5778" y1="32444" x2="5778" y2="32444"/>
                        <a14:foregroundMark x1="2222" y1="31111" x2="2222" y2="31111"/>
                        <a14:foregroundMark x1="20889" y1="92444" x2="20889" y2="92444"/>
                        <a14:foregroundMark x1="12889" y1="96000" x2="12889" y2="96000"/>
                        <a14:foregroundMark x1="71111" y1="51556" x2="71111" y2="51556"/>
                        <a14:foregroundMark x1="64889" y1="48000" x2="66222" y2="54222"/>
                        <a14:foregroundMark x1="57778" y1="50667" x2="70667" y2="62222"/>
                        <a14:foregroundMark x1="68889" y1="8889" x2="69778" y2="15111"/>
                        <a14:foregroundMark x1="70222" y1="16889" x2="58222" y2="20000"/>
                        <a14:foregroundMark x1="57778" y1="16000" x2="53778" y2="16000"/>
                        <a14:foregroundMark x1="444" y1="29778" x2="444" y2="29778"/>
                      </a14:backgroundRemoval>
                    </a14:imgEffect>
                  </a14:imgLayer>
                </a14:imgProps>
              </a:ext>
            </a:extLst>
          </a:blip>
          <a:stretch>
            <a:fillRect/>
          </a:stretch>
        </p:blipFill>
        <p:spPr>
          <a:xfrm>
            <a:off x="6452315" y="2119732"/>
            <a:ext cx="4619891" cy="4619891"/>
          </a:xfrm>
          <a:prstGeom prst="rect">
            <a:avLst/>
          </a:prstGeom>
        </p:spPr>
      </p:pic>
      <p:pic>
        <p:nvPicPr>
          <p:cNvPr id="31" name="Picture 30">
            <a:extLst>
              <a:ext uri="{FF2B5EF4-FFF2-40B4-BE49-F238E27FC236}">
                <a16:creationId xmlns:a16="http://schemas.microsoft.com/office/drawing/2014/main" xmlns="" id="{03FB42F4-2DED-4F03-BA65-CCB9A5818A84}"/>
              </a:ext>
            </a:extLst>
          </p:cNvPr>
          <p:cNvPicPr>
            <a:picLocks noChangeAspect="1"/>
          </p:cNvPicPr>
          <p:nvPr/>
        </p:nvPicPr>
        <p:blipFill>
          <a:blip r:embed="rId6"/>
          <a:stretch>
            <a:fillRect/>
          </a:stretch>
        </p:blipFill>
        <p:spPr>
          <a:xfrm>
            <a:off x="50599" y="1275008"/>
            <a:ext cx="5513074" cy="5269407"/>
          </a:xfrm>
          <a:prstGeom prst="rect">
            <a:avLst/>
          </a:prstGeom>
        </p:spPr>
      </p:pic>
    </p:spTree>
    <p:extLst>
      <p:ext uri="{BB962C8B-B14F-4D97-AF65-F5344CB8AC3E}">
        <p14:creationId xmlns:p14="http://schemas.microsoft.com/office/powerpoint/2010/main" val="225116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FB42F4-2DED-4F03-BA65-CCB9A5818A84}"/>
              </a:ext>
            </a:extLst>
          </p:cNvPr>
          <p:cNvPicPr>
            <a:picLocks noChangeAspect="1"/>
          </p:cNvPicPr>
          <p:nvPr/>
        </p:nvPicPr>
        <p:blipFill>
          <a:blip r:embed="rId2"/>
          <a:stretch>
            <a:fillRect/>
          </a:stretch>
        </p:blipFill>
        <p:spPr>
          <a:xfrm>
            <a:off x="50599" y="313584"/>
            <a:ext cx="8129253" cy="6230831"/>
          </a:xfrm>
          <a:prstGeom prst="rect">
            <a:avLst/>
          </a:prstGeom>
        </p:spPr>
      </p:pic>
      <p:sp>
        <p:nvSpPr>
          <p:cNvPr id="4" name="Speech Bubble: Rectangle with Corners Rounded 3">
            <a:extLst>
              <a:ext uri="{FF2B5EF4-FFF2-40B4-BE49-F238E27FC236}">
                <a16:creationId xmlns:a16="http://schemas.microsoft.com/office/drawing/2014/main" xmlns="" id="{E3ABEEF6-9A22-4921-A280-5A5030AB17A7}"/>
              </a:ext>
            </a:extLst>
          </p:cNvPr>
          <p:cNvSpPr/>
          <p:nvPr/>
        </p:nvSpPr>
        <p:spPr>
          <a:xfrm>
            <a:off x="5601931" y="1025775"/>
            <a:ext cx="2207537" cy="391211"/>
          </a:xfrm>
          <a:prstGeom prst="wedgeRoundRectCallout">
            <a:avLst>
              <a:gd name="adj1" fmla="val -7518"/>
              <a:gd name="adj2" fmla="val 38945"/>
              <a:gd name="adj3" fmla="val 16667"/>
            </a:avLst>
          </a:prstGeom>
          <a:solidFill>
            <a:srgbClr val="F330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9Slide03 SFU Futura_03" panose="00000400000000000000" pitchFamily="2" charset="0"/>
              </a:rPr>
              <a:t>Đông Nam Bộ</a:t>
            </a:r>
            <a:endParaRPr lang="en-US" sz="2400" b="1">
              <a:latin typeface="#9Slide03 SFU Futura_03" panose="00000400000000000000" pitchFamily="2" charset="0"/>
            </a:endParaRPr>
          </a:p>
        </p:txBody>
      </p:sp>
      <p:sp>
        <p:nvSpPr>
          <p:cNvPr id="5" name="Speech Bubble: Rectangle with Corners Rounded 4">
            <a:extLst>
              <a:ext uri="{FF2B5EF4-FFF2-40B4-BE49-F238E27FC236}">
                <a16:creationId xmlns:a16="http://schemas.microsoft.com/office/drawing/2014/main" xmlns="" id="{A53029E9-893E-49FB-AF48-0D7EA9051D76}"/>
              </a:ext>
            </a:extLst>
          </p:cNvPr>
          <p:cNvSpPr/>
          <p:nvPr/>
        </p:nvSpPr>
        <p:spPr>
          <a:xfrm>
            <a:off x="1349614" y="1109708"/>
            <a:ext cx="2207537" cy="346230"/>
          </a:xfrm>
          <a:prstGeom prst="wedgeRoundRectCallout">
            <a:avLst>
              <a:gd name="adj1" fmla="val 18720"/>
              <a:gd name="adj2" fmla="val 12149"/>
              <a:gd name="adj3" fmla="val 16667"/>
            </a:avLst>
          </a:prstGeom>
          <a:solidFill>
            <a:srgbClr val="F330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9Slide03 SFU Futura_03" panose="00000400000000000000" pitchFamily="2" charset="0"/>
              </a:rPr>
              <a:t>Căm-phu-chia</a:t>
            </a:r>
            <a:endParaRPr lang="en-US" sz="2400" b="1">
              <a:latin typeface="#9Slide03 SFU Futura_03" panose="00000400000000000000" pitchFamily="2" charset="0"/>
            </a:endParaRPr>
          </a:p>
        </p:txBody>
      </p:sp>
      <p:sp>
        <p:nvSpPr>
          <p:cNvPr id="6" name="Speech Bubble: Rectangle with Corners Rounded 5">
            <a:extLst>
              <a:ext uri="{FF2B5EF4-FFF2-40B4-BE49-F238E27FC236}">
                <a16:creationId xmlns:a16="http://schemas.microsoft.com/office/drawing/2014/main" xmlns="" id="{6037E94A-EBB6-4513-B58B-25888C3F1445}"/>
              </a:ext>
            </a:extLst>
          </p:cNvPr>
          <p:cNvSpPr/>
          <p:nvPr/>
        </p:nvSpPr>
        <p:spPr>
          <a:xfrm>
            <a:off x="728668" y="3663229"/>
            <a:ext cx="2076883" cy="420499"/>
          </a:xfrm>
          <a:prstGeom prst="wedgeRoundRectCallout">
            <a:avLst>
              <a:gd name="adj1" fmla="val 14412"/>
              <a:gd name="adj2" fmla="val 27295"/>
              <a:gd name="adj3" fmla="val 16667"/>
            </a:avLst>
          </a:prstGeom>
          <a:solidFill>
            <a:srgbClr val="F330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9Slide03 SFU Futura_03" panose="00000400000000000000" pitchFamily="2" charset="0"/>
              </a:rPr>
              <a:t>Vịnh Thái Lan</a:t>
            </a:r>
            <a:endParaRPr lang="en-US" sz="2400" b="1">
              <a:latin typeface="#9Slide03 SFU Futura_03" panose="00000400000000000000" pitchFamily="2" charset="0"/>
            </a:endParaRPr>
          </a:p>
        </p:txBody>
      </p:sp>
      <p:sp>
        <p:nvSpPr>
          <p:cNvPr id="7" name="Speech Bubble: Rectangle with Corners Rounded 6">
            <a:extLst>
              <a:ext uri="{FF2B5EF4-FFF2-40B4-BE49-F238E27FC236}">
                <a16:creationId xmlns:a16="http://schemas.microsoft.com/office/drawing/2014/main" xmlns="" id="{4558DB61-2CD8-471F-B0D0-5A9DEDD93CF9}"/>
              </a:ext>
            </a:extLst>
          </p:cNvPr>
          <p:cNvSpPr/>
          <p:nvPr/>
        </p:nvSpPr>
        <p:spPr>
          <a:xfrm>
            <a:off x="5972338" y="5049803"/>
            <a:ext cx="1792740" cy="391211"/>
          </a:xfrm>
          <a:prstGeom prst="wedgeRoundRectCallout">
            <a:avLst>
              <a:gd name="adj1" fmla="val 14020"/>
              <a:gd name="adj2" fmla="val -43773"/>
              <a:gd name="adj3" fmla="val 16667"/>
            </a:avLst>
          </a:prstGeom>
          <a:solidFill>
            <a:srgbClr val="F330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9Slide03 SFU Futura_03" panose="00000400000000000000" pitchFamily="2" charset="0"/>
              </a:rPr>
              <a:t>Biển Đông</a:t>
            </a:r>
            <a:endParaRPr lang="en-US" sz="2400" b="1">
              <a:latin typeface="#9Slide03 SFU Futura_03" panose="00000400000000000000" pitchFamily="2" charset="0"/>
            </a:endParaRPr>
          </a:p>
        </p:txBody>
      </p:sp>
      <p:grpSp>
        <p:nvGrpSpPr>
          <p:cNvPr id="15" name="Group 14">
            <a:extLst>
              <a:ext uri="{FF2B5EF4-FFF2-40B4-BE49-F238E27FC236}">
                <a16:creationId xmlns:a16="http://schemas.microsoft.com/office/drawing/2014/main" xmlns="" id="{ED4776B3-CABB-4678-AE47-0069F7BF14B0}"/>
              </a:ext>
            </a:extLst>
          </p:cNvPr>
          <p:cNvGrpSpPr/>
          <p:nvPr/>
        </p:nvGrpSpPr>
        <p:grpSpPr>
          <a:xfrm>
            <a:off x="7718187" y="19698"/>
            <a:ext cx="4014768" cy="4409608"/>
            <a:chOff x="8037262" y="893537"/>
            <a:chExt cx="4014768" cy="4409608"/>
          </a:xfrm>
        </p:grpSpPr>
        <p:sp>
          <p:nvSpPr>
            <p:cNvPr id="9" name="TextBox 8">
              <a:extLst>
                <a:ext uri="{FF2B5EF4-FFF2-40B4-BE49-F238E27FC236}">
                  <a16:creationId xmlns:a16="http://schemas.microsoft.com/office/drawing/2014/main" xmlns="" id="{6B29BEBF-4588-423D-8071-375DC812ACAE}"/>
                </a:ext>
              </a:extLst>
            </p:cNvPr>
            <p:cNvSpPr txBox="1"/>
            <p:nvPr/>
          </p:nvSpPr>
          <p:spPr>
            <a:xfrm>
              <a:off x="8438818" y="1455938"/>
              <a:ext cx="3613212" cy="3847207"/>
            </a:xfrm>
            <a:prstGeom prst="rect">
              <a:avLst/>
            </a:prstGeom>
            <a:noFill/>
          </p:spPr>
          <p:txBody>
            <a:bodyPr wrap="square">
              <a:spAutoFit/>
            </a:bodyPr>
            <a:lstStyle/>
            <a:p>
              <a:pPr algn="just"/>
              <a:r>
                <a:rPr lang="vi-VN" sz="2800" b="1" dirty="0">
                  <a:solidFill>
                    <a:srgbClr val="0070C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Vị</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trí</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tiếp</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giáp</a:t>
              </a:r>
              <a:r>
                <a:rPr lang="en-US" sz="2400" b="1" dirty="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Phía</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đông</a:t>
              </a:r>
              <a:r>
                <a:rPr lang="en-US" sz="2400" b="1" dirty="0" smtClean="0">
                  <a:solidFill>
                    <a:srgbClr val="FF0000"/>
                  </a:solidFill>
                  <a:latin typeface="#9Slide03 SFU Futura_03" panose="00000400000000000000" pitchFamily="2" charset="0"/>
                </a:rPr>
                <a:t> </a:t>
              </a:r>
              <a:r>
                <a:rPr lang="en-US" sz="2400" b="1" dirty="0" err="1" smtClean="0">
                  <a:solidFill>
                    <a:srgbClr val="FF0000"/>
                  </a:solidFill>
                  <a:latin typeface="#9Slide03 SFU Futura_03" panose="00000400000000000000" pitchFamily="2" charset="0"/>
                </a:rPr>
                <a:t>bắc</a:t>
              </a:r>
              <a:r>
                <a:rPr lang="en-US" sz="2400" b="1" dirty="0" smtClean="0">
                  <a:solidFill>
                    <a:srgbClr val="FF000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Đông</a:t>
              </a:r>
              <a:r>
                <a:rPr lang="en-US" sz="2400" b="1" dirty="0" smtClean="0">
                  <a:solidFill>
                    <a:srgbClr val="0070C0"/>
                  </a:solidFill>
                  <a:latin typeface="#9Slide03 SFU Futura_03" panose="00000400000000000000" pitchFamily="2" charset="0"/>
                </a:rPr>
                <a:t> </a:t>
              </a:r>
              <a:r>
                <a:rPr lang="en-US" sz="2400" b="1" dirty="0">
                  <a:solidFill>
                    <a:srgbClr val="0070C0"/>
                  </a:solidFill>
                  <a:latin typeface="#9Slide03 SFU Futura_03" panose="00000400000000000000" pitchFamily="2" charset="0"/>
                </a:rPr>
                <a:t>Nam </a:t>
              </a:r>
              <a:r>
                <a:rPr lang="en-US" sz="2400" b="1" dirty="0" err="1">
                  <a:solidFill>
                    <a:srgbClr val="0070C0"/>
                  </a:solidFill>
                  <a:latin typeface="#9Slide03 SFU Futura_03" panose="00000400000000000000" pitchFamily="2" charset="0"/>
                </a:rPr>
                <a:t>Bộ</a:t>
              </a:r>
              <a:r>
                <a:rPr lang="en-US" sz="2400" b="1" dirty="0">
                  <a:solidFill>
                    <a:srgbClr val="0070C0"/>
                  </a:solidFill>
                  <a:latin typeface="#9Slide03 SFU Futura_03" panose="00000400000000000000" pitchFamily="2" charset="0"/>
                </a:rPr>
                <a:t>, </a:t>
              </a:r>
              <a:endParaRPr lang="en-US" sz="2400" b="1" dirty="0" smtClean="0">
                <a:solidFill>
                  <a:srgbClr val="0070C0"/>
                </a:solidFill>
                <a:latin typeface="#9Slide03 SFU Futura_03" panose="00000400000000000000" pitchFamily="2" charset="0"/>
              </a:endParaRPr>
            </a:p>
            <a:p>
              <a:pPr algn="just"/>
              <a:r>
                <a:rPr lang="en-US" sz="2400" b="1" dirty="0" err="1">
                  <a:solidFill>
                    <a:srgbClr val="FF0000"/>
                  </a:solidFill>
                  <a:latin typeface="#9Slide03 SFU Futura_03" panose="00000400000000000000" pitchFamily="2" charset="0"/>
                </a:rPr>
                <a:t>Phía</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đông</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và</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đông</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nam</a:t>
              </a:r>
              <a:r>
                <a:rPr lang="en-US" sz="2400" b="1" dirty="0">
                  <a:solidFill>
                    <a:srgbClr val="FF0000"/>
                  </a:solidFill>
                  <a:latin typeface="#9Slide03 SFU Futura_03" panose="00000400000000000000" pitchFamily="2" charset="0"/>
                </a:rPr>
                <a:t>:</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biển</a:t>
              </a:r>
              <a:r>
                <a:rPr lang="en-US" sz="2400" b="1" dirty="0" smtClean="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Đông</a:t>
              </a:r>
              <a:r>
                <a:rPr lang="en-US" sz="2400" b="1" dirty="0">
                  <a:solidFill>
                    <a:srgbClr val="0070C0"/>
                  </a:solidFill>
                  <a:latin typeface="#9Slide03 SFU Futura_03" panose="00000400000000000000" pitchFamily="2" charset="0"/>
                </a:rPr>
                <a:t>, </a:t>
              </a:r>
              <a:endParaRPr lang="en-US" sz="2400" b="1" dirty="0" smtClean="0">
                <a:solidFill>
                  <a:srgbClr val="0070C0"/>
                </a:solidFill>
                <a:latin typeface="#9Slide03 SFU Futura_03" panose="00000400000000000000" pitchFamily="2" charset="0"/>
              </a:endParaRPr>
            </a:p>
            <a:p>
              <a:pPr algn="just"/>
              <a:r>
                <a:rPr lang="en-US" sz="2400" b="1" dirty="0" err="1">
                  <a:solidFill>
                    <a:srgbClr val="FF0000"/>
                  </a:solidFill>
                  <a:latin typeface="#9Slide03 SFU Futura_03" panose="00000400000000000000" pitchFamily="2" charset="0"/>
                </a:rPr>
                <a:t>Phía</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tây</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và</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tây</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nam</a:t>
              </a:r>
              <a:r>
                <a:rPr lang="en-US" sz="2400" b="1" dirty="0">
                  <a:solidFill>
                    <a:srgbClr val="FF000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Vịnh</a:t>
              </a:r>
              <a:r>
                <a:rPr lang="en-US" sz="2400" b="1" dirty="0" smtClean="0">
                  <a:solidFill>
                    <a:srgbClr val="0070C0"/>
                  </a:solidFill>
                  <a:latin typeface="#9Slide03 SFU Futura_03" panose="00000400000000000000" pitchFamily="2" charset="0"/>
                </a:rPr>
                <a:t> </a:t>
              </a:r>
              <a:r>
                <a:rPr lang="en-US" sz="2400" b="1" dirty="0" err="1">
                  <a:solidFill>
                    <a:srgbClr val="0070C0"/>
                  </a:solidFill>
                  <a:latin typeface="#9Slide03 SFU Futura_03" panose="00000400000000000000" pitchFamily="2" charset="0"/>
                </a:rPr>
                <a:t>Thái</a:t>
              </a:r>
              <a:r>
                <a:rPr lang="en-US" sz="2400" b="1" dirty="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Lan</a:t>
              </a:r>
              <a:r>
                <a:rPr lang="en-US" sz="2400" b="1" dirty="0" smtClean="0">
                  <a:solidFill>
                    <a:srgbClr val="0070C0"/>
                  </a:solidFill>
                  <a:latin typeface="#9Slide03 SFU Futura_03" panose="00000400000000000000" pitchFamily="2" charset="0"/>
                </a:rPr>
                <a:t>.</a:t>
              </a:r>
            </a:p>
            <a:p>
              <a:pPr algn="just"/>
              <a:r>
                <a:rPr lang="en-US" sz="2400" b="1" dirty="0" err="1">
                  <a:solidFill>
                    <a:srgbClr val="FF0000"/>
                  </a:solidFill>
                  <a:latin typeface="#9Slide03 SFU Futura_03" panose="00000400000000000000" pitchFamily="2" charset="0"/>
                </a:rPr>
                <a:t>Phía</a:t>
              </a:r>
              <a:r>
                <a:rPr lang="en-US" sz="2400" b="1" dirty="0">
                  <a:solidFill>
                    <a:srgbClr val="FF0000"/>
                  </a:solidFill>
                  <a:latin typeface="#9Slide03 SFU Futura_03" panose="00000400000000000000" pitchFamily="2" charset="0"/>
                </a:rPr>
                <a:t> </a:t>
              </a:r>
              <a:r>
                <a:rPr lang="en-US" sz="2400" b="1" dirty="0" err="1">
                  <a:solidFill>
                    <a:srgbClr val="FF0000"/>
                  </a:solidFill>
                  <a:latin typeface="#9Slide03 SFU Futura_03" panose="00000400000000000000" pitchFamily="2" charset="0"/>
                </a:rPr>
                <a:t>bắc</a:t>
              </a:r>
              <a:r>
                <a:rPr lang="en-US" sz="2400" b="1" dirty="0">
                  <a:solidFill>
                    <a:srgbClr val="FF0000"/>
                  </a:solidFill>
                  <a:latin typeface="#9Slide03 SFU Futura_03" panose="00000400000000000000" pitchFamily="2" charset="0"/>
                </a:rPr>
                <a:t>: </a:t>
              </a:r>
              <a:r>
                <a:rPr lang="vi-VN" sz="2400" b="1" dirty="0" smtClean="0">
                  <a:solidFill>
                    <a:srgbClr val="0070C0"/>
                  </a:solidFill>
                  <a:latin typeface="#9Slide03 SFU Futura_03" panose="00000400000000000000" pitchFamily="2" charset="0"/>
                </a:rPr>
                <a:t>Cam-pu-</a:t>
              </a:r>
              <a:r>
                <a:rPr lang="en-US" sz="2400" b="1" dirty="0" smtClean="0">
                  <a:solidFill>
                    <a:srgbClr val="0070C0"/>
                  </a:solidFill>
                  <a:latin typeface="#9Slide03 SFU Futura_03" panose="00000400000000000000" pitchFamily="2" charset="0"/>
                </a:rPr>
                <a:t>chia</a:t>
              </a:r>
            </a:p>
            <a:p>
              <a:pPr algn="just"/>
              <a:r>
                <a:rPr lang="en-US" sz="2400" b="1" dirty="0">
                  <a:solidFill>
                    <a:srgbClr val="0070C0"/>
                  </a:solidFill>
                  <a:latin typeface="#9Slide03 SFU Futura_03" panose="00000400000000000000" pitchFamily="2" charset="0"/>
                </a:rPr>
                <a:t> </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Gồm</a:t>
              </a:r>
              <a:r>
                <a:rPr lang="en-US" sz="2400" b="1" dirty="0" smtClean="0">
                  <a:solidFill>
                    <a:srgbClr val="0070C0"/>
                  </a:solidFill>
                  <a:latin typeface="#9Slide03 SFU Futura_03" panose="00000400000000000000" pitchFamily="2" charset="0"/>
                </a:rPr>
                <a:t> 13 </a:t>
              </a:r>
              <a:r>
                <a:rPr lang="en-US" sz="2400" b="1" dirty="0" err="1" smtClean="0">
                  <a:solidFill>
                    <a:srgbClr val="0070C0"/>
                  </a:solidFill>
                  <a:latin typeface="#9Slide03 SFU Futura_03" panose="00000400000000000000" pitchFamily="2" charset="0"/>
                </a:rPr>
                <a:t>tỉnh</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thành</a:t>
              </a:r>
              <a:r>
                <a:rPr lang="en-US" sz="2400" b="1" dirty="0" smtClean="0">
                  <a:solidFill>
                    <a:srgbClr val="0070C0"/>
                  </a:solidFill>
                  <a:latin typeface="#9Slide03 SFU Futura_03" panose="00000400000000000000" pitchFamily="2" charset="0"/>
                </a:rPr>
                <a:t> </a:t>
              </a:r>
              <a:r>
                <a:rPr lang="en-US" sz="2400" b="1" dirty="0" err="1" smtClean="0">
                  <a:solidFill>
                    <a:srgbClr val="0070C0"/>
                  </a:solidFill>
                  <a:latin typeface="#9Slide03 SFU Futura_03" panose="00000400000000000000" pitchFamily="2" charset="0"/>
                </a:rPr>
                <a:t>phố</a:t>
              </a:r>
              <a:r>
                <a:rPr lang="en-US" sz="2400" b="1" dirty="0" smtClean="0">
                  <a:solidFill>
                    <a:srgbClr val="0070C0"/>
                  </a:solidFill>
                  <a:latin typeface="#9Slide03 SFU Futura_03" panose="00000400000000000000" pitchFamily="2" charset="0"/>
                </a:rPr>
                <a:t>.</a:t>
              </a:r>
              <a:endParaRPr lang="en-US" sz="2400" b="1" dirty="0">
                <a:solidFill>
                  <a:srgbClr val="0070C0"/>
                </a:solidFill>
                <a:latin typeface="#9Slide03 SFU Futura_03" panose="00000400000000000000" pitchFamily="2" charset="0"/>
              </a:endParaRPr>
            </a:p>
          </p:txBody>
        </p:sp>
        <p:pic>
          <p:nvPicPr>
            <p:cNvPr id="10" name="Picture 9">
              <a:extLst>
                <a:ext uri="{FF2B5EF4-FFF2-40B4-BE49-F238E27FC236}">
                  <a16:creationId xmlns:a16="http://schemas.microsoft.com/office/drawing/2014/main" xmlns="" id="{0E03B1B4-2C2C-4E40-BCC2-9CC4C4FD7B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037262" y="893537"/>
              <a:ext cx="923330" cy="923330"/>
            </a:xfrm>
            <a:prstGeom prst="rect">
              <a:avLst/>
            </a:prstGeom>
          </p:spPr>
        </p:pic>
      </p:grpSp>
      <p:pic>
        <p:nvPicPr>
          <p:cNvPr id="13" name="Picture 12">
            <a:extLst>
              <a:ext uri="{FF2B5EF4-FFF2-40B4-BE49-F238E27FC236}">
                <a16:creationId xmlns:a16="http://schemas.microsoft.com/office/drawing/2014/main" xmlns="" id="{02843174-6550-4F37-A1A3-9AF302D4CB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750" r="93917">
                        <a14:foregroundMark x1="6583" y1="19667" x2="6583" y2="19667"/>
                        <a14:foregroundMark x1="21417" y1="70167" x2="21417" y2="70167"/>
                        <a14:foregroundMark x1="37500" y1="64833" x2="37500" y2="64833"/>
                        <a14:foregroundMark x1="18333" y1="63917" x2="18333" y2="63917"/>
                        <a14:foregroundMark x1="58833" y1="66250" x2="58833" y2="66250"/>
                        <a14:foregroundMark x1="60500" y1="66000" x2="60500" y2="66000"/>
                        <a14:foregroundMark x1="58833" y1="45667" x2="56000" y2="63667"/>
                        <a14:foregroundMark x1="39167" y1="54750" x2="35667" y2="68500"/>
                        <a14:foregroundMark x1="19750" y1="64333" x2="17667" y2="72000"/>
                        <a14:foregroundMark x1="6917" y1="70167" x2="6917" y2="70167"/>
                        <a14:foregroundMark x1="6250" y1="75250" x2="6250" y2="71333"/>
                        <a14:foregroundMark x1="7083" y1="65750" x2="7167" y2="69500"/>
                        <a14:foregroundMark x1="5750" y1="18750" x2="8083" y2="63083"/>
                        <a14:foregroundMark x1="4833" y1="78583" x2="4833" y2="78583"/>
                        <a14:foregroundMark x1="93917" y1="66500" x2="93917" y2="66500"/>
                      </a14:backgroundRemoval>
                    </a14:imgEffect>
                  </a14:imgLayer>
                </a14:imgProps>
              </a:ext>
            </a:extLst>
          </a:blip>
          <a:stretch>
            <a:fillRect/>
          </a:stretch>
        </p:blipFill>
        <p:spPr>
          <a:xfrm>
            <a:off x="9239153" y="5016095"/>
            <a:ext cx="2069976" cy="2069976"/>
          </a:xfrm>
          <a:prstGeom prst="rect">
            <a:avLst/>
          </a:prstGeom>
        </p:spPr>
      </p:pic>
      <p:grpSp>
        <p:nvGrpSpPr>
          <p:cNvPr id="16" name="Group 15">
            <a:extLst>
              <a:ext uri="{FF2B5EF4-FFF2-40B4-BE49-F238E27FC236}">
                <a16:creationId xmlns:a16="http://schemas.microsoft.com/office/drawing/2014/main" xmlns="" id="{D3E3392E-BC90-4907-BFD8-5C735623EFCB}"/>
              </a:ext>
            </a:extLst>
          </p:cNvPr>
          <p:cNvGrpSpPr/>
          <p:nvPr/>
        </p:nvGrpSpPr>
        <p:grpSpPr>
          <a:xfrm>
            <a:off x="7809468" y="4048522"/>
            <a:ext cx="4584630" cy="2002561"/>
            <a:chOff x="7639453" y="3195362"/>
            <a:chExt cx="4584630" cy="2002561"/>
          </a:xfrm>
        </p:grpSpPr>
        <p:sp>
          <p:nvSpPr>
            <p:cNvPr id="12" name="TextBox 11">
              <a:extLst>
                <a:ext uri="{FF2B5EF4-FFF2-40B4-BE49-F238E27FC236}">
                  <a16:creationId xmlns:a16="http://schemas.microsoft.com/office/drawing/2014/main" xmlns="" id="{8FBBA440-FB0E-47FE-801C-EB402EC1DCF3}"/>
                </a:ext>
              </a:extLst>
            </p:cNvPr>
            <p:cNvSpPr txBox="1"/>
            <p:nvPr/>
          </p:nvSpPr>
          <p:spPr>
            <a:xfrm>
              <a:off x="8969522" y="3811414"/>
              <a:ext cx="3254561" cy="769441"/>
            </a:xfrm>
            <a:prstGeom prst="rect">
              <a:avLst/>
            </a:prstGeom>
            <a:noFill/>
          </p:spPr>
          <p:txBody>
            <a:bodyPr wrap="square">
              <a:spAutoFit/>
            </a:bodyPr>
            <a:lstStyle/>
            <a:p>
              <a:pPr algn="just"/>
              <a:r>
                <a:rPr lang="vi-VN" sz="4400" b="1">
                  <a:solidFill>
                    <a:srgbClr val="FF0000"/>
                  </a:solidFill>
                  <a:latin typeface="#9Slide03 SFU Futura_03" panose="00000400000000000000" pitchFamily="2" charset="0"/>
                </a:rPr>
                <a:t>= 39742</a:t>
              </a:r>
              <a:r>
                <a:rPr lang="vi-VN" sz="2800" b="1">
                  <a:solidFill>
                    <a:srgbClr val="0070C0"/>
                  </a:solidFill>
                  <a:latin typeface="#9Slide03 SFU Futura_03" panose="00000400000000000000" pitchFamily="2" charset="0"/>
                </a:rPr>
                <a:t> </a:t>
              </a:r>
              <a:r>
                <a:rPr lang="en-US" sz="2800" b="1">
                  <a:solidFill>
                    <a:srgbClr val="0070C0"/>
                  </a:solidFill>
                  <a:latin typeface="#9Slide03 SFU Futura_03" panose="00000400000000000000" pitchFamily="2" charset="0"/>
                </a:rPr>
                <a:t>km2</a:t>
              </a:r>
            </a:p>
          </p:txBody>
        </p:sp>
        <p:pic>
          <p:nvPicPr>
            <p:cNvPr id="14" name="Picture 13">
              <a:extLst>
                <a:ext uri="{FF2B5EF4-FFF2-40B4-BE49-F238E27FC236}">
                  <a16:creationId xmlns:a16="http://schemas.microsoft.com/office/drawing/2014/main" xmlns="" id="{EC4526F9-5C81-4089-9B34-786F230B0AF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639453" y="3195362"/>
              <a:ext cx="2002561" cy="2002561"/>
            </a:xfrm>
            <a:prstGeom prst="rect">
              <a:avLst/>
            </a:prstGeom>
          </p:spPr>
        </p:pic>
      </p:grpSp>
      <p:grpSp>
        <p:nvGrpSpPr>
          <p:cNvPr id="17" name="Nhóm 1">
            <a:extLst>
              <a:ext uri="{FF2B5EF4-FFF2-40B4-BE49-F238E27FC236}">
                <a16:creationId xmlns:a16="http://schemas.microsoft.com/office/drawing/2014/main" xmlns="" id="{0DCC95C0-1B3F-4EC1-AE95-D6A937CD84F0}"/>
              </a:ext>
            </a:extLst>
          </p:cNvPr>
          <p:cNvGrpSpPr/>
          <p:nvPr/>
        </p:nvGrpSpPr>
        <p:grpSpPr>
          <a:xfrm>
            <a:off x="0" y="-14068"/>
            <a:ext cx="12206068" cy="6858000"/>
            <a:chOff x="-14068" y="0"/>
            <a:chExt cx="12206068" cy="6858000"/>
          </a:xfrm>
        </p:grpSpPr>
        <p:grpSp>
          <p:nvGrpSpPr>
            <p:cNvPr id="18" name="Nhóm 2">
              <a:extLst>
                <a:ext uri="{FF2B5EF4-FFF2-40B4-BE49-F238E27FC236}">
                  <a16:creationId xmlns:a16="http://schemas.microsoft.com/office/drawing/2014/main" xmlns="" id="{7F79D305-4C12-4FDE-8D56-A35F5DEC4889}"/>
                </a:ext>
              </a:extLst>
            </p:cNvPr>
            <p:cNvGrpSpPr/>
            <p:nvPr/>
          </p:nvGrpSpPr>
          <p:grpSpPr>
            <a:xfrm>
              <a:off x="-14068" y="0"/>
              <a:ext cx="12206068" cy="6858000"/>
              <a:chOff x="-14068" y="0"/>
              <a:chExt cx="12206068" cy="6858000"/>
            </a:xfrm>
          </p:grpSpPr>
          <p:cxnSp>
            <p:nvCxnSpPr>
              <p:cNvPr id="20" name="Đường nối Thẳng 4">
                <a:extLst>
                  <a:ext uri="{FF2B5EF4-FFF2-40B4-BE49-F238E27FC236}">
                    <a16:creationId xmlns:a16="http://schemas.microsoft.com/office/drawing/2014/main" xmlns="" id="{87475602-B6EA-4CCA-9BFE-CDBE4CAB3388}"/>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1" name="Đường nối Thẳng 5">
                <a:extLst>
                  <a:ext uri="{FF2B5EF4-FFF2-40B4-BE49-F238E27FC236}">
                    <a16:creationId xmlns:a16="http://schemas.microsoft.com/office/drawing/2014/main" xmlns="" id="{E9FDE727-99AC-47CC-B598-993FB7E3DEC5}"/>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2" name="Đường nối Thẳng 6">
                <a:extLst>
                  <a:ext uri="{FF2B5EF4-FFF2-40B4-BE49-F238E27FC236}">
                    <a16:creationId xmlns:a16="http://schemas.microsoft.com/office/drawing/2014/main" xmlns="" id="{8560D5FD-DDB6-4A00-AD99-95D80914CBF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19" name="Đường nối Thẳng 3">
              <a:extLst>
                <a:ext uri="{FF2B5EF4-FFF2-40B4-BE49-F238E27FC236}">
                  <a16:creationId xmlns:a16="http://schemas.microsoft.com/office/drawing/2014/main" xmlns="" id="{3BC32D12-8662-49E1-A3B3-7A8EAF65C58B}"/>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2142665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TotalTime>
  <Words>1037</Words>
  <Application>Microsoft Office PowerPoint</Application>
  <PresentationFormat>Custom</PresentationFormat>
  <Paragraphs>159</Paragraphs>
  <Slides>25</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25</vt:i4>
      </vt:variant>
    </vt:vector>
  </HeadingPairs>
  <TitlesOfParts>
    <vt:vector size="46" baseType="lpstr">
      <vt:lpstr>Arial</vt:lpstr>
      <vt:lpstr>#9Slide03 SFU Futura_03</vt:lpstr>
      <vt:lpstr>Avenir Next LT Pro</vt:lpstr>
      <vt:lpstr>Times New Roman</vt:lpstr>
      <vt:lpstr>#9Slide05 SVNCiao Bella</vt:lpstr>
      <vt:lpstr>#9Slide03 SFU Futura_09</vt:lpstr>
      <vt:lpstr>#9Slide03 Roboto Light</vt:lpstr>
      <vt:lpstr>#9Slide03 Bebas Neue Book</vt:lpstr>
      <vt:lpstr>#9Slide03 Bebas Neue Regular</vt:lpstr>
      <vt:lpstr>#9Slide07 IcielCrocante</vt:lpstr>
      <vt:lpstr>#9Slide03 SFU Salzburg</vt:lpstr>
      <vt:lpstr>Calibri Light</vt:lpstr>
      <vt:lpstr>Calibri</vt:lpstr>
      <vt:lpstr>Tahoma</vt:lpstr>
      <vt:lpstr>#9Slide05 Aphrodite Pro</vt:lpstr>
      <vt:lpstr>#9Slide05 IcielCiaobella</vt:lpstr>
      <vt:lpstr>#9Slide05 Ciaobella</vt:lpstr>
      <vt:lpstr>Wingdings</vt:lpstr>
      <vt:lpstr>#9Slide07 Crocante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Châu Thanh</dc:creator>
  <cp:lastModifiedBy>Admin</cp:lastModifiedBy>
  <cp:revision>13</cp:revision>
  <dcterms:created xsi:type="dcterms:W3CDTF">2021-09-01T09:46:17Z</dcterms:created>
  <dcterms:modified xsi:type="dcterms:W3CDTF">2021-12-23T07:53:58Z</dcterms:modified>
</cp:coreProperties>
</file>