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9" r:id="rId2"/>
    <p:sldId id="256" r:id="rId3"/>
    <p:sldId id="260" r:id="rId4"/>
    <p:sldId id="261" r:id="rId5"/>
    <p:sldId id="289" r:id="rId6"/>
    <p:sldId id="288" r:id="rId7"/>
    <p:sldId id="262" r:id="rId8"/>
    <p:sldId id="290" r:id="rId9"/>
    <p:sldId id="257" r:id="rId10"/>
    <p:sldId id="291" r:id="rId11"/>
    <p:sldId id="292" r:id="rId12"/>
    <p:sldId id="298" r:id="rId13"/>
    <p:sldId id="293" r:id="rId14"/>
    <p:sldId id="342" r:id="rId15"/>
    <p:sldId id="294" r:id="rId16"/>
    <p:sldId id="295" r:id="rId17"/>
    <p:sldId id="297" r:id="rId18"/>
    <p:sldId id="296" r:id="rId19"/>
    <p:sldId id="341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571" autoAdjust="0"/>
  </p:normalViewPr>
  <p:slideViewPr>
    <p:cSldViewPr snapToGrid="0">
      <p:cViewPr>
        <p:scale>
          <a:sx n="70" d="100"/>
          <a:sy n="70" d="100"/>
        </p:scale>
        <p:origin x="-7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97371-88BD-43AB-B628-D8BA26340834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FB806-380C-40FD-95F2-58A83E934C6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028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Phần này GV dẫn dắt đến đoạn clip và cháy rừng, Biến đổi KH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264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Thẻ kiến thức in ra giấy, cắt nhỏ, dán băng keo 2 mặt.</a:t>
            </a:r>
          </a:p>
          <a:p>
            <a:r>
              <a:rPr lang="vi-VN" dirty="0"/>
              <a:t>Nếu gắn lên bảng thì dán nam châm lá (mua ở nhà sách) vào mặt sau của thẻ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8054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Thẻ kiến thức in ra giấy, cắt nhỏ, dán băng keo 2 mặt.</a:t>
            </a:r>
          </a:p>
          <a:p>
            <a:r>
              <a:rPr lang="vi-VN" dirty="0"/>
              <a:t>Nếu gắn lên bảng thì dán nam châm lá (mua ở nhà sách) vào mặt sau của thẻ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7B0BB7-C8C0-4C20-8FDE-21C72A841633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013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7ED5F-90DF-4A56-BD26-35E4E999B5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3EBDB8D-45F3-4045-827F-7A6F70ED0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4935F4-B76E-4815-9633-CBBBC07BE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D03524-CE62-4C99-A4D6-179B9E3BE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76B4C7-0584-407A-BFD8-BB236B48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96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588CD6-733A-468A-997E-DC9F530BF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BAA166-9171-474A-ADEA-80127271B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A557FF-4D3C-4ACC-868E-451D73E36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B11234-3C94-4BFC-BC51-8A74B0E6F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AA3FD38-7C1F-4E12-9F4E-EBF669414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05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EB8E36-9227-4228-B66C-73494F2066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D32F29-3B1B-4216-A29C-6ACB328B73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AAAF86-CFC3-4415-8876-48E4FF19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D1E9C4-2B1A-42BB-9F91-DB0639074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2E28F8-4857-46D2-B839-76233DA11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380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FF4041-EFAC-4098-AD64-2CC0F70DB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F4CD3F-148F-4A6E-8AC3-333125F46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9A5BDA-8AF4-4E80-ABDD-1EBFA5131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B237D4-75D2-4F95-97A0-0E615563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4389BB5-3A75-4C37-8B46-772D4E7C5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7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39223F-1547-4E2A-8660-B4B80D475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6EC688D-2CF9-4C83-834D-AA5FB278E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5482692-DB93-49D0-817B-4E15E4922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7E4E275-98C4-4B11-AC60-F13BA716F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B947F2-C258-4D71-984F-8B306AF6A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486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67936D-0850-4BED-BDC3-435A9162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60C456-07F7-4EE4-8AE3-EE5F08E194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C8A108-D251-4751-B07B-8C19CEB05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B06F4C-8161-4EA2-92FA-73A4CCCF7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6B52D9-97FA-440C-88AB-C4EEDCFE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40F13F-9B16-4411-8AD9-94B63806B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397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5E4D44-4B60-436D-B912-8F29595E5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C14F08B-6881-428C-A598-4080173A5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AD011D5-AFF3-4883-98D9-728181778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CDDB1DDA-19F6-4BA4-808C-7FABFC8E9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7091999-872C-42DA-A78E-BA096C66A1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AB3343B-0B2C-41FF-8216-90E2BCA4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20F0C2E-85DB-45F7-8F96-A7CCEC2D1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7F6F2FA-30AF-40B6-B8F9-933745787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356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D03025-EF9B-4145-9576-474F1CB50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CE3D09-7B7F-49F2-BF9B-BB60B5BF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B568EB2-D9A5-43F8-BAC4-CF16B4F1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28DF324-DAD4-4FC2-8E6C-4EBAD7AD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264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B44AA6F-5969-4CA6-B8F9-501198BD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5AB6A77-E0A1-4CC7-81CD-8DBA2E2D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D1B610-425B-4E91-8F53-EE9A2B2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191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FB5A01-8FA3-49E8-9BFD-2E3C71315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DC7F8B-DF77-48E0-9E4D-6BC929D16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D908AB3-3DE3-46DB-B1F9-6D9A24AD4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DDC46AA-9522-4D00-974C-4963714E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B6EF1B-0927-4EF1-9AEE-439141F9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6A4C2AD-3EBB-4F09-8722-A67995FE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224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5EB306-7A18-432A-B577-00E422E7E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9535F69-4A8A-4E2F-9C96-5AC58CE18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50BA0B7-908C-4373-85E8-D772AA105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288991-9C2B-48DC-8FA7-0A23B09F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CA380A-560C-4978-A801-AE3084286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F2B78E-BE4D-453F-BA03-C2C280AD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81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305498-FC9E-457B-B672-50EA953C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3E04EF-D4DE-46F7-A0D8-BB40B3C70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F3E235-D369-49CF-84F8-F79C62DCB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92E64-15C4-4B2B-81C8-3653C067E9AA}" type="datetimeFigureOut">
              <a:rPr lang="vi-VN" smtClean="0"/>
              <a:t>01/12/2021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D484B3-BC8C-46E4-9CF4-0FC2278EF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14C856-0FA3-4503-86E5-DC7FD99FED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56221-82A9-4591-A098-D1916A72E48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28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34.jp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0.svg"/><Relationship Id="rId1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6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19" Type="http://schemas.openxmlformats.org/officeDocument/2006/relationships/image" Target="../media/image26.svg"/><Relationship Id="rId4" Type="http://schemas.openxmlformats.org/officeDocument/2006/relationships/image" Target="../media/image7.png"/><Relationship Id="rId9" Type="http://schemas.openxmlformats.org/officeDocument/2006/relationships/image" Target="../media/image16.sv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.svg"/><Relationship Id="rId18" Type="http://schemas.openxmlformats.org/officeDocument/2006/relationships/image" Target="../media/image14.svg"/><Relationship Id="rId3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15" Type="http://schemas.openxmlformats.org/officeDocument/2006/relationships/image" Target="../media/image42.svg"/><Relationship Id="rId19" Type="http://schemas.openxmlformats.org/officeDocument/2006/relationships/image" Target="../media/image29.gif"/><Relationship Id="rId4" Type="http://schemas.openxmlformats.org/officeDocument/2006/relationships/image" Target="../media/image24.jpe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ee footage background video _ grass video background" descr="A field of wheat&#10;&#10;Description automatically generated with low confidence">
            <a:hlinkClick r:id="" action="ppaction://media"/>
            <a:extLst>
              <a:ext uri="{FF2B5EF4-FFF2-40B4-BE49-F238E27FC236}">
                <a16:creationId xmlns="" xmlns:a16="http://schemas.microsoft.com/office/drawing/2014/main" id="{7A3204EF-D810-4C08-8766-F857917936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456986"/>
            <a:ext cx="11287125" cy="594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B89E5A9-E599-4703-AFCF-863AAF7E55D9}"/>
              </a:ext>
            </a:extLst>
          </p:cNvPr>
          <p:cNvSpPr txBox="1"/>
          <p:nvPr/>
        </p:nvSpPr>
        <p:spPr>
          <a:xfrm>
            <a:off x="1274959" y="550733"/>
            <a:ext cx="9642081" cy="1972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Chào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mừng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đến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lớp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học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Địa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lí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cô</a:t>
            </a:r>
            <a:r>
              <a:rPr lang="en-US" sz="5400" b="1" dirty="0">
                <a:solidFill>
                  <a:schemeClr val="bg1"/>
                </a:solidFill>
                <a:latin typeface="#9Slide07 SVNDessert Menu Scrip" panose="000005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…</a:t>
            </a:r>
            <a:endParaRPr lang="en-US" sz="5400" b="1" dirty="0">
              <a:solidFill>
                <a:schemeClr val="bg1"/>
              </a:solidFill>
              <a:effectLst/>
              <a:latin typeface="#9Slide07 SVNDessert Menu Scrip" panose="000005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="" xmlns:a16="http://schemas.microsoft.com/office/drawing/2014/main" id="{17B688BE-525B-4BD3-ADC5-659100BCED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3472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3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43805B7-AB42-408C-B503-034CDBBD3F5C}"/>
              </a:ext>
            </a:extLst>
          </p:cNvPr>
          <p:cNvSpPr txBox="1">
            <a:spLocks/>
          </p:cNvSpPr>
          <p:nvPr/>
        </p:nvSpPr>
        <p:spPr>
          <a:xfrm>
            <a:off x="235131" y="190790"/>
            <a:ext cx="11665132" cy="95495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lịch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r>
              <a:rPr lang="vi-VN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ước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4CF8911-C20A-43C6-87AF-2CBDC86CD3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0" y="1267098"/>
            <a:ext cx="8895807" cy="39306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21FB0EA-6B30-421F-B6DB-769D6A256FE1}"/>
              </a:ext>
            </a:extLst>
          </p:cNvPr>
          <p:cNvSpPr/>
          <p:nvPr/>
        </p:nvSpPr>
        <p:spPr>
          <a:xfrm>
            <a:off x="8901241" y="5263733"/>
            <a:ext cx="3179075" cy="14465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8,6 </a:t>
            </a:r>
            <a:r>
              <a:rPr lang="vi-VN" sz="2800" b="1" dirty="0">
                <a:solidFill>
                  <a:schemeClr val="bg1"/>
                </a:solidFill>
              </a:rPr>
              <a:t>triệu lượt </a:t>
            </a:r>
          </a:p>
          <a:p>
            <a:pPr algn="ctr"/>
            <a:r>
              <a:rPr lang="vi-VN" sz="2800" b="1" dirty="0">
                <a:solidFill>
                  <a:schemeClr val="bg1"/>
                </a:solidFill>
              </a:rPr>
              <a:t>khách quốc tế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116DA66-DDAE-4346-8241-053AB66D0FE8}"/>
              </a:ext>
            </a:extLst>
          </p:cNvPr>
          <p:cNvSpPr/>
          <p:nvPr/>
        </p:nvSpPr>
        <p:spPr>
          <a:xfrm>
            <a:off x="9287691" y="1376751"/>
            <a:ext cx="2669179" cy="1754326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32,77</a:t>
            </a:r>
            <a:r>
              <a:rPr lang="vi-VN" sz="4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</a:rPr>
              <a:t>triệu lượt 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</a:rPr>
              <a:t>khách nội địa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F1CE8EE-3866-4E84-AD24-3E20B3FB8F2F}"/>
              </a:ext>
            </a:extLst>
          </p:cNvPr>
          <p:cNvSpPr/>
          <p:nvPr/>
        </p:nvSpPr>
        <p:spPr>
          <a:xfrm>
            <a:off x="9287691" y="3323862"/>
            <a:ext cx="2669179" cy="1692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8000" b="1" dirty="0">
                <a:solidFill>
                  <a:srgbClr val="3F4048"/>
                </a:solidFill>
              </a:rPr>
              <a:t>140</a:t>
            </a:r>
            <a:r>
              <a:rPr lang="vi-VN" sz="2400" b="1" dirty="0">
                <a:solidFill>
                  <a:srgbClr val="3F4048"/>
                </a:solidFill>
              </a:rPr>
              <a:t> </a:t>
            </a:r>
          </a:p>
          <a:p>
            <a:pPr algn="ctr"/>
            <a:r>
              <a:rPr lang="vi-VN" sz="2400" b="1" dirty="0">
                <a:solidFill>
                  <a:srgbClr val="3F4048"/>
                </a:solidFill>
              </a:rPr>
              <a:t>nghìn tỷ đồng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B0BC6981-9403-4FB8-9FC3-C5BFABDC6260}"/>
              </a:ext>
            </a:extLst>
          </p:cNvPr>
          <p:cNvSpPr txBox="1">
            <a:spLocks/>
          </p:cNvSpPr>
          <p:nvPr/>
        </p:nvSpPr>
        <p:spPr>
          <a:xfrm>
            <a:off x="235130" y="5367565"/>
            <a:ext cx="4494004" cy="1311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tuyến du lịch từ TP.HCM đi các địa phương diễn ra quanh năm</a:t>
            </a:r>
          </a:p>
        </p:txBody>
      </p:sp>
      <p:pic>
        <p:nvPicPr>
          <p:cNvPr id="10" name="Picture 4" descr="Cute Little Boy Brown Skin Wear Glasses Wondering Cartoon ...">
            <a:extLst>
              <a:ext uri="{FF2B5EF4-FFF2-40B4-BE49-F238E27FC236}">
                <a16:creationId xmlns="" xmlns:a16="http://schemas.microsoft.com/office/drawing/2014/main" id="{7046EFFB-37AF-45BF-BB0C-BFFB91CE0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2" b="96462" l="10000" r="90000">
                        <a14:foregroundMark x1="53615" y1="3692" x2="53615" y2="3692"/>
                        <a14:foregroundMark x1="53615" y1="4308" x2="53615" y2="4308"/>
                        <a14:foregroundMark x1="51769" y1="16462" x2="51769" y2="16462"/>
                        <a14:foregroundMark x1="38154" y1="88692" x2="38154" y2="88692"/>
                        <a14:foregroundMark x1="51154" y1="87462" x2="51154" y2="87462"/>
                        <a14:foregroundMark x1="50231" y1="92692" x2="50231" y2="92692"/>
                        <a14:foregroundMark x1="52077" y1="92385" x2="52077" y2="92385"/>
                        <a14:foregroundMark x1="38462" y1="93000" x2="38462" y2="93000"/>
                        <a14:foregroundMark x1="40615" y1="92077" x2="40615" y2="92077"/>
                        <a14:foregroundMark x1="41846" y1="95538" x2="41846" y2="95538"/>
                        <a14:foregroundMark x1="49308" y1="96462" x2="49308" y2="96462"/>
                        <a14:foregroundMark x1="52077" y1="4308" x2="52077" y2="4308"/>
                        <a14:foregroundMark x1="55231" y1="5615" x2="55231" y2="5615"/>
                        <a14:foregroundMark x1="53308" y1="10231" x2="53308" y2="10231"/>
                        <a14:foregroundMark x1="51769" y1="12385" x2="51769" y2="12385"/>
                        <a14:foregroundMark x1="49308" y1="95231" x2="49308" y2="95231"/>
                        <a14:foregroundMark x1="38154" y1="95231" x2="38154" y2="95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7" r="30543" b="-155"/>
          <a:stretch/>
        </p:blipFill>
        <p:spPr bwMode="auto">
          <a:xfrm>
            <a:off x="4875018" y="5241159"/>
            <a:ext cx="645941" cy="15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1A8F754-D0F9-49E8-ACED-4E3B02BA404C}"/>
              </a:ext>
            </a:extLst>
          </p:cNvPr>
          <p:cNvSpPr txBox="1">
            <a:spLocks/>
          </p:cNvSpPr>
          <p:nvPr/>
        </p:nvSpPr>
        <p:spPr>
          <a:xfrm>
            <a:off x="5796207" y="5340468"/>
            <a:ext cx="2792912" cy="136981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hậu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ổn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tầng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Cự</a:t>
            </a:r>
            <a:r>
              <a:rPr lang="en-US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 </a:t>
            </a:r>
            <a:r>
              <a:rPr lang="en-US" sz="24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gần</a:t>
            </a:r>
            <a:endParaRPr lang="vi-VN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1630E2-8877-4AAC-8B90-61C0B42C97CB}"/>
              </a:ext>
            </a:extLst>
          </p:cNvPr>
          <p:cNvSpPr/>
          <p:nvPr/>
        </p:nvSpPr>
        <p:spPr>
          <a:xfrm>
            <a:off x="10773609" y="5293691"/>
            <a:ext cx="1162691" cy="355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1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liệu</a:t>
            </a:r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</a:t>
            </a:r>
            <a:endParaRPr lang="vi-VN" sz="1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="" xmlns:a16="http://schemas.microsoft.com/office/drawing/2014/main" id="{855B7AFE-5EED-4F0D-80DD-AF512CC7A4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6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996B3A-0228-4DD5-B659-0B2DF073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519" y="241138"/>
            <a:ext cx="7685868" cy="936733"/>
          </a:xfrm>
          <a:solidFill>
            <a:srgbClr val="000066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vi-VN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 dịch vụ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5839C04C-49FC-42CB-A33D-818B35A95E74}"/>
              </a:ext>
            </a:extLst>
          </p:cNvPr>
          <p:cNvSpPr txBox="1">
            <a:spLocks/>
          </p:cNvSpPr>
          <p:nvPr/>
        </p:nvSpPr>
        <p:spPr>
          <a:xfrm>
            <a:off x="361391" y="1896873"/>
            <a:ext cx="3074273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 thông vận tải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939CD75-A744-481B-9219-7EC1DB9D49E6}"/>
              </a:ext>
            </a:extLst>
          </p:cNvPr>
          <p:cNvSpPr txBox="1">
            <a:spLocks/>
          </p:cNvSpPr>
          <p:nvPr/>
        </p:nvSpPr>
        <p:spPr>
          <a:xfrm>
            <a:off x="4781858" y="1896870"/>
            <a:ext cx="3074273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 mại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5890229-472C-454B-8CA3-9632B1732686}"/>
              </a:ext>
            </a:extLst>
          </p:cNvPr>
          <p:cNvSpPr txBox="1">
            <a:spLocks/>
          </p:cNvSpPr>
          <p:nvPr/>
        </p:nvSpPr>
        <p:spPr>
          <a:xfrm>
            <a:off x="8745470" y="1896870"/>
            <a:ext cx="2765764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lịch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3E2AF4F-694A-4B3B-816E-11B3E99FE650}"/>
              </a:ext>
            </a:extLst>
          </p:cNvPr>
          <p:cNvSpPr txBox="1">
            <a:spLocks/>
          </p:cNvSpPr>
          <p:nvPr/>
        </p:nvSpPr>
        <p:spPr>
          <a:xfrm>
            <a:off x="126361" y="3464138"/>
            <a:ext cx="4315010" cy="25964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Đầy đủ các loại hình vận tải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là đầu mối GTVT lớn nhất nước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Cảng Sài Gòn, sân bay Tân Sơn Nhất, quốc lộ 1, đường sắt Bắc Nam...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157ADF3-5D5A-4BB8-8B85-A9FDC7A5F3A0}"/>
              </a:ext>
            </a:extLst>
          </p:cNvPr>
          <p:cNvSpPr txBox="1">
            <a:spLocks/>
          </p:cNvSpPr>
          <p:nvPr/>
        </p:nvSpPr>
        <p:spPr>
          <a:xfrm>
            <a:off x="4696578" y="3464422"/>
            <a:ext cx="3588295" cy="2596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 đầu cả nước về xuất nhập khẩu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đa dạng, giá trị cao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có giá trị xuất khẩu lớn nhất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0F24FE22-7E9E-455D-B28D-24B8BEB3AC75}"/>
              </a:ext>
            </a:extLst>
          </p:cNvPr>
          <p:cNvSpPr txBox="1">
            <a:spLocks/>
          </p:cNvSpPr>
          <p:nvPr/>
        </p:nvSpPr>
        <p:spPr>
          <a:xfrm>
            <a:off x="8745469" y="3463633"/>
            <a:ext cx="3320171" cy="2596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du lịch sôi động quanh năm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là trung tâm du lịch lớn nhất nước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FDEDF3D-3429-4BAC-B007-9F6522F381AF}"/>
              </a:ext>
            </a:extLst>
          </p:cNvPr>
          <p:cNvCxnSpPr/>
          <p:nvPr/>
        </p:nvCxnSpPr>
        <p:spPr>
          <a:xfrm flipV="1">
            <a:off x="1952786" y="1177871"/>
            <a:ext cx="4324028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6FE5CD0-0504-4584-841B-E26620710FDA}"/>
              </a:ext>
            </a:extLst>
          </p:cNvPr>
          <p:cNvCxnSpPr>
            <a:cxnSpLocks/>
            <a:endCxn id="2" idx="2"/>
          </p:cNvCxnSpPr>
          <p:nvPr/>
        </p:nvCxnSpPr>
        <p:spPr>
          <a:xfrm flipV="1">
            <a:off x="6339453" y="1177871"/>
            <a:ext cx="0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D1E1617-FFD5-4BE2-8423-92D0FD98D6AE}"/>
              </a:ext>
            </a:extLst>
          </p:cNvPr>
          <p:cNvCxnSpPr>
            <a:cxnSpLocks/>
          </p:cNvCxnSpPr>
          <p:nvPr/>
        </p:nvCxnSpPr>
        <p:spPr>
          <a:xfrm flipH="1" flipV="1">
            <a:off x="6602279" y="1177868"/>
            <a:ext cx="3580109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rrow: Down 21">
            <a:extLst>
              <a:ext uri="{FF2B5EF4-FFF2-40B4-BE49-F238E27FC236}">
                <a16:creationId xmlns="" xmlns:a16="http://schemas.microsoft.com/office/drawing/2014/main" id="{1ADE67C6-1761-47B3-A1BB-62F8ADC07B7D}"/>
              </a:ext>
            </a:extLst>
          </p:cNvPr>
          <p:cNvSpPr/>
          <p:nvPr/>
        </p:nvSpPr>
        <p:spPr>
          <a:xfrm>
            <a:off x="1642820" y="2650210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="" xmlns:a16="http://schemas.microsoft.com/office/drawing/2014/main" id="{D02683A0-1465-45A6-8948-E1F5FF5E365B}"/>
              </a:ext>
            </a:extLst>
          </p:cNvPr>
          <p:cNvSpPr/>
          <p:nvPr/>
        </p:nvSpPr>
        <p:spPr>
          <a:xfrm>
            <a:off x="6059838" y="2650210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="" xmlns:a16="http://schemas.microsoft.com/office/drawing/2014/main" id="{5CB437E1-53FE-4AAC-A0A7-3DE7EE682C5C}"/>
              </a:ext>
            </a:extLst>
          </p:cNvPr>
          <p:cNvSpPr/>
          <p:nvPr/>
        </p:nvSpPr>
        <p:spPr>
          <a:xfrm>
            <a:off x="9891034" y="2598696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717841-129A-405A-9DA1-85A4618DA4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0" y="62647"/>
            <a:ext cx="1376248" cy="1617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732F7F8-FD34-40A2-AEEE-B048D4AEE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987" y="98987"/>
            <a:ext cx="950379" cy="17208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82BEC46A-6B6A-49EF-BFD1-5721F1E96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98" y="2560580"/>
            <a:ext cx="768662" cy="7686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0FFDA750-C424-4629-BEF1-12A905C034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5" r="83877" b="28518"/>
          <a:stretch/>
        </p:blipFill>
        <p:spPr>
          <a:xfrm>
            <a:off x="6898071" y="2466505"/>
            <a:ext cx="968858" cy="9077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C3A24F-F753-450E-9ECF-606C2C4519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4" r="83685" b="13469"/>
          <a:stretch/>
        </p:blipFill>
        <p:spPr>
          <a:xfrm>
            <a:off x="4761070" y="2568488"/>
            <a:ext cx="1035229" cy="816891"/>
          </a:xfrm>
          <a:prstGeom prst="rect">
            <a:avLst/>
          </a:prstGeom>
        </p:spPr>
      </p:pic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3B855B7-A2BE-41C0-86B9-6791FE671D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407" y="2467694"/>
            <a:ext cx="868420" cy="8684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CFE087F3-8BF3-45C9-9EDC-E1C1AF05C8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97" y="2494110"/>
            <a:ext cx="898337" cy="8983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D231E1F-5D52-4F7F-A738-0C5EF938D3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1" y="2470851"/>
            <a:ext cx="836023" cy="83602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88C4661B-D479-466E-87A7-9782465FAF52}"/>
              </a:ext>
            </a:extLst>
          </p:cNvPr>
          <p:cNvSpPr/>
          <p:nvPr/>
        </p:nvSpPr>
        <p:spPr>
          <a:xfrm>
            <a:off x="105315" y="6204548"/>
            <a:ext cx="11960325" cy="494751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sz="2400" dirty="0">
                <a:solidFill>
                  <a:schemeClr val="bg1"/>
                </a:solidFill>
              </a:rPr>
              <a:t>Đông Nam Bộ có những điều kiện thuận lợi gì để phát triển các ngành dịch vụ (2 phút)</a:t>
            </a:r>
          </a:p>
        </p:txBody>
      </p:sp>
    </p:spTree>
    <p:extLst>
      <p:ext uri="{BB962C8B-B14F-4D97-AF65-F5344CB8AC3E}">
        <p14:creationId xmlns:p14="http://schemas.microsoft.com/office/powerpoint/2010/main" val="9304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11" grpId="0" animBg="1"/>
      <p:bldP spid="12" grpId="0" animBg="1"/>
      <p:bldP spid="13" grpId="0" animBg="1"/>
      <p:bldP spid="22" grpId="0" animBg="1"/>
      <p:bldP spid="24" grpId="0" animBg="1"/>
      <p:bldP spid="25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8D8C8A-B1AB-4910-ACD3-9859ED039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3732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vi-VN" sz="5400" dirty="0">
                <a:solidFill>
                  <a:srgbClr val="FFFF00"/>
                </a:solidFill>
                <a:latin typeface="+mn-lt"/>
              </a:rPr>
              <a:t>THẾ MẠNH ĐÔNG NAM BỘ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ACFF0A4B-7585-4C5B-8176-F73C102A4B5D}"/>
              </a:ext>
            </a:extLst>
          </p:cNvPr>
          <p:cNvSpPr txBox="1">
            <a:spLocks/>
          </p:cNvSpPr>
          <p:nvPr/>
        </p:nvSpPr>
        <p:spPr>
          <a:xfrm>
            <a:off x="361391" y="2097863"/>
            <a:ext cx="3074273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 trí địa lí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0FF97A1-57DA-4BBF-BAAB-A6E0DC899412}"/>
              </a:ext>
            </a:extLst>
          </p:cNvPr>
          <p:cNvSpPr txBox="1">
            <a:spLocks/>
          </p:cNvSpPr>
          <p:nvPr/>
        </p:nvSpPr>
        <p:spPr>
          <a:xfrm>
            <a:off x="4376862" y="2097859"/>
            <a:ext cx="3074273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 nhiên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6982478-8136-48BB-99A7-CC8001FCFB37}"/>
              </a:ext>
            </a:extLst>
          </p:cNvPr>
          <p:cNvSpPr txBox="1">
            <a:spLocks/>
          </p:cNvSpPr>
          <p:nvPr/>
        </p:nvSpPr>
        <p:spPr>
          <a:xfrm>
            <a:off x="8392333" y="2097859"/>
            <a:ext cx="2765764" cy="5363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 tế - xã hội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C5838615-2915-4F27-AB21-4D55AB475067}"/>
              </a:ext>
            </a:extLst>
          </p:cNvPr>
          <p:cNvSpPr txBox="1">
            <a:spLocks/>
          </p:cNvSpPr>
          <p:nvPr/>
        </p:nvSpPr>
        <p:spPr>
          <a:xfrm>
            <a:off x="246191" y="3664623"/>
            <a:ext cx="3588295" cy="25964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 trên tuyến hàng hải quốc tế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Giáp các vùng có nguồn nguyên liệu dồi dào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8790369A-60F0-4945-8B9E-16B9C462BFBD}"/>
              </a:ext>
            </a:extLst>
          </p:cNvPr>
          <p:cNvSpPr txBox="1">
            <a:spLocks/>
          </p:cNvSpPr>
          <p:nvPr/>
        </p:nvSpPr>
        <p:spPr>
          <a:xfrm>
            <a:off x="3960846" y="3665412"/>
            <a:ext cx="3588295" cy="2596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nguyên: Khoáng sản, rừng, biển, đất, nước.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 hậu nóng quanh năm, ít thiên tai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F3463CD9-8A5F-407A-B1A4-7E732F34F05D}"/>
              </a:ext>
            </a:extLst>
          </p:cNvPr>
          <p:cNvSpPr txBox="1">
            <a:spLocks/>
          </p:cNvSpPr>
          <p:nvPr/>
        </p:nvSpPr>
        <p:spPr>
          <a:xfrm>
            <a:off x="7856131" y="3664623"/>
            <a:ext cx="4209509" cy="2596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 đông, tăng nhanh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 động dồi dào, chất lượng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 tầng, chính sách, vốn...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1A19E937-F83A-46E9-B88F-1FB20A3CEA7A}"/>
              </a:ext>
            </a:extLst>
          </p:cNvPr>
          <p:cNvCxnSpPr/>
          <p:nvPr/>
        </p:nvCxnSpPr>
        <p:spPr>
          <a:xfrm flipV="1">
            <a:off x="1952786" y="1378861"/>
            <a:ext cx="4324028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8A5B372-DC1C-4B6A-A6D5-BCF5433463AC}"/>
              </a:ext>
            </a:extLst>
          </p:cNvPr>
          <p:cNvCxnSpPr>
            <a:cxnSpLocks/>
          </p:cNvCxnSpPr>
          <p:nvPr/>
        </p:nvCxnSpPr>
        <p:spPr>
          <a:xfrm flipV="1">
            <a:off x="6339453" y="1378861"/>
            <a:ext cx="0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979BC11-E2A2-4B74-9AB9-CC78F1D5286B}"/>
              </a:ext>
            </a:extLst>
          </p:cNvPr>
          <p:cNvCxnSpPr>
            <a:cxnSpLocks/>
          </p:cNvCxnSpPr>
          <p:nvPr/>
        </p:nvCxnSpPr>
        <p:spPr>
          <a:xfrm flipH="1" flipV="1">
            <a:off x="6602279" y="1378858"/>
            <a:ext cx="3580109" cy="71899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Down 13">
            <a:extLst>
              <a:ext uri="{FF2B5EF4-FFF2-40B4-BE49-F238E27FC236}">
                <a16:creationId xmlns="" xmlns:a16="http://schemas.microsoft.com/office/drawing/2014/main" id="{6F945718-DB9B-496D-AA74-32D76B92227A}"/>
              </a:ext>
            </a:extLst>
          </p:cNvPr>
          <p:cNvSpPr/>
          <p:nvPr/>
        </p:nvSpPr>
        <p:spPr>
          <a:xfrm>
            <a:off x="1642820" y="2851200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="" xmlns:a16="http://schemas.microsoft.com/office/drawing/2014/main" id="{9A32A72A-8123-499B-A3CF-7CAC05FB281F}"/>
              </a:ext>
            </a:extLst>
          </p:cNvPr>
          <p:cNvSpPr/>
          <p:nvPr/>
        </p:nvSpPr>
        <p:spPr>
          <a:xfrm>
            <a:off x="5840278" y="2851200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="" xmlns:a16="http://schemas.microsoft.com/office/drawing/2014/main" id="{94EA9CAA-80C9-4689-86D9-DEDD37A29F1A}"/>
              </a:ext>
            </a:extLst>
          </p:cNvPr>
          <p:cNvSpPr/>
          <p:nvPr/>
        </p:nvSpPr>
        <p:spPr>
          <a:xfrm>
            <a:off x="9705163" y="2799686"/>
            <a:ext cx="511444" cy="699471"/>
          </a:xfrm>
          <a:prstGeom prst="down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="" xmlns:a16="http://schemas.microsoft.com/office/drawing/2014/main" id="{B4398BCD-3119-4BA5-946F-9ECCE1115F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2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ADD602-DD01-4843-9469-0F597DA73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498" y="1240337"/>
            <a:ext cx="5303518" cy="200387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Nam.</a:t>
            </a:r>
            <a:endParaRPr lang="vi-V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AA1C0D3-EF47-42AF-8BBB-71AF1121D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312"/>
            <a:ext cx="6753498" cy="5659432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A349B15-76FA-45ED-B9D6-6260F62DA473}"/>
              </a:ext>
            </a:extLst>
          </p:cNvPr>
          <p:cNvSpPr txBox="1">
            <a:spLocks/>
          </p:cNvSpPr>
          <p:nvPr/>
        </p:nvSpPr>
        <p:spPr>
          <a:xfrm>
            <a:off x="217713" y="126320"/>
            <a:ext cx="11839303" cy="92348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IV. CÁC TRUNG TÂM KINH TẾ VÀ VÙNG KINH TẾ TRỌNG ĐIỂM PHÍA NAM</a:t>
            </a:r>
            <a:endParaRPr lang="vi-VN" sz="25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C79F37D-D2DE-4B19-A6CE-7913B67CA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498" y="3371234"/>
            <a:ext cx="5303518" cy="3360446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="" xmlns:a16="http://schemas.microsoft.com/office/drawing/2014/main" id="{71151BDD-B665-4731-B255-269483F608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E373173B-A178-4799-8F7F-65B7BE085FD9}"/>
              </a:ext>
            </a:extLst>
          </p:cNvPr>
          <p:cNvSpPr txBox="1">
            <a:spLocks/>
          </p:cNvSpPr>
          <p:nvPr/>
        </p:nvSpPr>
        <p:spPr>
          <a:xfrm>
            <a:off x="217713" y="126320"/>
            <a:ext cx="11839303" cy="9234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IV. CÁC TRUNG TÂM KINH TẾ VÀ VÙNG KINH TẾ TRỌNG ĐIỂM PHÍA NAM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8A4064D0-39AE-43F2-8D95-1549E7652783}"/>
              </a:ext>
            </a:extLst>
          </p:cNvPr>
          <p:cNvSpPr txBox="1">
            <a:spLocks/>
          </p:cNvSpPr>
          <p:nvPr/>
        </p:nvSpPr>
        <p:spPr>
          <a:xfrm>
            <a:off x="396240" y="4285000"/>
            <a:ext cx="11249718" cy="556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 xét vai trò của Vùng KTTĐ phía Nam với kinh tế đất nước</a:t>
            </a:r>
          </a:p>
        </p:txBody>
      </p:sp>
      <p:sp>
        <p:nvSpPr>
          <p:cNvPr id="7" name="Frame 6">
            <a:extLst>
              <a:ext uri="{FF2B5EF4-FFF2-40B4-BE49-F238E27FC236}">
                <a16:creationId xmlns="" xmlns:a16="http://schemas.microsoft.com/office/drawing/2014/main" id="{AC9DB1D5-D9C2-4554-ABDE-4C36B0FCB6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="" xmlns:a16="http://schemas.microsoft.com/office/drawing/2014/main" id="{0D00E5D1-0131-4E68-A8EB-B1A0586A0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82"/>
          <a:stretch/>
        </p:blipFill>
        <p:spPr>
          <a:xfrm>
            <a:off x="221905" y="1729600"/>
            <a:ext cx="11487189" cy="243257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159350D0-0B05-41FC-9962-E2F87BFAE630}"/>
              </a:ext>
            </a:extLst>
          </p:cNvPr>
          <p:cNvSpPr txBox="1">
            <a:spLocks/>
          </p:cNvSpPr>
          <p:nvPr/>
        </p:nvSpPr>
        <p:spPr>
          <a:xfrm>
            <a:off x="761174" y="1084685"/>
            <a:ext cx="10408649" cy="5569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GDP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KTTĐ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phía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6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2017</a:t>
            </a:r>
            <a:endParaRPr lang="vi-VN" sz="26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5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6E8807-9D2A-4FCC-AFE3-871BEAB583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877" y="1238788"/>
            <a:ext cx="11428246" cy="140669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TP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tăng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ưởng TP.HCM – BH – VT có ý nghĩa lớn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 kinh tế T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phía Nam có vai trò quan trọng với ĐNB và cả nước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E373173B-A178-4799-8F7F-65B7BE085FD9}"/>
              </a:ext>
            </a:extLst>
          </p:cNvPr>
          <p:cNvSpPr txBox="1">
            <a:spLocks/>
          </p:cNvSpPr>
          <p:nvPr/>
        </p:nvSpPr>
        <p:spPr>
          <a:xfrm>
            <a:off x="217713" y="126320"/>
            <a:ext cx="11839303" cy="9234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#9Slide07 IcielBC Cubano Normal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IV. CÁC TRUNG TÂM KINH TẾ VÀ VÙNG KINH TẾ TRỌNG ĐIỂM PHÍA NAM</a:t>
            </a:r>
            <a:endParaRPr lang="vi-VN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="" xmlns:a16="http://schemas.microsoft.com/office/drawing/2014/main" id="{AC9DB1D5-D9C2-4554-ABDE-4C36B0FCB66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3F91A-1E35-4D3F-82CA-48DC0F0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08" y="274638"/>
            <a:ext cx="10134600" cy="11430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ĐÚNG HƠN NỮA – NHANH HƠN NỮA</a:t>
            </a:r>
            <a:endParaRPr lang="vi-VN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2CB1EC-053C-47BE-B9AA-754A3205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7010400" cy="220979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tin t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ương ứng để hoàn chỉnh thành cặp.</a:t>
            </a: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F0FB4FB2-5820-4E4F-A901-A3502D025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1586587"/>
            <a:ext cx="2033588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B8A325C-9921-4FCC-B74B-A9A4FF68BC6D}"/>
              </a:ext>
            </a:extLst>
          </p:cNvPr>
          <p:cNvSpPr/>
          <p:nvPr/>
        </p:nvSpPr>
        <p:spPr>
          <a:xfrm>
            <a:off x="4739423" y="3927087"/>
            <a:ext cx="12666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 tích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8325142-D699-4164-96C6-16592729BB60}"/>
              </a:ext>
            </a:extLst>
          </p:cNvPr>
          <p:cNvSpPr/>
          <p:nvPr/>
        </p:nvSpPr>
        <p:spPr>
          <a:xfrm>
            <a:off x="3411715" y="3939400"/>
            <a:ext cx="119616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EA3597-E20E-4454-91E2-20E922AB5620}"/>
              </a:ext>
            </a:extLst>
          </p:cNvPr>
          <p:cNvSpPr/>
          <p:nvPr/>
        </p:nvSpPr>
        <p:spPr>
          <a:xfrm>
            <a:off x="239943" y="5393193"/>
            <a:ext cx="112562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BF40B55-2091-4E99-BC75-187A7ECAEA5A}"/>
              </a:ext>
            </a:extLst>
          </p:cNvPr>
          <p:cNvSpPr/>
          <p:nvPr/>
        </p:nvSpPr>
        <p:spPr>
          <a:xfrm>
            <a:off x="1988166" y="4713044"/>
            <a:ext cx="143981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ngòi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69C8CD4-4CE4-44CE-8126-EDB68DD1AD69}"/>
              </a:ext>
            </a:extLst>
          </p:cNvPr>
          <p:cNvSpPr/>
          <p:nvPr/>
        </p:nvSpPr>
        <p:spPr>
          <a:xfrm>
            <a:off x="1754879" y="5362094"/>
            <a:ext cx="200728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Vườn quốc gia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957AA6-6AEE-4608-B3FF-997C9F3E246E}"/>
              </a:ext>
            </a:extLst>
          </p:cNvPr>
          <p:cNvSpPr/>
          <p:nvPr/>
        </p:nvSpPr>
        <p:spPr>
          <a:xfrm>
            <a:off x="293709" y="4043055"/>
            <a:ext cx="153920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Tài nguyên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D0BFA96-7821-4268-95DC-960D511B9B4C}"/>
              </a:ext>
            </a:extLst>
          </p:cNvPr>
          <p:cNvSpPr/>
          <p:nvPr/>
        </p:nvSpPr>
        <p:spPr>
          <a:xfrm>
            <a:off x="293709" y="4644926"/>
            <a:ext cx="135485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Khó khăn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55DCF7F-A2D9-46D1-8AA5-A1E75CB6B493}"/>
              </a:ext>
            </a:extLst>
          </p:cNvPr>
          <p:cNvSpPr/>
          <p:nvPr/>
        </p:nvSpPr>
        <p:spPr>
          <a:xfrm>
            <a:off x="216752" y="6183252"/>
            <a:ext cx="204632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TP.Hồ Chí Minh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F99387F-F7CC-4788-B2FE-8996A2EFA9B8}"/>
              </a:ext>
            </a:extLst>
          </p:cNvPr>
          <p:cNvSpPr/>
          <p:nvPr/>
        </p:nvSpPr>
        <p:spPr>
          <a:xfrm>
            <a:off x="9456606" y="3942440"/>
            <a:ext cx="217880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khô kéo dài</a:t>
            </a:r>
            <a:endParaRPr lang="vi-VN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7EC61B6-CA40-409D-AD1C-B683ED6AD03B}"/>
              </a:ext>
            </a:extLst>
          </p:cNvPr>
          <p:cNvSpPr/>
          <p:nvPr/>
        </p:nvSpPr>
        <p:spPr>
          <a:xfrm>
            <a:off x="7540370" y="4643630"/>
            <a:ext cx="43799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 tâm kinh tế, du lịch lớn nhất</a:t>
            </a:r>
            <a:endParaRPr lang="vi-VN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B0CFDDC-DF8A-42B5-BE64-2FF2DC10C159}"/>
              </a:ext>
            </a:extLst>
          </p:cNvPr>
          <p:cNvSpPr/>
          <p:nvPr/>
        </p:nvSpPr>
        <p:spPr>
          <a:xfrm>
            <a:off x="4009795" y="4686455"/>
            <a:ext cx="116891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Sân bay</a:t>
            </a:r>
            <a:endParaRPr lang="vi-VN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D9C4631-49FC-47EF-A40F-69B1133A2167}"/>
              </a:ext>
            </a:extLst>
          </p:cNvPr>
          <p:cNvSpPr/>
          <p:nvPr/>
        </p:nvSpPr>
        <p:spPr>
          <a:xfrm>
            <a:off x="1988166" y="3953903"/>
            <a:ext cx="126829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Lãnh thổ</a:t>
            </a:r>
            <a:endParaRPr lang="vi-VN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82884E3-5080-4709-AF21-0DF87D7C311E}"/>
              </a:ext>
            </a:extLst>
          </p:cNvPr>
          <p:cNvSpPr/>
          <p:nvPr/>
        </p:nvSpPr>
        <p:spPr>
          <a:xfrm>
            <a:off x="9313941" y="5412787"/>
            <a:ext cx="2494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Đồng Nai, Bé</a:t>
            </a:r>
            <a:endParaRPr lang="vi-VN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0481DDB-B2E6-4DCE-8042-8ACB624B6D16}"/>
              </a:ext>
            </a:extLst>
          </p:cNvPr>
          <p:cNvSpPr/>
          <p:nvPr/>
        </p:nvSpPr>
        <p:spPr>
          <a:xfrm>
            <a:off x="7377991" y="3255513"/>
            <a:ext cx="17812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Cận xích đạo</a:t>
            </a:r>
            <a:endParaRPr lang="vi-VN" sz="2000" dirty="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537F1D6-5B23-46F6-AC4B-E39F54A70DCA}"/>
              </a:ext>
            </a:extLst>
          </p:cNvPr>
          <p:cNvSpPr/>
          <p:nvPr/>
        </p:nvSpPr>
        <p:spPr>
          <a:xfrm>
            <a:off x="8779996" y="6183252"/>
            <a:ext cx="27416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Cát Tiên, Bù Gia Mập</a:t>
            </a:r>
            <a:endParaRPr lang="vi-VN" sz="2000" dirty="0"/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47D7187B-7EC0-4999-8F38-E47714B2BC64}"/>
              </a:ext>
            </a:extLst>
          </p:cNvPr>
          <p:cNvSpPr/>
          <p:nvPr/>
        </p:nvSpPr>
        <p:spPr>
          <a:xfrm>
            <a:off x="7162800" y="5406000"/>
            <a:ext cx="186461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Tân Sơn Nhất</a:t>
            </a:r>
            <a:endParaRPr lang="vi-VN" sz="2000" dirty="0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DAE59E65-EED7-4872-B587-287C2097AC6C}"/>
              </a:ext>
            </a:extLst>
          </p:cNvPr>
          <p:cNvSpPr/>
          <p:nvPr/>
        </p:nvSpPr>
        <p:spPr>
          <a:xfrm>
            <a:off x="6181716" y="6213898"/>
            <a:ext cx="226696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Bán bình nguyên</a:t>
            </a:r>
            <a:endParaRPr lang="vi-VN" sz="2000" dirty="0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2AFB48C-6281-4183-A1A2-BA253C42DC58}"/>
              </a:ext>
            </a:extLst>
          </p:cNvPr>
          <p:cNvSpPr/>
          <p:nvPr/>
        </p:nvSpPr>
        <p:spPr>
          <a:xfrm>
            <a:off x="9567238" y="2398328"/>
            <a:ext cx="198804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23,6 nghìn 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km</a:t>
            </a:r>
            <a:r>
              <a:rPr lang="it-IT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2000" dirty="0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056F2FF9-50EA-4C89-A3F6-B4E7858EEB9C}"/>
              </a:ext>
            </a:extLst>
          </p:cNvPr>
          <p:cNvSpPr/>
          <p:nvPr/>
        </p:nvSpPr>
        <p:spPr>
          <a:xfrm>
            <a:off x="9852596" y="3168139"/>
            <a:ext cx="163698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tỉnh thành</a:t>
            </a:r>
            <a:endParaRPr lang="vi-VN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878D3E8-8E94-4A36-8C4C-C82A10F5D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4" y="34752"/>
            <a:ext cx="1272208" cy="1494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B1D3AB9-7F8F-41B9-A9FC-F18E85D63D42}"/>
              </a:ext>
            </a:extLst>
          </p:cNvPr>
          <p:cNvSpPr/>
          <p:nvPr/>
        </p:nvSpPr>
        <p:spPr>
          <a:xfrm>
            <a:off x="6568108" y="4006218"/>
            <a:ext cx="177965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 khí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biển</a:t>
            </a:r>
            <a:endParaRPr lang="vi-VN" sz="2000" dirty="0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7444221E-8F5B-4A1A-834A-88F19E89A547}"/>
              </a:ext>
            </a:extLst>
          </p:cNvPr>
          <p:cNvSpPr/>
          <p:nvPr/>
        </p:nvSpPr>
        <p:spPr>
          <a:xfrm>
            <a:off x="2622314" y="6213898"/>
            <a:ext cx="12666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 tích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2B60B18-87BA-4DE3-B7E1-B3A893D59A12}"/>
              </a:ext>
            </a:extLst>
          </p:cNvPr>
          <p:cNvSpPr/>
          <p:nvPr/>
        </p:nvSpPr>
        <p:spPr>
          <a:xfrm>
            <a:off x="4063043" y="5433510"/>
            <a:ext cx="59824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5F7A942-F2CF-4344-A529-7E7345578641}"/>
              </a:ext>
            </a:extLst>
          </p:cNvPr>
          <p:cNvSpPr/>
          <p:nvPr/>
        </p:nvSpPr>
        <p:spPr>
          <a:xfrm>
            <a:off x="4063043" y="6219012"/>
            <a:ext cx="206178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Feralit, đất xám</a:t>
            </a:r>
            <a:endParaRPr lang="vi-VN" sz="20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37DF3BF-F401-46CD-A6A4-5987BEF70494}"/>
              </a:ext>
            </a:extLst>
          </p:cNvPr>
          <p:cNvSpPr/>
          <p:nvPr/>
        </p:nvSpPr>
        <p:spPr>
          <a:xfrm>
            <a:off x="5372769" y="4690801"/>
            <a:ext cx="19944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 su, cà phê</a:t>
            </a:r>
            <a:endParaRPr lang="vi-VN" sz="20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FE9D5D7-368C-4DF2-8A89-0D2150C750A9}"/>
              </a:ext>
            </a:extLst>
          </p:cNvPr>
          <p:cNvSpPr/>
          <p:nvPr/>
        </p:nvSpPr>
        <p:spPr>
          <a:xfrm>
            <a:off x="4837206" y="5412787"/>
            <a:ext cx="21371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Cây CN lâu năm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397538037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83F91A-1E35-4D3F-82CA-48DC0F029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808" y="274638"/>
            <a:ext cx="10134600" cy="1143000"/>
          </a:xfrm>
          <a:solidFill>
            <a:srgbClr val="006600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H</a:t>
            </a:r>
            <a:r>
              <a:rPr lang="vi-V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NỮA – NHANH HƠN NỮA</a:t>
            </a:r>
            <a:endParaRPr lang="vi-VN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2CB1EC-053C-47BE-B9AA-754A32053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709" y="1599496"/>
            <a:ext cx="7010400" cy="2209799"/>
          </a:xfr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anchor="ctr">
            <a:normAutofit fontScale="92500" lnSpcReduction="1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tin t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ương ứng để hoàn chỉnh thành cặp.</a:t>
            </a:r>
          </a:p>
        </p:txBody>
      </p:sp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="" xmlns:a16="http://schemas.microsoft.com/office/drawing/2014/main" id="{F0FB4FB2-5820-4E4F-A901-A3502D025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736" y="1585618"/>
            <a:ext cx="2033588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B8A325C-9921-4FCC-B74B-A9A4FF68BC6D}"/>
              </a:ext>
            </a:extLst>
          </p:cNvPr>
          <p:cNvSpPr/>
          <p:nvPr/>
        </p:nvSpPr>
        <p:spPr>
          <a:xfrm>
            <a:off x="7860390" y="2822094"/>
            <a:ext cx="126669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Diện tích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8325142-D699-4164-96C6-16592729BB60}"/>
              </a:ext>
            </a:extLst>
          </p:cNvPr>
          <p:cNvSpPr/>
          <p:nvPr/>
        </p:nvSpPr>
        <p:spPr>
          <a:xfrm>
            <a:off x="3553656" y="3908585"/>
            <a:ext cx="119616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Địa hình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4EA3597-E20E-4454-91E2-20E922AB5620}"/>
              </a:ext>
            </a:extLst>
          </p:cNvPr>
          <p:cNvSpPr/>
          <p:nvPr/>
        </p:nvSpPr>
        <p:spPr>
          <a:xfrm>
            <a:off x="304202" y="5258196"/>
            <a:ext cx="112562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Khí hậu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BF40B55-2091-4E99-BC75-187A7ECAEA5A}"/>
              </a:ext>
            </a:extLst>
          </p:cNvPr>
          <p:cNvSpPr/>
          <p:nvPr/>
        </p:nvSpPr>
        <p:spPr>
          <a:xfrm>
            <a:off x="293709" y="4582504"/>
            <a:ext cx="143981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ngòi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69C8CD4-4CE4-44CE-8126-EDB68DD1AD69}"/>
              </a:ext>
            </a:extLst>
          </p:cNvPr>
          <p:cNvSpPr/>
          <p:nvPr/>
        </p:nvSpPr>
        <p:spPr>
          <a:xfrm>
            <a:off x="7315200" y="5286662"/>
            <a:ext cx="200728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Vườn quốc gia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B957AA6-6AEE-4608-B3FF-997C9F3E246E}"/>
              </a:ext>
            </a:extLst>
          </p:cNvPr>
          <p:cNvSpPr/>
          <p:nvPr/>
        </p:nvSpPr>
        <p:spPr>
          <a:xfrm>
            <a:off x="7792204" y="3621064"/>
            <a:ext cx="153920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Tài nguyên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D0BFA96-7821-4268-95DC-960D511B9B4C}"/>
              </a:ext>
            </a:extLst>
          </p:cNvPr>
          <p:cNvSpPr/>
          <p:nvPr/>
        </p:nvSpPr>
        <p:spPr>
          <a:xfrm>
            <a:off x="7555888" y="6179389"/>
            <a:ext cx="135485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Khó khăn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55DCF7F-A2D9-46D1-8AA5-A1E75CB6B493}"/>
              </a:ext>
            </a:extLst>
          </p:cNvPr>
          <p:cNvSpPr/>
          <p:nvPr/>
        </p:nvSpPr>
        <p:spPr>
          <a:xfrm>
            <a:off x="216752" y="6183252"/>
            <a:ext cx="204632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TP.Hồ Chí Minh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1F99387F-F7CC-4788-B2FE-8996A2EFA9B8}"/>
              </a:ext>
            </a:extLst>
          </p:cNvPr>
          <p:cNvSpPr/>
          <p:nvPr/>
        </p:nvSpPr>
        <p:spPr>
          <a:xfrm>
            <a:off x="8910746" y="6179389"/>
            <a:ext cx="217880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Mùa khô kéo dài</a:t>
            </a:r>
            <a:endParaRPr lang="vi-VN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7EC61B6-CA40-409D-AD1C-B683ED6AD03B}"/>
              </a:ext>
            </a:extLst>
          </p:cNvPr>
          <p:cNvSpPr/>
          <p:nvPr/>
        </p:nvSpPr>
        <p:spPr>
          <a:xfrm>
            <a:off x="2251798" y="6179389"/>
            <a:ext cx="437998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Trung tâm kinh tế, du lịch lớn nhất</a:t>
            </a:r>
            <a:endParaRPr lang="vi-VN" sz="2000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1B0CFDDC-DF8A-42B5-BE64-2FF2DC10C159}"/>
              </a:ext>
            </a:extLst>
          </p:cNvPr>
          <p:cNvSpPr/>
          <p:nvPr/>
        </p:nvSpPr>
        <p:spPr>
          <a:xfrm>
            <a:off x="3943006" y="5270444"/>
            <a:ext cx="116891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Sân bay</a:t>
            </a:r>
            <a:endParaRPr lang="vi-VN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D9C4631-49FC-47EF-A40F-69B1133A2167}"/>
              </a:ext>
            </a:extLst>
          </p:cNvPr>
          <p:cNvSpPr/>
          <p:nvPr/>
        </p:nvSpPr>
        <p:spPr>
          <a:xfrm>
            <a:off x="293709" y="3958101"/>
            <a:ext cx="126829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Lãnh thổ</a:t>
            </a:r>
            <a:endParaRPr lang="vi-VN" sz="20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82884E3-5080-4709-AF21-0DF87D7C311E}"/>
              </a:ext>
            </a:extLst>
          </p:cNvPr>
          <p:cNvSpPr/>
          <p:nvPr/>
        </p:nvSpPr>
        <p:spPr>
          <a:xfrm>
            <a:off x="1754879" y="4584985"/>
            <a:ext cx="249464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Sông Đồng Nai, Bé</a:t>
            </a:r>
            <a:endParaRPr lang="vi-VN" sz="20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0481DDB-B2E6-4DCE-8042-8ACB624B6D16}"/>
              </a:ext>
            </a:extLst>
          </p:cNvPr>
          <p:cNvSpPr/>
          <p:nvPr/>
        </p:nvSpPr>
        <p:spPr>
          <a:xfrm>
            <a:off x="1488448" y="5258196"/>
            <a:ext cx="17812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Cận xích đạo</a:t>
            </a:r>
            <a:endParaRPr lang="vi-VN" sz="2000" dirty="0"/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537F1D6-5B23-46F6-AC4B-E39F54A70DCA}"/>
              </a:ext>
            </a:extLst>
          </p:cNvPr>
          <p:cNvSpPr/>
          <p:nvPr/>
        </p:nvSpPr>
        <p:spPr>
          <a:xfrm>
            <a:off x="9348788" y="5286662"/>
            <a:ext cx="274164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Cát Tiên, Bù Gia Mập</a:t>
            </a:r>
            <a:endParaRPr lang="vi-VN" sz="2000" dirty="0"/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47D7187B-7EC0-4999-8F38-E47714B2BC64}"/>
              </a:ext>
            </a:extLst>
          </p:cNvPr>
          <p:cNvSpPr/>
          <p:nvPr/>
        </p:nvSpPr>
        <p:spPr>
          <a:xfrm>
            <a:off x="5163693" y="5270444"/>
            <a:ext cx="186461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Tân Sơn Nhất</a:t>
            </a:r>
            <a:endParaRPr lang="vi-VN" sz="2000" dirty="0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DAE59E65-EED7-4872-B587-287C2097AC6C}"/>
              </a:ext>
            </a:extLst>
          </p:cNvPr>
          <p:cNvSpPr/>
          <p:nvPr/>
        </p:nvSpPr>
        <p:spPr>
          <a:xfrm>
            <a:off x="4784172" y="3920177"/>
            <a:ext cx="226696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Bán bình nguyên</a:t>
            </a:r>
            <a:endParaRPr lang="vi-VN" sz="2000" dirty="0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82AFB48C-6281-4183-A1A2-BA253C42DC58}"/>
              </a:ext>
            </a:extLst>
          </p:cNvPr>
          <p:cNvSpPr/>
          <p:nvPr/>
        </p:nvSpPr>
        <p:spPr>
          <a:xfrm>
            <a:off x="9156797" y="2815055"/>
            <a:ext cx="198804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23,6 nghìn 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km</a:t>
            </a:r>
            <a:r>
              <a:rPr lang="it-IT" sz="2000" b="1" baseline="300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2000" dirty="0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056F2FF9-50EA-4C89-A3F6-B4E7858EEB9C}"/>
              </a:ext>
            </a:extLst>
          </p:cNvPr>
          <p:cNvSpPr/>
          <p:nvPr/>
        </p:nvSpPr>
        <p:spPr>
          <a:xfrm>
            <a:off x="1596360" y="3960286"/>
            <a:ext cx="163698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tỉnh thành</a:t>
            </a:r>
            <a:endParaRPr lang="vi-VN" sz="2000" dirty="0"/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D878D3E8-8E94-4A36-8C4C-C82A10F5D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02" y="274638"/>
            <a:ext cx="1068070" cy="125510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B1D3AB9-7F8F-41B9-A9FC-F18E85D63D42}"/>
              </a:ext>
            </a:extLst>
          </p:cNvPr>
          <p:cNvSpPr/>
          <p:nvPr/>
        </p:nvSpPr>
        <p:spPr>
          <a:xfrm>
            <a:off x="9369655" y="3621383"/>
            <a:ext cx="177965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Dầu khí</a:t>
            </a:r>
            <a:r>
              <a:rPr lang="it-IT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biển</a:t>
            </a:r>
            <a:endParaRPr lang="vi-VN" sz="2000" dirty="0"/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2B60B18-87BA-4DE3-B7E1-B3A893D59A12}"/>
              </a:ext>
            </a:extLst>
          </p:cNvPr>
          <p:cNvSpPr/>
          <p:nvPr/>
        </p:nvSpPr>
        <p:spPr>
          <a:xfrm>
            <a:off x="9359552" y="4580314"/>
            <a:ext cx="598241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C5F7A942-F2CF-4344-A529-7E7345578641}"/>
              </a:ext>
            </a:extLst>
          </p:cNvPr>
          <p:cNvSpPr/>
          <p:nvPr/>
        </p:nvSpPr>
        <p:spPr>
          <a:xfrm>
            <a:off x="9995955" y="4580314"/>
            <a:ext cx="206178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Feralit, đất xám</a:t>
            </a:r>
            <a:endParaRPr lang="vi-VN" sz="20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37DF3BF-F401-46CD-A6A4-5987BEF70494}"/>
              </a:ext>
            </a:extLst>
          </p:cNvPr>
          <p:cNvSpPr/>
          <p:nvPr/>
        </p:nvSpPr>
        <p:spPr>
          <a:xfrm>
            <a:off x="6916289" y="4542872"/>
            <a:ext cx="1994457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Cao su, cà phê</a:t>
            </a:r>
            <a:endParaRPr lang="vi-VN" sz="20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FE9D5D7-368C-4DF2-8A89-0D2150C750A9}"/>
              </a:ext>
            </a:extLst>
          </p:cNvPr>
          <p:cNvSpPr/>
          <p:nvPr/>
        </p:nvSpPr>
        <p:spPr>
          <a:xfrm>
            <a:off x="4745643" y="4554772"/>
            <a:ext cx="21371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Cây CN lâu năm</a:t>
            </a:r>
            <a:endParaRPr lang="vi-VN" sz="2000" dirty="0"/>
          </a:p>
        </p:txBody>
      </p:sp>
      <p:sp>
        <p:nvSpPr>
          <p:cNvPr id="30" name="Frame 29">
            <a:extLst>
              <a:ext uri="{FF2B5EF4-FFF2-40B4-BE49-F238E27FC236}">
                <a16:creationId xmlns="" xmlns:a16="http://schemas.microsoft.com/office/drawing/2014/main" id="{90CDC320-CC15-495C-A710-3B9129C58A3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1315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71353F-867D-4747-AA4C-0395CA0AD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89" y="4895579"/>
            <a:ext cx="11428245" cy="1410788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vi-VN" sz="2400" b="1" dirty="0"/>
              <a:t>Vẽ biểu đồ thể hiện tỉ trọng diện tích, dân số, GDP của vùng kinh tế trọng điểm phía Nam trong 3 vùng kinh tế trọng điểm cả nước 2014 và rút ra nhận xét.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vi-VN" sz="2400" b="1" dirty="0"/>
              <a:t>Hạn hoàn thành tuần sau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A85BDF-D6FE-4CD2-A1CA-4889F1F630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4" y="114599"/>
            <a:ext cx="1272208" cy="1494990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="" xmlns:a16="http://schemas.microsoft.com/office/drawing/2014/main" id="{3674C125-1C0B-4FAE-ACEB-4082EA95A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572" y="1609589"/>
            <a:ext cx="10020300" cy="3048000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="" xmlns:a16="http://schemas.microsoft.com/office/drawing/2014/main" id="{8963849A-B427-4C6A-9DF2-0360C36BFD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9164D68-1FC9-494A-9057-0DF4C3D5A964}"/>
              </a:ext>
            </a:extLst>
          </p:cNvPr>
          <p:cNvSpPr txBox="1">
            <a:spLocks/>
          </p:cNvSpPr>
          <p:nvPr/>
        </p:nvSpPr>
        <p:spPr>
          <a:xfrm>
            <a:off x="699855" y="664776"/>
            <a:ext cx="10975977" cy="82581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002060"/>
                </a:solidFill>
                <a:latin typeface="#9Slide07 IcielBC Cubano Normal" panose="00000500000000000000" pitchFamily="2" charset="0"/>
                <a:cs typeface="Arial" panose="020B0604020202020204" pitchFamily="34" charset="0"/>
              </a:rPr>
              <a:t>TÔI TÀI GIỎI – BẠN CŨNG THẾ</a:t>
            </a:r>
          </a:p>
        </p:txBody>
      </p:sp>
    </p:spTree>
    <p:extLst>
      <p:ext uri="{BB962C8B-B14F-4D97-AF65-F5344CB8AC3E}">
        <p14:creationId xmlns:p14="http://schemas.microsoft.com/office/powerpoint/2010/main" val="135192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 Powerful Ways to Give Thanks to Your People">
            <a:extLst>
              <a:ext uri="{FF2B5EF4-FFF2-40B4-BE49-F238E27FC236}">
                <a16:creationId xmlns="" xmlns:a16="http://schemas.microsoft.com/office/drawing/2014/main" id="{1E6D1591-8F71-4088-B5D7-8A0F52BB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593131C-A1A7-4E9C-AF87-C0C15FABBAF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286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89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ED7C15-C543-4C41-9ACD-2BCE3CD91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77B1B1-FF10-4F96-AD8B-7645569E76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9559" b="3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D326815-0397-4A75-BCDA-5B9B24F4BE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b="337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1539496-21A0-44BC-8A08-E5D80F3151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497CCB5-5FC2-473C-AFCC-2430CEF1DF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="" xmlns:a16="http://schemas.microsoft.com/office/drawing/2014/main" id="{599C8C75-BFDF-44E7-A028-EEB5EDD588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0CBFAB4-BC84-46CB-AE6B-E7710F4C8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1889472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B57548-7F89-4C37-8CC8-0D54CA4E7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5418" y="2590798"/>
            <a:ext cx="3618284" cy="1607246"/>
          </a:xfrm>
          <a:solidFill>
            <a:schemeClr val="accent5">
              <a:lumMod val="50000"/>
            </a:schemeClr>
          </a:solidFill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 </a:t>
            </a:r>
            <a:br>
              <a:rPr lang="en-US" sz="4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BỘ</a:t>
            </a:r>
            <a:endParaRPr lang="vi-VN" sz="4400" b="1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2057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824D09-B6C8-45E3-9DDF-CFE606F5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726" y="192378"/>
            <a:ext cx="7633854" cy="713248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Kể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quanh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3200" i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CED93-4C0F-4EF4-BA18-AB69A0019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7401" y="1571220"/>
            <a:ext cx="3401290" cy="792884"/>
          </a:xfrm>
        </p:spPr>
        <p:txBody>
          <a:bodyPr>
            <a:normAutofit/>
          </a:bodyPr>
          <a:lstStyle/>
          <a:p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tải</a:t>
            </a:r>
            <a:endParaRPr lang="vi-VN" sz="2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4012E2DC-098F-4E0C-822A-B10248576B6D}"/>
              </a:ext>
            </a:extLst>
          </p:cNvPr>
          <p:cNvSpPr txBox="1">
            <a:spLocks/>
          </p:cNvSpPr>
          <p:nvPr/>
        </p:nvSpPr>
        <p:spPr>
          <a:xfrm>
            <a:off x="1307401" y="2604476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 lịch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D5C8B611-1C65-4D80-BB32-4F18E911FDD3}"/>
              </a:ext>
            </a:extLst>
          </p:cNvPr>
          <p:cNvSpPr txBox="1">
            <a:spLocks/>
          </p:cNvSpPr>
          <p:nvPr/>
        </p:nvSpPr>
        <p:spPr>
          <a:xfrm>
            <a:off x="1307401" y="2103351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 mại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6403483-2783-42BA-883B-3C43E559674D}"/>
              </a:ext>
            </a:extLst>
          </p:cNvPr>
          <p:cNvSpPr txBox="1">
            <a:spLocks/>
          </p:cNvSpPr>
          <p:nvPr/>
        </p:nvSpPr>
        <p:spPr>
          <a:xfrm>
            <a:off x="1307401" y="3158836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endParaRPr lang="vi-VN" sz="2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42E2E72-4792-4620-B5A5-CAE05D5647E1}"/>
              </a:ext>
            </a:extLst>
          </p:cNvPr>
          <p:cNvSpPr txBox="1">
            <a:spLocks/>
          </p:cNvSpPr>
          <p:nvPr/>
        </p:nvSpPr>
        <p:spPr>
          <a:xfrm>
            <a:off x="1307401" y="3719635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tế</a:t>
            </a:r>
            <a:endParaRPr lang="vi-VN" sz="2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5FE46F13-6F28-4F7C-A843-47DBD63A0F13}"/>
              </a:ext>
            </a:extLst>
          </p:cNvPr>
          <p:cNvSpPr txBox="1">
            <a:spLocks/>
          </p:cNvSpPr>
          <p:nvPr/>
        </p:nvSpPr>
        <p:spPr>
          <a:xfrm>
            <a:off x="1307401" y="4271324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dục</a:t>
            </a:r>
            <a:endParaRPr lang="vi-VN" sz="2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6FC89A1E-84A3-465E-81B4-1491A9E1FF85}"/>
              </a:ext>
            </a:extLst>
          </p:cNvPr>
          <p:cNvSpPr txBox="1">
            <a:spLocks/>
          </p:cNvSpPr>
          <p:nvPr/>
        </p:nvSpPr>
        <p:spPr>
          <a:xfrm>
            <a:off x="1307401" y="4832123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ngân</a:t>
            </a:r>
            <a:r>
              <a:rPr lang="en-US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lang="vi-VN" sz="2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20669487-D92C-4520-91EE-8AD602071109}"/>
              </a:ext>
            </a:extLst>
          </p:cNvPr>
          <p:cNvSpPr txBox="1">
            <a:spLocks/>
          </p:cNvSpPr>
          <p:nvPr/>
        </p:nvSpPr>
        <p:spPr>
          <a:xfrm>
            <a:off x="1307401" y="5422024"/>
            <a:ext cx="340129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Bất động sản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A127F453-379B-4E51-9FB6-BEF12BEE475B}"/>
              </a:ext>
            </a:extLst>
          </p:cNvPr>
          <p:cNvSpPr txBox="1">
            <a:spLocks/>
          </p:cNvSpPr>
          <p:nvPr/>
        </p:nvSpPr>
        <p:spPr>
          <a:xfrm>
            <a:off x="1307401" y="6065116"/>
            <a:ext cx="4495800" cy="7928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 hàng, khách sạn...</a:t>
            </a:r>
          </a:p>
        </p:txBody>
      </p:sp>
      <p:pic>
        <p:nvPicPr>
          <p:cNvPr id="14" name="Graphic 13" descr="Speaker Phone">
            <a:extLst>
              <a:ext uri="{FF2B5EF4-FFF2-40B4-BE49-F238E27FC236}">
                <a16:creationId xmlns="" xmlns:a16="http://schemas.microsoft.com/office/drawing/2014/main" id="{668F4361-96DB-4600-BBB6-027ECE65A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2420" y="2847981"/>
            <a:ext cx="914400" cy="914400"/>
          </a:xfrm>
          <a:prstGeom prst="rect">
            <a:avLst/>
          </a:prstGeom>
        </p:spPr>
      </p:pic>
      <p:pic>
        <p:nvPicPr>
          <p:cNvPr id="16" name="Graphic 15" descr="Bank">
            <a:extLst>
              <a:ext uri="{FF2B5EF4-FFF2-40B4-BE49-F238E27FC236}">
                <a16:creationId xmlns="" xmlns:a16="http://schemas.microsoft.com/office/drawing/2014/main" id="{170D506F-4ED6-45F7-9B2B-26E68A5081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7856" y="5167807"/>
            <a:ext cx="914400" cy="914400"/>
          </a:xfrm>
          <a:prstGeom prst="rect">
            <a:avLst/>
          </a:prstGeom>
        </p:spPr>
      </p:pic>
      <p:pic>
        <p:nvPicPr>
          <p:cNvPr id="18" name="Graphic 17" descr="Briefcase">
            <a:extLst>
              <a:ext uri="{FF2B5EF4-FFF2-40B4-BE49-F238E27FC236}">
                <a16:creationId xmlns="" xmlns:a16="http://schemas.microsoft.com/office/drawing/2014/main" id="{B398AF36-6147-4EB8-AC09-7D748D517C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2711" y="4011262"/>
            <a:ext cx="914400" cy="914400"/>
          </a:xfrm>
          <a:prstGeom prst="rect">
            <a:avLst/>
          </a:prstGeom>
        </p:spPr>
      </p:pic>
      <p:pic>
        <p:nvPicPr>
          <p:cNvPr id="22" name="Graphic 21" descr="Shopping cart">
            <a:extLst>
              <a:ext uri="{FF2B5EF4-FFF2-40B4-BE49-F238E27FC236}">
                <a16:creationId xmlns="" xmlns:a16="http://schemas.microsoft.com/office/drawing/2014/main" id="{0383C275-3CBF-49D2-BDA7-83518922CE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8037" y="1774446"/>
            <a:ext cx="914400" cy="914400"/>
          </a:xfrm>
          <a:prstGeom prst="rect">
            <a:avLst/>
          </a:prstGeom>
        </p:spPr>
      </p:pic>
      <p:pic>
        <p:nvPicPr>
          <p:cNvPr id="24" name="Graphic 23" descr="Fork and knife">
            <a:extLst>
              <a:ext uri="{FF2B5EF4-FFF2-40B4-BE49-F238E27FC236}">
                <a16:creationId xmlns="" xmlns:a16="http://schemas.microsoft.com/office/drawing/2014/main" id="{9DD5F5E9-05DE-439E-A422-F0C1FA52FD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98746" y="5818466"/>
            <a:ext cx="914400" cy="914400"/>
          </a:xfrm>
          <a:prstGeom prst="rect">
            <a:avLst/>
          </a:prstGeom>
        </p:spPr>
      </p:pic>
      <p:pic>
        <p:nvPicPr>
          <p:cNvPr id="26" name="Graphic 25" descr="Dragon dance">
            <a:extLst>
              <a:ext uri="{FF2B5EF4-FFF2-40B4-BE49-F238E27FC236}">
                <a16:creationId xmlns="" xmlns:a16="http://schemas.microsoft.com/office/drawing/2014/main" id="{49F7852D-C3D6-4C86-A503-8DA5C9970D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32564" y="2347306"/>
            <a:ext cx="914400" cy="914400"/>
          </a:xfrm>
          <a:prstGeom prst="rect">
            <a:avLst/>
          </a:prstGeom>
        </p:spPr>
      </p:pic>
      <p:pic>
        <p:nvPicPr>
          <p:cNvPr id="28" name="Graphic 27" descr="Medical">
            <a:extLst>
              <a:ext uri="{FF2B5EF4-FFF2-40B4-BE49-F238E27FC236}">
                <a16:creationId xmlns="" xmlns:a16="http://schemas.microsoft.com/office/drawing/2014/main" id="{742BDF98-B528-496E-A955-9377B97A2D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32564" y="3435618"/>
            <a:ext cx="914400" cy="914400"/>
          </a:xfrm>
          <a:prstGeom prst="rect">
            <a:avLst/>
          </a:prstGeom>
        </p:spPr>
      </p:pic>
      <p:pic>
        <p:nvPicPr>
          <p:cNvPr id="32" name="Graphic 31" descr="Airplane">
            <a:extLst>
              <a:ext uri="{FF2B5EF4-FFF2-40B4-BE49-F238E27FC236}">
                <a16:creationId xmlns="" xmlns:a16="http://schemas.microsoft.com/office/drawing/2014/main" id="{EE48C05B-709B-44A9-8D06-8DF902921B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467273" y="1190222"/>
            <a:ext cx="914400" cy="914400"/>
          </a:xfrm>
          <a:prstGeom prst="rect">
            <a:avLst/>
          </a:prstGeom>
        </p:spPr>
      </p:pic>
      <p:pic>
        <p:nvPicPr>
          <p:cNvPr id="34" name="Graphic 33" descr="Dollar">
            <a:extLst>
              <a:ext uri="{FF2B5EF4-FFF2-40B4-BE49-F238E27FC236}">
                <a16:creationId xmlns="" xmlns:a16="http://schemas.microsoft.com/office/drawing/2014/main" id="{A82F7879-57DB-4EB4-9A28-0DC4E50B11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579064" y="4627042"/>
            <a:ext cx="914400" cy="914400"/>
          </a:xfrm>
          <a:prstGeom prst="rect">
            <a:avLst/>
          </a:prstGeom>
        </p:spPr>
      </p:pic>
      <p:sp>
        <p:nvSpPr>
          <p:cNvPr id="35" name="Right Brace 34">
            <a:extLst>
              <a:ext uri="{FF2B5EF4-FFF2-40B4-BE49-F238E27FC236}">
                <a16:creationId xmlns="" xmlns:a16="http://schemas.microsoft.com/office/drawing/2014/main" id="{A1DF154E-AD5A-4670-9FFC-93A35C6B8DEB}"/>
              </a:ext>
            </a:extLst>
          </p:cNvPr>
          <p:cNvSpPr/>
          <p:nvPr/>
        </p:nvSpPr>
        <p:spPr>
          <a:xfrm>
            <a:off x="5904025" y="1493433"/>
            <a:ext cx="602538" cy="496812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Content Placeholder 2">
            <a:extLst>
              <a:ext uri="{FF2B5EF4-FFF2-40B4-BE49-F238E27FC236}">
                <a16:creationId xmlns="" xmlns:a16="http://schemas.microsoft.com/office/drawing/2014/main" id="{ADDC0F5F-C90B-40C9-9499-C62B01062F01}"/>
              </a:ext>
            </a:extLst>
          </p:cNvPr>
          <p:cNvSpPr txBox="1">
            <a:spLocks/>
          </p:cNvSpPr>
          <p:nvPr/>
        </p:nvSpPr>
        <p:spPr>
          <a:xfrm>
            <a:off x="6285163" y="998153"/>
            <a:ext cx="5638800" cy="9905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vùng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dịch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vi-VN" sz="2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E5A453E-B336-48E8-8201-B156CF1D47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40650" y="2017538"/>
            <a:ext cx="5158930" cy="2381787"/>
          </a:xfrm>
          <a:prstGeom prst="rect">
            <a:avLst/>
          </a:prstGeom>
        </p:spPr>
      </p:pic>
      <p:sp>
        <p:nvSpPr>
          <p:cNvPr id="38" name="Content Placeholder 2">
            <a:extLst>
              <a:ext uri="{FF2B5EF4-FFF2-40B4-BE49-F238E27FC236}">
                <a16:creationId xmlns="" xmlns:a16="http://schemas.microsoft.com/office/drawing/2014/main" id="{7A8AA315-73F4-428A-A7FF-1D3B9AC96C31}"/>
              </a:ext>
            </a:extLst>
          </p:cNvPr>
          <p:cNvSpPr txBox="1">
            <a:spLocks/>
          </p:cNvSpPr>
          <p:nvPr/>
        </p:nvSpPr>
        <p:spPr>
          <a:xfrm>
            <a:off x="6395863" y="4460080"/>
            <a:ext cx="5638800" cy="1400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rút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mức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lẻ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ượng hành khách và hàng hóa vận chuyển của ĐNB so với cả nước?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="" xmlns:a16="http://schemas.microsoft.com/office/drawing/2014/main" id="{09398FE1-AE1E-4810-8F72-160FD61837CD}"/>
              </a:ext>
            </a:extLst>
          </p:cNvPr>
          <p:cNvSpPr txBox="1">
            <a:spLocks/>
          </p:cNvSpPr>
          <p:nvPr/>
        </p:nvSpPr>
        <p:spPr>
          <a:xfrm>
            <a:off x="292420" y="134163"/>
            <a:ext cx="3401290" cy="792884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DỊCH VỤ</a:t>
            </a:r>
            <a:endParaRPr lang="vi-VN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9DE7C457-9429-4E69-A30E-8E809650275A}"/>
              </a:ext>
            </a:extLst>
          </p:cNvPr>
          <p:cNvSpPr txBox="1">
            <a:spLocks/>
          </p:cNvSpPr>
          <p:nvPr/>
        </p:nvSpPr>
        <p:spPr>
          <a:xfrm>
            <a:off x="6501625" y="6041835"/>
            <a:ext cx="5427276" cy="6237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Chiếm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endParaRPr lang="vi-VN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5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35" grpId="0" animBg="1"/>
      <p:bldP spid="36" grpId="0" animBg="1"/>
      <p:bldP spid="38" grpId="0" animBg="1"/>
      <p:bldP spid="39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D467F9F6-B10D-45BD-A114-8591A85C9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7527" cy="6798553"/>
          </a:xfrm>
        </p:spPr>
      </p:pic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EAE0AB9-731C-4A4E-98B5-D153060F3CBF}"/>
              </a:ext>
            </a:extLst>
          </p:cNvPr>
          <p:cNvSpPr txBox="1">
            <a:spLocks/>
          </p:cNvSpPr>
          <p:nvPr/>
        </p:nvSpPr>
        <p:spPr>
          <a:xfrm>
            <a:off x="4932219" y="115057"/>
            <a:ext cx="7135090" cy="1145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vi-VN" sz="260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 sát hình, cho biết, từ TP.HCM ra Hải Phòng có thể đi bằng phương tiện nào?</a:t>
            </a:r>
            <a:endParaRPr lang="vi-VN" sz="2600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B1752B59-931A-4CFD-85D7-8CFDCF328A8E}"/>
              </a:ext>
            </a:extLst>
          </p:cNvPr>
          <p:cNvSpPr txBox="1">
            <a:spLocks/>
          </p:cNvSpPr>
          <p:nvPr/>
        </p:nvSpPr>
        <p:spPr>
          <a:xfrm>
            <a:off x="4932219" y="1442817"/>
            <a:ext cx="3158836" cy="17783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sắt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vi-VN" sz="26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ường ô tô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sz="26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biển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sz="2600" b="1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hàng không</a:t>
            </a:r>
            <a:endParaRPr lang="vi-VN" sz="26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01EDD940-6D6A-4AC0-9EC9-4190CE2B1461}"/>
              </a:ext>
            </a:extLst>
          </p:cNvPr>
          <p:cNvSpPr txBox="1">
            <a:spLocks/>
          </p:cNvSpPr>
          <p:nvPr/>
        </p:nvSpPr>
        <p:spPr>
          <a:xfrm>
            <a:off x="9213279" y="1454395"/>
            <a:ext cx="2821524" cy="17783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GTVT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TP.HCM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mối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GTVT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endParaRPr lang="vi-VN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B7D9E347-09B6-4B71-A798-AEE152AF9947}"/>
              </a:ext>
            </a:extLst>
          </p:cNvPr>
          <p:cNvSpPr/>
          <p:nvPr/>
        </p:nvSpPr>
        <p:spPr>
          <a:xfrm>
            <a:off x="8215748" y="2124181"/>
            <a:ext cx="761998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F3FDB3C-74BA-4F83-B20D-893D24AE91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601" y="3493833"/>
            <a:ext cx="3561454" cy="21563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A7D2638-E3CA-47D5-9451-3EEA342B0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/>
          <a:stretch/>
        </p:blipFill>
        <p:spPr>
          <a:xfrm>
            <a:off x="8215748" y="3492110"/>
            <a:ext cx="3819055" cy="2159794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="" xmlns:a16="http://schemas.microsoft.com/office/drawing/2014/main" id="{81CAA612-8EE5-4756-B7A2-4B8C33E6B666}"/>
              </a:ext>
            </a:extLst>
          </p:cNvPr>
          <p:cNvSpPr txBox="1">
            <a:spLocks/>
          </p:cNvSpPr>
          <p:nvPr/>
        </p:nvSpPr>
        <p:spPr>
          <a:xfrm>
            <a:off x="4682834" y="5925230"/>
            <a:ext cx="3532914" cy="442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 metro tại TP.HCM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="" xmlns:a16="http://schemas.microsoft.com/office/drawing/2014/main" id="{F7F90643-F24C-4D44-AE6F-617DFC28083E}"/>
              </a:ext>
            </a:extLst>
          </p:cNvPr>
          <p:cNvSpPr txBox="1">
            <a:spLocks/>
          </p:cNvSpPr>
          <p:nvPr/>
        </p:nvSpPr>
        <p:spPr>
          <a:xfrm>
            <a:off x="9360161" y="5973964"/>
            <a:ext cx="2004879" cy="4422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Cảng Sài Gòn</a:t>
            </a:r>
          </a:p>
        </p:txBody>
      </p:sp>
    </p:spTree>
    <p:extLst>
      <p:ext uri="{BB962C8B-B14F-4D97-AF65-F5344CB8AC3E}">
        <p14:creationId xmlns:p14="http://schemas.microsoft.com/office/powerpoint/2010/main" val="115841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45" grpId="0" animBg="1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0D0218B8-F395-49D9-ACAB-AE027D3B4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058" y="1200549"/>
            <a:ext cx="6096000" cy="4279392"/>
          </a:xfr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50BDB41A-60FB-4157-9A41-42932106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954" y="5666943"/>
            <a:ext cx="8602600" cy="1013547"/>
          </a:xfr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top 10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FDI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nhất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2019?.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4" descr="Cute Little Boy Brown Skin Wear Glasses Wondering Cartoon ...">
            <a:extLst>
              <a:ext uri="{FF2B5EF4-FFF2-40B4-BE49-F238E27FC236}">
                <a16:creationId xmlns="" xmlns:a16="http://schemas.microsoft.com/office/drawing/2014/main" id="{DCC7F350-2282-494E-9A67-A55137FB2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2" b="96462" l="10000" r="90000">
                        <a14:foregroundMark x1="53615" y1="3692" x2="53615" y2="3692"/>
                        <a14:foregroundMark x1="53615" y1="4308" x2="53615" y2="4308"/>
                        <a14:foregroundMark x1="51769" y1="16462" x2="51769" y2="16462"/>
                        <a14:foregroundMark x1="38154" y1="88692" x2="38154" y2="88692"/>
                        <a14:foregroundMark x1="51154" y1="87462" x2="51154" y2="87462"/>
                        <a14:foregroundMark x1="50231" y1="92692" x2="50231" y2="92692"/>
                        <a14:foregroundMark x1="52077" y1="92385" x2="52077" y2="92385"/>
                        <a14:foregroundMark x1="38462" y1="93000" x2="38462" y2="93000"/>
                        <a14:foregroundMark x1="40615" y1="92077" x2="40615" y2="92077"/>
                        <a14:foregroundMark x1="41846" y1="95538" x2="41846" y2="95538"/>
                        <a14:foregroundMark x1="49308" y1="96462" x2="49308" y2="96462"/>
                        <a14:foregroundMark x1="52077" y1="4308" x2="52077" y2="4308"/>
                        <a14:foregroundMark x1="55231" y1="5615" x2="55231" y2="5615"/>
                        <a14:foregroundMark x1="53308" y1="10231" x2="53308" y2="10231"/>
                        <a14:foregroundMark x1="51769" y1="12385" x2="51769" y2="12385"/>
                        <a14:foregroundMark x1="49308" y1="95231" x2="49308" y2="95231"/>
                        <a14:foregroundMark x1="38154" y1="95231" x2="38154" y2="952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87" r="30543" b="-155"/>
          <a:stretch/>
        </p:blipFill>
        <p:spPr bwMode="auto">
          <a:xfrm>
            <a:off x="174689" y="917476"/>
            <a:ext cx="1772813" cy="421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FDF23A21-F449-4002-B3F4-6011B8569DE4}"/>
              </a:ext>
            </a:extLst>
          </p:cNvPr>
          <p:cNvSpPr txBox="1">
            <a:spLocks/>
          </p:cNvSpPr>
          <p:nvPr/>
        </p:nvSpPr>
        <p:spPr>
          <a:xfrm>
            <a:off x="9116515" y="701653"/>
            <a:ext cx="2821524" cy="6237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 HỒ CHÍ MINH</a:t>
            </a:r>
            <a:endParaRPr lang="vi-VN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9CE8DED4-1C3C-44B2-A6FB-9BF5752B5B5C}"/>
              </a:ext>
            </a:extLst>
          </p:cNvPr>
          <p:cNvSpPr txBox="1">
            <a:spLocks/>
          </p:cNvSpPr>
          <p:nvPr/>
        </p:nvSpPr>
        <p:spPr>
          <a:xfrm>
            <a:off x="9116515" y="1877164"/>
            <a:ext cx="2821524" cy="6237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 D</a:t>
            </a:r>
            <a:r>
              <a:rPr lang="vi-VN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4E343136-A32D-4C26-BC4D-2410D72456D5}"/>
              </a:ext>
            </a:extLst>
          </p:cNvPr>
          <p:cNvSpPr txBox="1">
            <a:spLocks/>
          </p:cNvSpPr>
          <p:nvPr/>
        </p:nvSpPr>
        <p:spPr>
          <a:xfrm>
            <a:off x="9116515" y="3022690"/>
            <a:ext cx="2821524" cy="6237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NAI</a:t>
            </a:r>
            <a:endParaRPr lang="vi-VN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4134FC23-03F0-4A02-8967-001E7995C81B}"/>
              </a:ext>
            </a:extLst>
          </p:cNvPr>
          <p:cNvSpPr txBox="1">
            <a:spLocks/>
          </p:cNvSpPr>
          <p:nvPr/>
        </p:nvSpPr>
        <p:spPr>
          <a:xfrm>
            <a:off x="8977745" y="4209523"/>
            <a:ext cx="3008785" cy="62378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 RỊA VŨNG TÀU</a:t>
            </a:r>
            <a:endParaRPr lang="vi-VN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0203C26-FB0A-4CE1-9517-9A3AA94123A1}"/>
              </a:ext>
            </a:extLst>
          </p:cNvPr>
          <p:cNvSpPr/>
          <p:nvPr/>
        </p:nvSpPr>
        <p:spPr>
          <a:xfrm>
            <a:off x="8214428" y="537969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2</a:t>
            </a:r>
            <a:endParaRPr lang="vi-VN" sz="4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F5D0777-8871-4AE1-87BE-06119F734B8E}"/>
              </a:ext>
            </a:extLst>
          </p:cNvPr>
          <p:cNvSpPr/>
          <p:nvPr/>
        </p:nvSpPr>
        <p:spPr>
          <a:xfrm>
            <a:off x="8214428" y="1711204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3</a:t>
            </a:r>
            <a:endParaRPr lang="vi-VN" sz="48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BB97AC0-6EEB-44EF-B3D2-91409F62DA37}"/>
              </a:ext>
            </a:extLst>
          </p:cNvPr>
          <p:cNvSpPr/>
          <p:nvPr/>
        </p:nvSpPr>
        <p:spPr>
          <a:xfrm>
            <a:off x="8208715" y="2826916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4</a:t>
            </a:r>
            <a:endParaRPr lang="vi-VN" sz="48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5456D83-E715-4111-9452-BE56F3DF997A}"/>
              </a:ext>
            </a:extLst>
          </p:cNvPr>
          <p:cNvSpPr/>
          <p:nvPr/>
        </p:nvSpPr>
        <p:spPr>
          <a:xfrm>
            <a:off x="8136800" y="4025503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9</a:t>
            </a:r>
            <a:endParaRPr lang="vi-VN" sz="48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EFF3EC20-B85B-4D87-A2AF-10E8B38DEF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783" y="4896234"/>
            <a:ext cx="1518368" cy="17842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E82D4AF-653C-41CA-B39A-4AEB10884E33}"/>
              </a:ext>
            </a:extLst>
          </p:cNvPr>
          <p:cNvGrpSpPr/>
          <p:nvPr/>
        </p:nvGrpSpPr>
        <p:grpSpPr>
          <a:xfrm>
            <a:off x="2140108" y="1254127"/>
            <a:ext cx="5967007" cy="3375134"/>
            <a:chOff x="2140108" y="1254127"/>
            <a:chExt cx="5967007" cy="3375134"/>
          </a:xfrm>
        </p:grpSpPr>
        <p:pic>
          <p:nvPicPr>
            <p:cNvPr id="3" name="Picture 2" descr="Chart, pie chart&#10;&#10;Description automatically generated">
              <a:extLst>
                <a:ext uri="{FF2B5EF4-FFF2-40B4-BE49-F238E27FC236}">
                  <a16:creationId xmlns="" xmlns:a16="http://schemas.microsoft.com/office/drawing/2014/main" id="{30162E01-B9B6-4EFE-BF7E-D4A45E195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0108" y="1254127"/>
              <a:ext cx="5967007" cy="3375134"/>
            </a:xfrm>
            <a:prstGeom prst="rect">
              <a:avLst/>
            </a:prstGeom>
          </p:spPr>
        </p:pic>
        <p:sp>
          <p:nvSpPr>
            <p:cNvPr id="19" name="Content Placeholder 2">
              <a:extLst>
                <a:ext uri="{FF2B5EF4-FFF2-40B4-BE49-F238E27FC236}">
                  <a16:creationId xmlns="" xmlns:a16="http://schemas.microsoft.com/office/drawing/2014/main" id="{E7CB81D2-3B34-4799-A595-3149AF7FCA59}"/>
                </a:ext>
              </a:extLst>
            </p:cNvPr>
            <p:cNvSpPr txBox="1">
              <a:spLocks/>
            </p:cNvSpPr>
            <p:nvPr/>
          </p:nvSpPr>
          <p:spPr>
            <a:xfrm>
              <a:off x="5123611" y="1282384"/>
              <a:ext cx="2821524" cy="623787"/>
            </a:xfrm>
            <a:prstGeom prst="rect">
              <a:avLst/>
            </a:prstGeom>
            <a:solidFill>
              <a:srgbClr val="FFC000"/>
            </a:solidFill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40000"/>
                </a:lnSpc>
                <a:spcBef>
                  <a:spcPts val="0"/>
                </a:spcBef>
                <a:buNone/>
              </a:pPr>
              <a:r>
                <a:rPr lang="en-US" sz="26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 2017</a:t>
              </a:r>
              <a:endParaRPr lang="vi-VN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79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9478F70-2F8B-44A8-BA67-8A2C145BF4FE}"/>
              </a:ext>
            </a:extLst>
          </p:cNvPr>
          <p:cNvSpPr/>
          <p:nvPr/>
        </p:nvSpPr>
        <p:spPr>
          <a:xfrm>
            <a:off x="6386945" y="6005158"/>
            <a:ext cx="5015346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cs typeface="Arial" panose="020B0604020202020204" pitchFamily="34" charset="0"/>
              </a:rPr>
              <a:t>Thế mạnh nổi bật</a:t>
            </a:r>
            <a:endParaRPr lang="vi-VN" sz="3600" b="1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FF84D3E-5F46-4882-BBF4-11A0C2AC5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22" y="1253922"/>
            <a:ext cx="1771702" cy="1771702"/>
          </a:xfrm>
          <a:prstGeom prst="rect">
            <a:avLst/>
          </a:prstGeom>
        </p:spPr>
      </p:pic>
      <p:pic>
        <p:nvPicPr>
          <p:cNvPr id="1026" name="Picture 2" descr="Kết quả hình ảnh cho icon Petroleum">
            <a:extLst>
              <a:ext uri="{FF2B5EF4-FFF2-40B4-BE49-F238E27FC236}">
                <a16:creationId xmlns="" xmlns:a16="http://schemas.microsoft.com/office/drawing/2014/main" id="{23F5893A-7FE2-449C-96DC-653AF9AE5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4" t="27991" b="34444"/>
          <a:stretch/>
        </p:blipFill>
        <p:spPr bwMode="auto">
          <a:xfrm>
            <a:off x="802057" y="1205327"/>
            <a:ext cx="1921897" cy="181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E7EAF1D9-3826-4E12-9318-8BF6F4CDB46C}"/>
              </a:ext>
            </a:extLst>
          </p:cNvPr>
          <p:cNvSpPr txBox="1">
            <a:spLocks/>
          </p:cNvSpPr>
          <p:nvPr/>
        </p:nvSpPr>
        <p:spPr>
          <a:xfrm>
            <a:off x="268441" y="372491"/>
            <a:ext cx="9782492" cy="8814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Đông Nam Bộ có sức hấp dẫn lớn về đầu tư nước ngoài?</a:t>
            </a:r>
          </a:p>
        </p:txBody>
      </p:sp>
      <p:pic>
        <p:nvPicPr>
          <p:cNvPr id="13" name="Graphic 12" descr="Group of people">
            <a:extLst>
              <a:ext uri="{FF2B5EF4-FFF2-40B4-BE49-F238E27FC236}">
                <a16:creationId xmlns="" xmlns:a16="http://schemas.microsoft.com/office/drawing/2014/main" id="{563AF232-5CD0-4AEE-95AF-36DF3204F2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4928" y="3770819"/>
            <a:ext cx="1476154" cy="1476154"/>
          </a:xfrm>
          <a:prstGeom prst="rect">
            <a:avLst/>
          </a:prstGeom>
        </p:spPr>
      </p:pic>
      <p:pic>
        <p:nvPicPr>
          <p:cNvPr id="15" name="Graphic 14" descr="Professor">
            <a:extLst>
              <a:ext uri="{FF2B5EF4-FFF2-40B4-BE49-F238E27FC236}">
                <a16:creationId xmlns="" xmlns:a16="http://schemas.microsoft.com/office/drawing/2014/main" id="{6619453B-96E9-4317-9ADA-8E6F6F379A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74671" y="3524546"/>
            <a:ext cx="1476153" cy="14761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2559FE3-FEC6-402E-8276-2DE40119AF1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247" y="1322422"/>
            <a:ext cx="1476154" cy="1476154"/>
          </a:xfrm>
          <a:prstGeom prst="rect">
            <a:avLst/>
          </a:prstGeom>
        </p:spPr>
      </p:pic>
      <p:pic>
        <p:nvPicPr>
          <p:cNvPr id="26" name="Graphic 25" descr="Briefcase">
            <a:extLst>
              <a:ext uri="{FF2B5EF4-FFF2-40B4-BE49-F238E27FC236}">
                <a16:creationId xmlns="" xmlns:a16="http://schemas.microsoft.com/office/drawing/2014/main" id="{5B68FB3F-0C5C-43BC-90AF-F914E19C4B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013908" y="3407975"/>
            <a:ext cx="1476153" cy="1476153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="" xmlns:a16="http://schemas.microsoft.com/office/drawing/2014/main" id="{6DDE9985-DFD4-496F-9045-E0F67D2233E2}"/>
              </a:ext>
            </a:extLst>
          </p:cNvPr>
          <p:cNvSpPr txBox="1">
            <a:spLocks/>
          </p:cNvSpPr>
          <p:nvPr/>
        </p:nvSpPr>
        <p:spPr>
          <a:xfrm>
            <a:off x="2073742" y="3173157"/>
            <a:ext cx="3293993" cy="442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 nguyên phong phú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5E3E5F16-214A-48F8-9DFD-720BBAB9B8BE}"/>
              </a:ext>
            </a:extLst>
          </p:cNvPr>
          <p:cNvSpPr txBox="1">
            <a:spLocks/>
          </p:cNvSpPr>
          <p:nvPr/>
        </p:nvSpPr>
        <p:spPr>
          <a:xfrm>
            <a:off x="9013908" y="2798576"/>
            <a:ext cx="2676580" cy="4422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 tầng phát triển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78F2D0CA-58B8-40AD-BFD5-03AB85A4261C}"/>
              </a:ext>
            </a:extLst>
          </p:cNvPr>
          <p:cNvSpPr txBox="1">
            <a:spLocks/>
          </p:cNvSpPr>
          <p:nvPr/>
        </p:nvSpPr>
        <p:spPr>
          <a:xfrm>
            <a:off x="424715" y="5257353"/>
            <a:ext cx="2676580" cy="4380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 trường lớn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="" xmlns:a16="http://schemas.microsoft.com/office/drawing/2014/main" id="{1AA9EF2F-1DF9-4C4B-ABF3-CC3EF3543715}"/>
              </a:ext>
            </a:extLst>
          </p:cNvPr>
          <p:cNvSpPr txBox="1">
            <a:spLocks/>
          </p:cNvSpPr>
          <p:nvPr/>
        </p:nvSpPr>
        <p:spPr>
          <a:xfrm>
            <a:off x="8698349" y="5023958"/>
            <a:ext cx="2107269" cy="881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 sách ưu tiên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BAB2FF2A-BEFD-49C8-B33D-A0771F3D577E}"/>
              </a:ext>
            </a:extLst>
          </p:cNvPr>
          <p:cNvSpPr txBox="1">
            <a:spLocks/>
          </p:cNvSpPr>
          <p:nvPr/>
        </p:nvSpPr>
        <p:spPr>
          <a:xfrm>
            <a:off x="4411338" y="5123727"/>
            <a:ext cx="2107269" cy="8814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Lao động có </a:t>
            </a:r>
          </a:p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 độ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024069D-871C-444D-A118-CB906D4F45A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9" y="5689879"/>
            <a:ext cx="1405336" cy="10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8" grpId="0" animBg="1"/>
      <p:bldP spid="27" grpId="0"/>
      <p:bldP spid="28" grpId="0"/>
      <p:bldP spid="29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064EC0B-D761-4F63-B863-0D3D832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33" y="1065212"/>
            <a:ext cx="8115970" cy="472757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AA952642-5ABE-490A-98EC-566461430B2B}"/>
              </a:ext>
            </a:extLst>
          </p:cNvPr>
          <p:cNvSpPr txBox="1">
            <a:spLocks/>
          </p:cNvSpPr>
          <p:nvPr/>
        </p:nvSpPr>
        <p:spPr>
          <a:xfrm>
            <a:off x="559284" y="6004442"/>
            <a:ext cx="7463267" cy="6330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600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 sao TP.HCM dẫn đầu cả nước về xuất khẩu?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F628303-7315-4A83-90B3-C0E0C21E10E4}"/>
              </a:ext>
            </a:extLst>
          </p:cNvPr>
          <p:cNvSpPr txBox="1">
            <a:spLocks/>
          </p:cNvSpPr>
          <p:nvPr/>
        </p:nvSpPr>
        <p:spPr>
          <a:xfrm>
            <a:off x="1622425" y="247409"/>
            <a:ext cx="7463267" cy="6330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3200" b="1" dirty="0">
                <a:latin typeface="#9Slide03 Bebas Neue ZSmall" panose="020B0606020202050201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địa phương xuất khẩu nhiều nhất 10 tháng 2019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D678B45C-4711-4D7F-83C0-1E6CF43E287A}"/>
              </a:ext>
            </a:extLst>
          </p:cNvPr>
          <p:cNvSpPr txBox="1">
            <a:spLocks/>
          </p:cNvSpPr>
          <p:nvPr/>
        </p:nvSpPr>
        <p:spPr>
          <a:xfrm>
            <a:off x="9137543" y="5384707"/>
            <a:ext cx="2821524" cy="123946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vi-VN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CN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40000"/>
              </a:lnSpc>
              <a:spcBef>
                <a:spcPts val="0"/>
              </a:spcBef>
            </a:pP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phong</a:t>
            </a: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</a:t>
            </a:r>
            <a:endParaRPr lang="vi-VN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="" xmlns:a16="http://schemas.microsoft.com/office/drawing/2014/main" id="{E396DB60-7C6C-4FE4-84D2-2F792A781C89}"/>
              </a:ext>
            </a:extLst>
          </p:cNvPr>
          <p:cNvSpPr/>
          <p:nvPr/>
        </p:nvSpPr>
        <p:spPr>
          <a:xfrm>
            <a:off x="8199048" y="6035832"/>
            <a:ext cx="761998" cy="4156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89DB22-EDDD-4301-A0EA-FCBC8B3D9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1" y="71825"/>
            <a:ext cx="1376248" cy="16172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2F628303-7315-4A83-90B3-C0E0C21E10E4}"/>
              </a:ext>
            </a:extLst>
          </p:cNvPr>
          <p:cNvSpPr txBox="1">
            <a:spLocks/>
          </p:cNvSpPr>
          <p:nvPr/>
        </p:nvSpPr>
        <p:spPr>
          <a:xfrm>
            <a:off x="2347051" y="433016"/>
            <a:ext cx="4036936" cy="10987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 HCM là trung tâm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 khẩu lớn nhất nước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C3211A0-B105-4F08-A95E-59E0DBA0CB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7" t="68723" b="6352"/>
          <a:stretch/>
        </p:blipFill>
        <p:spPr>
          <a:xfrm>
            <a:off x="285034" y="415372"/>
            <a:ext cx="1968984" cy="1662655"/>
          </a:xfrm>
          <a:prstGeom prst="rect">
            <a:avLst/>
          </a:prstGeom>
        </p:spPr>
      </p:pic>
      <p:pic>
        <p:nvPicPr>
          <p:cNvPr id="3074" name="Picture 2" descr="Simple Shoes by Sudeep Sharma on Dribbble">
            <a:extLst>
              <a:ext uri="{FF2B5EF4-FFF2-40B4-BE49-F238E27FC236}">
                <a16:creationId xmlns="" xmlns:a16="http://schemas.microsoft.com/office/drawing/2014/main" id="{2501D591-579A-4597-A23E-71E9100E2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75500" y1="52667" x2="75500" y2="52667"/>
                        <a14:foregroundMark x1="68875" y1="51833" x2="68875" y2="51833"/>
                        <a14:foregroundMark x1="60125" y1="60833" x2="60125" y2="60833"/>
                        <a14:foregroundMark x1="64625" y1="60833" x2="64625" y2="60833"/>
                        <a14:foregroundMark x1="56125" y1="63167" x2="56125" y2="63167"/>
                        <a14:foregroundMark x1="56125" y1="63167" x2="56125" y2="63167"/>
                        <a14:foregroundMark x1="69625" y1="62667" x2="69625" y2="6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7" t="22357" r="15500" b="27333"/>
          <a:stretch/>
        </p:blipFill>
        <p:spPr bwMode="auto">
          <a:xfrm>
            <a:off x="604474" y="2011947"/>
            <a:ext cx="2311400" cy="125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F6CC1B3-6AB3-4059-97CF-A568289398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6" t="62777" r="40048" b="25000"/>
          <a:stretch/>
        </p:blipFill>
        <p:spPr>
          <a:xfrm>
            <a:off x="5957497" y="1749009"/>
            <a:ext cx="2979849" cy="13948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83BE7A2-D72A-40F4-B0D0-2A5EF17A3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4" r="85791" b="42407"/>
          <a:stretch/>
        </p:blipFill>
        <p:spPr>
          <a:xfrm>
            <a:off x="367284" y="3655642"/>
            <a:ext cx="2260423" cy="22834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A9A4E67-1C79-48C1-9C20-1887CA5F0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65" r="83877" b="28518"/>
          <a:stretch/>
        </p:blipFill>
        <p:spPr>
          <a:xfrm>
            <a:off x="3390739" y="3768722"/>
            <a:ext cx="2405560" cy="22539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CEC225E-5647-462D-A97F-818048DE35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4" r="83685" b="13469"/>
          <a:stretch/>
        </p:blipFill>
        <p:spPr>
          <a:xfrm>
            <a:off x="3384620" y="1777191"/>
            <a:ext cx="2085877" cy="164594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0A1C5E4-C43D-46D1-974A-D9C0B18E55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7" t="28333" r="53805" b="57037"/>
          <a:stretch/>
        </p:blipFill>
        <p:spPr>
          <a:xfrm>
            <a:off x="6783978" y="4060724"/>
            <a:ext cx="1316662" cy="17018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29087AA3-861C-4099-8D7F-E27F55EF73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32"/>
          <a:stretch/>
        </p:blipFill>
        <p:spPr>
          <a:xfrm>
            <a:off x="6477020" y="0"/>
            <a:ext cx="5552355" cy="1527108"/>
          </a:xfrm>
          <a:prstGeom prst="rect">
            <a:avLst/>
          </a:prstGeom>
        </p:spPr>
      </p:pic>
      <p:pic>
        <p:nvPicPr>
          <p:cNvPr id="3076" name="Picture 4" descr="Oil Barrel Icon #327483 - Free Icons Library">
            <a:extLst>
              <a:ext uri="{FF2B5EF4-FFF2-40B4-BE49-F238E27FC236}">
                <a16:creationId xmlns="" xmlns:a16="http://schemas.microsoft.com/office/drawing/2014/main" id="{311F9EDD-C919-4312-B8EA-DF4074790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0" t="11001" r="21354" b="11459"/>
          <a:stretch/>
        </p:blipFill>
        <p:spPr bwMode="auto">
          <a:xfrm>
            <a:off x="9351345" y="2399698"/>
            <a:ext cx="2415142" cy="32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ontent Placeholder 2">
            <a:extLst>
              <a:ext uri="{FF2B5EF4-FFF2-40B4-BE49-F238E27FC236}">
                <a16:creationId xmlns="" xmlns:a16="http://schemas.microsoft.com/office/drawing/2014/main" id="{8A84CF61-BA4C-42FF-A564-8C4941C5D66B}"/>
              </a:ext>
            </a:extLst>
          </p:cNvPr>
          <p:cNvSpPr txBox="1">
            <a:spLocks/>
          </p:cNvSpPr>
          <p:nvPr/>
        </p:nvSpPr>
        <p:spPr>
          <a:xfrm>
            <a:off x="2517717" y="3330803"/>
            <a:ext cx="1632068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Giày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dép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="" xmlns:a16="http://schemas.microsoft.com/office/drawing/2014/main" id="{86659AA4-9CE6-43EE-8926-2EED241455BD}"/>
              </a:ext>
            </a:extLst>
          </p:cNvPr>
          <p:cNvSpPr txBox="1">
            <a:spLocks/>
          </p:cNvSpPr>
          <p:nvPr/>
        </p:nvSpPr>
        <p:spPr>
          <a:xfrm>
            <a:off x="6277789" y="3391146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gỗ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="" xmlns:a16="http://schemas.microsoft.com/office/drawing/2014/main" id="{D832D7DD-E6E5-4EBE-8C4A-22810CB55BD8}"/>
              </a:ext>
            </a:extLst>
          </p:cNvPr>
          <p:cNvSpPr txBox="1">
            <a:spLocks/>
          </p:cNvSpPr>
          <p:nvPr/>
        </p:nvSpPr>
        <p:spPr>
          <a:xfrm>
            <a:off x="528472" y="5939135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Dệt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may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="" xmlns:a16="http://schemas.microsoft.com/office/drawing/2014/main" id="{8E222EF2-2C5E-439F-A0BD-B4F337DE41C4}"/>
              </a:ext>
            </a:extLst>
          </p:cNvPr>
          <p:cNvSpPr txBox="1">
            <a:spLocks/>
          </p:cNvSpPr>
          <p:nvPr/>
        </p:nvSpPr>
        <p:spPr>
          <a:xfrm>
            <a:off x="2939558" y="5971177"/>
            <a:ext cx="3086281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linh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="" xmlns:a16="http://schemas.microsoft.com/office/drawing/2014/main" id="{BBAFBB93-0C5E-4E79-AF95-7AFD0F3A3D54}"/>
              </a:ext>
            </a:extLst>
          </p:cNvPr>
          <p:cNvSpPr txBox="1">
            <a:spLocks/>
          </p:cNvSpPr>
          <p:nvPr/>
        </p:nvSpPr>
        <p:spPr>
          <a:xfrm>
            <a:off x="6347385" y="5928612"/>
            <a:ext cx="290505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Thiết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phụ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="" xmlns:a16="http://schemas.microsoft.com/office/drawing/2014/main" id="{9ED57E44-A4EE-44CC-99BE-CA48B98F7517}"/>
              </a:ext>
            </a:extLst>
          </p:cNvPr>
          <p:cNvSpPr txBox="1">
            <a:spLocks/>
          </p:cNvSpPr>
          <p:nvPr/>
        </p:nvSpPr>
        <p:spPr>
          <a:xfrm>
            <a:off x="9515977" y="5755874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="" xmlns:a16="http://schemas.microsoft.com/office/drawing/2014/main" id="{663E7D1C-8E83-4CE2-A964-7F92279E676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7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3" grpId="0"/>
      <p:bldP spid="35" grpId="0"/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5DDC8D-D993-4ADF-A57E-F825E3BB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290" y="310906"/>
            <a:ext cx="7524207" cy="117157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Du </a:t>
            </a:r>
            <a:r>
              <a:rPr lang="en-US" sz="8000" b="1" dirty="0" err="1" smtClean="0">
                <a:solidFill>
                  <a:srgbClr val="FF0000"/>
                </a:solidFill>
                <a:latin typeface="#9Slide07 IcielBC Cubano Normal" panose="00000500000000000000" pitchFamily="2" charset="0"/>
              </a:rPr>
              <a:t>lịch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CF246C-38E3-420B-A13E-F108751C4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050" y="1507260"/>
            <a:ext cx="4705350" cy="23066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ghép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tỉnh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</a:t>
            </a: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ương ứng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Nhanh tay được quà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6A46D1-D87E-4DC8-B24A-14EDB08E42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649" y="62647"/>
            <a:ext cx="1950199" cy="1462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56F763B-C8A6-400A-A3E1-0545D52A50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5"/>
          <a:stretch/>
        </p:blipFill>
        <p:spPr>
          <a:xfrm>
            <a:off x="8423274" y="1592263"/>
            <a:ext cx="3584575" cy="2184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AutoShape 2" descr="Vườn quốc gia Cát Tiên">
            <a:extLst>
              <a:ext uri="{FF2B5EF4-FFF2-40B4-BE49-F238E27FC236}">
                <a16:creationId xmlns="" xmlns:a16="http://schemas.microsoft.com/office/drawing/2014/main" id="{6B6B2FD6-0FE2-4190-8180-600FF0F278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4100" name="Picture 4" descr="Vườn quốc gia Cát Tiên">
            <a:extLst>
              <a:ext uri="{FF2B5EF4-FFF2-40B4-BE49-F238E27FC236}">
                <a16:creationId xmlns="" xmlns:a16="http://schemas.microsoft.com/office/drawing/2014/main" id="{E89FF43B-9FD7-4790-A7D0-18597268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577" y="4165744"/>
            <a:ext cx="3603272" cy="230132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DE2BF4-7E68-436A-B47E-DBB1D58D4C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48" y="1592262"/>
            <a:ext cx="3222978" cy="2184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9A028E8-3B78-4D59-AB9C-6D5EF12BE1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4008438"/>
            <a:ext cx="4705350" cy="21634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3A49FFA-2137-4333-8451-F3E507C912D1}"/>
              </a:ext>
            </a:extLst>
          </p:cNvPr>
          <p:cNvSpPr/>
          <p:nvPr/>
        </p:nvSpPr>
        <p:spPr>
          <a:xfrm>
            <a:off x="5604910" y="3813897"/>
            <a:ext cx="2303836" cy="389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Tòa thánh Cao Đài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8C5590B-98B4-40FB-B47A-4FC4AE078D88}"/>
              </a:ext>
            </a:extLst>
          </p:cNvPr>
          <p:cNvSpPr/>
          <p:nvPr/>
        </p:nvSpPr>
        <p:spPr>
          <a:xfrm>
            <a:off x="9046610" y="3776663"/>
            <a:ext cx="2629246" cy="389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 chúa dang tay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4A00EA09-4361-44C4-AA01-CA932FCF82DC}"/>
              </a:ext>
            </a:extLst>
          </p:cNvPr>
          <p:cNvSpPr/>
          <p:nvPr/>
        </p:nvSpPr>
        <p:spPr>
          <a:xfrm>
            <a:off x="1572466" y="6264876"/>
            <a:ext cx="1539204" cy="389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Tòa Bitexco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023B5789-A9C0-4DEB-8F6F-A246A8C8BC34}"/>
              </a:ext>
            </a:extLst>
          </p:cNvPr>
          <p:cNvSpPr/>
          <p:nvPr/>
        </p:nvSpPr>
        <p:spPr>
          <a:xfrm>
            <a:off x="9046610" y="6070335"/>
            <a:ext cx="2860078" cy="389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vi-VN" b="1" dirty="0">
                <a:highlight>
                  <a:srgbClr val="00FF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 quốc gia Cát Tiên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948B8D2C-B39B-4552-83EF-6A8514AAAEE9}"/>
              </a:ext>
            </a:extLst>
          </p:cNvPr>
          <p:cNvSpPr txBox="1">
            <a:spLocks/>
          </p:cNvSpPr>
          <p:nvPr/>
        </p:nvSpPr>
        <p:spPr>
          <a:xfrm>
            <a:off x="5475082" y="4449357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TP.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Chí Minh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EFC3CB05-BB7B-417E-9895-AB93B1AAEA00}"/>
              </a:ext>
            </a:extLst>
          </p:cNvPr>
          <p:cNvSpPr txBox="1">
            <a:spLocks/>
          </p:cNvSpPr>
          <p:nvPr/>
        </p:nvSpPr>
        <p:spPr>
          <a:xfrm>
            <a:off x="5473793" y="5016340"/>
            <a:ext cx="2455464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Rịa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Vũng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49817FCF-E959-4E82-8DEC-11E6F554B636}"/>
              </a:ext>
            </a:extLst>
          </p:cNvPr>
          <p:cNvSpPr txBox="1">
            <a:spLocks/>
          </p:cNvSpPr>
          <p:nvPr/>
        </p:nvSpPr>
        <p:spPr>
          <a:xfrm>
            <a:off x="5436705" y="5518725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Nai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="" xmlns:a16="http://schemas.microsoft.com/office/drawing/2014/main" id="{AF8C4943-48F0-4BED-B935-8E7E66C5D43B}"/>
              </a:ext>
            </a:extLst>
          </p:cNvPr>
          <p:cNvSpPr txBox="1">
            <a:spLocks/>
          </p:cNvSpPr>
          <p:nvPr/>
        </p:nvSpPr>
        <p:spPr>
          <a:xfrm>
            <a:off x="5400418" y="6013130"/>
            <a:ext cx="2085877" cy="50349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40000"/>
              </a:lnSpc>
              <a:spcBef>
                <a:spcPts val="0"/>
              </a:spcBef>
              <a:buNone/>
            </a:pP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Tây</a:t>
            </a:r>
            <a:r>
              <a:rPr lang="en-US" sz="2400" b="1" dirty="0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vi-VN" sz="2400" b="1" dirty="0"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F337A5A-7866-40B7-A1FE-18C940351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0" y="62647"/>
            <a:ext cx="1136123" cy="1335075"/>
          </a:xfrm>
          <a:prstGeom prst="rect">
            <a:avLst/>
          </a:prstGeom>
        </p:spPr>
      </p:pic>
      <p:sp>
        <p:nvSpPr>
          <p:cNvPr id="27" name="Frame 26">
            <a:extLst>
              <a:ext uri="{FF2B5EF4-FFF2-40B4-BE49-F238E27FC236}">
                <a16:creationId xmlns="" xmlns:a16="http://schemas.microsoft.com/office/drawing/2014/main" id="{25F93B6C-6846-4E82-A345-17CE1AC917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29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4336 -0.073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0.33581 -0.51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-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0.39987 -0.208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06315 -0.64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" y="-3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1151</Words>
  <Application>Microsoft Office PowerPoint</Application>
  <PresentationFormat>Custom</PresentationFormat>
  <Paragraphs>180</Paragraphs>
  <Slides>19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ĐÔNG  NAM BỘ</vt:lpstr>
      <vt:lpstr>Kể tên các ngành dịch vụ quanh em.</vt:lpstr>
      <vt:lpstr>PowerPoint Presentation</vt:lpstr>
      <vt:lpstr>Những tỉnh nào trong top 10 thuộc Đông Nam Bộ  thu hút FDI nhiều nhất 2019?.</vt:lpstr>
      <vt:lpstr>PowerPoint Presentation</vt:lpstr>
      <vt:lpstr>PowerPoint Presentation</vt:lpstr>
      <vt:lpstr>PowerPoint Presentation</vt:lpstr>
      <vt:lpstr>Du lịch</vt:lpstr>
      <vt:lpstr>PowerPoint Presentation</vt:lpstr>
      <vt:lpstr>Ngành dịch vụ</vt:lpstr>
      <vt:lpstr>THẾ MẠNH ĐÔNG NAM BỘ</vt:lpstr>
      <vt:lpstr>1. Hãy kể tên các trung tâm kinh tế Đông Nam Bộ. 2. Kể tên các tỉnh thành trong vùng kinh tế trọng điểm phía Nam.</vt:lpstr>
      <vt:lpstr>PowerPoint Presentation</vt:lpstr>
      <vt:lpstr>PowerPoint Presentation</vt:lpstr>
      <vt:lpstr>ĐÚNG HƠN NỮA – NHANH HƠN NỮA</vt:lpstr>
      <vt:lpstr>ĐÚNG HƠN NỮA – NHANH HƠN NỮA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ĐÔNG  NAM BỘ</dc:title>
  <dc:creator>Tuấn Nguyễn Chí</dc:creator>
  <cp:lastModifiedBy>Admin</cp:lastModifiedBy>
  <cp:revision>67</cp:revision>
  <dcterms:created xsi:type="dcterms:W3CDTF">2020-04-16T06:13:06Z</dcterms:created>
  <dcterms:modified xsi:type="dcterms:W3CDTF">2021-12-01T09:33:22Z</dcterms:modified>
</cp:coreProperties>
</file>