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31" r:id="rId3"/>
    <p:sldId id="332" r:id="rId4"/>
    <p:sldId id="352" r:id="rId5"/>
    <p:sldId id="333" r:id="rId6"/>
    <p:sldId id="337" r:id="rId7"/>
    <p:sldId id="334" r:id="rId8"/>
    <p:sldId id="336" r:id="rId9"/>
    <p:sldId id="335" r:id="rId10"/>
    <p:sldId id="338" r:id="rId11"/>
    <p:sldId id="339" r:id="rId12"/>
    <p:sldId id="340" r:id="rId13"/>
    <p:sldId id="353" r:id="rId14"/>
    <p:sldId id="343" r:id="rId15"/>
    <p:sldId id="344" r:id="rId16"/>
    <p:sldId id="345" r:id="rId17"/>
    <p:sldId id="341" r:id="rId18"/>
    <p:sldId id="354" r:id="rId19"/>
    <p:sldId id="355" r:id="rId20"/>
    <p:sldId id="356" r:id="rId21"/>
    <p:sldId id="288" r:id="rId22"/>
    <p:sldId id="342" r:id="rId23"/>
    <p:sldId id="347" r:id="rId24"/>
    <p:sldId id="348" r:id="rId25"/>
    <p:sldId id="349" r:id="rId26"/>
    <p:sldId id="350" r:id="rId27"/>
    <p:sldId id="35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>
        <p:scale>
          <a:sx n="74" d="100"/>
          <a:sy n="74" d="100"/>
        </p:scale>
        <p:origin x="-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DD41C-2C42-4B84-9E70-00F2DF47B77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78A57-B949-4D1C-815F-AF1EAA094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1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57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95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6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2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63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6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63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639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B0BB7-C8C0-4C20-8FDE-21C72A841633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264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5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55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87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77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56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91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16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9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6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90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8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NHỮNG GV ĐỊA LÍ TRẺ TRUNG YÊU NGHỀ.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vi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phỉ</a:t>
            </a:r>
            <a:r>
              <a:rPr lang="en-US" dirty="0"/>
              <a:t> </a:t>
            </a:r>
            <a:r>
              <a:rPr lang="en-US" dirty="0" err="1"/>
              <a:t>nhổ,lên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56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E78A57-B949-4D1C-815F-AF1EAA094E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2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110A3-68CC-420E-B0F2-E1BAD4168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AB3D124-1531-418F-82F0-9DAFA4AE9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4CEA05-4C44-4E2C-B2E8-C6C562DA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0738BA-7362-4F4A-BE95-214F0D4A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E74EF8-CEA2-48F0-9E7D-D7F507C1F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0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669CCF-A537-4335-B2FB-27857082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5554E08-B02E-40B0-9A5A-5A18681E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321DDD-CBA0-46EF-999B-2B0347FC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B32F2-0451-4140-815D-440D6587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31288F-6E48-4A16-A3EF-61CD4D8D0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5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9B83F44-C706-43BA-A539-7EBFB8547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791BF89-CF73-4ED6-B865-4F9EF0DFB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8C35EC-0B5A-444A-AB73-18381A7D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855AB9-2E11-4A6C-85C2-5CA097AB8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A5E4A7-86C6-4058-98A0-986DEF5D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35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375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1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80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09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77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03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90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8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41B581-420D-4D9B-B2ED-D0953B9C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9FCD891-F343-4056-A21C-C4B4B10F4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ABFAD6-4157-47DD-AE3A-FA625189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76C375-F9B6-4CC3-928F-0A4CE95E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C68F70-DD3B-485B-A241-E4EAEF04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93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58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06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6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D5470B-979E-41B2-ABAC-62A73D6E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39C4FA-8A0A-418F-ADD7-6142CD2F0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FE4D39-92EB-44ED-BD68-9B96DE74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DF4AA1-552D-4308-AA01-3880CBA9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E217C0-545A-4D61-B833-4BBE248D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9CB9E-B43A-44C4-AF60-8F7EF679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25860B-A55F-4A11-82DE-99727C925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57AB3-9F3D-4D8D-B88E-A3A128A8C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9C5AA5-2573-48F7-B9A1-F8703F9A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9113B94-C8A3-4A9F-91CE-72BFDADE9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64A247-7A56-4EA6-89F7-5E9F2BD95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405CFD-AB8F-4E0E-805A-A5A136B2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1935F6-C17D-463A-8C77-1E10B4C54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75AB26-0B67-45DC-A23B-37AE6E12E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474EEF-D54B-4C1B-B7D5-AE86857DF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8F0EF1A-0D59-434F-8021-19FB2F420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8EB1FD4-C57F-43DE-8B15-987F23B1D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76B4DA0-921D-466D-863A-CCC39A15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47E86A-9524-48A0-8ED3-ACC01B8B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5CA91D-FC1E-4327-8F4B-066A6636D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9EE944-1813-4E65-8379-6DC134EC8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0454DE-5FB6-43E9-94A8-68B47114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B79EAB7-2C69-4386-BA14-74FD86D9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5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9A1C4E6-42F4-41C0-A4FA-1D25EB20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2AE7F9C-63FE-4107-86E0-E4551323C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8E5816-F11D-46F0-B152-04D3B3A2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1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E0F603-B01C-47C2-83C8-91DC86099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25E1EA-9746-4B69-AAAD-DF2C7FA87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7346B3-19AA-4E39-996A-BC1C2DAF2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A3DC72-215D-40B5-BCA1-F201BDC98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92CB4AB-48C7-48FE-9AB4-782838CDD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D37BED-0AAA-4AF6-883C-FDAB7353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5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8372C-7197-4D88-94E6-56F4F5175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5A36621-F2B1-4FDB-B926-47FD6D1B8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522A354-CC76-4B9E-9D4D-E0D03866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CF8E33-AE3E-404A-A192-164D6408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49E3B8-669B-46D2-8955-7E130D41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1C4072-32CA-4191-AF8D-2EBE2A4E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2FEEE92-4DA9-4C72-ADB8-9FCA38BB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91EF8F-2BBA-4A1A-993A-B5F589355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565070-BB7F-4F0B-B229-CEAD10D9B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645DC-3018-4714-94FE-3763DB6DBA3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D83722-0366-4E3C-BDD6-727C3019C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1282F6-BD4C-426D-AE0D-9397F4A2C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96B35-8556-423A-A5AF-1628B94B1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7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6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6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0.svg"/><Relationship Id="rId26" Type="http://schemas.openxmlformats.org/officeDocument/2006/relationships/image" Target="../media/image58.svg"/><Relationship Id="rId3" Type="http://schemas.microsoft.com/office/2007/relationships/media" Target="../media/media3.mp4"/><Relationship Id="rId21" Type="http://schemas.openxmlformats.org/officeDocument/2006/relationships/image" Target="../media/image44.png"/><Relationship Id="rId7" Type="http://schemas.openxmlformats.org/officeDocument/2006/relationships/image" Target="../media/image36.png"/><Relationship Id="rId12" Type="http://schemas.openxmlformats.org/officeDocument/2006/relationships/image" Target="../media/image44.svg"/><Relationship Id="rId17" Type="http://schemas.openxmlformats.org/officeDocument/2006/relationships/image" Target="../media/image42.png"/><Relationship Id="rId25" Type="http://schemas.openxmlformats.org/officeDocument/2006/relationships/image" Target="../media/image46.png"/><Relationship Id="rId2" Type="http://schemas.openxmlformats.org/officeDocument/2006/relationships/video" Target="../media/media2.mp4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microsoft.com/office/2007/relationships/media" Target="../media/media2.mp4"/><Relationship Id="rId6" Type="http://schemas.openxmlformats.org/officeDocument/2006/relationships/notesSlide" Target="../notesSlides/notesSlide18.xml"/><Relationship Id="rId24" Type="http://schemas.openxmlformats.org/officeDocument/2006/relationships/image" Target="../media/image56.sv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image" Target="../media/image39.png"/><Relationship Id="rId19" Type="http://schemas.openxmlformats.org/officeDocument/2006/relationships/image" Target="../media/image43.png"/><Relationship Id="rId4" Type="http://schemas.openxmlformats.org/officeDocument/2006/relationships/video" Target="../media/media3.mp4"/><Relationship Id="rId9" Type="http://schemas.openxmlformats.org/officeDocument/2006/relationships/image" Target="../media/image38.gif"/><Relationship Id="rId14" Type="http://schemas.openxmlformats.org/officeDocument/2006/relationships/image" Target="../media/image46.svg"/><Relationship Id="rId22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3D157C-46BC-4507-A1BA-1A9B29C983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E04FDF5-4E2F-41DC-B60E-59F72BEB7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46" y="1931222"/>
            <a:ext cx="12195046" cy="22068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Chào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mừng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và</a:t>
            </a:r>
            <a:r>
              <a:rPr lang="en-US" sz="6000" dirty="0" smtClean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các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em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tham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gia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tiết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học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Địa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7 SVNDessert Menu Scrip" panose="00000500000000000000" pitchFamily="2" charset="0"/>
              </a:rPr>
              <a:t>lí</a:t>
            </a:r>
            <a:r>
              <a:rPr lang="en-US" sz="6000" dirty="0">
                <a:solidFill>
                  <a:srgbClr val="FFFF00"/>
                </a:solidFill>
                <a:latin typeface="#9Slide07 SVNDessert Menu Scrip" panose="00000500000000000000" pitchFamily="2" charset="0"/>
              </a:rPr>
              <a:t> 9</a:t>
            </a:r>
          </a:p>
        </p:txBody>
      </p:sp>
      <p:pic>
        <p:nvPicPr>
          <p:cNvPr id="2" name="2- Tu hao -Here Comes The King">
            <a:hlinkClick r:id="" action="ppaction://media"/>
            <a:extLst>
              <a:ext uri="{FF2B5EF4-FFF2-40B4-BE49-F238E27FC236}">
                <a16:creationId xmlns="" xmlns:a16="http://schemas.microsoft.com/office/drawing/2014/main" id="{C24A504A-3806-44F2-8D12-3804CB2CA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3469" y="3616503"/>
            <a:ext cx="1043113" cy="104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87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Bản đồ Thành phố Hồ Chí Minh (TP HCM) Khổ Lớn 2021">
            <a:extLst>
              <a:ext uri="{FF2B5EF4-FFF2-40B4-BE49-F238E27FC236}">
                <a16:creationId xmlns="" xmlns:a16="http://schemas.microsoft.com/office/drawing/2014/main" id="{24D5CADD-CBCE-45B3-A0D9-19FB078184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-1" r="1833" b="20"/>
          <a:stretch/>
        </p:blipFill>
        <p:spPr bwMode="auto">
          <a:xfrm>
            <a:off x="162560" y="1282"/>
            <a:ext cx="1180592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5925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28D017BC-3D2D-44E0-9BD5-323EC901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9" y="1585129"/>
            <a:ext cx="5423318" cy="5151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357C42C-0C92-40C2-885E-165DD7F2C7B4}"/>
              </a:ext>
            </a:extLst>
          </p:cNvPr>
          <p:cNvSpPr txBox="1">
            <a:spLocks/>
          </p:cNvSpPr>
          <p:nvPr/>
        </p:nvSpPr>
        <p:spPr>
          <a:xfrm>
            <a:off x="107462" y="121085"/>
            <a:ext cx="5423318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ii. ĐIỀU KIỆN TỰ NHIÊN VÀ TÀI NGUYÊN THIÊN NHIÊN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C4A0DA-56FC-49A9-95ED-3125B692D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858" y="121085"/>
            <a:ext cx="6337453" cy="25480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90C9519D-749A-453C-89EB-2A9C0E32D99C}"/>
              </a:ext>
            </a:extLst>
          </p:cNvPr>
          <p:cNvSpPr txBox="1">
            <a:spLocks/>
          </p:cNvSpPr>
          <p:nvPr/>
        </p:nvSpPr>
        <p:spPr>
          <a:xfrm>
            <a:off x="5764309" y="2745333"/>
            <a:ext cx="6168549" cy="115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Quan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bảng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31.1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hợp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31.1,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nêu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đặc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tự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nhiên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tiềm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năng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kinh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trên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liền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vùng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Đông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Nam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Bộ</a:t>
            </a:r>
            <a:endParaRPr lang="en-US" sz="2800" b="1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pic>
        <p:nvPicPr>
          <p:cNvPr id="6" name="Picture 8" descr="Storm Icons - Free Download, PNG and SVG">
            <a:extLst>
              <a:ext uri="{FF2B5EF4-FFF2-40B4-BE49-F238E27FC236}">
                <a16:creationId xmlns="" xmlns:a16="http://schemas.microsoft.com/office/drawing/2014/main" id="{B5C71315-0199-40B0-8F29-CD65ABF9E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90" y="3972090"/>
            <a:ext cx="1420909" cy="142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925AE6-A445-4A8D-B4CB-D523CE3FF6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6" b="21583"/>
          <a:stretch/>
        </p:blipFill>
        <p:spPr>
          <a:xfrm>
            <a:off x="7460614" y="4229786"/>
            <a:ext cx="1234263" cy="905515"/>
          </a:xfrm>
          <a:prstGeom prst="rect">
            <a:avLst/>
          </a:prstGeom>
        </p:spPr>
      </p:pic>
      <p:pic>
        <p:nvPicPr>
          <p:cNvPr id="10" name="Picture 2" descr="River logo and symbols icons template app Vector Image">
            <a:extLst>
              <a:ext uri="{FF2B5EF4-FFF2-40B4-BE49-F238E27FC236}">
                <a16:creationId xmlns="" xmlns:a16="http://schemas.microsoft.com/office/drawing/2014/main" id="{64DBB470-7E18-4EEF-AB15-0117EEF1F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9768" r="19721" b="19535"/>
          <a:stretch/>
        </p:blipFill>
        <p:spPr bwMode="auto">
          <a:xfrm>
            <a:off x="9131654" y="4078549"/>
            <a:ext cx="1027971" cy="10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A0BC6EB-7556-4B0B-A412-1E1D5E4286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949" y="4229786"/>
            <a:ext cx="1420909" cy="971651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="" xmlns:a16="http://schemas.microsoft.com/office/drawing/2014/main" id="{CF0A7F47-DFB6-4239-8299-CFD7346898D9}"/>
              </a:ext>
            </a:extLst>
          </p:cNvPr>
          <p:cNvSpPr/>
          <p:nvPr/>
        </p:nvSpPr>
        <p:spPr>
          <a:xfrm rot="16200000">
            <a:off x="8772470" y="2803826"/>
            <a:ext cx="299310" cy="524435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owl of fruit&#10;&#10;Description automatically generated">
            <a:extLst>
              <a:ext uri="{FF2B5EF4-FFF2-40B4-BE49-F238E27FC236}">
                <a16:creationId xmlns="" xmlns:a16="http://schemas.microsoft.com/office/drawing/2014/main" id="{0994854F-781A-4614-A1F6-DB78798DFA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0" y="5837494"/>
            <a:ext cx="1011387" cy="828675"/>
          </a:xfrm>
          <a:prstGeom prst="rect">
            <a:avLst/>
          </a:prstGeom>
        </p:spPr>
      </p:pic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17BF95C9-C5D8-4E51-AF45-DE958291A0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52" y="5703901"/>
            <a:ext cx="820956" cy="820956"/>
          </a:xfrm>
          <a:prstGeom prst="rect">
            <a:avLst/>
          </a:prstGeom>
        </p:spPr>
      </p:pic>
      <p:pic>
        <p:nvPicPr>
          <p:cNvPr id="16" name="Picture 6" descr="Rubber Tapping - Natursutten - Graphic Design , Transparent Cartoon, Free  Cliparts &amp;amp; Silhouettes - NetClipart">
            <a:extLst>
              <a:ext uri="{FF2B5EF4-FFF2-40B4-BE49-F238E27FC236}">
                <a16:creationId xmlns="" xmlns:a16="http://schemas.microsoft.com/office/drawing/2014/main" id="{A0CE2E2B-E273-4532-A81A-60C30B56E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93" b="91489" l="10000" r="90000">
                        <a14:foregroundMark x1="32283" y1="9493" x2="32283" y2="9493"/>
                        <a14:foregroundMark x1="25435" y1="24714" x2="25435" y2="24714"/>
                        <a14:foregroundMark x1="24674" y1="36498" x2="24674" y2="36498"/>
                        <a14:foregroundMark x1="53804" y1="22913" x2="53804" y2="22913"/>
                        <a14:foregroundMark x1="63587" y1="14566" x2="63587" y2="14566"/>
                        <a14:foregroundMark x1="75435" y1="15057" x2="75435" y2="15057"/>
                        <a14:foregroundMark x1="70978" y1="28805" x2="70978" y2="28805"/>
                        <a14:foregroundMark x1="39457" y1="91489" x2="39457" y2="9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0" r="16865"/>
          <a:stretch/>
        </p:blipFill>
        <p:spPr bwMode="auto">
          <a:xfrm>
            <a:off x="10418467" y="5716708"/>
            <a:ext cx="895433" cy="9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and drawn cashew nut and fruits sticker design element | free image by  rawpixel.com / nook | Fruits drawing, Fruit illustration, How to draw hands">
            <a:extLst>
              <a:ext uri="{FF2B5EF4-FFF2-40B4-BE49-F238E27FC236}">
                <a16:creationId xmlns="" xmlns:a16="http://schemas.microsoft.com/office/drawing/2014/main" id="{C66C87CF-97BE-420B-8138-887A6CF9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4000" r="92600">
                        <a14:foregroundMark x1="4000" y1="50900" x2="4000" y2="50900"/>
                        <a14:foregroundMark x1="92600" y1="59900" x2="92600" y2="5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279" y="5703901"/>
            <a:ext cx="1113970" cy="11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This contains an image of: {{ pinTitle }}">
            <a:extLst>
              <a:ext uri="{FF2B5EF4-FFF2-40B4-BE49-F238E27FC236}">
                <a16:creationId xmlns="" xmlns:a16="http://schemas.microsoft.com/office/drawing/2014/main" id="{8B7FE1E5-E910-40FC-9832-D1AED799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7898" y="5944548"/>
            <a:ext cx="784908" cy="6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and Drawn Black Pepper Plant Stock Vector - Illustration of fragrant,  garden: 149267537">
            <a:extLst>
              <a:ext uri="{FF2B5EF4-FFF2-40B4-BE49-F238E27FC236}">
                <a16:creationId xmlns="" xmlns:a16="http://schemas.microsoft.com/office/drawing/2014/main" id="{DCD0596C-253E-43CF-928E-FA61B87F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3000" y1="22750" x2="23000" y2="22750"/>
                        <a14:foregroundMark x1="29750" y1="15500" x2="29750" y2="15500"/>
                        <a14:foregroundMark x1="42125" y1="17250" x2="42125" y2="1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654" y="5614944"/>
            <a:ext cx="1225408" cy="12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8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5BBE013-65E6-4B23-B6B7-DA83AC772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6202" r="1851" b="4806"/>
          <a:stretch/>
        </p:blipFill>
        <p:spPr>
          <a:xfrm>
            <a:off x="5362353" y="185096"/>
            <a:ext cx="4472142" cy="64878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6EC0B19-E097-421F-9394-1141EB19D452}"/>
              </a:ext>
            </a:extLst>
          </p:cNvPr>
          <p:cNvSpPr/>
          <p:nvPr/>
        </p:nvSpPr>
        <p:spPr>
          <a:xfrm>
            <a:off x="7963785" y="361507"/>
            <a:ext cx="1870709" cy="2583712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60268F8-FA1E-4C09-906A-D432B19E961E}"/>
              </a:ext>
            </a:extLst>
          </p:cNvPr>
          <p:cNvSpPr/>
          <p:nvPr/>
        </p:nvSpPr>
        <p:spPr>
          <a:xfrm>
            <a:off x="8541488" y="3429000"/>
            <a:ext cx="1293006" cy="2172587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3566FC-4006-48D0-88A4-F55EEA4A0103}"/>
              </a:ext>
            </a:extLst>
          </p:cNvPr>
          <p:cNvSpPr/>
          <p:nvPr/>
        </p:nvSpPr>
        <p:spPr>
          <a:xfrm>
            <a:off x="5534557" y="4242392"/>
            <a:ext cx="1419135" cy="850603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A86CE6-EFDD-4B2E-8DFD-978B8F58E1AD}"/>
              </a:ext>
            </a:extLst>
          </p:cNvPr>
          <p:cNvSpPr/>
          <p:nvPr/>
        </p:nvSpPr>
        <p:spPr>
          <a:xfrm>
            <a:off x="7262038" y="5753500"/>
            <a:ext cx="1637102" cy="725273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22BE701-2F4B-4021-9E67-335861B6C452}"/>
              </a:ext>
            </a:extLst>
          </p:cNvPr>
          <p:cNvSpPr/>
          <p:nvPr/>
        </p:nvSpPr>
        <p:spPr>
          <a:xfrm>
            <a:off x="5686957" y="4394792"/>
            <a:ext cx="1419135" cy="850603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959A4F9-312E-48F7-B88F-E42D2C7B49F7}"/>
              </a:ext>
            </a:extLst>
          </p:cNvPr>
          <p:cNvSpPr txBox="1"/>
          <p:nvPr/>
        </p:nvSpPr>
        <p:spPr>
          <a:xfrm>
            <a:off x="7633554" y="5542387"/>
            <a:ext cx="273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9ED18C"/>
                </a:solidFill>
                <a:latin typeface="#9Slide07 IcielBaliho Script"/>
              </a:rPr>
              <a:t>ĐÔNG NAM BỘ</a:t>
            </a:r>
          </a:p>
        </p:txBody>
      </p:sp>
    </p:spTree>
    <p:extLst>
      <p:ext uri="{BB962C8B-B14F-4D97-AF65-F5344CB8AC3E}">
        <p14:creationId xmlns:p14="http://schemas.microsoft.com/office/powerpoint/2010/main" val="4931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28D017BC-3D2D-44E0-9BD5-323EC901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9" y="1585129"/>
            <a:ext cx="5423318" cy="5151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357C42C-0C92-40C2-885E-165DD7F2C7B4}"/>
              </a:ext>
            </a:extLst>
          </p:cNvPr>
          <p:cNvSpPr txBox="1">
            <a:spLocks/>
          </p:cNvSpPr>
          <p:nvPr/>
        </p:nvSpPr>
        <p:spPr>
          <a:xfrm>
            <a:off x="107462" y="121085"/>
            <a:ext cx="5423318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ii. ĐIỀU KIỆN TỰ NHIÊN VÀ TÀI NGUYÊN THIÊN NHIÊN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9C4A0DA-56FC-49A9-95ED-3125B692D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858" y="121085"/>
            <a:ext cx="6337453" cy="25480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90C9519D-749A-453C-89EB-2A9C0E32D99C}"/>
              </a:ext>
            </a:extLst>
          </p:cNvPr>
          <p:cNvSpPr txBox="1">
            <a:spLocks/>
          </p:cNvSpPr>
          <p:nvPr/>
        </p:nvSpPr>
        <p:spPr>
          <a:xfrm>
            <a:off x="5764309" y="2745333"/>
            <a:ext cx="6168549" cy="115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Quan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sát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bảng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31.1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hợp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31.1,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nói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Đông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Nam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Bộ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điểu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kiện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phát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triển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kinh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tế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biển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?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="" xmlns:a16="http://schemas.microsoft.com/office/drawing/2014/main" id="{CF0A7F47-DFB6-4239-8299-CFD7346898D9}"/>
              </a:ext>
            </a:extLst>
          </p:cNvPr>
          <p:cNvSpPr/>
          <p:nvPr/>
        </p:nvSpPr>
        <p:spPr>
          <a:xfrm rot="16200000">
            <a:off x="8772470" y="2803826"/>
            <a:ext cx="299310" cy="524435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Fish">
            <a:extLst>
              <a:ext uri="{FF2B5EF4-FFF2-40B4-BE49-F238E27FC236}">
                <a16:creationId xmlns="" xmlns:a16="http://schemas.microsoft.com/office/drawing/2014/main" id="{ECABB386-2B35-4B1C-9137-FA331A25C7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2743" y="4049592"/>
            <a:ext cx="914400" cy="914400"/>
          </a:xfrm>
          <a:prstGeom prst="rect">
            <a:avLst/>
          </a:prstGeom>
        </p:spPr>
      </p:pic>
      <p:pic>
        <p:nvPicPr>
          <p:cNvPr id="21" name="Picture 18" descr="Image result for icon travel beach&quot;">
            <a:extLst>
              <a:ext uri="{FF2B5EF4-FFF2-40B4-BE49-F238E27FC236}">
                <a16:creationId xmlns="" xmlns:a16="http://schemas.microsoft.com/office/drawing/2014/main" id="{E18F9ADA-6CD3-44C8-A708-5096B26D3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b="28461"/>
          <a:stretch/>
        </p:blipFill>
        <p:spPr bwMode="auto">
          <a:xfrm>
            <a:off x="6845498" y="3956270"/>
            <a:ext cx="1800158" cy="100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ea oil rig offshore platform technology flat Vector Image">
            <a:extLst>
              <a:ext uri="{FF2B5EF4-FFF2-40B4-BE49-F238E27FC236}">
                <a16:creationId xmlns="" xmlns:a16="http://schemas.microsoft.com/office/drawing/2014/main" id="{36F18D21-BA97-4E69-AA23-618AF6BBF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3"/>
          <a:stretch/>
        </p:blipFill>
        <p:spPr bwMode="auto">
          <a:xfrm>
            <a:off x="8783650" y="3761399"/>
            <a:ext cx="1573412" cy="113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hip Icons in SVG, PNG, AI to Download">
            <a:extLst>
              <a:ext uri="{FF2B5EF4-FFF2-40B4-BE49-F238E27FC236}">
                <a16:creationId xmlns="" xmlns:a16="http://schemas.microsoft.com/office/drawing/2014/main" id="{93E47A24-3CC5-4001-8241-2209BE7F1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8" b="34418"/>
          <a:stretch/>
        </p:blipFill>
        <p:spPr bwMode="auto">
          <a:xfrm>
            <a:off x="10435562" y="4198408"/>
            <a:ext cx="1824672" cy="6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="" xmlns:a16="http://schemas.microsoft.com/office/drawing/2014/main" id="{D52AA4A6-A179-424D-BA7B-A38C85A07733}"/>
              </a:ext>
            </a:extLst>
          </p:cNvPr>
          <p:cNvSpPr txBox="1">
            <a:spLocks/>
          </p:cNvSpPr>
          <p:nvPr/>
        </p:nvSpPr>
        <p:spPr>
          <a:xfrm>
            <a:off x="6210466" y="5512234"/>
            <a:ext cx="5423318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TIỀM NĂNG KT BIỂN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ĐA DẠNG</a:t>
            </a:r>
          </a:p>
        </p:txBody>
      </p:sp>
    </p:spTree>
    <p:extLst>
      <p:ext uri="{BB962C8B-B14F-4D97-AF65-F5344CB8AC3E}">
        <p14:creationId xmlns:p14="http://schemas.microsoft.com/office/powerpoint/2010/main" val="35062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Nghiệm Du Lịch Côn Đảo Và 13 Điểm Đến Không Đi Là Phí">
            <a:extLst>
              <a:ext uri="{FF2B5EF4-FFF2-40B4-BE49-F238E27FC236}">
                <a16:creationId xmlns="" xmlns:a16="http://schemas.microsoft.com/office/drawing/2014/main" id="{DC7CDBF1-8BA0-409B-9ECC-239ABBC55B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r="-1" b="524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6064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Cụm cảng Cái Mép – Thị Vải: Ưu thế giúp Phú Mỹ phát triển năm 2020">
            <a:extLst>
              <a:ext uri="{FF2B5EF4-FFF2-40B4-BE49-F238E27FC236}">
                <a16:creationId xmlns="" xmlns:a16="http://schemas.microsoft.com/office/drawing/2014/main" id="{C83A4BDD-9E24-45E9-9763-FF5985E68F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97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28D017BC-3D2D-44E0-9BD5-323EC901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9" y="1585129"/>
            <a:ext cx="5423318" cy="5151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357C42C-0C92-40C2-885E-165DD7F2C7B4}"/>
              </a:ext>
            </a:extLst>
          </p:cNvPr>
          <p:cNvSpPr txBox="1">
            <a:spLocks/>
          </p:cNvSpPr>
          <p:nvPr/>
        </p:nvSpPr>
        <p:spPr>
          <a:xfrm>
            <a:off x="107462" y="121085"/>
            <a:ext cx="5423318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ii. ĐIỀU KIỆN TỰ NHIÊN VÀ TÀI NGUYÊN THIÊN NHIÊN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0C9519D-749A-453C-89EB-2A9C0E32D99C}"/>
              </a:ext>
            </a:extLst>
          </p:cNvPr>
          <p:cNvSpPr txBox="1">
            <a:spLocks/>
          </p:cNvSpPr>
          <p:nvPr/>
        </p:nvSpPr>
        <p:spPr>
          <a:xfrm>
            <a:off x="5724590" y="131783"/>
            <a:ext cx="6168549" cy="905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Xác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định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sông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Đồng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Nai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Sài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Gòn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Bé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trên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lược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đồ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. </a:t>
            </a:r>
          </a:p>
        </p:txBody>
      </p:sp>
      <p:pic>
        <p:nvPicPr>
          <p:cNvPr id="1026" name="Picture 2" descr="Sông Đồng Nai dài bao nhiêu km và có những đặc điểm gì?">
            <a:extLst>
              <a:ext uri="{FF2B5EF4-FFF2-40B4-BE49-F238E27FC236}">
                <a16:creationId xmlns="" xmlns:a16="http://schemas.microsoft.com/office/drawing/2014/main" id="{58FF7C3D-D688-488E-A66B-06EC781E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17" y="1037298"/>
            <a:ext cx="6101322" cy="372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78AB3313-D12C-406E-9124-B3C57DEAB302}"/>
              </a:ext>
            </a:extLst>
          </p:cNvPr>
          <p:cNvSpPr txBox="1">
            <a:spLocks/>
          </p:cNvSpPr>
          <p:nvPr/>
        </p:nvSpPr>
        <p:spPr>
          <a:xfrm>
            <a:off x="9707420" y="4075773"/>
            <a:ext cx="2446756" cy="5478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FFFF00"/>
                </a:solidFill>
                <a:latin typeface="#9Slide07 IcielBaliho Script" pitchFamily="2" charset="0"/>
              </a:rPr>
              <a:t>Sông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7 IcielBaliho Script" pitchFamily="2" charset="0"/>
              </a:rPr>
              <a:t>Đồng</a:t>
            </a:r>
            <a:r>
              <a:rPr lang="en-US" sz="2800" b="1" dirty="0">
                <a:solidFill>
                  <a:srgbClr val="FFFF0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#9Slide07 IcielBaliho Script" pitchFamily="2" charset="0"/>
              </a:rPr>
              <a:t>Nai</a:t>
            </a:r>
            <a:endParaRPr lang="en-US" sz="2800" b="1" dirty="0">
              <a:solidFill>
                <a:srgbClr val="FFFF00"/>
              </a:solidFill>
              <a:latin typeface="#9Slide07 IcielBaliho Script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A5ABA230-A2B5-4729-B1B8-021E550A3C7B}"/>
              </a:ext>
            </a:extLst>
          </p:cNvPr>
          <p:cNvSpPr txBox="1">
            <a:spLocks/>
          </p:cNvSpPr>
          <p:nvPr/>
        </p:nvSpPr>
        <p:spPr>
          <a:xfrm>
            <a:off x="5724589" y="4915187"/>
            <a:ext cx="4229035" cy="164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con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sông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vùng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Chảy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tỉnh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thành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tiềm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tế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pic>
        <p:nvPicPr>
          <p:cNvPr id="1028" name="Picture 4" descr="Hydroelectric Dam Color Icon Stock Vector - Illustration of environment,  lightning: 175555207">
            <a:extLst>
              <a:ext uri="{FF2B5EF4-FFF2-40B4-BE49-F238E27FC236}">
                <a16:creationId xmlns="" xmlns:a16="http://schemas.microsoft.com/office/drawing/2014/main" id="{60066543-F048-4C82-A761-531869BA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06" y="4915187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1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28D017BC-3D2D-44E0-9BD5-323EC901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9" y="1585129"/>
            <a:ext cx="5423318" cy="5151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357C42C-0C92-40C2-885E-165DD7F2C7B4}"/>
              </a:ext>
            </a:extLst>
          </p:cNvPr>
          <p:cNvSpPr txBox="1">
            <a:spLocks/>
          </p:cNvSpPr>
          <p:nvPr/>
        </p:nvSpPr>
        <p:spPr>
          <a:xfrm>
            <a:off x="107462" y="121085"/>
            <a:ext cx="5423318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ii. ĐIỀU KIỆN TỰ NHIÊN VÀ TÀI NGUYÊN THIÊN NHIÊN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0C9519D-749A-453C-89EB-2A9C0E32D99C}"/>
              </a:ext>
            </a:extLst>
          </p:cNvPr>
          <p:cNvSpPr txBox="1">
            <a:spLocks/>
          </p:cNvSpPr>
          <p:nvPr/>
        </p:nvSpPr>
        <p:spPr>
          <a:xfrm>
            <a:off x="5598007" y="3016650"/>
            <a:ext cx="6168549" cy="905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Mạng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lưới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sông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hồ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dày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đặc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sông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Đồng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Nai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Sài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#9Slide07 IcielBaliho Script" pitchFamily="2" charset="0"/>
              </a:rPr>
              <a:t>Gòn</a:t>
            </a:r>
            <a:r>
              <a:rPr lang="en-US" sz="2800" b="1" dirty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Bé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hồ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Dầu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Tiếng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hồ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Trị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An. 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Sông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Đồng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Nai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 </a:t>
            </a:r>
            <a:r>
              <a:rPr lang="en-US" sz="2800" b="1" dirty="0" err="1" smtClean="0">
                <a:solidFill>
                  <a:srgbClr val="7030A0"/>
                </a:solidFill>
                <a:latin typeface="#9Slide07 IcielBaliho Script" pitchFamily="2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#9Slide07 IcielBaliho Script" pitchFamily="2" charset="0"/>
              </a:rPr>
              <a:t>  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con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sông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vùng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Chảy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tỉnh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thành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tiềm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7 IcielBaliho Script" pitchFamily="2" charset="0"/>
              </a:rPr>
              <a:t>tế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b="1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pic>
        <p:nvPicPr>
          <p:cNvPr id="1028" name="Picture 4" descr="Hydroelectric Dam Color Icon Stock Vector - Illustration of environment,  lightning: 175555207">
            <a:extLst>
              <a:ext uri="{FF2B5EF4-FFF2-40B4-BE49-F238E27FC236}">
                <a16:creationId xmlns="" xmlns:a16="http://schemas.microsoft.com/office/drawing/2014/main" id="{60066543-F048-4C82-A761-531869BA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06" y="4915187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28D017BC-3D2D-44E0-9BD5-323EC901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9" y="1585129"/>
            <a:ext cx="5423318" cy="5151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357C42C-0C92-40C2-885E-165DD7F2C7B4}"/>
              </a:ext>
            </a:extLst>
          </p:cNvPr>
          <p:cNvSpPr txBox="1">
            <a:spLocks/>
          </p:cNvSpPr>
          <p:nvPr/>
        </p:nvSpPr>
        <p:spPr>
          <a:xfrm>
            <a:off x="107462" y="121085"/>
            <a:ext cx="5423318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ii. ĐIỀU KIỆN TỰ NHIÊN VÀ TÀI NGUYÊN THIÊN NHIÊN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0C9519D-749A-453C-89EB-2A9C0E32D99C}"/>
              </a:ext>
            </a:extLst>
          </p:cNvPr>
          <p:cNvSpPr txBox="1">
            <a:spLocks/>
          </p:cNvSpPr>
          <p:nvPr/>
        </p:nvSpPr>
        <p:spPr>
          <a:xfrm>
            <a:off x="5598007" y="3016650"/>
            <a:ext cx="6168549" cy="905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Dựa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nội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dung SGK,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hãy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cho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biết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những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khó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khăn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điều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kiện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nhiên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đối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sự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phát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KT – XH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vùng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b="1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pic>
        <p:nvPicPr>
          <p:cNvPr id="1028" name="Picture 4" descr="Hydroelectric Dam Color Icon Stock Vector - Illustration of environment,  lightning: 175555207">
            <a:extLst>
              <a:ext uri="{FF2B5EF4-FFF2-40B4-BE49-F238E27FC236}">
                <a16:creationId xmlns="" xmlns:a16="http://schemas.microsoft.com/office/drawing/2014/main" id="{60066543-F048-4C82-A761-531869BA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06" y="4915187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3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="" xmlns:a16="http://schemas.microsoft.com/office/drawing/2014/main" id="{28D017BC-3D2D-44E0-9BD5-323EC901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9" y="1585129"/>
            <a:ext cx="5423318" cy="51517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4357C42C-0C92-40C2-885E-165DD7F2C7B4}"/>
              </a:ext>
            </a:extLst>
          </p:cNvPr>
          <p:cNvSpPr txBox="1">
            <a:spLocks/>
          </p:cNvSpPr>
          <p:nvPr/>
        </p:nvSpPr>
        <p:spPr>
          <a:xfrm>
            <a:off x="107462" y="121085"/>
            <a:ext cx="5423318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ii. ĐIỀU KIỆN TỰ NHIÊN VÀ TÀI NGUYÊN THIÊN NHIÊN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90C9519D-749A-453C-89EB-2A9C0E32D99C}"/>
              </a:ext>
            </a:extLst>
          </p:cNvPr>
          <p:cNvSpPr txBox="1">
            <a:spLocks/>
          </p:cNvSpPr>
          <p:nvPr/>
        </p:nvSpPr>
        <p:spPr>
          <a:xfrm>
            <a:off x="5598007" y="3016650"/>
            <a:ext cx="6168549" cy="905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">
              <a:buFontTx/>
              <a:buChar char="-"/>
            </a:pP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Khó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khăn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: 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Trên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đất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liền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ít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khoáng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sản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hạn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chế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phát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triển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công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nghiệp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Diện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tích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rừng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nhiên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ít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Mùa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khô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kéo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dài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tới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4 – 5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</a:rPr>
              <a:t>tháng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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Thiếu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nước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cho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sản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xuất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sinh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hoạt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+ Ô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nhiễm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môi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trường</a:t>
            </a:r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  <a:sym typeface="Wingdings" pitchFamily="2" charset="2"/>
              </a:rPr>
              <a:t>.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algn="just"/>
            <a:r>
              <a:rPr lang="en-US" sz="2800" b="1" dirty="0" smtClean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endParaRPr lang="en-US" sz="2800" b="1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457200" indent="-457200" algn="just">
              <a:buFontTx/>
              <a:buChar char="-"/>
            </a:pPr>
            <a:endParaRPr lang="en-US" sz="2800" b="1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pic>
        <p:nvPicPr>
          <p:cNvPr id="1028" name="Picture 4" descr="Hydroelectric Dam Color Icon Stock Vector - Illustration of environment,  lightning: 175555207">
            <a:extLst>
              <a:ext uri="{FF2B5EF4-FFF2-40B4-BE49-F238E27FC236}">
                <a16:creationId xmlns="" xmlns:a16="http://schemas.microsoft.com/office/drawing/2014/main" id="{60066543-F048-4C82-A761-531869BA2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06" y="4915187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3616FC-979A-4FB9-A5BE-F0143424D0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0" r="1" b="1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1D8217-5429-4E79-9FB8-A6FEEE37E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3" r="-2" b="1972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EA518CE4-E4D4-4D8A-980F-6D692AC96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Vườn quốc gia Cát Tiên">
            <a:extLst>
              <a:ext uri="{FF2B5EF4-FFF2-40B4-BE49-F238E27FC236}">
                <a16:creationId xmlns="" xmlns:a16="http://schemas.microsoft.com/office/drawing/2014/main" id="{55693D05-77E4-4AAC-845C-46B3DA473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r="16606" b="-3"/>
          <a:stretch/>
        </p:blipFill>
        <p:spPr bwMode="auto"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F82BF3E2-EB0E-40D6-8835-2367A5316C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large red bridge over a body of water&#10;&#10;Description automatically generated with medium confidence">
            <a:extLst>
              <a:ext uri="{FF2B5EF4-FFF2-40B4-BE49-F238E27FC236}">
                <a16:creationId xmlns="" xmlns:a16="http://schemas.microsoft.com/office/drawing/2014/main" id="{0DE8BC69-3066-4532-9468-30D06FE36F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r="25607" b="1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81E86DD-89E6-42B2-8675-84B7C56BFF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uilding with a red roof&#10;&#10;Description automatically generated with low confidence">
            <a:extLst>
              <a:ext uri="{FF2B5EF4-FFF2-40B4-BE49-F238E27FC236}">
                <a16:creationId xmlns="" xmlns:a16="http://schemas.microsoft.com/office/drawing/2014/main" id="{F41B0DB6-FA2C-4641-91B5-FE56299F08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2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1DED92E7-FCFD-4B16-A276-3FFF19227667}"/>
              </a:ext>
            </a:extLst>
          </p:cNvPr>
          <p:cNvSpPr txBox="1">
            <a:spLocks/>
          </p:cNvSpPr>
          <p:nvPr/>
        </p:nvSpPr>
        <p:spPr>
          <a:xfrm>
            <a:off x="9170240" y="121996"/>
            <a:ext cx="2700944" cy="65999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BÀI 31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141BBE55-9324-428C-AFBB-3951D92E7DCA}"/>
              </a:ext>
            </a:extLst>
          </p:cNvPr>
          <p:cNvSpPr txBox="1">
            <a:spLocks/>
          </p:cNvSpPr>
          <p:nvPr/>
        </p:nvSpPr>
        <p:spPr>
          <a:xfrm>
            <a:off x="-18080" y="706434"/>
            <a:ext cx="4591294" cy="16072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  <a:latin typeface="#9Slide07 Crocante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 </a:t>
            </a:r>
          </a:p>
          <a:p>
            <a:pPr algn="ctr"/>
            <a:r>
              <a:rPr lang="en-US" dirty="0">
                <a:solidFill>
                  <a:srgbClr val="FFFF00"/>
                </a:solidFill>
                <a:latin typeface="#9Slide07 Crocante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 NAM BỘ</a:t>
            </a:r>
            <a:endParaRPr lang="vi-VN" dirty="0">
              <a:solidFill>
                <a:srgbClr val="FFFF00"/>
              </a:solidFill>
              <a:latin typeface="#9Slide07 Crocante" panose="020000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6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Minute Timer- Nho">
            <a:hlinkClick r:id="" action="ppaction://media"/>
            <a:extLst>
              <a:ext uri="{FF2B5EF4-FFF2-40B4-BE49-F238E27FC236}">
                <a16:creationId xmlns="" xmlns:a16="http://schemas.microsoft.com/office/drawing/2014/main" id="{BB5339A9-EC34-42FF-BAF3-06365B1710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4644" y="5689879"/>
            <a:ext cx="1875245" cy="1054002"/>
          </a:xfrm>
          <a:prstGeom prst="rect">
            <a:avLst/>
          </a:prstGeom>
        </p:spPr>
      </p:pic>
      <p:pic>
        <p:nvPicPr>
          <p:cNvPr id="7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D952FBAE-74CF-48EE-94D8-955D8763D35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9728" y="5657148"/>
            <a:ext cx="1875245" cy="105400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9478F70-2F8B-44A8-BA67-8A2C145BF4FE}"/>
              </a:ext>
            </a:extLst>
          </p:cNvPr>
          <p:cNvSpPr/>
          <p:nvPr/>
        </p:nvSpPr>
        <p:spPr>
          <a:xfrm>
            <a:off x="5743637" y="6059777"/>
            <a:ext cx="6348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thác</a:t>
            </a:r>
            <a:r>
              <a:rPr lang="en-US" sz="3200" dirty="0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Crocante" panose="02000000000000000000" pitchFamily="2" charset="0"/>
                <a:cs typeface="Arial" panose="020B0604020202020204" pitchFamily="34" charset="0"/>
              </a:rPr>
              <a:t>lí</a:t>
            </a:r>
            <a:endParaRPr lang="vi-VN" sz="3200" dirty="0">
              <a:solidFill>
                <a:srgbClr val="0070C0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EAF1D9-3826-4E12-9318-8BF6F4CDB46C}"/>
              </a:ext>
            </a:extLst>
          </p:cNvPr>
          <p:cNvSpPr txBox="1">
            <a:spLocks/>
          </p:cNvSpPr>
          <p:nvPr/>
        </p:nvSpPr>
        <p:spPr>
          <a:xfrm>
            <a:off x="193183" y="133793"/>
            <a:ext cx="11828271" cy="1088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ĐNB?</a:t>
            </a:r>
            <a:endParaRPr lang="vi-VN" dirty="0">
              <a:solidFill>
                <a:schemeClr val="accent6">
                  <a:lumMod val="50000"/>
                </a:schemeClr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6DDE9985-DFD4-496F-9045-E0F67D2233E2}"/>
              </a:ext>
            </a:extLst>
          </p:cNvPr>
          <p:cNvSpPr txBox="1">
            <a:spLocks/>
          </p:cNvSpPr>
          <p:nvPr/>
        </p:nvSpPr>
        <p:spPr>
          <a:xfrm>
            <a:off x="5769079" y="2827103"/>
            <a:ext cx="1660421" cy="44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endParaRPr lang="vi-VN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5E3E5F16-214A-48F8-9DFD-720BBAB9B8BE}"/>
              </a:ext>
            </a:extLst>
          </p:cNvPr>
          <p:cNvSpPr txBox="1">
            <a:spLocks/>
          </p:cNvSpPr>
          <p:nvPr/>
        </p:nvSpPr>
        <p:spPr>
          <a:xfrm>
            <a:off x="7762875" y="2752197"/>
            <a:ext cx="4329735" cy="442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endParaRPr lang="vi-VN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78F2D0CA-58B8-40AD-BFD5-03AB85A4261C}"/>
              </a:ext>
            </a:extLst>
          </p:cNvPr>
          <p:cNvSpPr txBox="1">
            <a:spLocks/>
          </p:cNvSpPr>
          <p:nvPr/>
        </p:nvSpPr>
        <p:spPr>
          <a:xfrm>
            <a:off x="4877798" y="5027932"/>
            <a:ext cx="2676580" cy="438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bền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vững</a:t>
            </a:r>
            <a:endParaRPr lang="vi-VN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="" xmlns:a16="http://schemas.microsoft.com/office/drawing/2014/main" id="{1AA9EF2F-1DF9-4C4B-ABF3-CC3EF3543715}"/>
              </a:ext>
            </a:extLst>
          </p:cNvPr>
          <p:cNvSpPr txBox="1">
            <a:spLocks/>
          </p:cNvSpPr>
          <p:nvPr/>
        </p:nvSpPr>
        <p:spPr>
          <a:xfrm>
            <a:off x="10050933" y="4982224"/>
            <a:ext cx="2107269" cy="881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vi-VN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BAB2FF2A-BEFD-49C8-B33D-A0771F3D577E}"/>
              </a:ext>
            </a:extLst>
          </p:cNvPr>
          <p:cNvSpPr txBox="1">
            <a:spLocks/>
          </p:cNvSpPr>
          <p:nvPr/>
        </p:nvSpPr>
        <p:spPr>
          <a:xfrm>
            <a:off x="7834055" y="4973915"/>
            <a:ext cx="2107269" cy="881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vi-VN" sz="24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024069D-871C-444D-A118-CB906D4F45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9" y="5689879"/>
            <a:ext cx="1405336" cy="1054002"/>
          </a:xfrm>
          <a:prstGeom prst="rect">
            <a:avLst/>
          </a:prstGeom>
        </p:spPr>
      </p:pic>
      <p:pic>
        <p:nvPicPr>
          <p:cNvPr id="8" name="Graphic 7" descr="Group of people with solid fill">
            <a:extLst>
              <a:ext uri="{FF2B5EF4-FFF2-40B4-BE49-F238E27FC236}">
                <a16:creationId xmlns="" xmlns:a16="http://schemas.microsoft.com/office/drawing/2014/main" id="{7C67769B-F4EB-4A82-AE2B-5B63F3829F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43637" y="1391986"/>
            <a:ext cx="1395785" cy="1395785"/>
          </a:xfrm>
          <a:prstGeom prst="rect">
            <a:avLst/>
          </a:prstGeom>
        </p:spPr>
      </p:pic>
      <p:pic>
        <p:nvPicPr>
          <p:cNvPr id="11" name="Graphic 10" descr="Splash1 with solid fill">
            <a:extLst>
              <a:ext uri="{FF2B5EF4-FFF2-40B4-BE49-F238E27FC236}">
                <a16:creationId xmlns="" xmlns:a16="http://schemas.microsoft.com/office/drawing/2014/main" id="{0431206C-8CB1-40F5-B995-2520C86B48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19620" y="3529068"/>
            <a:ext cx="1453280" cy="1453280"/>
          </a:xfrm>
          <a:prstGeom prst="rect">
            <a:avLst/>
          </a:prstGeom>
        </p:spPr>
      </p:pic>
      <p:pic>
        <p:nvPicPr>
          <p:cNvPr id="14" name="Graphic 13" descr="Sustainability with solid fill">
            <a:extLst>
              <a:ext uri="{FF2B5EF4-FFF2-40B4-BE49-F238E27FC236}">
                <a16:creationId xmlns="" xmlns:a16="http://schemas.microsoft.com/office/drawing/2014/main" id="{0DB1025D-C512-4417-8CE8-43F68E1E86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18196" y="3512914"/>
            <a:ext cx="1395784" cy="1395784"/>
          </a:xfrm>
          <a:prstGeom prst="rect">
            <a:avLst/>
          </a:prstGeom>
        </p:spPr>
      </p:pic>
      <p:pic>
        <p:nvPicPr>
          <p:cNvPr id="19" name="Graphic 18" descr="Open hand with plant with solid fill">
            <a:extLst>
              <a:ext uri="{FF2B5EF4-FFF2-40B4-BE49-F238E27FC236}">
                <a16:creationId xmlns="" xmlns:a16="http://schemas.microsoft.com/office/drawing/2014/main" id="{4912DD79-CFA7-4F3A-B5E8-777B170661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25487" y="3661765"/>
            <a:ext cx="1237244" cy="1237244"/>
          </a:xfrm>
          <a:prstGeom prst="rect">
            <a:avLst/>
          </a:prstGeom>
        </p:spPr>
      </p:pic>
      <p:pic>
        <p:nvPicPr>
          <p:cNvPr id="21" name="Graphic 20" descr="Tree With Roots with solid fill">
            <a:extLst>
              <a:ext uri="{FF2B5EF4-FFF2-40B4-BE49-F238E27FC236}">
                <a16:creationId xmlns="" xmlns:a16="http://schemas.microsoft.com/office/drawing/2014/main" id="{6F101A95-1886-47F6-885B-958CD9B21B2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97074" y="3655296"/>
            <a:ext cx="1237244" cy="1237244"/>
          </a:xfrm>
          <a:prstGeom prst="rect">
            <a:avLst/>
          </a:prstGeom>
        </p:spPr>
      </p:pic>
      <p:pic>
        <p:nvPicPr>
          <p:cNvPr id="23" name="Graphic 22" descr="Sunset scene outline">
            <a:extLst>
              <a:ext uri="{FF2B5EF4-FFF2-40B4-BE49-F238E27FC236}">
                <a16:creationId xmlns="" xmlns:a16="http://schemas.microsoft.com/office/drawing/2014/main" id="{3A0EDEA2-7949-4059-B6BE-8D272267D7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12730" y="1334451"/>
            <a:ext cx="1593195" cy="1593195"/>
          </a:xfrm>
          <a:prstGeom prst="rect">
            <a:avLst/>
          </a:prstGeom>
        </p:spPr>
      </p:pic>
      <p:pic>
        <p:nvPicPr>
          <p:cNvPr id="25" name="Graphic 24" descr="Tropical scene with solid fill">
            <a:extLst>
              <a:ext uri="{FF2B5EF4-FFF2-40B4-BE49-F238E27FC236}">
                <a16:creationId xmlns="" xmlns:a16="http://schemas.microsoft.com/office/drawing/2014/main" id="{5F454CE4-0CFD-4457-AD86-B464BAD4B58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441632" y="1421125"/>
            <a:ext cx="1218602" cy="1218602"/>
          </a:xfrm>
          <a:prstGeom prst="rect">
            <a:avLst/>
          </a:prstGeom>
        </p:spPr>
      </p:pic>
      <p:pic>
        <p:nvPicPr>
          <p:cNvPr id="35" name="Graphic 34" descr="Lighthouse scene with solid fill">
            <a:extLst>
              <a:ext uri="{FF2B5EF4-FFF2-40B4-BE49-F238E27FC236}">
                <a16:creationId xmlns="" xmlns:a16="http://schemas.microsoft.com/office/drawing/2014/main" id="{4A313FF1-7F3B-4C6F-BD62-A0C871EA26A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795941" y="1450741"/>
            <a:ext cx="1193514" cy="11935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0" grpId="0"/>
      <p:bldP spid="18" grpId="0" animBg="1"/>
      <p:bldP spid="27" grpId="0"/>
      <p:bldP spid="28" grpId="0"/>
      <p:bldP spid="29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91">
            <a:extLst>
              <a:ext uri="{FF2B5EF4-FFF2-40B4-BE49-F238E27FC236}">
                <a16:creationId xmlns="" xmlns:a16="http://schemas.microsoft.com/office/drawing/2014/main" id="{AA3CC463-F933-4AC4-86E1-5AC14B0C3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192">
            <a:extLst>
              <a:ext uri="{FF2B5EF4-FFF2-40B4-BE49-F238E27FC236}">
                <a16:creationId xmlns="" xmlns:a16="http://schemas.microsoft.com/office/drawing/2014/main" id="{6025D2DB-A12A-44DB-B00E-F4D622329E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2EC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Bù Gia Mập điểm đến thú vị miền Đông Nam Bộ">
            <a:extLst>
              <a:ext uri="{FF2B5EF4-FFF2-40B4-BE49-F238E27FC236}">
                <a16:creationId xmlns="" xmlns:a16="http://schemas.microsoft.com/office/drawing/2014/main" id="{2E285ED9-A1A8-4560-A95E-5B298556E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628" y="643467"/>
            <a:ext cx="3722786" cy="24756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Rectangle 193">
            <a:extLst>
              <a:ext uri="{FF2B5EF4-FFF2-40B4-BE49-F238E27FC236}">
                <a16:creationId xmlns="" xmlns:a16="http://schemas.microsoft.com/office/drawing/2014/main" id="{CE7E7877-F64E-4EEA-B778-138031EFF8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2EC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Kinh nghiệm phượt Bù Gia Mập | Trekking Tour Cực Rẻ - Trekking Tour Club">
            <a:extLst>
              <a:ext uri="{FF2B5EF4-FFF2-40B4-BE49-F238E27FC236}">
                <a16:creationId xmlns="" xmlns:a16="http://schemas.microsoft.com/office/drawing/2014/main" id="{05E9A536-7F52-414D-AE67-56F56BB843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r="12291" b="1"/>
          <a:stretch/>
        </p:blipFill>
        <p:spPr bwMode="auto">
          <a:xfrm>
            <a:off x="622549" y="3900009"/>
            <a:ext cx="3854945" cy="216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194">
            <a:extLst>
              <a:ext uri="{FF2B5EF4-FFF2-40B4-BE49-F238E27FC236}">
                <a16:creationId xmlns="" xmlns:a16="http://schemas.microsoft.com/office/drawing/2014/main" id="{7DD6C4F3-70FD-4F13-919C-702EE48864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Khám phá vườn Quốc gia Bù Gia Mập tươi xanh | VIETRAVEL">
            <a:extLst>
              <a:ext uri="{FF2B5EF4-FFF2-40B4-BE49-F238E27FC236}">
                <a16:creationId xmlns="" xmlns:a16="http://schemas.microsoft.com/office/drawing/2014/main" id="{9EDDE241-18F1-4833-AD51-1A78A4D6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032248"/>
            <a:ext cx="6410084" cy="48075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1F481DFC-FB24-4142-8707-8CFD27C5F0DB}"/>
              </a:ext>
            </a:extLst>
          </p:cNvPr>
          <p:cNvSpPr txBox="1">
            <a:spLocks/>
          </p:cNvSpPr>
          <p:nvPr/>
        </p:nvSpPr>
        <p:spPr>
          <a:xfrm>
            <a:off x="5267957" y="350621"/>
            <a:ext cx="6163698" cy="43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6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endParaRPr lang="vi-VN" sz="3600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7D032-3921-4EEC-B9BE-02F51CA8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53" y="326784"/>
            <a:ext cx="10515600" cy="857250"/>
          </a:xfrm>
        </p:spPr>
        <p:txBody>
          <a:bodyPr/>
          <a:lstStyle/>
          <a:p>
            <a:pPr algn="ctr"/>
            <a:r>
              <a:rPr lang="en-US" dirty="0">
                <a:latin typeface="#9Slide07 IcielBC Cubano Normal" panose="00000500000000000000" pitchFamily="2" charset="0"/>
              </a:rPr>
              <a:t>AI NHANH HƠN?</a:t>
            </a:r>
          </a:p>
        </p:txBody>
      </p:sp>
      <p:sp>
        <p:nvSpPr>
          <p:cNvPr id="6" name="Frame 5">
            <a:extLst>
              <a:ext uri="{FF2B5EF4-FFF2-40B4-BE49-F238E27FC236}">
                <a16:creationId xmlns="" xmlns:a16="http://schemas.microsoft.com/office/drawing/2014/main" id="{57C88CCD-02E8-49CA-A18F-EFB4EAD7A2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1C51A4F-65B8-4B77-B370-9BDAD6CB4950}"/>
              </a:ext>
            </a:extLst>
          </p:cNvPr>
          <p:cNvSpPr txBox="1">
            <a:spLocks/>
          </p:cNvSpPr>
          <p:nvPr/>
        </p:nvSpPr>
        <p:spPr>
          <a:xfrm>
            <a:off x="1543114" y="3502707"/>
            <a:ext cx="4229035" cy="164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Đồng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Nai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Bình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Dương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Bình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Phước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Long An.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07815C-AFF3-46AA-90A5-57CA29352614}"/>
              </a:ext>
            </a:extLst>
          </p:cNvPr>
          <p:cNvSpPr txBox="1">
            <a:spLocks/>
          </p:cNvSpPr>
          <p:nvPr/>
        </p:nvSpPr>
        <p:spPr>
          <a:xfrm>
            <a:off x="903753" y="1295842"/>
            <a:ext cx="6601947" cy="12378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vi-VN" sz="36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CF630E2-0E31-4BA2-9D10-966CF970E295}"/>
              </a:ext>
            </a:extLst>
          </p:cNvPr>
          <p:cNvSpPr/>
          <p:nvPr/>
        </p:nvSpPr>
        <p:spPr>
          <a:xfrm>
            <a:off x="1438275" y="4993082"/>
            <a:ext cx="666750" cy="723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Đồng bằng sông Cửu Long – Wikipedia tiếng Việt">
            <a:extLst>
              <a:ext uri="{FF2B5EF4-FFF2-40B4-BE49-F238E27FC236}">
                <a16:creationId xmlns="" xmlns:a16="http://schemas.microsoft.com/office/drawing/2014/main" id="{C5FC614B-AAEF-40DD-97E3-9562AF34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2128839"/>
            <a:ext cx="6149509" cy="3913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1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7D032-3921-4EEC-B9BE-02F51CA8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53" y="326784"/>
            <a:ext cx="10515600" cy="857250"/>
          </a:xfrm>
        </p:spPr>
        <p:txBody>
          <a:bodyPr/>
          <a:lstStyle/>
          <a:p>
            <a:pPr algn="ctr"/>
            <a:r>
              <a:rPr lang="en-US" dirty="0">
                <a:latin typeface="#9Slide07 IcielBC Cubano Normal" panose="00000500000000000000" pitchFamily="2" charset="0"/>
              </a:rPr>
              <a:t>AI NHANH HƠN?</a:t>
            </a:r>
          </a:p>
        </p:txBody>
      </p:sp>
      <p:sp>
        <p:nvSpPr>
          <p:cNvPr id="6" name="Frame 5">
            <a:extLst>
              <a:ext uri="{FF2B5EF4-FFF2-40B4-BE49-F238E27FC236}">
                <a16:creationId xmlns="" xmlns:a16="http://schemas.microsoft.com/office/drawing/2014/main" id="{57C88CCD-02E8-49CA-A18F-EFB4EAD7A2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1C51A4F-65B8-4B77-B370-9BDAD6CB4950}"/>
              </a:ext>
            </a:extLst>
          </p:cNvPr>
          <p:cNvSpPr txBox="1">
            <a:spLocks/>
          </p:cNvSpPr>
          <p:nvPr/>
        </p:nvSpPr>
        <p:spPr>
          <a:xfrm>
            <a:off x="1543114" y="3502707"/>
            <a:ext cx="6286436" cy="164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phù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sa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sông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mỡ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Tiềm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năng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điện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rất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lớn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Khí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hậu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đông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lạnh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Đất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xám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trên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phù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sa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cổ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07815C-AFF3-46AA-90A5-57CA29352614}"/>
              </a:ext>
            </a:extLst>
          </p:cNvPr>
          <p:cNvSpPr txBox="1">
            <a:spLocks/>
          </p:cNvSpPr>
          <p:nvPr/>
        </p:nvSpPr>
        <p:spPr>
          <a:xfrm>
            <a:off x="903753" y="1295842"/>
            <a:ext cx="6601947" cy="12378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vi-VN" sz="36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CF630E2-0E31-4BA2-9D10-966CF970E295}"/>
              </a:ext>
            </a:extLst>
          </p:cNvPr>
          <p:cNvSpPr/>
          <p:nvPr/>
        </p:nvSpPr>
        <p:spPr>
          <a:xfrm>
            <a:off x="1438275" y="4993082"/>
            <a:ext cx="666750" cy="723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6" descr="Picture - Soil Clipart - Png Download (#1786550) - PinClipart">
            <a:extLst>
              <a:ext uri="{FF2B5EF4-FFF2-40B4-BE49-F238E27FC236}">
                <a16:creationId xmlns="" xmlns:a16="http://schemas.microsoft.com/office/drawing/2014/main" id="{E39C250A-69C5-4FA7-978F-A4AD7AE17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386" y1="88611" x2="47386" y2="88611"/>
                        <a14:foregroundMark x1="87727" y1="75000" x2="87727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074" y="1768534"/>
            <a:ext cx="4287179" cy="17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ubber Tapping - Natursutten - Graphic Design , Transparent Cartoon, Free  Cliparts &amp;amp; Silhouettes - NetClipart">
            <a:extLst>
              <a:ext uri="{FF2B5EF4-FFF2-40B4-BE49-F238E27FC236}">
                <a16:creationId xmlns="" xmlns:a16="http://schemas.microsoft.com/office/drawing/2014/main" id="{E561532E-7BF9-4FC9-BBBC-5E297A72B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93" b="91489" l="10000" r="90000">
                        <a14:foregroundMark x1="32283" y1="9493" x2="32283" y2="9493"/>
                        <a14:foregroundMark x1="25435" y1="24714" x2="25435" y2="24714"/>
                        <a14:foregroundMark x1="24674" y1="36498" x2="24674" y2="36498"/>
                        <a14:foregroundMark x1="53804" y1="22913" x2="53804" y2="22913"/>
                        <a14:foregroundMark x1="63587" y1="14566" x2="63587" y2="14566"/>
                        <a14:foregroundMark x1="75435" y1="15057" x2="75435" y2="15057"/>
                        <a14:foregroundMark x1="70978" y1="28805" x2="70978" y2="28805"/>
                        <a14:foregroundMark x1="39457" y1="91489" x2="39457" y2="9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0" r="16865"/>
          <a:stretch/>
        </p:blipFill>
        <p:spPr bwMode="auto">
          <a:xfrm>
            <a:off x="10582539" y="4300166"/>
            <a:ext cx="1338287" cy="135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and drawn cashew nut and fruits sticker design element | free image by  rawpixel.com / nook | Fruits drawing, Fruit illustration, How to draw hands">
            <a:extLst>
              <a:ext uri="{FF2B5EF4-FFF2-40B4-BE49-F238E27FC236}">
                <a16:creationId xmlns="" xmlns:a16="http://schemas.microsoft.com/office/drawing/2014/main" id="{8181D29E-5FCA-4DB2-BFCA-07976E2C5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00" r="92600">
                        <a14:foregroundMark x1="4000" y1="50900" x2="4000" y2="50900"/>
                        <a14:foregroundMark x1="92600" y1="59900" x2="92600" y2="59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28" y="4147165"/>
            <a:ext cx="1664906" cy="16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nd Drawn Black Pepper Plant Stock Vector - Illustration of fragrant,  garden: 149267537">
            <a:extLst>
              <a:ext uri="{FF2B5EF4-FFF2-40B4-BE49-F238E27FC236}">
                <a16:creationId xmlns="" xmlns:a16="http://schemas.microsoft.com/office/drawing/2014/main" id="{35BCADF1-6D91-4A63-9723-86A531F33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3000" y1="22750" x2="23000" y2="22750"/>
                        <a14:foregroundMark x1="29750" y1="15500" x2="29750" y2="15500"/>
                        <a14:foregroundMark x1="42125" y1="17250" x2="42125" y2="1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28" y="4106880"/>
            <a:ext cx="1831458" cy="18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7D032-3921-4EEC-B9BE-02F51CA8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53" y="326784"/>
            <a:ext cx="5001747" cy="857250"/>
          </a:xfrm>
        </p:spPr>
        <p:txBody>
          <a:bodyPr/>
          <a:lstStyle/>
          <a:p>
            <a:pPr algn="ctr"/>
            <a:r>
              <a:rPr lang="en-US" dirty="0">
                <a:latin typeface="#9Slide07 IcielBC Cubano Normal" panose="00000500000000000000" pitchFamily="2" charset="0"/>
              </a:rPr>
              <a:t>AI NHANH HƠN?</a:t>
            </a:r>
          </a:p>
        </p:txBody>
      </p:sp>
      <p:sp>
        <p:nvSpPr>
          <p:cNvPr id="6" name="Frame 5">
            <a:extLst>
              <a:ext uri="{FF2B5EF4-FFF2-40B4-BE49-F238E27FC236}">
                <a16:creationId xmlns="" xmlns:a16="http://schemas.microsoft.com/office/drawing/2014/main" id="{57C88CCD-02E8-49CA-A18F-EFB4EAD7A2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1C51A4F-65B8-4B77-B370-9BDAD6CB4950}"/>
              </a:ext>
            </a:extLst>
          </p:cNvPr>
          <p:cNvSpPr txBox="1">
            <a:spLocks/>
          </p:cNvSpPr>
          <p:nvPr/>
        </p:nvSpPr>
        <p:spPr>
          <a:xfrm>
            <a:off x="1543114" y="2790825"/>
            <a:ext cx="6886511" cy="325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Vùng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dân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đông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Vùng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diện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tích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nhỏ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2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cả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Vùng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6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tỉnh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thành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giáp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biển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Vùng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1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huyện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đảo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duy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nhất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07815C-AFF3-46AA-90A5-57CA29352614}"/>
              </a:ext>
            </a:extLst>
          </p:cNvPr>
          <p:cNvSpPr txBox="1">
            <a:spLocks/>
          </p:cNvSpPr>
          <p:nvPr/>
        </p:nvSpPr>
        <p:spPr>
          <a:xfrm>
            <a:off x="903753" y="1295842"/>
            <a:ext cx="5743627" cy="12378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3: Ý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vi-VN" sz="36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CF630E2-0E31-4BA2-9D10-966CF970E295}"/>
              </a:ext>
            </a:extLst>
          </p:cNvPr>
          <p:cNvSpPr/>
          <p:nvPr/>
        </p:nvSpPr>
        <p:spPr>
          <a:xfrm>
            <a:off x="1419225" y="3067050"/>
            <a:ext cx="666750" cy="723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ân số Đồng bằng Sông Hồng 1990-2030 - Population in Vietnam&amp;#39;s Red River  Delta|down2earth - YouTube">
            <a:extLst>
              <a:ext uri="{FF2B5EF4-FFF2-40B4-BE49-F238E27FC236}">
                <a16:creationId xmlns="" xmlns:a16="http://schemas.microsoft.com/office/drawing/2014/main" id="{A4D6AD2A-E01D-44C8-B5B2-272EF36BA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60" y="410616"/>
            <a:ext cx="4502415" cy="253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ỂM TRA CUỐI BÀI 33: ĐỒNG BẰNG SÔNG HỒNG">
            <a:extLst>
              <a:ext uri="{FF2B5EF4-FFF2-40B4-BE49-F238E27FC236}">
                <a16:creationId xmlns="" xmlns:a16="http://schemas.microsoft.com/office/drawing/2014/main" id="{87419A7F-C0C4-4AA2-95EE-A6F7F8CB0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614" y="3229649"/>
            <a:ext cx="2908300" cy="3085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0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7D032-3921-4EEC-B9BE-02F51CA8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753" y="326784"/>
            <a:ext cx="10515600" cy="857250"/>
          </a:xfrm>
        </p:spPr>
        <p:txBody>
          <a:bodyPr/>
          <a:lstStyle/>
          <a:p>
            <a:pPr algn="ctr"/>
            <a:r>
              <a:rPr lang="en-US" dirty="0">
                <a:latin typeface="#9Slide07 IcielBC Cubano Normal" panose="00000500000000000000" pitchFamily="2" charset="0"/>
              </a:rPr>
              <a:t>AI NHANH HƠN?</a:t>
            </a:r>
          </a:p>
        </p:txBody>
      </p:sp>
      <p:sp>
        <p:nvSpPr>
          <p:cNvPr id="6" name="Frame 5">
            <a:extLst>
              <a:ext uri="{FF2B5EF4-FFF2-40B4-BE49-F238E27FC236}">
                <a16:creationId xmlns="" xmlns:a16="http://schemas.microsoft.com/office/drawing/2014/main" id="{57C88CCD-02E8-49CA-A18F-EFB4EAD7A2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F1C51A4F-65B8-4B77-B370-9BDAD6CB4950}"/>
              </a:ext>
            </a:extLst>
          </p:cNvPr>
          <p:cNvSpPr txBox="1">
            <a:spLocks/>
          </p:cNvSpPr>
          <p:nvPr/>
        </p:nvSpPr>
        <p:spPr>
          <a:xfrm>
            <a:off x="1543114" y="3502707"/>
            <a:ext cx="4229035" cy="164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Than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đá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Dầu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khí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điện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  <a:p>
            <a:pPr marL="742950" indent="-742950" algn="just">
              <a:lnSpc>
                <a:spcPct val="120000"/>
              </a:lnSpc>
              <a:buFont typeface="+mj-lt"/>
              <a:buAutoNum type="alphaUcPeriod"/>
            </a:pPr>
            <a:r>
              <a:rPr lang="en-US" sz="3600" dirty="0" err="1">
                <a:solidFill>
                  <a:srgbClr val="0070C0"/>
                </a:solidFill>
                <a:latin typeface="#9Slide07 IcielBaliho Script" pitchFamily="2" charset="0"/>
              </a:rPr>
              <a:t>Rừng</a:t>
            </a:r>
            <a:r>
              <a:rPr lang="en-US" sz="3600" dirty="0">
                <a:solidFill>
                  <a:srgbClr val="0070C0"/>
                </a:solidFill>
                <a:latin typeface="#9Slide07 IcielBaliho Script" pitchFamily="2" charset="0"/>
              </a:rPr>
              <a:t>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07815C-AFF3-46AA-90A5-57CA29352614}"/>
              </a:ext>
            </a:extLst>
          </p:cNvPr>
          <p:cNvSpPr txBox="1">
            <a:spLocks/>
          </p:cNvSpPr>
          <p:nvPr/>
        </p:nvSpPr>
        <p:spPr>
          <a:xfrm>
            <a:off x="903753" y="1295842"/>
            <a:ext cx="6601947" cy="123780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Tiềm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so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vi-VN" sz="3600" dirty="0">
              <a:solidFill>
                <a:srgbClr val="7030A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7CF630E2-0E31-4BA2-9D10-966CF970E295}"/>
              </a:ext>
            </a:extLst>
          </p:cNvPr>
          <p:cNvSpPr/>
          <p:nvPr/>
        </p:nvSpPr>
        <p:spPr>
          <a:xfrm>
            <a:off x="1407453" y="3659067"/>
            <a:ext cx="666750" cy="723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gành dầu khí chủ động ứng phó thách thức mới - Báo Nhân Dân">
            <a:extLst>
              <a:ext uri="{FF2B5EF4-FFF2-40B4-BE49-F238E27FC236}">
                <a16:creationId xmlns="" xmlns:a16="http://schemas.microsoft.com/office/drawing/2014/main" id="{3C240BC7-3E89-414E-B87E-4A6352B86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12" y="2369567"/>
            <a:ext cx="5734692" cy="358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3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E2B779-918D-433B-940B-5891924FC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41" y="346048"/>
            <a:ext cx="6014663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THỬ THÁCH CHO 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F689F-44FB-4B9B-AD56-25C5D25C4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1" y="1476304"/>
            <a:ext cx="7905108" cy="491422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Thời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gian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tuần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lẻ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hiểu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ngành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công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nghiệp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chẵn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hiểu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ngành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nông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nghiệp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dung: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mạnh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trạng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Định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hướng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phẩm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cáo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trang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A4,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liệu</a:t>
            </a:r>
            <a:r>
              <a:rPr lang="en-US" sz="3200" dirty="0">
                <a:solidFill>
                  <a:srgbClr val="0070C0"/>
                </a:solidFill>
                <a:latin typeface="#9Slide07 IcielBaliho Script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#9Slide07 IcielBaliho Script" pitchFamily="2" charset="0"/>
              </a:rPr>
              <a:t>mới</a:t>
            </a:r>
            <a:endParaRPr lang="en-US" sz="3200" dirty="0">
              <a:solidFill>
                <a:srgbClr val="0070C0"/>
              </a:solidFill>
              <a:latin typeface="#9Slide07 IcielBaliho Script" pitchFamily="2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="" xmlns:a16="http://schemas.microsoft.com/office/drawing/2014/main" id="{18914147-8320-404A-B8A9-052A1188A7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490D19-8979-4FA2-9BDC-39E850E61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47" y="467474"/>
            <a:ext cx="4900535" cy="275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Báo Sài Gòn Đầu Tư Tài Chính">
            <a:extLst>
              <a:ext uri="{FF2B5EF4-FFF2-40B4-BE49-F238E27FC236}">
                <a16:creationId xmlns="" xmlns:a16="http://schemas.microsoft.com/office/drawing/2014/main" id="{2CEEE134-77B4-4870-BF41-9AC3C788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09" y="3528311"/>
            <a:ext cx="3910173" cy="219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831">
            <a:extLst>
              <a:ext uri="{FF2B5EF4-FFF2-40B4-BE49-F238E27FC236}">
                <a16:creationId xmlns="" xmlns:a16="http://schemas.microsoft.com/office/drawing/2014/main" id="{AE28AE08-FEC3-4EC7-ACA9-A94020DC8671}"/>
              </a:ext>
            </a:extLst>
          </p:cNvPr>
          <p:cNvSpPr>
            <a:spLocks/>
          </p:cNvSpPr>
          <p:nvPr/>
        </p:nvSpPr>
        <p:spPr bwMode="auto">
          <a:xfrm>
            <a:off x="3720572" y="3471643"/>
            <a:ext cx="987272" cy="634922"/>
          </a:xfrm>
          <a:custGeom>
            <a:avLst/>
            <a:gdLst>
              <a:gd name="T0" fmla="+- 0 4058 3658"/>
              <a:gd name="T1" fmla="*/ T0 w 718"/>
              <a:gd name="T2" fmla="+- 0 4595 4109"/>
              <a:gd name="T3" fmla="*/ 4595 h 487"/>
              <a:gd name="T4" fmla="+- 0 4080 3658"/>
              <a:gd name="T5" fmla="*/ T4 w 718"/>
              <a:gd name="T6" fmla="+- 0 4566 4109"/>
              <a:gd name="T7" fmla="*/ 4566 h 487"/>
              <a:gd name="T8" fmla="+- 0 3713 3658"/>
              <a:gd name="T9" fmla="*/ T8 w 718"/>
              <a:gd name="T10" fmla="+- 0 4589 4109"/>
              <a:gd name="T11" fmla="*/ 4589 h 487"/>
              <a:gd name="T12" fmla="+- 0 3753 3658"/>
              <a:gd name="T13" fmla="*/ T12 w 718"/>
              <a:gd name="T14" fmla="+- 0 4585 4109"/>
              <a:gd name="T15" fmla="*/ 4585 h 487"/>
              <a:gd name="T16" fmla="+- 0 3749 3658"/>
              <a:gd name="T17" fmla="*/ T16 w 718"/>
              <a:gd name="T18" fmla="+- 0 4593 4109"/>
              <a:gd name="T19" fmla="*/ 4593 h 487"/>
              <a:gd name="T20" fmla="+- 0 3825 3658"/>
              <a:gd name="T21" fmla="*/ T20 w 718"/>
              <a:gd name="T22" fmla="+- 0 4540 4109"/>
              <a:gd name="T23" fmla="*/ 4540 h 487"/>
              <a:gd name="T24" fmla="+- 0 3870 3658"/>
              <a:gd name="T25" fmla="*/ T24 w 718"/>
              <a:gd name="T26" fmla="+- 0 4568 4109"/>
              <a:gd name="T27" fmla="*/ 4568 h 487"/>
              <a:gd name="T28" fmla="+- 0 4124 3658"/>
              <a:gd name="T29" fmla="*/ T28 w 718"/>
              <a:gd name="T30" fmla="+- 0 4533 4109"/>
              <a:gd name="T31" fmla="*/ 4533 h 487"/>
              <a:gd name="T32" fmla="+- 0 4150 3658"/>
              <a:gd name="T33" fmla="*/ T32 w 718"/>
              <a:gd name="T34" fmla="+- 0 4562 4109"/>
              <a:gd name="T35" fmla="*/ 4562 h 487"/>
              <a:gd name="T36" fmla="+- 0 4164 3658"/>
              <a:gd name="T37" fmla="*/ T36 w 718"/>
              <a:gd name="T38" fmla="+- 0 4542 4109"/>
              <a:gd name="T39" fmla="*/ 4542 h 487"/>
              <a:gd name="T40" fmla="+- 0 3658 3658"/>
              <a:gd name="T41" fmla="*/ T40 w 718"/>
              <a:gd name="T42" fmla="+- 0 4166 4109"/>
              <a:gd name="T43" fmla="*/ 4166 h 487"/>
              <a:gd name="T44" fmla="+- 0 3681 3658"/>
              <a:gd name="T45" fmla="*/ T44 w 718"/>
              <a:gd name="T46" fmla="+- 0 4194 4109"/>
              <a:gd name="T47" fmla="*/ 4194 h 487"/>
              <a:gd name="T48" fmla="+- 0 3665 3658"/>
              <a:gd name="T49" fmla="*/ T48 w 718"/>
              <a:gd name="T50" fmla="+- 0 4235 4109"/>
              <a:gd name="T51" fmla="*/ 4235 h 487"/>
              <a:gd name="T52" fmla="+- 0 3707 3658"/>
              <a:gd name="T53" fmla="*/ T52 w 718"/>
              <a:gd name="T54" fmla="+- 0 4373 4109"/>
              <a:gd name="T55" fmla="*/ 4373 h 487"/>
              <a:gd name="T56" fmla="+- 0 3725 3658"/>
              <a:gd name="T57" fmla="*/ T56 w 718"/>
              <a:gd name="T58" fmla="+- 0 4442 4109"/>
              <a:gd name="T59" fmla="*/ 4442 h 487"/>
              <a:gd name="T60" fmla="+- 0 3698 3658"/>
              <a:gd name="T61" fmla="*/ T60 w 718"/>
              <a:gd name="T62" fmla="+- 0 4484 4109"/>
              <a:gd name="T63" fmla="*/ 4484 h 487"/>
              <a:gd name="T64" fmla="+- 0 3710 3658"/>
              <a:gd name="T65" fmla="*/ T64 w 718"/>
              <a:gd name="T66" fmla="+- 0 4565 4109"/>
              <a:gd name="T67" fmla="*/ 4565 h 487"/>
              <a:gd name="T68" fmla="+- 0 3739 3658"/>
              <a:gd name="T69" fmla="*/ T68 w 718"/>
              <a:gd name="T70" fmla="+- 0 4511 4109"/>
              <a:gd name="T71" fmla="*/ 4511 h 487"/>
              <a:gd name="T72" fmla="+- 0 3824 3658"/>
              <a:gd name="T73" fmla="*/ T72 w 718"/>
              <a:gd name="T74" fmla="+- 0 4466 4109"/>
              <a:gd name="T75" fmla="*/ 4466 h 487"/>
              <a:gd name="T76" fmla="+- 0 3978 3658"/>
              <a:gd name="T77" fmla="*/ T76 w 718"/>
              <a:gd name="T78" fmla="+- 0 4432 4109"/>
              <a:gd name="T79" fmla="*/ 4432 h 487"/>
              <a:gd name="T80" fmla="+- 0 4372 3658"/>
              <a:gd name="T81" fmla="*/ T80 w 718"/>
              <a:gd name="T82" fmla="+- 0 4418 4109"/>
              <a:gd name="T83" fmla="*/ 4418 h 487"/>
              <a:gd name="T84" fmla="+- 0 4323 3658"/>
              <a:gd name="T85" fmla="*/ T84 w 718"/>
              <a:gd name="T86" fmla="+- 0 4365 4109"/>
              <a:gd name="T87" fmla="*/ 4365 h 487"/>
              <a:gd name="T88" fmla="+- 0 4325 3658"/>
              <a:gd name="T89" fmla="*/ T88 w 718"/>
              <a:gd name="T90" fmla="+- 0 4297 4109"/>
              <a:gd name="T91" fmla="*/ 4297 h 487"/>
              <a:gd name="T92" fmla="+- 0 4343 3658"/>
              <a:gd name="T93" fmla="*/ T92 w 718"/>
              <a:gd name="T94" fmla="+- 0 4259 4109"/>
              <a:gd name="T95" fmla="*/ 4259 h 487"/>
              <a:gd name="T96" fmla="+- 0 4273 3658"/>
              <a:gd name="T97" fmla="*/ T96 w 718"/>
              <a:gd name="T98" fmla="+- 0 4242 4109"/>
              <a:gd name="T99" fmla="*/ 4242 h 487"/>
              <a:gd name="T100" fmla="+- 0 4214 3658"/>
              <a:gd name="T101" fmla="*/ T100 w 718"/>
              <a:gd name="T102" fmla="+- 0 4187 4109"/>
              <a:gd name="T103" fmla="*/ 4187 h 487"/>
              <a:gd name="T104" fmla="+- 0 3673 3658"/>
              <a:gd name="T105" fmla="*/ T104 w 718"/>
              <a:gd name="T106" fmla="+- 0 4171 4109"/>
              <a:gd name="T107" fmla="*/ 4171 h 487"/>
              <a:gd name="T108" fmla="+- 0 3685 3658"/>
              <a:gd name="T109" fmla="*/ T108 w 718"/>
              <a:gd name="T110" fmla="+- 0 4143 4109"/>
              <a:gd name="T111" fmla="*/ 4143 h 487"/>
              <a:gd name="T112" fmla="+- 0 4040 3658"/>
              <a:gd name="T113" fmla="*/ T112 w 718"/>
              <a:gd name="T114" fmla="+- 0 4453 4109"/>
              <a:gd name="T115" fmla="*/ 4453 h 487"/>
              <a:gd name="T116" fmla="+- 0 4048 3658"/>
              <a:gd name="T117" fmla="*/ T116 w 718"/>
              <a:gd name="T118" fmla="+- 0 4550 4109"/>
              <a:gd name="T119" fmla="*/ 4550 h 487"/>
              <a:gd name="T120" fmla="+- 0 4068 3658"/>
              <a:gd name="T121" fmla="*/ T120 w 718"/>
              <a:gd name="T122" fmla="+- 0 4528 4109"/>
              <a:gd name="T123" fmla="*/ 4528 h 487"/>
              <a:gd name="T124" fmla="+- 0 4085 3658"/>
              <a:gd name="T125" fmla="*/ T124 w 718"/>
              <a:gd name="T126" fmla="+- 0 4468 4109"/>
              <a:gd name="T127" fmla="*/ 4468 h 487"/>
              <a:gd name="T128" fmla="+- 0 4131 3658"/>
              <a:gd name="T129" fmla="*/ T128 w 718"/>
              <a:gd name="T130" fmla="+- 0 4441 4109"/>
              <a:gd name="T131" fmla="*/ 4441 h 487"/>
              <a:gd name="T132" fmla="+- 0 4288 3658"/>
              <a:gd name="T133" fmla="*/ T132 w 718"/>
              <a:gd name="T134" fmla="+- 0 4420 4109"/>
              <a:gd name="T135" fmla="*/ 4420 h 487"/>
              <a:gd name="T136" fmla="+- 0 3774 3658"/>
              <a:gd name="T137" fmla="*/ T136 w 718"/>
              <a:gd name="T138" fmla="+- 0 4466 4109"/>
              <a:gd name="T139" fmla="*/ 4466 h 487"/>
              <a:gd name="T140" fmla="+- 0 3808 3658"/>
              <a:gd name="T141" fmla="*/ T140 w 718"/>
              <a:gd name="T142" fmla="+- 0 4544 4109"/>
              <a:gd name="T143" fmla="*/ 4544 h 487"/>
              <a:gd name="T144" fmla="+- 0 3848 3658"/>
              <a:gd name="T145" fmla="*/ T144 w 718"/>
              <a:gd name="T146" fmla="+- 0 4537 4109"/>
              <a:gd name="T147" fmla="*/ 4537 h 487"/>
              <a:gd name="T148" fmla="+- 0 3825 3658"/>
              <a:gd name="T149" fmla="*/ T148 w 718"/>
              <a:gd name="T150" fmla="+- 0 4474 4109"/>
              <a:gd name="T151" fmla="*/ 4474 h 487"/>
              <a:gd name="T152" fmla="+- 0 4100 3658"/>
              <a:gd name="T153" fmla="*/ T152 w 718"/>
              <a:gd name="T154" fmla="+- 0 4472 4109"/>
              <a:gd name="T155" fmla="*/ 4472 h 487"/>
              <a:gd name="T156" fmla="+- 0 4108 3658"/>
              <a:gd name="T157" fmla="*/ T156 w 718"/>
              <a:gd name="T158" fmla="+- 0 4545 4109"/>
              <a:gd name="T159" fmla="*/ 4545 h 487"/>
              <a:gd name="T160" fmla="+- 0 4155 3658"/>
              <a:gd name="T161" fmla="*/ T160 w 718"/>
              <a:gd name="T162" fmla="+- 0 4525 4109"/>
              <a:gd name="T163" fmla="*/ 4525 h 487"/>
              <a:gd name="T164" fmla="+- 0 4287 3658"/>
              <a:gd name="T165" fmla="*/ T164 w 718"/>
              <a:gd name="T166" fmla="+- 0 4421 4109"/>
              <a:gd name="T167" fmla="*/ 4421 h 487"/>
              <a:gd name="T168" fmla="+- 0 4204 3658"/>
              <a:gd name="T169" fmla="*/ T168 w 718"/>
              <a:gd name="T170" fmla="+- 0 4451 4109"/>
              <a:gd name="T171" fmla="*/ 4451 h 487"/>
              <a:gd name="T172" fmla="+- 0 4298 3658"/>
              <a:gd name="T173" fmla="*/ T172 w 718"/>
              <a:gd name="T174" fmla="+- 0 4460 4109"/>
              <a:gd name="T175" fmla="*/ 4460 h 487"/>
              <a:gd name="T176" fmla="+- 0 4293 3658"/>
              <a:gd name="T177" fmla="*/ T176 w 718"/>
              <a:gd name="T178" fmla="+- 0 4428 4109"/>
              <a:gd name="T179" fmla="*/ 4428 h 487"/>
              <a:gd name="T180" fmla="+- 0 4299 3658"/>
              <a:gd name="T181" fmla="*/ T180 w 718"/>
              <a:gd name="T182" fmla="+- 0 4422 4109"/>
              <a:gd name="T183" fmla="*/ 4422 h 487"/>
              <a:gd name="T184" fmla="+- 0 4341 3658"/>
              <a:gd name="T185" fmla="*/ T184 w 718"/>
              <a:gd name="T186" fmla="+- 0 4449 4109"/>
              <a:gd name="T187" fmla="*/ 4449 h 487"/>
              <a:gd name="T188" fmla="+- 0 3846 3658"/>
              <a:gd name="T189" fmla="*/ T188 w 718"/>
              <a:gd name="T190" fmla="+- 0 4432 4109"/>
              <a:gd name="T191" fmla="*/ 4432 h 487"/>
              <a:gd name="T192" fmla="+- 0 3978 3658"/>
              <a:gd name="T193" fmla="*/ T192 w 718"/>
              <a:gd name="T194" fmla="+- 0 4432 4109"/>
              <a:gd name="T195" fmla="*/ 4432 h 487"/>
              <a:gd name="T196" fmla="+- 0 3692 3658"/>
              <a:gd name="T197" fmla="*/ T196 w 718"/>
              <a:gd name="T198" fmla="+- 0 4182 4109"/>
              <a:gd name="T199" fmla="*/ 4182 h 487"/>
              <a:gd name="T200" fmla="+- 0 3869 3658"/>
              <a:gd name="T201" fmla="*/ T200 w 718"/>
              <a:gd name="T202" fmla="+- 0 4109 4109"/>
              <a:gd name="T203" fmla="*/ 4109 h 487"/>
              <a:gd name="T204" fmla="+- 0 3697 3658"/>
              <a:gd name="T205" fmla="*/ T204 w 718"/>
              <a:gd name="T206" fmla="+- 0 4159 4109"/>
              <a:gd name="T207" fmla="*/ 4159 h 487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</a:cxnLst>
            <a:rect l="0" t="0" r="r" b="b"/>
            <a:pathLst>
              <a:path w="718" h="487">
                <a:moveTo>
                  <a:pt x="414" y="441"/>
                </a:moveTo>
                <a:lnTo>
                  <a:pt x="390" y="441"/>
                </a:lnTo>
                <a:lnTo>
                  <a:pt x="388" y="447"/>
                </a:lnTo>
                <a:lnTo>
                  <a:pt x="390" y="459"/>
                </a:lnTo>
                <a:lnTo>
                  <a:pt x="400" y="486"/>
                </a:lnTo>
                <a:lnTo>
                  <a:pt x="420" y="486"/>
                </a:lnTo>
                <a:lnTo>
                  <a:pt x="426" y="482"/>
                </a:lnTo>
                <a:lnTo>
                  <a:pt x="428" y="478"/>
                </a:lnTo>
                <a:lnTo>
                  <a:pt x="426" y="469"/>
                </a:lnTo>
                <a:lnTo>
                  <a:pt x="422" y="457"/>
                </a:lnTo>
                <a:lnTo>
                  <a:pt x="414" y="441"/>
                </a:lnTo>
                <a:close/>
                <a:moveTo>
                  <a:pt x="86" y="452"/>
                </a:moveTo>
                <a:lnTo>
                  <a:pt x="55" y="452"/>
                </a:lnTo>
                <a:lnTo>
                  <a:pt x="56" y="463"/>
                </a:lnTo>
                <a:lnTo>
                  <a:pt x="55" y="480"/>
                </a:lnTo>
                <a:lnTo>
                  <a:pt x="57" y="482"/>
                </a:lnTo>
                <a:lnTo>
                  <a:pt x="81" y="485"/>
                </a:lnTo>
                <a:lnTo>
                  <a:pt x="91" y="484"/>
                </a:lnTo>
                <a:lnTo>
                  <a:pt x="98" y="484"/>
                </a:lnTo>
                <a:lnTo>
                  <a:pt x="95" y="476"/>
                </a:lnTo>
                <a:lnTo>
                  <a:pt x="92" y="467"/>
                </a:lnTo>
                <a:lnTo>
                  <a:pt x="88" y="455"/>
                </a:lnTo>
                <a:lnTo>
                  <a:pt x="86" y="452"/>
                </a:lnTo>
                <a:close/>
                <a:moveTo>
                  <a:pt x="98" y="484"/>
                </a:moveTo>
                <a:lnTo>
                  <a:pt x="91" y="484"/>
                </a:lnTo>
                <a:lnTo>
                  <a:pt x="98" y="485"/>
                </a:lnTo>
                <a:lnTo>
                  <a:pt x="98" y="484"/>
                </a:lnTo>
                <a:close/>
                <a:moveTo>
                  <a:pt x="191" y="430"/>
                </a:moveTo>
                <a:lnTo>
                  <a:pt x="167" y="430"/>
                </a:lnTo>
                <a:lnTo>
                  <a:pt x="167" y="431"/>
                </a:lnTo>
                <a:lnTo>
                  <a:pt x="173" y="449"/>
                </a:lnTo>
                <a:lnTo>
                  <a:pt x="177" y="458"/>
                </a:lnTo>
                <a:lnTo>
                  <a:pt x="196" y="463"/>
                </a:lnTo>
                <a:lnTo>
                  <a:pt x="213" y="460"/>
                </a:lnTo>
                <a:lnTo>
                  <a:pt x="212" y="459"/>
                </a:lnTo>
                <a:lnTo>
                  <a:pt x="209" y="454"/>
                </a:lnTo>
                <a:lnTo>
                  <a:pt x="201" y="444"/>
                </a:lnTo>
                <a:lnTo>
                  <a:pt x="191" y="430"/>
                </a:lnTo>
                <a:close/>
                <a:moveTo>
                  <a:pt x="502" y="424"/>
                </a:moveTo>
                <a:lnTo>
                  <a:pt x="466" y="424"/>
                </a:lnTo>
                <a:lnTo>
                  <a:pt x="470" y="426"/>
                </a:lnTo>
                <a:lnTo>
                  <a:pt x="471" y="433"/>
                </a:lnTo>
                <a:lnTo>
                  <a:pt x="474" y="437"/>
                </a:lnTo>
                <a:lnTo>
                  <a:pt x="481" y="447"/>
                </a:lnTo>
                <a:lnTo>
                  <a:pt x="492" y="453"/>
                </a:lnTo>
                <a:lnTo>
                  <a:pt x="504" y="457"/>
                </a:lnTo>
                <a:lnTo>
                  <a:pt x="513" y="457"/>
                </a:lnTo>
                <a:lnTo>
                  <a:pt x="515" y="451"/>
                </a:lnTo>
                <a:lnTo>
                  <a:pt x="511" y="442"/>
                </a:lnTo>
                <a:lnTo>
                  <a:pt x="506" y="433"/>
                </a:lnTo>
                <a:lnTo>
                  <a:pt x="505" y="430"/>
                </a:lnTo>
                <a:lnTo>
                  <a:pt x="502" y="424"/>
                </a:lnTo>
                <a:close/>
                <a:moveTo>
                  <a:pt x="27" y="34"/>
                </a:moveTo>
                <a:lnTo>
                  <a:pt x="10" y="41"/>
                </a:lnTo>
                <a:lnTo>
                  <a:pt x="0" y="57"/>
                </a:lnTo>
                <a:lnTo>
                  <a:pt x="3" y="69"/>
                </a:lnTo>
                <a:lnTo>
                  <a:pt x="11" y="77"/>
                </a:lnTo>
                <a:lnTo>
                  <a:pt x="16" y="80"/>
                </a:lnTo>
                <a:lnTo>
                  <a:pt x="19" y="83"/>
                </a:lnTo>
                <a:lnTo>
                  <a:pt x="23" y="85"/>
                </a:lnTo>
                <a:lnTo>
                  <a:pt x="25" y="85"/>
                </a:lnTo>
                <a:lnTo>
                  <a:pt x="22" y="90"/>
                </a:lnTo>
                <a:lnTo>
                  <a:pt x="19" y="95"/>
                </a:lnTo>
                <a:lnTo>
                  <a:pt x="17" y="99"/>
                </a:lnTo>
                <a:lnTo>
                  <a:pt x="7" y="126"/>
                </a:lnTo>
                <a:lnTo>
                  <a:pt x="5" y="153"/>
                </a:lnTo>
                <a:lnTo>
                  <a:pt x="12" y="183"/>
                </a:lnTo>
                <a:lnTo>
                  <a:pt x="26" y="219"/>
                </a:lnTo>
                <a:lnTo>
                  <a:pt x="40" y="248"/>
                </a:lnTo>
                <a:lnTo>
                  <a:pt x="49" y="264"/>
                </a:lnTo>
                <a:lnTo>
                  <a:pt x="56" y="279"/>
                </a:lnTo>
                <a:lnTo>
                  <a:pt x="63" y="302"/>
                </a:lnTo>
                <a:lnTo>
                  <a:pt x="67" y="319"/>
                </a:lnTo>
                <a:lnTo>
                  <a:pt x="68" y="325"/>
                </a:lnTo>
                <a:lnTo>
                  <a:pt x="67" y="333"/>
                </a:lnTo>
                <a:lnTo>
                  <a:pt x="62" y="339"/>
                </a:lnTo>
                <a:lnTo>
                  <a:pt x="56" y="345"/>
                </a:lnTo>
                <a:lnTo>
                  <a:pt x="49" y="354"/>
                </a:lnTo>
                <a:lnTo>
                  <a:pt x="41" y="370"/>
                </a:lnTo>
                <a:lnTo>
                  <a:pt x="40" y="375"/>
                </a:lnTo>
                <a:lnTo>
                  <a:pt x="51" y="405"/>
                </a:lnTo>
                <a:lnTo>
                  <a:pt x="49" y="413"/>
                </a:lnTo>
                <a:lnTo>
                  <a:pt x="46" y="439"/>
                </a:lnTo>
                <a:lnTo>
                  <a:pt x="43" y="449"/>
                </a:lnTo>
                <a:lnTo>
                  <a:pt x="52" y="456"/>
                </a:lnTo>
                <a:lnTo>
                  <a:pt x="55" y="452"/>
                </a:lnTo>
                <a:lnTo>
                  <a:pt x="86" y="452"/>
                </a:lnTo>
                <a:lnTo>
                  <a:pt x="78" y="431"/>
                </a:lnTo>
                <a:lnTo>
                  <a:pt x="77" y="418"/>
                </a:lnTo>
                <a:lnTo>
                  <a:pt x="81" y="402"/>
                </a:lnTo>
                <a:lnTo>
                  <a:pt x="87" y="386"/>
                </a:lnTo>
                <a:lnTo>
                  <a:pt x="95" y="373"/>
                </a:lnTo>
                <a:lnTo>
                  <a:pt x="104" y="360"/>
                </a:lnTo>
                <a:lnTo>
                  <a:pt x="116" y="357"/>
                </a:lnTo>
                <a:lnTo>
                  <a:pt x="166" y="357"/>
                </a:lnTo>
                <a:lnTo>
                  <a:pt x="165" y="353"/>
                </a:lnTo>
                <a:lnTo>
                  <a:pt x="180" y="348"/>
                </a:lnTo>
                <a:lnTo>
                  <a:pt x="184" y="334"/>
                </a:lnTo>
                <a:lnTo>
                  <a:pt x="188" y="323"/>
                </a:lnTo>
                <a:lnTo>
                  <a:pt x="320" y="323"/>
                </a:lnTo>
                <a:lnTo>
                  <a:pt x="344" y="321"/>
                </a:lnTo>
                <a:lnTo>
                  <a:pt x="370" y="316"/>
                </a:lnTo>
                <a:lnTo>
                  <a:pt x="380" y="312"/>
                </a:lnTo>
                <a:lnTo>
                  <a:pt x="381" y="309"/>
                </a:lnTo>
                <a:lnTo>
                  <a:pt x="714" y="309"/>
                </a:lnTo>
                <a:lnTo>
                  <a:pt x="717" y="296"/>
                </a:lnTo>
                <a:lnTo>
                  <a:pt x="717" y="290"/>
                </a:lnTo>
                <a:lnTo>
                  <a:pt x="706" y="289"/>
                </a:lnTo>
                <a:lnTo>
                  <a:pt x="686" y="277"/>
                </a:lnTo>
                <a:lnTo>
                  <a:pt x="665" y="256"/>
                </a:lnTo>
                <a:lnTo>
                  <a:pt x="655" y="230"/>
                </a:lnTo>
                <a:lnTo>
                  <a:pt x="654" y="220"/>
                </a:lnTo>
                <a:lnTo>
                  <a:pt x="651" y="208"/>
                </a:lnTo>
                <a:lnTo>
                  <a:pt x="646" y="195"/>
                </a:lnTo>
                <a:lnTo>
                  <a:pt x="667" y="188"/>
                </a:lnTo>
                <a:lnTo>
                  <a:pt x="688" y="178"/>
                </a:lnTo>
                <a:lnTo>
                  <a:pt x="704" y="166"/>
                </a:lnTo>
                <a:lnTo>
                  <a:pt x="709" y="152"/>
                </a:lnTo>
                <a:lnTo>
                  <a:pt x="702" y="151"/>
                </a:lnTo>
                <a:lnTo>
                  <a:pt x="685" y="150"/>
                </a:lnTo>
                <a:lnTo>
                  <a:pt x="662" y="147"/>
                </a:lnTo>
                <a:lnTo>
                  <a:pt x="638" y="140"/>
                </a:lnTo>
                <a:lnTo>
                  <a:pt x="629" y="137"/>
                </a:lnTo>
                <a:lnTo>
                  <a:pt x="622" y="135"/>
                </a:lnTo>
                <a:lnTo>
                  <a:pt x="615" y="133"/>
                </a:lnTo>
                <a:lnTo>
                  <a:pt x="608" y="124"/>
                </a:lnTo>
                <a:lnTo>
                  <a:pt x="602" y="115"/>
                </a:lnTo>
                <a:lnTo>
                  <a:pt x="594" y="107"/>
                </a:lnTo>
                <a:lnTo>
                  <a:pt x="587" y="100"/>
                </a:lnTo>
                <a:lnTo>
                  <a:pt x="556" y="78"/>
                </a:lnTo>
                <a:lnTo>
                  <a:pt x="541" y="73"/>
                </a:lnTo>
                <a:lnTo>
                  <a:pt x="34" y="73"/>
                </a:lnTo>
                <a:lnTo>
                  <a:pt x="27" y="72"/>
                </a:lnTo>
                <a:lnTo>
                  <a:pt x="19" y="67"/>
                </a:lnTo>
                <a:lnTo>
                  <a:pt x="15" y="62"/>
                </a:lnTo>
                <a:lnTo>
                  <a:pt x="20" y="56"/>
                </a:lnTo>
                <a:lnTo>
                  <a:pt x="35" y="50"/>
                </a:lnTo>
                <a:lnTo>
                  <a:pt x="39" y="50"/>
                </a:lnTo>
                <a:lnTo>
                  <a:pt x="37" y="42"/>
                </a:lnTo>
                <a:lnTo>
                  <a:pt x="27" y="34"/>
                </a:lnTo>
                <a:close/>
                <a:moveTo>
                  <a:pt x="714" y="309"/>
                </a:moveTo>
                <a:lnTo>
                  <a:pt x="381" y="309"/>
                </a:lnTo>
                <a:lnTo>
                  <a:pt x="382" y="312"/>
                </a:lnTo>
                <a:lnTo>
                  <a:pt x="384" y="316"/>
                </a:lnTo>
                <a:lnTo>
                  <a:pt x="382" y="344"/>
                </a:lnTo>
                <a:lnTo>
                  <a:pt x="379" y="383"/>
                </a:lnTo>
                <a:lnTo>
                  <a:pt x="378" y="413"/>
                </a:lnTo>
                <a:lnTo>
                  <a:pt x="377" y="437"/>
                </a:lnTo>
                <a:lnTo>
                  <a:pt x="379" y="442"/>
                </a:lnTo>
                <a:lnTo>
                  <a:pt x="390" y="441"/>
                </a:lnTo>
                <a:lnTo>
                  <a:pt x="414" y="441"/>
                </a:lnTo>
                <a:lnTo>
                  <a:pt x="412" y="437"/>
                </a:lnTo>
                <a:lnTo>
                  <a:pt x="411" y="431"/>
                </a:lnTo>
                <a:lnTo>
                  <a:pt x="411" y="430"/>
                </a:lnTo>
                <a:lnTo>
                  <a:pt x="410" y="419"/>
                </a:lnTo>
                <a:lnTo>
                  <a:pt x="410" y="405"/>
                </a:lnTo>
                <a:lnTo>
                  <a:pt x="412" y="392"/>
                </a:lnTo>
                <a:lnTo>
                  <a:pt x="417" y="380"/>
                </a:lnTo>
                <a:lnTo>
                  <a:pt x="422" y="369"/>
                </a:lnTo>
                <a:lnTo>
                  <a:pt x="427" y="359"/>
                </a:lnTo>
                <a:lnTo>
                  <a:pt x="432" y="351"/>
                </a:lnTo>
                <a:lnTo>
                  <a:pt x="435" y="347"/>
                </a:lnTo>
                <a:lnTo>
                  <a:pt x="438" y="345"/>
                </a:lnTo>
                <a:lnTo>
                  <a:pt x="474" y="345"/>
                </a:lnTo>
                <a:lnTo>
                  <a:pt x="473" y="332"/>
                </a:lnTo>
                <a:lnTo>
                  <a:pt x="476" y="319"/>
                </a:lnTo>
                <a:lnTo>
                  <a:pt x="484" y="313"/>
                </a:lnTo>
                <a:lnTo>
                  <a:pt x="495" y="312"/>
                </a:lnTo>
                <a:lnTo>
                  <a:pt x="629" y="312"/>
                </a:lnTo>
                <a:lnTo>
                  <a:pt x="630" y="311"/>
                </a:lnTo>
                <a:lnTo>
                  <a:pt x="714" y="311"/>
                </a:lnTo>
                <a:lnTo>
                  <a:pt x="714" y="309"/>
                </a:lnTo>
                <a:close/>
                <a:moveTo>
                  <a:pt x="166" y="357"/>
                </a:moveTo>
                <a:lnTo>
                  <a:pt x="116" y="357"/>
                </a:lnTo>
                <a:lnTo>
                  <a:pt x="117" y="362"/>
                </a:lnTo>
                <a:lnTo>
                  <a:pt x="123" y="376"/>
                </a:lnTo>
                <a:lnTo>
                  <a:pt x="130" y="383"/>
                </a:lnTo>
                <a:lnTo>
                  <a:pt x="147" y="416"/>
                </a:lnTo>
                <a:lnTo>
                  <a:pt x="150" y="435"/>
                </a:lnTo>
                <a:lnTo>
                  <a:pt x="156" y="437"/>
                </a:lnTo>
                <a:lnTo>
                  <a:pt x="157" y="431"/>
                </a:lnTo>
                <a:lnTo>
                  <a:pt x="167" y="430"/>
                </a:lnTo>
                <a:lnTo>
                  <a:pt x="191" y="430"/>
                </a:lnTo>
                <a:lnTo>
                  <a:pt x="190" y="428"/>
                </a:lnTo>
                <a:lnTo>
                  <a:pt x="177" y="409"/>
                </a:lnTo>
                <a:lnTo>
                  <a:pt x="168" y="392"/>
                </a:lnTo>
                <a:lnTo>
                  <a:pt x="167" y="381"/>
                </a:lnTo>
                <a:lnTo>
                  <a:pt x="167" y="374"/>
                </a:lnTo>
                <a:lnTo>
                  <a:pt x="167" y="365"/>
                </a:lnTo>
                <a:lnTo>
                  <a:pt x="166" y="357"/>
                </a:lnTo>
                <a:close/>
                <a:moveTo>
                  <a:pt x="474" y="345"/>
                </a:moveTo>
                <a:lnTo>
                  <a:pt x="438" y="345"/>
                </a:lnTo>
                <a:lnTo>
                  <a:pt x="439" y="356"/>
                </a:lnTo>
                <a:lnTo>
                  <a:pt x="442" y="363"/>
                </a:lnTo>
                <a:lnTo>
                  <a:pt x="445" y="370"/>
                </a:lnTo>
                <a:lnTo>
                  <a:pt x="450" y="374"/>
                </a:lnTo>
                <a:lnTo>
                  <a:pt x="450" y="413"/>
                </a:lnTo>
                <a:lnTo>
                  <a:pt x="449" y="430"/>
                </a:lnTo>
                <a:lnTo>
                  <a:pt x="450" y="436"/>
                </a:lnTo>
                <a:lnTo>
                  <a:pt x="460" y="433"/>
                </a:lnTo>
                <a:lnTo>
                  <a:pt x="462" y="424"/>
                </a:lnTo>
                <a:lnTo>
                  <a:pt x="466" y="424"/>
                </a:lnTo>
                <a:lnTo>
                  <a:pt x="502" y="424"/>
                </a:lnTo>
                <a:lnTo>
                  <a:pt x="497" y="416"/>
                </a:lnTo>
                <a:lnTo>
                  <a:pt x="489" y="398"/>
                </a:lnTo>
                <a:lnTo>
                  <a:pt x="481" y="376"/>
                </a:lnTo>
                <a:lnTo>
                  <a:pt x="475" y="352"/>
                </a:lnTo>
                <a:lnTo>
                  <a:pt x="474" y="345"/>
                </a:lnTo>
                <a:close/>
                <a:moveTo>
                  <a:pt x="629" y="312"/>
                </a:moveTo>
                <a:lnTo>
                  <a:pt x="495" y="312"/>
                </a:lnTo>
                <a:lnTo>
                  <a:pt x="507" y="316"/>
                </a:lnTo>
                <a:lnTo>
                  <a:pt x="519" y="323"/>
                </a:lnTo>
                <a:lnTo>
                  <a:pt x="532" y="332"/>
                </a:lnTo>
                <a:lnTo>
                  <a:pt x="546" y="342"/>
                </a:lnTo>
                <a:lnTo>
                  <a:pt x="563" y="351"/>
                </a:lnTo>
                <a:lnTo>
                  <a:pt x="585" y="355"/>
                </a:lnTo>
                <a:lnTo>
                  <a:pt x="609" y="355"/>
                </a:lnTo>
                <a:lnTo>
                  <a:pt x="629" y="353"/>
                </a:lnTo>
                <a:lnTo>
                  <a:pt x="640" y="351"/>
                </a:lnTo>
                <a:lnTo>
                  <a:pt x="648" y="349"/>
                </a:lnTo>
                <a:lnTo>
                  <a:pt x="657" y="345"/>
                </a:lnTo>
                <a:lnTo>
                  <a:pt x="653" y="335"/>
                </a:lnTo>
                <a:lnTo>
                  <a:pt x="646" y="327"/>
                </a:lnTo>
                <a:lnTo>
                  <a:pt x="635" y="319"/>
                </a:lnTo>
                <a:lnTo>
                  <a:pt x="628" y="313"/>
                </a:lnTo>
                <a:lnTo>
                  <a:pt x="629" y="312"/>
                </a:lnTo>
                <a:close/>
                <a:moveTo>
                  <a:pt x="714" y="311"/>
                </a:moveTo>
                <a:lnTo>
                  <a:pt x="630" y="311"/>
                </a:lnTo>
                <a:lnTo>
                  <a:pt x="641" y="313"/>
                </a:lnTo>
                <a:lnTo>
                  <a:pt x="654" y="329"/>
                </a:lnTo>
                <a:lnTo>
                  <a:pt x="659" y="332"/>
                </a:lnTo>
                <a:lnTo>
                  <a:pt x="664" y="336"/>
                </a:lnTo>
                <a:lnTo>
                  <a:pt x="673" y="339"/>
                </a:lnTo>
                <a:lnTo>
                  <a:pt x="683" y="340"/>
                </a:lnTo>
                <a:lnTo>
                  <a:pt x="696" y="337"/>
                </a:lnTo>
                <a:lnTo>
                  <a:pt x="708" y="326"/>
                </a:lnTo>
                <a:lnTo>
                  <a:pt x="714" y="311"/>
                </a:lnTo>
                <a:close/>
                <a:moveTo>
                  <a:pt x="320" y="323"/>
                </a:moveTo>
                <a:lnTo>
                  <a:pt x="188" y="323"/>
                </a:lnTo>
                <a:lnTo>
                  <a:pt x="207" y="324"/>
                </a:lnTo>
                <a:lnTo>
                  <a:pt x="231" y="325"/>
                </a:lnTo>
                <a:lnTo>
                  <a:pt x="259" y="326"/>
                </a:lnTo>
                <a:lnTo>
                  <a:pt x="293" y="325"/>
                </a:lnTo>
                <a:lnTo>
                  <a:pt x="320" y="323"/>
                </a:lnTo>
                <a:close/>
                <a:moveTo>
                  <a:pt x="211" y="0"/>
                </a:moveTo>
                <a:lnTo>
                  <a:pt x="130" y="12"/>
                </a:lnTo>
                <a:lnTo>
                  <a:pt x="72" y="40"/>
                </a:lnTo>
                <a:lnTo>
                  <a:pt x="35" y="73"/>
                </a:lnTo>
                <a:lnTo>
                  <a:pt x="34" y="73"/>
                </a:lnTo>
                <a:lnTo>
                  <a:pt x="541" y="73"/>
                </a:lnTo>
                <a:lnTo>
                  <a:pt x="512" y="62"/>
                </a:lnTo>
                <a:lnTo>
                  <a:pt x="437" y="43"/>
                </a:lnTo>
                <a:lnTo>
                  <a:pt x="317" y="14"/>
                </a:lnTo>
                <a:lnTo>
                  <a:pt x="211" y="0"/>
                </a:lnTo>
                <a:close/>
                <a:moveTo>
                  <a:pt x="39" y="50"/>
                </a:moveTo>
                <a:lnTo>
                  <a:pt x="35" y="50"/>
                </a:lnTo>
                <a:lnTo>
                  <a:pt x="35" y="66"/>
                </a:lnTo>
                <a:lnTo>
                  <a:pt x="40" y="55"/>
                </a:lnTo>
                <a:lnTo>
                  <a:pt x="39" y="50"/>
                </a:lnTo>
                <a:close/>
              </a:path>
            </a:pathLst>
          </a:custGeom>
          <a:solidFill>
            <a:srgbClr val="C86F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AutoShape 2828">
            <a:extLst>
              <a:ext uri="{FF2B5EF4-FFF2-40B4-BE49-F238E27FC236}">
                <a16:creationId xmlns="" xmlns:a16="http://schemas.microsoft.com/office/drawing/2014/main" id="{091E6C70-38FC-428E-A21D-D9501F827D18}"/>
              </a:ext>
            </a:extLst>
          </p:cNvPr>
          <p:cNvSpPr>
            <a:spLocks/>
          </p:cNvSpPr>
          <p:nvPr/>
        </p:nvSpPr>
        <p:spPr bwMode="auto">
          <a:xfrm>
            <a:off x="3720572" y="4449407"/>
            <a:ext cx="757642" cy="675338"/>
          </a:xfrm>
          <a:custGeom>
            <a:avLst/>
            <a:gdLst>
              <a:gd name="T0" fmla="+- 0 6792 6407"/>
              <a:gd name="T1" fmla="*/ T0 w 551"/>
              <a:gd name="T2" fmla="+- 0 4619 4107"/>
              <a:gd name="T3" fmla="*/ 4619 h 518"/>
              <a:gd name="T4" fmla="+- 0 6803 6407"/>
              <a:gd name="T5" fmla="*/ T4 w 551"/>
              <a:gd name="T6" fmla="+- 0 4615 4107"/>
              <a:gd name="T7" fmla="*/ 4615 h 518"/>
              <a:gd name="T8" fmla="+- 0 6739 6407"/>
              <a:gd name="T9" fmla="*/ T8 w 551"/>
              <a:gd name="T10" fmla="+- 0 4573 4107"/>
              <a:gd name="T11" fmla="*/ 4573 h 518"/>
              <a:gd name="T12" fmla="+- 0 6743 6407"/>
              <a:gd name="T13" fmla="*/ T12 w 551"/>
              <a:gd name="T14" fmla="+- 0 4611 4107"/>
              <a:gd name="T15" fmla="*/ 4611 h 518"/>
              <a:gd name="T16" fmla="+- 0 6758 6407"/>
              <a:gd name="T17" fmla="*/ T16 w 551"/>
              <a:gd name="T18" fmla="+- 0 4611 4107"/>
              <a:gd name="T19" fmla="*/ 4611 h 518"/>
              <a:gd name="T20" fmla="+- 0 6830 6407"/>
              <a:gd name="T21" fmla="*/ T20 w 551"/>
              <a:gd name="T22" fmla="+- 0 4603 4107"/>
              <a:gd name="T23" fmla="*/ 4603 h 518"/>
              <a:gd name="T24" fmla="+- 0 6752 6407"/>
              <a:gd name="T25" fmla="*/ T24 w 551"/>
              <a:gd name="T26" fmla="+- 0 4575 4107"/>
              <a:gd name="T27" fmla="*/ 4575 h 518"/>
              <a:gd name="T28" fmla="+- 0 6883 6407"/>
              <a:gd name="T29" fmla="*/ T28 w 551"/>
              <a:gd name="T30" fmla="+- 0 4605 4107"/>
              <a:gd name="T31" fmla="*/ 4605 h 518"/>
              <a:gd name="T32" fmla="+- 0 6911 6407"/>
              <a:gd name="T33" fmla="*/ T32 w 551"/>
              <a:gd name="T34" fmla="+- 0 4585 4107"/>
              <a:gd name="T35" fmla="*/ 4585 h 518"/>
              <a:gd name="T36" fmla="+- 0 6789 6407"/>
              <a:gd name="T37" fmla="*/ T36 w 551"/>
              <a:gd name="T38" fmla="+- 0 4597 4107"/>
              <a:gd name="T39" fmla="*/ 4597 h 518"/>
              <a:gd name="T40" fmla="+- 0 6807 6407"/>
              <a:gd name="T41" fmla="*/ T40 w 551"/>
              <a:gd name="T42" fmla="+- 0 4553 4107"/>
              <a:gd name="T43" fmla="*/ 4553 h 518"/>
              <a:gd name="T44" fmla="+- 0 6834 6407"/>
              <a:gd name="T45" fmla="*/ T44 w 551"/>
              <a:gd name="T46" fmla="+- 0 4571 4107"/>
              <a:gd name="T47" fmla="*/ 4571 h 518"/>
              <a:gd name="T48" fmla="+- 0 6828 6407"/>
              <a:gd name="T49" fmla="*/ T48 w 551"/>
              <a:gd name="T50" fmla="+- 0 4589 4107"/>
              <a:gd name="T51" fmla="*/ 4589 h 518"/>
              <a:gd name="T52" fmla="+- 0 6867 6407"/>
              <a:gd name="T53" fmla="*/ T52 w 551"/>
              <a:gd name="T54" fmla="+- 0 4573 4107"/>
              <a:gd name="T55" fmla="*/ 4573 h 518"/>
              <a:gd name="T56" fmla="+- 0 6812 6407"/>
              <a:gd name="T57" fmla="*/ T56 w 551"/>
              <a:gd name="T58" fmla="+- 0 4549 4107"/>
              <a:gd name="T59" fmla="*/ 4549 h 518"/>
              <a:gd name="T60" fmla="+- 0 6851 6407"/>
              <a:gd name="T61" fmla="*/ T60 w 551"/>
              <a:gd name="T62" fmla="+- 0 4485 4107"/>
              <a:gd name="T63" fmla="*/ 4485 h 518"/>
              <a:gd name="T64" fmla="+- 0 6756 6407"/>
              <a:gd name="T65" fmla="*/ T64 w 551"/>
              <a:gd name="T66" fmla="+- 0 4561 4107"/>
              <a:gd name="T67" fmla="*/ 4561 h 518"/>
              <a:gd name="T68" fmla="+- 0 6826 6407"/>
              <a:gd name="T69" fmla="*/ T68 w 551"/>
              <a:gd name="T70" fmla="+- 0 4521 4107"/>
              <a:gd name="T71" fmla="*/ 4521 h 518"/>
              <a:gd name="T72" fmla="+- 0 6874 6407"/>
              <a:gd name="T73" fmla="*/ T72 w 551"/>
              <a:gd name="T74" fmla="+- 0 4565 4107"/>
              <a:gd name="T75" fmla="*/ 4565 h 518"/>
              <a:gd name="T76" fmla="+- 0 6828 6407"/>
              <a:gd name="T77" fmla="*/ T76 w 551"/>
              <a:gd name="T78" fmla="+- 0 4523 4107"/>
              <a:gd name="T79" fmla="*/ 4523 h 518"/>
              <a:gd name="T80" fmla="+- 0 6828 6407"/>
              <a:gd name="T81" fmla="*/ T80 w 551"/>
              <a:gd name="T82" fmla="+- 0 4523 4107"/>
              <a:gd name="T83" fmla="*/ 4523 h 518"/>
              <a:gd name="T84" fmla="+- 0 6798 6407"/>
              <a:gd name="T85" fmla="*/ T84 w 551"/>
              <a:gd name="T86" fmla="+- 0 4523 4107"/>
              <a:gd name="T87" fmla="*/ 4523 h 518"/>
              <a:gd name="T88" fmla="+- 0 6518 6407"/>
              <a:gd name="T89" fmla="*/ T88 w 551"/>
              <a:gd name="T90" fmla="+- 0 4235 4107"/>
              <a:gd name="T91" fmla="*/ 4235 h 518"/>
              <a:gd name="T92" fmla="+- 0 6505 6407"/>
              <a:gd name="T93" fmla="*/ T92 w 551"/>
              <a:gd name="T94" fmla="+- 0 4279 4107"/>
              <a:gd name="T95" fmla="*/ 4279 h 518"/>
              <a:gd name="T96" fmla="+- 0 6524 6407"/>
              <a:gd name="T97" fmla="*/ T96 w 551"/>
              <a:gd name="T98" fmla="+- 0 4331 4107"/>
              <a:gd name="T99" fmla="*/ 4331 h 518"/>
              <a:gd name="T100" fmla="+- 0 6534 6407"/>
              <a:gd name="T101" fmla="*/ T100 w 551"/>
              <a:gd name="T102" fmla="+- 0 4373 4107"/>
              <a:gd name="T103" fmla="*/ 4373 h 518"/>
              <a:gd name="T104" fmla="+- 0 6548 6407"/>
              <a:gd name="T105" fmla="*/ T104 w 551"/>
              <a:gd name="T106" fmla="+- 0 4395 4107"/>
              <a:gd name="T107" fmla="*/ 4395 h 518"/>
              <a:gd name="T108" fmla="+- 0 6596 6407"/>
              <a:gd name="T109" fmla="*/ T108 w 551"/>
              <a:gd name="T110" fmla="+- 0 4411 4107"/>
              <a:gd name="T111" fmla="*/ 4411 h 518"/>
              <a:gd name="T112" fmla="+- 0 6680 6407"/>
              <a:gd name="T113" fmla="*/ T112 w 551"/>
              <a:gd name="T114" fmla="+- 0 4439 4107"/>
              <a:gd name="T115" fmla="*/ 4439 h 518"/>
              <a:gd name="T116" fmla="+- 0 6646 6407"/>
              <a:gd name="T117" fmla="*/ T116 w 551"/>
              <a:gd name="T118" fmla="+- 0 4493 4107"/>
              <a:gd name="T119" fmla="*/ 4493 h 518"/>
              <a:gd name="T120" fmla="+- 0 6872 6407"/>
              <a:gd name="T121" fmla="*/ T120 w 551"/>
              <a:gd name="T122" fmla="+- 0 4465 4107"/>
              <a:gd name="T123" fmla="*/ 4465 h 518"/>
              <a:gd name="T124" fmla="+- 0 6947 6407"/>
              <a:gd name="T125" fmla="*/ T124 w 551"/>
              <a:gd name="T126" fmla="+- 0 4315 4107"/>
              <a:gd name="T127" fmla="*/ 4315 h 518"/>
              <a:gd name="T128" fmla="+- 0 6645 6407"/>
              <a:gd name="T129" fmla="*/ T128 w 551"/>
              <a:gd name="T130" fmla="+- 0 4249 4107"/>
              <a:gd name="T131" fmla="*/ 4249 h 518"/>
              <a:gd name="T132" fmla="+- 0 6849 6407"/>
              <a:gd name="T133" fmla="*/ T132 w 551"/>
              <a:gd name="T134" fmla="+- 0 4119 4107"/>
              <a:gd name="T135" fmla="*/ 4119 h 518"/>
              <a:gd name="T136" fmla="+- 0 6879 6407"/>
              <a:gd name="T137" fmla="*/ T136 w 551"/>
              <a:gd name="T138" fmla="+- 0 4151 4107"/>
              <a:gd name="T139" fmla="*/ 4151 h 518"/>
              <a:gd name="T140" fmla="+- 0 6814 6407"/>
              <a:gd name="T141" fmla="*/ T140 w 551"/>
              <a:gd name="T142" fmla="+- 0 4199 4107"/>
              <a:gd name="T143" fmla="*/ 4199 h 518"/>
              <a:gd name="T144" fmla="+- 0 6773 6407"/>
              <a:gd name="T145" fmla="*/ T144 w 551"/>
              <a:gd name="T146" fmla="+- 0 4277 4107"/>
              <a:gd name="T147" fmla="*/ 4277 h 518"/>
              <a:gd name="T148" fmla="+- 0 6947 6407"/>
              <a:gd name="T149" fmla="*/ T148 w 551"/>
              <a:gd name="T150" fmla="+- 0 4315 4107"/>
              <a:gd name="T151" fmla="*/ 4315 h 518"/>
              <a:gd name="T152" fmla="+- 0 6926 6407"/>
              <a:gd name="T153" fmla="*/ T152 w 551"/>
              <a:gd name="T154" fmla="+- 0 4249 4107"/>
              <a:gd name="T155" fmla="*/ 4249 h 518"/>
              <a:gd name="T156" fmla="+- 0 6951 6407"/>
              <a:gd name="T157" fmla="*/ T156 w 551"/>
              <a:gd name="T158" fmla="+- 0 4193 4107"/>
              <a:gd name="T159" fmla="*/ 4193 h 518"/>
              <a:gd name="T160" fmla="+- 0 6957 6407"/>
              <a:gd name="T161" fmla="*/ T160 w 551"/>
              <a:gd name="T162" fmla="+- 0 4153 4107"/>
              <a:gd name="T163" fmla="*/ 4153 h 518"/>
              <a:gd name="T164" fmla="+- 0 6927 6407"/>
              <a:gd name="T165" fmla="*/ T164 w 551"/>
              <a:gd name="T166" fmla="+- 0 4137 4107"/>
              <a:gd name="T167" fmla="*/ 4137 h 518"/>
              <a:gd name="T168" fmla="+- 0 6858 6407"/>
              <a:gd name="T169" fmla="*/ T168 w 551"/>
              <a:gd name="T170" fmla="+- 0 4117 4107"/>
              <a:gd name="T171" fmla="*/ 4117 h 518"/>
              <a:gd name="T172" fmla="+- 0 6420 6407"/>
              <a:gd name="T173" fmla="*/ T172 w 551"/>
              <a:gd name="T174" fmla="+- 0 4205 4107"/>
              <a:gd name="T175" fmla="*/ 4205 h 518"/>
              <a:gd name="T176" fmla="+- 0 6409 6407"/>
              <a:gd name="T177" fmla="*/ T176 w 551"/>
              <a:gd name="T178" fmla="+- 0 4255 4107"/>
              <a:gd name="T179" fmla="*/ 4255 h 518"/>
              <a:gd name="T180" fmla="+- 0 6481 6407"/>
              <a:gd name="T181" fmla="*/ T180 w 551"/>
              <a:gd name="T182" fmla="+- 0 4237 4107"/>
              <a:gd name="T183" fmla="*/ 4237 h 518"/>
              <a:gd name="T184" fmla="+- 0 6528 6407"/>
              <a:gd name="T185" fmla="*/ T184 w 551"/>
              <a:gd name="T186" fmla="+- 0 4181 4107"/>
              <a:gd name="T187" fmla="*/ 4181 h 518"/>
              <a:gd name="T188" fmla="+- 0 6952 6407"/>
              <a:gd name="T189" fmla="*/ T188 w 551"/>
              <a:gd name="T190" fmla="+- 0 4207 4107"/>
              <a:gd name="T191" fmla="*/ 4207 h 518"/>
              <a:gd name="T192" fmla="+- 0 6953 6407"/>
              <a:gd name="T193" fmla="*/ T192 w 551"/>
              <a:gd name="T194" fmla="+- 0 4141 4107"/>
              <a:gd name="T195" fmla="*/ 4141 h 518"/>
              <a:gd name="T196" fmla="+- 0 6943 6407"/>
              <a:gd name="T197" fmla="*/ T196 w 551"/>
              <a:gd name="T198" fmla="+- 0 4129 4107"/>
              <a:gd name="T199" fmla="*/ 4129 h 518"/>
              <a:gd name="T200" fmla="+- 0 6925 6407"/>
              <a:gd name="T201" fmla="*/ T200 w 551"/>
              <a:gd name="T202" fmla="+- 0 4131 4107"/>
              <a:gd name="T203" fmla="*/ 4131 h 518"/>
              <a:gd name="T204" fmla="+- 0 6866 6407"/>
              <a:gd name="T205" fmla="*/ T204 w 551"/>
              <a:gd name="T206" fmla="+- 0 4111 4107"/>
              <a:gd name="T207" fmla="*/ 4111 h 518"/>
              <a:gd name="T208" fmla="+- 0 6891 6407"/>
              <a:gd name="T209" fmla="*/ T208 w 551"/>
              <a:gd name="T210" fmla="+- 0 4109 4107"/>
              <a:gd name="T211" fmla="*/ 4109 h 518"/>
              <a:gd name="T212" fmla="+- 0 6902 6407"/>
              <a:gd name="T213" fmla="*/ T212 w 551"/>
              <a:gd name="T214" fmla="+- 0 4115 4107"/>
              <a:gd name="T215" fmla="*/ 4115 h 518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</a:cxnLst>
            <a:rect l="0" t="0" r="r" b="b"/>
            <a:pathLst>
              <a:path w="551" h="518">
                <a:moveTo>
                  <a:pt x="382" y="504"/>
                </a:moveTo>
                <a:lnTo>
                  <a:pt x="353" y="504"/>
                </a:lnTo>
                <a:lnTo>
                  <a:pt x="354" y="506"/>
                </a:lnTo>
                <a:lnTo>
                  <a:pt x="359" y="508"/>
                </a:lnTo>
                <a:lnTo>
                  <a:pt x="377" y="510"/>
                </a:lnTo>
                <a:lnTo>
                  <a:pt x="385" y="512"/>
                </a:lnTo>
                <a:lnTo>
                  <a:pt x="395" y="516"/>
                </a:lnTo>
                <a:lnTo>
                  <a:pt x="399" y="516"/>
                </a:lnTo>
                <a:lnTo>
                  <a:pt x="404" y="518"/>
                </a:lnTo>
                <a:lnTo>
                  <a:pt x="408" y="518"/>
                </a:lnTo>
                <a:lnTo>
                  <a:pt x="403" y="514"/>
                </a:lnTo>
                <a:lnTo>
                  <a:pt x="396" y="508"/>
                </a:lnTo>
                <a:lnTo>
                  <a:pt x="383" y="506"/>
                </a:lnTo>
                <a:lnTo>
                  <a:pt x="382" y="504"/>
                </a:lnTo>
                <a:close/>
                <a:moveTo>
                  <a:pt x="338" y="464"/>
                </a:moveTo>
                <a:lnTo>
                  <a:pt x="333" y="464"/>
                </a:lnTo>
                <a:lnTo>
                  <a:pt x="332" y="466"/>
                </a:lnTo>
                <a:lnTo>
                  <a:pt x="340" y="476"/>
                </a:lnTo>
                <a:lnTo>
                  <a:pt x="345" y="480"/>
                </a:lnTo>
                <a:lnTo>
                  <a:pt x="349" y="482"/>
                </a:lnTo>
                <a:lnTo>
                  <a:pt x="349" y="486"/>
                </a:lnTo>
                <a:lnTo>
                  <a:pt x="348" y="490"/>
                </a:lnTo>
                <a:lnTo>
                  <a:pt x="336" y="504"/>
                </a:lnTo>
                <a:lnTo>
                  <a:pt x="334" y="506"/>
                </a:lnTo>
                <a:lnTo>
                  <a:pt x="335" y="508"/>
                </a:lnTo>
                <a:lnTo>
                  <a:pt x="336" y="510"/>
                </a:lnTo>
                <a:lnTo>
                  <a:pt x="339" y="510"/>
                </a:lnTo>
                <a:lnTo>
                  <a:pt x="342" y="508"/>
                </a:lnTo>
                <a:lnTo>
                  <a:pt x="351" y="504"/>
                </a:lnTo>
                <a:lnTo>
                  <a:pt x="384" y="504"/>
                </a:lnTo>
                <a:lnTo>
                  <a:pt x="393" y="502"/>
                </a:lnTo>
                <a:lnTo>
                  <a:pt x="402" y="502"/>
                </a:lnTo>
                <a:lnTo>
                  <a:pt x="425" y="500"/>
                </a:lnTo>
                <a:lnTo>
                  <a:pt x="425" y="496"/>
                </a:lnTo>
                <a:lnTo>
                  <a:pt x="423" y="496"/>
                </a:lnTo>
                <a:lnTo>
                  <a:pt x="403" y="492"/>
                </a:lnTo>
                <a:lnTo>
                  <a:pt x="371" y="492"/>
                </a:lnTo>
                <a:lnTo>
                  <a:pt x="369" y="482"/>
                </a:lnTo>
                <a:lnTo>
                  <a:pt x="369" y="470"/>
                </a:lnTo>
                <a:lnTo>
                  <a:pt x="347" y="470"/>
                </a:lnTo>
                <a:lnTo>
                  <a:pt x="345" y="468"/>
                </a:lnTo>
                <a:lnTo>
                  <a:pt x="338" y="464"/>
                </a:lnTo>
                <a:close/>
                <a:moveTo>
                  <a:pt x="504" y="478"/>
                </a:moveTo>
                <a:lnTo>
                  <a:pt x="441" y="478"/>
                </a:lnTo>
                <a:lnTo>
                  <a:pt x="463" y="488"/>
                </a:lnTo>
                <a:lnTo>
                  <a:pt x="469" y="492"/>
                </a:lnTo>
                <a:lnTo>
                  <a:pt x="476" y="498"/>
                </a:lnTo>
                <a:lnTo>
                  <a:pt x="479" y="498"/>
                </a:lnTo>
                <a:lnTo>
                  <a:pt x="479" y="496"/>
                </a:lnTo>
                <a:lnTo>
                  <a:pt x="477" y="488"/>
                </a:lnTo>
                <a:lnTo>
                  <a:pt x="464" y="480"/>
                </a:lnTo>
                <a:lnTo>
                  <a:pt x="504" y="480"/>
                </a:lnTo>
                <a:lnTo>
                  <a:pt x="504" y="478"/>
                </a:lnTo>
                <a:close/>
                <a:moveTo>
                  <a:pt x="384" y="486"/>
                </a:moveTo>
                <a:lnTo>
                  <a:pt x="380" y="486"/>
                </a:lnTo>
                <a:lnTo>
                  <a:pt x="375" y="490"/>
                </a:lnTo>
                <a:lnTo>
                  <a:pt x="371" y="492"/>
                </a:lnTo>
                <a:lnTo>
                  <a:pt x="381" y="492"/>
                </a:lnTo>
                <a:lnTo>
                  <a:pt x="382" y="490"/>
                </a:lnTo>
                <a:lnTo>
                  <a:pt x="385" y="488"/>
                </a:lnTo>
                <a:lnTo>
                  <a:pt x="384" y="486"/>
                </a:lnTo>
                <a:close/>
                <a:moveTo>
                  <a:pt x="405" y="442"/>
                </a:moveTo>
                <a:lnTo>
                  <a:pt x="401" y="442"/>
                </a:lnTo>
                <a:lnTo>
                  <a:pt x="401" y="444"/>
                </a:lnTo>
                <a:lnTo>
                  <a:pt x="400" y="446"/>
                </a:lnTo>
                <a:lnTo>
                  <a:pt x="401" y="446"/>
                </a:lnTo>
                <a:lnTo>
                  <a:pt x="412" y="454"/>
                </a:lnTo>
                <a:lnTo>
                  <a:pt x="418" y="454"/>
                </a:lnTo>
                <a:lnTo>
                  <a:pt x="422" y="456"/>
                </a:lnTo>
                <a:lnTo>
                  <a:pt x="425" y="460"/>
                </a:lnTo>
                <a:lnTo>
                  <a:pt x="427" y="464"/>
                </a:lnTo>
                <a:lnTo>
                  <a:pt x="427" y="468"/>
                </a:lnTo>
                <a:lnTo>
                  <a:pt x="420" y="474"/>
                </a:lnTo>
                <a:lnTo>
                  <a:pt x="416" y="478"/>
                </a:lnTo>
                <a:lnTo>
                  <a:pt x="416" y="480"/>
                </a:lnTo>
                <a:lnTo>
                  <a:pt x="417" y="482"/>
                </a:lnTo>
                <a:lnTo>
                  <a:pt x="421" y="482"/>
                </a:lnTo>
                <a:lnTo>
                  <a:pt x="431" y="478"/>
                </a:lnTo>
                <a:lnTo>
                  <a:pt x="503" y="478"/>
                </a:lnTo>
                <a:lnTo>
                  <a:pt x="491" y="474"/>
                </a:lnTo>
                <a:lnTo>
                  <a:pt x="487" y="472"/>
                </a:lnTo>
                <a:lnTo>
                  <a:pt x="463" y="468"/>
                </a:lnTo>
                <a:lnTo>
                  <a:pt x="460" y="466"/>
                </a:lnTo>
                <a:lnTo>
                  <a:pt x="467" y="462"/>
                </a:lnTo>
                <a:lnTo>
                  <a:pt x="450" y="462"/>
                </a:lnTo>
                <a:lnTo>
                  <a:pt x="446" y="456"/>
                </a:lnTo>
                <a:lnTo>
                  <a:pt x="438" y="444"/>
                </a:lnTo>
                <a:lnTo>
                  <a:pt x="414" y="444"/>
                </a:lnTo>
                <a:lnTo>
                  <a:pt x="405" y="442"/>
                </a:lnTo>
                <a:close/>
                <a:moveTo>
                  <a:pt x="504" y="480"/>
                </a:moveTo>
                <a:lnTo>
                  <a:pt x="475" y="480"/>
                </a:lnTo>
                <a:lnTo>
                  <a:pt x="495" y="482"/>
                </a:lnTo>
                <a:lnTo>
                  <a:pt x="503" y="482"/>
                </a:lnTo>
                <a:lnTo>
                  <a:pt x="504" y="480"/>
                </a:lnTo>
                <a:close/>
                <a:moveTo>
                  <a:pt x="444" y="378"/>
                </a:moveTo>
                <a:lnTo>
                  <a:pt x="327" y="378"/>
                </a:lnTo>
                <a:lnTo>
                  <a:pt x="343" y="400"/>
                </a:lnTo>
                <a:lnTo>
                  <a:pt x="346" y="404"/>
                </a:lnTo>
                <a:lnTo>
                  <a:pt x="348" y="420"/>
                </a:lnTo>
                <a:lnTo>
                  <a:pt x="349" y="438"/>
                </a:lnTo>
                <a:lnTo>
                  <a:pt x="349" y="454"/>
                </a:lnTo>
                <a:lnTo>
                  <a:pt x="350" y="470"/>
                </a:lnTo>
                <a:lnTo>
                  <a:pt x="369" y="470"/>
                </a:lnTo>
                <a:lnTo>
                  <a:pt x="368" y="464"/>
                </a:lnTo>
                <a:lnTo>
                  <a:pt x="367" y="438"/>
                </a:lnTo>
                <a:lnTo>
                  <a:pt x="367" y="414"/>
                </a:lnTo>
                <a:lnTo>
                  <a:pt x="419" y="414"/>
                </a:lnTo>
                <a:lnTo>
                  <a:pt x="414" y="406"/>
                </a:lnTo>
                <a:lnTo>
                  <a:pt x="418" y="402"/>
                </a:lnTo>
                <a:lnTo>
                  <a:pt x="424" y="396"/>
                </a:lnTo>
                <a:lnTo>
                  <a:pt x="435" y="386"/>
                </a:lnTo>
                <a:lnTo>
                  <a:pt x="444" y="378"/>
                </a:lnTo>
                <a:close/>
                <a:moveTo>
                  <a:pt x="467" y="458"/>
                </a:moveTo>
                <a:lnTo>
                  <a:pt x="463" y="458"/>
                </a:lnTo>
                <a:lnTo>
                  <a:pt x="459" y="460"/>
                </a:lnTo>
                <a:lnTo>
                  <a:pt x="451" y="462"/>
                </a:lnTo>
                <a:lnTo>
                  <a:pt x="468" y="462"/>
                </a:lnTo>
                <a:lnTo>
                  <a:pt x="467" y="458"/>
                </a:lnTo>
                <a:close/>
                <a:moveTo>
                  <a:pt x="421" y="416"/>
                </a:moveTo>
                <a:lnTo>
                  <a:pt x="396" y="416"/>
                </a:lnTo>
                <a:lnTo>
                  <a:pt x="403" y="426"/>
                </a:lnTo>
                <a:lnTo>
                  <a:pt x="416" y="444"/>
                </a:lnTo>
                <a:lnTo>
                  <a:pt x="438" y="444"/>
                </a:lnTo>
                <a:lnTo>
                  <a:pt x="426" y="424"/>
                </a:lnTo>
                <a:lnTo>
                  <a:pt x="421" y="416"/>
                </a:lnTo>
                <a:close/>
                <a:moveTo>
                  <a:pt x="419" y="414"/>
                </a:moveTo>
                <a:lnTo>
                  <a:pt x="367" y="414"/>
                </a:lnTo>
                <a:lnTo>
                  <a:pt x="372" y="416"/>
                </a:lnTo>
                <a:lnTo>
                  <a:pt x="377" y="418"/>
                </a:lnTo>
                <a:lnTo>
                  <a:pt x="387" y="418"/>
                </a:lnTo>
                <a:lnTo>
                  <a:pt x="391" y="416"/>
                </a:lnTo>
                <a:lnTo>
                  <a:pt x="421" y="416"/>
                </a:lnTo>
                <a:lnTo>
                  <a:pt x="419" y="414"/>
                </a:lnTo>
                <a:close/>
                <a:moveTo>
                  <a:pt x="224" y="126"/>
                </a:moveTo>
                <a:lnTo>
                  <a:pt x="101" y="126"/>
                </a:lnTo>
                <a:lnTo>
                  <a:pt x="106" y="128"/>
                </a:lnTo>
                <a:lnTo>
                  <a:pt x="111" y="128"/>
                </a:lnTo>
                <a:lnTo>
                  <a:pt x="107" y="130"/>
                </a:lnTo>
                <a:lnTo>
                  <a:pt x="101" y="132"/>
                </a:lnTo>
                <a:lnTo>
                  <a:pt x="100" y="144"/>
                </a:lnTo>
                <a:lnTo>
                  <a:pt x="96" y="154"/>
                </a:lnTo>
                <a:lnTo>
                  <a:pt x="95" y="158"/>
                </a:lnTo>
                <a:lnTo>
                  <a:pt x="98" y="172"/>
                </a:lnTo>
                <a:lnTo>
                  <a:pt x="97" y="176"/>
                </a:lnTo>
                <a:lnTo>
                  <a:pt x="97" y="178"/>
                </a:lnTo>
                <a:lnTo>
                  <a:pt x="95" y="186"/>
                </a:lnTo>
                <a:lnTo>
                  <a:pt x="99" y="196"/>
                </a:lnTo>
                <a:lnTo>
                  <a:pt x="104" y="206"/>
                </a:lnTo>
                <a:lnTo>
                  <a:pt x="117" y="224"/>
                </a:lnTo>
                <a:lnTo>
                  <a:pt x="112" y="234"/>
                </a:lnTo>
                <a:lnTo>
                  <a:pt x="122" y="244"/>
                </a:lnTo>
                <a:lnTo>
                  <a:pt x="132" y="248"/>
                </a:lnTo>
                <a:lnTo>
                  <a:pt x="130" y="256"/>
                </a:lnTo>
                <a:lnTo>
                  <a:pt x="127" y="266"/>
                </a:lnTo>
                <a:lnTo>
                  <a:pt x="128" y="270"/>
                </a:lnTo>
                <a:lnTo>
                  <a:pt x="130" y="270"/>
                </a:lnTo>
                <a:lnTo>
                  <a:pt x="135" y="272"/>
                </a:lnTo>
                <a:lnTo>
                  <a:pt x="135" y="274"/>
                </a:lnTo>
                <a:lnTo>
                  <a:pt x="136" y="282"/>
                </a:lnTo>
                <a:lnTo>
                  <a:pt x="141" y="288"/>
                </a:lnTo>
                <a:lnTo>
                  <a:pt x="153" y="290"/>
                </a:lnTo>
                <a:lnTo>
                  <a:pt x="162" y="294"/>
                </a:lnTo>
                <a:lnTo>
                  <a:pt x="179" y="296"/>
                </a:lnTo>
                <a:lnTo>
                  <a:pt x="182" y="298"/>
                </a:lnTo>
                <a:lnTo>
                  <a:pt x="185" y="298"/>
                </a:lnTo>
                <a:lnTo>
                  <a:pt x="189" y="304"/>
                </a:lnTo>
                <a:lnTo>
                  <a:pt x="193" y="310"/>
                </a:lnTo>
                <a:lnTo>
                  <a:pt x="200" y="320"/>
                </a:lnTo>
                <a:lnTo>
                  <a:pt x="202" y="322"/>
                </a:lnTo>
                <a:lnTo>
                  <a:pt x="213" y="326"/>
                </a:lnTo>
                <a:lnTo>
                  <a:pt x="250" y="332"/>
                </a:lnTo>
                <a:lnTo>
                  <a:pt x="273" y="332"/>
                </a:lnTo>
                <a:lnTo>
                  <a:pt x="257" y="346"/>
                </a:lnTo>
                <a:lnTo>
                  <a:pt x="240" y="364"/>
                </a:lnTo>
                <a:lnTo>
                  <a:pt x="233" y="374"/>
                </a:lnTo>
                <a:lnTo>
                  <a:pt x="236" y="382"/>
                </a:lnTo>
                <a:lnTo>
                  <a:pt x="237" y="384"/>
                </a:lnTo>
                <a:lnTo>
                  <a:pt x="239" y="386"/>
                </a:lnTo>
                <a:lnTo>
                  <a:pt x="254" y="386"/>
                </a:lnTo>
                <a:lnTo>
                  <a:pt x="268" y="380"/>
                </a:lnTo>
                <a:lnTo>
                  <a:pt x="311" y="380"/>
                </a:lnTo>
                <a:lnTo>
                  <a:pt x="317" y="378"/>
                </a:lnTo>
                <a:lnTo>
                  <a:pt x="444" y="378"/>
                </a:lnTo>
                <a:lnTo>
                  <a:pt x="465" y="358"/>
                </a:lnTo>
                <a:lnTo>
                  <a:pt x="499" y="324"/>
                </a:lnTo>
                <a:lnTo>
                  <a:pt x="526" y="290"/>
                </a:lnTo>
                <a:lnTo>
                  <a:pt x="539" y="264"/>
                </a:lnTo>
                <a:lnTo>
                  <a:pt x="542" y="236"/>
                </a:lnTo>
                <a:lnTo>
                  <a:pt x="541" y="210"/>
                </a:lnTo>
                <a:lnTo>
                  <a:pt x="540" y="208"/>
                </a:lnTo>
                <a:lnTo>
                  <a:pt x="279" y="208"/>
                </a:lnTo>
                <a:lnTo>
                  <a:pt x="277" y="206"/>
                </a:lnTo>
                <a:lnTo>
                  <a:pt x="271" y="196"/>
                </a:lnTo>
                <a:lnTo>
                  <a:pt x="256" y="170"/>
                </a:lnTo>
                <a:lnTo>
                  <a:pt x="247" y="154"/>
                </a:lnTo>
                <a:lnTo>
                  <a:pt x="238" y="142"/>
                </a:lnTo>
                <a:lnTo>
                  <a:pt x="231" y="132"/>
                </a:lnTo>
                <a:lnTo>
                  <a:pt x="228" y="130"/>
                </a:lnTo>
                <a:lnTo>
                  <a:pt x="224" y="126"/>
                </a:lnTo>
                <a:close/>
                <a:moveTo>
                  <a:pt x="451" y="10"/>
                </a:moveTo>
                <a:lnTo>
                  <a:pt x="444" y="10"/>
                </a:lnTo>
                <a:lnTo>
                  <a:pt x="442" y="12"/>
                </a:lnTo>
                <a:lnTo>
                  <a:pt x="442" y="14"/>
                </a:lnTo>
                <a:lnTo>
                  <a:pt x="442" y="16"/>
                </a:lnTo>
                <a:lnTo>
                  <a:pt x="446" y="24"/>
                </a:lnTo>
                <a:lnTo>
                  <a:pt x="454" y="32"/>
                </a:lnTo>
                <a:lnTo>
                  <a:pt x="463" y="38"/>
                </a:lnTo>
                <a:lnTo>
                  <a:pt x="472" y="44"/>
                </a:lnTo>
                <a:lnTo>
                  <a:pt x="471" y="44"/>
                </a:lnTo>
                <a:lnTo>
                  <a:pt x="465" y="46"/>
                </a:lnTo>
                <a:lnTo>
                  <a:pt x="453" y="52"/>
                </a:lnTo>
                <a:lnTo>
                  <a:pt x="438" y="62"/>
                </a:lnTo>
                <a:lnTo>
                  <a:pt x="422" y="74"/>
                </a:lnTo>
                <a:lnTo>
                  <a:pt x="407" y="92"/>
                </a:lnTo>
                <a:lnTo>
                  <a:pt x="400" y="104"/>
                </a:lnTo>
                <a:lnTo>
                  <a:pt x="394" y="116"/>
                </a:lnTo>
                <a:lnTo>
                  <a:pt x="388" y="128"/>
                </a:lnTo>
                <a:lnTo>
                  <a:pt x="383" y="138"/>
                </a:lnTo>
                <a:lnTo>
                  <a:pt x="374" y="154"/>
                </a:lnTo>
                <a:lnTo>
                  <a:pt x="366" y="170"/>
                </a:lnTo>
                <a:lnTo>
                  <a:pt x="357" y="182"/>
                </a:lnTo>
                <a:lnTo>
                  <a:pt x="346" y="190"/>
                </a:lnTo>
                <a:lnTo>
                  <a:pt x="326" y="198"/>
                </a:lnTo>
                <a:lnTo>
                  <a:pt x="307" y="204"/>
                </a:lnTo>
                <a:lnTo>
                  <a:pt x="291" y="208"/>
                </a:lnTo>
                <a:lnTo>
                  <a:pt x="540" y="208"/>
                </a:lnTo>
                <a:lnTo>
                  <a:pt x="537" y="188"/>
                </a:lnTo>
                <a:lnTo>
                  <a:pt x="531" y="172"/>
                </a:lnTo>
                <a:lnTo>
                  <a:pt x="526" y="162"/>
                </a:lnTo>
                <a:lnTo>
                  <a:pt x="514" y="144"/>
                </a:lnTo>
                <a:lnTo>
                  <a:pt x="515" y="144"/>
                </a:lnTo>
                <a:lnTo>
                  <a:pt x="519" y="142"/>
                </a:lnTo>
                <a:lnTo>
                  <a:pt x="530" y="136"/>
                </a:lnTo>
                <a:lnTo>
                  <a:pt x="532" y="114"/>
                </a:lnTo>
                <a:lnTo>
                  <a:pt x="534" y="96"/>
                </a:lnTo>
                <a:lnTo>
                  <a:pt x="532" y="94"/>
                </a:lnTo>
                <a:lnTo>
                  <a:pt x="545" y="94"/>
                </a:lnTo>
                <a:lnTo>
                  <a:pt x="544" y="86"/>
                </a:lnTo>
                <a:lnTo>
                  <a:pt x="542" y="82"/>
                </a:lnTo>
                <a:lnTo>
                  <a:pt x="541" y="80"/>
                </a:lnTo>
                <a:lnTo>
                  <a:pt x="545" y="78"/>
                </a:lnTo>
                <a:lnTo>
                  <a:pt x="548" y="74"/>
                </a:lnTo>
                <a:lnTo>
                  <a:pt x="548" y="66"/>
                </a:lnTo>
                <a:lnTo>
                  <a:pt x="550" y="46"/>
                </a:lnTo>
                <a:lnTo>
                  <a:pt x="550" y="38"/>
                </a:lnTo>
                <a:lnTo>
                  <a:pt x="537" y="38"/>
                </a:lnTo>
                <a:lnTo>
                  <a:pt x="536" y="36"/>
                </a:lnTo>
                <a:lnTo>
                  <a:pt x="536" y="32"/>
                </a:lnTo>
                <a:lnTo>
                  <a:pt x="521" y="32"/>
                </a:lnTo>
                <a:lnTo>
                  <a:pt x="520" y="30"/>
                </a:lnTo>
                <a:lnTo>
                  <a:pt x="518" y="24"/>
                </a:lnTo>
                <a:lnTo>
                  <a:pt x="504" y="24"/>
                </a:lnTo>
                <a:lnTo>
                  <a:pt x="503" y="22"/>
                </a:lnTo>
                <a:lnTo>
                  <a:pt x="499" y="16"/>
                </a:lnTo>
                <a:lnTo>
                  <a:pt x="467" y="16"/>
                </a:lnTo>
                <a:lnTo>
                  <a:pt x="451" y="10"/>
                </a:lnTo>
                <a:close/>
                <a:moveTo>
                  <a:pt x="121" y="74"/>
                </a:moveTo>
                <a:lnTo>
                  <a:pt x="113" y="74"/>
                </a:lnTo>
                <a:lnTo>
                  <a:pt x="109" y="76"/>
                </a:lnTo>
                <a:lnTo>
                  <a:pt x="67" y="82"/>
                </a:lnTo>
                <a:lnTo>
                  <a:pt x="34" y="90"/>
                </a:lnTo>
                <a:lnTo>
                  <a:pt x="13" y="98"/>
                </a:lnTo>
                <a:lnTo>
                  <a:pt x="5" y="108"/>
                </a:lnTo>
                <a:lnTo>
                  <a:pt x="5" y="118"/>
                </a:lnTo>
                <a:lnTo>
                  <a:pt x="21" y="118"/>
                </a:lnTo>
                <a:lnTo>
                  <a:pt x="18" y="120"/>
                </a:lnTo>
                <a:lnTo>
                  <a:pt x="0" y="138"/>
                </a:lnTo>
                <a:lnTo>
                  <a:pt x="2" y="148"/>
                </a:lnTo>
                <a:lnTo>
                  <a:pt x="3" y="150"/>
                </a:lnTo>
                <a:lnTo>
                  <a:pt x="7" y="152"/>
                </a:lnTo>
                <a:lnTo>
                  <a:pt x="21" y="152"/>
                </a:lnTo>
                <a:lnTo>
                  <a:pt x="49" y="140"/>
                </a:lnTo>
                <a:lnTo>
                  <a:pt x="62" y="134"/>
                </a:lnTo>
                <a:lnTo>
                  <a:pt x="74" y="130"/>
                </a:lnTo>
                <a:lnTo>
                  <a:pt x="86" y="126"/>
                </a:lnTo>
                <a:lnTo>
                  <a:pt x="224" y="126"/>
                </a:lnTo>
                <a:lnTo>
                  <a:pt x="213" y="114"/>
                </a:lnTo>
                <a:lnTo>
                  <a:pt x="190" y="96"/>
                </a:lnTo>
                <a:lnTo>
                  <a:pt x="159" y="80"/>
                </a:lnTo>
                <a:lnTo>
                  <a:pt x="121" y="74"/>
                </a:lnTo>
                <a:close/>
                <a:moveTo>
                  <a:pt x="545" y="94"/>
                </a:moveTo>
                <a:lnTo>
                  <a:pt x="535" y="94"/>
                </a:lnTo>
                <a:lnTo>
                  <a:pt x="538" y="96"/>
                </a:lnTo>
                <a:lnTo>
                  <a:pt x="541" y="102"/>
                </a:lnTo>
                <a:lnTo>
                  <a:pt x="543" y="102"/>
                </a:lnTo>
                <a:lnTo>
                  <a:pt x="545" y="100"/>
                </a:lnTo>
                <a:lnTo>
                  <a:pt x="545" y="94"/>
                </a:lnTo>
                <a:close/>
                <a:moveTo>
                  <a:pt x="546" y="34"/>
                </a:moveTo>
                <a:lnTo>
                  <a:pt x="542" y="34"/>
                </a:lnTo>
                <a:lnTo>
                  <a:pt x="539" y="38"/>
                </a:lnTo>
                <a:lnTo>
                  <a:pt x="550" y="38"/>
                </a:lnTo>
                <a:lnTo>
                  <a:pt x="546" y="34"/>
                </a:lnTo>
                <a:close/>
                <a:moveTo>
                  <a:pt x="533" y="20"/>
                </a:moveTo>
                <a:lnTo>
                  <a:pt x="530" y="20"/>
                </a:lnTo>
                <a:lnTo>
                  <a:pt x="522" y="30"/>
                </a:lnTo>
                <a:lnTo>
                  <a:pt x="521" y="32"/>
                </a:lnTo>
                <a:lnTo>
                  <a:pt x="536" y="32"/>
                </a:lnTo>
                <a:lnTo>
                  <a:pt x="536" y="22"/>
                </a:lnTo>
                <a:lnTo>
                  <a:pt x="533" y="20"/>
                </a:lnTo>
                <a:close/>
                <a:moveTo>
                  <a:pt x="513" y="10"/>
                </a:moveTo>
                <a:lnTo>
                  <a:pt x="506" y="10"/>
                </a:lnTo>
                <a:lnTo>
                  <a:pt x="504" y="22"/>
                </a:lnTo>
                <a:lnTo>
                  <a:pt x="504" y="24"/>
                </a:lnTo>
                <a:lnTo>
                  <a:pt x="518" y="24"/>
                </a:lnTo>
                <a:lnTo>
                  <a:pt x="515" y="14"/>
                </a:lnTo>
                <a:lnTo>
                  <a:pt x="513" y="10"/>
                </a:lnTo>
                <a:close/>
                <a:moveTo>
                  <a:pt x="466" y="0"/>
                </a:moveTo>
                <a:lnTo>
                  <a:pt x="460" y="0"/>
                </a:lnTo>
                <a:lnTo>
                  <a:pt x="460" y="2"/>
                </a:lnTo>
                <a:lnTo>
                  <a:pt x="459" y="4"/>
                </a:lnTo>
                <a:lnTo>
                  <a:pt x="468" y="16"/>
                </a:lnTo>
                <a:lnTo>
                  <a:pt x="483" y="16"/>
                </a:lnTo>
                <a:lnTo>
                  <a:pt x="472" y="4"/>
                </a:lnTo>
                <a:lnTo>
                  <a:pt x="466" y="0"/>
                </a:lnTo>
                <a:close/>
                <a:moveTo>
                  <a:pt x="491" y="2"/>
                </a:moveTo>
                <a:lnTo>
                  <a:pt x="484" y="2"/>
                </a:lnTo>
                <a:lnTo>
                  <a:pt x="481" y="6"/>
                </a:lnTo>
                <a:lnTo>
                  <a:pt x="484" y="14"/>
                </a:lnTo>
                <a:lnTo>
                  <a:pt x="485" y="16"/>
                </a:lnTo>
                <a:lnTo>
                  <a:pt x="499" y="16"/>
                </a:lnTo>
                <a:lnTo>
                  <a:pt x="495" y="8"/>
                </a:lnTo>
                <a:lnTo>
                  <a:pt x="491" y="2"/>
                </a:lnTo>
                <a:close/>
              </a:path>
            </a:pathLst>
          </a:custGeom>
          <a:solidFill>
            <a:srgbClr val="C86F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pic>
        <p:nvPicPr>
          <p:cNvPr id="9" name="Picture 6" descr="Rubber Tapping - Natursutten - Graphic Design , Transparent Cartoon, Free  Cliparts &amp;amp; Silhouettes - NetClipart">
            <a:extLst>
              <a:ext uri="{FF2B5EF4-FFF2-40B4-BE49-F238E27FC236}">
                <a16:creationId xmlns="" xmlns:a16="http://schemas.microsoft.com/office/drawing/2014/main" id="{5853B749-7BDD-4DA0-867B-9E2194523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93" b="91489" l="10000" r="90000">
                        <a14:foregroundMark x1="32283" y1="9493" x2="32283" y2="9493"/>
                        <a14:foregroundMark x1="25435" y1="24714" x2="25435" y2="24714"/>
                        <a14:foregroundMark x1="24674" y1="36498" x2="24674" y2="36498"/>
                        <a14:foregroundMark x1="53804" y1="22913" x2="53804" y2="22913"/>
                        <a14:foregroundMark x1="63587" y1="14566" x2="63587" y2="14566"/>
                        <a14:foregroundMark x1="75435" y1="15057" x2="75435" y2="15057"/>
                        <a14:foregroundMark x1="70978" y1="28805" x2="70978" y2="28805"/>
                        <a14:foregroundMark x1="39457" y1="91489" x2="39457" y2="9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0" r="16865"/>
          <a:stretch/>
        </p:blipFill>
        <p:spPr bwMode="auto">
          <a:xfrm>
            <a:off x="5044110" y="3882264"/>
            <a:ext cx="1146608" cy="11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="" xmlns:a16="http://schemas.microsoft.com/office/drawing/2014/main" id="{E34DCA49-7ED5-46B3-A496-6EBB7BDD2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31" y="3867487"/>
            <a:ext cx="1249592" cy="123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5BBE013-65E6-4B23-B6B7-DA83AC772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6202" r="1851" b="4806"/>
          <a:stretch/>
        </p:blipFill>
        <p:spPr>
          <a:xfrm>
            <a:off x="5362353" y="185096"/>
            <a:ext cx="4472142" cy="64878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6EC0B19-E097-421F-9394-1141EB19D452}"/>
              </a:ext>
            </a:extLst>
          </p:cNvPr>
          <p:cNvSpPr/>
          <p:nvPr/>
        </p:nvSpPr>
        <p:spPr>
          <a:xfrm>
            <a:off x="7963785" y="361507"/>
            <a:ext cx="1870709" cy="2583712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60268F8-FA1E-4C09-906A-D432B19E961E}"/>
              </a:ext>
            </a:extLst>
          </p:cNvPr>
          <p:cNvSpPr/>
          <p:nvPr/>
        </p:nvSpPr>
        <p:spPr>
          <a:xfrm>
            <a:off x="8541488" y="3429000"/>
            <a:ext cx="1293006" cy="2172587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3566FC-4006-48D0-88A4-F55EEA4A0103}"/>
              </a:ext>
            </a:extLst>
          </p:cNvPr>
          <p:cNvSpPr/>
          <p:nvPr/>
        </p:nvSpPr>
        <p:spPr>
          <a:xfrm>
            <a:off x="5534557" y="4242392"/>
            <a:ext cx="1419135" cy="850603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5A86CE6-EFDD-4B2E-8DFD-978B8F58E1AD}"/>
              </a:ext>
            </a:extLst>
          </p:cNvPr>
          <p:cNvSpPr/>
          <p:nvPr/>
        </p:nvSpPr>
        <p:spPr>
          <a:xfrm>
            <a:off x="7262038" y="5753500"/>
            <a:ext cx="1637102" cy="725273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A51C7FD-DE12-4D8F-B261-6763C147AE87}"/>
              </a:ext>
            </a:extLst>
          </p:cNvPr>
          <p:cNvSpPr txBox="1"/>
          <p:nvPr/>
        </p:nvSpPr>
        <p:spPr>
          <a:xfrm>
            <a:off x="7899987" y="209594"/>
            <a:ext cx="2998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4472C4">
                    <a:lumMod val="75000"/>
                  </a:srgbClr>
                </a:solidFill>
                <a:latin typeface="#9Slide07 IcielBaliho Script"/>
              </a:rPr>
              <a:t>TRUNG DU VÀ MIỀN NÚI BẮC BỘ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733CD8A-D907-45F2-94E8-F86F04533163}"/>
              </a:ext>
            </a:extLst>
          </p:cNvPr>
          <p:cNvSpPr txBox="1"/>
          <p:nvPr/>
        </p:nvSpPr>
        <p:spPr>
          <a:xfrm>
            <a:off x="7688798" y="1315613"/>
            <a:ext cx="447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C00000"/>
                </a:solidFill>
                <a:latin typeface="#9Slide07 IcielBaliho Script"/>
              </a:rPr>
              <a:t>ĐỒNG BẰNG SÔNG HỒNG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E36450F-371A-4589-98EA-4567DF9ECD0D}"/>
              </a:ext>
            </a:extLst>
          </p:cNvPr>
          <p:cNvSpPr txBox="1"/>
          <p:nvPr/>
        </p:nvSpPr>
        <p:spPr>
          <a:xfrm>
            <a:off x="7719858" y="2236346"/>
            <a:ext cx="306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999C6D"/>
                </a:solidFill>
                <a:latin typeface="#9Slide07 IcielBaliho Script"/>
              </a:rPr>
              <a:t>BẮC TRUNG BỘ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D3C5480-CD85-4E96-9280-80912980977D}"/>
              </a:ext>
            </a:extLst>
          </p:cNvPr>
          <p:cNvSpPr txBox="1"/>
          <p:nvPr/>
        </p:nvSpPr>
        <p:spPr>
          <a:xfrm>
            <a:off x="8558429" y="3395252"/>
            <a:ext cx="2732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F7C92D"/>
                </a:solidFill>
                <a:latin typeface="#9Slide07 IcielBaliho Script"/>
              </a:rPr>
              <a:t>DUYÊN HẢI </a:t>
            </a:r>
          </a:p>
          <a:p>
            <a:pPr algn="ctr">
              <a:defRPr/>
            </a:pPr>
            <a:r>
              <a:rPr lang="en-US" sz="2800" b="1">
                <a:solidFill>
                  <a:srgbClr val="F7C92D"/>
                </a:solidFill>
                <a:latin typeface="#9Slide07 IcielBaliho Script"/>
              </a:rPr>
              <a:t>NAM TRUNG BỘ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22BE701-2F4B-4021-9E67-335861B6C452}"/>
              </a:ext>
            </a:extLst>
          </p:cNvPr>
          <p:cNvSpPr/>
          <p:nvPr/>
        </p:nvSpPr>
        <p:spPr>
          <a:xfrm>
            <a:off x="5686957" y="4394792"/>
            <a:ext cx="1419135" cy="850603"/>
          </a:xfrm>
          <a:prstGeom prst="rect">
            <a:avLst/>
          </a:prstGeom>
          <a:solidFill>
            <a:srgbClr val="FAFA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#9Slide07 IcielBaliho Scrip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FA12B48-99C7-4FA9-B177-8FC8E4E4BA30}"/>
              </a:ext>
            </a:extLst>
          </p:cNvPr>
          <p:cNvSpPr txBox="1"/>
          <p:nvPr/>
        </p:nvSpPr>
        <p:spPr>
          <a:xfrm>
            <a:off x="4638718" y="4406083"/>
            <a:ext cx="273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B53E76"/>
                </a:solidFill>
                <a:latin typeface="#9Slide07 IcielBaliho Script"/>
              </a:rPr>
              <a:t>TÂY NGUYÊN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959A4F9-312E-48F7-B88F-E42D2C7B49F7}"/>
              </a:ext>
            </a:extLst>
          </p:cNvPr>
          <p:cNvSpPr txBox="1"/>
          <p:nvPr/>
        </p:nvSpPr>
        <p:spPr>
          <a:xfrm>
            <a:off x="7633554" y="5542387"/>
            <a:ext cx="273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9ED18C"/>
                </a:solidFill>
                <a:latin typeface="#9Slide07 IcielBaliho Script"/>
              </a:rPr>
              <a:t>ĐÔNG NAM BỘ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0CAE1C-F857-46ED-800E-0B2B93863E21}"/>
              </a:ext>
            </a:extLst>
          </p:cNvPr>
          <p:cNvSpPr txBox="1"/>
          <p:nvPr/>
        </p:nvSpPr>
        <p:spPr>
          <a:xfrm>
            <a:off x="3205537" y="5545894"/>
            <a:ext cx="2940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E59162"/>
                </a:solidFill>
                <a:latin typeface="#9Slide07 IcielBaliho Script"/>
              </a:rPr>
              <a:t>ĐỒNG BẰNG SÔNG CỬU LONG</a:t>
            </a:r>
          </a:p>
        </p:txBody>
      </p:sp>
    </p:spTree>
    <p:extLst>
      <p:ext uri="{BB962C8B-B14F-4D97-AF65-F5344CB8AC3E}">
        <p14:creationId xmlns:p14="http://schemas.microsoft.com/office/powerpoint/2010/main" val="371599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ute Little Boy Brown Skin Wear Glasses Wondering Cartoon ...">
            <a:extLst>
              <a:ext uri="{FF2B5EF4-FFF2-40B4-BE49-F238E27FC236}">
                <a16:creationId xmlns="" xmlns:a16="http://schemas.microsoft.com/office/drawing/2014/main" id="{9F5B6AF9-73BD-4481-884C-0C7F7948B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2" b="96462" l="10000" r="90000">
                        <a14:foregroundMark x1="53615" y1="3692" x2="53615" y2="3692"/>
                        <a14:foregroundMark x1="53615" y1="4308" x2="53615" y2="4308"/>
                        <a14:foregroundMark x1="51769" y1="16462" x2="51769" y2="16462"/>
                        <a14:foregroundMark x1="38154" y1="88692" x2="38154" y2="88692"/>
                        <a14:foregroundMark x1="51154" y1="87462" x2="51154" y2="87462"/>
                        <a14:foregroundMark x1="50231" y1="92692" x2="50231" y2="92692"/>
                        <a14:foregroundMark x1="52077" y1="92385" x2="52077" y2="92385"/>
                        <a14:foregroundMark x1="38462" y1="93000" x2="38462" y2="93000"/>
                        <a14:foregroundMark x1="40615" y1="92077" x2="40615" y2="92077"/>
                        <a14:foregroundMark x1="41846" y1="95538" x2="41846" y2="95538"/>
                        <a14:foregroundMark x1="49308" y1="96462" x2="49308" y2="96462"/>
                        <a14:foregroundMark x1="52077" y1="4308" x2="52077" y2="4308"/>
                        <a14:foregroundMark x1="55231" y1="5615" x2="55231" y2="5615"/>
                        <a14:foregroundMark x1="53308" y1="10231" x2="53308" y2="10231"/>
                        <a14:foregroundMark x1="51769" y1="12385" x2="51769" y2="12385"/>
                        <a14:foregroundMark x1="49308" y1="95231" x2="49308" y2="95231"/>
                        <a14:foregroundMark x1="38154" y1="95231" x2="38154" y2="95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7" r="30543" b="-155"/>
          <a:stretch/>
        </p:blipFill>
        <p:spPr bwMode="auto">
          <a:xfrm>
            <a:off x="11642371" y="0"/>
            <a:ext cx="560091" cy="13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3">
            <a:extLst>
              <a:ext uri="{FF2B5EF4-FFF2-40B4-BE49-F238E27FC236}">
                <a16:creationId xmlns="" xmlns:a16="http://schemas.microsoft.com/office/drawing/2014/main" id="{DED129C2-C1BB-4A07-ADF3-168CC06643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378747"/>
              </p:ext>
            </p:extLst>
          </p:nvPr>
        </p:nvGraphicFramePr>
        <p:xfrm>
          <a:off x="5587247" y="816378"/>
          <a:ext cx="6534257" cy="5920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1794">
                  <a:extLst>
                    <a:ext uri="{9D8B030D-6E8A-4147-A177-3AD203B41FA5}">
                      <a16:colId xmlns="" xmlns:a16="http://schemas.microsoft.com/office/drawing/2014/main" val="857147261"/>
                    </a:ext>
                  </a:extLst>
                </a:gridCol>
                <a:gridCol w="4402463">
                  <a:extLst>
                    <a:ext uri="{9D8B030D-6E8A-4147-A177-3AD203B41FA5}">
                      <a16:colId xmlns="" xmlns:a16="http://schemas.microsoft.com/office/drawing/2014/main" val="3456707850"/>
                    </a:ext>
                  </a:extLst>
                </a:gridCol>
              </a:tblGrid>
              <a:tr h="83802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Tiêu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chí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76350" algn="l"/>
                        </a:tabLs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Thông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#9Slide07 IcielBaliho Script" pitchFamily="2" charset="0"/>
                        </a:rPr>
                        <a:t> tin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6024175"/>
                  </a:ext>
                </a:extLst>
              </a:tr>
              <a:tr h="7121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b="0" dirty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b="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 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27697879"/>
                  </a:ext>
                </a:extLst>
              </a:tr>
              <a:tr h="15788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96950" algn="ctr"/>
                        </a:tabLst>
                      </a:pPr>
                      <a:r>
                        <a:rPr lang="en-US" sz="3200" b="0" dirty="0" err="1" smtClean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200" b="0" baseline="0" dirty="0" smtClean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baseline="0" dirty="0" err="1" smtClean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giáp</a:t>
                      </a:r>
                      <a:endParaRPr lang="en-US" sz="3200" b="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+mn-lt"/>
                        </a:rPr>
                        <a:t> </a:t>
                      </a: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3367645"/>
                  </a:ext>
                </a:extLst>
              </a:tr>
              <a:tr h="122482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96950" algn="ctr"/>
                        </a:tabLst>
                      </a:pPr>
                      <a:r>
                        <a:rPr lang="en-US" sz="3200" b="0" dirty="0" err="1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0" dirty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3200" b="0" dirty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3200" b="0" dirty="0">
                        <a:effectLst/>
                        <a:latin typeface="#9Slide07 IcielBaliho Script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3374654"/>
                  </a:ext>
                </a:extLst>
              </a:tr>
              <a:tr h="1566712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96950" algn="ctr"/>
                        </a:tabLst>
                      </a:pPr>
                      <a:r>
                        <a:rPr lang="en-US" sz="3200" b="0" dirty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200" b="0" dirty="0" err="1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b="0" dirty="0">
                          <a:effectLst/>
                          <a:latin typeface="#9Slide07 IcielBaliho Script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VTĐL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92456571"/>
                  </a:ext>
                </a:extLst>
              </a:tr>
            </a:tbl>
          </a:graphicData>
        </a:graphic>
      </p:graphicFrame>
      <p:pic>
        <p:nvPicPr>
          <p:cNvPr id="9" name="Picture 8" descr="Map&#10;&#10;Description automatically generated">
            <a:extLst>
              <a:ext uri="{FF2B5EF4-FFF2-40B4-BE49-F238E27FC236}">
                <a16:creationId xmlns="" xmlns:a16="http://schemas.microsoft.com/office/drawing/2014/main" id="{369FBDB6-DD75-4184-8143-BE2F2CF0D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9" y="1585129"/>
            <a:ext cx="5423318" cy="51517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392EDFA-0FAE-4187-B665-85E8E9561312}"/>
              </a:ext>
            </a:extLst>
          </p:cNvPr>
          <p:cNvSpPr txBox="1">
            <a:spLocks/>
          </p:cNvSpPr>
          <p:nvPr/>
        </p:nvSpPr>
        <p:spPr>
          <a:xfrm>
            <a:off x="5604790" y="179113"/>
            <a:ext cx="6317627" cy="613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7030A0"/>
                </a:solidFill>
                <a:latin typeface="#9Slide07 IcielBaliho Script" pitchFamily="2" charset="0"/>
              </a:rPr>
              <a:t>Hoàn</a:t>
            </a:r>
            <a:r>
              <a:rPr lang="en-US" sz="36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#9Slide07 IcielBaliho Script" pitchFamily="2" charset="0"/>
              </a:rPr>
              <a:t>thành</a:t>
            </a:r>
            <a:r>
              <a:rPr lang="en-US" sz="3600" b="1" dirty="0">
                <a:solidFill>
                  <a:srgbClr val="7030A0"/>
                </a:solidFill>
                <a:latin typeface="#9Slide07 IcielBaliho Script" pitchFamily="2" charset="0"/>
              </a:rPr>
              <a:t> PHT </a:t>
            </a:r>
            <a:r>
              <a:rPr lang="en-US" sz="3600" b="1" dirty="0" err="1">
                <a:solidFill>
                  <a:srgbClr val="7030A0"/>
                </a:solidFill>
                <a:latin typeface="#9Slide07 IcielBaliho Script" pitchFamily="2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#9Slide07 IcielBaliho Script" pitchFamily="2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#9Slide07 IcielBaliho Script" pitchFamily="2" charset="0"/>
              </a:rPr>
              <a:t>Đông</a:t>
            </a:r>
            <a:r>
              <a:rPr lang="en-US" sz="3600" b="1" dirty="0">
                <a:solidFill>
                  <a:srgbClr val="7030A0"/>
                </a:solidFill>
                <a:latin typeface="#9Slide07 IcielBaliho Script" pitchFamily="2" charset="0"/>
              </a:rPr>
              <a:t> Nam </a:t>
            </a:r>
            <a:r>
              <a:rPr lang="en-US" sz="3600" b="1" dirty="0" err="1">
                <a:solidFill>
                  <a:srgbClr val="7030A0"/>
                </a:solidFill>
                <a:latin typeface="#9Slide07 IcielBaliho Script" pitchFamily="2" charset="0"/>
              </a:rPr>
              <a:t>Bộ</a:t>
            </a:r>
            <a:endParaRPr lang="en-US" sz="3600" b="1" dirty="0">
              <a:solidFill>
                <a:srgbClr val="7030A0"/>
              </a:solidFill>
              <a:latin typeface="#9Slide07 IcielBaliho Script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78B320E6-B289-4A45-8FEF-E03719EA3764}"/>
              </a:ext>
            </a:extLst>
          </p:cNvPr>
          <p:cNvSpPr txBox="1">
            <a:spLocks/>
          </p:cNvSpPr>
          <p:nvPr/>
        </p:nvSpPr>
        <p:spPr>
          <a:xfrm>
            <a:off x="107462" y="121085"/>
            <a:ext cx="4836014" cy="13362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lãnh</a:t>
            </a:r>
            <a:r>
              <a:rPr lang="en-US" sz="3600" b="1" dirty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7 IcielBC Cubano Normal" panose="00000500000000000000" pitchFamily="2" charset="0"/>
              </a:rPr>
              <a:t>thổ</a:t>
            </a:r>
            <a:endParaRPr lang="en-US" sz="3600" b="1" dirty="0">
              <a:solidFill>
                <a:srgbClr val="FF0000"/>
              </a:solidFill>
              <a:latin typeface="#9Slide07 IcielBC Cubano Normal" panose="00000500000000000000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15CEEADF-BF76-4523-9422-6FE677D6C203}"/>
              </a:ext>
            </a:extLst>
          </p:cNvPr>
          <p:cNvSpPr txBox="1">
            <a:spLocks/>
          </p:cNvSpPr>
          <p:nvPr/>
        </p:nvSpPr>
        <p:spPr>
          <a:xfrm>
            <a:off x="8365954" y="1756622"/>
            <a:ext cx="2917789" cy="613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#9Slide07 IcielBaliho Script" pitchFamily="2" charset="0"/>
              </a:rPr>
              <a:t>23 550 km</a:t>
            </a:r>
            <a:r>
              <a:rPr lang="en-US" sz="2400" baseline="30000" dirty="0">
                <a:latin typeface="#9Slide07 IcielBaliho Script" pitchFamily="2" charset="0"/>
              </a:rPr>
              <a:t>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BCD37BF-58E2-46AD-814E-99930748913B}"/>
              </a:ext>
            </a:extLst>
          </p:cNvPr>
          <p:cNvSpPr txBox="1">
            <a:spLocks/>
          </p:cNvSpPr>
          <p:nvPr/>
        </p:nvSpPr>
        <p:spPr>
          <a:xfrm>
            <a:off x="7704055" y="2681729"/>
            <a:ext cx="4657859" cy="613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2600" dirty="0" err="1" smtClean="0">
                <a:latin typeface="#9Slide07 IcielBaliho Script" pitchFamily="2" charset="0"/>
              </a:rPr>
              <a:t>P.đông</a:t>
            </a:r>
            <a:r>
              <a:rPr lang="en-US" sz="2600" dirty="0" smtClean="0">
                <a:latin typeface="#9Slide07 IcielBaliho Script" pitchFamily="2" charset="0"/>
              </a:rPr>
              <a:t>: </a:t>
            </a:r>
            <a:r>
              <a:rPr lang="en-US" sz="2600" dirty="0" err="1" smtClean="0">
                <a:latin typeface="#9Slide07 IcielBaliho Script" pitchFamily="2" charset="0"/>
              </a:rPr>
              <a:t>Giáp</a:t>
            </a:r>
            <a:r>
              <a:rPr lang="en-US" sz="2600" dirty="0" smtClean="0">
                <a:latin typeface="#9Slide07 IcielBaliho Script" pitchFamily="2" charset="0"/>
              </a:rPr>
              <a:t> </a:t>
            </a:r>
            <a:r>
              <a:rPr lang="en-US" sz="2600" dirty="0" err="1">
                <a:latin typeface="#9Slide07 IcielBaliho Script" pitchFamily="2" charset="0"/>
              </a:rPr>
              <a:t>Tây</a:t>
            </a:r>
            <a:r>
              <a:rPr lang="en-US" sz="2600" dirty="0">
                <a:latin typeface="#9Slide07 IcielBaliho Script" pitchFamily="2" charset="0"/>
              </a:rPr>
              <a:t> </a:t>
            </a:r>
            <a:r>
              <a:rPr lang="en-US" sz="2600" dirty="0" err="1">
                <a:latin typeface="#9Slide07 IcielBaliho Script" pitchFamily="2" charset="0"/>
              </a:rPr>
              <a:t>Nguyên</a:t>
            </a:r>
            <a:r>
              <a:rPr lang="en-US" sz="2600" dirty="0">
                <a:latin typeface="#9Slide07 IcielBaliho Script" pitchFamily="2" charset="0"/>
              </a:rPr>
              <a:t>, DH </a:t>
            </a:r>
            <a:r>
              <a:rPr lang="en-US" sz="2600" dirty="0" smtClean="0">
                <a:latin typeface="#9Slide07 IcielBaliho Script" pitchFamily="2" charset="0"/>
              </a:rPr>
              <a:t>NTB</a:t>
            </a:r>
          </a:p>
          <a:p>
            <a:pPr algn="l">
              <a:lnSpc>
                <a:spcPct val="120000"/>
              </a:lnSpc>
            </a:pPr>
            <a:r>
              <a:rPr lang="en-US" sz="2600" dirty="0" smtClean="0">
                <a:latin typeface="#9Slide07 IcielBaliho Script" pitchFamily="2" charset="0"/>
              </a:rPr>
              <a:t>P. </a:t>
            </a:r>
            <a:r>
              <a:rPr lang="en-US" sz="2600" dirty="0" err="1" smtClean="0">
                <a:latin typeface="#9Slide07 IcielBaliho Script" pitchFamily="2" charset="0"/>
              </a:rPr>
              <a:t>bắc</a:t>
            </a:r>
            <a:r>
              <a:rPr lang="en-US" sz="2600" dirty="0" smtClean="0">
                <a:latin typeface="#9Slide07 IcielBaliho Script" pitchFamily="2" charset="0"/>
              </a:rPr>
              <a:t> </a:t>
            </a:r>
            <a:r>
              <a:rPr lang="en-US" sz="2600" dirty="0" err="1" smtClean="0">
                <a:latin typeface="#9Slide07 IcielBaliho Script" pitchFamily="2" charset="0"/>
              </a:rPr>
              <a:t>và</a:t>
            </a:r>
            <a:r>
              <a:rPr lang="en-US" sz="2600" dirty="0" smtClean="0">
                <a:latin typeface="#9Slide07 IcielBaliho Script" pitchFamily="2" charset="0"/>
              </a:rPr>
              <a:t> TB: </a:t>
            </a:r>
            <a:r>
              <a:rPr lang="en-US" sz="2600" dirty="0" err="1" smtClean="0">
                <a:latin typeface="#9Slide07 IcielBaliho Script" pitchFamily="2" charset="0"/>
              </a:rPr>
              <a:t>Giáp</a:t>
            </a:r>
            <a:r>
              <a:rPr lang="en-US" sz="2600" dirty="0" smtClean="0">
                <a:latin typeface="#9Slide07 IcielBaliho Script" pitchFamily="2" charset="0"/>
              </a:rPr>
              <a:t> CPC </a:t>
            </a:r>
          </a:p>
          <a:p>
            <a:pPr algn="l">
              <a:lnSpc>
                <a:spcPct val="120000"/>
              </a:lnSpc>
            </a:pPr>
            <a:r>
              <a:rPr lang="en-US" sz="2600" dirty="0" smtClean="0">
                <a:latin typeface="#9Slide07 IcielBaliho Script" pitchFamily="2" charset="0"/>
              </a:rPr>
              <a:t>P. </a:t>
            </a:r>
            <a:r>
              <a:rPr lang="en-US" sz="2600" dirty="0" err="1" smtClean="0">
                <a:latin typeface="#9Slide07 IcielBaliho Script" pitchFamily="2" charset="0"/>
              </a:rPr>
              <a:t>Đông</a:t>
            </a:r>
            <a:r>
              <a:rPr lang="en-US" sz="2600" dirty="0" smtClean="0">
                <a:latin typeface="#9Slide07 IcielBaliho Script" pitchFamily="2" charset="0"/>
              </a:rPr>
              <a:t> </a:t>
            </a:r>
            <a:r>
              <a:rPr lang="en-US" sz="2600" dirty="0" err="1" smtClean="0">
                <a:latin typeface="#9Slide07 IcielBaliho Script" pitchFamily="2" charset="0"/>
              </a:rPr>
              <a:t>nam</a:t>
            </a:r>
            <a:r>
              <a:rPr lang="en-US" sz="2600" dirty="0" smtClean="0">
                <a:latin typeface="#9Slide07 IcielBaliho Script" pitchFamily="2" charset="0"/>
              </a:rPr>
              <a:t>: </a:t>
            </a:r>
            <a:r>
              <a:rPr lang="en-US" sz="2600" dirty="0" err="1" smtClean="0">
                <a:latin typeface="#9Slide07 IcielBaliho Script" pitchFamily="2" charset="0"/>
              </a:rPr>
              <a:t>Biển</a:t>
            </a:r>
            <a:r>
              <a:rPr lang="en-US" sz="2600" dirty="0" smtClean="0">
                <a:latin typeface="#9Slide07 IcielBaliho Script" pitchFamily="2" charset="0"/>
              </a:rPr>
              <a:t> </a:t>
            </a:r>
            <a:r>
              <a:rPr lang="en-US" sz="2600" dirty="0" err="1" smtClean="0">
                <a:latin typeface="#9Slide07 IcielBaliho Script" pitchFamily="2" charset="0"/>
              </a:rPr>
              <a:t>Đông</a:t>
            </a:r>
            <a:endParaRPr lang="en-US" sz="2600" dirty="0">
              <a:latin typeface="#9Slide07 IcielBaliho Script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0A1D25DA-F06C-4E3E-A240-39C045FA12E8}"/>
              </a:ext>
            </a:extLst>
          </p:cNvPr>
          <p:cNvSpPr txBox="1">
            <a:spLocks/>
          </p:cNvSpPr>
          <p:nvPr/>
        </p:nvSpPr>
        <p:spPr>
          <a:xfrm>
            <a:off x="7797262" y="4121976"/>
            <a:ext cx="3775402" cy="613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>
                <a:latin typeface="#9Slide07 IcielBaliho Script" pitchFamily="2" charset="0"/>
              </a:rPr>
              <a:t>TP.HCM, </a:t>
            </a:r>
            <a:r>
              <a:rPr lang="en-US" sz="2800" dirty="0" err="1">
                <a:latin typeface="#9Slide07 IcielBaliho Script" pitchFamily="2" charset="0"/>
              </a:rPr>
              <a:t>Tây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Ninh</a:t>
            </a:r>
            <a:r>
              <a:rPr lang="en-US" sz="2800" dirty="0">
                <a:latin typeface="#9Slide07 IcielBaliho Script" pitchFamily="2" charset="0"/>
              </a:rPr>
              <a:t>, </a:t>
            </a:r>
            <a:r>
              <a:rPr lang="en-US" sz="2800" dirty="0" err="1">
                <a:latin typeface="#9Slide07 IcielBaliho Script" pitchFamily="2" charset="0"/>
              </a:rPr>
              <a:t>Bình</a:t>
            </a:r>
            <a:r>
              <a:rPr lang="en-US" sz="2800" dirty="0">
                <a:latin typeface="#9Slide07 IcielBaliho Script" pitchFamily="2" charset="0"/>
              </a:rPr>
              <a:t> </a:t>
            </a:r>
            <a:r>
              <a:rPr lang="en-US" sz="2800" dirty="0" err="1">
                <a:latin typeface="#9Slide07 IcielBaliho Script" pitchFamily="2" charset="0"/>
              </a:rPr>
              <a:t>Dương</a:t>
            </a:r>
            <a:r>
              <a:rPr lang="en-US" sz="2800" dirty="0">
                <a:latin typeface="#9Slide07 IcielBaliho Script" pitchFamily="2" charset="0"/>
              </a:rPr>
              <a:t>, BP, ĐN </a:t>
            </a:r>
            <a:r>
              <a:rPr lang="en-US" sz="2800" dirty="0" err="1">
                <a:latin typeface="#9Slide07 IcielBaliho Script" pitchFamily="2" charset="0"/>
              </a:rPr>
              <a:t>và</a:t>
            </a:r>
            <a:r>
              <a:rPr lang="en-US" sz="2800" dirty="0">
                <a:latin typeface="#9Slide07 IcielBaliho Script" pitchFamily="2" charset="0"/>
              </a:rPr>
              <a:t> BRVT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CA643E50-6ADB-4F19-8A30-7B961E7E36A0}"/>
              </a:ext>
            </a:extLst>
          </p:cNvPr>
          <p:cNvSpPr txBox="1">
            <a:spLocks/>
          </p:cNvSpPr>
          <p:nvPr/>
        </p:nvSpPr>
        <p:spPr>
          <a:xfrm>
            <a:off x="7704055" y="5662800"/>
            <a:ext cx="4417453" cy="613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2400" dirty="0" smtClean="0">
                <a:latin typeface="#9Slide07 IcielBaliho Script" pitchFamily="2" charset="0"/>
              </a:rPr>
              <a:t>- </a:t>
            </a:r>
            <a:r>
              <a:rPr lang="en-US" sz="2400" dirty="0" err="1" smtClean="0">
                <a:latin typeface="#9Slide07 IcielBaliho Script" pitchFamily="2" charset="0"/>
              </a:rPr>
              <a:t>Vị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trí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trung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tâm</a:t>
            </a:r>
            <a:r>
              <a:rPr lang="en-US" sz="2400" dirty="0" smtClean="0">
                <a:latin typeface="#9Slide07 IcielBaliho Script" pitchFamily="2" charset="0"/>
              </a:rPr>
              <a:t> KV ĐNA</a:t>
            </a: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latin typeface="#9Slide07 IcielBaliho Script" pitchFamily="2" charset="0"/>
              </a:rPr>
              <a:t>- </a:t>
            </a:r>
            <a:r>
              <a:rPr lang="en-US" sz="2400" dirty="0" err="1" smtClean="0">
                <a:latin typeface="#9Slide07 IcielBaliho Script" pitchFamily="2" charset="0"/>
              </a:rPr>
              <a:t>Là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cầu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nối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Tây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Nguyên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và</a:t>
            </a:r>
            <a:r>
              <a:rPr lang="en-US" sz="2400" dirty="0" smtClean="0">
                <a:latin typeface="#9Slide07 IcielBaliho Script" pitchFamily="2" charset="0"/>
              </a:rPr>
              <a:t> DHNTB </a:t>
            </a:r>
            <a:r>
              <a:rPr lang="en-US" sz="2400" dirty="0" err="1" smtClean="0">
                <a:latin typeface="#9Slide07 IcielBaliho Script" pitchFamily="2" charset="0"/>
              </a:rPr>
              <a:t>với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ĐBSCL</a:t>
            </a:r>
            <a:r>
              <a:rPr lang="en-US" sz="2400" dirty="0" err="1" smtClean="0">
                <a:latin typeface="#9Slide07 IcielBaliho Script" pitchFamily="2" charset="0"/>
                <a:sym typeface="Wingdings" pitchFamily="2" charset="2"/>
              </a:rPr>
              <a:t></a:t>
            </a:r>
            <a:r>
              <a:rPr lang="en-US" sz="2400" dirty="0" err="1" smtClean="0">
                <a:latin typeface="#9Slide07 IcielBaliho Script" pitchFamily="2" charset="0"/>
              </a:rPr>
              <a:t>Trao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 smtClean="0">
                <a:latin typeface="#9Slide07 IcielBaliho Script" pitchFamily="2" charset="0"/>
              </a:rPr>
              <a:t>đổi</a:t>
            </a:r>
            <a:r>
              <a:rPr lang="en-US" sz="2400" dirty="0" smtClean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kinh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tế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với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vùng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và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các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nước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dễ</a:t>
            </a:r>
            <a:r>
              <a:rPr lang="en-US" sz="2400" dirty="0">
                <a:latin typeface="#9Slide07 IcielBaliho Script" pitchFamily="2" charset="0"/>
              </a:rPr>
              <a:t> </a:t>
            </a:r>
            <a:r>
              <a:rPr lang="en-US" sz="2400" dirty="0" err="1">
                <a:latin typeface="#9Slide07 IcielBaliho Script" pitchFamily="2" charset="0"/>
              </a:rPr>
              <a:t>dàng</a:t>
            </a:r>
            <a:endParaRPr lang="en-US" sz="2400" dirty="0">
              <a:latin typeface="#9Slide07 IcielBaliho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Bản đồ Hành chính tỉnh Bà Rịa – Vũng Tàu &amp;amp; Thông tin quy hoạch 2021">
            <a:extLst>
              <a:ext uri="{FF2B5EF4-FFF2-40B4-BE49-F238E27FC236}">
                <a16:creationId xmlns="" xmlns:a16="http://schemas.microsoft.com/office/drawing/2014/main" id="{594A5223-77A6-4662-9C84-C5DE60F299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-1" r="1166" b="19"/>
          <a:stretch/>
        </p:blipFill>
        <p:spPr bwMode="auto">
          <a:xfrm>
            <a:off x="162560" y="0"/>
            <a:ext cx="1188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521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ản đồ Hành chính tỉnh Bình Dương &amp;amp; Thông tin quy hoạch 2021">
            <a:extLst>
              <a:ext uri="{FF2B5EF4-FFF2-40B4-BE49-F238E27FC236}">
                <a16:creationId xmlns="" xmlns:a16="http://schemas.microsoft.com/office/drawing/2014/main" id="{BF892F6C-5BAE-46AC-A735-B9BB47640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1645"/>
          <a:stretch/>
        </p:blipFill>
        <p:spPr bwMode="auto">
          <a:xfrm>
            <a:off x="182880" y="51276"/>
            <a:ext cx="11625374" cy="675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34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292FE0-A08A-44A6-A31B-F1DE4A90D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180E11-E38B-4613-8FB5-D4A90A065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Bản đồ hành chính tỉnh Bình Phước khổ lớn năm 2021">
            <a:extLst>
              <a:ext uri="{FF2B5EF4-FFF2-40B4-BE49-F238E27FC236}">
                <a16:creationId xmlns="" xmlns:a16="http://schemas.microsoft.com/office/drawing/2014/main" id="{BF0EA0FE-35D8-42D5-B351-95FD64154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1417"/>
          <a:stretch/>
        </p:blipFill>
        <p:spPr bwMode="auto">
          <a:xfrm>
            <a:off x="162560" y="0"/>
            <a:ext cx="118567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991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Bản đồ Hành chính tỉnh Đồng Nai khổ lớn năm 2021">
            <a:extLst>
              <a:ext uri="{FF2B5EF4-FFF2-40B4-BE49-F238E27FC236}">
                <a16:creationId xmlns="" xmlns:a16="http://schemas.microsoft.com/office/drawing/2014/main" id="{CEAF46FF-E997-4B70-BAD4-A6090906F6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-1" r="1583" b="19"/>
          <a:stretch/>
        </p:blipFill>
        <p:spPr bwMode="auto">
          <a:xfrm>
            <a:off x="172720" y="0"/>
            <a:ext cx="11826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7232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FFDBCE-6423-4917-B83E-3E10C6123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BB3477-7DDE-4A6D-8B64-EB86CDFF7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Bản đồ Hành chính tỉnh Tây Ninh &amp;amp; Thông tin quy hoạch 2021">
            <a:extLst>
              <a:ext uri="{FF2B5EF4-FFF2-40B4-BE49-F238E27FC236}">
                <a16:creationId xmlns="" xmlns:a16="http://schemas.microsoft.com/office/drawing/2014/main" id="{05D692AD-5C39-4EAE-9EA6-01E81700E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1582"/>
          <a:stretch/>
        </p:blipFill>
        <p:spPr bwMode="auto">
          <a:xfrm>
            <a:off x="162560" y="0"/>
            <a:ext cx="1183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2748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1200</Words>
  <Application>Microsoft Office PowerPoint</Application>
  <PresentationFormat>Custom</PresentationFormat>
  <Paragraphs>143</Paragraphs>
  <Slides>26</Slides>
  <Notes>24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HƠN?</vt:lpstr>
      <vt:lpstr>AI NHANH HƠN?</vt:lpstr>
      <vt:lpstr>AI NHANH HƠN?</vt:lpstr>
      <vt:lpstr>AI NHANH HƠN?</vt:lpstr>
      <vt:lpstr>THỬ THÁCH CHO 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 Tuan</dc:creator>
  <cp:lastModifiedBy>Admin</cp:lastModifiedBy>
  <cp:revision>25</cp:revision>
  <dcterms:created xsi:type="dcterms:W3CDTF">2021-10-26T14:17:11Z</dcterms:created>
  <dcterms:modified xsi:type="dcterms:W3CDTF">2021-11-23T03:53:30Z</dcterms:modified>
</cp:coreProperties>
</file>