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</p:sldMasterIdLst>
  <p:notesMasterIdLst>
    <p:notesMasterId r:id="rId26"/>
  </p:notesMasterIdLst>
  <p:sldIdLst>
    <p:sldId id="256" r:id="rId6"/>
    <p:sldId id="258" r:id="rId7"/>
    <p:sldId id="285" r:id="rId8"/>
    <p:sldId id="286" r:id="rId9"/>
    <p:sldId id="287" r:id="rId10"/>
    <p:sldId id="266" r:id="rId11"/>
    <p:sldId id="270" r:id="rId12"/>
    <p:sldId id="282" r:id="rId13"/>
    <p:sldId id="265" r:id="rId14"/>
    <p:sldId id="271" r:id="rId15"/>
    <p:sldId id="272" r:id="rId16"/>
    <p:sldId id="273" r:id="rId17"/>
    <p:sldId id="288" r:id="rId18"/>
    <p:sldId id="274" r:id="rId19"/>
    <p:sldId id="275" r:id="rId20"/>
    <p:sldId id="276" r:id="rId21"/>
    <p:sldId id="277" r:id="rId22"/>
    <p:sldId id="280" r:id="rId23"/>
    <p:sldId id="281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89667" autoAdjust="0"/>
  </p:normalViewPr>
  <p:slideViewPr>
    <p:cSldViewPr snapToGrid="0">
      <p:cViewPr>
        <p:scale>
          <a:sx n="72" d="100"/>
          <a:sy n="72" d="100"/>
        </p:scale>
        <p:origin x="-61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99B5C-B29A-4539-9AD5-F7E4531AF11C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A5D94-33C9-4DC2-8E9E-450089D94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 HS lên mô tả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73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lớp thành các nhóm nhỏ tr</a:t>
            </a:r>
            <a:r>
              <a:rPr lang="vi-VN"/>
              <a:t>ư</a:t>
            </a:r>
            <a:r>
              <a:rPr lang="en-US"/>
              <a:t>ớc đó hoặc đếm số 1 đến 4 nhiều lần cho đến hết</a:t>
            </a:r>
          </a:p>
          <a:p>
            <a:r>
              <a:rPr lang="en-US"/>
              <a:t>Mục đích để Hs chia sẻ thông 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70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94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trình bày hiểu biết về gió Ph</a:t>
            </a:r>
            <a:r>
              <a:rPr lang="vi-VN"/>
              <a:t>ơ</a:t>
            </a:r>
            <a:r>
              <a:rPr lang="en-US"/>
              <a:t>n. Nhấn mạnh tác độing tiêu cực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1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 cầu HS trả lời câu hỏi. Mỗi HS nêu 1 lí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31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lớp thành các nhóm nhỏ tr</a:t>
            </a:r>
            <a:r>
              <a:rPr lang="vi-VN"/>
              <a:t>ư</a:t>
            </a:r>
            <a:r>
              <a:rPr lang="en-US"/>
              <a:t>ớc đó hoặc đếm số 1 đến 4 nhiều lần cho đến hết</a:t>
            </a:r>
          </a:p>
          <a:p>
            <a:r>
              <a:rPr lang="en-US"/>
              <a:t>Mục đích để Hs chia sẻ thông 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48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lớp thành các nhóm nhỏ tr</a:t>
            </a:r>
            <a:r>
              <a:rPr lang="vi-VN"/>
              <a:t>ư</a:t>
            </a:r>
            <a:r>
              <a:rPr lang="en-US"/>
              <a:t>ớc đó hoặc đếm số 1 đến 4 nhiều lần cho đến hết</a:t>
            </a:r>
          </a:p>
          <a:p>
            <a:r>
              <a:rPr lang="en-US"/>
              <a:t>Mục đích để Hs chia sẻ thông 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9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23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 thiệu s</a:t>
            </a:r>
            <a:r>
              <a:rPr lang="vi-VN"/>
              <a:t>ơ</a:t>
            </a:r>
            <a:r>
              <a:rPr lang="en-US"/>
              <a:t> về Huế và Quảng Bình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6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C7DE88-17F4-4E09-AC0B-58E375DC7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5512708-95D5-4DB8-9908-A7ED76F82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F18DE4-9515-4C43-8E3E-678FAC2D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7C6EFA-6702-4E64-8269-F444FAE21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14E190-0312-431C-8B54-1B8EC35A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BD66FD-300F-4883-837E-A36BEE7AE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22FA7D4-5F66-441E-A581-D9A75C11A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2B9DC9-AAA8-4268-AEDA-3B167432F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963B08-8752-448E-BDD6-21CF5F740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88BBC5-CE7E-4132-9CA9-1AF60A03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88C2800-96CA-48A1-BDD1-AAE103693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0EC06F8-42D9-47D5-9F22-723A398EE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98B287-E8A4-45DE-A178-64F38BE6F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F33967-7EA3-4FFE-B827-6C28BB973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BED62D-8977-4B77-8C02-F1BF3ECC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31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55750-90E0-4C08-A8A4-4845706BB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13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AF4F1-6B69-493F-A6CC-C80DA83022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17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67CE5-2C15-4CEE-BB04-204202DC7C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5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3717-54F1-4D53-9198-2E63C0459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59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F798-1945-4250-9C9D-EA17228BE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56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19902-F9EC-4405-9C5F-6DF89DF120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56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F7EEE-7037-439A-AFC6-E1869AACA6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36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DFDA8-AC74-4B52-9183-08950C362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7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E66D15-9EB6-42A3-A2A5-C64EF1F47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C202D0-030B-4A27-BA87-636CE355D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466C12-47F2-4067-A9C6-619DA208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18CB81-C78B-4168-B66F-B9249096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70EBAA-248C-482A-836E-9B588EC5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2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A78B6-1E11-4389-9A64-45AB9E1ADB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19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2E3C3-CF58-4068-8281-B7352F7652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6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3B5DD-3B01-4FF0-9F87-DCA8B75A9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53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5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C451B-E1CF-41B5-AE3E-C34A6D5716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03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55750-90E0-4C08-A8A4-4845706BB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46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AF4F1-6B69-493F-A6CC-C80DA83022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95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67CE5-2C15-4CEE-BB04-204202DC7C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15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3717-54F1-4D53-9198-2E63C0459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30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F798-1945-4250-9C9D-EA17228BE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51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19902-F9EC-4405-9C5F-6DF89DF120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73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0B2B2D-EEFA-4C24-9561-A0D9314AE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DC1ACEA-0E2E-4206-80DD-89275805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C05F52-C378-4A41-BD94-4F468C83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155566-39A8-4071-A718-BC66606B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781392-B419-4272-AAAB-F65D4143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34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F7EEE-7037-439A-AFC6-E1869AACA6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92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DFDA8-AC74-4B52-9183-08950C362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22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A78B6-1E11-4389-9A64-45AB9E1ADB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36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2E3C3-CF58-4068-8281-B7352F7652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15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3B5DD-3B01-4FF0-9F87-DCA8B75A9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91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1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C451B-E1CF-41B5-AE3E-C34A6D5716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99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55750-90E0-4C08-A8A4-4845706BB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48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AF4F1-6B69-493F-A6CC-C80DA83022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42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67CE5-2C15-4CEE-BB04-204202DC7C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64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3717-54F1-4D53-9198-2E63C0459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10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EAF065-D7BF-4D17-94F0-6B450D5B4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F61FB7-C6B3-4757-BC04-27007C6A5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7756F14-1F85-44CA-B8DE-8ADBACFD9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7B14668-3818-4545-97E0-D73AF3D5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D32942-6AE2-4DC6-8978-D89A79DC0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B9FB9B1-1DAC-4544-B97A-22B862E8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88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F798-1945-4250-9C9D-EA17228BE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50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19902-F9EC-4405-9C5F-6DF89DF120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1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F7EEE-7037-439A-AFC6-E1869AACA6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9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DFDA8-AC74-4B52-9183-08950C362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742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A78B6-1E11-4389-9A64-45AB9E1ADB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18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2E3C3-CF58-4068-8281-B7352F7652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39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3B5DD-3B01-4FF0-9F87-DCA8B75A9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77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5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C451B-E1CF-41B5-AE3E-C34A6D5716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28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55750-90E0-4C08-A8A4-4845706BB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801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AF4F1-6B69-493F-A6CC-C80DA83022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5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A1619-0523-4B31-B663-9A9367FB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40E4B-B472-4944-9DD2-FCBC5C164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45AB56-CF45-4714-AC06-FF3C297B4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79F05B6-04BD-402A-8404-2D44C9366A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41C6A88-E384-4BBF-8EBE-5BA6A019DB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242F341-92DC-4B96-B8C9-BAC1DFFE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58A9427-1A16-4067-A51C-FB219E941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0938384-AF9B-4BDA-926B-F7C2F7BA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56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67CE5-2C15-4CEE-BB04-204202DC7C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557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3717-54F1-4D53-9198-2E63C0459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89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F798-1945-4250-9C9D-EA17228BE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8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19902-F9EC-4405-9C5F-6DF89DF120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86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F7EEE-7037-439A-AFC6-E1869AACA6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83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DFDA8-AC74-4B52-9183-08950C362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546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A78B6-1E11-4389-9A64-45AB9E1ADB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673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2E3C3-CF58-4068-8281-B7352F7652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065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3B5DD-3B01-4FF0-9F87-DCA8B75A9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598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C451B-E1CF-41B5-AE3E-C34A6D5716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65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7601DA-EF13-41F4-A5D8-73102070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61ABC14-909D-4F20-9E88-CB2EA0EE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CB9933-A16D-4AFB-8305-92E2D978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D525150-609E-4694-ADD6-A010B41F1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67D8B75-3154-4082-AB5D-AA94F536D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6540031-8E74-4C62-899B-281B79149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771E61-1C3F-4628-A5E1-8A0780E1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7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2E0C44-9819-4E5E-80B2-A2659979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B35D55-D1BE-4761-BEA5-8097E40D3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5DD0F50-ACF5-4DFB-A5C7-C574FA4A3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86B3C58-1701-4C06-B659-5259CF24F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433E74E-BC33-4C3D-B96F-64916E941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C845B7-A9FB-4481-A36E-ED277FFF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4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40CF26-3DD8-4AD8-BBC4-4CE5DA98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3CB2D37-ED16-48A1-87B3-246E39600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FB742F-444E-4308-8C05-166478159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3939288-B262-448D-A01B-40704FFEA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1348E4B-E375-4440-B64B-7CAE1740F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55A430-079F-4E08-A5FC-6976B8DC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9E78849-973F-4523-87C9-AD177B236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560A41F-6322-438A-B902-F34B0BD2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9073A2-3B58-44B7-BF37-D94C066F4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2C012-E12C-43F3-8CD7-0BE33D15607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2FCE31-6E05-4152-9CED-228EFA30A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B53DA3-9617-4477-AA29-DC75AC56A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2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B64329-8AFF-4105-A306-C4FE7DFDEA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2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B64329-8AFF-4105-A306-C4FE7DFDEA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21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B64329-8AFF-4105-A306-C4FE7DFDEA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6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B64329-8AFF-4105-A306-C4FE7DFDEA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7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2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9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đường vô xứ huế quanh quanh non xanh nước biếc như tranh họa đồ">
            <a:extLst>
              <a:ext uri="{FF2B5EF4-FFF2-40B4-BE49-F238E27FC236}">
                <a16:creationId xmlns="" xmlns:a16="http://schemas.microsoft.com/office/drawing/2014/main" id="{EAF0AD2E-E057-4AC0-9006-5F3456F0B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6C2C9D-E46F-4830-8482-D8C2AA1D0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tx1">
              <a:alpha val="58000"/>
            </a:schemeClr>
          </a:solidFill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FF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N</a:t>
            </a:r>
            <a:r>
              <a:rPr lang="vi-VN" sz="3600">
                <a:solidFill>
                  <a:srgbClr val="00FF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ư</a:t>
            </a:r>
            <a:r>
              <a:rPr lang="en-US" sz="3600">
                <a:solidFill>
                  <a:srgbClr val="00FF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ớc non một dải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A703FBA-24AF-4806-B1A0-71A98B684955}"/>
              </a:ext>
            </a:extLst>
          </p:cNvPr>
          <p:cNvSpPr/>
          <p:nvPr/>
        </p:nvSpPr>
        <p:spPr>
          <a:xfrm rot="20781468">
            <a:off x="645685" y="716271"/>
            <a:ext cx="31598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9525">
                  <a:noFill/>
                  <a:prstDash val="solid"/>
                </a:ln>
                <a:solidFill>
                  <a:srgbClr val="00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Agile Script Calligra" panose="03070402050302030203" pitchFamily="66" charset="0"/>
              </a:rPr>
              <a:t>Khám phá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="" xmlns:a16="http://schemas.microsoft.com/office/drawing/2014/main" id="{546B4634-4A21-4353-9702-6678A250B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148796"/>
            <a:ext cx="12192000" cy="1655762"/>
          </a:xfrm>
        </p:spPr>
        <p:txBody>
          <a:bodyPr anchor="ctr">
            <a:noAutofit/>
          </a:bodyPr>
          <a:lstStyle/>
          <a:p>
            <a:r>
              <a:rPr lang="en-US" sz="8000" dirty="0">
                <a:solidFill>
                  <a:srgbClr val="FFFF00"/>
                </a:solidFill>
                <a:latin typeface="#9Slide07 SVNNexa Rust Slab Bla" panose="020B0606040200020203" pitchFamily="34" charset="0"/>
              </a:rPr>
              <a:t>BẮC TRUNG BỘ</a:t>
            </a:r>
          </a:p>
        </p:txBody>
      </p:sp>
      <p:pic>
        <p:nvPicPr>
          <p:cNvPr id="1028" name="Picture 4" descr="Image result for hue logo">
            <a:extLst>
              <a:ext uri="{FF2B5EF4-FFF2-40B4-BE49-F238E27FC236}">
                <a16:creationId xmlns="" xmlns:a16="http://schemas.microsoft.com/office/drawing/2014/main" id="{6C363E1D-0F2E-4BAE-9F80-18E08F92C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953" y="5006476"/>
            <a:ext cx="2765353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Quang Binh logo">
            <a:extLst>
              <a:ext uri="{FF2B5EF4-FFF2-40B4-BE49-F238E27FC236}">
                <a16:creationId xmlns="" xmlns:a16="http://schemas.microsoft.com/office/drawing/2014/main" id="{B482C8B0-BE9B-4C1E-AEDB-48050A136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" y="4886329"/>
            <a:ext cx="2809195" cy="179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2A79FC0-9D51-4769-94E3-C1E5DA31DF4A}"/>
              </a:ext>
            </a:extLst>
          </p:cNvPr>
          <p:cNvSpPr/>
          <p:nvPr/>
        </p:nvSpPr>
        <p:spPr>
          <a:xfrm rot="936342">
            <a:off x="9193451" y="815507"/>
            <a:ext cx="21098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9525">
                  <a:noFill/>
                  <a:prstDash val="solid"/>
                </a:ln>
                <a:solidFill>
                  <a:srgbClr val="00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Bodega Script" pitchFamily="2" charset="0"/>
                <a:cs typeface="#9Slide05 Bodega Script" pitchFamily="2" charset="0"/>
              </a:rPr>
              <a:t>Bài 23</a:t>
            </a:r>
          </a:p>
        </p:txBody>
      </p:sp>
    </p:spTree>
    <p:extLst>
      <p:ext uri="{BB962C8B-B14F-4D97-AF65-F5344CB8AC3E}">
        <p14:creationId xmlns:p14="http://schemas.microsoft.com/office/powerpoint/2010/main" val="100826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6311159"/>
              </p:ext>
            </p:extLst>
          </p:nvPr>
        </p:nvGraphicFramePr>
        <p:xfrm>
          <a:off x="177452" y="1675767"/>
          <a:ext cx="7049729" cy="2487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193">
                  <a:extLst>
                    <a:ext uri="{9D8B030D-6E8A-4147-A177-3AD203B41FA5}">
                      <a16:colId xmlns="" xmlns:a16="http://schemas.microsoft.com/office/drawing/2014/main" val="23844686"/>
                    </a:ext>
                  </a:extLst>
                </a:gridCol>
                <a:gridCol w="5661536">
                  <a:extLst>
                    <a:ext uri="{9D8B030D-6E8A-4147-A177-3AD203B41FA5}">
                      <a16:colId xmlns="" xmlns:a16="http://schemas.microsoft.com/office/drawing/2014/main" val="91807207"/>
                    </a:ext>
                  </a:extLst>
                </a:gridCol>
              </a:tblGrid>
              <a:tr h="402521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0122901"/>
                  </a:ext>
                </a:extLst>
              </a:tr>
              <a:tr h="1677186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ừng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52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1752291" y="929164"/>
            <a:ext cx="4021640" cy="59366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 NGUYÊN RỪNG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DEFB903-A12A-4343-89E4-AD13FB759F9F}"/>
              </a:ext>
            </a:extLst>
          </p:cNvPr>
          <p:cNvSpPr/>
          <p:nvPr/>
        </p:nvSpPr>
        <p:spPr>
          <a:xfrm>
            <a:off x="1635392" y="2159967"/>
            <a:ext cx="555030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 lệ che phủ rừng cao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VQG Pù Mát, Bến En, Bạch Mã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 hiện suy giảm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EACA0D4-2CBA-430B-9431-DA1056B569D6}"/>
              </a:ext>
            </a:extLst>
          </p:cNvPr>
          <p:cNvSpPr/>
          <p:nvPr/>
        </p:nvSpPr>
        <p:spPr>
          <a:xfrm>
            <a:off x="4767962" y="4187250"/>
            <a:ext cx="2311273" cy="267765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 suy giảm diện tích rừng là do đâu?</a:t>
            </a:r>
          </a:p>
          <a:p>
            <a:pPr algn="just"/>
            <a:r>
              <a:rPr lang="en-US" sz="2400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này sẽ dẫn đến những hậu quả nh</a:t>
            </a:r>
            <a:r>
              <a:rPr lang="vi-VN" sz="2400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thế nào?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E2F35E6-CE29-43EB-957D-2FAF11437F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81" y="95291"/>
            <a:ext cx="4907681" cy="6629974"/>
          </a:xfrm>
          <a:prstGeom prst="rect">
            <a:avLst/>
          </a:prstGeom>
          <a:noFill/>
        </p:spPr>
      </p:pic>
      <p:pic>
        <p:nvPicPr>
          <p:cNvPr id="9" name="Graphic 8" descr="Deciduous tree">
            <a:extLst>
              <a:ext uri="{FF2B5EF4-FFF2-40B4-BE49-F238E27FC236}">
                <a16:creationId xmlns="" xmlns:a16="http://schemas.microsoft.com/office/drawing/2014/main" id="{C19E8EA4-F6C4-43B7-BA89-C34F785D7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3474" y="3068708"/>
            <a:ext cx="780759" cy="840594"/>
          </a:xfrm>
          <a:prstGeom prst="rect">
            <a:avLst/>
          </a:prstGeom>
        </p:spPr>
      </p:pic>
      <p:pic>
        <p:nvPicPr>
          <p:cNvPr id="10" name="Graphic 9" descr="Deciduous tree">
            <a:extLst>
              <a:ext uri="{FF2B5EF4-FFF2-40B4-BE49-F238E27FC236}">
                <a16:creationId xmlns="" xmlns:a16="http://schemas.microsoft.com/office/drawing/2014/main" id="{340475F8-71BA-40C4-8877-D83F2FB6F0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4523" y="3108468"/>
            <a:ext cx="780759" cy="840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696F12E-52AD-47D2-9792-FD042FD59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5727" y="3731342"/>
            <a:ext cx="4936276" cy="3028888"/>
          </a:xfrm>
          <a:prstGeom prst="rect">
            <a:avLst/>
          </a:prstGeom>
        </p:spPr>
      </p:pic>
      <p:pic>
        <p:nvPicPr>
          <p:cNvPr id="2050" name="Picture 2" descr="Image result for Phá RỪNG NGHỆ AN">
            <a:extLst>
              <a:ext uri="{FF2B5EF4-FFF2-40B4-BE49-F238E27FC236}">
                <a16:creationId xmlns="" xmlns:a16="http://schemas.microsoft.com/office/drawing/2014/main" id="{D0D15A88-7435-44D0-91BD-FA5C883A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41" y="4187250"/>
            <a:ext cx="4479979" cy="251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45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906244"/>
              </p:ext>
            </p:extLst>
          </p:nvPr>
        </p:nvGraphicFramePr>
        <p:xfrm>
          <a:off x="57160" y="1921039"/>
          <a:ext cx="7049729" cy="2487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193">
                  <a:extLst>
                    <a:ext uri="{9D8B030D-6E8A-4147-A177-3AD203B41FA5}">
                      <a16:colId xmlns="" xmlns:a16="http://schemas.microsoft.com/office/drawing/2014/main" val="23844686"/>
                    </a:ext>
                  </a:extLst>
                </a:gridCol>
                <a:gridCol w="5661536">
                  <a:extLst>
                    <a:ext uri="{9D8B030D-6E8A-4147-A177-3AD203B41FA5}">
                      <a16:colId xmlns="" xmlns:a16="http://schemas.microsoft.com/office/drawing/2014/main" val="91807207"/>
                    </a:ext>
                  </a:extLst>
                </a:gridCol>
              </a:tblGrid>
              <a:tr h="402521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0122901"/>
                  </a:ext>
                </a:extLst>
              </a:tr>
              <a:tr h="1677186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Biển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52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1885959" y="1181081"/>
            <a:ext cx="3747935" cy="54941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 NGUYÊN BIỂN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DEFB903-A12A-4343-89E4-AD13FB759F9F}"/>
              </a:ext>
            </a:extLst>
          </p:cNvPr>
          <p:cNvSpPr/>
          <p:nvPr/>
        </p:nvSpPr>
        <p:spPr>
          <a:xfrm>
            <a:off x="1489076" y="2367122"/>
            <a:ext cx="555030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 biển lớn, bờ biển dài, nhiều bãi tôm cá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Bờ biển đẹp, tiềm năng du lịch: Sầm S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n, Thiên Cầm, Cửa Lò…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EACA0D4-2CBA-430B-9431-DA1056B569D6}"/>
              </a:ext>
            </a:extLst>
          </p:cNvPr>
          <p:cNvSpPr/>
          <p:nvPr/>
        </p:nvSpPr>
        <p:spPr>
          <a:xfrm>
            <a:off x="40619" y="4829304"/>
            <a:ext cx="706328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khai thác tài nguyên biển trong lĩnh vực nào? </a:t>
            </a:r>
          </a:p>
          <a:p>
            <a:r>
              <a:rPr lang="en-US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67591F9-162B-4871-833D-59EDF1B05C2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81" y="95291"/>
            <a:ext cx="4907681" cy="6629974"/>
          </a:xfrm>
          <a:prstGeom prst="rect">
            <a:avLst/>
          </a:prstGeom>
          <a:noFill/>
        </p:spPr>
      </p:pic>
      <p:pic>
        <p:nvPicPr>
          <p:cNvPr id="9" name="Graphic 8" descr="Tropical scene">
            <a:extLst>
              <a:ext uri="{FF2B5EF4-FFF2-40B4-BE49-F238E27FC236}">
                <a16:creationId xmlns="" xmlns:a16="http://schemas.microsoft.com/office/drawing/2014/main" id="{330EDB41-A4B3-46EF-8555-E49E95B46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181" y="3230841"/>
            <a:ext cx="780759" cy="840594"/>
          </a:xfrm>
          <a:prstGeom prst="rect">
            <a:avLst/>
          </a:prstGeom>
        </p:spPr>
      </p:pic>
      <p:pic>
        <p:nvPicPr>
          <p:cNvPr id="10" name="Picture 9" descr="Related image">
            <a:extLst>
              <a:ext uri="{FF2B5EF4-FFF2-40B4-BE49-F238E27FC236}">
                <a16:creationId xmlns="" xmlns:a16="http://schemas.microsoft.com/office/drawing/2014/main" id="{F1CF147D-D062-4749-8300-B3BC2704F35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932" y="46501"/>
            <a:ext cx="4940157" cy="6792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97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9159852"/>
              </p:ext>
            </p:extLst>
          </p:nvPr>
        </p:nvGraphicFramePr>
        <p:xfrm>
          <a:off x="46520" y="1866773"/>
          <a:ext cx="7022077" cy="2633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2748">
                  <a:extLst>
                    <a:ext uri="{9D8B030D-6E8A-4147-A177-3AD203B41FA5}">
                      <a16:colId xmlns="" xmlns:a16="http://schemas.microsoft.com/office/drawing/2014/main" val="23844686"/>
                    </a:ext>
                  </a:extLst>
                </a:gridCol>
                <a:gridCol w="5639329">
                  <a:extLst>
                    <a:ext uri="{9D8B030D-6E8A-4147-A177-3AD203B41FA5}">
                      <a16:colId xmlns="" xmlns:a16="http://schemas.microsoft.com/office/drawing/2014/main" val="91807207"/>
                    </a:ext>
                  </a:extLst>
                </a:gridCol>
              </a:tblGrid>
              <a:tr h="32416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0122901"/>
                  </a:ext>
                </a:extLst>
              </a:tr>
              <a:tr h="1307842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Khoáng sản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52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1067363" y="985753"/>
            <a:ext cx="5379932" cy="60343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 NGUYÊN KHOÁNG SẢN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DEFB903-A12A-4343-89E4-AD13FB759F9F}"/>
              </a:ext>
            </a:extLst>
          </p:cNvPr>
          <p:cNvSpPr/>
          <p:nvPr/>
        </p:nvSpPr>
        <p:spPr>
          <a:xfrm>
            <a:off x="1518288" y="2403363"/>
            <a:ext cx="555030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 dạng, có trữ lượng lớn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 biểu: sắt, crom, đá quý, titan…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 vốn khai thác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BD6F70E-8927-426B-83FE-E88C2D07F6D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650" y="56356"/>
            <a:ext cx="4907681" cy="6629974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AF72011E-756E-4716-BA9F-948DEEE5D72B}"/>
              </a:ext>
            </a:extLst>
          </p:cNvPr>
          <p:cNvSpPr/>
          <p:nvPr/>
        </p:nvSpPr>
        <p:spPr>
          <a:xfrm>
            <a:off x="8613061" y="969666"/>
            <a:ext cx="250723" cy="3281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EF90153-6FF0-4279-B34C-D98CD22D13E9}"/>
              </a:ext>
            </a:extLst>
          </p:cNvPr>
          <p:cNvSpPr/>
          <p:nvPr/>
        </p:nvSpPr>
        <p:spPr>
          <a:xfrm>
            <a:off x="8863781" y="2046298"/>
            <a:ext cx="250723" cy="3281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5C0EBB7-8730-4AFA-BD1A-AFE71C4BA68B}"/>
              </a:ext>
            </a:extLst>
          </p:cNvPr>
          <p:cNvSpPr/>
          <p:nvPr/>
        </p:nvSpPr>
        <p:spPr>
          <a:xfrm>
            <a:off x="8013293" y="1061803"/>
            <a:ext cx="250723" cy="3281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ED3A2763-EDB6-42FD-A67B-94214953E294}"/>
              </a:ext>
            </a:extLst>
          </p:cNvPr>
          <p:cNvSpPr/>
          <p:nvPr/>
        </p:nvSpPr>
        <p:spPr>
          <a:xfrm>
            <a:off x="9136628" y="2210394"/>
            <a:ext cx="250723" cy="3281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Image result for quáº·ng sáº¯t">
            <a:extLst>
              <a:ext uri="{FF2B5EF4-FFF2-40B4-BE49-F238E27FC236}">
                <a16:creationId xmlns="" xmlns:a16="http://schemas.microsoft.com/office/drawing/2014/main" id="{28880BA8-999A-47E0-8590-DBB899AEDA8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t="-4467" r="36453" b="25808"/>
          <a:stretch/>
        </p:blipFill>
        <p:spPr bwMode="auto">
          <a:xfrm>
            <a:off x="543273" y="4549476"/>
            <a:ext cx="2209799" cy="167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Image result for chromite">
            <a:extLst>
              <a:ext uri="{FF2B5EF4-FFF2-40B4-BE49-F238E27FC236}">
                <a16:creationId xmlns="" xmlns:a16="http://schemas.microsoft.com/office/drawing/2014/main" id="{5A0D425C-E33A-4E3B-9964-76BFA187D24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95" y="4549476"/>
            <a:ext cx="2209800" cy="16781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2ED94FC-C643-48A0-9536-ABCAF547A94C}"/>
              </a:ext>
            </a:extLst>
          </p:cNvPr>
          <p:cNvSpPr/>
          <p:nvPr/>
        </p:nvSpPr>
        <p:spPr>
          <a:xfrm>
            <a:off x="837651" y="6285489"/>
            <a:ext cx="1361270" cy="36933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Quặng sắt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F01ECE4-6832-47F6-B278-139175B21239}"/>
              </a:ext>
            </a:extLst>
          </p:cNvPr>
          <p:cNvSpPr/>
          <p:nvPr/>
        </p:nvSpPr>
        <p:spPr>
          <a:xfrm>
            <a:off x="4530323" y="6285489"/>
            <a:ext cx="1624163" cy="36933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Quặng Crom</a:t>
            </a:r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4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9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554567" y="457200"/>
            <a:ext cx="115358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</a:rPr>
              <a:t>II. </a:t>
            </a:r>
            <a:r>
              <a:rPr lang="en-US" u="sng" dirty="0" smtClean="0">
                <a:solidFill>
                  <a:srgbClr val="0000FF"/>
                </a:solidFill>
              </a:rPr>
              <a:t>ÑIEÀU KIEÄN TÖÏ NHIEÂN VAØ TAØI NGUYEÂN THIEÂN NHIEÂN</a:t>
            </a:r>
          </a:p>
        </p:txBody>
      </p:sp>
      <p:graphicFrame>
        <p:nvGraphicFramePr>
          <p:cNvPr id="10249" name="Group 9"/>
          <p:cNvGraphicFramePr>
            <a:graphicFrameLocks noGrp="1"/>
          </p:cNvGraphicFramePr>
          <p:nvPr/>
        </p:nvGraphicFramePr>
        <p:xfrm>
          <a:off x="-44449" y="1600200"/>
          <a:ext cx="12192001" cy="5210176"/>
        </p:xfrm>
        <a:graphic>
          <a:graphicData uri="http://schemas.openxmlformats.org/drawingml/2006/table">
            <a:tbl>
              <a:tblPr/>
              <a:tblGrid>
                <a:gridCol w="2440517"/>
                <a:gridCol w="2537884"/>
                <a:gridCol w="3556000"/>
                <a:gridCol w="3657600"/>
              </a:tblGrid>
              <a:tr h="1000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D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Rõng</a:t>
                      </a:r>
                    </a:p>
                  </a:txBody>
                  <a:tcPr marL="121920" marR="121920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D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Kho¸ng s¶n</a:t>
                      </a:r>
                    </a:p>
                  </a:txBody>
                  <a:tcPr marL="121920" marR="121920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D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Tµi nguyªn du lÞch</a:t>
                      </a:r>
                    </a:p>
                  </a:txBody>
                  <a:tcPr marL="121920" marR="121920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D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200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PhÝa B¾c Hoµnh S¬n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D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D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D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D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2208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PhÝa Nam Hoµnh S¬n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D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D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D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D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sp>
        <p:nvSpPr>
          <p:cNvPr id="14365" name="Text Box 31"/>
          <p:cNvSpPr txBox="1">
            <a:spLocks noChangeArrowheads="1"/>
          </p:cNvSpPr>
          <p:nvPr/>
        </p:nvSpPr>
        <p:spPr bwMode="auto">
          <a:xfrm>
            <a:off x="2413000" y="2590802"/>
            <a:ext cx="2438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  Chieám tæ leä lôùn: 61% toaøn vuøng.</a:t>
            </a:r>
          </a:p>
        </p:txBody>
      </p:sp>
      <p:sp>
        <p:nvSpPr>
          <p:cNvPr id="14366" name="Text Box 32"/>
          <p:cNvSpPr txBox="1">
            <a:spLocks noChangeArrowheads="1"/>
          </p:cNvSpPr>
          <p:nvPr/>
        </p:nvSpPr>
        <p:spPr bwMode="auto">
          <a:xfrm>
            <a:off x="5137151" y="2590800"/>
            <a:ext cx="3352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  Taäp trung nhieàu khoaùng saûn: saét, vaøng, mangan, thieác, titan, . . .</a:t>
            </a:r>
          </a:p>
        </p:txBody>
      </p:sp>
      <p:sp>
        <p:nvSpPr>
          <p:cNvPr id="14367" name="Text Box 33"/>
          <p:cNvSpPr txBox="1">
            <a:spLocks noChangeArrowheads="1"/>
          </p:cNvSpPr>
          <p:nvPr/>
        </p:nvSpPr>
        <p:spPr bwMode="auto">
          <a:xfrm>
            <a:off x="8591551" y="2590800"/>
            <a:ext cx="355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  Baõi taém ñeïp: Saàm Sôn, Cöûa Loø…, nhieàu vöôøn quoác gia: Beán En, Puø Maùt …</a:t>
            </a:r>
          </a:p>
        </p:txBody>
      </p:sp>
      <p:sp>
        <p:nvSpPr>
          <p:cNvPr id="10274" name="Text Box 34"/>
          <p:cNvSpPr txBox="1">
            <a:spLocks noChangeArrowheads="1"/>
          </p:cNvSpPr>
          <p:nvPr/>
        </p:nvSpPr>
        <p:spPr bwMode="auto">
          <a:xfrm>
            <a:off x="2438400" y="4614865"/>
            <a:ext cx="2438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  Chieám tæ leä nhoû: 39% toaøn vuøng.</a:t>
            </a:r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5080000" y="4627566"/>
            <a:ext cx="325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  Coù raát ít khoaùng saûn.</a:t>
            </a:r>
          </a:p>
        </p:txBody>
      </p:sp>
      <p:sp>
        <p:nvSpPr>
          <p:cNvPr id="10276" name="Text Box 36"/>
          <p:cNvSpPr txBox="1">
            <a:spLocks noChangeArrowheads="1"/>
          </p:cNvSpPr>
          <p:nvPr/>
        </p:nvSpPr>
        <p:spPr bwMode="auto">
          <a:xfrm>
            <a:off x="8534400" y="4572001"/>
            <a:ext cx="355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  Baõi taém ñeïp: Nhaät Leä, Laêng Coâ…, nhieàu vöôøn quoác gia: Phong Nha - Keû Baøng, Baïch Maõ, …</a:t>
            </a:r>
          </a:p>
        </p:txBody>
      </p:sp>
    </p:spTree>
    <p:extLst>
      <p:ext uri="{BB962C8B-B14F-4D97-AF65-F5344CB8AC3E}">
        <p14:creationId xmlns:p14="http://schemas.microsoft.com/office/powerpoint/2010/main" val="352944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4" grpId="0"/>
      <p:bldP spid="10275" grpId="0"/>
      <p:bldP spid="102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605584-4F8F-4C0E-9239-8C9A4365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C4E9F2-D576-4B58-A029-F03942525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" y="5754088"/>
            <a:ext cx="6609123" cy="941695"/>
          </a:xfrm>
        </p:spPr>
        <p:txBody>
          <a:bodyPr>
            <a:normAutofit fontScale="92500"/>
          </a:bodyPr>
          <a:lstStyle/>
          <a:p>
            <a:r>
              <a:rPr lang="en-US" b="1">
                <a:solidFill>
                  <a:srgbClr val="C00000"/>
                </a:solidFill>
              </a:rPr>
              <a:t>Tại sao thiên tai ngày càng tàn khốc? Cần phải làm gì để giảm thiểu thiệt hại thiên tai?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41149195-FFFD-4CFD-9038-1215B55CF297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1213485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các thiên tai của vùng?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5F76DA-766B-47A3-9293-959C5C8CDAE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5577" y="1064085"/>
            <a:ext cx="5351043" cy="4555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41261A2-FE02-4498-B846-2E1E1FB233E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30706" y="1064100"/>
            <a:ext cx="5845729" cy="4673039"/>
          </a:xfrm>
          <a:prstGeom prst="rect">
            <a:avLst/>
          </a:prstGeom>
        </p:spPr>
      </p:pic>
      <p:pic>
        <p:nvPicPr>
          <p:cNvPr id="7" name="image3.jpg" descr="Image result for think pair share">
            <a:extLst>
              <a:ext uri="{FF2B5EF4-FFF2-40B4-BE49-F238E27FC236}">
                <a16:creationId xmlns="" xmlns:a16="http://schemas.microsoft.com/office/drawing/2014/main" id="{F158B2F5-00A4-4316-AAB2-1C32DBE481FC}"/>
              </a:ext>
            </a:extLst>
          </p:cNvPr>
          <p:cNvPicPr/>
          <p:nvPr/>
        </p:nvPicPr>
        <p:blipFill rotWithShape="1">
          <a:blip r:embed="rId5"/>
          <a:srcRect t="4702"/>
          <a:stretch/>
        </p:blipFill>
        <p:spPr>
          <a:xfrm>
            <a:off x="7327445" y="1027910"/>
            <a:ext cx="4668739" cy="546496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3499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C94375-02DD-47A6-BF97-528AE023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43" y="1154141"/>
            <a:ext cx="2865895" cy="1009651"/>
          </a:xfrm>
          <a:solidFill>
            <a:srgbClr val="00FF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pPr algn="ctr"/>
            <a:r>
              <a:rPr lang="en-US" b="1"/>
              <a:t>Mất rừng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FC1D246-38D4-4F31-B590-9132CA578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71" y="3661769"/>
            <a:ext cx="2220828" cy="2724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4B81585-791A-4B8D-81B8-CCF6C7D88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84" y="3429016"/>
            <a:ext cx="3190253" cy="319025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BCE44B1A-B1D0-41B9-ACD9-3EC5C1573A4F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1213485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pháp nào cho Bắc Trung Bộ?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D909A99-459B-434F-9F3A-0F529FE27067}"/>
              </a:ext>
            </a:extLst>
          </p:cNvPr>
          <p:cNvSpPr txBox="1">
            <a:spLocks/>
          </p:cNvSpPr>
          <p:nvPr/>
        </p:nvSpPr>
        <p:spPr>
          <a:xfrm>
            <a:off x="4391185" y="1230924"/>
            <a:ext cx="2865895" cy="1009651"/>
          </a:xfrm>
          <a:prstGeom prst="rect">
            <a:avLst/>
          </a:prstGeom>
          <a:solidFill>
            <a:srgbClr val="00FF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/>
              <a:t>Thiên tai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363E3755-23F0-4430-9849-B2A96726D809}"/>
              </a:ext>
            </a:extLst>
          </p:cNvPr>
          <p:cNvSpPr txBox="1">
            <a:spLocks/>
          </p:cNvSpPr>
          <p:nvPr/>
        </p:nvSpPr>
        <p:spPr>
          <a:xfrm>
            <a:off x="8225827" y="1230924"/>
            <a:ext cx="3488319" cy="1009651"/>
          </a:xfrm>
          <a:prstGeom prst="rect">
            <a:avLst/>
          </a:prstGeom>
          <a:solidFill>
            <a:srgbClr val="00FF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/>
              <a:t>Biến đổi khí hậu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92349283-1B57-4C2E-99B0-770570E61960}"/>
              </a:ext>
            </a:extLst>
          </p:cNvPr>
          <p:cNvSpPr txBox="1">
            <a:spLocks/>
          </p:cNvSpPr>
          <p:nvPr/>
        </p:nvSpPr>
        <p:spPr>
          <a:xfrm>
            <a:off x="4380425" y="2766298"/>
            <a:ext cx="3488319" cy="1009651"/>
          </a:xfrm>
          <a:prstGeom prst="rect">
            <a:avLst/>
          </a:prstGeom>
          <a:solidFill>
            <a:srgbClr val="00206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FF00"/>
                </a:solidFill>
              </a:rPr>
              <a:t>Bảo vệ rừng</a:t>
            </a:r>
          </a:p>
          <a:p>
            <a:pPr algn="ctr"/>
            <a:r>
              <a:rPr lang="en-US" b="1">
                <a:solidFill>
                  <a:srgbClr val="FFFF00"/>
                </a:solidFill>
              </a:rPr>
              <a:t>Phát triển bền vững</a:t>
            </a:r>
          </a:p>
        </p:txBody>
      </p:sp>
      <p:pic>
        <p:nvPicPr>
          <p:cNvPr id="3074" name="Picture 2" descr="Image result for deforestation icon">
            <a:extLst>
              <a:ext uri="{FF2B5EF4-FFF2-40B4-BE49-F238E27FC236}">
                <a16:creationId xmlns="" xmlns:a16="http://schemas.microsoft.com/office/drawing/2014/main" id="{82C23468-A4C7-4114-BAFB-C2CEDEA3A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44" y="3806528"/>
            <a:ext cx="4283877" cy="299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98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C94375-02DD-47A6-BF97-528AE023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96" y="5613669"/>
            <a:ext cx="11719237" cy="1009651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hình ảnh và bảng thông tin SGK để rút ra các đặc điểm dân c</a:t>
            </a:r>
            <a:r>
              <a:rPr lang="vi-VN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xã hội của vùng.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BCE44B1A-B1D0-41B9-ACD9-3EC5C1573A4F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1213485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C</a:t>
            </a:r>
            <a:r>
              <a:rPr lang="vi-V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XÃ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 (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Image result for DÃ¢n tá»c VÃ¢n Kiá»u">
            <a:extLst>
              <a:ext uri="{FF2B5EF4-FFF2-40B4-BE49-F238E27FC236}">
                <a16:creationId xmlns="" xmlns:a16="http://schemas.microsoft.com/office/drawing/2014/main" id="{5AE91775-C916-41DE-9192-A91777818B3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3" y="1261641"/>
            <a:ext cx="5603251" cy="35202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12ABBBE-AF9A-40C0-85C7-90CB17543B0F}"/>
              </a:ext>
            </a:extLst>
          </p:cNvPr>
          <p:cNvSpPr/>
          <p:nvPr/>
        </p:nvSpPr>
        <p:spPr>
          <a:xfrm>
            <a:off x="1856254" y="5013091"/>
            <a:ext cx="21389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</a:rPr>
              <a:t>Dân tộc Vân Kiều</a:t>
            </a:r>
            <a:endParaRPr lang="en-US" sz="2000"/>
          </a:p>
        </p:txBody>
      </p:sp>
      <p:pic>
        <p:nvPicPr>
          <p:cNvPr id="11" name="Picture 10" descr="Image result for TrÆ°á»ng há»c miá»n nÃºi Nghá» An">
            <a:extLst>
              <a:ext uri="{FF2B5EF4-FFF2-40B4-BE49-F238E27FC236}">
                <a16:creationId xmlns="" xmlns:a16="http://schemas.microsoft.com/office/drawing/2014/main" id="{2ACA4145-D81D-4080-BF2E-D545C0CB14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1287660"/>
            <a:ext cx="5786595" cy="35202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2B85946-6249-4570-824E-6A4BEC217F21}"/>
              </a:ext>
            </a:extLst>
          </p:cNvPr>
          <p:cNvSpPr/>
          <p:nvPr/>
        </p:nvSpPr>
        <p:spPr>
          <a:xfrm>
            <a:off x="7320477" y="5008348"/>
            <a:ext cx="3087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</a:rPr>
              <a:t>Một điểm trường Nghệ An</a:t>
            </a:r>
            <a:endParaRPr lang="en-US" sz="2000"/>
          </a:p>
        </p:txBody>
      </p:sp>
      <p:pic>
        <p:nvPicPr>
          <p:cNvPr id="16" name="Picture 15" descr="Image result for Sáº¡t lá» Thanh HÃ³a">
            <a:extLst>
              <a:ext uri="{FF2B5EF4-FFF2-40B4-BE49-F238E27FC236}">
                <a16:creationId xmlns="" xmlns:a16="http://schemas.microsoft.com/office/drawing/2014/main" id="{458C96A5-8038-4658-820C-7DAD37A8696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04" y="1223541"/>
            <a:ext cx="5603249" cy="3584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Image result for ThÃ nh cá» Quáº£ng Trá»">
            <a:extLst>
              <a:ext uri="{FF2B5EF4-FFF2-40B4-BE49-F238E27FC236}">
                <a16:creationId xmlns="" xmlns:a16="http://schemas.microsoft.com/office/drawing/2014/main" id="{3ACF73F1-EC70-4363-AF21-5D89FDCCB79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1287675"/>
            <a:ext cx="5794532" cy="35154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A1B3462-77F8-44AA-B6D8-1349A69F5435}"/>
              </a:ext>
            </a:extLst>
          </p:cNvPr>
          <p:cNvSpPr/>
          <p:nvPr/>
        </p:nvSpPr>
        <p:spPr>
          <a:xfrm>
            <a:off x="777108" y="4931168"/>
            <a:ext cx="62702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>
                <a:highlight>
                  <a:srgbClr val="FFFF00"/>
                </a:highligh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 tuyến đường Thanh Hóa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9E19A6C-6F96-4DB3-A8AE-29CDAD11F615}"/>
              </a:ext>
            </a:extLst>
          </p:cNvPr>
          <p:cNvSpPr/>
          <p:nvPr/>
        </p:nvSpPr>
        <p:spPr>
          <a:xfrm>
            <a:off x="7163584" y="4961109"/>
            <a:ext cx="4079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>
                <a:highlight>
                  <a:srgbClr val="FFFF00"/>
                </a:highligh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Thành cổ Quảng Trị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69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8BCE1BCF-6007-4C80-91B2-DD40C33506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211320"/>
              </p:ext>
            </p:extLst>
          </p:nvPr>
        </p:nvGraphicFramePr>
        <p:xfrm>
          <a:off x="102127" y="1027906"/>
          <a:ext cx="11934983" cy="42920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3879">
                  <a:extLst>
                    <a:ext uri="{9D8B030D-6E8A-4147-A177-3AD203B41FA5}">
                      <a16:colId xmlns="" xmlns:a16="http://schemas.microsoft.com/office/drawing/2014/main" val="259310818"/>
                    </a:ext>
                  </a:extLst>
                </a:gridCol>
                <a:gridCol w="3638017">
                  <a:extLst>
                    <a:ext uri="{9D8B030D-6E8A-4147-A177-3AD203B41FA5}">
                      <a16:colId xmlns="" xmlns:a16="http://schemas.microsoft.com/office/drawing/2014/main" val="3861449215"/>
                    </a:ext>
                  </a:extLst>
                </a:gridCol>
                <a:gridCol w="5603087">
                  <a:extLst>
                    <a:ext uri="{9D8B030D-6E8A-4147-A177-3AD203B41FA5}">
                      <a16:colId xmlns="" xmlns:a16="http://schemas.microsoft.com/office/drawing/2014/main" val="907769100"/>
                    </a:ext>
                  </a:extLst>
                </a:gridCol>
              </a:tblGrid>
              <a:tr h="505017">
                <a:tc>
                  <a:txBody>
                    <a:bodyPr/>
                    <a:lstStyle/>
                    <a:p>
                      <a:pPr marL="0" marR="194310" indent="18034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dân tộc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động kinh tế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8343338"/>
                  </a:ext>
                </a:extLst>
              </a:tr>
              <a:tr h="2136172">
                <a:tc>
                  <a:txBody>
                    <a:bodyPr/>
                    <a:lstStyle/>
                    <a:p>
                      <a:pPr marL="0" marR="194310" indent="18034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bằng ven biển phía đông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 yếu là người Kinh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lương thực, cây công nghiệp hàng năm, đánh bắt và  nuôi trồng thuỷ sản. </a:t>
                      </a:r>
                    </a:p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công nghiệp, thương mại, dịch vụ.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1184505"/>
                  </a:ext>
                </a:extLst>
              </a:tr>
              <a:tr h="1592453">
                <a:tc>
                  <a:txBody>
                    <a:bodyPr/>
                    <a:lstStyle/>
                    <a:p>
                      <a:pPr marL="0" marR="194310" indent="18034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Miền núi, gò đồi phía tây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 yếu là các dân tộc: Thái, Mường, Tày, Mông, Bru-Vân Kiều,…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Nghề rừng, trồng cây công nghiệp lâu năm, canh tác trên nương rẫy, chăn nuôi trâu, bò đàn.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09854026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A205CF96-D631-4588-B6F9-0758B4D91D25}"/>
              </a:ext>
            </a:extLst>
          </p:cNvPr>
          <p:cNvSpPr txBox="1">
            <a:spLocks/>
          </p:cNvSpPr>
          <p:nvPr/>
        </p:nvSpPr>
        <p:spPr>
          <a:xfrm>
            <a:off x="102127" y="5483240"/>
            <a:ext cx="11934983" cy="100965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bảng thông tin so sánh sự khác biệt về 2 khu vực về phân bố dân cư và kinh tế.</a:t>
            </a:r>
          </a:p>
        </p:txBody>
      </p:sp>
    </p:spTree>
    <p:extLst>
      <p:ext uri="{BB962C8B-B14F-4D97-AF65-F5344CB8AC3E}">
        <p14:creationId xmlns:p14="http://schemas.microsoft.com/office/powerpoint/2010/main" val="16983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DB8A81F7-7CB1-4D16-8FB5-01F68489664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93498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</a:t>
            </a:r>
            <a:r>
              <a:rPr lang="vi-VN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75E891A2-8A7D-401B-9CC9-9ADB399A247E}"/>
              </a:ext>
            </a:extLst>
          </p:cNvPr>
          <p:cNvSpPr txBox="1">
            <a:spLocks/>
          </p:cNvSpPr>
          <p:nvPr/>
        </p:nvSpPr>
        <p:spPr>
          <a:xfrm>
            <a:off x="257024" y="5807090"/>
            <a:ext cx="11934983" cy="100965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 cột về tài nguyên du lịch nhân văn với tỉnh tương ứng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165E11CC-C3D6-4416-BCBB-C12E3E27B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585733"/>
              </p:ext>
            </p:extLst>
          </p:nvPr>
        </p:nvGraphicFramePr>
        <p:xfrm>
          <a:off x="1209513" y="1053993"/>
          <a:ext cx="4757979" cy="4559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7979">
                  <a:extLst>
                    <a:ext uri="{9D8B030D-6E8A-4147-A177-3AD203B41FA5}">
                      <a16:colId xmlns="" xmlns:a16="http://schemas.microsoft.com/office/drawing/2014/main" val="1111261184"/>
                    </a:ext>
                  </a:extLst>
                </a:gridCol>
              </a:tblGrid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Nhã nhạc cung đình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12404111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Thành nhà Hồ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76923272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Dân ca ví giặm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64033106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Kẹo cu - đ</a:t>
                      </a:r>
                      <a:r>
                        <a:rPr lang="vi-VN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</a:t>
                      </a:r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64750188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Tranh làng Sình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66214684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Địa đạo Vĩnh Mốc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76339604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Làng Sen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9107779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Mộ Đại t</a:t>
                      </a:r>
                      <a:r>
                        <a:rPr lang="vi-VN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ớng Võ Nguyên Giáp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9025732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D6BEE616-CC19-4C02-8192-5D0C4EDAA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143573"/>
              </p:ext>
            </p:extLst>
          </p:nvPr>
        </p:nvGraphicFramePr>
        <p:xfrm>
          <a:off x="8270931" y="1336696"/>
          <a:ext cx="2701872" cy="399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872">
                  <a:extLst>
                    <a:ext uri="{9D8B030D-6E8A-4147-A177-3AD203B41FA5}">
                      <a16:colId xmlns="" xmlns:a16="http://schemas.microsoft.com/office/drawing/2014/main" val="1761565046"/>
                    </a:ext>
                  </a:extLst>
                </a:gridCol>
              </a:tblGrid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A. Thanh Hóa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7224032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B. Nghệ 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177323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C. Hà Tĩnh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4386919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D. Quảng Bình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21815759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E. Quảng Trị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9331614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F. Thừa Thiên Huế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0379106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849BB681-382A-4D90-BA4F-906289FEC5E4}"/>
              </a:ext>
            </a:extLst>
          </p:cNvPr>
          <p:cNvCxnSpPr/>
          <p:nvPr/>
        </p:nvCxnSpPr>
        <p:spPr>
          <a:xfrm>
            <a:off x="5967501" y="1336680"/>
            <a:ext cx="2489417" cy="343679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B9161891-3248-49C3-AC8F-A6AD8357E602}"/>
              </a:ext>
            </a:extLst>
          </p:cNvPr>
          <p:cNvCxnSpPr>
            <a:cxnSpLocks/>
          </p:cNvCxnSpPr>
          <p:nvPr/>
        </p:nvCxnSpPr>
        <p:spPr>
          <a:xfrm flipV="1">
            <a:off x="5847056" y="3657616"/>
            <a:ext cx="2609855" cy="145172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15C3F8D3-05A7-483E-A5EF-459B8537146A}"/>
              </a:ext>
            </a:extLst>
          </p:cNvPr>
          <p:cNvCxnSpPr>
            <a:cxnSpLocks/>
          </p:cNvCxnSpPr>
          <p:nvPr/>
        </p:nvCxnSpPr>
        <p:spPr>
          <a:xfrm>
            <a:off x="5967501" y="4034592"/>
            <a:ext cx="2489417" cy="10962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9F0CA481-4643-43E1-A4AA-2E56FC268153}"/>
              </a:ext>
            </a:extLst>
          </p:cNvPr>
          <p:cNvCxnSpPr>
            <a:cxnSpLocks/>
          </p:cNvCxnSpPr>
          <p:nvPr/>
        </p:nvCxnSpPr>
        <p:spPr>
          <a:xfrm flipV="1">
            <a:off x="5967491" y="2371241"/>
            <a:ext cx="2535425" cy="223352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756AECE4-FC31-43E0-915A-18869AFD5C4D}"/>
              </a:ext>
            </a:extLst>
          </p:cNvPr>
          <p:cNvCxnSpPr>
            <a:cxnSpLocks/>
          </p:cNvCxnSpPr>
          <p:nvPr/>
        </p:nvCxnSpPr>
        <p:spPr>
          <a:xfrm>
            <a:off x="5967501" y="2928392"/>
            <a:ext cx="2489417" cy="137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A894A24D-B88D-48F3-AC68-2AB190F19D08}"/>
              </a:ext>
            </a:extLst>
          </p:cNvPr>
          <p:cNvCxnSpPr>
            <a:cxnSpLocks/>
          </p:cNvCxnSpPr>
          <p:nvPr/>
        </p:nvCxnSpPr>
        <p:spPr>
          <a:xfrm flipV="1">
            <a:off x="5967501" y="2201984"/>
            <a:ext cx="2489417" cy="18135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9A77F5A0-5A4B-4E72-A592-DD47763ED56F}"/>
              </a:ext>
            </a:extLst>
          </p:cNvPr>
          <p:cNvCxnSpPr>
            <a:cxnSpLocks/>
          </p:cNvCxnSpPr>
          <p:nvPr/>
        </p:nvCxnSpPr>
        <p:spPr>
          <a:xfrm>
            <a:off x="5930285" y="3464407"/>
            <a:ext cx="2526633" cy="16449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C21AFF2D-139C-46E4-BE33-4183D6D9502B}"/>
              </a:ext>
            </a:extLst>
          </p:cNvPr>
          <p:cNvCxnSpPr>
            <a:cxnSpLocks/>
          </p:cNvCxnSpPr>
          <p:nvPr/>
        </p:nvCxnSpPr>
        <p:spPr>
          <a:xfrm flipV="1">
            <a:off x="5967501" y="1768407"/>
            <a:ext cx="2489417" cy="6819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Graphic 25" descr="Fork and knife">
            <a:extLst>
              <a:ext uri="{FF2B5EF4-FFF2-40B4-BE49-F238E27FC236}">
                <a16:creationId xmlns="" xmlns:a16="http://schemas.microsoft.com/office/drawing/2014/main" id="{61C42BB7-1A70-4758-9E54-A66AD82B5C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256" y="4003348"/>
            <a:ext cx="914400" cy="984478"/>
          </a:xfrm>
          <a:prstGeom prst="rect">
            <a:avLst/>
          </a:prstGeom>
        </p:spPr>
      </p:pic>
      <p:pic>
        <p:nvPicPr>
          <p:cNvPr id="27" name="Graphic 26" descr="Dragon dance">
            <a:extLst>
              <a:ext uri="{FF2B5EF4-FFF2-40B4-BE49-F238E27FC236}">
                <a16:creationId xmlns="" xmlns:a16="http://schemas.microsoft.com/office/drawing/2014/main" id="{50A62F45-33A7-485F-9E4F-338EC9952F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99" y="4412972"/>
            <a:ext cx="914400" cy="984478"/>
          </a:xfrm>
          <a:prstGeom prst="rect">
            <a:avLst/>
          </a:prstGeom>
        </p:spPr>
      </p:pic>
      <p:pic>
        <p:nvPicPr>
          <p:cNvPr id="28" name="Graphic 27" descr="Music notation">
            <a:extLst>
              <a:ext uri="{FF2B5EF4-FFF2-40B4-BE49-F238E27FC236}">
                <a16:creationId xmlns="" xmlns:a16="http://schemas.microsoft.com/office/drawing/2014/main" id="{5EE9DCA9-60F9-4F58-9635-75AB0CA955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57415" y="1709745"/>
            <a:ext cx="914400" cy="984478"/>
          </a:xfrm>
          <a:prstGeom prst="rect">
            <a:avLst/>
          </a:prstGeom>
        </p:spPr>
      </p:pic>
      <p:pic>
        <p:nvPicPr>
          <p:cNvPr id="29" name="Picture 2" descr="Image result for heritage icon">
            <a:extLst>
              <a:ext uri="{FF2B5EF4-FFF2-40B4-BE49-F238E27FC236}">
                <a16:creationId xmlns="" xmlns:a16="http://schemas.microsoft.com/office/drawing/2014/main" id="{F732A1F1-F4EF-4B9D-8DD9-4C990750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3" y="2972168"/>
            <a:ext cx="914400" cy="9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age result for heritage icon">
            <a:extLst>
              <a:ext uri="{FF2B5EF4-FFF2-40B4-BE49-F238E27FC236}">
                <a16:creationId xmlns="" xmlns:a16="http://schemas.microsoft.com/office/drawing/2014/main" id="{D5C43388-0DFF-4842-BEE5-E99792D9A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5694" r="16445" b="15416"/>
          <a:stretch/>
        </p:blipFill>
        <p:spPr bwMode="auto">
          <a:xfrm>
            <a:off x="90533" y="1617032"/>
            <a:ext cx="914400" cy="9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Image result for village icon">
            <a:extLst>
              <a:ext uri="{FF2B5EF4-FFF2-40B4-BE49-F238E27FC236}">
                <a16:creationId xmlns="" xmlns:a16="http://schemas.microsoft.com/office/drawing/2014/main" id="{AFE50B96-35C5-4453-8EF8-B9EAE1C3C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738" y="2601510"/>
            <a:ext cx="1056273" cy="113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CDAD4-63DD-45DB-83F4-BE2E0B3CA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A77720-0621-4EF0-A13E-7D41D5EB3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 result for Quáº£ng BÃ¬nh cÃ³ gÃ¬">
            <a:extLst>
              <a:ext uri="{FF2B5EF4-FFF2-40B4-BE49-F238E27FC236}">
                <a16:creationId xmlns="" xmlns:a16="http://schemas.microsoft.com/office/drawing/2014/main" id="{F6C3BE0A-FC03-4F29-8AEB-4842C39CACA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43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Di sáº£n Cá» ÄÃ´ infographic">
            <a:extLst>
              <a:ext uri="{FF2B5EF4-FFF2-40B4-BE49-F238E27FC236}">
                <a16:creationId xmlns="" xmlns:a16="http://schemas.microsoft.com/office/drawing/2014/main" id="{DB0E7CB3-65A3-4F5F-A971-AF861E1CB2F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15" y="50368"/>
            <a:ext cx="5837695" cy="6807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091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59C16C-809F-4380-AAAD-0A3A9D2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" y="56356"/>
            <a:ext cx="7105651" cy="100064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của bạn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A06D44-E3E5-4161-9F7A-C42AF5340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9" y="1219869"/>
            <a:ext cx="7067551" cy="1797667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vô xứ Huế quanh quanh,</a:t>
            </a:r>
            <a:b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 xanh nước biếc như tranh hoạ đ</a:t>
            </a: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</a:t>
            </a: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 em anh cũng muốn vô,</a:t>
            </a:r>
            <a:b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Sợ truông nhà Hồ, sợ phá Tam Giang.</a:t>
            </a:r>
            <a:endParaRPr lang="en-US" sz="240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DA4F4AC-4B61-4FB6-9779-0B2C759537B1}"/>
              </a:ext>
            </a:extLst>
          </p:cNvPr>
          <p:cNvSpPr/>
          <p:nvPr/>
        </p:nvSpPr>
        <p:spPr>
          <a:xfrm>
            <a:off x="75109" y="3098734"/>
            <a:ext cx="7105651" cy="14219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R="194310" algn="just">
              <a:lnSpc>
                <a:spcPct val="120000"/>
              </a:lnSpc>
            </a:pPr>
            <a:r>
              <a:rPr lang="it-IT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Địa danh nào được nhắc đến trong bài? </a:t>
            </a:r>
            <a:br>
              <a:rPr lang="it-IT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 Huế đẹp nh</a:t>
            </a:r>
            <a:r>
              <a:rPr lang="vi-VN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thế nào?</a:t>
            </a:r>
            <a:endParaRPr lang="en-US" sz="2400" i="1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194310" algn="just">
              <a:lnSpc>
                <a:spcPct val="120000"/>
              </a:lnSpc>
            </a:pPr>
            <a:r>
              <a:rPr lang="it-IT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Em biết gì về Huế? Hãy chia sẻ.</a:t>
            </a:r>
            <a:endParaRPr lang="en-US" sz="2400" i="1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 descr="Related image">
            <a:extLst>
              <a:ext uri="{FF2B5EF4-FFF2-40B4-BE49-F238E27FC236}">
                <a16:creationId xmlns="" xmlns:a16="http://schemas.microsoft.com/office/drawing/2014/main" id="{0BCE3006-F736-4B10-922D-CCC7A95B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473" y="313852"/>
            <a:ext cx="4833379" cy="311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Huế">
            <a:extLst>
              <a:ext uri="{FF2B5EF4-FFF2-40B4-BE49-F238E27FC236}">
                <a16:creationId xmlns="" xmlns:a16="http://schemas.microsoft.com/office/drawing/2014/main" id="{8E76EFA4-3A15-45F8-859D-20BE0A25D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7" b="21654"/>
          <a:stretch/>
        </p:blipFill>
        <p:spPr bwMode="auto">
          <a:xfrm>
            <a:off x="75109" y="4598125"/>
            <a:ext cx="7105651" cy="21100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2FE0A74-59FC-46C6-A631-BB4212BAC8A3}"/>
              </a:ext>
            </a:extLst>
          </p:cNvPr>
          <p:cNvSpPr/>
          <p:nvPr/>
        </p:nvSpPr>
        <p:spPr>
          <a:xfrm>
            <a:off x="10416344" y="3059668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Quảng Bình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A9154D4-B033-4FC4-9B6A-7D0498F47F7A}"/>
              </a:ext>
            </a:extLst>
          </p:cNvPr>
          <p:cNvSpPr/>
          <p:nvPr/>
        </p:nvSpPr>
        <p:spPr>
          <a:xfrm>
            <a:off x="75109" y="6321005"/>
            <a:ext cx="2860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 Tr</a:t>
            </a:r>
            <a:r>
              <a:rPr lang="vi-VN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ờng Tiền  - Huế</a:t>
            </a:r>
            <a:endParaRPr lang="en-US" b="1">
              <a:solidFill>
                <a:srgbClr val="FFFF00"/>
              </a:solidFill>
            </a:endParaRPr>
          </a:p>
        </p:txBody>
      </p:sp>
      <p:pic>
        <p:nvPicPr>
          <p:cNvPr id="1026" name="Picture 2" descr="Image result for Phá Tam Giang">
            <a:extLst>
              <a:ext uri="{FF2B5EF4-FFF2-40B4-BE49-F238E27FC236}">
                <a16:creationId xmlns="" xmlns:a16="http://schemas.microsoft.com/office/drawing/2014/main" id="{09C86F21-7FAD-4D6B-9804-8D81216B9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5"/>
          <a:stretch/>
        </p:blipFill>
        <p:spPr bwMode="auto">
          <a:xfrm>
            <a:off x="7319433" y="3531641"/>
            <a:ext cx="4815419" cy="31765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6A7F889-5B41-46CA-BC50-DCE8AD50CCD6}"/>
              </a:ext>
            </a:extLst>
          </p:cNvPr>
          <p:cNvSpPr/>
          <p:nvPr/>
        </p:nvSpPr>
        <p:spPr>
          <a:xfrm>
            <a:off x="10218383" y="6300204"/>
            <a:ext cx="192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 Tam Giang</a:t>
            </a:r>
            <a:endParaRPr lang="en-US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6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04CBECD-C8A5-42E9-BFE3-A5FF46A48652}"/>
              </a:ext>
            </a:extLst>
          </p:cNvPr>
          <p:cNvSpPr/>
          <p:nvPr/>
        </p:nvSpPr>
        <p:spPr>
          <a:xfrm>
            <a:off x="1109063" y="1349987"/>
            <a:ext cx="10420328" cy="27515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R="194310" indent="180340" algn="just">
              <a:lnSpc>
                <a:spcPct val="120000"/>
              </a:lnSpc>
            </a:pPr>
            <a:r>
              <a:rPr lang="nl-NL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Là địa bàn cư trú của 25 dân tộc (như: Thái, Mường, Tày, Mông, Bru-Vân Kiều…)</a:t>
            </a:r>
            <a:endParaRPr lang="en-US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R="194310" indent="180340" algn="just">
              <a:lnSpc>
                <a:spcPct val="120000"/>
              </a:lnSpc>
            </a:pPr>
            <a:r>
              <a:rPr lang="nl-NL" sz="2400" dirty="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Phân bố dân cư và hoạt động kinh tế có sự khác biệt giữa phía đông và phía tây của vùng.</a:t>
            </a:r>
            <a:endParaRPr lang="en-US" sz="2000" dirty="0">
              <a:solidFill>
                <a:srgbClr val="000099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R="194310" indent="180340" algn="just">
              <a:lnSpc>
                <a:spcPct val="120000"/>
              </a:lnSpc>
            </a:pPr>
            <a:r>
              <a:rPr lang="nl-NL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Vùng có nhiều thế mạnh nh</a:t>
            </a:r>
            <a:r>
              <a:rPr lang="vi-VN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ít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khăn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tầng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lao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ợng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CE44B1A-B1D0-41B9-ACD9-3EC5C1573A4F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1213485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C</a:t>
            </a:r>
            <a:r>
              <a:rPr lang="vi-V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XÃ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712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1"/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3079" r="2455" b="5788"/>
          <a:stretch>
            <a:fillRect/>
          </a:stretch>
        </p:blipFill>
        <p:spPr bwMode="auto">
          <a:xfrm>
            <a:off x="6108701" y="57150"/>
            <a:ext cx="6089651" cy="67849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1016000" y="533400"/>
            <a:ext cx="2743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3333FF"/>
                </a:solidFill>
                <a:latin typeface=".VnArialH" pitchFamily="34" charset="0"/>
              </a:rPr>
              <a:t>LƯ­îc</a:t>
            </a:r>
          </a:p>
          <a:p>
            <a:pPr marL="609600" indent="-609600"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3333FF"/>
                </a:solidFill>
                <a:latin typeface=".VnArialH" pitchFamily="34" charset="0"/>
              </a:rPr>
              <a:t>®å</a:t>
            </a:r>
          </a:p>
          <a:p>
            <a:pPr marL="609600" indent="-609600"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3333FF"/>
                </a:solidFill>
                <a:latin typeface=".VnArialH" pitchFamily="34" charset="0"/>
              </a:rPr>
              <a:t>c¸c</a:t>
            </a:r>
          </a:p>
          <a:p>
            <a:pPr marL="609600" indent="-609600"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3333FF"/>
                </a:solidFill>
                <a:latin typeface=".VnArialH" pitchFamily="34" charset="0"/>
              </a:rPr>
              <a:t>Vïng</a:t>
            </a:r>
          </a:p>
          <a:p>
            <a:pPr marL="609600" indent="-609600"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3333FF"/>
                </a:solidFill>
                <a:latin typeface=".VnArialH" pitchFamily="34" charset="0"/>
              </a:rPr>
              <a:t>kinh</a:t>
            </a:r>
          </a:p>
          <a:p>
            <a:pPr marL="609600" indent="-609600"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3333FF"/>
                </a:solidFill>
                <a:latin typeface=".VnArialH" pitchFamily="34" charset="0"/>
              </a:rPr>
              <a:t>tÕ </a:t>
            </a:r>
          </a:p>
          <a:p>
            <a:pPr marL="609600" indent="-609600"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3333FF"/>
                </a:solidFill>
                <a:latin typeface=".VnArialH" pitchFamily="34" charset="0"/>
              </a:rPr>
              <a:t>ViÖt</a:t>
            </a:r>
          </a:p>
          <a:p>
            <a:pPr marL="609600" indent="-609600"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3333FF"/>
                </a:solidFill>
                <a:latin typeface=".VnArialH" pitchFamily="34" charset="0"/>
              </a:rPr>
              <a:t>Nam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222067" y="1233507"/>
            <a:ext cx="2474384" cy="2065337"/>
            <a:chOff x="3373" y="777"/>
            <a:chExt cx="1169" cy="1301"/>
          </a:xfrm>
        </p:grpSpPr>
        <p:sp>
          <p:nvSpPr>
            <p:cNvPr id="3077" name="Freeform 8"/>
            <p:cNvSpPr>
              <a:spLocks/>
            </p:cNvSpPr>
            <p:nvPr/>
          </p:nvSpPr>
          <p:spPr bwMode="auto">
            <a:xfrm>
              <a:off x="3373" y="777"/>
              <a:ext cx="665" cy="707"/>
            </a:xfrm>
            <a:custGeom>
              <a:avLst/>
              <a:gdLst>
                <a:gd name="T0" fmla="*/ 415 w 665"/>
                <a:gd name="T1" fmla="*/ 695 h 707"/>
                <a:gd name="T2" fmla="*/ 399 w 665"/>
                <a:gd name="T3" fmla="*/ 697 h 707"/>
                <a:gd name="T4" fmla="*/ 387 w 665"/>
                <a:gd name="T5" fmla="*/ 673 h 707"/>
                <a:gd name="T6" fmla="*/ 349 w 665"/>
                <a:gd name="T7" fmla="*/ 637 h 707"/>
                <a:gd name="T8" fmla="*/ 349 w 665"/>
                <a:gd name="T9" fmla="*/ 583 h 707"/>
                <a:gd name="T10" fmla="*/ 331 w 665"/>
                <a:gd name="T11" fmla="*/ 551 h 707"/>
                <a:gd name="T12" fmla="*/ 315 w 665"/>
                <a:gd name="T13" fmla="*/ 545 h 707"/>
                <a:gd name="T14" fmla="*/ 229 w 665"/>
                <a:gd name="T15" fmla="*/ 515 h 707"/>
                <a:gd name="T16" fmla="*/ 175 w 665"/>
                <a:gd name="T17" fmla="*/ 479 h 707"/>
                <a:gd name="T18" fmla="*/ 123 w 665"/>
                <a:gd name="T19" fmla="*/ 441 h 707"/>
                <a:gd name="T20" fmla="*/ 105 w 665"/>
                <a:gd name="T21" fmla="*/ 427 h 707"/>
                <a:gd name="T22" fmla="*/ 47 w 665"/>
                <a:gd name="T23" fmla="*/ 399 h 707"/>
                <a:gd name="T24" fmla="*/ 11 w 665"/>
                <a:gd name="T25" fmla="*/ 373 h 707"/>
                <a:gd name="T26" fmla="*/ 35 w 665"/>
                <a:gd name="T27" fmla="*/ 349 h 707"/>
                <a:gd name="T28" fmla="*/ 55 w 665"/>
                <a:gd name="T29" fmla="*/ 313 h 707"/>
                <a:gd name="T30" fmla="*/ 101 w 665"/>
                <a:gd name="T31" fmla="*/ 279 h 707"/>
                <a:gd name="T32" fmla="*/ 177 w 665"/>
                <a:gd name="T33" fmla="*/ 281 h 707"/>
                <a:gd name="T34" fmla="*/ 225 w 665"/>
                <a:gd name="T35" fmla="*/ 261 h 707"/>
                <a:gd name="T36" fmla="*/ 263 w 665"/>
                <a:gd name="T37" fmla="*/ 231 h 707"/>
                <a:gd name="T38" fmla="*/ 303 w 665"/>
                <a:gd name="T39" fmla="*/ 167 h 707"/>
                <a:gd name="T40" fmla="*/ 247 w 665"/>
                <a:gd name="T41" fmla="*/ 135 h 707"/>
                <a:gd name="T42" fmla="*/ 203 w 665"/>
                <a:gd name="T43" fmla="*/ 111 h 707"/>
                <a:gd name="T44" fmla="*/ 205 w 665"/>
                <a:gd name="T45" fmla="*/ 53 h 707"/>
                <a:gd name="T46" fmla="*/ 139 w 665"/>
                <a:gd name="T47" fmla="*/ 75 h 707"/>
                <a:gd name="T48" fmla="*/ 133 w 665"/>
                <a:gd name="T49" fmla="*/ 47 h 707"/>
                <a:gd name="T50" fmla="*/ 171 w 665"/>
                <a:gd name="T51" fmla="*/ 25 h 707"/>
                <a:gd name="T52" fmla="*/ 221 w 665"/>
                <a:gd name="T53" fmla="*/ 19 h 707"/>
                <a:gd name="T54" fmla="*/ 257 w 665"/>
                <a:gd name="T55" fmla="*/ 11 h 707"/>
                <a:gd name="T56" fmla="*/ 327 w 665"/>
                <a:gd name="T57" fmla="*/ 25 h 707"/>
                <a:gd name="T58" fmla="*/ 403 w 665"/>
                <a:gd name="T59" fmla="*/ 67 h 707"/>
                <a:gd name="T60" fmla="*/ 493 w 665"/>
                <a:gd name="T61" fmla="*/ 117 h 707"/>
                <a:gd name="T62" fmla="*/ 561 w 665"/>
                <a:gd name="T63" fmla="*/ 159 h 707"/>
                <a:gd name="T64" fmla="*/ 581 w 665"/>
                <a:gd name="T65" fmla="*/ 189 h 707"/>
                <a:gd name="T66" fmla="*/ 573 w 665"/>
                <a:gd name="T67" fmla="*/ 199 h 707"/>
                <a:gd name="T68" fmla="*/ 535 w 665"/>
                <a:gd name="T69" fmla="*/ 283 h 707"/>
                <a:gd name="T70" fmla="*/ 521 w 665"/>
                <a:gd name="T71" fmla="*/ 341 h 707"/>
                <a:gd name="T72" fmla="*/ 505 w 665"/>
                <a:gd name="T73" fmla="*/ 425 h 707"/>
                <a:gd name="T74" fmla="*/ 493 w 665"/>
                <a:gd name="T75" fmla="*/ 453 h 707"/>
                <a:gd name="T76" fmla="*/ 477 w 665"/>
                <a:gd name="T77" fmla="*/ 505 h 707"/>
                <a:gd name="T78" fmla="*/ 499 w 665"/>
                <a:gd name="T79" fmla="*/ 529 h 707"/>
                <a:gd name="T80" fmla="*/ 531 w 665"/>
                <a:gd name="T81" fmla="*/ 575 h 707"/>
                <a:gd name="T82" fmla="*/ 571 w 665"/>
                <a:gd name="T83" fmla="*/ 623 h 707"/>
                <a:gd name="T84" fmla="*/ 589 w 665"/>
                <a:gd name="T85" fmla="*/ 663 h 707"/>
                <a:gd name="T86" fmla="*/ 651 w 665"/>
                <a:gd name="T87" fmla="*/ 687 h 70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65"/>
                <a:gd name="T133" fmla="*/ 0 h 707"/>
                <a:gd name="T134" fmla="*/ 665 w 665"/>
                <a:gd name="T135" fmla="*/ 707 h 70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65" h="707">
                  <a:moveTo>
                    <a:pt x="425" y="687"/>
                  </a:moveTo>
                  <a:cubicBezTo>
                    <a:pt x="418" y="698"/>
                    <a:pt x="425" y="689"/>
                    <a:pt x="415" y="695"/>
                  </a:cubicBezTo>
                  <a:cubicBezTo>
                    <a:pt x="411" y="697"/>
                    <a:pt x="403" y="703"/>
                    <a:pt x="403" y="703"/>
                  </a:cubicBezTo>
                  <a:cubicBezTo>
                    <a:pt x="402" y="701"/>
                    <a:pt x="401" y="699"/>
                    <a:pt x="399" y="697"/>
                  </a:cubicBezTo>
                  <a:cubicBezTo>
                    <a:pt x="397" y="695"/>
                    <a:pt x="394" y="695"/>
                    <a:pt x="393" y="693"/>
                  </a:cubicBezTo>
                  <a:cubicBezTo>
                    <a:pt x="383" y="679"/>
                    <a:pt x="394" y="687"/>
                    <a:pt x="387" y="673"/>
                  </a:cubicBezTo>
                  <a:cubicBezTo>
                    <a:pt x="383" y="665"/>
                    <a:pt x="373" y="666"/>
                    <a:pt x="365" y="663"/>
                  </a:cubicBezTo>
                  <a:cubicBezTo>
                    <a:pt x="358" y="653"/>
                    <a:pt x="358" y="646"/>
                    <a:pt x="349" y="637"/>
                  </a:cubicBezTo>
                  <a:cubicBezTo>
                    <a:pt x="347" y="630"/>
                    <a:pt x="343" y="625"/>
                    <a:pt x="341" y="617"/>
                  </a:cubicBezTo>
                  <a:cubicBezTo>
                    <a:pt x="340" y="603"/>
                    <a:pt x="333" y="587"/>
                    <a:pt x="349" y="583"/>
                  </a:cubicBezTo>
                  <a:cubicBezTo>
                    <a:pt x="358" y="577"/>
                    <a:pt x="360" y="564"/>
                    <a:pt x="353" y="555"/>
                  </a:cubicBezTo>
                  <a:cubicBezTo>
                    <a:pt x="348" y="549"/>
                    <a:pt x="338" y="552"/>
                    <a:pt x="331" y="551"/>
                  </a:cubicBezTo>
                  <a:cubicBezTo>
                    <a:pt x="329" y="550"/>
                    <a:pt x="327" y="548"/>
                    <a:pt x="325" y="547"/>
                  </a:cubicBezTo>
                  <a:cubicBezTo>
                    <a:pt x="322" y="546"/>
                    <a:pt x="318" y="547"/>
                    <a:pt x="315" y="545"/>
                  </a:cubicBezTo>
                  <a:cubicBezTo>
                    <a:pt x="279" y="522"/>
                    <a:pt x="313" y="525"/>
                    <a:pt x="261" y="521"/>
                  </a:cubicBezTo>
                  <a:cubicBezTo>
                    <a:pt x="251" y="518"/>
                    <a:pt x="239" y="520"/>
                    <a:pt x="229" y="515"/>
                  </a:cubicBezTo>
                  <a:cubicBezTo>
                    <a:pt x="223" y="511"/>
                    <a:pt x="211" y="503"/>
                    <a:pt x="211" y="503"/>
                  </a:cubicBezTo>
                  <a:cubicBezTo>
                    <a:pt x="203" y="492"/>
                    <a:pt x="188" y="482"/>
                    <a:pt x="175" y="479"/>
                  </a:cubicBezTo>
                  <a:cubicBezTo>
                    <a:pt x="173" y="475"/>
                    <a:pt x="172" y="470"/>
                    <a:pt x="169" y="467"/>
                  </a:cubicBezTo>
                  <a:cubicBezTo>
                    <a:pt x="159" y="454"/>
                    <a:pt x="137" y="450"/>
                    <a:pt x="123" y="441"/>
                  </a:cubicBezTo>
                  <a:cubicBezTo>
                    <a:pt x="114" y="427"/>
                    <a:pt x="126" y="443"/>
                    <a:pt x="109" y="433"/>
                  </a:cubicBezTo>
                  <a:cubicBezTo>
                    <a:pt x="107" y="432"/>
                    <a:pt x="107" y="429"/>
                    <a:pt x="105" y="427"/>
                  </a:cubicBezTo>
                  <a:cubicBezTo>
                    <a:pt x="98" y="420"/>
                    <a:pt x="83" y="419"/>
                    <a:pt x="75" y="417"/>
                  </a:cubicBezTo>
                  <a:cubicBezTo>
                    <a:pt x="71" y="404"/>
                    <a:pt x="59" y="401"/>
                    <a:pt x="47" y="399"/>
                  </a:cubicBezTo>
                  <a:cubicBezTo>
                    <a:pt x="35" y="395"/>
                    <a:pt x="22" y="392"/>
                    <a:pt x="9" y="389"/>
                  </a:cubicBezTo>
                  <a:cubicBezTo>
                    <a:pt x="0" y="383"/>
                    <a:pt x="3" y="379"/>
                    <a:pt x="11" y="373"/>
                  </a:cubicBezTo>
                  <a:cubicBezTo>
                    <a:pt x="16" y="359"/>
                    <a:pt x="11" y="359"/>
                    <a:pt x="21" y="365"/>
                  </a:cubicBezTo>
                  <a:cubicBezTo>
                    <a:pt x="43" y="361"/>
                    <a:pt x="26" y="358"/>
                    <a:pt x="35" y="349"/>
                  </a:cubicBezTo>
                  <a:cubicBezTo>
                    <a:pt x="38" y="346"/>
                    <a:pt x="47" y="341"/>
                    <a:pt x="47" y="341"/>
                  </a:cubicBezTo>
                  <a:cubicBezTo>
                    <a:pt x="50" y="332"/>
                    <a:pt x="55" y="313"/>
                    <a:pt x="55" y="313"/>
                  </a:cubicBezTo>
                  <a:cubicBezTo>
                    <a:pt x="54" y="307"/>
                    <a:pt x="48" y="302"/>
                    <a:pt x="47" y="295"/>
                  </a:cubicBezTo>
                  <a:cubicBezTo>
                    <a:pt x="44" y="269"/>
                    <a:pt x="97" y="279"/>
                    <a:pt x="101" y="279"/>
                  </a:cubicBezTo>
                  <a:cubicBezTo>
                    <a:pt x="110" y="276"/>
                    <a:pt x="120" y="274"/>
                    <a:pt x="129" y="271"/>
                  </a:cubicBezTo>
                  <a:cubicBezTo>
                    <a:pt x="149" y="273"/>
                    <a:pt x="159" y="278"/>
                    <a:pt x="177" y="281"/>
                  </a:cubicBezTo>
                  <a:cubicBezTo>
                    <a:pt x="187" y="287"/>
                    <a:pt x="198" y="290"/>
                    <a:pt x="209" y="293"/>
                  </a:cubicBezTo>
                  <a:cubicBezTo>
                    <a:pt x="234" y="288"/>
                    <a:pt x="212" y="274"/>
                    <a:pt x="225" y="261"/>
                  </a:cubicBezTo>
                  <a:cubicBezTo>
                    <a:pt x="233" y="253"/>
                    <a:pt x="243" y="251"/>
                    <a:pt x="253" y="247"/>
                  </a:cubicBezTo>
                  <a:cubicBezTo>
                    <a:pt x="260" y="240"/>
                    <a:pt x="266" y="240"/>
                    <a:pt x="263" y="231"/>
                  </a:cubicBezTo>
                  <a:cubicBezTo>
                    <a:pt x="266" y="211"/>
                    <a:pt x="263" y="205"/>
                    <a:pt x="283" y="201"/>
                  </a:cubicBezTo>
                  <a:cubicBezTo>
                    <a:pt x="295" y="189"/>
                    <a:pt x="300" y="185"/>
                    <a:pt x="303" y="167"/>
                  </a:cubicBezTo>
                  <a:cubicBezTo>
                    <a:pt x="299" y="149"/>
                    <a:pt x="287" y="148"/>
                    <a:pt x="271" y="145"/>
                  </a:cubicBezTo>
                  <a:cubicBezTo>
                    <a:pt x="260" y="137"/>
                    <a:pt x="267" y="142"/>
                    <a:pt x="247" y="135"/>
                  </a:cubicBezTo>
                  <a:cubicBezTo>
                    <a:pt x="240" y="133"/>
                    <a:pt x="235" y="125"/>
                    <a:pt x="229" y="121"/>
                  </a:cubicBezTo>
                  <a:cubicBezTo>
                    <a:pt x="212" y="123"/>
                    <a:pt x="210" y="125"/>
                    <a:pt x="203" y="111"/>
                  </a:cubicBezTo>
                  <a:cubicBezTo>
                    <a:pt x="205" y="95"/>
                    <a:pt x="209" y="72"/>
                    <a:pt x="223" y="63"/>
                  </a:cubicBezTo>
                  <a:cubicBezTo>
                    <a:pt x="213" y="48"/>
                    <a:pt x="220" y="50"/>
                    <a:pt x="205" y="53"/>
                  </a:cubicBezTo>
                  <a:cubicBezTo>
                    <a:pt x="193" y="72"/>
                    <a:pt x="182" y="68"/>
                    <a:pt x="159" y="71"/>
                  </a:cubicBezTo>
                  <a:cubicBezTo>
                    <a:pt x="150" y="74"/>
                    <a:pt x="149" y="78"/>
                    <a:pt x="139" y="75"/>
                  </a:cubicBezTo>
                  <a:cubicBezTo>
                    <a:pt x="137" y="68"/>
                    <a:pt x="135" y="62"/>
                    <a:pt x="131" y="55"/>
                  </a:cubicBezTo>
                  <a:cubicBezTo>
                    <a:pt x="132" y="52"/>
                    <a:pt x="131" y="49"/>
                    <a:pt x="133" y="47"/>
                  </a:cubicBezTo>
                  <a:cubicBezTo>
                    <a:pt x="136" y="44"/>
                    <a:pt x="143" y="45"/>
                    <a:pt x="147" y="43"/>
                  </a:cubicBezTo>
                  <a:cubicBezTo>
                    <a:pt x="157" y="38"/>
                    <a:pt x="161" y="28"/>
                    <a:pt x="171" y="25"/>
                  </a:cubicBezTo>
                  <a:cubicBezTo>
                    <a:pt x="178" y="18"/>
                    <a:pt x="185" y="12"/>
                    <a:pt x="195" y="9"/>
                  </a:cubicBezTo>
                  <a:cubicBezTo>
                    <a:pt x="224" y="13"/>
                    <a:pt x="201" y="14"/>
                    <a:pt x="221" y="19"/>
                  </a:cubicBezTo>
                  <a:cubicBezTo>
                    <a:pt x="227" y="18"/>
                    <a:pt x="233" y="18"/>
                    <a:pt x="239" y="17"/>
                  </a:cubicBezTo>
                  <a:cubicBezTo>
                    <a:pt x="245" y="16"/>
                    <a:pt x="257" y="11"/>
                    <a:pt x="257" y="11"/>
                  </a:cubicBezTo>
                  <a:cubicBezTo>
                    <a:pt x="271" y="0"/>
                    <a:pt x="269" y="1"/>
                    <a:pt x="289" y="3"/>
                  </a:cubicBezTo>
                  <a:cubicBezTo>
                    <a:pt x="301" y="21"/>
                    <a:pt x="304" y="22"/>
                    <a:pt x="327" y="25"/>
                  </a:cubicBezTo>
                  <a:cubicBezTo>
                    <a:pt x="343" y="30"/>
                    <a:pt x="351" y="38"/>
                    <a:pt x="365" y="47"/>
                  </a:cubicBezTo>
                  <a:cubicBezTo>
                    <a:pt x="379" y="57"/>
                    <a:pt x="392" y="52"/>
                    <a:pt x="403" y="67"/>
                  </a:cubicBezTo>
                  <a:cubicBezTo>
                    <a:pt x="411" y="91"/>
                    <a:pt x="452" y="90"/>
                    <a:pt x="473" y="95"/>
                  </a:cubicBezTo>
                  <a:cubicBezTo>
                    <a:pt x="481" y="100"/>
                    <a:pt x="485" y="112"/>
                    <a:pt x="493" y="117"/>
                  </a:cubicBezTo>
                  <a:cubicBezTo>
                    <a:pt x="497" y="120"/>
                    <a:pt x="512" y="125"/>
                    <a:pt x="517" y="127"/>
                  </a:cubicBezTo>
                  <a:cubicBezTo>
                    <a:pt x="524" y="147"/>
                    <a:pt x="545" y="148"/>
                    <a:pt x="561" y="159"/>
                  </a:cubicBezTo>
                  <a:cubicBezTo>
                    <a:pt x="566" y="169"/>
                    <a:pt x="569" y="178"/>
                    <a:pt x="579" y="181"/>
                  </a:cubicBezTo>
                  <a:cubicBezTo>
                    <a:pt x="580" y="184"/>
                    <a:pt x="580" y="186"/>
                    <a:pt x="581" y="189"/>
                  </a:cubicBezTo>
                  <a:cubicBezTo>
                    <a:pt x="582" y="191"/>
                    <a:pt x="587" y="193"/>
                    <a:pt x="585" y="195"/>
                  </a:cubicBezTo>
                  <a:cubicBezTo>
                    <a:pt x="582" y="198"/>
                    <a:pt x="573" y="199"/>
                    <a:pt x="573" y="199"/>
                  </a:cubicBezTo>
                  <a:cubicBezTo>
                    <a:pt x="571" y="206"/>
                    <a:pt x="567" y="210"/>
                    <a:pt x="565" y="217"/>
                  </a:cubicBezTo>
                  <a:cubicBezTo>
                    <a:pt x="564" y="232"/>
                    <a:pt x="552" y="277"/>
                    <a:pt x="535" y="283"/>
                  </a:cubicBezTo>
                  <a:cubicBezTo>
                    <a:pt x="530" y="290"/>
                    <a:pt x="528" y="293"/>
                    <a:pt x="531" y="301"/>
                  </a:cubicBezTo>
                  <a:cubicBezTo>
                    <a:pt x="529" y="316"/>
                    <a:pt x="524" y="327"/>
                    <a:pt x="521" y="341"/>
                  </a:cubicBezTo>
                  <a:cubicBezTo>
                    <a:pt x="524" y="396"/>
                    <a:pt x="518" y="359"/>
                    <a:pt x="533" y="381"/>
                  </a:cubicBezTo>
                  <a:cubicBezTo>
                    <a:pt x="530" y="391"/>
                    <a:pt x="513" y="417"/>
                    <a:pt x="505" y="425"/>
                  </a:cubicBezTo>
                  <a:cubicBezTo>
                    <a:pt x="505" y="425"/>
                    <a:pt x="504" y="437"/>
                    <a:pt x="503" y="443"/>
                  </a:cubicBezTo>
                  <a:cubicBezTo>
                    <a:pt x="502" y="448"/>
                    <a:pt x="497" y="450"/>
                    <a:pt x="493" y="453"/>
                  </a:cubicBezTo>
                  <a:cubicBezTo>
                    <a:pt x="477" y="448"/>
                    <a:pt x="476" y="452"/>
                    <a:pt x="471" y="467"/>
                  </a:cubicBezTo>
                  <a:cubicBezTo>
                    <a:pt x="473" y="497"/>
                    <a:pt x="470" y="485"/>
                    <a:pt x="477" y="505"/>
                  </a:cubicBezTo>
                  <a:cubicBezTo>
                    <a:pt x="478" y="509"/>
                    <a:pt x="489" y="509"/>
                    <a:pt x="489" y="509"/>
                  </a:cubicBezTo>
                  <a:cubicBezTo>
                    <a:pt x="491" y="513"/>
                    <a:pt x="495" y="526"/>
                    <a:pt x="499" y="529"/>
                  </a:cubicBezTo>
                  <a:cubicBezTo>
                    <a:pt x="503" y="531"/>
                    <a:pt x="511" y="533"/>
                    <a:pt x="511" y="533"/>
                  </a:cubicBezTo>
                  <a:cubicBezTo>
                    <a:pt x="520" y="546"/>
                    <a:pt x="510" y="568"/>
                    <a:pt x="531" y="575"/>
                  </a:cubicBezTo>
                  <a:cubicBezTo>
                    <a:pt x="542" y="586"/>
                    <a:pt x="538" y="604"/>
                    <a:pt x="549" y="615"/>
                  </a:cubicBezTo>
                  <a:cubicBezTo>
                    <a:pt x="555" y="621"/>
                    <a:pt x="571" y="623"/>
                    <a:pt x="571" y="623"/>
                  </a:cubicBezTo>
                  <a:cubicBezTo>
                    <a:pt x="576" y="638"/>
                    <a:pt x="569" y="620"/>
                    <a:pt x="579" y="633"/>
                  </a:cubicBezTo>
                  <a:cubicBezTo>
                    <a:pt x="586" y="641"/>
                    <a:pt x="581" y="655"/>
                    <a:pt x="589" y="663"/>
                  </a:cubicBezTo>
                  <a:cubicBezTo>
                    <a:pt x="595" y="669"/>
                    <a:pt x="611" y="671"/>
                    <a:pt x="611" y="671"/>
                  </a:cubicBezTo>
                  <a:cubicBezTo>
                    <a:pt x="624" y="680"/>
                    <a:pt x="636" y="683"/>
                    <a:pt x="651" y="687"/>
                  </a:cubicBezTo>
                  <a:cubicBezTo>
                    <a:pt x="657" y="693"/>
                    <a:pt x="659" y="701"/>
                    <a:pt x="665" y="70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latin typeface="VNI-Times" pitchFamily="2" charset="0"/>
              </a:endParaRPr>
            </a:p>
          </p:txBody>
        </p:sp>
        <p:sp>
          <p:nvSpPr>
            <p:cNvPr id="3078" name="Freeform 9"/>
            <p:cNvSpPr>
              <a:spLocks/>
            </p:cNvSpPr>
            <p:nvPr/>
          </p:nvSpPr>
          <p:spPr bwMode="auto">
            <a:xfrm>
              <a:off x="3798" y="1466"/>
              <a:ext cx="744" cy="612"/>
            </a:xfrm>
            <a:custGeom>
              <a:avLst/>
              <a:gdLst>
                <a:gd name="T0" fmla="*/ 266 w 744"/>
                <a:gd name="T1" fmla="*/ 28 h 612"/>
                <a:gd name="T2" fmla="*/ 292 w 744"/>
                <a:gd name="T3" fmla="*/ 74 h 612"/>
                <a:gd name="T4" fmla="*/ 284 w 744"/>
                <a:gd name="T5" fmla="*/ 148 h 612"/>
                <a:gd name="T6" fmla="*/ 328 w 744"/>
                <a:gd name="T7" fmla="*/ 200 h 612"/>
                <a:gd name="T8" fmla="*/ 342 w 744"/>
                <a:gd name="T9" fmla="*/ 228 h 612"/>
                <a:gd name="T10" fmla="*/ 408 w 744"/>
                <a:gd name="T11" fmla="*/ 274 h 612"/>
                <a:gd name="T12" fmla="*/ 450 w 744"/>
                <a:gd name="T13" fmla="*/ 304 h 612"/>
                <a:gd name="T14" fmla="*/ 462 w 744"/>
                <a:gd name="T15" fmla="*/ 314 h 612"/>
                <a:gd name="T16" fmla="*/ 470 w 744"/>
                <a:gd name="T17" fmla="*/ 346 h 612"/>
                <a:gd name="T18" fmla="*/ 490 w 744"/>
                <a:gd name="T19" fmla="*/ 368 h 612"/>
                <a:gd name="T20" fmla="*/ 524 w 744"/>
                <a:gd name="T21" fmla="*/ 392 h 612"/>
                <a:gd name="T22" fmla="*/ 558 w 744"/>
                <a:gd name="T23" fmla="*/ 432 h 612"/>
                <a:gd name="T24" fmla="*/ 660 w 744"/>
                <a:gd name="T25" fmla="*/ 480 h 612"/>
                <a:gd name="T26" fmla="*/ 726 w 744"/>
                <a:gd name="T27" fmla="*/ 534 h 612"/>
                <a:gd name="T28" fmla="*/ 744 w 744"/>
                <a:gd name="T29" fmla="*/ 556 h 612"/>
                <a:gd name="T30" fmla="*/ 700 w 744"/>
                <a:gd name="T31" fmla="*/ 558 h 612"/>
                <a:gd name="T32" fmla="*/ 650 w 744"/>
                <a:gd name="T33" fmla="*/ 600 h 612"/>
                <a:gd name="T34" fmla="*/ 604 w 744"/>
                <a:gd name="T35" fmla="*/ 596 h 612"/>
                <a:gd name="T36" fmla="*/ 526 w 744"/>
                <a:gd name="T37" fmla="*/ 594 h 612"/>
                <a:gd name="T38" fmla="*/ 472 w 744"/>
                <a:gd name="T39" fmla="*/ 536 h 612"/>
                <a:gd name="T40" fmla="*/ 432 w 744"/>
                <a:gd name="T41" fmla="*/ 526 h 612"/>
                <a:gd name="T42" fmla="*/ 402 w 744"/>
                <a:gd name="T43" fmla="*/ 494 h 612"/>
                <a:gd name="T44" fmla="*/ 378 w 744"/>
                <a:gd name="T45" fmla="*/ 480 h 612"/>
                <a:gd name="T46" fmla="*/ 328 w 744"/>
                <a:gd name="T47" fmla="*/ 460 h 612"/>
                <a:gd name="T48" fmla="*/ 304 w 744"/>
                <a:gd name="T49" fmla="*/ 402 h 612"/>
                <a:gd name="T50" fmla="*/ 306 w 744"/>
                <a:gd name="T51" fmla="*/ 330 h 612"/>
                <a:gd name="T52" fmla="*/ 254 w 744"/>
                <a:gd name="T53" fmla="*/ 306 h 612"/>
                <a:gd name="T54" fmla="*/ 228 w 744"/>
                <a:gd name="T55" fmla="*/ 274 h 612"/>
                <a:gd name="T56" fmla="*/ 200 w 744"/>
                <a:gd name="T57" fmla="*/ 250 h 612"/>
                <a:gd name="T58" fmla="*/ 124 w 744"/>
                <a:gd name="T59" fmla="*/ 178 h 612"/>
                <a:gd name="T60" fmla="*/ 80 w 744"/>
                <a:gd name="T61" fmla="*/ 140 h 612"/>
                <a:gd name="T62" fmla="*/ 48 w 744"/>
                <a:gd name="T63" fmla="*/ 82 h 612"/>
                <a:gd name="T64" fmla="*/ 10 w 744"/>
                <a:gd name="T65" fmla="*/ 8 h 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4"/>
                <a:gd name="T100" fmla="*/ 0 h 612"/>
                <a:gd name="T101" fmla="*/ 744 w 744"/>
                <a:gd name="T102" fmla="*/ 612 h 6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4" h="612">
                  <a:moveTo>
                    <a:pt x="240" y="18"/>
                  </a:moveTo>
                  <a:cubicBezTo>
                    <a:pt x="260" y="23"/>
                    <a:pt x="237" y="24"/>
                    <a:pt x="266" y="28"/>
                  </a:cubicBezTo>
                  <a:cubicBezTo>
                    <a:pt x="273" y="35"/>
                    <a:pt x="277" y="39"/>
                    <a:pt x="280" y="48"/>
                  </a:cubicBezTo>
                  <a:cubicBezTo>
                    <a:pt x="283" y="72"/>
                    <a:pt x="284" y="58"/>
                    <a:pt x="292" y="74"/>
                  </a:cubicBezTo>
                  <a:cubicBezTo>
                    <a:pt x="289" y="83"/>
                    <a:pt x="284" y="90"/>
                    <a:pt x="282" y="100"/>
                  </a:cubicBezTo>
                  <a:cubicBezTo>
                    <a:pt x="283" y="116"/>
                    <a:pt x="282" y="132"/>
                    <a:pt x="284" y="148"/>
                  </a:cubicBezTo>
                  <a:cubicBezTo>
                    <a:pt x="285" y="154"/>
                    <a:pt x="302" y="156"/>
                    <a:pt x="302" y="156"/>
                  </a:cubicBezTo>
                  <a:cubicBezTo>
                    <a:pt x="308" y="175"/>
                    <a:pt x="311" y="188"/>
                    <a:pt x="328" y="200"/>
                  </a:cubicBezTo>
                  <a:cubicBezTo>
                    <a:pt x="335" y="222"/>
                    <a:pt x="323" y="189"/>
                    <a:pt x="336" y="210"/>
                  </a:cubicBezTo>
                  <a:cubicBezTo>
                    <a:pt x="336" y="210"/>
                    <a:pt x="341" y="225"/>
                    <a:pt x="342" y="228"/>
                  </a:cubicBezTo>
                  <a:cubicBezTo>
                    <a:pt x="346" y="239"/>
                    <a:pt x="366" y="240"/>
                    <a:pt x="374" y="246"/>
                  </a:cubicBezTo>
                  <a:cubicBezTo>
                    <a:pt x="379" y="253"/>
                    <a:pt x="399" y="271"/>
                    <a:pt x="408" y="274"/>
                  </a:cubicBezTo>
                  <a:cubicBezTo>
                    <a:pt x="414" y="280"/>
                    <a:pt x="418" y="286"/>
                    <a:pt x="424" y="292"/>
                  </a:cubicBezTo>
                  <a:cubicBezTo>
                    <a:pt x="431" y="299"/>
                    <a:pt x="442" y="298"/>
                    <a:pt x="450" y="304"/>
                  </a:cubicBezTo>
                  <a:cubicBezTo>
                    <a:pt x="452" y="306"/>
                    <a:pt x="454" y="308"/>
                    <a:pt x="456" y="310"/>
                  </a:cubicBezTo>
                  <a:cubicBezTo>
                    <a:pt x="458" y="312"/>
                    <a:pt x="460" y="313"/>
                    <a:pt x="462" y="314"/>
                  </a:cubicBezTo>
                  <a:cubicBezTo>
                    <a:pt x="464" y="320"/>
                    <a:pt x="468" y="332"/>
                    <a:pt x="468" y="332"/>
                  </a:cubicBezTo>
                  <a:cubicBezTo>
                    <a:pt x="469" y="337"/>
                    <a:pt x="467" y="342"/>
                    <a:pt x="470" y="346"/>
                  </a:cubicBezTo>
                  <a:cubicBezTo>
                    <a:pt x="473" y="350"/>
                    <a:pt x="482" y="354"/>
                    <a:pt x="482" y="354"/>
                  </a:cubicBezTo>
                  <a:cubicBezTo>
                    <a:pt x="485" y="358"/>
                    <a:pt x="486" y="365"/>
                    <a:pt x="490" y="368"/>
                  </a:cubicBezTo>
                  <a:cubicBezTo>
                    <a:pt x="495" y="372"/>
                    <a:pt x="508" y="374"/>
                    <a:pt x="508" y="374"/>
                  </a:cubicBezTo>
                  <a:cubicBezTo>
                    <a:pt x="514" y="380"/>
                    <a:pt x="518" y="386"/>
                    <a:pt x="524" y="392"/>
                  </a:cubicBezTo>
                  <a:cubicBezTo>
                    <a:pt x="516" y="404"/>
                    <a:pt x="531" y="416"/>
                    <a:pt x="540" y="424"/>
                  </a:cubicBezTo>
                  <a:cubicBezTo>
                    <a:pt x="545" y="428"/>
                    <a:pt x="558" y="432"/>
                    <a:pt x="558" y="432"/>
                  </a:cubicBezTo>
                  <a:cubicBezTo>
                    <a:pt x="565" y="443"/>
                    <a:pt x="582" y="442"/>
                    <a:pt x="594" y="446"/>
                  </a:cubicBezTo>
                  <a:cubicBezTo>
                    <a:pt x="609" y="451"/>
                    <a:pt x="646" y="471"/>
                    <a:pt x="660" y="480"/>
                  </a:cubicBezTo>
                  <a:cubicBezTo>
                    <a:pt x="667" y="490"/>
                    <a:pt x="679" y="496"/>
                    <a:pt x="688" y="504"/>
                  </a:cubicBezTo>
                  <a:cubicBezTo>
                    <a:pt x="709" y="522"/>
                    <a:pt x="696" y="530"/>
                    <a:pt x="726" y="534"/>
                  </a:cubicBezTo>
                  <a:cubicBezTo>
                    <a:pt x="735" y="537"/>
                    <a:pt x="736" y="536"/>
                    <a:pt x="740" y="544"/>
                  </a:cubicBezTo>
                  <a:cubicBezTo>
                    <a:pt x="742" y="548"/>
                    <a:pt x="744" y="556"/>
                    <a:pt x="744" y="556"/>
                  </a:cubicBezTo>
                  <a:cubicBezTo>
                    <a:pt x="740" y="567"/>
                    <a:pt x="736" y="560"/>
                    <a:pt x="730" y="554"/>
                  </a:cubicBezTo>
                  <a:cubicBezTo>
                    <a:pt x="725" y="554"/>
                    <a:pt x="708" y="554"/>
                    <a:pt x="700" y="558"/>
                  </a:cubicBezTo>
                  <a:cubicBezTo>
                    <a:pt x="685" y="566"/>
                    <a:pt x="687" y="584"/>
                    <a:pt x="674" y="592"/>
                  </a:cubicBezTo>
                  <a:cubicBezTo>
                    <a:pt x="666" y="597"/>
                    <a:pt x="659" y="598"/>
                    <a:pt x="650" y="600"/>
                  </a:cubicBezTo>
                  <a:cubicBezTo>
                    <a:pt x="645" y="607"/>
                    <a:pt x="642" y="609"/>
                    <a:pt x="634" y="612"/>
                  </a:cubicBezTo>
                  <a:cubicBezTo>
                    <a:pt x="618" y="610"/>
                    <a:pt x="618" y="603"/>
                    <a:pt x="604" y="596"/>
                  </a:cubicBezTo>
                  <a:cubicBezTo>
                    <a:pt x="592" y="597"/>
                    <a:pt x="580" y="601"/>
                    <a:pt x="568" y="598"/>
                  </a:cubicBezTo>
                  <a:cubicBezTo>
                    <a:pt x="559" y="592"/>
                    <a:pt x="537" y="595"/>
                    <a:pt x="526" y="594"/>
                  </a:cubicBezTo>
                  <a:cubicBezTo>
                    <a:pt x="513" y="590"/>
                    <a:pt x="487" y="572"/>
                    <a:pt x="478" y="560"/>
                  </a:cubicBezTo>
                  <a:cubicBezTo>
                    <a:pt x="476" y="554"/>
                    <a:pt x="476" y="541"/>
                    <a:pt x="472" y="536"/>
                  </a:cubicBezTo>
                  <a:cubicBezTo>
                    <a:pt x="469" y="532"/>
                    <a:pt x="460" y="528"/>
                    <a:pt x="460" y="528"/>
                  </a:cubicBezTo>
                  <a:cubicBezTo>
                    <a:pt x="450" y="535"/>
                    <a:pt x="441" y="532"/>
                    <a:pt x="432" y="526"/>
                  </a:cubicBezTo>
                  <a:cubicBezTo>
                    <a:pt x="426" y="517"/>
                    <a:pt x="417" y="514"/>
                    <a:pt x="410" y="506"/>
                  </a:cubicBezTo>
                  <a:cubicBezTo>
                    <a:pt x="407" y="502"/>
                    <a:pt x="402" y="494"/>
                    <a:pt x="402" y="494"/>
                  </a:cubicBezTo>
                  <a:cubicBezTo>
                    <a:pt x="400" y="482"/>
                    <a:pt x="401" y="471"/>
                    <a:pt x="390" y="464"/>
                  </a:cubicBezTo>
                  <a:cubicBezTo>
                    <a:pt x="385" y="471"/>
                    <a:pt x="385" y="475"/>
                    <a:pt x="378" y="480"/>
                  </a:cubicBezTo>
                  <a:cubicBezTo>
                    <a:pt x="374" y="491"/>
                    <a:pt x="360" y="491"/>
                    <a:pt x="350" y="494"/>
                  </a:cubicBezTo>
                  <a:cubicBezTo>
                    <a:pt x="333" y="488"/>
                    <a:pt x="343" y="470"/>
                    <a:pt x="328" y="460"/>
                  </a:cubicBezTo>
                  <a:cubicBezTo>
                    <a:pt x="325" y="452"/>
                    <a:pt x="317" y="445"/>
                    <a:pt x="310" y="440"/>
                  </a:cubicBezTo>
                  <a:cubicBezTo>
                    <a:pt x="309" y="427"/>
                    <a:pt x="308" y="414"/>
                    <a:pt x="304" y="402"/>
                  </a:cubicBezTo>
                  <a:cubicBezTo>
                    <a:pt x="305" y="390"/>
                    <a:pt x="299" y="356"/>
                    <a:pt x="314" y="346"/>
                  </a:cubicBezTo>
                  <a:cubicBezTo>
                    <a:pt x="320" y="336"/>
                    <a:pt x="315" y="335"/>
                    <a:pt x="306" y="330"/>
                  </a:cubicBezTo>
                  <a:cubicBezTo>
                    <a:pt x="291" y="332"/>
                    <a:pt x="294" y="334"/>
                    <a:pt x="284" y="344"/>
                  </a:cubicBezTo>
                  <a:cubicBezTo>
                    <a:pt x="273" y="333"/>
                    <a:pt x="269" y="310"/>
                    <a:pt x="254" y="306"/>
                  </a:cubicBezTo>
                  <a:cubicBezTo>
                    <a:pt x="246" y="294"/>
                    <a:pt x="248" y="268"/>
                    <a:pt x="236" y="264"/>
                  </a:cubicBezTo>
                  <a:cubicBezTo>
                    <a:pt x="235" y="267"/>
                    <a:pt x="234" y="275"/>
                    <a:pt x="228" y="274"/>
                  </a:cubicBezTo>
                  <a:cubicBezTo>
                    <a:pt x="223" y="273"/>
                    <a:pt x="216" y="266"/>
                    <a:pt x="216" y="266"/>
                  </a:cubicBezTo>
                  <a:cubicBezTo>
                    <a:pt x="211" y="259"/>
                    <a:pt x="207" y="255"/>
                    <a:pt x="200" y="250"/>
                  </a:cubicBezTo>
                  <a:cubicBezTo>
                    <a:pt x="195" y="234"/>
                    <a:pt x="170" y="221"/>
                    <a:pt x="156" y="212"/>
                  </a:cubicBezTo>
                  <a:cubicBezTo>
                    <a:pt x="147" y="199"/>
                    <a:pt x="133" y="191"/>
                    <a:pt x="124" y="178"/>
                  </a:cubicBezTo>
                  <a:cubicBezTo>
                    <a:pt x="119" y="170"/>
                    <a:pt x="111" y="160"/>
                    <a:pt x="104" y="154"/>
                  </a:cubicBezTo>
                  <a:cubicBezTo>
                    <a:pt x="96" y="147"/>
                    <a:pt x="88" y="146"/>
                    <a:pt x="80" y="140"/>
                  </a:cubicBezTo>
                  <a:cubicBezTo>
                    <a:pt x="76" y="127"/>
                    <a:pt x="74" y="127"/>
                    <a:pt x="66" y="116"/>
                  </a:cubicBezTo>
                  <a:cubicBezTo>
                    <a:pt x="58" y="105"/>
                    <a:pt x="58" y="92"/>
                    <a:pt x="48" y="82"/>
                  </a:cubicBezTo>
                  <a:cubicBezTo>
                    <a:pt x="45" y="66"/>
                    <a:pt x="51" y="46"/>
                    <a:pt x="36" y="36"/>
                  </a:cubicBezTo>
                  <a:cubicBezTo>
                    <a:pt x="29" y="26"/>
                    <a:pt x="20" y="15"/>
                    <a:pt x="10" y="8"/>
                  </a:cubicBezTo>
                  <a:cubicBezTo>
                    <a:pt x="5" y="0"/>
                    <a:pt x="8" y="2"/>
                    <a:pt x="0" y="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latin typeface="VNI-Time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7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" y="72243"/>
            <a:ext cx="11847443" cy="137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Font typeface="Wingdings" pitchFamily="2" charset="2"/>
              <a:buNone/>
            </a:pPr>
            <a:r>
              <a:rPr lang="en-US" sz="2800" b="1" dirty="0" err="1" smtClean="0">
                <a:solidFill>
                  <a:srgbClr val="FF3300"/>
                </a:solidFill>
                <a:latin typeface=".VnTime" pitchFamily="34" charset="0"/>
              </a:rPr>
              <a:t>Quan</a:t>
            </a:r>
            <a:r>
              <a:rPr lang="en-US" sz="2800" b="1" dirty="0" smtClean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.VnTime" pitchFamily="34" charset="0"/>
              </a:rPr>
              <a:t>s¸t</a:t>
            </a:r>
            <a:r>
              <a:rPr lang="en-US" sz="2800" b="1" dirty="0" smtClean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.VnTime" pitchFamily="34" charset="0"/>
              </a:rPr>
              <a:t>lư­îc</a:t>
            </a:r>
            <a:r>
              <a:rPr lang="en-US" sz="2800" b="1" dirty="0" smtClean="0">
                <a:solidFill>
                  <a:srgbClr val="FF3300"/>
                </a:solidFill>
                <a:latin typeface=".VnTime" pitchFamily="34" charset="0"/>
              </a:rPr>
              <a:t> ®å, </a:t>
            </a:r>
            <a:r>
              <a:rPr lang="en-US" sz="2800" b="1" dirty="0" err="1" smtClean="0">
                <a:solidFill>
                  <a:srgbClr val="FF3300"/>
                </a:solidFill>
                <a:latin typeface=".VnTime" pitchFamily="34" charset="0"/>
              </a:rPr>
              <a:t>h·y</a:t>
            </a:r>
            <a:r>
              <a:rPr lang="en-US" sz="2800" b="1" dirty="0" smtClean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.VnTime" pitchFamily="34" charset="0"/>
              </a:rPr>
              <a:t>kÓ</a:t>
            </a:r>
            <a:r>
              <a:rPr lang="en-US" sz="2800" b="1" dirty="0" smtClean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.VnTime" pitchFamily="34" charset="0"/>
              </a:rPr>
              <a:t>tªn</a:t>
            </a:r>
            <a:r>
              <a:rPr lang="en-US" sz="2800" b="1" dirty="0" smtClean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.VnTime" pitchFamily="34" charset="0"/>
              </a:rPr>
              <a:t>c¸c</a:t>
            </a:r>
            <a:r>
              <a:rPr lang="en-US" sz="2800" b="1" dirty="0" smtClean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.VnTime" pitchFamily="34" charset="0"/>
              </a:rPr>
              <a:t>tØnh</a:t>
            </a:r>
            <a:r>
              <a:rPr lang="en-US" sz="2800" b="1" dirty="0" smtClean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.VnTime" pitchFamily="34" charset="0"/>
              </a:rPr>
              <a:t>thuéc</a:t>
            </a:r>
            <a:r>
              <a:rPr lang="en-US" sz="2800" b="1" dirty="0" smtClean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.VnTime" pitchFamily="34" charset="0"/>
              </a:rPr>
              <a:t>vïng</a:t>
            </a:r>
            <a:r>
              <a:rPr lang="en-US" sz="2800" b="1" dirty="0" smtClean="0">
                <a:solidFill>
                  <a:srgbClr val="FF3300"/>
                </a:solidFill>
                <a:latin typeface=".VnTime" pitchFamily="34" charset="0"/>
              </a:rPr>
              <a:t> B¾c </a:t>
            </a:r>
            <a:r>
              <a:rPr lang="en-US" sz="2800" b="1" dirty="0" err="1" smtClean="0">
                <a:solidFill>
                  <a:srgbClr val="FF3300"/>
                </a:solidFill>
                <a:latin typeface=".VnTime" pitchFamily="34" charset="0"/>
              </a:rPr>
              <a:t>Trung</a:t>
            </a:r>
            <a:r>
              <a:rPr lang="en-US" sz="2800" b="1" dirty="0" smtClean="0">
                <a:solidFill>
                  <a:srgbClr val="FF33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.VnTime" pitchFamily="34" charset="0"/>
              </a:rPr>
              <a:t>Bé</a:t>
            </a:r>
            <a:r>
              <a:rPr lang="en-US" sz="2800" b="1" dirty="0" smtClean="0">
                <a:solidFill>
                  <a:srgbClr val="FF3300"/>
                </a:solidFill>
                <a:latin typeface=".VnTime" pitchFamily="34" charset="0"/>
              </a:rPr>
              <a:t> ?DT </a:t>
            </a:r>
            <a:r>
              <a:rPr lang="en-US" sz="2800" b="1" dirty="0" err="1" smtClean="0">
                <a:solidFill>
                  <a:srgbClr val="FF3300"/>
                </a:solidFill>
                <a:latin typeface=".VnTime" pitchFamily="34" charset="0"/>
              </a:rPr>
              <a:t>và</a:t>
            </a:r>
            <a:r>
              <a:rPr lang="en-US" sz="2800" b="1" dirty="0" smtClean="0">
                <a:solidFill>
                  <a:srgbClr val="FF3300"/>
                </a:solidFill>
                <a:latin typeface=".VnTime" pitchFamily="34" charset="0"/>
              </a:rPr>
              <a:t> DS?</a:t>
            </a:r>
            <a:endParaRPr lang="en-US" sz="2800" b="1" i="1" dirty="0" smtClean="0">
              <a:solidFill>
                <a:srgbClr val="FF3300"/>
              </a:solidFill>
              <a:latin typeface=".VnTime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604000" y="1143000"/>
            <a:ext cx="548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3300"/>
                </a:solidFill>
                <a:latin typeface=".VnArialH" pitchFamily="34" charset="0"/>
              </a:rPr>
              <a:t>LƯ­îc ®å hµnh chÝnh B¾c Trung Bé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304800" y="990600"/>
            <a:ext cx="5892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200" b="1" smtClean="0">
                <a:solidFill>
                  <a:srgbClr val="000000"/>
                </a:solidFill>
                <a:latin typeface=".VnTime" pitchFamily="34" charset="0"/>
              </a:rPr>
              <a:t>*</a:t>
            </a:r>
            <a:r>
              <a:rPr lang="en-US" sz="3200" b="1" u="sng" smtClean="0">
                <a:solidFill>
                  <a:srgbClr val="000000"/>
                </a:solidFill>
                <a:latin typeface=".VnTime" pitchFamily="34" charset="0"/>
              </a:rPr>
              <a:t>Kh¸i qu¸t</a:t>
            </a:r>
            <a:r>
              <a:rPr lang="en-US" sz="3200" b="1" smtClean="0">
                <a:solidFill>
                  <a:srgbClr val="000000"/>
                </a:solidFill>
                <a:latin typeface=".VnTime" pitchFamily="34" charset="0"/>
              </a:rPr>
              <a:t>:</a:t>
            </a:r>
            <a:endParaRPr lang="en-US" sz="3200" i="1" smtClean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058" name="Picture 10" descr="BTB4"/>
          <p:cNvPicPr>
            <a:picLocks noChangeAspect="1" noChangeArrowheads="1"/>
          </p:cNvPicPr>
          <p:nvPr/>
        </p:nvPicPr>
        <p:blipFill>
          <a:blip r:embed="rId2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447800"/>
            <a:ext cx="599651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7630584" y="2209815"/>
            <a:ext cx="233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</a:rPr>
              <a:t>THANH HOÙA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7112000" y="3033713"/>
            <a:ext cx="193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CC"/>
                </a:solidFill>
              </a:rPr>
              <a:t>NGHEÄ AN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9652000" y="5170488"/>
            <a:ext cx="203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8000"/>
                </a:solidFill>
              </a:rPr>
              <a:t>QUAÛNG TRÒ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7998884" y="3810006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9999"/>
                </a:solidFill>
              </a:rPr>
              <a:t>HAØ TÓNH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8839200" y="4419607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FF"/>
                </a:solidFill>
              </a:rPr>
              <a:t>QUAÛNG BÌNH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9863667" y="5653095"/>
            <a:ext cx="233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FF"/>
                </a:solidFill>
              </a:rPr>
              <a:t>THÖØA THIEÂN-HUEÁ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304800" y="1828807"/>
            <a:ext cx="5892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0066"/>
                </a:solidFill>
              </a:rPr>
              <a:t>  </a:t>
            </a:r>
            <a:r>
              <a:rPr lang="en-US" sz="2800" u="sng" dirty="0" err="1" smtClean="0">
                <a:solidFill>
                  <a:srgbClr val="FF0066"/>
                </a:solidFill>
              </a:rPr>
              <a:t>Caùc</a:t>
            </a:r>
            <a:r>
              <a:rPr lang="en-US" sz="2800" u="sng" dirty="0" smtClean="0">
                <a:solidFill>
                  <a:srgbClr val="FF0066"/>
                </a:solidFill>
              </a:rPr>
              <a:t> </a:t>
            </a:r>
            <a:r>
              <a:rPr lang="en-US" sz="2800" u="sng" dirty="0" err="1" smtClean="0">
                <a:solidFill>
                  <a:srgbClr val="FF0066"/>
                </a:solidFill>
              </a:rPr>
              <a:t>tænh</a:t>
            </a:r>
            <a:r>
              <a:rPr lang="en-US" sz="2800" dirty="0" smtClean="0">
                <a:solidFill>
                  <a:srgbClr val="000000"/>
                </a:solidFill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</a:rPr>
              <a:t>Thanh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Hoùa</a:t>
            </a:r>
            <a:r>
              <a:rPr lang="en-US" sz="2800" dirty="0" smtClean="0">
                <a:solidFill>
                  <a:srgbClr val="000000"/>
                </a:solidFill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</a:rPr>
              <a:t>Ngheä</a:t>
            </a:r>
            <a:r>
              <a:rPr lang="en-US" sz="2800" dirty="0" smtClean="0">
                <a:solidFill>
                  <a:srgbClr val="000000"/>
                </a:solidFill>
              </a:rPr>
              <a:t> An, </a:t>
            </a:r>
            <a:r>
              <a:rPr lang="en-US" sz="2800" dirty="0" err="1" smtClean="0">
                <a:solidFill>
                  <a:srgbClr val="000000"/>
                </a:solidFill>
              </a:rPr>
              <a:t>Haø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Tónh</a:t>
            </a:r>
            <a:r>
              <a:rPr lang="en-US" sz="2800" dirty="0" smtClean="0">
                <a:solidFill>
                  <a:srgbClr val="000000"/>
                </a:solidFill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</a:rPr>
              <a:t>Quaûng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Bình</a:t>
            </a:r>
            <a:r>
              <a:rPr lang="en-US" sz="2800" dirty="0" smtClean="0">
                <a:solidFill>
                  <a:srgbClr val="000000"/>
                </a:solidFill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</a:rPr>
              <a:t>Quaûng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Trò</a:t>
            </a:r>
            <a:r>
              <a:rPr lang="en-US" sz="2800" dirty="0" smtClean="0">
                <a:solidFill>
                  <a:srgbClr val="000000"/>
                </a:solidFill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</a:rPr>
              <a:t>Thöøa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Thieân-Hueá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351377" y="3810003"/>
            <a:ext cx="574463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0066"/>
                </a:solidFill>
              </a:rPr>
              <a:t>  </a:t>
            </a:r>
            <a:r>
              <a:rPr lang="en-US" sz="2800" u="sng" smtClean="0">
                <a:solidFill>
                  <a:srgbClr val="FF0066"/>
                </a:solidFill>
              </a:rPr>
              <a:t>Dieän tích</a:t>
            </a:r>
            <a:r>
              <a:rPr lang="en-US" sz="2800" smtClean="0">
                <a:solidFill>
                  <a:srgbClr val="000000"/>
                </a:solidFill>
              </a:rPr>
              <a:t>: 51. 513 km</a:t>
            </a:r>
            <a:r>
              <a:rPr lang="en-US" sz="2800" baseline="30000" smtClean="0">
                <a:solidFill>
                  <a:srgbClr val="000000"/>
                </a:solidFill>
              </a:rPr>
              <a:t>2</a:t>
            </a:r>
            <a:r>
              <a:rPr lang="en-US" sz="2800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30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build="allAtOnce"/>
      <p:bldP spid="2055" grpId="1" build="allAtOnce"/>
      <p:bldP spid="2056" grpId="0"/>
      <p:bldP spid="2057" grpId="0" build="p"/>
      <p:bldP spid="2059" grpId="0"/>
      <p:bldP spid="2060" grpId="0"/>
      <p:bldP spid="2061" grpId="0"/>
      <p:bldP spid="2062" grpId="0"/>
      <p:bldP spid="2063" grpId="0"/>
      <p:bldP spid="2064" grpId="0"/>
      <p:bldP spid="2065" grpId="0"/>
      <p:bldP spid="20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3078007" y="90833"/>
            <a:ext cx="711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0000"/>
                </a:solidFill>
              </a:rPr>
              <a:t>VUØNG BAÉC TRUNG BOÄ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73100" y="698500"/>
            <a:ext cx="995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FF"/>
                </a:solidFill>
              </a:rPr>
              <a:t>I. </a:t>
            </a:r>
            <a:r>
              <a:rPr lang="en-US" u="sng" smtClean="0">
                <a:solidFill>
                  <a:srgbClr val="0000FF"/>
                </a:solidFill>
              </a:rPr>
              <a:t>VÒ TRÍ ÑÒA LÍ VAØ GIÔÙI HAÏN LAÕNH THOÅ</a:t>
            </a:r>
          </a:p>
        </p:txBody>
      </p:sp>
      <p:pic>
        <p:nvPicPr>
          <p:cNvPr id="4104" name="Picture 8" descr="02"/>
          <p:cNvPicPr>
            <a:picLocks noChangeAspect="1" noChangeArrowheads="1"/>
          </p:cNvPicPr>
          <p:nvPr/>
        </p:nvPicPr>
        <p:blipFill>
          <a:blip r:embed="rId2" cstate="print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1845" r="5109" b="4243"/>
          <a:stretch>
            <a:fillRect/>
          </a:stretch>
        </p:blipFill>
        <p:spPr bwMode="auto">
          <a:xfrm>
            <a:off x="7213600" y="1371600"/>
            <a:ext cx="4978400" cy="548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8788400" y="2057400"/>
            <a:ext cx="508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 rot="2102172">
            <a:off x="8229600" y="1981200"/>
            <a:ext cx="205951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FF"/>
                </a:solidFill>
              </a:rPr>
              <a:t>DAÕY TAM ÑIEÄP</a:t>
            </a: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10337800" y="6096000"/>
            <a:ext cx="508000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9891184" y="5791200"/>
            <a:ext cx="230081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FF"/>
                </a:solidFill>
              </a:rPr>
              <a:t>DAÕY BAÏCH MAÕ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203200" y="1219200"/>
            <a:ext cx="7112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8000"/>
                </a:solidFill>
              </a:rPr>
              <a:t>  * Laø daûi ñaát heïp ngang, keùo daøi töø daõy Tam Ñieäp ñeán daõy Baïch Maõ.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8000"/>
              </a:solidFill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 rot="10800000" flipV="1">
            <a:off x="402169" y="1919288"/>
            <a:ext cx="651086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8000"/>
                </a:solidFill>
              </a:rPr>
              <a:t>* </a:t>
            </a:r>
            <a:r>
              <a:rPr lang="en-US" u="sng" smtClean="0">
                <a:solidFill>
                  <a:srgbClr val="008000"/>
                </a:solidFill>
              </a:rPr>
              <a:t>Vị trí </a:t>
            </a:r>
            <a:r>
              <a:rPr lang="en-US" smtClean="0">
                <a:solidFill>
                  <a:srgbClr val="008000"/>
                </a:solidFill>
              </a:rPr>
              <a:t>: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402167" y="2305059"/>
            <a:ext cx="678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</a:t>
            </a:r>
            <a:r>
              <a:rPr lang="en-US" dirty="0" smtClean="0">
                <a:solidFill>
                  <a:srgbClr val="0000FF"/>
                </a:solidFill>
              </a:rPr>
              <a:t>+ </a:t>
            </a:r>
            <a:r>
              <a:rPr lang="en-US" dirty="0" err="1" smtClean="0">
                <a:solidFill>
                  <a:srgbClr val="0000FF"/>
                </a:solidFill>
              </a:rPr>
              <a:t>Phía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Baéc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giaùp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TD&amp;MNBB </a:t>
            </a:r>
            <a:r>
              <a:rPr lang="en-US" dirty="0" err="1" smtClean="0">
                <a:solidFill>
                  <a:srgbClr val="000000"/>
                </a:solidFill>
              </a:rPr>
              <a:t>vaø</a:t>
            </a:r>
            <a:r>
              <a:rPr lang="en-US" dirty="0" smtClean="0">
                <a:solidFill>
                  <a:srgbClr val="000000"/>
                </a:solidFill>
              </a:rPr>
              <a:t> ÑBSH.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495301" y="2787431"/>
            <a:ext cx="690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+ </a:t>
            </a:r>
            <a:r>
              <a:rPr lang="en-US" dirty="0" err="1" smtClean="0">
                <a:solidFill>
                  <a:srgbClr val="0000FF"/>
                </a:solidFill>
              </a:rPr>
              <a:t>Phía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Taây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giaùp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CHDCND </a:t>
            </a:r>
            <a:r>
              <a:rPr lang="en-US" dirty="0" err="1" smtClean="0">
                <a:solidFill>
                  <a:srgbClr val="000000"/>
                </a:solidFill>
              </a:rPr>
              <a:t>Laøo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702735" y="3244631"/>
            <a:ext cx="649393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</a:rPr>
              <a:t>+ </a:t>
            </a:r>
            <a:r>
              <a:rPr lang="en-US" dirty="0" err="1" smtClean="0">
                <a:solidFill>
                  <a:srgbClr val="0000FF"/>
                </a:solidFill>
              </a:rPr>
              <a:t>Phía</a:t>
            </a:r>
            <a:r>
              <a:rPr lang="en-US" dirty="0" smtClean="0">
                <a:solidFill>
                  <a:srgbClr val="0000FF"/>
                </a:solidFill>
              </a:rPr>
              <a:t> Nam </a:t>
            </a:r>
            <a:r>
              <a:rPr lang="en-US" dirty="0" err="1" smtClean="0">
                <a:solidFill>
                  <a:srgbClr val="0000FF"/>
                </a:solidFill>
              </a:rPr>
              <a:t>giaùp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DHNTB.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 rot="10800000" flipV="1">
            <a:off x="723815" y="3729717"/>
            <a:ext cx="634153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</a:rPr>
              <a:t>+ </a:t>
            </a:r>
            <a:r>
              <a:rPr lang="en-US" dirty="0" err="1" smtClean="0">
                <a:solidFill>
                  <a:srgbClr val="0000FF"/>
                </a:solidFill>
              </a:rPr>
              <a:t>Phía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Ñoâng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giaùp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Bieån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Ñoâng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 rot="10800000" flipV="1">
            <a:off x="343958" y="4310072"/>
            <a:ext cx="651086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8000"/>
                </a:solidFill>
              </a:rPr>
              <a:t>* </a:t>
            </a:r>
            <a:r>
              <a:rPr lang="en-US" u="sng" smtClean="0">
                <a:solidFill>
                  <a:srgbClr val="008000"/>
                </a:solidFill>
              </a:rPr>
              <a:t>YÙ nghóa</a:t>
            </a:r>
            <a:r>
              <a:rPr lang="en-US" smtClean="0">
                <a:solidFill>
                  <a:srgbClr val="008000"/>
                </a:solidFill>
              </a:rPr>
              <a:t>: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61410" y="4726228"/>
            <a:ext cx="67923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ngõ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PT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tổng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hợp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KT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biển</a:t>
            </a:r>
            <a:endParaRPr lang="en-US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8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 animBg="1"/>
      <p:bldP spid="4109" grpId="0"/>
      <p:bldP spid="4110" grpId="0" animBg="1"/>
      <p:bldP spid="4111" grpId="0"/>
      <p:bldP spid="4112" grpId="0"/>
      <p:bldP spid="4113" grpId="0"/>
      <p:bldP spid="4114" grpId="0"/>
      <p:bldP spid="4115" grpId="0"/>
      <p:bldP spid="4116" grpId="0"/>
      <p:bldP spid="4117" grpId="0"/>
      <p:bldP spid="41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210386"/>
              </p:ext>
            </p:extLst>
          </p:nvPr>
        </p:nvGraphicFramePr>
        <p:xfrm>
          <a:off x="57149" y="1750996"/>
          <a:ext cx="7049730" cy="2605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1">
                  <a:extLst>
                    <a:ext uri="{9D8B030D-6E8A-4147-A177-3AD203B41FA5}">
                      <a16:colId xmlns="" xmlns:a16="http://schemas.microsoft.com/office/drawing/2014/main" val="23844686"/>
                    </a:ext>
                  </a:extLst>
                </a:gridCol>
                <a:gridCol w="5735279">
                  <a:extLst>
                    <a:ext uri="{9D8B030D-6E8A-4147-A177-3AD203B41FA5}">
                      <a16:colId xmlns="" xmlns:a16="http://schemas.microsoft.com/office/drawing/2014/main" val="91807207"/>
                    </a:ext>
                  </a:extLst>
                </a:gridCol>
              </a:tblGrid>
              <a:tr h="483912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0122901"/>
                  </a:ext>
                </a:extLst>
              </a:tr>
              <a:tr h="1467749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Địa hình</a:t>
                      </a: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52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ĐKTN </a:t>
            </a:r>
            <a:r>
              <a:rPr lang="en-US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TNTN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2537337" y="991460"/>
            <a:ext cx="2089355" cy="60541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 HÌNH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07DAB15-7243-480A-8CCD-16E8417D645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9410" y="4439283"/>
            <a:ext cx="5665225" cy="19516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9768382-24C7-4010-96A8-F081D8B646F6}"/>
              </a:ext>
            </a:extLst>
          </p:cNvPr>
          <p:cNvSpPr/>
          <p:nvPr/>
        </p:nvSpPr>
        <p:spPr>
          <a:xfrm>
            <a:off x="1432565" y="2251615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nl-NL" sz="22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tây sang đông có núi, gò đồi, đồng bằng, 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2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 và hải đảo &gt;&gt;&gt; phát triển 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2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 tế liên hoàn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2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 hình chia cắt, giao thông khó khăn</a:t>
            </a:r>
            <a:endParaRPr lang="en-US" sz="2200" b="1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DF9DDB1-69DB-481C-B3A3-2FCA1C5D57B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81" y="95291"/>
            <a:ext cx="4907681" cy="6629974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38083FD-928C-49C0-B43B-ACA615950643}"/>
              </a:ext>
            </a:extLst>
          </p:cNvPr>
          <p:cNvSpPr/>
          <p:nvPr/>
        </p:nvSpPr>
        <p:spPr>
          <a:xfrm>
            <a:off x="1894691" y="6427941"/>
            <a:ext cx="4248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 hình thay đổi t</a:t>
            </a:r>
            <a:r>
              <a:rPr lang="en-US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ừ </a:t>
            </a:r>
            <a:r>
              <a:rPr lang="nl-NL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tây sang đông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32156853-170C-49E3-9C28-CEE7BFB1F3A4}"/>
              </a:ext>
            </a:extLst>
          </p:cNvPr>
          <p:cNvSpPr/>
          <p:nvPr/>
        </p:nvSpPr>
        <p:spPr>
          <a:xfrm>
            <a:off x="10729655" y="2251647"/>
            <a:ext cx="1371600" cy="471949"/>
          </a:xfrm>
          <a:prstGeom prst="wedgeRoundRectCallout">
            <a:avLst>
              <a:gd name="adj1" fmla="val -122984"/>
              <a:gd name="adj2" fmla="val 143750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Đb ven biển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C3F290E5-7E03-43B9-8136-AC78DEAE7981}"/>
              </a:ext>
            </a:extLst>
          </p:cNvPr>
          <p:cNvSpPr/>
          <p:nvPr/>
        </p:nvSpPr>
        <p:spPr>
          <a:xfrm>
            <a:off x="9834920" y="83634"/>
            <a:ext cx="1371600" cy="471949"/>
          </a:xfrm>
          <a:prstGeom prst="wedgeRoundRectCallout">
            <a:avLst>
              <a:gd name="adj1" fmla="val -136963"/>
              <a:gd name="adj2" fmla="val 21562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</a:rPr>
              <a:t>Gò đồi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71E7A025-FA9A-4C6C-8182-C156974532F5}"/>
              </a:ext>
            </a:extLst>
          </p:cNvPr>
          <p:cNvSpPr/>
          <p:nvPr/>
        </p:nvSpPr>
        <p:spPr>
          <a:xfrm>
            <a:off x="7254819" y="3238152"/>
            <a:ext cx="1371600" cy="471949"/>
          </a:xfrm>
          <a:prstGeom prst="wedgeRoundRectCallout">
            <a:avLst>
              <a:gd name="adj1" fmla="val 86694"/>
              <a:gd name="adj2" fmla="val -11562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Núi p.Tây</a:t>
            </a:r>
          </a:p>
        </p:txBody>
      </p:sp>
    </p:spTree>
    <p:extLst>
      <p:ext uri="{BB962C8B-B14F-4D97-AF65-F5344CB8AC3E}">
        <p14:creationId xmlns:p14="http://schemas.microsoft.com/office/powerpoint/2010/main" val="9320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2895858"/>
              </p:ext>
            </p:extLst>
          </p:nvPr>
        </p:nvGraphicFramePr>
        <p:xfrm>
          <a:off x="57160" y="1788068"/>
          <a:ext cx="7049729" cy="2971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193">
                  <a:extLst>
                    <a:ext uri="{9D8B030D-6E8A-4147-A177-3AD203B41FA5}">
                      <a16:colId xmlns="" xmlns:a16="http://schemas.microsoft.com/office/drawing/2014/main" val="23844686"/>
                    </a:ext>
                  </a:extLst>
                </a:gridCol>
                <a:gridCol w="5661536">
                  <a:extLst>
                    <a:ext uri="{9D8B030D-6E8A-4147-A177-3AD203B41FA5}">
                      <a16:colId xmlns="" xmlns:a16="http://schemas.microsoft.com/office/drawing/2014/main" val="91807207"/>
                    </a:ext>
                  </a:extLst>
                </a:gridCol>
              </a:tblGrid>
              <a:tr h="483912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0122901"/>
                  </a:ext>
                </a:extLst>
              </a:tr>
              <a:tr h="1629979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Sông ngòi</a:t>
                      </a: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52" y="56356"/>
            <a:ext cx="7022077" cy="8727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2461147" y="1026157"/>
            <a:ext cx="2641807" cy="66490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 NGÒI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DEFB903-A12A-4343-89E4-AD13FB759F9F}"/>
              </a:ext>
            </a:extLst>
          </p:cNvPr>
          <p:cNvSpPr/>
          <p:nvPr/>
        </p:nvSpPr>
        <p:spPr>
          <a:xfrm>
            <a:off x="1515100" y="2493489"/>
            <a:ext cx="555030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nl-NL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 ngắn và dốc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 biểu: Mã, Cả, Chu, H</a:t>
            </a:r>
            <a:r>
              <a:rPr lang="vi-VN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ơng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Giàu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tiềm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endParaRPr lang="nl-NL" sz="24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Lũ th</a:t>
            </a:r>
            <a:r>
              <a:rPr lang="vi-VN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ờng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xuyên</a:t>
            </a:r>
            <a:endParaRPr lang="en-US" sz="24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EACA0D4-2CBA-430B-9431-DA1056B569D6}"/>
              </a:ext>
            </a:extLst>
          </p:cNvPr>
          <p:cNvSpPr/>
          <p:nvPr/>
        </p:nvSpPr>
        <p:spPr>
          <a:xfrm>
            <a:off x="57159" y="5201811"/>
            <a:ext cx="7135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sao sông ngòi Bắc Trung Bộ ngắn và dốc?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645F935-B533-4F5E-910B-ED334453BE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81" y="95291"/>
            <a:ext cx="4907681" cy="6629974"/>
          </a:xfrm>
          <a:prstGeom prst="rect">
            <a:avLst/>
          </a:prstGeom>
          <a:noFill/>
        </p:spPr>
      </p:pic>
      <p:pic>
        <p:nvPicPr>
          <p:cNvPr id="10" name="Picture 10" descr="Image result for river icon">
            <a:extLst>
              <a:ext uri="{FF2B5EF4-FFF2-40B4-BE49-F238E27FC236}">
                <a16:creationId xmlns="" xmlns:a16="http://schemas.microsoft.com/office/drawing/2014/main" id="{8EB705F2-6E7C-4F1C-9C67-D162CF682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22327" r="8681" b="30653"/>
          <a:stretch/>
        </p:blipFill>
        <p:spPr bwMode="auto">
          <a:xfrm>
            <a:off x="300073" y="3828205"/>
            <a:ext cx="972104" cy="5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45765AE-2994-443D-ABBF-BB1328CCB39A}"/>
              </a:ext>
            </a:extLst>
          </p:cNvPr>
          <p:cNvSpPr/>
          <p:nvPr/>
        </p:nvSpPr>
        <p:spPr>
          <a:xfrm>
            <a:off x="7308348" y="3896475"/>
            <a:ext cx="2318263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Lãnh thổ hẹp, dốc </a:t>
            </a:r>
          </a:p>
          <a:p>
            <a:r>
              <a:rPr lang="en-US" b="1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&gt;&gt;&gt; lũ quét</a:t>
            </a:r>
          </a:p>
        </p:txBody>
      </p:sp>
    </p:spTree>
    <p:extLst>
      <p:ext uri="{BB962C8B-B14F-4D97-AF65-F5344CB8AC3E}">
        <p14:creationId xmlns:p14="http://schemas.microsoft.com/office/powerpoint/2010/main" val="261487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ời tiết 6h ngày 29-06-2019- Nắng nóng tạm lui ở miền Bắc, đeo bám dai dẳng ở miền Trung - VTC14">
            <a:hlinkClick r:id="" action="ppaction://media"/>
            <a:extLst>
              <a:ext uri="{FF2B5EF4-FFF2-40B4-BE49-F238E27FC236}">
                <a16:creationId xmlns="" xmlns:a16="http://schemas.microsoft.com/office/drawing/2014/main" id="{6BA4140E-8772-40AC-AF05-D70A7965346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1500" end="182542.0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49" y="1017644"/>
            <a:ext cx="9151211" cy="5147439"/>
          </a:xfr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4EE79FA3-1E16-4B96-BA5C-A75F9678757F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1213485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 báo thời tiết ngày 29/6/2019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24A2962-7463-4000-8F9C-6211B2ADC9D8}"/>
              </a:ext>
            </a:extLst>
          </p:cNvPr>
          <p:cNvSpPr/>
          <p:nvPr/>
        </p:nvSpPr>
        <p:spPr>
          <a:xfrm>
            <a:off x="9497971" y="1120680"/>
            <a:ext cx="2486759" cy="526297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 gì đã xảy ra ở khu vực Bắc Trung Bộ?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tượng đã gây nên những ảnh hưởng như thế nào?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đánh giá gì về khí hậu khu vực?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586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4897564"/>
              </p:ext>
            </p:extLst>
          </p:nvPr>
        </p:nvGraphicFramePr>
        <p:xfrm>
          <a:off x="57149" y="1021981"/>
          <a:ext cx="7063554" cy="2121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813">
                  <a:extLst>
                    <a:ext uri="{9D8B030D-6E8A-4147-A177-3AD203B41FA5}">
                      <a16:colId xmlns="" xmlns:a16="http://schemas.microsoft.com/office/drawing/2014/main" val="23844686"/>
                    </a:ext>
                  </a:extLst>
                </a:gridCol>
                <a:gridCol w="5352741">
                  <a:extLst>
                    <a:ext uri="{9D8B030D-6E8A-4147-A177-3AD203B41FA5}">
                      <a16:colId xmlns="" xmlns:a16="http://schemas.microsoft.com/office/drawing/2014/main" val="91807207"/>
                    </a:ext>
                  </a:extLst>
                </a:gridCol>
              </a:tblGrid>
              <a:tr h="230505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0122901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chemeClr val="tx1"/>
                          </a:solidFill>
                          <a:effectLst/>
                        </a:rPr>
                        <a:t>Khí hậu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52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8381DFF-F941-4F37-B750-CF98331E414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2"/>
          <a:stretch/>
        </p:blipFill>
        <p:spPr>
          <a:xfrm>
            <a:off x="65431" y="3237287"/>
            <a:ext cx="2441807" cy="3163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5838A6C-0C7F-419A-BD6D-FBA051913CF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96"/>
          <a:stretch/>
        </p:blipFill>
        <p:spPr>
          <a:xfrm>
            <a:off x="2779128" y="3237287"/>
            <a:ext cx="2441807" cy="31635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6376B68-542E-48B2-BDFE-8EF9B0A750E4}"/>
              </a:ext>
            </a:extLst>
          </p:cNvPr>
          <p:cNvSpPr/>
          <p:nvPr/>
        </p:nvSpPr>
        <p:spPr>
          <a:xfrm>
            <a:off x="1774729" y="1517048"/>
            <a:ext cx="513735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 hậu nhiệt đới ẩm gió mùa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 tiết khắc nghiệt, hè có gió ph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khô nóng. M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thu đông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442ED31-EC8E-4815-AADE-D13B47E2FA80}"/>
              </a:ext>
            </a:extLst>
          </p:cNvPr>
          <p:cNvSpPr/>
          <p:nvPr/>
        </p:nvSpPr>
        <p:spPr>
          <a:xfrm>
            <a:off x="5437172" y="3777730"/>
            <a:ext cx="1573757" cy="15696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mô tả về gió ph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(gió Lào)</a:t>
            </a:r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D97B8BF-BDCB-42DC-9E4C-C194439D867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81" y="95291"/>
            <a:ext cx="4907681" cy="6629974"/>
          </a:xfrm>
          <a:prstGeom prst="rect">
            <a:avLst/>
          </a:prstGeom>
          <a:noFill/>
        </p:spPr>
      </p:pic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618A3403-8B47-4A36-98DC-135C707381A4}"/>
              </a:ext>
            </a:extLst>
          </p:cNvPr>
          <p:cNvSpPr/>
          <p:nvPr/>
        </p:nvSpPr>
        <p:spPr>
          <a:xfrm rot="19993271">
            <a:off x="9024076" y="4097221"/>
            <a:ext cx="885269" cy="2413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B4E8054E-0903-4F81-BB80-168465E9CF08}"/>
              </a:ext>
            </a:extLst>
          </p:cNvPr>
          <p:cNvSpPr/>
          <p:nvPr/>
        </p:nvSpPr>
        <p:spPr>
          <a:xfrm rot="19993271">
            <a:off x="7372268" y="2179638"/>
            <a:ext cx="885269" cy="2413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833FA17B-7CEA-4718-999F-04E7D7B11179}"/>
              </a:ext>
            </a:extLst>
          </p:cNvPr>
          <p:cNvSpPr/>
          <p:nvPr/>
        </p:nvSpPr>
        <p:spPr>
          <a:xfrm rot="19993271">
            <a:off x="8320480" y="3609314"/>
            <a:ext cx="885269" cy="2413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n 20">
            <a:extLst>
              <a:ext uri="{FF2B5EF4-FFF2-40B4-BE49-F238E27FC236}">
                <a16:creationId xmlns="" xmlns:a16="http://schemas.microsoft.com/office/drawing/2014/main" id="{031B231E-0004-45FB-B074-A1B51D0B2010}"/>
              </a:ext>
            </a:extLst>
          </p:cNvPr>
          <p:cNvSpPr/>
          <p:nvPr/>
        </p:nvSpPr>
        <p:spPr>
          <a:xfrm>
            <a:off x="8755175" y="2111887"/>
            <a:ext cx="526788" cy="49838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n 21">
            <a:extLst>
              <a:ext uri="{FF2B5EF4-FFF2-40B4-BE49-F238E27FC236}">
                <a16:creationId xmlns="" xmlns:a16="http://schemas.microsoft.com/office/drawing/2014/main" id="{BB99DDAA-0FC5-4DDB-931D-E659B93FCAEB}"/>
              </a:ext>
            </a:extLst>
          </p:cNvPr>
          <p:cNvSpPr/>
          <p:nvPr/>
        </p:nvSpPr>
        <p:spPr>
          <a:xfrm>
            <a:off x="8228387" y="1456625"/>
            <a:ext cx="526788" cy="49838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n 22">
            <a:extLst>
              <a:ext uri="{FF2B5EF4-FFF2-40B4-BE49-F238E27FC236}">
                <a16:creationId xmlns="" xmlns:a16="http://schemas.microsoft.com/office/drawing/2014/main" id="{DB68D9CE-CAE0-4862-BD8B-70DC45AC4DE8}"/>
              </a:ext>
            </a:extLst>
          </p:cNvPr>
          <p:cNvSpPr/>
          <p:nvPr/>
        </p:nvSpPr>
        <p:spPr>
          <a:xfrm>
            <a:off x="9512139" y="2892806"/>
            <a:ext cx="526788" cy="49838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n 23">
            <a:extLst>
              <a:ext uri="{FF2B5EF4-FFF2-40B4-BE49-F238E27FC236}">
                <a16:creationId xmlns="" xmlns:a16="http://schemas.microsoft.com/office/drawing/2014/main" id="{A72A661B-1579-4E12-92B5-495B4FBA48DB}"/>
              </a:ext>
            </a:extLst>
          </p:cNvPr>
          <p:cNvSpPr/>
          <p:nvPr/>
        </p:nvSpPr>
        <p:spPr>
          <a:xfrm>
            <a:off x="9892123" y="3482342"/>
            <a:ext cx="526788" cy="49838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2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  <p:bldP spid="2" grpId="0" animBg="1"/>
      <p:bldP spid="11" grpId="0" animBg="1"/>
      <p:bldP spid="13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1278</Words>
  <Application>Microsoft Office PowerPoint</Application>
  <PresentationFormat>Custom</PresentationFormat>
  <Paragraphs>199</Paragraphs>
  <Slides>20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Office Theme</vt:lpstr>
      <vt:lpstr>Default Design</vt:lpstr>
      <vt:lpstr>1_Default Design</vt:lpstr>
      <vt:lpstr>2_Default Design</vt:lpstr>
      <vt:lpstr>3_Default Design</vt:lpstr>
      <vt:lpstr>Nước non một dải</vt:lpstr>
      <vt:lpstr>Thử tài của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Mất rừng</vt:lpstr>
      <vt:lpstr>Quan sát hình ảnh và bảng thông tin SGK để rút ra các đặc điểm dân cư xã hội của vùng.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Nước non một dải</dc:title>
  <dc:creator>Dell</dc:creator>
  <cp:lastModifiedBy>Admin</cp:lastModifiedBy>
  <cp:revision>13</cp:revision>
  <dcterms:created xsi:type="dcterms:W3CDTF">2019-09-28T10:23:47Z</dcterms:created>
  <dcterms:modified xsi:type="dcterms:W3CDTF">2021-11-29T02:13:47Z</dcterms:modified>
</cp:coreProperties>
</file>