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  <p:sldMasterId id="2147483764" r:id="rId10"/>
    <p:sldMasterId id="2147483777" r:id="rId11"/>
    <p:sldMasterId id="2147483790" r:id="rId12"/>
    <p:sldMasterId id="2147483803" r:id="rId13"/>
  </p:sldMasterIdLst>
  <p:notesMasterIdLst>
    <p:notesMasterId r:id="rId49"/>
  </p:notesMasterIdLst>
  <p:sldIdLst>
    <p:sldId id="271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263" r:id="rId22"/>
    <p:sldId id="358" r:id="rId23"/>
    <p:sldId id="365" r:id="rId24"/>
    <p:sldId id="359" r:id="rId25"/>
    <p:sldId id="360" r:id="rId26"/>
    <p:sldId id="361" r:id="rId27"/>
    <p:sldId id="362" r:id="rId28"/>
    <p:sldId id="363" r:id="rId29"/>
    <p:sldId id="364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41" r:id="rId38"/>
    <p:sldId id="373" r:id="rId39"/>
    <p:sldId id="374" r:id="rId40"/>
    <p:sldId id="262" r:id="rId41"/>
    <p:sldId id="293" r:id="rId42"/>
    <p:sldId id="343" r:id="rId43"/>
    <p:sldId id="344" r:id="rId44"/>
    <p:sldId id="345" r:id="rId45"/>
    <p:sldId id="291" r:id="rId46"/>
    <p:sldId id="376" r:id="rId47"/>
    <p:sldId id="348" r:id="rId4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95" autoAdjust="0"/>
  </p:normalViewPr>
  <p:slideViewPr>
    <p:cSldViewPr>
      <p:cViewPr>
        <p:scale>
          <a:sx n="70" d="100"/>
          <a:sy n="70" d="100"/>
        </p:scale>
        <p:origin x="-1386" y="-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05B4C-5009-442A-A6F4-35F7697DB73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A2ADF-B9B8-4417-9D4F-7A04E2AD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8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them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ko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9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0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7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3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ngẫu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GV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7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them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ko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9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0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3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637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9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960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27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84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30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644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234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74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15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42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721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2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282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293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00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321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106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179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16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02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19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782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00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63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2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444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22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22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69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27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780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603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75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895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13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06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78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09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237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83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793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45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045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3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00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705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365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3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071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838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90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733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08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3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75" y="1964195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73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902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3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3" y="3786198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483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9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549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135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022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406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3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883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875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026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2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360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024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8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12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" y="378618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336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32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69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82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1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2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67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68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70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75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23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56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43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31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98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4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4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3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5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05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51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6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9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6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28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87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08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88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430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87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12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92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9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2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26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54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77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60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15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63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16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5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6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73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424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15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3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75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7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37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06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3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61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57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909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60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56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92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7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5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40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414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85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4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492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5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50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3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350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52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16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55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86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1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34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44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9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77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30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9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77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6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69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397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4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3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14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4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67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258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16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736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80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13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6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730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686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4D13-D837-4156-B346-3C413C28E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19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B8CA1-86A4-4697-936D-0449638502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8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8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9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07300-C76D-4105-B755-90993965A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005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81" y="1964235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E96C17-1D41-4122-B7A0-FB272C2F906E}" type="slidenum">
              <a:rPr lang="en-US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25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43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" y="3786238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5E505-7149-41A3-B2F3-EEB180D5FC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503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01124-0FDD-439F-906D-9B696CA74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28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7350A-5DFA-4B3C-94F8-08A3D9FF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378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B8765-D3D1-46A9-8203-CE37C93B9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080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297804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64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F0757-310B-4017-BA1E-170AAE7DF8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FD1D8-F351-4B0C-BF68-7D7558B306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53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4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5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D84EF-DBCE-4A44-BA0F-4551C9AFE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2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9355-E342-4D45-A733-5D26F1DC8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9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F912E-5A97-45F9-8541-DB6FC64DD85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3D4AD-48BA-47A2-866B-92D4E034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1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03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4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93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4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82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7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8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54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4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5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0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47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1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44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5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39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3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3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22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14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23A46-75F6-489B-A2AD-AA762F716C3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3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hyperlink" Target="http://images.google.com.vn/imgres?imgurl=http://www.khoahoc.com.vn/photos/Image/2007/05/02/onion.jpg&amp;imgrefurl=http://www.khoahoc.com.vn/timkiem/R%E1%BB%93ng/index3.aspx&amp;usg=__c9RsOJTeHH3ziAbG-56jnJ0oafg=&amp;h=300&amp;w=300&amp;sz=32&amp;hl=vi&amp;start=9&amp;tbnid=t4AqbblYOzUegM:&amp;tbnh=116&amp;tbnw=116&amp;prev=/images?q=H%C3%80NH+T%C3%82Y&amp;gbv=2&amp;hl=vi&amp;sa=G" TargetMode="External"/><Relationship Id="rId1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húy Cải - Thúy Hường | Những Ca Khúc Dân Ca Quan Họ Bắc Ninh Mê Mẩn Lòng  Người - YouTube">
            <a:extLst>
              <a:ext uri="{FF2B5EF4-FFF2-40B4-BE49-F238E27FC236}">
                <a16:creationId xmlns="" xmlns:a16="http://schemas.microsoft.com/office/drawing/2014/main" id="{3A9AF277-D392-4EB4-86BA-3D048A886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571980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ìm hiểu Thủ Đô qua 10 di tích lịch sử Hà Nội NỔI TIẾNG – Thủ đô Hà Nội –  Việt Nam">
            <a:extLst>
              <a:ext uri="{FF2B5EF4-FFF2-40B4-BE49-F238E27FC236}">
                <a16:creationId xmlns="" xmlns:a16="http://schemas.microsoft.com/office/drawing/2014/main" id="{2FDCD076-BDCB-4DF1-9CE3-E225E197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0"/>
            <a:ext cx="4572000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m Đảo Vĩnh Phúc Flycam - Drone Tam Dao Mountain Vietnam - Nếm TV - YouTube">
            <a:extLst>
              <a:ext uri="{FF2B5EF4-FFF2-40B4-BE49-F238E27FC236}">
                <a16:creationId xmlns="" xmlns:a16="http://schemas.microsoft.com/office/drawing/2014/main" id="{E889C937-52EF-41FD-9B6A-20BC35636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0" y="2572550"/>
            <a:ext cx="457198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ào tạo tại SamSung Việt Nam công ty đầu tư lớn nhất vào Việt Nam có gì  hay? - ninhgiahanh">
            <a:extLst>
              <a:ext uri="{FF2B5EF4-FFF2-40B4-BE49-F238E27FC236}">
                <a16:creationId xmlns="" xmlns:a16="http://schemas.microsoft.com/office/drawing/2014/main" id="{DDA48561-DD58-49AA-8F4F-E40BFCC2C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 bwMode="auto">
          <a:xfrm>
            <a:off x="4572000" y="25717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307449" y="130718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ame 76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978470" y="978226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971FD22-03BC-451C-AE03-196B5C6B8906}"/>
              </a:ext>
            </a:extLst>
          </p:cNvPr>
          <p:cNvSpPr/>
          <p:nvPr/>
        </p:nvSpPr>
        <p:spPr>
          <a:xfrm>
            <a:off x="3080016" y="1486043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21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5032CF7-8236-4625-8074-36A123D24D42}"/>
              </a:ext>
            </a:extLst>
          </p:cNvPr>
          <p:cNvSpPr txBox="1"/>
          <p:nvPr/>
        </p:nvSpPr>
        <p:spPr>
          <a:xfrm>
            <a:off x="3230866" y="2132291"/>
            <a:ext cx="27617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#9Slide03 SVNNeutraface 2" panose="02000600040000020004" pitchFamily="2" charset="0"/>
              </a:rPr>
              <a:t>ĐỒNG BẰNG SÔNG HỒNG</a:t>
            </a:r>
          </a:p>
        </p:txBody>
      </p:sp>
    </p:spTree>
    <p:extLst>
      <p:ext uri="{BB962C8B-B14F-4D97-AF65-F5344CB8AC3E}">
        <p14:creationId xmlns:p14="http://schemas.microsoft.com/office/powerpoint/2010/main" val="42217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81000" y="228669"/>
            <a:ext cx="8305800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66"/>
                </a:solidFill>
                <a:latin typeface=".VnTimeH" pitchFamily="34" charset="0"/>
                <a:cs typeface="Arial" charset="0"/>
              </a:rPr>
              <a:t>bµi 21: vïng ®ång b»ng s«ng hång</a:t>
            </a:r>
            <a:r>
              <a:rPr lang="vi-VN" sz="2400" b="1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600">
                <a:solidFill>
                  <a:srgbClr val="000066"/>
                </a:solidFill>
                <a:cs typeface="Arial" charset="0"/>
              </a:rPr>
              <a:t>( </a:t>
            </a:r>
            <a:r>
              <a:rPr lang="vi-VN" sz="2400">
                <a:solidFill>
                  <a:srgbClr val="000066"/>
                </a:solidFill>
                <a:cs typeface="Arial" charset="0"/>
              </a:rPr>
              <a:t>tiếp</a:t>
            </a:r>
            <a:r>
              <a:rPr lang="en-US" sz="2400">
                <a:solidFill>
                  <a:srgbClr val="000066"/>
                </a:solidFill>
                <a:cs typeface="Arial" charset="0"/>
              </a:rPr>
              <a:t> theo</a:t>
            </a:r>
            <a:r>
              <a:rPr lang="vi-VN" sz="2400">
                <a:solidFill>
                  <a:srgbClr val="000066"/>
                </a:solidFill>
                <a:cs typeface="Arial" charset="0"/>
              </a:rPr>
              <a:t>)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57200" y="800169"/>
            <a:ext cx="716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cs typeface="Arial" charset="0"/>
              </a:rPr>
              <a:t>IV. </a:t>
            </a:r>
            <a:r>
              <a:rPr lang="en-US" sz="2400" b="1" u="sng">
                <a:solidFill>
                  <a:srgbClr val="0000FF"/>
                </a:solidFill>
                <a:cs typeface="Arial" charset="0"/>
              </a:rPr>
              <a:t>Tình hình phát triển kinh tế</a:t>
            </a:r>
            <a:endParaRPr lang="vi-VN" sz="2400" b="1" u="sng">
              <a:solidFill>
                <a:srgbClr val="0000FF"/>
              </a:solidFill>
              <a:cs typeface="Arial" charset="0"/>
            </a:endParaRPr>
          </a:p>
        </p:txBody>
      </p:sp>
      <p:graphicFrame>
        <p:nvGraphicFramePr>
          <p:cNvPr id="164899" name="Group 35"/>
          <p:cNvGraphicFramePr>
            <a:graphicFrameLocks noGrp="1"/>
          </p:cNvGraphicFramePr>
          <p:nvPr>
            <p:ph idx="4294967295"/>
          </p:nvPr>
        </p:nvGraphicFramePr>
        <p:xfrm>
          <a:off x="0" y="1657358"/>
          <a:ext cx="6400800" cy="2228851"/>
        </p:xfrm>
        <a:graphic>
          <a:graphicData uri="http://schemas.openxmlformats.org/drawingml/2006/table">
            <a:tbl>
              <a:tblPr/>
              <a:tblGrid>
                <a:gridCol w="2338388"/>
                <a:gridCol w="1450975"/>
                <a:gridCol w="1257300"/>
                <a:gridCol w="1354137"/>
              </a:tblGrid>
              <a:tr h="321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   Vùng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charset="0"/>
                        </a:rPr>
                        <a:t>1995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charset="0"/>
                        </a:rPr>
                        <a:t>2000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Arial" charset="0"/>
                        </a:rPr>
                        <a:t>2002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Đồng bằng sông Hồng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44,4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55,2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56,4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7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Đồng bằng sông Cửu Long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40,2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42,3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46,2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Cả nước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36,9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45,9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11" name="Text Box 37"/>
          <p:cNvSpPr txBox="1">
            <a:spLocks noChangeArrowheads="1"/>
          </p:cNvSpPr>
          <p:nvPr/>
        </p:nvSpPr>
        <p:spPr bwMode="auto">
          <a:xfrm>
            <a:off x="228600" y="2571751"/>
            <a:ext cx="388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sz="20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0512" name="Text Box 39"/>
          <p:cNvSpPr txBox="1">
            <a:spLocks noChangeArrowheads="1"/>
          </p:cNvSpPr>
          <p:nvPr/>
        </p:nvSpPr>
        <p:spPr bwMode="auto">
          <a:xfrm>
            <a:off x="914400" y="12573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3300"/>
                </a:solidFill>
                <a:cs typeface="Arial" charset="0"/>
              </a:rPr>
              <a:t>Năng suất lúa của ĐBSH, ĐBSCL và cả nước (tạ/ha)</a:t>
            </a:r>
            <a:endParaRPr lang="vi-VN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164900" name="Text Box 36"/>
          <p:cNvSpPr txBox="1">
            <a:spLocks noChangeArrowheads="1"/>
          </p:cNvSpPr>
          <p:nvPr/>
        </p:nvSpPr>
        <p:spPr bwMode="auto">
          <a:xfrm>
            <a:off x="914400" y="4057651"/>
            <a:ext cx="76610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Em có nhận xét gì về năng suất lúa của Đồng bằng sông Hồng so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với cả nước và vùng ĐBSCL?</a:t>
            </a:r>
          </a:p>
        </p:txBody>
      </p:sp>
    </p:spTree>
    <p:extLst>
      <p:ext uri="{BB962C8B-B14F-4D97-AF65-F5344CB8AC3E}">
        <p14:creationId xmlns:p14="http://schemas.microsoft.com/office/powerpoint/2010/main" val="25697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4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4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tx1"/>
                </a:solidFill>
              </a:rPr>
              <a:t>Tiết 23: bài 21: Vùng đồng bằng sông Hồng (TT)</a:t>
            </a:r>
            <a:br>
              <a:rPr lang="en-US" sz="2800" smtClean="0">
                <a:solidFill>
                  <a:schemeClr val="tx1"/>
                </a:solidFill>
              </a:rPr>
            </a:br>
            <a:r>
              <a:rPr lang="en-US" sz="2400" smtClean="0">
                <a:solidFill>
                  <a:srgbClr val="0000FF"/>
                </a:solidFill>
              </a:rPr>
              <a:t>VI. Tình hình phát triển kinh tế</a:t>
            </a:r>
            <a:br>
              <a:rPr lang="en-US" sz="2400" smtClean="0">
                <a:solidFill>
                  <a:srgbClr val="0000FF"/>
                </a:solidFill>
              </a:rPr>
            </a:br>
            <a:endParaRPr lang="en-US" sz="2400" smtClean="0">
              <a:solidFill>
                <a:srgbClr val="0000FF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09600" y="742950"/>
            <a:ext cx="990600" cy="30861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Tình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Hình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Phát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Triển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Kinh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Tế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Của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Vùng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ĐBSH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981200" y="2114550"/>
            <a:ext cx="17526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Nông nghiệp</a:t>
            </a: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4419600" y="1485900"/>
            <a:ext cx="4495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sản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lượng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LT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đứng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thứ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sau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ĐBSCL</a:t>
            </a: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 flipV="1">
            <a:off x="3733800" y="1771650"/>
            <a:ext cx="6858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2046" name="Line 14"/>
          <p:cNvSpPr>
            <a:spLocks noChangeShapeType="1"/>
          </p:cNvSpPr>
          <p:nvPr/>
        </p:nvSpPr>
        <p:spPr bwMode="auto">
          <a:xfrm>
            <a:off x="3733800" y="24003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9" name="Rectangle 15"/>
          <p:cNvSpPr>
            <a:spLocks noChangeArrowheads="1"/>
          </p:cNvSpPr>
          <p:nvPr/>
        </p:nvSpPr>
        <p:spPr bwMode="auto">
          <a:xfrm>
            <a:off x="1981200" y="914400"/>
            <a:ext cx="18288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Công nghiệp</a:t>
            </a:r>
          </a:p>
        </p:txBody>
      </p:sp>
      <p:sp>
        <p:nvSpPr>
          <p:cNvPr id="172052" name="Text Box 20"/>
          <p:cNvSpPr txBox="1">
            <a:spLocks noChangeArrowheads="1"/>
          </p:cNvSpPr>
          <p:nvPr/>
        </p:nvSpPr>
        <p:spPr bwMode="auto">
          <a:xfrm>
            <a:off x="4343400" y="2171750"/>
            <a:ext cx="449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Năng suất đứng đầu cả nước</a:t>
            </a:r>
          </a:p>
        </p:txBody>
      </p:sp>
      <p:sp>
        <p:nvSpPr>
          <p:cNvPr id="30731" name="Line 21"/>
          <p:cNvSpPr>
            <a:spLocks noChangeShapeType="1"/>
          </p:cNvSpPr>
          <p:nvPr/>
        </p:nvSpPr>
        <p:spPr bwMode="auto">
          <a:xfrm flipV="1">
            <a:off x="1600200" y="1085850"/>
            <a:ext cx="381000" cy="857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32" name="Line 22"/>
          <p:cNvSpPr>
            <a:spLocks noChangeShapeType="1"/>
          </p:cNvSpPr>
          <p:nvPr/>
        </p:nvSpPr>
        <p:spPr bwMode="auto">
          <a:xfrm>
            <a:off x="1600200" y="2000250"/>
            <a:ext cx="381000" cy="400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2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3" grpId="0" animBg="1"/>
      <p:bldP spid="1720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 descr="9k="/>
          <p:cNvSpPr>
            <a:spLocks noChangeAspect="1" noChangeArrowheads="1"/>
          </p:cNvSpPr>
          <p:nvPr/>
        </p:nvSpPr>
        <p:spPr bwMode="auto">
          <a:xfrm>
            <a:off x="3333750" y="1878808"/>
            <a:ext cx="24765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1507" name="AutoShape 5" descr="9k="/>
          <p:cNvSpPr>
            <a:spLocks noChangeAspect="1" noChangeArrowheads="1"/>
          </p:cNvSpPr>
          <p:nvPr/>
        </p:nvSpPr>
        <p:spPr bwMode="auto">
          <a:xfrm>
            <a:off x="3333750" y="1878808"/>
            <a:ext cx="24765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21508" name="Picture 3" descr="suplo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57350"/>
            <a:ext cx="2514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Nhờ phương pháp chuyển gen, quá trình lão suy ở lá cây bắp cải sẽ chậm lại... (Nguồn: hoahocdoisong.co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2133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l_fi" descr="1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Rau_an_toan_XYC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Sức khỏe, chữa bệnh, trị bệnh, rau cải cúc, món ă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6" descr="ca%20r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43300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images307918_khoaitay_081226913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1850"/>
            <a:ext cx="20574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" descr="onio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71850"/>
            <a:ext cx="2286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achua6340804399888750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68"/>
            <a:ext cx="2209800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ANd9GcQ2dRcqXQunGvubsUI_CV2P5X_GjSedp1WdjlZLxDza1xx8G8W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Thực phẩm chống nhiễm trù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23002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04" name="Text Box 8"/>
          <p:cNvSpPr txBox="1">
            <a:spLocks noChangeArrowheads="1"/>
          </p:cNvSpPr>
          <p:nvPr/>
        </p:nvSpPr>
        <p:spPr bwMode="auto">
          <a:xfrm>
            <a:off x="2286000" y="1257347"/>
            <a:ext cx="2286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charset="0"/>
              </a:rPr>
              <a:t>Cải cúc(Tần ô)</a:t>
            </a: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5907" name="Text Box 8"/>
          <p:cNvSpPr txBox="1">
            <a:spLocks noChangeArrowheads="1"/>
          </p:cNvSpPr>
          <p:nvPr/>
        </p:nvSpPr>
        <p:spPr bwMode="auto">
          <a:xfrm>
            <a:off x="304800" y="2800394"/>
            <a:ext cx="1905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charset="0"/>
              </a:rPr>
              <a:t>Mướp đắng</a:t>
            </a: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21" name="Text Box 8"/>
          <p:cNvSpPr txBox="1">
            <a:spLocks noChangeArrowheads="1"/>
          </p:cNvSpPr>
          <p:nvPr/>
        </p:nvSpPr>
        <p:spPr bwMode="auto">
          <a:xfrm>
            <a:off x="2438400" y="1657350"/>
            <a:ext cx="5715000" cy="52322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Kể tên các cây trồng vụ đông?</a:t>
            </a:r>
            <a:endParaRPr lang="vi-VN" sz="28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522" name="Picture 28" descr="ANd9GcQyt7InWThbPYBCnAWccSdmz0dxUq1O0OT4cr4r4WsiThgkiIw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2286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30" descr="Sức khỏe, chữa bệnh, trị bệnh, rau cải cúc, món ă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4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4" grpId="0" animBg="1"/>
      <p:bldP spid="1659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ke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27146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original56481_hoac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2819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57450"/>
            <a:ext cx="26860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ANd9GcSIKReT95XOwQ4Z8pWu3tylTx4oxTbQec1CualOJ-1Zb3QwP-w5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2971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ANd9GcTgzLQ1--sN5bz3qpbHt2ws4WpZTCjgmaF9HjkT2TpVFqeDHNj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200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7" descr="ANd9GcT2o2fxw5fpUb27vGQ3YslA6yf6oN-8xE94VkLTcxjvKoB0fhQK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14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7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69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1014" y="0"/>
            <a:ext cx="8662987" cy="62746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rgbClr val="FF3300"/>
                </a:solidFill>
              </a:rPr>
              <a:t>Kể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tên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các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ngành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chăn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nuôi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chính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của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vùng</a:t>
            </a:r>
            <a:r>
              <a:rPr lang="en-US" b="1" dirty="0" smtClean="0">
                <a:solidFill>
                  <a:srgbClr val="FF3300"/>
                </a:solidFill>
              </a:rPr>
              <a:t>?</a:t>
            </a:r>
          </a:p>
        </p:txBody>
      </p:sp>
      <p:pic>
        <p:nvPicPr>
          <p:cNvPr id="23556" name="Picture 8" descr="nuoil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8650"/>
            <a:ext cx="4114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medium_nhd13184316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715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cham-s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14650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 descr="aquacultur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14650"/>
            <a:ext cx="457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3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ải Phòng: Dân lại chặn đường vào Nhà máy ximăng Chinfon vì xả khói t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Bí mật của những đôi giày da cao cấ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 descr="TPHCMtaptrunggiamthi_224_132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5" descr="nuoc-o-nhiem ở Hà N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"/>
            <a:ext cx="9144000" cy="512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5" descr="Moi truong Ha Noi: O nhiem toan d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810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70101637-121262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2672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nguoiduatin-songnh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745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1" descr="q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57450"/>
            <a:ext cx="4343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609600" y="4686358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Ô nhiễm môi trường ở Đồng bằng sông Hồng</a:t>
            </a:r>
          </a:p>
        </p:txBody>
      </p:sp>
    </p:spTree>
    <p:extLst>
      <p:ext uri="{BB962C8B-B14F-4D97-AF65-F5344CB8AC3E}">
        <p14:creationId xmlns:p14="http://schemas.microsoft.com/office/powerpoint/2010/main" val="41638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450"/>
            <a:ext cx="4343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 descr="ANd9GcSSW-BhqoXYRLageO4VuQHXgtmmpqhO051_BMgDVGd4BqArjJdO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810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1" descr="Tắt máy xe khi đèn đỏ để bảo vệ mô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14650"/>
            <a:ext cx="4267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14"/>
          <p:cNvSpPr txBox="1">
            <a:spLocks noChangeArrowheads="1"/>
          </p:cNvSpPr>
          <p:nvPr/>
        </p:nvSpPr>
        <p:spPr bwMode="auto">
          <a:xfrm>
            <a:off x="609600" y="4572052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Hãy chung tay bảo vệ môi trường</a:t>
            </a:r>
          </a:p>
        </p:txBody>
      </p:sp>
      <p:pic>
        <p:nvPicPr>
          <p:cNvPr id="29704" name="Picture 8" descr="Các kỹ Sư vận hành trạm xử lý nước thải Kim Li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86103"/>
            <a:ext cx="3962400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5410200" y="2743203"/>
            <a:ext cx="2819400" cy="64633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latin typeface="Arial" charset="0"/>
              </a:rPr>
              <a:t>Trạm xử lý nước thải kim Liên- Hà Nội</a:t>
            </a:r>
          </a:p>
        </p:txBody>
      </p:sp>
    </p:spTree>
    <p:extLst>
      <p:ext uri="{BB962C8B-B14F-4D97-AF65-F5344CB8AC3E}">
        <p14:creationId xmlns:p14="http://schemas.microsoft.com/office/powerpoint/2010/main" val="14104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0090312_Lua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0050"/>
            <a:ext cx="4267200" cy="182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luathaithu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0050"/>
            <a:ext cx="4267200" cy="182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CC3300"/>
                </a:solidFill>
              </a:rPr>
              <a:t>Những cánh đồng lúa trĩu hạt ở Đồng bằng sông Hồng.</a:t>
            </a:r>
          </a:p>
        </p:txBody>
      </p:sp>
      <p:pic>
        <p:nvPicPr>
          <p:cNvPr id="31749" name="Picture 5" descr="ANd9GcTOM06J3V0wpuD16_d81hnLByAJzh6tfH6X7HqhlqqxNozTRsQ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321763"/>
            <a:ext cx="4267200" cy="213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ANd9GcSLB0Ou5wDHrvjiC260rBPd-H93tO_TAYbS--1Nm6A9nUW_QSAZc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3150"/>
            <a:ext cx="4275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503780" y="4577926"/>
            <a:ext cx="38381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 Trình độ cơ giới hóa khá cao</a:t>
            </a:r>
            <a:r>
              <a:rPr lang="en-US" sz="2000" b="1" i="1">
                <a:solidFill>
                  <a:srgbClr val="000099"/>
                </a:solidFill>
                <a:latin typeface="Arial" charset="0"/>
              </a:rPr>
              <a:t>.</a:t>
            </a:r>
          </a:p>
        </p:txBody>
      </p:sp>
      <p:sp>
        <p:nvSpPr>
          <p:cNvPr id="31752" name="AutoShape 8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53" name="AutoShape 9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54" name="AutoShape 10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435" name="Picture 11" descr="images352420_ThuyLoiDac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45"/>
            <a:ext cx="4281488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AutoShape 12" descr="2Q=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437" name="Picture 13" descr="nuoct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1"/>
            <a:ext cx="4286250" cy="219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1538289" y="4629151"/>
            <a:ext cx="6236003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Cơ sở hạ tầng phục vụ cho sản xuất nông nghiệp</a:t>
            </a:r>
          </a:p>
        </p:txBody>
      </p:sp>
    </p:spTree>
    <p:extLst>
      <p:ext uri="{BB962C8B-B14F-4D97-AF65-F5344CB8AC3E}">
        <p14:creationId xmlns:p14="http://schemas.microsoft.com/office/powerpoint/2010/main" val="2149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594122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tx1"/>
                </a:solidFill>
              </a:rPr>
              <a:t>Tiết 23: bài 21: Vùng đồng bằng sông Hồng (TT)</a:t>
            </a:r>
            <a:br>
              <a:rPr lang="en-US" sz="2800" smtClean="0">
                <a:solidFill>
                  <a:schemeClr val="tx1"/>
                </a:solidFill>
              </a:rPr>
            </a:br>
            <a:r>
              <a:rPr lang="en-US" sz="2400" smtClean="0">
                <a:solidFill>
                  <a:srgbClr val="0000FF"/>
                </a:solidFill>
              </a:rPr>
              <a:t>IV. Tình hình phát triển kinh tế</a:t>
            </a:r>
            <a:br>
              <a:rPr lang="en-US" sz="2400" smtClean="0">
                <a:solidFill>
                  <a:srgbClr val="0000FF"/>
                </a:solidFill>
              </a:rPr>
            </a:br>
            <a:endParaRPr lang="en-US" sz="2400" smtClean="0">
              <a:solidFill>
                <a:srgbClr val="0000FF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09600" y="742950"/>
            <a:ext cx="990600" cy="30861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Tình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Hình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Phát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Triển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Kinh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Tế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Của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Vùng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ĐBSH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981200" y="2114550"/>
            <a:ext cx="17526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Nông nghiệp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343400" y="131445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Diện tích, năng suất LT chỉ đứng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Sau ĐBSCL.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4343400" y="18288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4343400" y="2400300"/>
            <a:ext cx="46482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Phát triển các cây trồng vụ đông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đem lại hiệu quả cao.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4343400" y="3143250"/>
            <a:ext cx="46482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Chăn nuôi phát triển: lợn, gia cầm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Bò, thủy sản.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V="1">
            <a:off x="3810000" y="14859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3810000" y="2286000"/>
            <a:ext cx="5334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068" name="Line 12"/>
          <p:cNvSpPr>
            <a:spLocks noChangeShapeType="1"/>
          </p:cNvSpPr>
          <p:nvPr/>
        </p:nvSpPr>
        <p:spPr bwMode="auto">
          <a:xfrm>
            <a:off x="3810000" y="2400300"/>
            <a:ext cx="4572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3810000" y="2228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1981200" y="914400"/>
            <a:ext cx="18288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Công nghiệp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1600200" y="1085850"/>
            <a:ext cx="381000" cy="857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1600200" y="1943100"/>
            <a:ext cx="304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4419600" y="1885992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Năng suất đứng đầu cả nước.</a:t>
            </a:r>
          </a:p>
        </p:txBody>
      </p:sp>
    </p:spTree>
    <p:extLst>
      <p:ext uri="{BB962C8B-B14F-4D97-AF65-F5344CB8AC3E}">
        <p14:creationId xmlns:p14="http://schemas.microsoft.com/office/powerpoint/2010/main" val="38586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3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3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3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30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7" grpId="0" animBg="1"/>
      <p:bldP spid="1730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opy of KT DBS 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8001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889379" y="3573840"/>
            <a:ext cx="7924800" cy="156966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  <a:cs typeface="Arial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Arial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Arial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Arial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Arial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Arial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cs typeface="Arial" charset="0"/>
              </a:rPr>
              <a:t>về tỉ trọng khu vực công nghiệp - xây dựng ở Đồng bằng sông Hồng ?</a:t>
            </a:r>
          </a:p>
        </p:txBody>
      </p:sp>
      <p:pic>
        <p:nvPicPr>
          <p:cNvPr id="89095" name="Picture 7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0050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5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hanhh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8650"/>
            <a:ext cx="6858000" cy="39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5" name="AutoShape 3"/>
          <p:cNvCxnSpPr>
            <a:cxnSpLocks noChangeShapeType="1"/>
            <a:stCxn id="33794" idx="1"/>
            <a:endCxn id="33794" idx="1"/>
          </p:cNvCxnSpPr>
          <p:nvPr/>
        </p:nvCxnSpPr>
        <p:spPr bwMode="auto">
          <a:xfrm rot="10800000" flipH="1" flipV="1">
            <a:off x="2286000" y="2628902"/>
            <a:ext cx="1588" cy="1191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5588" name="Freeform 4"/>
          <p:cNvSpPr>
            <a:spLocks/>
          </p:cNvSpPr>
          <p:nvPr/>
        </p:nvSpPr>
        <p:spPr bwMode="auto">
          <a:xfrm>
            <a:off x="3765550" y="1300163"/>
            <a:ext cx="584200" cy="228600"/>
          </a:xfrm>
          <a:custGeom>
            <a:avLst/>
            <a:gdLst>
              <a:gd name="T0" fmla="*/ 927417500 w 368"/>
              <a:gd name="T1" fmla="*/ 0 h 192"/>
              <a:gd name="T2" fmla="*/ 786288750 w 368"/>
              <a:gd name="T3" fmla="*/ 100806250 h 192"/>
              <a:gd name="T4" fmla="*/ 725805000 w 368"/>
              <a:gd name="T5" fmla="*/ 151209375 h 192"/>
              <a:gd name="T6" fmla="*/ 624998750 w 368"/>
              <a:gd name="T7" fmla="*/ 181451250 h 192"/>
              <a:gd name="T8" fmla="*/ 473789375 w 368"/>
              <a:gd name="T9" fmla="*/ 231854375 h 192"/>
              <a:gd name="T10" fmla="*/ 413305625 w 368"/>
              <a:gd name="T11" fmla="*/ 272176875 h 192"/>
              <a:gd name="T12" fmla="*/ 352821875 w 368"/>
              <a:gd name="T13" fmla="*/ 292338125 h 192"/>
              <a:gd name="T14" fmla="*/ 161290000 w 368"/>
              <a:gd name="T15" fmla="*/ 393144375 h 192"/>
              <a:gd name="T16" fmla="*/ 0 w 368"/>
              <a:gd name="T17" fmla="*/ 483870000 h 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8" h="192">
                <a:moveTo>
                  <a:pt x="368" y="0"/>
                </a:moveTo>
                <a:cubicBezTo>
                  <a:pt x="352" y="31"/>
                  <a:pt x="344" y="32"/>
                  <a:pt x="312" y="40"/>
                </a:cubicBezTo>
                <a:cubicBezTo>
                  <a:pt x="303" y="46"/>
                  <a:pt x="297" y="54"/>
                  <a:pt x="288" y="60"/>
                </a:cubicBezTo>
                <a:cubicBezTo>
                  <a:pt x="277" y="67"/>
                  <a:pt x="260" y="68"/>
                  <a:pt x="248" y="72"/>
                </a:cubicBezTo>
                <a:cubicBezTo>
                  <a:pt x="239" y="100"/>
                  <a:pt x="210" y="80"/>
                  <a:pt x="188" y="92"/>
                </a:cubicBezTo>
                <a:cubicBezTo>
                  <a:pt x="180" y="97"/>
                  <a:pt x="172" y="103"/>
                  <a:pt x="164" y="108"/>
                </a:cubicBezTo>
                <a:cubicBezTo>
                  <a:pt x="157" y="113"/>
                  <a:pt x="140" y="116"/>
                  <a:pt x="140" y="116"/>
                </a:cubicBezTo>
                <a:cubicBezTo>
                  <a:pt x="117" y="150"/>
                  <a:pt x="102" y="150"/>
                  <a:pt x="64" y="156"/>
                </a:cubicBezTo>
                <a:cubicBezTo>
                  <a:pt x="43" y="170"/>
                  <a:pt x="29" y="192"/>
                  <a:pt x="0" y="19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89" name="Freeform 5"/>
          <p:cNvSpPr>
            <a:spLocks/>
          </p:cNvSpPr>
          <p:nvPr/>
        </p:nvSpPr>
        <p:spPr bwMode="auto">
          <a:xfrm>
            <a:off x="3724291" y="1543052"/>
            <a:ext cx="257175" cy="466725"/>
          </a:xfrm>
          <a:custGeom>
            <a:avLst/>
            <a:gdLst>
              <a:gd name="T0" fmla="*/ 65524063 w 162"/>
              <a:gd name="T1" fmla="*/ 0 h 392"/>
              <a:gd name="T2" fmla="*/ 136088438 w 162"/>
              <a:gd name="T3" fmla="*/ 302418750 h 392"/>
              <a:gd name="T4" fmla="*/ 206652813 w 162"/>
              <a:gd name="T5" fmla="*/ 574595625 h 392"/>
              <a:gd name="T6" fmla="*/ 246975313 w 162"/>
              <a:gd name="T7" fmla="*/ 725805000 h 392"/>
              <a:gd name="T8" fmla="*/ 307459063 w 162"/>
              <a:gd name="T9" fmla="*/ 766127500 h 392"/>
              <a:gd name="T10" fmla="*/ 367942813 w 162"/>
              <a:gd name="T11" fmla="*/ 967740000 h 392"/>
              <a:gd name="T12" fmla="*/ 408265313 w 162"/>
              <a:gd name="T13" fmla="*/ 987901250 h 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2" h="392">
                <a:moveTo>
                  <a:pt x="26" y="0"/>
                </a:moveTo>
                <a:cubicBezTo>
                  <a:pt x="29" y="80"/>
                  <a:pt x="0" y="102"/>
                  <a:pt x="54" y="120"/>
                </a:cubicBezTo>
                <a:cubicBezTo>
                  <a:pt x="67" y="159"/>
                  <a:pt x="52" y="198"/>
                  <a:pt x="82" y="228"/>
                </a:cubicBezTo>
                <a:cubicBezTo>
                  <a:pt x="85" y="236"/>
                  <a:pt x="96" y="286"/>
                  <a:pt x="98" y="288"/>
                </a:cubicBezTo>
                <a:cubicBezTo>
                  <a:pt x="105" y="295"/>
                  <a:pt x="122" y="304"/>
                  <a:pt x="122" y="304"/>
                </a:cubicBezTo>
                <a:cubicBezTo>
                  <a:pt x="126" y="316"/>
                  <a:pt x="140" y="376"/>
                  <a:pt x="146" y="384"/>
                </a:cubicBezTo>
                <a:cubicBezTo>
                  <a:pt x="150" y="389"/>
                  <a:pt x="158" y="388"/>
                  <a:pt x="162" y="39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0" name="Freeform 6"/>
          <p:cNvSpPr>
            <a:spLocks/>
          </p:cNvSpPr>
          <p:nvPr/>
        </p:nvSpPr>
        <p:spPr bwMode="auto">
          <a:xfrm>
            <a:off x="3962423" y="2019300"/>
            <a:ext cx="47625" cy="400050"/>
          </a:xfrm>
          <a:custGeom>
            <a:avLst/>
            <a:gdLst>
              <a:gd name="T0" fmla="*/ 40322500 w 30"/>
              <a:gd name="T1" fmla="*/ 0 h 336"/>
              <a:gd name="T2" fmla="*/ 0 w 30"/>
              <a:gd name="T3" fmla="*/ 231854375 h 336"/>
              <a:gd name="T4" fmla="*/ 50403125 w 30"/>
              <a:gd name="T5" fmla="*/ 433466875 h 336"/>
              <a:gd name="T6" fmla="*/ 50403125 w 30"/>
              <a:gd name="T7" fmla="*/ 816530625 h 336"/>
              <a:gd name="T8" fmla="*/ 20161250 w 30"/>
              <a:gd name="T9" fmla="*/ 836691875 h 336"/>
              <a:gd name="T10" fmla="*/ 20161250 w 30"/>
              <a:gd name="T11" fmla="*/ 846772500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0" h="336">
                <a:moveTo>
                  <a:pt x="16" y="0"/>
                </a:moveTo>
                <a:cubicBezTo>
                  <a:pt x="12" y="75"/>
                  <a:pt x="14" y="49"/>
                  <a:pt x="0" y="92"/>
                </a:cubicBezTo>
                <a:cubicBezTo>
                  <a:pt x="5" y="117"/>
                  <a:pt x="12" y="148"/>
                  <a:pt x="20" y="172"/>
                </a:cubicBezTo>
                <a:cubicBezTo>
                  <a:pt x="26" y="230"/>
                  <a:pt x="30" y="251"/>
                  <a:pt x="20" y="324"/>
                </a:cubicBezTo>
                <a:cubicBezTo>
                  <a:pt x="19" y="329"/>
                  <a:pt x="11" y="329"/>
                  <a:pt x="8" y="332"/>
                </a:cubicBezTo>
                <a:cubicBezTo>
                  <a:pt x="7" y="333"/>
                  <a:pt x="8" y="335"/>
                  <a:pt x="8" y="336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1" name="Freeform 7"/>
          <p:cNvSpPr>
            <a:spLocks/>
          </p:cNvSpPr>
          <p:nvPr/>
        </p:nvSpPr>
        <p:spPr bwMode="auto">
          <a:xfrm>
            <a:off x="3968750" y="2424113"/>
            <a:ext cx="158750" cy="381000"/>
          </a:xfrm>
          <a:custGeom>
            <a:avLst/>
            <a:gdLst>
              <a:gd name="T0" fmla="*/ 40322500 w 100"/>
              <a:gd name="T1" fmla="*/ 0 h 320"/>
              <a:gd name="T2" fmla="*/ 30241875 w 100"/>
              <a:gd name="T3" fmla="*/ 292338125 h 320"/>
              <a:gd name="T4" fmla="*/ 0 w 100"/>
              <a:gd name="T5" fmla="*/ 383063750 h 320"/>
              <a:gd name="T6" fmla="*/ 141128750 w 100"/>
              <a:gd name="T7" fmla="*/ 725805000 h 320"/>
              <a:gd name="T8" fmla="*/ 252015625 w 100"/>
              <a:gd name="T9" fmla="*/ 806450000 h 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" h="320">
                <a:moveTo>
                  <a:pt x="16" y="0"/>
                </a:moveTo>
                <a:cubicBezTo>
                  <a:pt x="15" y="39"/>
                  <a:pt x="15" y="77"/>
                  <a:pt x="12" y="116"/>
                </a:cubicBezTo>
                <a:cubicBezTo>
                  <a:pt x="11" y="129"/>
                  <a:pt x="0" y="152"/>
                  <a:pt x="0" y="152"/>
                </a:cubicBezTo>
                <a:cubicBezTo>
                  <a:pt x="8" y="206"/>
                  <a:pt x="17" y="249"/>
                  <a:pt x="56" y="288"/>
                </a:cubicBezTo>
                <a:cubicBezTo>
                  <a:pt x="64" y="313"/>
                  <a:pt x="84" y="304"/>
                  <a:pt x="100" y="32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4292600" y="1228725"/>
            <a:ext cx="152400" cy="1143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3" name="Oval 9"/>
          <p:cNvSpPr>
            <a:spLocks noChangeArrowheads="1"/>
          </p:cNvSpPr>
          <p:nvPr/>
        </p:nvSpPr>
        <p:spPr bwMode="auto">
          <a:xfrm>
            <a:off x="3657600" y="1428750"/>
            <a:ext cx="3048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4" name="Oval 10"/>
          <p:cNvSpPr>
            <a:spLocks noChangeArrowheads="1"/>
          </p:cNvSpPr>
          <p:nvPr/>
        </p:nvSpPr>
        <p:spPr bwMode="auto">
          <a:xfrm>
            <a:off x="3886200" y="1943100"/>
            <a:ext cx="228600" cy="17145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1A</a:t>
            </a:r>
          </a:p>
        </p:txBody>
      </p:sp>
      <p:sp>
        <p:nvSpPr>
          <p:cNvPr id="195595" name="Oval 11"/>
          <p:cNvSpPr>
            <a:spLocks noChangeArrowheads="1"/>
          </p:cNvSpPr>
          <p:nvPr/>
        </p:nvSpPr>
        <p:spPr bwMode="auto">
          <a:xfrm>
            <a:off x="3937000" y="2343150"/>
            <a:ext cx="152400" cy="1143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6" name="Oval 12"/>
          <p:cNvSpPr>
            <a:spLocks noChangeArrowheads="1"/>
          </p:cNvSpPr>
          <p:nvPr/>
        </p:nvSpPr>
        <p:spPr bwMode="auto">
          <a:xfrm>
            <a:off x="4038600" y="2743200"/>
            <a:ext cx="152400" cy="1143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7" name="Freeform 13"/>
          <p:cNvSpPr>
            <a:spLocks/>
          </p:cNvSpPr>
          <p:nvPr/>
        </p:nvSpPr>
        <p:spPr bwMode="auto">
          <a:xfrm>
            <a:off x="3886200" y="1485930"/>
            <a:ext cx="915988" cy="173831"/>
          </a:xfrm>
          <a:custGeom>
            <a:avLst/>
            <a:gdLst>
              <a:gd name="T0" fmla="*/ 0 w 577"/>
              <a:gd name="T1" fmla="*/ 0 h 146"/>
              <a:gd name="T2" fmla="*/ 110886936 w 577"/>
              <a:gd name="T3" fmla="*/ 30241875 h 146"/>
              <a:gd name="T4" fmla="*/ 131048197 w 577"/>
              <a:gd name="T5" fmla="*/ 60483750 h 146"/>
              <a:gd name="T6" fmla="*/ 191531980 w 577"/>
              <a:gd name="T7" fmla="*/ 115927188 h 146"/>
              <a:gd name="T8" fmla="*/ 241935132 w 577"/>
              <a:gd name="T9" fmla="*/ 146169063 h 146"/>
              <a:gd name="T10" fmla="*/ 272177024 w 577"/>
              <a:gd name="T11" fmla="*/ 156249688 h 146"/>
              <a:gd name="T12" fmla="*/ 337701122 w 577"/>
              <a:gd name="T13" fmla="*/ 186491563 h 146"/>
              <a:gd name="T14" fmla="*/ 367943013 w 577"/>
              <a:gd name="T15" fmla="*/ 221773750 h 146"/>
              <a:gd name="T16" fmla="*/ 413305851 w 577"/>
              <a:gd name="T17" fmla="*/ 246975313 h 146"/>
              <a:gd name="T18" fmla="*/ 428426796 w 577"/>
              <a:gd name="T19" fmla="*/ 262096250 h 146"/>
              <a:gd name="T20" fmla="*/ 438507427 w 577"/>
              <a:gd name="T21" fmla="*/ 292338125 h 146"/>
              <a:gd name="T22" fmla="*/ 483870264 w 577"/>
              <a:gd name="T23" fmla="*/ 312499375 h 146"/>
              <a:gd name="T24" fmla="*/ 690523189 w 577"/>
              <a:gd name="T25" fmla="*/ 282257500 h 146"/>
              <a:gd name="T26" fmla="*/ 992942105 w 577"/>
              <a:gd name="T27" fmla="*/ 287297813 h 146"/>
              <a:gd name="T28" fmla="*/ 1018143681 w 577"/>
              <a:gd name="T29" fmla="*/ 312499375 h 146"/>
              <a:gd name="T30" fmla="*/ 1134070932 w 577"/>
              <a:gd name="T31" fmla="*/ 332660625 h 146"/>
              <a:gd name="T32" fmla="*/ 1335683542 w 577"/>
              <a:gd name="T33" fmla="*/ 352821875 h 146"/>
              <a:gd name="T34" fmla="*/ 1406247955 w 577"/>
              <a:gd name="T35" fmla="*/ 362902500 h 146"/>
              <a:gd name="T36" fmla="*/ 1436489847 w 577"/>
              <a:gd name="T37" fmla="*/ 367942813 h 1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7" h="146">
                <a:moveTo>
                  <a:pt x="0" y="0"/>
                </a:moveTo>
                <a:cubicBezTo>
                  <a:pt x="15" y="4"/>
                  <a:pt x="29" y="9"/>
                  <a:pt x="44" y="12"/>
                </a:cubicBezTo>
                <a:cubicBezTo>
                  <a:pt x="50" y="31"/>
                  <a:pt x="40" y="3"/>
                  <a:pt x="52" y="24"/>
                </a:cubicBezTo>
                <a:cubicBezTo>
                  <a:pt x="66" y="49"/>
                  <a:pt x="44" y="42"/>
                  <a:pt x="76" y="46"/>
                </a:cubicBezTo>
                <a:cubicBezTo>
                  <a:pt x="89" y="50"/>
                  <a:pt x="78" y="52"/>
                  <a:pt x="96" y="58"/>
                </a:cubicBezTo>
                <a:cubicBezTo>
                  <a:pt x="100" y="59"/>
                  <a:pt x="108" y="62"/>
                  <a:pt x="108" y="62"/>
                </a:cubicBezTo>
                <a:cubicBezTo>
                  <a:pt x="111" y="72"/>
                  <a:pt x="124" y="72"/>
                  <a:pt x="134" y="74"/>
                </a:cubicBezTo>
                <a:cubicBezTo>
                  <a:pt x="139" y="81"/>
                  <a:pt x="138" y="85"/>
                  <a:pt x="146" y="88"/>
                </a:cubicBezTo>
                <a:cubicBezTo>
                  <a:pt x="151" y="93"/>
                  <a:pt x="164" y="98"/>
                  <a:pt x="164" y="98"/>
                </a:cubicBezTo>
                <a:cubicBezTo>
                  <a:pt x="166" y="100"/>
                  <a:pt x="169" y="102"/>
                  <a:pt x="170" y="104"/>
                </a:cubicBezTo>
                <a:cubicBezTo>
                  <a:pt x="172" y="108"/>
                  <a:pt x="170" y="115"/>
                  <a:pt x="174" y="116"/>
                </a:cubicBezTo>
                <a:cubicBezTo>
                  <a:pt x="188" y="121"/>
                  <a:pt x="182" y="118"/>
                  <a:pt x="192" y="124"/>
                </a:cubicBezTo>
                <a:cubicBezTo>
                  <a:pt x="221" y="122"/>
                  <a:pt x="246" y="115"/>
                  <a:pt x="274" y="112"/>
                </a:cubicBezTo>
                <a:cubicBezTo>
                  <a:pt x="313" y="102"/>
                  <a:pt x="354" y="111"/>
                  <a:pt x="394" y="114"/>
                </a:cubicBezTo>
                <a:cubicBezTo>
                  <a:pt x="414" y="124"/>
                  <a:pt x="394" y="112"/>
                  <a:pt x="404" y="124"/>
                </a:cubicBezTo>
                <a:cubicBezTo>
                  <a:pt x="412" y="134"/>
                  <a:pt x="445" y="132"/>
                  <a:pt x="450" y="132"/>
                </a:cubicBezTo>
                <a:cubicBezTo>
                  <a:pt x="477" y="136"/>
                  <a:pt x="503" y="137"/>
                  <a:pt x="530" y="140"/>
                </a:cubicBezTo>
                <a:cubicBezTo>
                  <a:pt x="562" y="143"/>
                  <a:pt x="536" y="140"/>
                  <a:pt x="558" y="144"/>
                </a:cubicBezTo>
                <a:cubicBezTo>
                  <a:pt x="571" y="146"/>
                  <a:pt x="577" y="146"/>
                  <a:pt x="570" y="146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8" name="Freeform 14"/>
          <p:cNvSpPr>
            <a:spLocks/>
          </p:cNvSpPr>
          <p:nvPr/>
        </p:nvSpPr>
        <p:spPr bwMode="auto">
          <a:xfrm>
            <a:off x="5010168" y="1627626"/>
            <a:ext cx="866775" cy="201215"/>
          </a:xfrm>
          <a:custGeom>
            <a:avLst/>
            <a:gdLst>
              <a:gd name="T0" fmla="*/ 0 w 546"/>
              <a:gd name="T1" fmla="*/ 88204511 h 169"/>
              <a:gd name="T2" fmla="*/ 146169063 w 546"/>
              <a:gd name="T3" fmla="*/ 123486632 h 169"/>
              <a:gd name="T4" fmla="*/ 221773750 w 546"/>
              <a:gd name="T5" fmla="*/ 118446329 h 169"/>
              <a:gd name="T6" fmla="*/ 231854375 w 546"/>
              <a:gd name="T7" fmla="*/ 88204511 h 169"/>
              <a:gd name="T8" fmla="*/ 257055938 w 546"/>
              <a:gd name="T9" fmla="*/ 63002995 h 169"/>
              <a:gd name="T10" fmla="*/ 317539688 w 546"/>
              <a:gd name="T11" fmla="*/ 32761176 h 169"/>
              <a:gd name="T12" fmla="*/ 357862188 w 546"/>
              <a:gd name="T13" fmla="*/ 22680570 h 169"/>
              <a:gd name="T14" fmla="*/ 403225000 w 546"/>
              <a:gd name="T15" fmla="*/ 2519358 h 169"/>
              <a:gd name="T16" fmla="*/ 544353750 w 546"/>
              <a:gd name="T17" fmla="*/ 12599964 h 169"/>
              <a:gd name="T18" fmla="*/ 604837500 w 546"/>
              <a:gd name="T19" fmla="*/ 32761176 h 169"/>
              <a:gd name="T20" fmla="*/ 730845313 w 546"/>
              <a:gd name="T21" fmla="*/ 27720873 h 169"/>
              <a:gd name="T22" fmla="*/ 761087188 w 546"/>
              <a:gd name="T23" fmla="*/ 17640267 h 169"/>
              <a:gd name="T24" fmla="*/ 962699688 w 546"/>
              <a:gd name="T25" fmla="*/ 98285117 h 169"/>
              <a:gd name="T26" fmla="*/ 987901250 w 546"/>
              <a:gd name="T27" fmla="*/ 143647845 h 169"/>
              <a:gd name="T28" fmla="*/ 1033264063 w 546"/>
              <a:gd name="T29" fmla="*/ 173889663 h 169"/>
              <a:gd name="T30" fmla="*/ 1088707500 w 546"/>
              <a:gd name="T31" fmla="*/ 204131482 h 169"/>
              <a:gd name="T32" fmla="*/ 1194554063 w 546"/>
              <a:gd name="T33" fmla="*/ 289816635 h 169"/>
              <a:gd name="T34" fmla="*/ 1275199063 w 546"/>
              <a:gd name="T35" fmla="*/ 320058454 h 169"/>
              <a:gd name="T36" fmla="*/ 1325602188 w 546"/>
              <a:gd name="T37" fmla="*/ 360380878 h 169"/>
              <a:gd name="T38" fmla="*/ 1355844063 w 546"/>
              <a:gd name="T39" fmla="*/ 390622697 h 169"/>
              <a:gd name="T40" fmla="*/ 1376005313 w 546"/>
              <a:gd name="T41" fmla="*/ 425904819 h 1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6" h="169">
                <a:moveTo>
                  <a:pt x="0" y="35"/>
                </a:moveTo>
                <a:cubicBezTo>
                  <a:pt x="20" y="37"/>
                  <a:pt x="41" y="38"/>
                  <a:pt x="58" y="49"/>
                </a:cubicBezTo>
                <a:cubicBezTo>
                  <a:pt x="68" y="48"/>
                  <a:pt x="79" y="51"/>
                  <a:pt x="88" y="47"/>
                </a:cubicBezTo>
                <a:cubicBezTo>
                  <a:pt x="92" y="45"/>
                  <a:pt x="91" y="39"/>
                  <a:pt x="92" y="35"/>
                </a:cubicBezTo>
                <a:cubicBezTo>
                  <a:pt x="94" y="30"/>
                  <a:pt x="98" y="27"/>
                  <a:pt x="102" y="25"/>
                </a:cubicBezTo>
                <a:cubicBezTo>
                  <a:pt x="110" y="21"/>
                  <a:pt x="118" y="16"/>
                  <a:pt x="126" y="13"/>
                </a:cubicBezTo>
                <a:cubicBezTo>
                  <a:pt x="131" y="11"/>
                  <a:pt x="142" y="9"/>
                  <a:pt x="142" y="9"/>
                </a:cubicBezTo>
                <a:cubicBezTo>
                  <a:pt x="147" y="5"/>
                  <a:pt x="160" y="1"/>
                  <a:pt x="160" y="1"/>
                </a:cubicBezTo>
                <a:cubicBezTo>
                  <a:pt x="174" y="2"/>
                  <a:pt x="199" y="0"/>
                  <a:pt x="216" y="5"/>
                </a:cubicBezTo>
                <a:cubicBezTo>
                  <a:pt x="224" y="7"/>
                  <a:pt x="240" y="13"/>
                  <a:pt x="240" y="13"/>
                </a:cubicBezTo>
                <a:cubicBezTo>
                  <a:pt x="257" y="12"/>
                  <a:pt x="273" y="13"/>
                  <a:pt x="290" y="11"/>
                </a:cubicBezTo>
                <a:cubicBezTo>
                  <a:pt x="294" y="11"/>
                  <a:pt x="302" y="7"/>
                  <a:pt x="302" y="7"/>
                </a:cubicBezTo>
                <a:cubicBezTo>
                  <a:pt x="336" y="10"/>
                  <a:pt x="352" y="29"/>
                  <a:pt x="382" y="39"/>
                </a:cubicBezTo>
                <a:cubicBezTo>
                  <a:pt x="386" y="45"/>
                  <a:pt x="387" y="52"/>
                  <a:pt x="392" y="57"/>
                </a:cubicBezTo>
                <a:cubicBezTo>
                  <a:pt x="397" y="62"/>
                  <a:pt x="410" y="69"/>
                  <a:pt x="410" y="69"/>
                </a:cubicBezTo>
                <a:cubicBezTo>
                  <a:pt x="414" y="80"/>
                  <a:pt x="423" y="74"/>
                  <a:pt x="432" y="81"/>
                </a:cubicBezTo>
                <a:cubicBezTo>
                  <a:pt x="457" y="102"/>
                  <a:pt x="439" y="111"/>
                  <a:pt x="474" y="115"/>
                </a:cubicBezTo>
                <a:cubicBezTo>
                  <a:pt x="491" y="121"/>
                  <a:pt x="480" y="124"/>
                  <a:pt x="506" y="127"/>
                </a:cubicBezTo>
                <a:cubicBezTo>
                  <a:pt x="515" y="133"/>
                  <a:pt x="518" y="136"/>
                  <a:pt x="526" y="143"/>
                </a:cubicBezTo>
                <a:cubicBezTo>
                  <a:pt x="530" y="147"/>
                  <a:pt x="538" y="155"/>
                  <a:pt x="538" y="155"/>
                </a:cubicBezTo>
                <a:cubicBezTo>
                  <a:pt x="542" y="168"/>
                  <a:pt x="538" y="165"/>
                  <a:pt x="546" y="169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599" name="Oval 15"/>
          <p:cNvSpPr>
            <a:spLocks noChangeArrowheads="1"/>
          </p:cNvSpPr>
          <p:nvPr/>
        </p:nvSpPr>
        <p:spPr bwMode="auto">
          <a:xfrm>
            <a:off x="4810125" y="1585913"/>
            <a:ext cx="215900" cy="16192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00" name="Oval 16"/>
          <p:cNvSpPr>
            <a:spLocks noChangeArrowheads="1"/>
          </p:cNvSpPr>
          <p:nvPr/>
        </p:nvSpPr>
        <p:spPr bwMode="auto">
          <a:xfrm>
            <a:off x="5810250" y="1769269"/>
            <a:ext cx="28575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01" name="Oval 17"/>
          <p:cNvSpPr>
            <a:spLocks noChangeArrowheads="1"/>
          </p:cNvSpPr>
          <p:nvPr/>
        </p:nvSpPr>
        <p:spPr bwMode="auto">
          <a:xfrm>
            <a:off x="4876800" y="2457452"/>
            <a:ext cx="190500" cy="14287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02" name="Oval 18"/>
          <p:cNvSpPr>
            <a:spLocks noChangeArrowheads="1"/>
          </p:cNvSpPr>
          <p:nvPr/>
        </p:nvSpPr>
        <p:spPr bwMode="auto">
          <a:xfrm>
            <a:off x="4511705" y="2476500"/>
            <a:ext cx="212725" cy="159544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03" name="Freeform 19"/>
          <p:cNvSpPr>
            <a:spLocks/>
          </p:cNvSpPr>
          <p:nvPr/>
        </p:nvSpPr>
        <p:spPr bwMode="auto">
          <a:xfrm>
            <a:off x="5181600" y="1885951"/>
            <a:ext cx="660400" cy="431006"/>
          </a:xfrm>
          <a:custGeom>
            <a:avLst/>
            <a:gdLst>
              <a:gd name="T0" fmla="*/ 1048385000 w 416"/>
              <a:gd name="T1" fmla="*/ 105846563 h 362"/>
              <a:gd name="T2" fmla="*/ 997981875 w 416"/>
              <a:gd name="T3" fmla="*/ 90725625 h 362"/>
              <a:gd name="T4" fmla="*/ 957659375 w 416"/>
              <a:gd name="T5" fmla="*/ 80645000 h 362"/>
              <a:gd name="T6" fmla="*/ 912296563 w 416"/>
              <a:gd name="T7" fmla="*/ 60483750 h 362"/>
              <a:gd name="T8" fmla="*/ 735885625 w 416"/>
              <a:gd name="T9" fmla="*/ 40322500 h 362"/>
              <a:gd name="T10" fmla="*/ 720764688 w 416"/>
              <a:gd name="T11" fmla="*/ 45362813 h 362"/>
              <a:gd name="T12" fmla="*/ 710684063 w 416"/>
              <a:gd name="T13" fmla="*/ 60483750 h 362"/>
              <a:gd name="T14" fmla="*/ 680442188 w 416"/>
              <a:gd name="T15" fmla="*/ 70564375 h 362"/>
              <a:gd name="T16" fmla="*/ 665321250 w 416"/>
              <a:gd name="T17" fmla="*/ 80645000 h 362"/>
              <a:gd name="T18" fmla="*/ 675401875 w 416"/>
              <a:gd name="T19" fmla="*/ 126007813 h 362"/>
              <a:gd name="T20" fmla="*/ 604837500 w 416"/>
              <a:gd name="T21" fmla="*/ 196572188 h 362"/>
              <a:gd name="T22" fmla="*/ 569555313 w 416"/>
              <a:gd name="T23" fmla="*/ 257055938 h 362"/>
              <a:gd name="T24" fmla="*/ 529232813 w 416"/>
              <a:gd name="T25" fmla="*/ 428426563 h 362"/>
              <a:gd name="T26" fmla="*/ 443547500 w 416"/>
              <a:gd name="T27" fmla="*/ 529232813 h 362"/>
              <a:gd name="T28" fmla="*/ 383063750 w 416"/>
              <a:gd name="T29" fmla="*/ 589716563 h 362"/>
              <a:gd name="T30" fmla="*/ 327620313 w 416"/>
              <a:gd name="T31" fmla="*/ 640119688 h 362"/>
              <a:gd name="T32" fmla="*/ 262096250 w 416"/>
              <a:gd name="T33" fmla="*/ 655240625 h 362"/>
              <a:gd name="T34" fmla="*/ 206652813 w 416"/>
              <a:gd name="T35" fmla="*/ 700603438 h 362"/>
              <a:gd name="T36" fmla="*/ 90725625 w 416"/>
              <a:gd name="T37" fmla="*/ 745966250 h 362"/>
              <a:gd name="T38" fmla="*/ 50403125 w 416"/>
              <a:gd name="T39" fmla="*/ 806450000 h 362"/>
              <a:gd name="T40" fmla="*/ 45362813 w 416"/>
              <a:gd name="T41" fmla="*/ 821570938 h 362"/>
              <a:gd name="T42" fmla="*/ 30241875 w 416"/>
              <a:gd name="T43" fmla="*/ 831651563 h 362"/>
              <a:gd name="T44" fmla="*/ 5040313 w 416"/>
              <a:gd name="T45" fmla="*/ 871974063 h 362"/>
              <a:gd name="T46" fmla="*/ 0 w 416"/>
              <a:gd name="T47" fmla="*/ 912296563 h 3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16" h="362">
                <a:moveTo>
                  <a:pt x="416" y="42"/>
                </a:moveTo>
                <a:cubicBezTo>
                  <a:pt x="409" y="40"/>
                  <a:pt x="403" y="38"/>
                  <a:pt x="396" y="36"/>
                </a:cubicBezTo>
                <a:cubicBezTo>
                  <a:pt x="391" y="35"/>
                  <a:pt x="380" y="32"/>
                  <a:pt x="380" y="32"/>
                </a:cubicBezTo>
                <a:cubicBezTo>
                  <a:pt x="375" y="28"/>
                  <a:pt x="362" y="24"/>
                  <a:pt x="362" y="24"/>
                </a:cubicBezTo>
                <a:cubicBezTo>
                  <a:pt x="346" y="0"/>
                  <a:pt x="326" y="15"/>
                  <a:pt x="292" y="16"/>
                </a:cubicBezTo>
                <a:cubicBezTo>
                  <a:pt x="290" y="17"/>
                  <a:pt x="288" y="17"/>
                  <a:pt x="286" y="18"/>
                </a:cubicBezTo>
                <a:cubicBezTo>
                  <a:pt x="284" y="20"/>
                  <a:pt x="284" y="23"/>
                  <a:pt x="282" y="24"/>
                </a:cubicBezTo>
                <a:cubicBezTo>
                  <a:pt x="278" y="26"/>
                  <a:pt x="274" y="26"/>
                  <a:pt x="270" y="28"/>
                </a:cubicBezTo>
                <a:cubicBezTo>
                  <a:pt x="268" y="29"/>
                  <a:pt x="266" y="31"/>
                  <a:pt x="264" y="32"/>
                </a:cubicBezTo>
                <a:cubicBezTo>
                  <a:pt x="261" y="40"/>
                  <a:pt x="265" y="42"/>
                  <a:pt x="268" y="50"/>
                </a:cubicBezTo>
                <a:cubicBezTo>
                  <a:pt x="263" y="65"/>
                  <a:pt x="255" y="73"/>
                  <a:pt x="240" y="78"/>
                </a:cubicBezTo>
                <a:cubicBezTo>
                  <a:pt x="234" y="87"/>
                  <a:pt x="236" y="99"/>
                  <a:pt x="226" y="102"/>
                </a:cubicBezTo>
                <a:cubicBezTo>
                  <a:pt x="214" y="121"/>
                  <a:pt x="234" y="162"/>
                  <a:pt x="210" y="170"/>
                </a:cubicBezTo>
                <a:cubicBezTo>
                  <a:pt x="202" y="193"/>
                  <a:pt x="202" y="206"/>
                  <a:pt x="176" y="210"/>
                </a:cubicBezTo>
                <a:cubicBezTo>
                  <a:pt x="164" y="222"/>
                  <a:pt x="170" y="230"/>
                  <a:pt x="152" y="234"/>
                </a:cubicBezTo>
                <a:cubicBezTo>
                  <a:pt x="147" y="237"/>
                  <a:pt x="135" y="252"/>
                  <a:pt x="130" y="254"/>
                </a:cubicBezTo>
                <a:cubicBezTo>
                  <a:pt x="123" y="257"/>
                  <a:pt x="112" y="257"/>
                  <a:pt x="104" y="260"/>
                </a:cubicBezTo>
                <a:cubicBezTo>
                  <a:pt x="96" y="268"/>
                  <a:pt x="91" y="272"/>
                  <a:pt x="82" y="278"/>
                </a:cubicBezTo>
                <a:cubicBezTo>
                  <a:pt x="76" y="295"/>
                  <a:pt x="50" y="295"/>
                  <a:pt x="36" y="296"/>
                </a:cubicBezTo>
                <a:cubicBezTo>
                  <a:pt x="33" y="309"/>
                  <a:pt x="34" y="315"/>
                  <a:pt x="20" y="320"/>
                </a:cubicBezTo>
                <a:cubicBezTo>
                  <a:pt x="19" y="322"/>
                  <a:pt x="19" y="324"/>
                  <a:pt x="18" y="326"/>
                </a:cubicBezTo>
                <a:cubicBezTo>
                  <a:pt x="16" y="328"/>
                  <a:pt x="13" y="328"/>
                  <a:pt x="12" y="330"/>
                </a:cubicBezTo>
                <a:cubicBezTo>
                  <a:pt x="0" y="349"/>
                  <a:pt x="16" y="337"/>
                  <a:pt x="2" y="346"/>
                </a:cubicBezTo>
                <a:cubicBezTo>
                  <a:pt x="1" y="351"/>
                  <a:pt x="0" y="362"/>
                  <a:pt x="0" y="36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04" name="Freeform 20"/>
          <p:cNvSpPr>
            <a:spLocks/>
          </p:cNvSpPr>
          <p:nvPr/>
        </p:nvSpPr>
        <p:spPr bwMode="auto">
          <a:xfrm>
            <a:off x="5060950" y="2300289"/>
            <a:ext cx="101600" cy="227410"/>
          </a:xfrm>
          <a:custGeom>
            <a:avLst/>
            <a:gdLst>
              <a:gd name="T0" fmla="*/ 161290000 w 64"/>
              <a:gd name="T1" fmla="*/ 0 h 191"/>
              <a:gd name="T2" fmla="*/ 115927188 w 64"/>
              <a:gd name="T3" fmla="*/ 65524171 h 191"/>
              <a:gd name="T4" fmla="*/ 126007813 w 64"/>
              <a:gd name="T5" fmla="*/ 120967699 h 191"/>
              <a:gd name="T6" fmla="*/ 126007813 w 64"/>
              <a:gd name="T7" fmla="*/ 383064382 h 191"/>
              <a:gd name="T8" fmla="*/ 95765938 w 64"/>
              <a:gd name="T9" fmla="*/ 403225665 h 191"/>
              <a:gd name="T10" fmla="*/ 0 w 64"/>
              <a:gd name="T11" fmla="*/ 468749835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4" h="191">
                <a:moveTo>
                  <a:pt x="64" y="0"/>
                </a:moveTo>
                <a:cubicBezTo>
                  <a:pt x="56" y="12"/>
                  <a:pt x="62" y="21"/>
                  <a:pt x="46" y="26"/>
                </a:cubicBezTo>
                <a:cubicBezTo>
                  <a:pt x="40" y="35"/>
                  <a:pt x="39" y="44"/>
                  <a:pt x="50" y="48"/>
                </a:cubicBezTo>
                <a:cubicBezTo>
                  <a:pt x="52" y="79"/>
                  <a:pt x="55" y="124"/>
                  <a:pt x="50" y="152"/>
                </a:cubicBezTo>
                <a:cubicBezTo>
                  <a:pt x="49" y="157"/>
                  <a:pt x="38" y="160"/>
                  <a:pt x="38" y="160"/>
                </a:cubicBezTo>
                <a:cubicBezTo>
                  <a:pt x="28" y="191"/>
                  <a:pt x="40" y="186"/>
                  <a:pt x="0" y="186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05" name="Freeform 21"/>
          <p:cNvSpPr>
            <a:spLocks/>
          </p:cNvSpPr>
          <p:nvPr/>
        </p:nvSpPr>
        <p:spPr bwMode="auto">
          <a:xfrm>
            <a:off x="4695847" y="2509879"/>
            <a:ext cx="187325" cy="16669"/>
          </a:xfrm>
          <a:custGeom>
            <a:avLst/>
            <a:gdLst>
              <a:gd name="T0" fmla="*/ 297378438 w 118"/>
              <a:gd name="T1" fmla="*/ 35282188 h 14"/>
              <a:gd name="T2" fmla="*/ 151209375 w 118"/>
              <a:gd name="T3" fmla="*/ 0 h 14"/>
              <a:gd name="T4" fmla="*/ 50403125 w 118"/>
              <a:gd name="T5" fmla="*/ 5040313 h 14"/>
              <a:gd name="T6" fmla="*/ 0 w 118"/>
              <a:gd name="T7" fmla="*/ 20161250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" h="14">
                <a:moveTo>
                  <a:pt x="118" y="14"/>
                </a:moveTo>
                <a:cubicBezTo>
                  <a:pt x="92" y="12"/>
                  <a:pt x="80" y="13"/>
                  <a:pt x="60" y="0"/>
                </a:cubicBezTo>
                <a:cubicBezTo>
                  <a:pt x="47" y="1"/>
                  <a:pt x="33" y="1"/>
                  <a:pt x="20" y="2"/>
                </a:cubicBezTo>
                <a:cubicBezTo>
                  <a:pt x="12" y="3"/>
                  <a:pt x="8" y="8"/>
                  <a:pt x="0" y="8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06" name="Freeform 22"/>
          <p:cNvSpPr>
            <a:spLocks/>
          </p:cNvSpPr>
          <p:nvPr/>
        </p:nvSpPr>
        <p:spPr bwMode="auto">
          <a:xfrm>
            <a:off x="4187908" y="2626519"/>
            <a:ext cx="358775" cy="164306"/>
          </a:xfrm>
          <a:custGeom>
            <a:avLst/>
            <a:gdLst>
              <a:gd name="T0" fmla="*/ 564515000 w 226"/>
              <a:gd name="T1" fmla="*/ 0 h 138"/>
              <a:gd name="T2" fmla="*/ 529232813 w 226"/>
              <a:gd name="T3" fmla="*/ 40322500 h 138"/>
              <a:gd name="T4" fmla="*/ 498990938 w 226"/>
              <a:gd name="T5" fmla="*/ 60483750 h 138"/>
              <a:gd name="T6" fmla="*/ 413305625 w 226"/>
              <a:gd name="T7" fmla="*/ 110886875 h 138"/>
              <a:gd name="T8" fmla="*/ 297378438 w 226"/>
              <a:gd name="T9" fmla="*/ 141128750 h 138"/>
              <a:gd name="T10" fmla="*/ 231854375 w 226"/>
              <a:gd name="T11" fmla="*/ 186491563 h 138"/>
              <a:gd name="T12" fmla="*/ 120967500 w 226"/>
              <a:gd name="T13" fmla="*/ 226814063 h 138"/>
              <a:gd name="T14" fmla="*/ 75604688 w 226"/>
              <a:gd name="T15" fmla="*/ 292338125 h 138"/>
              <a:gd name="T16" fmla="*/ 25201563 w 226"/>
              <a:gd name="T17" fmla="*/ 312499375 h 138"/>
              <a:gd name="T18" fmla="*/ 0 w 226"/>
              <a:gd name="T19" fmla="*/ 347781563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6" h="138">
                <a:moveTo>
                  <a:pt x="224" y="0"/>
                </a:moveTo>
                <a:cubicBezTo>
                  <a:pt x="221" y="16"/>
                  <a:pt x="226" y="11"/>
                  <a:pt x="210" y="16"/>
                </a:cubicBezTo>
                <a:cubicBezTo>
                  <a:pt x="205" y="18"/>
                  <a:pt x="198" y="24"/>
                  <a:pt x="198" y="24"/>
                </a:cubicBezTo>
                <a:cubicBezTo>
                  <a:pt x="187" y="40"/>
                  <a:pt x="183" y="39"/>
                  <a:pt x="164" y="44"/>
                </a:cubicBezTo>
                <a:cubicBezTo>
                  <a:pt x="154" y="58"/>
                  <a:pt x="133" y="55"/>
                  <a:pt x="118" y="56"/>
                </a:cubicBezTo>
                <a:cubicBezTo>
                  <a:pt x="113" y="70"/>
                  <a:pt x="105" y="71"/>
                  <a:pt x="92" y="74"/>
                </a:cubicBezTo>
                <a:cubicBezTo>
                  <a:pt x="79" y="87"/>
                  <a:pt x="66" y="88"/>
                  <a:pt x="48" y="90"/>
                </a:cubicBezTo>
                <a:cubicBezTo>
                  <a:pt x="34" y="95"/>
                  <a:pt x="35" y="102"/>
                  <a:pt x="30" y="116"/>
                </a:cubicBezTo>
                <a:cubicBezTo>
                  <a:pt x="28" y="121"/>
                  <a:pt x="14" y="123"/>
                  <a:pt x="10" y="124"/>
                </a:cubicBezTo>
                <a:cubicBezTo>
                  <a:pt x="9" y="131"/>
                  <a:pt x="9" y="138"/>
                  <a:pt x="0" y="138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5607" name="Picture 23" descr="Yacht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9" y="1771651"/>
            <a:ext cx="500063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08" name="Text Box 24"/>
          <p:cNvSpPr txBox="1">
            <a:spLocks noChangeArrowheads="1"/>
          </p:cNvSpPr>
          <p:nvPr/>
        </p:nvSpPr>
        <p:spPr bwMode="auto">
          <a:xfrm>
            <a:off x="7696200" y="1143008"/>
            <a:ext cx="1447800" cy="46166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Thế giới</a:t>
            </a:r>
          </a:p>
        </p:txBody>
      </p:sp>
      <p:sp>
        <p:nvSpPr>
          <p:cNvPr id="195609" name="Text Box 25"/>
          <p:cNvSpPr txBox="1">
            <a:spLocks noChangeArrowheads="1"/>
          </p:cNvSpPr>
          <p:nvPr/>
        </p:nvSpPr>
        <p:spPr bwMode="auto">
          <a:xfrm>
            <a:off x="7467600" y="3257591"/>
            <a:ext cx="1447800" cy="46166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Thế giới</a:t>
            </a:r>
          </a:p>
        </p:txBody>
      </p:sp>
      <p:pic>
        <p:nvPicPr>
          <p:cNvPr id="195610" name="Picture 26" descr="MD550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715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11" name="Rectangle 27"/>
          <p:cNvSpPr>
            <a:spLocks noChangeArrowheads="1"/>
          </p:cNvSpPr>
          <p:nvPr/>
        </p:nvSpPr>
        <p:spPr bwMode="auto">
          <a:xfrm>
            <a:off x="0" y="0"/>
            <a:ext cx="6172200" cy="742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Arial" charset="0"/>
              </a:rPr>
              <a:t>IV. Tình hình phát triển kinh tế.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Arial" charset="0"/>
              </a:rPr>
              <a:t>3. Dịch vụ</a:t>
            </a:r>
            <a:br>
              <a:rPr lang="en-US" sz="2400">
                <a:solidFill>
                  <a:srgbClr val="0000FF"/>
                </a:solidFill>
                <a:latin typeface="Arial" charset="0"/>
              </a:rPr>
            </a:br>
            <a:endParaRPr 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95612" name="Text Box 28"/>
          <p:cNvSpPr txBox="1">
            <a:spLocks noChangeArrowheads="1"/>
          </p:cNvSpPr>
          <p:nvPr/>
        </p:nvSpPr>
        <p:spPr bwMode="auto">
          <a:xfrm>
            <a:off x="2895600" y="4514891"/>
            <a:ext cx="2895600" cy="46166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Các tỉnh phía Nam</a:t>
            </a:r>
          </a:p>
        </p:txBody>
      </p:sp>
      <p:sp>
        <p:nvSpPr>
          <p:cNvPr id="195613" name="Oval 29"/>
          <p:cNvSpPr>
            <a:spLocks noChangeArrowheads="1"/>
          </p:cNvSpPr>
          <p:nvPr/>
        </p:nvSpPr>
        <p:spPr bwMode="auto">
          <a:xfrm>
            <a:off x="5181600" y="2171700"/>
            <a:ext cx="304800" cy="17145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10</a:t>
            </a:r>
          </a:p>
        </p:txBody>
      </p:sp>
      <p:sp>
        <p:nvSpPr>
          <p:cNvPr id="195614" name="Oval 30"/>
          <p:cNvSpPr>
            <a:spLocks noChangeArrowheads="1"/>
          </p:cNvSpPr>
          <p:nvPr/>
        </p:nvSpPr>
        <p:spPr bwMode="auto">
          <a:xfrm>
            <a:off x="4267200" y="1543050"/>
            <a:ext cx="304800" cy="17145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4419600" y="1314453"/>
            <a:ext cx="3200400" cy="377429"/>
          </a:xfrm>
          <a:custGeom>
            <a:avLst/>
            <a:gdLst>
              <a:gd name="T0" fmla="*/ 0 w 2069"/>
              <a:gd name="T1" fmla="*/ 0 h 317"/>
              <a:gd name="T2" fmla="*/ 253625126 w 2069"/>
              <a:gd name="T3" fmla="*/ 148690160 h 317"/>
              <a:gd name="T4" fmla="*/ 533571183 w 2069"/>
              <a:gd name="T5" fmla="*/ 236894923 h 317"/>
              <a:gd name="T6" fmla="*/ 1208311097 w 2069"/>
              <a:gd name="T7" fmla="*/ 236894923 h 317"/>
              <a:gd name="T8" fmla="*/ 1378193712 w 2069"/>
              <a:gd name="T9" fmla="*/ 148690160 h 317"/>
              <a:gd name="T10" fmla="*/ 1574394165 w 2069"/>
              <a:gd name="T11" fmla="*/ 236894923 h 317"/>
              <a:gd name="T12" fmla="*/ 1631818838 w 2069"/>
              <a:gd name="T13" fmla="*/ 325101273 h 317"/>
              <a:gd name="T14" fmla="*/ 1885443964 w 2069"/>
              <a:gd name="T15" fmla="*/ 355343178 h 317"/>
              <a:gd name="T16" fmla="*/ 2147483647 w 2069"/>
              <a:gd name="T17" fmla="*/ 443547941 h 317"/>
              <a:gd name="T18" fmla="*/ 2147483647 w 2069"/>
              <a:gd name="T19" fmla="*/ 504031751 h 317"/>
              <a:gd name="T20" fmla="*/ 2147483647 w 2069"/>
              <a:gd name="T21" fmla="*/ 561996196 h 317"/>
              <a:gd name="T22" fmla="*/ 2147483647 w 2069"/>
              <a:gd name="T23" fmla="*/ 622480006 h 317"/>
              <a:gd name="T24" fmla="*/ 2147483647 w 2069"/>
              <a:gd name="T25" fmla="*/ 710684769 h 317"/>
              <a:gd name="T26" fmla="*/ 2147483647 w 2069"/>
              <a:gd name="T27" fmla="*/ 771168579 h 317"/>
              <a:gd name="T28" fmla="*/ 2147483647 w 2069"/>
              <a:gd name="T29" fmla="*/ 798891119 h 317"/>
              <a:gd name="T30" fmla="*/ 2147483647 w 2069"/>
              <a:gd name="T31" fmla="*/ 771168579 h 317"/>
              <a:gd name="T32" fmla="*/ 2147483647 w 2069"/>
              <a:gd name="T33" fmla="*/ 622480006 h 317"/>
              <a:gd name="T34" fmla="*/ 2147483647 w 2069"/>
              <a:gd name="T35" fmla="*/ 622480006 h 3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069" h="317">
                <a:moveTo>
                  <a:pt x="0" y="0"/>
                </a:moveTo>
                <a:cubicBezTo>
                  <a:pt x="34" y="51"/>
                  <a:pt x="47" y="44"/>
                  <a:pt x="106" y="59"/>
                </a:cubicBezTo>
                <a:cubicBezTo>
                  <a:pt x="189" y="115"/>
                  <a:pt x="149" y="113"/>
                  <a:pt x="223" y="94"/>
                </a:cubicBezTo>
                <a:cubicBezTo>
                  <a:pt x="339" y="118"/>
                  <a:pt x="320" y="119"/>
                  <a:pt x="505" y="94"/>
                </a:cubicBezTo>
                <a:cubicBezTo>
                  <a:pt x="531" y="90"/>
                  <a:pt x="551" y="68"/>
                  <a:pt x="576" y="59"/>
                </a:cubicBezTo>
                <a:cubicBezTo>
                  <a:pt x="611" y="68"/>
                  <a:pt x="631" y="68"/>
                  <a:pt x="658" y="94"/>
                </a:cubicBezTo>
                <a:cubicBezTo>
                  <a:pt x="668" y="104"/>
                  <a:pt x="669" y="124"/>
                  <a:pt x="682" y="129"/>
                </a:cubicBezTo>
                <a:cubicBezTo>
                  <a:pt x="715" y="141"/>
                  <a:pt x="753" y="137"/>
                  <a:pt x="788" y="141"/>
                </a:cubicBezTo>
                <a:cubicBezTo>
                  <a:pt x="890" y="153"/>
                  <a:pt x="976" y="168"/>
                  <a:pt x="1081" y="176"/>
                </a:cubicBezTo>
                <a:cubicBezTo>
                  <a:pt x="1132" y="185"/>
                  <a:pt x="1184" y="188"/>
                  <a:pt x="1234" y="200"/>
                </a:cubicBezTo>
                <a:cubicBezTo>
                  <a:pt x="1258" y="206"/>
                  <a:pt x="1305" y="223"/>
                  <a:pt x="1305" y="223"/>
                </a:cubicBezTo>
                <a:cubicBezTo>
                  <a:pt x="1317" y="231"/>
                  <a:pt x="1330" y="237"/>
                  <a:pt x="1340" y="247"/>
                </a:cubicBezTo>
                <a:cubicBezTo>
                  <a:pt x="1350" y="257"/>
                  <a:pt x="1353" y="273"/>
                  <a:pt x="1364" y="282"/>
                </a:cubicBezTo>
                <a:cubicBezTo>
                  <a:pt x="1380" y="294"/>
                  <a:pt x="1467" y="306"/>
                  <a:pt x="1469" y="306"/>
                </a:cubicBezTo>
                <a:cubicBezTo>
                  <a:pt x="1555" y="312"/>
                  <a:pt x="1642" y="313"/>
                  <a:pt x="1728" y="317"/>
                </a:cubicBezTo>
                <a:cubicBezTo>
                  <a:pt x="1751" y="313"/>
                  <a:pt x="1776" y="315"/>
                  <a:pt x="1798" y="306"/>
                </a:cubicBezTo>
                <a:cubicBezTo>
                  <a:pt x="1823" y="296"/>
                  <a:pt x="1867" y="249"/>
                  <a:pt x="1904" y="247"/>
                </a:cubicBezTo>
                <a:cubicBezTo>
                  <a:pt x="1959" y="244"/>
                  <a:pt x="2014" y="247"/>
                  <a:pt x="2069" y="24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135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5616" name="Oval 32"/>
          <p:cNvSpPr>
            <a:spLocks noChangeArrowheads="1"/>
          </p:cNvSpPr>
          <p:nvPr/>
        </p:nvSpPr>
        <p:spPr bwMode="auto">
          <a:xfrm>
            <a:off x="5257800" y="1314450"/>
            <a:ext cx="3048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18</a:t>
            </a:r>
          </a:p>
        </p:txBody>
      </p:sp>
      <p:pic>
        <p:nvPicPr>
          <p:cNvPr id="195617" name="Picture 33" descr="MD550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858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18" name="Picture 34" descr="Yacht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15" y="1885950"/>
            <a:ext cx="500063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7" name="AutoShape 35"/>
          <p:cNvSpPr>
            <a:spLocks noChangeArrowheads="1"/>
          </p:cNvSpPr>
          <p:nvPr/>
        </p:nvSpPr>
        <p:spPr bwMode="auto">
          <a:xfrm>
            <a:off x="228600" y="1714500"/>
            <a:ext cx="2133600" cy="1600200"/>
          </a:xfrm>
          <a:prstGeom prst="wedgeEllipseCallout">
            <a:avLst>
              <a:gd name="adj1" fmla="val 99403"/>
              <a:gd name="adj2" fmla="val 13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Hãy cho biết các loại hình GTVT của vùng?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Ý nghĩa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4352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9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5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9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19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9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9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9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3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9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9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0417 0.5888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944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0416 0.5777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888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9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1666 -4.44444E-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9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9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3.33333E-6 L 0.4125 0.4215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95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3352E-6 L 0.11441 0.226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1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19392 0.4488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14774 -0.095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11441 0.204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9" grpId="0" animBg="1"/>
      <p:bldP spid="195590" grpId="0" animBg="1"/>
      <p:bldP spid="195591" grpId="0" animBg="1"/>
      <p:bldP spid="195593" grpId="0" animBg="1"/>
      <p:bldP spid="195593" grpId="1" animBg="1"/>
      <p:bldP spid="195594" grpId="0" animBg="1"/>
      <p:bldP spid="195595" grpId="0" animBg="1"/>
      <p:bldP spid="195596" grpId="0" animBg="1"/>
      <p:bldP spid="195596" grpId="1" animBg="1"/>
      <p:bldP spid="195597" grpId="0" animBg="1"/>
      <p:bldP spid="195598" grpId="0" animBg="1"/>
      <p:bldP spid="195599" grpId="0" animBg="1"/>
      <p:bldP spid="195600" grpId="0" animBg="1"/>
      <p:bldP spid="195600" grpId="1" animBg="1"/>
      <p:bldP spid="195601" grpId="0" animBg="1"/>
      <p:bldP spid="195602" grpId="0" animBg="1"/>
      <p:bldP spid="195603" grpId="0" animBg="1"/>
      <p:bldP spid="195604" grpId="0" animBg="1"/>
      <p:bldP spid="195605" grpId="0" animBg="1"/>
      <p:bldP spid="195606" grpId="0" animBg="1"/>
      <p:bldP spid="195608" grpId="0" animBg="1"/>
      <p:bldP spid="195609" grpId="0" animBg="1"/>
      <p:bldP spid="195611" grpId="0" animBg="1"/>
      <p:bldP spid="195612" grpId="0" animBg="1"/>
      <p:bldP spid="195613" grpId="0" animBg="1"/>
      <p:bldP spid="195614" grpId="0" animBg="1"/>
      <p:bldP spid="195615" grpId="0" animBg="1"/>
      <p:bldP spid="195615" grpId="1" animBg="1"/>
      <p:bldP spid="195615" grpId="2" animBg="1"/>
      <p:bldP spid="1956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95288" y="2247900"/>
            <a:ext cx="3048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SIÊU THỊ ĐIỆN THOẠI</a:t>
            </a:r>
          </a:p>
        </p:txBody>
      </p:sp>
      <p:pic>
        <p:nvPicPr>
          <p:cNvPr id="34819" name="Picture 5" descr="TTT-Sieu%20thi_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1"/>
            <a:ext cx="4800600" cy="2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495800" y="2193132"/>
            <a:ext cx="4648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TÀI CHÍNH NGÂN HÀNG</a:t>
            </a:r>
          </a:p>
        </p:txBody>
      </p:sp>
      <p:pic>
        <p:nvPicPr>
          <p:cNvPr id="34821" name="Picture 9" descr="THANHHG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70" y="2550352"/>
            <a:ext cx="4643437" cy="2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4419600" y="4868466"/>
            <a:ext cx="47244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TRUNG TÂM THƯƠNG MẠI</a:t>
            </a:r>
          </a:p>
        </p:txBody>
      </p:sp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0" y="33"/>
            <a:ext cx="9144000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                     Các hoạt động dịch vụ  khác ở ĐBSH.</a:t>
            </a:r>
            <a:endParaRPr lang="vi-VN" sz="2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4824" name="Picture 12" descr="Khai_Hoi%20chua%20huon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495800" cy="2457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14" descr="7_341410878_26_03_2009[1]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1"/>
            <a:ext cx="4419600" cy="2556272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9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594122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tx1"/>
                </a:solidFill>
              </a:rPr>
              <a:t>Tiết 23: bài 21: Vùng đồng bằng sông Hồng (TT)</a:t>
            </a:r>
            <a:br>
              <a:rPr lang="en-US" sz="2800" smtClean="0">
                <a:solidFill>
                  <a:schemeClr val="tx1"/>
                </a:solidFill>
              </a:rPr>
            </a:br>
            <a:r>
              <a:rPr lang="en-US" sz="2400" smtClean="0">
                <a:solidFill>
                  <a:srgbClr val="0000FF"/>
                </a:solidFill>
              </a:rPr>
              <a:t>VI. Tình hình phát triển kinh tế</a:t>
            </a:r>
            <a:br>
              <a:rPr lang="en-US" sz="2400" smtClean="0">
                <a:solidFill>
                  <a:srgbClr val="0000FF"/>
                </a:solidFill>
              </a:rPr>
            </a:br>
            <a:endParaRPr lang="en-US" sz="2400" smtClean="0">
              <a:solidFill>
                <a:srgbClr val="0000FF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339447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609600" y="914400"/>
            <a:ext cx="990600" cy="30861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Tình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Hình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Phát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Triển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Kinh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Tế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Của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Vùng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ĐBSH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057400" y="1828800"/>
            <a:ext cx="17526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Nông nghiệp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4267200" y="2457450"/>
            <a:ext cx="457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Các dịch vụ GTVT, du lịch, bưu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chính viễn thông… phát triển.</a:t>
            </a:r>
          </a:p>
        </p:txBody>
      </p:sp>
      <p:sp>
        <p:nvSpPr>
          <p:cNvPr id="35847" name="Rectangle 14"/>
          <p:cNvSpPr>
            <a:spLocks noChangeArrowheads="1"/>
          </p:cNvSpPr>
          <p:nvPr/>
        </p:nvSpPr>
        <p:spPr bwMode="auto">
          <a:xfrm>
            <a:off x="1981200" y="1028700"/>
            <a:ext cx="18288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Công nghiệp</a:t>
            </a:r>
          </a:p>
        </p:txBody>
      </p:sp>
      <p:sp>
        <p:nvSpPr>
          <p:cNvPr id="35848" name="Line 15"/>
          <p:cNvSpPr>
            <a:spLocks noChangeShapeType="1"/>
          </p:cNvSpPr>
          <p:nvPr/>
        </p:nvSpPr>
        <p:spPr bwMode="auto">
          <a:xfrm flipV="1">
            <a:off x="1600200" y="1200150"/>
            <a:ext cx="304800" cy="742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9" name="Line 19"/>
          <p:cNvSpPr>
            <a:spLocks noChangeShapeType="1"/>
          </p:cNvSpPr>
          <p:nvPr/>
        </p:nvSpPr>
        <p:spPr bwMode="auto">
          <a:xfrm>
            <a:off x="1600200" y="2000250"/>
            <a:ext cx="381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50" name="Line 20"/>
          <p:cNvSpPr>
            <a:spLocks noChangeShapeType="1"/>
          </p:cNvSpPr>
          <p:nvPr/>
        </p:nvSpPr>
        <p:spPr bwMode="auto">
          <a:xfrm>
            <a:off x="1600200" y="2000250"/>
            <a:ext cx="457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51" name="Rectangle 21"/>
          <p:cNvSpPr>
            <a:spLocks noChangeArrowheads="1"/>
          </p:cNvSpPr>
          <p:nvPr/>
        </p:nvSpPr>
        <p:spPr bwMode="auto">
          <a:xfrm>
            <a:off x="2057400" y="2857500"/>
            <a:ext cx="1600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Dịch vụ</a:t>
            </a:r>
          </a:p>
        </p:txBody>
      </p:sp>
      <p:sp>
        <p:nvSpPr>
          <p:cNvPr id="177175" name="Line 23"/>
          <p:cNvSpPr>
            <a:spLocks noChangeShapeType="1"/>
          </p:cNvSpPr>
          <p:nvPr/>
        </p:nvSpPr>
        <p:spPr bwMode="auto">
          <a:xfrm flipV="1">
            <a:off x="3733800" y="28575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21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7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7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3" descr="2Q=="/>
          <p:cNvSpPr>
            <a:spLocks noChangeAspect="1" noChangeArrowheads="1"/>
          </p:cNvSpPr>
          <p:nvPr/>
        </p:nvSpPr>
        <p:spPr bwMode="auto">
          <a:xfrm>
            <a:off x="3357575" y="1864536"/>
            <a:ext cx="242887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6867" name="AutoShape 4" descr="2Q=="/>
          <p:cNvSpPr>
            <a:spLocks noChangeAspect="1" noChangeArrowheads="1"/>
          </p:cNvSpPr>
          <p:nvPr/>
        </p:nvSpPr>
        <p:spPr bwMode="auto">
          <a:xfrm>
            <a:off x="3357575" y="1864536"/>
            <a:ext cx="242887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6868" name="AutoShape 5" descr="2Q=="/>
          <p:cNvSpPr>
            <a:spLocks noChangeAspect="1" noChangeArrowheads="1"/>
          </p:cNvSpPr>
          <p:nvPr/>
        </p:nvSpPr>
        <p:spPr bwMode="auto">
          <a:xfrm>
            <a:off x="3357575" y="1864536"/>
            <a:ext cx="242887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36869" name="Picture 6" descr="lang%20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23"/>
            <a:ext cx="3048000" cy="182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8" name="Picture 8" descr="cucphuong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3173"/>
            <a:ext cx="2895600" cy="193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1" name="Text Box 11" descr="Bouquet"/>
          <p:cNvSpPr txBox="1">
            <a:spLocks noChangeArrowheads="1"/>
          </p:cNvSpPr>
          <p:nvPr/>
        </p:nvSpPr>
        <p:spPr bwMode="auto">
          <a:xfrm>
            <a:off x="304800" y="1943100"/>
            <a:ext cx="2209800" cy="40011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charset="0"/>
              </a:rPr>
              <a:t>Đảo Cát Bà</a:t>
            </a:r>
            <a:endParaRPr lang="vi-VN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9693" name="Text Box 13" descr="Bouquet"/>
          <p:cNvSpPr txBox="1">
            <a:spLocks noChangeArrowheads="1"/>
          </p:cNvSpPr>
          <p:nvPr/>
        </p:nvSpPr>
        <p:spPr bwMode="auto">
          <a:xfrm>
            <a:off x="6400800" y="1943100"/>
            <a:ext cx="2667000" cy="40011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charset="0"/>
              </a:rPr>
              <a:t>Côn Sơn – Kiếp Bạc</a:t>
            </a:r>
            <a:endParaRPr lang="vi-VN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9694" name="Text Box 14" descr="Bouquet"/>
          <p:cNvSpPr txBox="1">
            <a:spLocks noChangeArrowheads="1"/>
          </p:cNvSpPr>
          <p:nvPr/>
        </p:nvSpPr>
        <p:spPr bwMode="auto">
          <a:xfrm>
            <a:off x="228600" y="4343401"/>
            <a:ext cx="2590800" cy="40011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660066"/>
                </a:solidFill>
                <a:cs typeface="Arial" charset="0"/>
              </a:rPr>
              <a:t> </a:t>
            </a:r>
            <a:r>
              <a:rPr lang="en-US" sz="2000" b="1">
                <a:solidFill>
                  <a:srgbClr val="000000"/>
                </a:solidFill>
                <a:cs typeface="Arial" charset="0"/>
              </a:rPr>
              <a:t>Cúc Phương</a:t>
            </a:r>
            <a:endParaRPr lang="vi-VN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9695" name="Text Box 15" descr="Bouquet"/>
          <p:cNvSpPr txBox="1">
            <a:spLocks noChangeArrowheads="1"/>
          </p:cNvSpPr>
          <p:nvPr/>
        </p:nvSpPr>
        <p:spPr bwMode="auto">
          <a:xfrm>
            <a:off x="6324600" y="4343401"/>
            <a:ext cx="2819400" cy="40011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charset="0"/>
              </a:rPr>
              <a:t>Tam Cốc – Bích Động</a:t>
            </a:r>
            <a:endParaRPr lang="vi-VN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875" name="Text Box 17"/>
          <p:cNvSpPr txBox="1">
            <a:spLocks noChangeArrowheads="1"/>
          </p:cNvSpPr>
          <p:nvPr/>
        </p:nvSpPr>
        <p:spPr bwMode="auto">
          <a:xfrm>
            <a:off x="2438400" y="4686323"/>
            <a:ext cx="419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sz="3200" b="1">
                <a:solidFill>
                  <a:srgbClr val="000000"/>
                </a:solidFill>
                <a:cs typeface="Arial" charset="0"/>
              </a:rPr>
              <a:t>Các địa danh du lịch</a:t>
            </a:r>
          </a:p>
        </p:txBody>
      </p:sp>
      <p:pic>
        <p:nvPicPr>
          <p:cNvPr id="149516" name="Picture 12" descr="tour-tam-co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43150"/>
            <a:ext cx="3048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0" descr="new130405247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"/>
            <a:ext cx="3276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3" descr="Bouquet"/>
          <p:cNvSpPr txBox="1">
            <a:spLocks noChangeArrowheads="1"/>
          </p:cNvSpPr>
          <p:nvPr/>
        </p:nvSpPr>
        <p:spPr bwMode="auto">
          <a:xfrm>
            <a:off x="3048000" y="1943100"/>
            <a:ext cx="3200400" cy="40011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charset="0"/>
              </a:rPr>
              <a:t>Văn miếu Quốc Tử Gíam</a:t>
            </a:r>
            <a:endParaRPr lang="vi-VN" sz="20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6879" name="Picture 2" descr="han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43150"/>
            <a:ext cx="3124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5" descr="Bouquet"/>
          <p:cNvSpPr txBox="1">
            <a:spLocks noChangeArrowheads="1"/>
          </p:cNvSpPr>
          <p:nvPr/>
        </p:nvSpPr>
        <p:spPr bwMode="auto">
          <a:xfrm>
            <a:off x="3657600" y="4343401"/>
            <a:ext cx="1676400" cy="40011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charset="0"/>
              </a:rPr>
              <a:t>Lăng Bác</a:t>
            </a:r>
            <a:endParaRPr lang="vi-VN" sz="20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6881" name="Picture 17" descr="chua-con-s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2"/>
            <a:ext cx="2895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07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9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9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99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1" grpId="0" animBg="1"/>
      <p:bldP spid="199693" grpId="0" animBg="1"/>
      <p:bldP spid="199694" grpId="0" animBg="1"/>
      <p:bldP spid="199695" grpId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594122"/>
          </a:xfrm>
        </p:spPr>
        <p:txBody>
          <a:bodyPr/>
          <a:lstStyle/>
          <a:p>
            <a:pPr algn="l" eaLnBrk="1" hangingPunct="1"/>
            <a:r>
              <a:rPr lang="en-US" sz="2400" dirty="0" smtClean="0">
                <a:solidFill>
                  <a:srgbClr val="0000FF"/>
                </a:solidFill>
              </a:rPr>
              <a:t>VI. </a:t>
            </a:r>
            <a:r>
              <a:rPr lang="en-US" sz="2400" dirty="0" err="1" smtClean="0">
                <a:solidFill>
                  <a:srgbClr val="0000FF"/>
                </a:solidFill>
              </a:rPr>
              <a:t>Tình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hình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phát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triển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kinh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tế</a:t>
            </a:r>
            <a:r>
              <a:rPr lang="en-US" sz="2400" dirty="0" smtClean="0">
                <a:solidFill>
                  <a:srgbClr val="0000FF"/>
                </a:solidFill>
              </a:rPr>
              <a:t/>
            </a:r>
            <a:br>
              <a:rPr lang="en-US" sz="2400" dirty="0" smtClean="0">
                <a:solidFill>
                  <a:srgbClr val="0000FF"/>
                </a:solidFill>
              </a:rPr>
            </a:b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339447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09600" y="914400"/>
            <a:ext cx="990600" cy="30861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Tình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Hình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Phát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Triển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Kinh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Tế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Của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Vùng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ĐBSH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057400" y="1828800"/>
            <a:ext cx="17526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Nông nghiệp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267200" y="2457450"/>
            <a:ext cx="457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Các dịch vụ GTVT, du lịch, bưu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chính viễn thông… phát triển.</a:t>
            </a: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4267200" y="3371850"/>
            <a:ext cx="46482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Hà Nội và Hải phòng là hai trung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 tâm dịch vụ lớn nhất của vùng.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981200" y="1028700"/>
            <a:ext cx="18288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Công nghiệp</a:t>
            </a: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V="1">
            <a:off x="1600200" y="1200150"/>
            <a:ext cx="304800" cy="742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1600200" y="2000250"/>
            <a:ext cx="381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1600200" y="2000250"/>
            <a:ext cx="457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2057400" y="2857500"/>
            <a:ext cx="1600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Dịch vụ</a:t>
            </a:r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 flipV="1">
            <a:off x="3733800" y="28575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6622" name="Line 14"/>
          <p:cNvSpPr>
            <a:spLocks noChangeShapeType="1"/>
          </p:cNvSpPr>
          <p:nvPr/>
        </p:nvSpPr>
        <p:spPr bwMode="auto">
          <a:xfrm>
            <a:off x="3733800" y="3086100"/>
            <a:ext cx="457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6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6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6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EB4FB-C11B-4B5D-B900-984C9D7C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"/>
            <a:ext cx="9144000" cy="649061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V.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trung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tâm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kinh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tế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và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Vùng</a:t>
            </a:r>
            <a:r>
              <a:rPr lang="en-US" sz="3600" b="1" dirty="0">
                <a:solidFill>
                  <a:srgbClr val="FFFF00"/>
                </a:solidFill>
              </a:rPr>
              <a:t> KTTĐ </a:t>
            </a:r>
            <a:r>
              <a:rPr lang="en-US" sz="3600" b="1" dirty="0" err="1">
                <a:solidFill>
                  <a:srgbClr val="FFFF00"/>
                </a:solidFill>
              </a:rPr>
              <a:t>Bắc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Bộ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284922-F373-40EE-A97E-1A5D35FA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2044"/>
            <a:ext cx="8534400" cy="124044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endParaRPr lang="en-US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KT DBS Ho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1450"/>
            <a:ext cx="7620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Oval 5"/>
          <p:cNvSpPr>
            <a:spLocks noChangeArrowheads="1"/>
          </p:cNvSpPr>
          <p:nvPr/>
        </p:nvSpPr>
        <p:spPr bwMode="auto">
          <a:xfrm>
            <a:off x="2438400" y="1085850"/>
            <a:ext cx="533400" cy="400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4" name="Oval 6"/>
          <p:cNvSpPr>
            <a:spLocks noChangeArrowheads="1"/>
          </p:cNvSpPr>
          <p:nvPr/>
        </p:nvSpPr>
        <p:spPr bwMode="auto">
          <a:xfrm flipV="1">
            <a:off x="4953000" y="1543050"/>
            <a:ext cx="381000" cy="2857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3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 animBg="1"/>
      <p:bldP spid="1556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uoc do cac vung kinh te va cac vung kinh te trong diem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4196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AutoShape 3"/>
          <p:cNvSpPr>
            <a:spLocks noChangeArrowheads="1"/>
          </p:cNvSpPr>
          <p:nvPr/>
        </p:nvSpPr>
        <p:spPr bwMode="auto">
          <a:xfrm>
            <a:off x="6629400" y="342900"/>
            <a:ext cx="1524000" cy="685800"/>
          </a:xfrm>
          <a:prstGeom prst="wedgeRectCallout">
            <a:avLst>
              <a:gd name="adj1" fmla="val -116250"/>
              <a:gd name="adj2" fmla="val 46181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Vùng kinh tế trọng điểm Bắc Bộ</a:t>
            </a:r>
          </a:p>
        </p:txBody>
      </p:sp>
      <p:sp>
        <p:nvSpPr>
          <p:cNvPr id="151556" name="AutoShape 4"/>
          <p:cNvSpPr>
            <a:spLocks noChangeArrowheads="1"/>
          </p:cNvSpPr>
          <p:nvPr/>
        </p:nvSpPr>
        <p:spPr bwMode="auto">
          <a:xfrm>
            <a:off x="6934200" y="1657350"/>
            <a:ext cx="1447800" cy="685800"/>
          </a:xfrm>
          <a:prstGeom prst="wedgeRectCallout">
            <a:avLst>
              <a:gd name="adj1" fmla="val -85306"/>
              <a:gd name="adj2" fmla="val 101389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Vùng kinh tế trọng điểm Miền Trung</a:t>
            </a:r>
          </a:p>
        </p:txBody>
      </p:sp>
      <p:sp>
        <p:nvSpPr>
          <p:cNvPr id="151557" name="AutoShape 5"/>
          <p:cNvSpPr>
            <a:spLocks noChangeArrowheads="1"/>
          </p:cNvSpPr>
          <p:nvPr/>
        </p:nvSpPr>
        <p:spPr bwMode="auto">
          <a:xfrm flipH="1">
            <a:off x="6858000" y="3429000"/>
            <a:ext cx="1447800" cy="685800"/>
          </a:xfrm>
          <a:prstGeom prst="wedgeRectCallout">
            <a:avLst>
              <a:gd name="adj1" fmla="val 115458"/>
              <a:gd name="adj2" fmla="val 38889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Vùng kinh tế trọng điểm Nam Bộ</a:t>
            </a: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0" y="228600"/>
            <a:ext cx="38862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V. Các trung tâm kinh tế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Và vùng kinh tế trọng điểm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Bắc  Bộ.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414977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Hà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Nội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Hải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Phòng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là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2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đầu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mối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giao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thông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, du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lịch,dịch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vụ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lớn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81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animBg="1"/>
      <p:bldP spid="151556" grpId="0" animBg="1"/>
      <p:bldP spid="1515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" y="0"/>
            <a:ext cx="9143999" cy="59055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có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biết</a:t>
            </a:r>
            <a:r>
              <a:rPr lang="en-US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661" y="4409337"/>
            <a:ext cx="7922871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Tại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sao</a:t>
            </a:r>
            <a:r>
              <a:rPr lang="en-US" sz="2400" b="1" i="1" dirty="0">
                <a:solidFill>
                  <a:srgbClr val="FF0000"/>
                </a:solidFill>
              </a:rPr>
              <a:t> ĐBSH </a:t>
            </a:r>
            <a:r>
              <a:rPr lang="en-US" sz="2400" b="1" i="1" dirty="0" err="1">
                <a:solidFill>
                  <a:srgbClr val="FF0000"/>
                </a:solidFill>
              </a:rPr>
              <a:t>đạt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thành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tựu</a:t>
            </a:r>
            <a:r>
              <a:rPr lang="en-US" sz="2400" b="1" i="1" dirty="0">
                <a:solidFill>
                  <a:srgbClr val="FF0000"/>
                </a:solidFill>
              </a:rPr>
              <a:t> to </a:t>
            </a:r>
            <a:r>
              <a:rPr lang="en-US" sz="2400" b="1" i="1" dirty="0" err="1">
                <a:solidFill>
                  <a:srgbClr val="FF0000"/>
                </a:solidFill>
              </a:rPr>
              <a:t>lớn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đó</a:t>
            </a:r>
            <a:r>
              <a:rPr lang="en-US" sz="2400" b="1" i="1" dirty="0">
                <a:solidFill>
                  <a:srgbClr val="FF0000"/>
                </a:solidFill>
              </a:rPr>
              <a:t>? (3 </a:t>
            </a:r>
            <a:r>
              <a:rPr lang="en-US" sz="2400" b="1" i="1" dirty="0" err="1">
                <a:solidFill>
                  <a:srgbClr val="FF0000"/>
                </a:solidFill>
              </a:rPr>
              <a:t>phút</a:t>
            </a:r>
            <a:r>
              <a:rPr lang="en-US" sz="24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187915" y="3848979"/>
            <a:ext cx="2322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1 – Rau, </a:t>
            </a:r>
            <a:r>
              <a:rPr lang="en-US" sz="2000" b="1" dirty="0" err="1">
                <a:solidFill>
                  <a:srgbClr val="002060"/>
                </a:solidFill>
              </a:rPr>
              <a:t>lợn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Kết quả hình ảnh cho icon vege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15" y="1940397"/>
            <a:ext cx="2511425" cy="18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ết quả hình ảnh cho icon p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901" y="378233"/>
            <a:ext cx="1890949" cy="18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Kết quả hình ảnh cho icon indus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29" y="935765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74139" y="3770723"/>
            <a:ext cx="2322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2 – </a:t>
            </a:r>
            <a:r>
              <a:rPr lang="en-US" sz="2000" b="1" dirty="0" err="1">
                <a:solidFill>
                  <a:srgbClr val="002060"/>
                </a:solidFill>
              </a:rPr>
              <a:t>Công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nghiệp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8" name="Picture 10" descr="Kết quả hình ảnh cho icon trav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7" y="1466933"/>
            <a:ext cx="2054225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4622" y="738797"/>
            <a:ext cx="2644778" cy="707886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CC"/>
                </a:solidFill>
              </a:rPr>
              <a:t>Samsung </a:t>
            </a:r>
            <a:r>
              <a:rPr lang="en-US" sz="2000" b="1" dirty="0" err="1">
                <a:solidFill>
                  <a:srgbClr val="0000CC"/>
                </a:solidFill>
              </a:rPr>
              <a:t>đầu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tư</a:t>
            </a:r>
            <a:r>
              <a:rPr lang="en-US" sz="2000" b="1" dirty="0">
                <a:solidFill>
                  <a:srgbClr val="0000CC"/>
                </a:solidFill>
              </a:rPr>
              <a:t> 6,5 </a:t>
            </a:r>
            <a:r>
              <a:rPr lang="en-US" sz="2000" b="1" dirty="0" err="1">
                <a:solidFill>
                  <a:srgbClr val="0000CC"/>
                </a:solidFill>
              </a:rPr>
              <a:t>tỉ</a:t>
            </a:r>
            <a:r>
              <a:rPr lang="en-US" sz="2000" b="1" dirty="0">
                <a:solidFill>
                  <a:srgbClr val="0000CC"/>
                </a:solidFill>
              </a:rPr>
              <a:t> USD </a:t>
            </a:r>
            <a:r>
              <a:rPr lang="en-US" sz="2000" b="1" dirty="0" err="1">
                <a:solidFill>
                  <a:srgbClr val="0000CC"/>
                </a:solidFill>
              </a:rPr>
              <a:t>nhà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máy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Bắc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Ninh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040" y="3683480"/>
            <a:ext cx="2322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35 </a:t>
            </a:r>
            <a:r>
              <a:rPr lang="en-US" sz="2000" b="1" dirty="0" err="1">
                <a:solidFill>
                  <a:srgbClr val="002060"/>
                </a:solidFill>
              </a:rPr>
              <a:t>triệu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khách</a:t>
            </a:r>
            <a:r>
              <a:rPr lang="en-US" sz="2000" b="1" dirty="0">
                <a:solidFill>
                  <a:srgbClr val="002060"/>
                </a:solidFill>
              </a:rPr>
              <a:t> (2013)</a:t>
            </a:r>
          </a:p>
        </p:txBody>
      </p:sp>
      <p:pic>
        <p:nvPicPr>
          <p:cNvPr id="7180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114" y="4170916"/>
            <a:ext cx="850630" cy="8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5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3" grpId="0"/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2C9D75-E7B1-4E9E-B36D-A00222053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707386"/>
            <a:ext cx="3005738" cy="20573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just"/>
            <a:r>
              <a:rPr lang="en-US" sz="2400" dirty="0" err="1"/>
              <a:t>Viết</a:t>
            </a:r>
            <a:r>
              <a:rPr lang="en-US" sz="2400" dirty="0"/>
              <a:t> note 2 </a:t>
            </a:r>
            <a:r>
              <a:rPr lang="en-US" sz="2400" dirty="0" err="1"/>
              <a:t>phút</a:t>
            </a:r>
            <a:endParaRPr lang="en-US" sz="2400" dirty="0"/>
          </a:p>
          <a:p>
            <a:pPr algn="just"/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2 </a:t>
            </a:r>
            <a:r>
              <a:rPr lang="en-US" sz="2400" dirty="0" err="1"/>
              <a:t>phút</a:t>
            </a:r>
            <a:endParaRPr lang="en-US" sz="2400" dirty="0"/>
          </a:p>
          <a:p>
            <a:pPr algn="just"/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liệt</a:t>
            </a:r>
            <a:r>
              <a:rPr lang="en-US" sz="2400" dirty="0"/>
              <a:t> </a:t>
            </a:r>
            <a:r>
              <a:rPr lang="en-US" sz="2400" dirty="0" err="1"/>
              <a:t>kê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4181791-E58A-4D58-B474-ADE82B9AF715}"/>
              </a:ext>
            </a:extLst>
          </p:cNvPr>
          <p:cNvSpPr/>
          <p:nvPr/>
        </p:nvSpPr>
        <p:spPr>
          <a:xfrm>
            <a:off x="152400" y="91937"/>
            <a:ext cx="876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Tại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ĐBSH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đạt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tựu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to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SVNNeutraface 2" panose="02000600040000020004" pitchFamily="2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#9Slide03 SVNNeutraface 2" panose="02000600040000020004" pitchFamily="2" charset="0"/>
              </a:rPr>
              <a:t>? </a:t>
            </a:r>
          </a:p>
        </p:txBody>
      </p:sp>
      <p:pic>
        <p:nvPicPr>
          <p:cNvPr id="2050" name="Picture 2" descr="Think, Pair, Share -">
            <a:extLst>
              <a:ext uri="{FF2B5EF4-FFF2-40B4-BE49-F238E27FC236}">
                <a16:creationId xmlns="" xmlns:a16="http://schemas.microsoft.com/office/drawing/2014/main" id="{BAFD3B65-789E-4DFB-A7B3-3039417B9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8" b="28379"/>
          <a:stretch/>
        </p:blipFill>
        <p:spPr bwMode="auto">
          <a:xfrm>
            <a:off x="194662" y="690525"/>
            <a:ext cx="5611088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result for icon salary">
            <a:extLst>
              <a:ext uri="{FF2B5EF4-FFF2-40B4-BE49-F238E27FC236}">
                <a16:creationId xmlns="" xmlns:a16="http://schemas.microsoft.com/office/drawing/2014/main" id="{EEC46CD9-E904-4521-B0D9-D8D66EEB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20" y="3788651"/>
            <a:ext cx="927336" cy="9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Image result for icon worker">
            <a:extLst>
              <a:ext uri="{FF2B5EF4-FFF2-40B4-BE49-F238E27FC236}">
                <a16:creationId xmlns="" xmlns:a16="http://schemas.microsoft.com/office/drawing/2014/main" id="{29513E0B-14D5-4263-B95E-7E4CB3CB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83" y="3829043"/>
            <a:ext cx="927336" cy="9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Image result for icon road">
            <a:extLst>
              <a:ext uri="{FF2B5EF4-FFF2-40B4-BE49-F238E27FC236}">
                <a16:creationId xmlns="" xmlns:a16="http://schemas.microsoft.com/office/drawing/2014/main" id="{15D9790D-5E40-4A9D-898E-4B262453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80" y="3812266"/>
            <a:ext cx="927337" cy="92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il icon Royalty Free Vector Image - VectorStock">
            <a:extLst>
              <a:ext uri="{FF2B5EF4-FFF2-40B4-BE49-F238E27FC236}">
                <a16:creationId xmlns="" xmlns:a16="http://schemas.microsoft.com/office/drawing/2014/main" id="{F6DD458E-793F-451E-8B1A-FC49FA54F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00" b="75185"/>
          <a:stretch/>
        </p:blipFill>
        <p:spPr bwMode="auto">
          <a:xfrm>
            <a:off x="105656" y="3371466"/>
            <a:ext cx="1432912" cy="14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vel Icon High-Res Vector Graphic - Getty Images">
            <a:extLst>
              <a:ext uri="{FF2B5EF4-FFF2-40B4-BE49-F238E27FC236}">
                <a16:creationId xmlns="" xmlns:a16="http://schemas.microsoft.com/office/drawing/2014/main" id="{8D321C05-517C-44F9-A66E-678A3ED1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91" y="3614144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anoi Silhouette Design City Vector Art Stock Vector - Illustration of  culture, landmark: 100051795">
            <a:extLst>
              <a:ext uri="{FF2B5EF4-FFF2-40B4-BE49-F238E27FC236}">
                <a16:creationId xmlns="" xmlns:a16="http://schemas.microsoft.com/office/drawing/2014/main" id="{7D171AC7-D299-426F-98F4-8D5676E9A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1" b="24814"/>
          <a:stretch/>
        </p:blipFill>
        <p:spPr bwMode="auto">
          <a:xfrm>
            <a:off x="3433342" y="3773997"/>
            <a:ext cx="1498710" cy="9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87095F-89B1-4897-AC30-356B6598CD9F}"/>
              </a:ext>
            </a:extLst>
          </p:cNvPr>
          <p:cNvSpPr/>
          <p:nvPr/>
        </p:nvSpPr>
        <p:spPr>
          <a:xfrm>
            <a:off x="152400" y="3015256"/>
            <a:ext cx="8763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#9Slide03 SVNNeutraface 2" panose="02000600040000020004" pitchFamily="2" charset="0"/>
              </a:rPr>
              <a:t>ĐỒNG BẰNG SÔNG HỒNG CÓ NHIỀU LỢI THẾ ĐẶC BIỆT</a:t>
            </a:r>
          </a:p>
        </p:txBody>
      </p:sp>
    </p:spTree>
    <p:extLst>
      <p:ext uri="{BB962C8B-B14F-4D97-AF65-F5344CB8AC3E}">
        <p14:creationId xmlns:p14="http://schemas.microsoft.com/office/powerpoint/2010/main" val="50733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07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42672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447800" y="2571797"/>
            <a:ext cx="6300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charset="0"/>
              </a:rPr>
              <a:t>NGÀNH CHẾ BIẾN THỰC PHẨM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563" y="81"/>
            <a:ext cx="8736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Kể tên các ngành công nghiệp trọng điểm của vùng?</a:t>
            </a:r>
            <a:endParaRPr lang="vi-VN" sz="28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365" name="Picture 5" descr="ANd9GcSNOtkJgL2kzit7bVkrlmp7qNsCbEl8BBmRXQO-iHS1hLS3njW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4267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thuc-pham-che-bien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8784"/>
            <a:ext cx="4419600" cy="2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ANd9GcQHLgsEQtrjL0-XZqM-dOm-5f8Rq0UnAV1lUDN5sEJsfR5qrK7x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42977"/>
            <a:ext cx="1828800" cy="1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ANd9GcQ9IWZuEW6NA9Jua504cwo-chB-w8qwNzqGTlUSSJzY0w7IEAi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6" y="400050"/>
            <a:ext cx="2143125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images597400_thuong_tet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2133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724400" y="2000250"/>
            <a:ext cx="1981200" cy="707886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Chế biến đồ hộp Hạ Long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648200" y="2971800"/>
            <a:ext cx="2286000" cy="40011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Chế biến thịt gà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0" y="857250"/>
            <a:ext cx="3886200" cy="40011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Chế biến thủy sản Hải dương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914400" y="2971800"/>
            <a:ext cx="2286000" cy="40011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Chế biến thịt lợn</a:t>
            </a:r>
          </a:p>
        </p:txBody>
      </p:sp>
    </p:spTree>
    <p:extLst>
      <p:ext uri="{BB962C8B-B14F-4D97-AF65-F5344CB8AC3E}">
        <p14:creationId xmlns:p14="http://schemas.microsoft.com/office/powerpoint/2010/main" val="291198614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284922-F373-40EE-A97E-1A5D35FA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0814"/>
            <a:ext cx="8534400" cy="642938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i="1" dirty="0">
                <a:solidFill>
                  <a:srgbClr val="FFFF00"/>
                </a:solidFill>
              </a:rPr>
              <a:t>Quan </a:t>
            </a:r>
            <a:r>
              <a:rPr lang="en-US" sz="2400" b="1" i="1" dirty="0" err="1">
                <a:solidFill>
                  <a:srgbClr val="FFFF00"/>
                </a:solidFill>
              </a:rPr>
              <a:t>sát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đoạn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phim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và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hoàn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thành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thông</a:t>
            </a:r>
            <a:r>
              <a:rPr lang="en-US" sz="2400" b="1" i="1" dirty="0">
                <a:solidFill>
                  <a:srgbClr val="FFFF00"/>
                </a:solidFill>
              </a:rPr>
              <a:t> tin </a:t>
            </a:r>
            <a:r>
              <a:rPr lang="en-US" sz="2400" b="1" i="1" dirty="0" err="1">
                <a:solidFill>
                  <a:srgbClr val="FFFF00"/>
                </a:solidFill>
              </a:rPr>
              <a:t>trong</a:t>
            </a:r>
            <a:r>
              <a:rPr lang="en-US" sz="2400" b="1" i="1" dirty="0">
                <a:solidFill>
                  <a:srgbClr val="FFFF00"/>
                </a:solidFill>
              </a:rPr>
              <a:t> PHT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="" xmlns:a16="http://schemas.microsoft.com/office/drawing/2014/main" id="{4D189D5C-B495-4C25-BAAB-F6D1DCD7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791" y="3176248"/>
            <a:ext cx="5915025" cy="9941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Bai 21_2">
            <a:hlinkClick r:id="" action="ppaction://media"/>
            <a:extLst>
              <a:ext uri="{FF2B5EF4-FFF2-40B4-BE49-F238E27FC236}">
                <a16:creationId xmlns="" xmlns:a16="http://schemas.microsoft.com/office/drawing/2014/main" id="{2F14EC11-044E-47D1-9092-40A0F1B8B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819612"/>
            <a:ext cx="7467600" cy="4014461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-76200" y="-95250"/>
            <a:ext cx="9296400" cy="523875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EB4FB-C11B-4B5D-B900-984C9D7C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"/>
            <a:ext cx="9144000" cy="649061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V. </a:t>
            </a:r>
            <a:r>
              <a:rPr lang="en-US" b="1" dirty="0" err="1">
                <a:solidFill>
                  <a:srgbClr val="FFFF00"/>
                </a:solidFill>
              </a:rPr>
              <a:t>Vùng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kinh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tế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trọng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điểm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Bắc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Bộ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A8F5E10B-03DD-4369-BB17-69889CE32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874659"/>
              </p:ext>
            </p:extLst>
          </p:nvPr>
        </p:nvGraphicFramePr>
        <p:xfrm>
          <a:off x="74279" y="1953459"/>
          <a:ext cx="8991600" cy="3176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0936">
                  <a:extLst>
                    <a:ext uri="{9D8B030D-6E8A-4147-A177-3AD203B41FA5}">
                      <a16:colId xmlns="" xmlns:a16="http://schemas.microsoft.com/office/drawing/2014/main" val="2202800714"/>
                    </a:ext>
                  </a:extLst>
                </a:gridCol>
                <a:gridCol w="4050664">
                  <a:extLst>
                    <a:ext uri="{9D8B030D-6E8A-4147-A177-3AD203B41FA5}">
                      <a16:colId xmlns="" xmlns:a16="http://schemas.microsoft.com/office/drawing/2014/main" val="1719070616"/>
                    </a:ext>
                  </a:extLst>
                </a:gridCol>
              </a:tblGrid>
              <a:tr h="6346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Tên 2 </a:t>
                      </a: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TTKT </a:t>
                      </a: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lớn nhất vùng 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60731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0000CC"/>
                          </a:solidFill>
                          <a:effectLst/>
                        </a:rPr>
                        <a:t>Tên tam giác kinh tế của vùng</a:t>
                      </a:r>
                      <a:endParaRPr lang="en-US" sz="15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9752315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Tên các trung tâm công nghiệp của vùng KTTĐ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4202162"/>
                  </a:ext>
                </a:extLst>
              </a:tr>
              <a:tr h="6346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Tên các ngành công nghiệp tiêu biểu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5599366"/>
                  </a:ext>
                </a:extLst>
              </a:tr>
              <a:tr h="92009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CC"/>
                          </a:solidFill>
                          <a:effectLst/>
                        </a:rPr>
                        <a:t>Ý nghĩa của việc phát triển vùng KTTĐ BB</a:t>
                      </a: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52314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5B26EA1-2C1C-467B-BE98-0B208F98B11A}"/>
              </a:ext>
            </a:extLst>
          </p:cNvPr>
          <p:cNvSpPr/>
          <p:nvPr/>
        </p:nvSpPr>
        <p:spPr>
          <a:xfrm>
            <a:off x="5052122" y="2025407"/>
            <a:ext cx="2371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Hà</a:t>
            </a:r>
            <a:r>
              <a:rPr lang="en-US" b="1" i="1" dirty="0"/>
              <a:t> </a:t>
            </a:r>
            <a:r>
              <a:rPr lang="en-US" b="1" i="1" dirty="0" err="1"/>
              <a:t>Nội</a:t>
            </a:r>
            <a:r>
              <a:rPr lang="en-US" b="1" i="1" dirty="0"/>
              <a:t> </a:t>
            </a:r>
            <a:r>
              <a:rPr lang="en-US" b="1" i="1" dirty="0" err="1"/>
              <a:t>và</a:t>
            </a:r>
            <a:r>
              <a:rPr lang="en-US" b="1" i="1" dirty="0"/>
              <a:t> </a:t>
            </a:r>
            <a:r>
              <a:rPr lang="en-US" b="1" i="1" dirty="0" err="1"/>
              <a:t>Hải</a:t>
            </a:r>
            <a:r>
              <a:rPr lang="en-US" b="1" i="1" dirty="0"/>
              <a:t> </a:t>
            </a:r>
            <a:r>
              <a:rPr lang="en-US" b="1" i="1" dirty="0" err="1"/>
              <a:t>Phòng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D203035-E735-4089-97DF-217EBCF3880E}"/>
              </a:ext>
            </a:extLst>
          </p:cNvPr>
          <p:cNvSpPr/>
          <p:nvPr/>
        </p:nvSpPr>
        <p:spPr>
          <a:xfrm>
            <a:off x="5045719" y="2530873"/>
            <a:ext cx="4111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</a:rPr>
              <a:t>Hà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Nội</a:t>
            </a:r>
            <a:r>
              <a:rPr lang="en-US" b="1" i="1" dirty="0">
                <a:solidFill>
                  <a:srgbClr val="00B050"/>
                </a:solidFill>
              </a:rPr>
              <a:t> - </a:t>
            </a:r>
            <a:r>
              <a:rPr lang="en-US" b="1" i="1" dirty="0" err="1">
                <a:solidFill>
                  <a:srgbClr val="00B050"/>
                </a:solidFill>
              </a:rPr>
              <a:t>Hải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Phòng</a:t>
            </a:r>
            <a:r>
              <a:rPr lang="en-US" b="1" i="1" dirty="0">
                <a:solidFill>
                  <a:srgbClr val="00B050"/>
                </a:solidFill>
              </a:rPr>
              <a:t> – </a:t>
            </a:r>
            <a:r>
              <a:rPr lang="en-US" b="1" i="1" dirty="0" err="1">
                <a:solidFill>
                  <a:srgbClr val="00B050"/>
                </a:solidFill>
              </a:rPr>
              <a:t>Hạ</a:t>
            </a:r>
            <a:r>
              <a:rPr lang="en-US" b="1" i="1" dirty="0">
                <a:solidFill>
                  <a:srgbClr val="00B050"/>
                </a:solidFill>
              </a:rPr>
              <a:t> Long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ABCD805-C82D-41BB-9329-F2411BF0DB4E}"/>
              </a:ext>
            </a:extLst>
          </p:cNvPr>
          <p:cNvSpPr/>
          <p:nvPr/>
        </p:nvSpPr>
        <p:spPr>
          <a:xfrm>
            <a:off x="5021225" y="2877769"/>
            <a:ext cx="405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HN, HP, </a:t>
            </a:r>
            <a:r>
              <a:rPr lang="en-US" b="1" i="1" dirty="0" err="1"/>
              <a:t>Hạ</a:t>
            </a:r>
            <a:r>
              <a:rPr lang="en-US" b="1" i="1" dirty="0"/>
              <a:t> Long, Nam </a:t>
            </a:r>
            <a:r>
              <a:rPr lang="en-US" b="1" i="1" dirty="0" err="1"/>
              <a:t>Định</a:t>
            </a:r>
            <a:r>
              <a:rPr lang="en-US" b="1" i="1" dirty="0"/>
              <a:t>, </a:t>
            </a:r>
            <a:r>
              <a:rPr lang="en-US" b="1" i="1" dirty="0" err="1" smtClean="0"/>
              <a:t>Vĩnh</a:t>
            </a:r>
            <a:r>
              <a:rPr lang="en-US" b="1" i="1" dirty="0" smtClean="0"/>
              <a:t> </a:t>
            </a:r>
            <a:r>
              <a:rPr lang="en-US" b="1" i="1" dirty="0" err="1" smtClean="0"/>
              <a:t>Phúc</a:t>
            </a:r>
            <a:r>
              <a:rPr lang="en-US" b="1" i="1" dirty="0" smtClean="0"/>
              <a:t> , </a:t>
            </a:r>
            <a:r>
              <a:rPr lang="en-US" b="1" i="1" dirty="0" err="1"/>
              <a:t>Bắc</a:t>
            </a:r>
            <a:r>
              <a:rPr lang="en-US" b="1" i="1" dirty="0"/>
              <a:t> </a:t>
            </a:r>
            <a:r>
              <a:rPr lang="en-US" b="1" i="1" dirty="0" err="1"/>
              <a:t>Ninh</a:t>
            </a:r>
            <a:r>
              <a:rPr lang="en-US" b="1" i="1" dirty="0"/>
              <a:t>, </a:t>
            </a:r>
            <a:r>
              <a:rPr lang="en-US" b="1" i="1" dirty="0" err="1"/>
              <a:t>Hải</a:t>
            </a:r>
            <a:r>
              <a:rPr lang="en-US" b="1" i="1" dirty="0"/>
              <a:t> </a:t>
            </a:r>
            <a:r>
              <a:rPr lang="en-US" b="1" i="1" dirty="0" err="1"/>
              <a:t>Dương</a:t>
            </a:r>
            <a:r>
              <a:rPr lang="en-US" b="1" i="1" dirty="0"/>
              <a:t>, </a:t>
            </a:r>
            <a:r>
              <a:rPr lang="en-US" b="1" i="1" dirty="0" err="1"/>
              <a:t>Hưng</a:t>
            </a:r>
            <a:r>
              <a:rPr lang="en-US" b="1" i="1" dirty="0"/>
              <a:t> </a:t>
            </a:r>
            <a:r>
              <a:rPr lang="en-US" b="1" i="1" dirty="0" err="1"/>
              <a:t>Yên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843643-DE9E-4941-B46C-A2F678E98723}"/>
              </a:ext>
            </a:extLst>
          </p:cNvPr>
          <p:cNvSpPr/>
          <p:nvPr/>
        </p:nvSpPr>
        <p:spPr>
          <a:xfrm>
            <a:off x="5045721" y="3639637"/>
            <a:ext cx="3850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</a:rPr>
              <a:t>Luyện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kim</a:t>
            </a:r>
            <a:r>
              <a:rPr lang="en-US" b="1" i="1" dirty="0">
                <a:solidFill>
                  <a:srgbClr val="00B050"/>
                </a:solidFill>
              </a:rPr>
              <a:t>, </a:t>
            </a:r>
            <a:r>
              <a:rPr lang="en-US" b="1" i="1" dirty="0" err="1">
                <a:solidFill>
                  <a:srgbClr val="00B050"/>
                </a:solidFill>
              </a:rPr>
              <a:t>đóng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tàu</a:t>
            </a:r>
            <a:r>
              <a:rPr lang="en-US" b="1" i="1" dirty="0">
                <a:solidFill>
                  <a:srgbClr val="00B050"/>
                </a:solidFill>
              </a:rPr>
              <a:t>, </a:t>
            </a:r>
            <a:r>
              <a:rPr lang="en-US" b="1" i="1" dirty="0" err="1">
                <a:solidFill>
                  <a:srgbClr val="00B050"/>
                </a:solidFill>
              </a:rPr>
              <a:t>dệt</a:t>
            </a:r>
            <a:r>
              <a:rPr lang="en-US" b="1" i="1" dirty="0">
                <a:solidFill>
                  <a:srgbClr val="00B050"/>
                </a:solidFill>
              </a:rPr>
              <a:t> may, VLXD…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6B3058-1D7E-4443-9071-4CF1F20D768B}"/>
              </a:ext>
            </a:extLst>
          </p:cNvPr>
          <p:cNvSpPr/>
          <p:nvPr/>
        </p:nvSpPr>
        <p:spPr>
          <a:xfrm>
            <a:off x="4983155" y="4169666"/>
            <a:ext cx="4021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500" b="1" dirty="0">
                <a:solidFill>
                  <a:schemeClr val="dk1"/>
                </a:solidFill>
              </a:rPr>
              <a:t>C</a:t>
            </a:r>
            <a:r>
              <a:rPr lang="vi-VN" sz="1500" b="1" dirty="0">
                <a:solidFill>
                  <a:schemeClr val="dk1"/>
                </a:solidFill>
              </a:rPr>
              <a:t>huyển dịch cơ cấu kinh tế theo hướng CNH, HĐH, sử dụng hợp lí tài nguyên thiên nhiên, nguồn lao động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3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Thu hút vốn đầu tư trực tiếp nước ngoài vào Việt Nam và một số vấn đề đặt ra">
            <a:extLst>
              <a:ext uri="{FF2B5EF4-FFF2-40B4-BE49-F238E27FC236}">
                <a16:creationId xmlns="" xmlns:a16="http://schemas.microsoft.com/office/drawing/2014/main" id="{C5E558FE-4543-401C-803E-14D530007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19930" b="6"/>
          <a:stretch/>
        </p:blipFill>
        <p:spPr bwMode="auto">
          <a:xfrm>
            <a:off x="25" y="-4674"/>
            <a:ext cx="2441533" cy="1879091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GP News :. | Thủ tướng làm Trưởng ban BCĐ chống ùn tắc giao thông tại Hà  Nội và TPHCM | BÁO ĐIỆN TỬ CHÍNH PHỦ NƯỚC CHXHCN VIỆT NAM">
            <a:extLst>
              <a:ext uri="{FF2B5EF4-FFF2-40B4-BE49-F238E27FC236}">
                <a16:creationId xmlns="" xmlns:a16="http://schemas.microsoft.com/office/drawing/2014/main" id="{3265AD3C-F159-432C-9F39-8BBB7DA3E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5536433" y="93"/>
            <a:ext cx="3607593" cy="187636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o Cao Bằng điện tử">
            <a:extLst>
              <a:ext uri="{FF2B5EF4-FFF2-40B4-BE49-F238E27FC236}">
                <a16:creationId xmlns="" xmlns:a16="http://schemas.microsoft.com/office/drawing/2014/main" id="{EF2A8EFA-5E36-418A-948D-75987D09C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-4" b="-4"/>
          <a:stretch/>
        </p:blipFill>
        <p:spPr bwMode="auto">
          <a:xfrm>
            <a:off x="3506669" y="-4674"/>
            <a:ext cx="2758363" cy="1879091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ế biến sâu: Biện pháp 'giải cứu' nông sản được mùa mất giá | VTC1 -  YouTube">
            <a:extLst>
              <a:ext uri="{FF2B5EF4-FFF2-40B4-BE49-F238E27FC236}">
                <a16:creationId xmlns="" xmlns:a16="http://schemas.microsoft.com/office/drawing/2014/main" id="{70099A5D-86C3-458E-B32D-E2EA888DB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/>
          <a:stretch/>
        </p:blipFill>
        <p:spPr bwMode="auto">
          <a:xfrm>
            <a:off x="37" y="1995066"/>
            <a:ext cx="5341873" cy="3148434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 43">
            <a:extLst>
              <a:ext uri="{FF2B5EF4-FFF2-40B4-BE49-F238E27FC236}">
                <a16:creationId xmlns="" xmlns:a16="http://schemas.microsoft.com/office/drawing/2014/main" id="{AAD8F19F-4A55-467B-BED0-8837659A90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14799" y="1995066"/>
            <a:ext cx="5129213" cy="3148434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A4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EB4FB-C11B-4B5D-B900-984C9D7C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3714750"/>
            <a:ext cx="4419600" cy="11267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Em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muốn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giải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quyết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vấn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đề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nào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nhất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?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Vì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sao</a:t>
            </a:r>
            <a:r>
              <a:rPr lang="en-US" b="1" kern="1200" dirty="0">
                <a:solidFill>
                  <a:srgbClr val="FFFFFF"/>
                </a:solidFill>
                <a:latin typeface="#9Slide05 SVNCookie" panose="020B0606040200020203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284922-F373-40EE-A97E-1A5D35FA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7" y="2571752"/>
            <a:ext cx="3175981" cy="8343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Suy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nghĩ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của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em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khi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quan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sát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các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bức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tranh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#9Slide07 IcielBaliho Script" pitchFamily="2" charset="0"/>
              </a:rPr>
              <a:t>này</a:t>
            </a:r>
            <a:r>
              <a:rPr lang="en-US" sz="2400" b="1" kern="1200" dirty="0">
                <a:solidFill>
                  <a:srgbClr val="FFFF00"/>
                </a:solidFill>
                <a:latin typeface="#9Slide07 IcielBaliho Script" pitchFamily="2" charset="0"/>
              </a:rPr>
              <a:t>?</a:t>
            </a:r>
          </a:p>
        </p:txBody>
      </p:sp>
      <p:pic>
        <p:nvPicPr>
          <p:cNvPr id="3074" name="Picture 2" descr="Thực khách Việt dễ dãi với bún mắng, cháo chửi">
            <a:extLst>
              <a:ext uri="{FF2B5EF4-FFF2-40B4-BE49-F238E27FC236}">
                <a16:creationId xmlns="" xmlns:a16="http://schemas.microsoft.com/office/drawing/2014/main" id="{57CD5EF1-BCC5-4A58-A2B7-48091794D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" r="6" b="6"/>
          <a:stretch/>
        </p:blipFill>
        <p:spPr bwMode="auto">
          <a:xfrm>
            <a:off x="1696491" y="12"/>
            <a:ext cx="2545457" cy="1877122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26CD8E-48BB-4AB5-A393-B86E9671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45" y="127141"/>
            <a:ext cx="8869135" cy="910148"/>
          </a:xfrm>
          <a:solidFill>
            <a:srgbClr val="006600"/>
          </a:solidFill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Phát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triển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bền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vững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–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xu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thế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tất</a:t>
            </a:r>
            <a:r>
              <a:rPr lang="en-US" dirty="0"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5 SVNClementine" panose="020F0502020204030203" pitchFamily="34" charset="0"/>
              </a:rPr>
              <a:t>yếu</a:t>
            </a:r>
            <a:endParaRPr lang="vi-VN" dirty="0">
              <a:solidFill>
                <a:srgbClr val="FFFF00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1B0018C-7CC4-40D4-8211-84D099C8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9980"/>
          <a:stretch/>
        </p:blipFill>
        <p:spPr>
          <a:xfrm>
            <a:off x="137599" y="1207293"/>
            <a:ext cx="4272643" cy="3315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utoShape 4" descr="Kết quả hình ảnh cho Phát triển bền vững">
            <a:extLst>
              <a:ext uri="{FF2B5EF4-FFF2-40B4-BE49-F238E27FC236}">
                <a16:creationId xmlns="" xmlns:a16="http://schemas.microsoft.com/office/drawing/2014/main" id="{28454F83-85ED-4400-B6FD-E4F791A2DE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  <p:pic>
        <p:nvPicPr>
          <p:cNvPr id="9" name="Picture 8" descr="A picture containing sky, person, holding&#10;&#10;Description automatically generated">
            <a:extLst>
              <a:ext uri="{FF2B5EF4-FFF2-40B4-BE49-F238E27FC236}">
                <a16:creationId xmlns="" xmlns:a16="http://schemas.microsoft.com/office/drawing/2014/main" id="{0CC8A8D2-11F4-433F-9549-329788CE2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1207294"/>
            <a:ext cx="4410075" cy="33075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03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" y="0"/>
            <a:ext cx="9143999" cy="59055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VÙNG ĐỒNG BẰNG SÔNG HỒNG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80" name="Picture 1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114" y="4170916"/>
            <a:ext cx="850630" cy="8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02801"/>
            <a:ext cx="876300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1. </a:t>
            </a:r>
            <a:r>
              <a:rPr lang="en-US" sz="2400" dirty="0" err="1" smtClean="0">
                <a:solidFill>
                  <a:srgbClr val="FF0000"/>
                </a:solidFill>
              </a:rPr>
              <a:t>Vùng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bằng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lớn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</a:t>
            </a:r>
            <a:r>
              <a:rPr lang="en-US" sz="2400" dirty="0">
                <a:solidFill>
                  <a:srgbClr val="FF0000"/>
                </a:solidFill>
              </a:rPr>
              <a:t> 2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( 15.000km2) </a:t>
            </a:r>
            <a:r>
              <a:rPr lang="en-US" sz="2400" dirty="0" err="1">
                <a:solidFill>
                  <a:srgbClr val="FF0000"/>
                </a:solidFill>
              </a:rPr>
              <a:t>sau</a:t>
            </a:r>
            <a:r>
              <a:rPr lang="en-US" sz="2400" dirty="0">
                <a:solidFill>
                  <a:srgbClr val="FF0000"/>
                </a:solidFill>
              </a:rPr>
              <a:t> ĐBSCL.</a:t>
            </a:r>
          </a:p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2. </a:t>
            </a:r>
            <a:r>
              <a:rPr lang="en-US" sz="2400" dirty="0" err="1" smtClean="0">
                <a:solidFill>
                  <a:srgbClr val="FF0000"/>
                </a:solidFill>
              </a:rPr>
              <a:t>Là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vùng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Mật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số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3. </a:t>
            </a:r>
            <a:r>
              <a:rPr lang="en-US" sz="2400" dirty="0" err="1" smtClean="0">
                <a:solidFill>
                  <a:srgbClr val="FF0000"/>
                </a:solidFill>
              </a:rPr>
              <a:t>Kết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cấu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tầng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hoàn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4. </a:t>
            </a:r>
            <a:r>
              <a:rPr lang="en-US" sz="2400" dirty="0" err="1" smtClean="0">
                <a:solidFill>
                  <a:srgbClr val="FF0000"/>
                </a:solidFill>
              </a:rPr>
              <a:t>Là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vùng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thành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nghiệp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sớm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5. </a:t>
            </a:r>
            <a:r>
              <a:rPr lang="en-US" sz="2400" dirty="0" err="1" smtClean="0">
                <a:solidFill>
                  <a:srgbClr val="FF0000"/>
                </a:solidFill>
              </a:rPr>
              <a:t>Diện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tích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thực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đứng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</a:t>
            </a:r>
            <a:r>
              <a:rPr lang="en-US" sz="2400" dirty="0">
                <a:solidFill>
                  <a:srgbClr val="FF0000"/>
                </a:solidFill>
              </a:rPr>
              <a:t> 2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( </a:t>
            </a:r>
            <a:r>
              <a:rPr lang="en-US" sz="2400" dirty="0" err="1">
                <a:solidFill>
                  <a:srgbClr val="FF0000"/>
                </a:solidFill>
              </a:rPr>
              <a:t>sau</a:t>
            </a:r>
            <a:r>
              <a:rPr lang="en-US" sz="2400" dirty="0">
                <a:solidFill>
                  <a:srgbClr val="FF0000"/>
                </a:solidFill>
              </a:rPr>
              <a:t> ĐBSCL).</a:t>
            </a:r>
          </a:p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6. </a:t>
            </a:r>
            <a:r>
              <a:rPr lang="en-US" sz="2400" dirty="0" err="1" smtClean="0">
                <a:solidFill>
                  <a:srgbClr val="FF0000"/>
                </a:solidFill>
              </a:rPr>
              <a:t>Năng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suất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đứng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7. </a:t>
            </a:r>
            <a:r>
              <a:rPr lang="en-US" sz="2400" dirty="0" err="1" smtClean="0">
                <a:solidFill>
                  <a:srgbClr val="FF0000"/>
                </a:solidFill>
              </a:rPr>
              <a:t>Đàn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chiếm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tỉ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trọng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lớn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8. </a:t>
            </a:r>
            <a:r>
              <a:rPr lang="en-US" sz="2400" dirty="0" err="1" smtClean="0">
                <a:solidFill>
                  <a:srgbClr val="FF0000"/>
                </a:solidFill>
              </a:rPr>
              <a:t>Hà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Nội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Hải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Phòng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2 </a:t>
            </a:r>
            <a:r>
              <a:rPr lang="en-US" sz="2400" dirty="0" err="1">
                <a:solidFill>
                  <a:srgbClr val="FF0000"/>
                </a:solidFill>
              </a:rPr>
              <a:t>trung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tâm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lớn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ở ĐBSH</a:t>
            </a:r>
          </a:p>
        </p:txBody>
      </p:sp>
    </p:spTree>
    <p:extLst>
      <p:ext uri="{BB962C8B-B14F-4D97-AF65-F5344CB8AC3E}">
        <p14:creationId xmlns:p14="http://schemas.microsoft.com/office/powerpoint/2010/main" val="1286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Powerful Ways to Give Thanks to Your People">
            <a:extLst>
              <a:ext uri="{FF2B5EF4-FFF2-40B4-BE49-F238E27FC236}">
                <a16:creationId xmlns="" xmlns:a16="http://schemas.microsoft.com/office/drawing/2014/main" id="{765E113E-4A5A-4D2B-9791-B536FFBB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91"/>
            <a:ext cx="9144000" cy="512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0" y="17145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Kể tên các ngành công nghiệp trọng điểm của vùng?</a:t>
            </a:r>
            <a:endParaRPr lang="vi-VN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sz="2000" b="1">
              <a:solidFill>
                <a:srgbClr val="000000"/>
              </a:solidFill>
            </a:endParaRPr>
          </a:p>
        </p:txBody>
      </p:sp>
      <p:pic>
        <p:nvPicPr>
          <p:cNvPr id="16387" name="Picture 4" descr="Dong tau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571500"/>
            <a:ext cx="3897313" cy="1943100"/>
          </a:xfrm>
          <a:noFill/>
        </p:spPr>
      </p:pic>
      <p:pic>
        <p:nvPicPr>
          <p:cNvPr id="16388" name="Picture 5" descr="o 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1500"/>
            <a:ext cx="4419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untitledq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4" y="2971800"/>
            <a:ext cx="3878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thanh su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495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2209800" y="2514600"/>
            <a:ext cx="471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cs typeface="Arial" charset="0"/>
              </a:rPr>
              <a:t>Ngành công nghiệp cơ khí</a:t>
            </a:r>
            <a:endParaRPr lang="vi-VN" sz="28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762000" y="2171700"/>
            <a:ext cx="1752600" cy="36933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Đóng tàu</a:t>
            </a:r>
          </a:p>
        </p:txBody>
      </p:sp>
    </p:spTree>
    <p:extLst>
      <p:ext uri="{BB962C8B-B14F-4D97-AF65-F5344CB8AC3E}">
        <p14:creationId xmlns:p14="http://schemas.microsoft.com/office/powerpoint/2010/main" val="17517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etmay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14550"/>
            <a:ext cx="42116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4300"/>
            <a:ext cx="9448800" cy="594122"/>
          </a:xfrm>
          <a:noFill/>
        </p:spPr>
        <p:txBody>
          <a:bodyPr/>
          <a:lstStyle/>
          <a:p>
            <a:pPr algn="l" eaLnBrk="1" hangingPunct="1"/>
            <a:r>
              <a:rPr lang="en-US" sz="2800" b="1" smtClean="0">
                <a:solidFill>
                  <a:schemeClr val="tx1"/>
                </a:solidFill>
              </a:rPr>
              <a:t>Kể tên các ngành công nghiệp trọng điểm của vùng?</a:t>
            </a:r>
            <a:r>
              <a:rPr lang="vi-VN" sz="2800" b="1" smtClean="0">
                <a:solidFill>
                  <a:schemeClr val="tx1"/>
                </a:solidFill>
              </a:rPr>
              <a:t/>
            </a:r>
            <a:br>
              <a:rPr lang="vi-VN" sz="2800" b="1" smtClean="0">
                <a:solidFill>
                  <a:schemeClr val="tx1"/>
                </a:solidFill>
              </a:rPr>
            </a:br>
            <a:endParaRPr lang="vi-VN" sz="2800" b="1" smtClean="0">
              <a:solidFill>
                <a:schemeClr val="tx1"/>
              </a:solidFill>
            </a:endParaRPr>
          </a:p>
        </p:txBody>
      </p:sp>
      <p:pic>
        <p:nvPicPr>
          <p:cNvPr id="17413" name="Picture 5" descr="thanhhg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1388" y="2114550"/>
            <a:ext cx="4392612" cy="2343150"/>
          </a:xfrm>
          <a:noFill/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295400" y="4514928"/>
            <a:ext cx="6248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600" b="1">
                <a:solidFill>
                  <a:srgbClr val="000000"/>
                </a:solidFill>
                <a:cs typeface="Arial" charset="0"/>
              </a:rPr>
              <a:t>NGÀNH SẢN XUẤT HÀNG TIÊU DÙNG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38200" y="4172028"/>
            <a:ext cx="31242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charset="0"/>
              </a:rPr>
              <a:t>CÔNG NGHIỆP MAY -  HẢI PHÒNG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652966" y="4069557"/>
            <a:ext cx="395763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charset="0"/>
              </a:rPr>
              <a:t>DÂY CHUYỀN SẢN XUẤT TRONG NHÀ MÁY DỆT KIM HÀ NỘI</a:t>
            </a:r>
          </a:p>
        </p:txBody>
      </p:sp>
      <p:sp>
        <p:nvSpPr>
          <p:cNvPr id="17416" name="AutoShape 8" descr="SỨ"/>
          <p:cNvSpPr>
            <a:spLocks noChangeArrowheads="1"/>
          </p:cNvSpPr>
          <p:nvPr/>
        </p:nvSpPr>
        <p:spPr bwMode="auto">
          <a:xfrm>
            <a:off x="2057400" y="571500"/>
            <a:ext cx="4876800" cy="1543050"/>
          </a:xfrm>
          <a:prstGeom prst="wedgeEllipseCallout">
            <a:avLst>
              <a:gd name="adj1" fmla="val 9569"/>
              <a:gd name="adj2" fmla="val 16356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76200" cmpd="tri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Arial" charset="0"/>
              </a:rPr>
              <a:t>Gốm sứ Hải dương</a:t>
            </a:r>
          </a:p>
        </p:txBody>
      </p:sp>
    </p:spTree>
    <p:extLst>
      <p:ext uri="{BB962C8B-B14F-4D97-AF65-F5344CB8AC3E}">
        <p14:creationId xmlns:p14="http://schemas.microsoft.com/office/powerpoint/2010/main" val="12586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0" y="77"/>
            <a:ext cx="98298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Kể tên các ngành công nghiệp trọng điểm của vùng?</a:t>
            </a:r>
            <a:r>
              <a:rPr lang="vi-VN" b="1">
                <a:solidFill>
                  <a:srgbClr val="000000"/>
                </a:solidFill>
              </a:rPr>
              <a:t/>
            </a:r>
            <a:br>
              <a:rPr lang="vi-VN" b="1">
                <a:solidFill>
                  <a:srgbClr val="000000"/>
                </a:solidFill>
              </a:rPr>
            </a:br>
            <a:endParaRPr lang="vi-VN" b="1">
              <a:solidFill>
                <a:srgbClr val="000000"/>
              </a:solidFill>
            </a:endParaRPr>
          </a:p>
        </p:txBody>
      </p:sp>
      <p:pic>
        <p:nvPicPr>
          <p:cNvPr id="18435" name="Picture 4" descr="Xi mang  But son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00100"/>
            <a:ext cx="4267200" cy="2114550"/>
          </a:xfrm>
          <a:noFill/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04800" y="914400"/>
            <a:ext cx="3810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NHÀ MÁY XI MĂNG BÚT SƠN (HÀ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NAM)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1043142" y="456961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438" name="Picture 6" descr="dfmzsmv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1148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1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457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181600" y="3714750"/>
            <a:ext cx="3581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Ngành sản xuất vật liệu xây dựng</a:t>
            </a:r>
            <a:endParaRPr lang="vi-VN" sz="32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thanh su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3048000" cy="20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ANd9GcRJOQAbkNaofzo0xaTmirfGoDGEcHdXliB-0_I9NjeddtoTTg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"/>
            <a:ext cx="2971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ANd9GcQXkG6FcJdt4KT4ha0AdHIAVgUuJhZLK8YO7m-2G-6tDBQIqV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"/>
            <a:ext cx="2971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 descr="59096_20090926102354_Motors_1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3124200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ANd9GcRYapmEPsbeRvk3XQkxCsaeKOnTKR2TBFBRigi-tmaeW7mUgdR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717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74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sz="2400" b="1">
                <a:solidFill>
                  <a:srgbClr val="000000"/>
                </a:solidFill>
                <a:cs typeface="Arial" charset="0"/>
              </a:rPr>
              <a:t>Các sản phẩm công nghiệp </a:t>
            </a:r>
            <a:r>
              <a:rPr lang="en-US" sz="2400" b="1">
                <a:solidFill>
                  <a:srgbClr val="000000"/>
                </a:solidFill>
                <a:cs typeface="Arial" charset="0"/>
              </a:rPr>
              <a:t>quan trọng </a:t>
            </a:r>
            <a:r>
              <a:rPr lang="vi-VN" sz="2400" b="1">
                <a:solidFill>
                  <a:srgbClr val="000000"/>
                </a:solidFill>
                <a:cs typeface="Arial" charset="0"/>
              </a:rPr>
              <a:t>của Đồng bằng sông</a:t>
            </a:r>
            <a:r>
              <a:rPr lang="en-US" sz="24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vi-VN" sz="2400" b="1">
                <a:solidFill>
                  <a:srgbClr val="000000"/>
                </a:solidFill>
                <a:cs typeface="Arial" charset="0"/>
              </a:rPr>
              <a:t>Hồng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381000" y="2228850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b="1">
                <a:solidFill>
                  <a:srgbClr val="000000"/>
                </a:solidFill>
                <a:cs typeface="Arial" charset="0"/>
              </a:rPr>
              <a:t>Máy cơ khí</a:t>
            </a: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3657600" y="222885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b="1">
                <a:solidFill>
                  <a:srgbClr val="000000"/>
                </a:solidFill>
                <a:cs typeface="Arial" charset="0"/>
              </a:rPr>
              <a:t>Thiết bị điện tử</a:t>
            </a: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7086600" y="222885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b="1">
                <a:solidFill>
                  <a:srgbClr val="000000"/>
                </a:solidFill>
                <a:cs typeface="Arial" charset="0"/>
              </a:rPr>
              <a:t>Hàng tiêu dùng</a:t>
            </a:r>
          </a:p>
        </p:txBody>
      </p:sp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609600" y="4743450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b="1">
                <a:solidFill>
                  <a:srgbClr val="000000"/>
                </a:solidFill>
                <a:cs typeface="Arial" charset="0"/>
              </a:rPr>
              <a:t>Động cơ điện</a:t>
            </a:r>
          </a:p>
        </p:txBody>
      </p:sp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3048000" y="4743450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b="1">
                <a:solidFill>
                  <a:srgbClr val="000000"/>
                </a:solidFill>
                <a:cs typeface="Arial" charset="0"/>
              </a:rPr>
              <a:t>Phương tiện giao thông</a:t>
            </a:r>
          </a:p>
        </p:txBody>
      </p: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6934200" y="4743450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b="1">
                <a:solidFill>
                  <a:srgbClr val="000000"/>
                </a:solidFill>
                <a:cs typeface="Arial" charset="0"/>
              </a:rPr>
              <a:t>Dệt may</a:t>
            </a:r>
          </a:p>
        </p:txBody>
      </p:sp>
      <p:pic>
        <p:nvPicPr>
          <p:cNvPr id="108558" name="Picture 14" descr="ANd9GcRMwI1Jwuyl8upGS0ZGQOwTUpUrbkQjTbZR-pgycLRwVrzwc8c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71750"/>
            <a:ext cx="2971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8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2" grpId="0"/>
      <p:bldP spid="108553" grpId="0"/>
      <p:bldP spid="108554" grpId="0"/>
      <p:bldP spid="108555" grpId="0"/>
      <p:bldP spid="108556" grpId="0"/>
      <p:bldP spid="1085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00050"/>
            <a:ext cx="8229600" cy="74295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Iv. </a:t>
            </a:r>
            <a:r>
              <a:rPr lang="en-US" sz="2400" dirty="0" err="1" smtClean="0">
                <a:solidFill>
                  <a:srgbClr val="0000FF"/>
                </a:solidFill>
              </a:rPr>
              <a:t>Tình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hình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phát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triển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kinh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tế</a:t>
            </a:r>
            <a:r>
              <a:rPr lang="en-US" sz="2400" dirty="0" smtClean="0">
                <a:solidFill>
                  <a:srgbClr val="0000FF"/>
                </a:solidFill>
              </a:rPr>
              <a:t/>
            </a:r>
            <a:br>
              <a:rPr lang="en-US" sz="2400" dirty="0" smtClean="0">
                <a:solidFill>
                  <a:srgbClr val="0000FF"/>
                </a:solidFill>
              </a:rPr>
            </a:b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685800" y="1485900"/>
            <a:ext cx="914400" cy="3028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Tình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Hình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Phát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Triển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Kinh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Tế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Của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Vùng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ĐBSH</a:t>
            </a:r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 flipV="1">
            <a:off x="1600200" y="2228850"/>
            <a:ext cx="762000" cy="514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286000" y="2114550"/>
            <a:ext cx="15240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Công nghiệp</a:t>
            </a:r>
          </a:p>
        </p:txBody>
      </p:sp>
      <p:sp>
        <p:nvSpPr>
          <p:cNvPr id="168971" name="Rectangle 11"/>
          <p:cNvSpPr>
            <a:spLocks noChangeArrowheads="1"/>
          </p:cNvSpPr>
          <p:nvPr/>
        </p:nvSpPr>
        <p:spPr bwMode="auto">
          <a:xfrm>
            <a:off x="4343400" y="1314450"/>
            <a:ext cx="44958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Tỉ trọng và giá trị công nghiệp tăng nhanh</a:t>
            </a: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4343400" y="1714500"/>
            <a:ext cx="45720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Các ngành CN trọng điểm:  chế biến LTTP,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Cơ khí, sx vật liệu xây dựng, sx hàng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tiêu dùng</a:t>
            </a:r>
          </a:p>
        </p:txBody>
      </p:sp>
      <p:sp>
        <p:nvSpPr>
          <p:cNvPr id="168974" name="Rectangle 14"/>
          <p:cNvSpPr>
            <a:spLocks noChangeArrowheads="1"/>
          </p:cNvSpPr>
          <p:nvPr/>
        </p:nvSpPr>
        <p:spPr bwMode="auto">
          <a:xfrm>
            <a:off x="4343400" y="2571750"/>
            <a:ext cx="4572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Các sản phẩm công nghiệp quan trọng: máy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Công cụ, hàng tiêu dùng….</a:t>
            </a:r>
          </a:p>
        </p:txBody>
      </p:sp>
      <p:sp>
        <p:nvSpPr>
          <p:cNvPr id="24586" name="Rectangle 18"/>
          <p:cNvSpPr>
            <a:spLocks noChangeArrowheads="1"/>
          </p:cNvSpPr>
          <p:nvPr/>
        </p:nvSpPr>
        <p:spPr bwMode="auto">
          <a:xfrm>
            <a:off x="4343400" y="325755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 charset="0"/>
              </a:rPr>
              <a:t>Trung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tâm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nghiệp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lớn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Hà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Nội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và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Hải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Phòng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8981" name="Line 21"/>
          <p:cNvSpPr>
            <a:spLocks noChangeShapeType="1"/>
          </p:cNvSpPr>
          <p:nvPr/>
        </p:nvSpPr>
        <p:spPr bwMode="auto">
          <a:xfrm flipV="1">
            <a:off x="3810000" y="14859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3810000" y="2343150"/>
            <a:ext cx="5334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>
            <a:off x="3810000" y="2514600"/>
            <a:ext cx="4572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>
            <a:off x="3810000" y="2228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3943350"/>
            <a:ext cx="74676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ĐBSH </a:t>
            </a:r>
            <a:r>
              <a:rPr lang="en-US" b="1" dirty="0" err="1" smtClean="0">
                <a:solidFill>
                  <a:srgbClr val="FF0000"/>
                </a:solidFill>
              </a:rPr>
              <a:t>là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vùng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thành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sớm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nhất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triển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mạnh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ngành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công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nghiệp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37399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8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8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8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8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8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8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81" grpId="0" animBg="1"/>
      <p:bldP spid="168983" grpId="0" animBg="1"/>
      <p:bldP spid="168984" grpId="0" animBg="1"/>
      <p:bldP spid="1689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940"/>
            <a:ext cx="9144000" cy="83509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02060"/>
                </a:solidFill>
              </a:rPr>
              <a:t>So </a:t>
            </a:r>
            <a:r>
              <a:rPr lang="en-US" sz="2800" b="1" i="1" dirty="0" err="1">
                <a:solidFill>
                  <a:srgbClr val="002060"/>
                </a:solidFill>
              </a:rPr>
              <a:t>sánh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tỉ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trọng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công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nghiệp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của</a:t>
            </a:r>
            <a:r>
              <a:rPr lang="en-US" sz="2800" b="1" i="1" dirty="0">
                <a:solidFill>
                  <a:srgbClr val="002060"/>
                </a:solidFill>
              </a:rPr>
              <a:t> ĐBSH so </a:t>
            </a:r>
            <a:r>
              <a:rPr lang="en-US" sz="2800" b="1" i="1" dirty="0" err="1">
                <a:solidFill>
                  <a:srgbClr val="002060"/>
                </a:solidFill>
              </a:rPr>
              <a:t>với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các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vùng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kinh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tế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khác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và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xác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định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tên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các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trung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tâm</a:t>
            </a:r>
            <a:r>
              <a:rPr lang="en-US" sz="2800" b="1" i="1" dirty="0">
                <a:solidFill>
                  <a:srgbClr val="002060"/>
                </a:solidFill>
              </a:rPr>
              <a:t> CN </a:t>
            </a:r>
            <a:r>
              <a:rPr lang="en-US" sz="2800" b="1" i="1" dirty="0" err="1">
                <a:solidFill>
                  <a:srgbClr val="002060"/>
                </a:solidFill>
              </a:rPr>
              <a:t>của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vùng</a:t>
            </a:r>
            <a:r>
              <a:rPr lang="en-US" sz="2800" b="1" i="1" dirty="0">
                <a:solidFill>
                  <a:srgbClr val="002060"/>
                </a:solidFill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502041"/>
              </p:ext>
            </p:extLst>
          </p:nvPr>
        </p:nvGraphicFramePr>
        <p:xfrm>
          <a:off x="4724400" y="937765"/>
          <a:ext cx="4191000" cy="509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33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57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Vùng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Tỉ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lệ</a:t>
                      </a:r>
                      <a:r>
                        <a:rPr lang="en-US" sz="2400" baseline="0" dirty="0"/>
                        <a:t> %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TD&amp;MN </a:t>
                      </a:r>
                      <a:r>
                        <a:rPr lang="en-US" sz="2400" b="1" dirty="0" err="1"/>
                        <a:t>Bắc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Bộ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7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ĐB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</a:rPr>
                        <a:t>sông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</a:rPr>
                        <a:t>Hồng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23,1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57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Bắc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dirty="0" err="1"/>
                        <a:t>Trung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Bộ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DH Nam </a:t>
                      </a:r>
                      <a:r>
                        <a:rPr lang="en-US" sz="2400" b="1" dirty="0" err="1"/>
                        <a:t>Trung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Bộ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57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Tây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Nguyên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57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Đông</a:t>
                      </a:r>
                      <a:r>
                        <a:rPr lang="en-US" sz="2400" b="1" baseline="0" dirty="0"/>
                        <a:t> Nam </a:t>
                      </a:r>
                      <a:r>
                        <a:rPr lang="en-US" sz="2400" b="1" baseline="0" dirty="0" err="1"/>
                        <a:t>Bộ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35,6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ĐB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sông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Cửu</a:t>
                      </a:r>
                      <a:r>
                        <a:rPr lang="en-US" sz="2400" b="1" baseline="0" dirty="0"/>
                        <a:t> Long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14,6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7336" y="3714750"/>
            <a:ext cx="4021499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Bản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đồ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kinh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tế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 ĐBSH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="" xmlns:a16="http://schemas.microsoft.com/office/drawing/2014/main" id="{3428A171-5FB9-47B9-9E21-CA825DFA67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47124" r="2805" b="11703"/>
          <a:stretch/>
        </p:blipFill>
        <p:spPr>
          <a:xfrm>
            <a:off x="63502" y="937685"/>
            <a:ext cx="4635698" cy="2777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C4752AD-ACDD-4DA7-822D-710A4E93853C}"/>
              </a:ext>
            </a:extLst>
          </p:cNvPr>
          <p:cNvSpPr/>
          <p:nvPr/>
        </p:nvSpPr>
        <p:spPr>
          <a:xfrm>
            <a:off x="274457" y="4151080"/>
            <a:ext cx="4021499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</a:rPr>
              <a:t>tế</a:t>
            </a:r>
            <a:endParaRPr lang="en-US" sz="28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1301</Words>
  <Application>Microsoft Office PowerPoint</Application>
  <PresentationFormat>On-screen Show (16:9)</PresentationFormat>
  <Paragraphs>242</Paragraphs>
  <Slides>35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Office Theme</vt:lpstr>
      <vt:lpstr>Angles</vt:lpstr>
      <vt:lpstr>1_Angles</vt:lpstr>
      <vt:lpstr>2_Angles</vt:lpstr>
      <vt:lpstr>3_Angles</vt:lpstr>
      <vt:lpstr>4_Angles</vt:lpstr>
      <vt:lpstr>5_Angles</vt:lpstr>
      <vt:lpstr>6_Angles</vt:lpstr>
      <vt:lpstr>7_Angles</vt:lpstr>
      <vt:lpstr>8_Angles</vt:lpstr>
      <vt:lpstr>9_Angles</vt:lpstr>
      <vt:lpstr>10_Angles</vt:lpstr>
      <vt:lpstr>11_Angles</vt:lpstr>
      <vt:lpstr>PowerPoint Presentation</vt:lpstr>
      <vt:lpstr>PowerPoint Presentation</vt:lpstr>
      <vt:lpstr>PowerPoint Presentation</vt:lpstr>
      <vt:lpstr>PowerPoint Presentation</vt:lpstr>
      <vt:lpstr>Kể tên các ngành công nghiệp trọng điểm của vùng? </vt:lpstr>
      <vt:lpstr>PowerPoint Presentation</vt:lpstr>
      <vt:lpstr>PowerPoint Presentation</vt:lpstr>
      <vt:lpstr>  Iv. Tình hình phát triển kinh tế </vt:lpstr>
      <vt:lpstr>So sánh tỉ trọng công nghiệp của ĐBSH so với các vùng kinh tế khác và xác định tên các trung tâm CN của vùng.</vt:lpstr>
      <vt:lpstr>PowerPoint Presentation</vt:lpstr>
      <vt:lpstr>Tiết 23: bài 21: Vùng đồng bằng sông Hồng (TT) VI. Tình hình phát triển kinh tế </vt:lpstr>
      <vt:lpstr>PowerPoint Presentation</vt:lpstr>
      <vt:lpstr>PowerPoint Presentation</vt:lpstr>
      <vt:lpstr>Kể tên các ngành chăn nuôi chính của vùng?</vt:lpstr>
      <vt:lpstr>PowerPoint Presentation</vt:lpstr>
      <vt:lpstr>PowerPoint Presentation</vt:lpstr>
      <vt:lpstr>PowerPoint Presentation</vt:lpstr>
      <vt:lpstr>PowerPoint Presentation</vt:lpstr>
      <vt:lpstr>Tiết 23: bài 21: Vùng đồng bằng sông Hồng (TT) IV. Tình hình phát triển kinh tế </vt:lpstr>
      <vt:lpstr>PowerPoint Presentation</vt:lpstr>
      <vt:lpstr>PowerPoint Presentation</vt:lpstr>
      <vt:lpstr>Tiết 23: bài 21: Vùng đồng bằng sông Hồng (TT) VI. Tình hình phát triển kinh tế </vt:lpstr>
      <vt:lpstr>PowerPoint Presentation</vt:lpstr>
      <vt:lpstr>VI. Tình hình phát triển kinh tế </vt:lpstr>
      <vt:lpstr>V. Các trung tâm kinh tế và Vùng KTTĐ Bắc Bộ</vt:lpstr>
      <vt:lpstr>PowerPoint Presentation</vt:lpstr>
      <vt:lpstr>PowerPoint Presentation</vt:lpstr>
      <vt:lpstr>Em có biết?</vt:lpstr>
      <vt:lpstr>PowerPoint Presentation</vt:lpstr>
      <vt:lpstr>PowerPoint Presentation</vt:lpstr>
      <vt:lpstr>V. Vùng kinh tế trọng điểm Bắc Bộ</vt:lpstr>
      <vt:lpstr>Em muốn giải quyết vấn đề nào nhất? Vì sao?</vt:lpstr>
      <vt:lpstr>Phát triển bền vững – xu thế tất yếu</vt:lpstr>
      <vt:lpstr>VÙNG ĐỒNG BẰNG SÔNG HỒNG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 THÁCH</dc:title>
  <dc:creator>Tuấn Nguyễn Chí</dc:creator>
  <cp:lastModifiedBy>Admin</cp:lastModifiedBy>
  <cp:revision>36</cp:revision>
  <dcterms:created xsi:type="dcterms:W3CDTF">2020-11-08T22:39:29Z</dcterms:created>
  <dcterms:modified xsi:type="dcterms:W3CDTF">2021-12-02T02:02:37Z</dcterms:modified>
</cp:coreProperties>
</file>