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1" r:id="rId2"/>
    <p:sldId id="282" r:id="rId3"/>
    <p:sldId id="497" r:id="rId4"/>
    <p:sldId id="456" r:id="rId5"/>
    <p:sldId id="580" r:id="rId6"/>
    <p:sldId id="326" r:id="rId7"/>
    <p:sldId id="574" r:id="rId8"/>
    <p:sldId id="483" r:id="rId9"/>
    <p:sldId id="575" r:id="rId10"/>
    <p:sldId id="484" r:id="rId11"/>
    <p:sldId id="578" r:id="rId12"/>
    <p:sldId id="582" r:id="rId13"/>
    <p:sldId id="581" r:id="rId14"/>
    <p:sldId id="583" r:id="rId15"/>
    <p:sldId id="576" r:id="rId16"/>
    <p:sldId id="584"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2023C"/>
    <a:srgbClr val="DE4654"/>
    <a:srgbClr val="8BCD43"/>
    <a:srgbClr val="54304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99" d="100"/>
          <a:sy n="99" d="100"/>
        </p:scale>
        <p:origin x="57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7-25T23:05:45.019" idx="1">
    <p:pos x="1366" y="346"/>
    <p:text>slide 3
- Slide 3:  Ký hiệu hoạt động (trong file gợi ý hoặc khác)
điều chỉnh lại font chữ về time new roman</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custT="1"/>
      <dgm:spPr>
        <a:solidFill>
          <a:schemeClr val="accent1">
            <a:lumMod val="60000"/>
            <a:lumOff val="40000"/>
          </a:schemeClr>
        </a:solidFill>
        <a:ln>
          <a:solidFill>
            <a:schemeClr val="accent1">
              <a:lumMod val="40000"/>
              <a:lumOff val="60000"/>
            </a:schemeClr>
          </a:solidFill>
        </a:ln>
      </dgm:spPr>
      <dgm:t>
        <a:bodyPr/>
        <a:lstStyle/>
        <a:p>
          <a:r>
            <a:rPr kumimoji="0" lang="en-US" alt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dirty="0"/>
        </a:p>
      </dgm:t>
    </dgm:pt>
    <dgm:pt modelId="{B327BC0A-A89C-479E-B8CD-C46EF1DB42D9}" type="parTrans" cxnId="{98EF93F6-9645-42BA-9EDE-0684263968A6}">
      <dgm:prSet/>
      <dgm:spPr/>
      <dgm:t>
        <a:bodyPr/>
        <a:lstStyle/>
        <a:p>
          <a:endParaRPr lang="en-US"/>
        </a:p>
      </dgm:t>
    </dgm:pt>
    <dgm:pt modelId="{41D8AE83-6358-42AE-B439-0EFC9D377ED1}" type="sibTrans" cxnId="{98EF93F6-9645-42BA-9EDE-0684263968A6}">
      <dgm:prSet/>
      <dgm:spPr/>
      <dgm:t>
        <a:bodyPr/>
        <a:lstStyle/>
        <a:p>
          <a:endParaRPr lang="en-US"/>
        </a:p>
      </dgm:t>
    </dgm:pt>
    <dgm:pt modelId="{ECA0ABAF-B23C-4736-AEB9-5FAE681D07FA}">
      <dgm:prSet phldrT="[Text]" custT="1"/>
      <dgm:spPr/>
      <dgm:t>
        <a:bodyPr/>
        <a:lstStyle/>
        <a:p>
          <a:r>
            <a:rPr lang="nl-NL" sz="3200" dirty="0">
              <a:latin typeface="Times New Roman" panose="02020603050405020304" pitchFamily="18" charset="0"/>
              <a:cs typeface="Times New Roman" panose="02020603050405020304" pitchFamily="18" charset="0"/>
            </a:rPr>
            <a:t>Thước thẳng có chia khoảng, eke</a:t>
          </a:r>
          <a:endParaRPr lang="en-US" sz="3200" dirty="0">
            <a:latin typeface="Times New Roman" panose="02020603050405020304" pitchFamily="18" charset="0"/>
            <a:cs typeface="Times New Roman" panose="02020603050405020304" pitchFamily="18" charset="0"/>
          </a:endParaRPr>
        </a:p>
      </dgm:t>
    </dgm:pt>
    <dgm:pt modelId="{A44464D3-94BC-4791-92AF-D4DDB39C3B1A}" type="parTrans" cxnId="{8424536B-BE7E-4427-8F9D-11FD9E33F2DF}">
      <dgm:prSet/>
      <dgm:spPr/>
      <dgm:t>
        <a:bodyPr/>
        <a:lstStyle/>
        <a:p>
          <a:endParaRPr lang="en-US"/>
        </a:p>
      </dgm:t>
    </dgm:pt>
    <dgm:pt modelId="{C021D020-C3B9-4ABB-A06B-CC452B865337}" type="sibTrans" cxnId="{8424536B-BE7E-4427-8F9D-11FD9E33F2DF}">
      <dgm:prSet/>
      <dgm:spPr/>
      <dgm:t>
        <a:bodyPr/>
        <a:lstStyle/>
        <a:p>
          <a:endParaRPr lang="en-US"/>
        </a:p>
      </dgm:t>
    </dgm:pt>
    <dgm:pt modelId="{3B33AAEF-2BF8-4EBB-A3B1-62835B5C81BF}">
      <dgm:prSet phldrT="[Text]" custT="1"/>
      <dgm:spPr>
        <a:solidFill>
          <a:schemeClr val="accent1">
            <a:lumMod val="60000"/>
            <a:lumOff val="40000"/>
          </a:schemeClr>
        </a:solidFill>
        <a:ln>
          <a:solidFill>
            <a:schemeClr val="accent1">
              <a:lumMod val="40000"/>
              <a:lumOff val="60000"/>
            </a:schemeClr>
          </a:solidFill>
        </a:ln>
      </dgm:spPr>
      <dgm:t>
        <a:bodyPr/>
        <a:lstStyle/>
        <a:p>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500" dirty="0"/>
        </a:p>
      </dgm:t>
    </dgm:pt>
    <dgm:pt modelId="{887C755C-0A39-4BCA-B05A-04B6066CC9B9}" type="parTrans" cxnId="{114F78D7-52EA-4C98-83EA-2E3113FBAE6C}">
      <dgm:prSet/>
      <dgm:spPr/>
      <dgm:t>
        <a:bodyPr/>
        <a:lstStyle/>
        <a:p>
          <a:endParaRPr lang="en-US"/>
        </a:p>
      </dgm:t>
    </dgm:pt>
    <dgm:pt modelId="{8A81B1FB-67E6-4DD3-8927-4689A7E10F68}" type="sibTrans" cxnId="{114F78D7-52EA-4C98-83EA-2E3113FBAE6C}">
      <dgm:prSet/>
      <dgm:spPr/>
      <dgm:t>
        <a:bodyPr/>
        <a:lstStyle/>
        <a:p>
          <a:endParaRPr lang="en-US"/>
        </a:p>
      </dgm:t>
    </dgm:pt>
    <dgm:pt modelId="{704E6F5A-9DD3-4463-B617-DAC4CB1475BA}">
      <dgm:prSet phldrT="[Text]" custT="1"/>
      <dgm:spPr/>
      <dgm:t>
        <a:bodyPr/>
        <a:lstStyle/>
        <a:p>
          <a:r>
            <a:rPr lang="nl-NL" sz="3200" dirty="0">
              <a:latin typeface="Times New Roman" panose="02020603050405020304" pitchFamily="18" charset="0"/>
              <a:cs typeface="Times New Roman" panose="02020603050405020304" pitchFamily="18" charset="0"/>
            </a:rPr>
            <a:t>Cọc, dây, thước thẳng đo độ dài</a:t>
          </a:r>
          <a:endParaRPr lang="en-US" sz="3200" dirty="0">
            <a:latin typeface="+mj-lt"/>
          </a:endParaRPr>
        </a:p>
      </dgm:t>
    </dgm:pt>
    <dgm:pt modelId="{527A9CE6-AF4E-472F-AD59-A231136EB5D9}" type="parTrans" cxnId="{D4D75E30-4B78-4946-8E43-D2A67A5959C0}">
      <dgm:prSet/>
      <dgm:spPr/>
      <dgm:t>
        <a:bodyPr/>
        <a:lstStyle/>
        <a:p>
          <a:endParaRPr lang="en-US"/>
        </a:p>
      </dgm:t>
    </dgm:pt>
    <dgm:pt modelId="{3EE0876E-E618-456F-81E9-FBAA95CF7E2B}" type="sibTrans" cxnId="{D4D75E30-4B78-4946-8E43-D2A67A5959C0}">
      <dgm:prSet/>
      <dgm:spPr/>
      <dgm:t>
        <a:bodyPr/>
        <a:lstStyle/>
        <a:p>
          <a:endParaRPr lang="en-US"/>
        </a:p>
      </dgm:t>
    </dgm:pt>
    <dgm:pt modelId="{56E09EC8-C924-400D-8A3C-896A8768285F}">
      <dgm:prSet phldrT="[Text]" custT="1"/>
      <dgm:spPr/>
      <dgm:t>
        <a:bodyPr/>
        <a:lstStyle/>
        <a:p>
          <a:r>
            <a:rPr lang="nl-NL" sz="3200" dirty="0">
              <a:latin typeface="Times New Roman" panose="02020603050405020304" pitchFamily="18" charset="0"/>
              <a:cs typeface="Times New Roman" panose="02020603050405020304" pitchFamily="18" charset="0"/>
            </a:rPr>
            <a:t>Máy chiếu, sách giáo khoa, bài soạn.</a:t>
          </a:r>
          <a:endParaRPr lang="en-US" sz="3200" dirty="0">
            <a:latin typeface="Times New Roman" panose="02020603050405020304" pitchFamily="18" charset="0"/>
            <a:cs typeface="Times New Roman" panose="02020603050405020304" pitchFamily="18" charset="0"/>
          </a:endParaRPr>
        </a:p>
      </dgm:t>
    </dgm:pt>
    <dgm:pt modelId="{33E6D256-12BC-4497-BAC8-8372C37FCFF7}" type="parTrans" cxnId="{71DE60AA-128E-4E21-9C7C-6A2ADE32EDE6}">
      <dgm:prSet/>
      <dgm:spPr/>
      <dgm:t>
        <a:bodyPr/>
        <a:lstStyle/>
        <a:p>
          <a:endParaRPr lang="vi-VN"/>
        </a:p>
      </dgm:t>
    </dgm:pt>
    <dgm:pt modelId="{BF6D8FEE-E363-4414-B57C-2EC28F8B79AA}" type="sibTrans" cxnId="{71DE60AA-128E-4E21-9C7C-6A2ADE32EDE6}">
      <dgm:prSet/>
      <dgm:spPr/>
      <dgm:t>
        <a:bodyPr/>
        <a:lstStyle/>
        <a:p>
          <a:endParaRPr lang="vi-VN"/>
        </a:p>
      </dgm:t>
    </dgm:pt>
    <dgm:pt modelId="{EBF0A97A-EDF1-4C47-8ECB-5F5F6A8E456D}" type="pres">
      <dgm:prSet presAssocID="{E1A6C867-5640-4890-9BBB-DBBB33C62E0E}" presName="linear" presStyleCnt="0">
        <dgm:presLayoutVars>
          <dgm:animLvl val="lvl"/>
          <dgm:resizeHandles val="exact"/>
        </dgm:presLayoutVars>
      </dgm:prSet>
      <dgm:spPr/>
      <dgm:t>
        <a:bodyPr/>
        <a:lstStyle/>
        <a:p>
          <a:endParaRPr lang="en-US"/>
        </a:p>
      </dgm:t>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t>
        <a:bodyPr/>
        <a:lstStyle/>
        <a:p>
          <a:endParaRPr lang="en-US"/>
        </a:p>
      </dgm:t>
    </dgm:pt>
    <dgm:pt modelId="{0DFB8EA2-E9F4-4E7D-B5BF-ABC527E44C63}" type="pres">
      <dgm:prSet presAssocID="{8E595FF9-7F13-4589-ADB1-A98CFA417FE8}" presName="childText" presStyleLbl="revTx" presStyleIdx="0" presStyleCnt="2">
        <dgm:presLayoutVars>
          <dgm:bulletEnabled val="1"/>
        </dgm:presLayoutVars>
      </dgm:prSet>
      <dgm:spPr/>
      <dgm:t>
        <a:bodyPr/>
        <a:lstStyle/>
        <a:p>
          <a:endParaRPr lang="en-US"/>
        </a:p>
      </dgm:t>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t>
        <a:bodyPr/>
        <a:lstStyle/>
        <a:p>
          <a:endParaRPr lang="en-US"/>
        </a:p>
      </dgm:t>
    </dgm:pt>
    <dgm:pt modelId="{8F3B6D51-6576-4847-95F8-097004C88A78}" type="pres">
      <dgm:prSet presAssocID="{3B33AAEF-2BF8-4EBB-A3B1-62835B5C81BF}" presName="childText" presStyleLbl="revTx" presStyleIdx="1" presStyleCnt="2">
        <dgm:presLayoutVars>
          <dgm:bulletEnabled val="1"/>
        </dgm:presLayoutVars>
      </dgm:prSet>
      <dgm:spPr/>
      <dgm:t>
        <a:bodyPr/>
        <a:lstStyle/>
        <a:p>
          <a:endParaRPr lang="en-US"/>
        </a:p>
      </dgm:t>
    </dgm:pt>
  </dgm:ptLst>
  <dgm:cxnLst>
    <dgm:cxn modelId="{98EF93F6-9645-42BA-9EDE-0684263968A6}" srcId="{E1A6C867-5640-4890-9BBB-DBBB33C62E0E}" destId="{8E595FF9-7F13-4589-ADB1-A98CFA417FE8}" srcOrd="0" destOrd="0" parTransId="{B327BC0A-A89C-479E-B8CD-C46EF1DB42D9}" sibTransId="{41D8AE83-6358-42AE-B439-0EFC9D377ED1}"/>
    <dgm:cxn modelId="{99C0CA34-B0CB-444B-8AAD-810CD5D103FE}" type="presOf" srcId="{ECA0ABAF-B23C-4736-AEB9-5FAE681D07FA}" destId="{0DFB8EA2-E9F4-4E7D-B5BF-ABC527E44C63}" srcOrd="0" destOrd="0"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FD09A55E-6FC0-4B08-8C11-21482B1E3979}" type="presOf" srcId="{3B33AAEF-2BF8-4EBB-A3B1-62835B5C81BF}" destId="{D2408717-B530-41AC-B5CE-E14FAEC5B062}" srcOrd="0" destOrd="0"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F19EA7E5-7E3A-43D8-BCF8-2B725321D5EF}" type="presOf" srcId="{56E09EC8-C924-400D-8A3C-896A8768285F}" destId="{0DFB8EA2-E9F4-4E7D-B5BF-ABC527E44C63}" srcOrd="0" destOrd="1" presId="urn:microsoft.com/office/officeart/2005/8/layout/vList2"/>
    <dgm:cxn modelId="{3A28E52C-05AC-464F-BC2C-AE5BA1C059F0}" type="presOf" srcId="{E1A6C867-5640-4890-9BBB-DBBB33C62E0E}" destId="{EBF0A97A-EDF1-4C47-8ECB-5F5F6A8E456D}" srcOrd="0" destOrd="0" presId="urn:microsoft.com/office/officeart/2005/8/layout/vList2"/>
    <dgm:cxn modelId="{31096CDC-920C-4489-BD01-670DA5CE15D5}" type="presOf" srcId="{704E6F5A-9DD3-4463-B617-DAC4CB1475BA}" destId="{8F3B6D51-6576-4847-95F8-097004C88A78}" srcOrd="0" destOrd="0"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71DE60AA-128E-4E21-9C7C-6A2ADE32EDE6}" srcId="{8E595FF9-7F13-4589-ADB1-A98CFA417FE8}" destId="{56E09EC8-C924-400D-8A3C-896A8768285F}" srcOrd="1" destOrd="0" parTransId="{33E6D256-12BC-4497-BAC8-8372C37FCFF7}" sibTransId="{BF6D8FEE-E363-4414-B57C-2EC28F8B79AA}"/>
    <dgm:cxn modelId="{2ACFD60D-ABB2-4145-BA35-09A5FD91CFF0}" type="presOf" srcId="{8E595FF9-7F13-4589-ADB1-A98CFA417FE8}" destId="{E5C9E7A5-AF2E-4D50-8726-C7D64A106B64}" srcOrd="0" destOrd="0" presId="urn:microsoft.com/office/officeart/2005/8/layout/vList2"/>
    <dgm:cxn modelId="{9F1AFFF0-E33D-4DC7-B3E7-D911C79A7F1A}" type="presParOf" srcId="{EBF0A97A-EDF1-4C47-8ECB-5F5F6A8E456D}" destId="{E5C9E7A5-AF2E-4D50-8726-C7D64A106B64}" srcOrd="0" destOrd="0" presId="urn:microsoft.com/office/officeart/2005/8/layout/vList2"/>
    <dgm:cxn modelId="{88644A3A-F668-480A-850D-C179F4F6DD3A}" type="presParOf" srcId="{EBF0A97A-EDF1-4C47-8ECB-5F5F6A8E456D}" destId="{0DFB8EA2-E9F4-4E7D-B5BF-ABC527E44C63}" srcOrd="1" destOrd="0" presId="urn:microsoft.com/office/officeart/2005/8/layout/vList2"/>
    <dgm:cxn modelId="{6C8D77FC-A446-430E-A02D-DAFAB5B7BD9F}" type="presParOf" srcId="{EBF0A97A-EDF1-4C47-8ECB-5F5F6A8E456D}" destId="{D2408717-B530-41AC-B5CE-E14FAEC5B062}" srcOrd="2" destOrd="0" presId="urn:microsoft.com/office/officeart/2005/8/layout/vList2"/>
    <dgm:cxn modelId="{91D390D9-0792-4B7E-8561-3CDA6BC8385E}"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36638"/>
          <a:ext cx="6096000" cy="84240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0" lang="en-US" altLang="en-US" sz="28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kern="1200" dirty="0"/>
        </a:p>
      </dsp:txBody>
      <dsp:txXfrm>
        <a:off x="41123" y="77761"/>
        <a:ext cx="6013754" cy="760154"/>
      </dsp:txXfrm>
    </dsp:sp>
    <dsp:sp modelId="{0DFB8EA2-E9F4-4E7D-B5BF-ABC527E44C63}">
      <dsp:nvSpPr>
        <dsp:cNvPr id="0" name=""/>
        <dsp:cNvSpPr/>
      </dsp:nvSpPr>
      <dsp:spPr>
        <a:xfrm>
          <a:off x="0" y="867600"/>
          <a:ext cx="6096000" cy="1862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nl-NL" sz="3200" kern="1200" dirty="0">
              <a:latin typeface="Times New Roman" panose="02020603050405020304" pitchFamily="18" charset="0"/>
              <a:cs typeface="Times New Roman" panose="02020603050405020304" pitchFamily="18" charset="0"/>
            </a:rPr>
            <a:t>Thước thẳng có chia khoảng, eke</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20000"/>
            </a:spcAft>
            <a:buChar char="••"/>
          </a:pPr>
          <a:r>
            <a:rPr lang="nl-NL" sz="3200" kern="1200" dirty="0">
              <a:latin typeface="Times New Roman" panose="02020603050405020304" pitchFamily="18" charset="0"/>
              <a:cs typeface="Times New Roman" panose="02020603050405020304" pitchFamily="18" charset="0"/>
            </a:rPr>
            <a:t>Máy chiếu, sách giáo khoa, bài soạn.</a:t>
          </a:r>
          <a:endParaRPr lang="en-US" sz="3200" kern="1200" dirty="0">
            <a:latin typeface="Times New Roman" panose="02020603050405020304" pitchFamily="18" charset="0"/>
            <a:cs typeface="Times New Roman" panose="02020603050405020304" pitchFamily="18" charset="0"/>
          </a:endParaRPr>
        </a:p>
      </dsp:txBody>
      <dsp:txXfrm>
        <a:off x="0" y="867600"/>
        <a:ext cx="6096000" cy="1862999"/>
      </dsp:txXfrm>
    </dsp:sp>
    <dsp:sp modelId="{D2408717-B530-41AC-B5CE-E14FAEC5B062}">
      <dsp:nvSpPr>
        <dsp:cNvPr id="0" name=""/>
        <dsp:cNvSpPr/>
      </dsp:nvSpPr>
      <dsp:spPr>
        <a:xfrm>
          <a:off x="0" y="2653516"/>
          <a:ext cx="6096000" cy="84240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500" kern="1200" dirty="0"/>
        </a:p>
      </dsp:txBody>
      <dsp:txXfrm>
        <a:off x="41123" y="2694639"/>
        <a:ext cx="6013754" cy="760154"/>
      </dsp:txXfrm>
    </dsp:sp>
    <dsp:sp modelId="{8F3B6D51-6576-4847-95F8-097004C88A78}">
      <dsp:nvSpPr>
        <dsp:cNvPr id="0" name=""/>
        <dsp:cNvSpPr/>
      </dsp:nvSpPr>
      <dsp:spPr>
        <a:xfrm>
          <a:off x="0" y="3573000"/>
          <a:ext cx="60960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nl-NL" sz="3200" kern="1200" dirty="0">
              <a:latin typeface="Times New Roman" panose="02020603050405020304" pitchFamily="18" charset="0"/>
              <a:cs typeface="Times New Roman" panose="02020603050405020304" pitchFamily="18" charset="0"/>
            </a:rPr>
            <a:t>Cọc, dây, thước thẳng đo độ dài</a:t>
          </a:r>
          <a:endParaRPr lang="en-US" sz="3200" kern="1200" dirty="0">
            <a:latin typeface="+mj-lt"/>
          </a:endParaRPr>
        </a:p>
      </dsp:txBody>
      <dsp:txXfrm>
        <a:off x="0" y="3573000"/>
        <a:ext cx="6096000" cy="745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t>5/21/2024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1</a:t>
            </a:fld>
            <a:endParaRPr lang="en-US"/>
          </a:p>
        </p:txBody>
      </p:sp>
    </p:spTree>
    <p:extLst>
      <p:ext uri="{BB962C8B-B14F-4D97-AF65-F5344CB8AC3E}">
        <p14:creationId xmlns:p14="http://schemas.microsoft.com/office/powerpoint/2010/main" val="2876694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a:t>
            </a:fld>
            <a:endParaRPr lang="en-US"/>
          </a:p>
        </p:txBody>
      </p:sp>
    </p:spTree>
    <p:extLst>
      <p:ext uri="{BB962C8B-B14F-4D97-AF65-F5344CB8AC3E}">
        <p14:creationId xmlns:p14="http://schemas.microsoft.com/office/powerpoint/2010/main" val="223915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4</a:t>
            </a:fld>
            <a:endParaRPr lang="en-US"/>
          </a:p>
        </p:txBody>
      </p:sp>
    </p:spTree>
    <p:extLst>
      <p:ext uri="{BB962C8B-B14F-4D97-AF65-F5344CB8AC3E}">
        <p14:creationId xmlns:p14="http://schemas.microsoft.com/office/powerpoint/2010/main" val="278311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Nhấp vào mũi tên xuất hiện liên kết GSP minh họa cách đo tương ứng</a:t>
            </a:r>
          </a:p>
        </p:txBody>
      </p:sp>
      <p:sp>
        <p:nvSpPr>
          <p:cNvPr id="4" name="Slide Number Placeholder 3"/>
          <p:cNvSpPr>
            <a:spLocks noGrp="1"/>
          </p:cNvSpPr>
          <p:nvPr>
            <p:ph type="sldNum" sz="quarter" idx="5"/>
          </p:nvPr>
        </p:nvSpPr>
        <p:spPr/>
        <p:txBody>
          <a:bodyPr/>
          <a:lstStyle/>
          <a:p>
            <a:fld id="{D2986841-B6E9-4602-99D2-E5DE711450F7}" type="slidenum">
              <a:rPr lang="en-US" smtClean="0"/>
              <a:t>9</a:t>
            </a:fld>
            <a:endParaRPr lang="en-US"/>
          </a:p>
        </p:txBody>
      </p:sp>
    </p:spTree>
    <p:extLst>
      <p:ext uri="{BB962C8B-B14F-4D97-AF65-F5344CB8AC3E}">
        <p14:creationId xmlns:p14="http://schemas.microsoft.com/office/powerpoint/2010/main" val="764553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Gv</a:t>
            </a:r>
            <a:r>
              <a:rPr lang="en-US" dirty="0"/>
              <a:t> </a:t>
            </a:r>
            <a:r>
              <a:rPr lang="en-US" dirty="0" err="1"/>
              <a:t>điều</a:t>
            </a:r>
            <a:r>
              <a:rPr lang="en-US" dirty="0"/>
              <a:t> </a:t>
            </a:r>
            <a:r>
              <a:rPr lang="en-US" dirty="0" err="1"/>
              <a:t>hành</a:t>
            </a:r>
            <a:r>
              <a:rPr lang="en-US" dirty="0"/>
              <a:t> </a:t>
            </a:r>
            <a:r>
              <a:rPr lang="en-US" dirty="0" err="1"/>
              <a:t>hs</a:t>
            </a:r>
            <a:r>
              <a:rPr lang="en-US" dirty="0"/>
              <a:t> </a:t>
            </a:r>
            <a:r>
              <a:rPr lang="en-US" dirty="0" err="1"/>
              <a:t>làm</a:t>
            </a:r>
            <a:r>
              <a:rPr lang="en-US" dirty="0"/>
              <a:t> </a:t>
            </a:r>
            <a:r>
              <a:rPr lang="en-US" dirty="0" err="1"/>
              <a:t>việc</a:t>
            </a:r>
            <a:r>
              <a:rPr lang="en-US" dirty="0"/>
              <a:t> cá </a:t>
            </a:r>
            <a:r>
              <a:rPr lang="en-US" dirty="0" err="1"/>
              <a:t>nhân</a:t>
            </a:r>
            <a:r>
              <a:rPr lang="en-US" dirty="0"/>
              <a:t>, </a:t>
            </a:r>
            <a:r>
              <a:rPr lang="en-US" dirty="0" err="1"/>
              <a:t>thảo</a:t>
            </a:r>
            <a:r>
              <a:rPr lang="en-US" dirty="0"/>
              <a:t> </a:t>
            </a:r>
            <a:r>
              <a:rPr lang="en-US" dirty="0" err="1"/>
              <a:t>luận</a:t>
            </a:r>
            <a:r>
              <a:rPr lang="en-US" dirty="0"/>
              <a:t> </a:t>
            </a:r>
            <a:r>
              <a:rPr lang="en-US" dirty="0" err="1"/>
              <a:t>nhóm</a:t>
            </a:r>
            <a:r>
              <a:rPr lang="en-US" dirty="0"/>
              <a:t> </a:t>
            </a:r>
            <a:r>
              <a:rPr lang="en-US" dirty="0" err="1"/>
              <a:t>đi</a:t>
            </a:r>
            <a:r>
              <a:rPr lang="en-US" dirty="0"/>
              <a:t> </a:t>
            </a:r>
            <a:r>
              <a:rPr lang="en-US" dirty="0" err="1"/>
              <a:t>đến</a:t>
            </a:r>
            <a:r>
              <a:rPr lang="en-US" dirty="0"/>
              <a:t> </a:t>
            </a:r>
            <a:r>
              <a:rPr lang="en-US" dirty="0" err="1"/>
              <a:t>kết</a:t>
            </a:r>
            <a:r>
              <a:rPr lang="en-US" dirty="0"/>
              <a:t> </a:t>
            </a:r>
            <a:r>
              <a:rPr lang="en-US" dirty="0" err="1"/>
              <a:t>luận</a:t>
            </a:r>
            <a:r>
              <a:rPr lang="en-US" dirty="0"/>
              <a:t> </a:t>
            </a:r>
            <a:r>
              <a:rPr lang="en-US" dirty="0" err="1"/>
              <a:t>chung</a:t>
            </a:r>
            <a:endParaRPr lang="vi-VN" dirty="0"/>
          </a:p>
        </p:txBody>
      </p:sp>
      <p:sp>
        <p:nvSpPr>
          <p:cNvPr id="4" name="Slide Number Placeholder 3"/>
          <p:cNvSpPr>
            <a:spLocks noGrp="1"/>
          </p:cNvSpPr>
          <p:nvPr>
            <p:ph type="sldNum" sz="quarter" idx="5"/>
          </p:nvPr>
        </p:nvSpPr>
        <p:spPr/>
        <p:txBody>
          <a:bodyPr/>
          <a:lstStyle/>
          <a:p>
            <a:fld id="{D2986841-B6E9-4602-99D2-E5DE711450F7}" type="slidenum">
              <a:rPr lang="en-US" smtClean="0"/>
              <a:t>11</a:t>
            </a:fld>
            <a:endParaRPr lang="en-US"/>
          </a:p>
        </p:txBody>
      </p:sp>
    </p:spTree>
    <p:extLst>
      <p:ext uri="{BB962C8B-B14F-4D97-AF65-F5344CB8AC3E}">
        <p14:creationId xmlns:p14="http://schemas.microsoft.com/office/powerpoint/2010/main" val="316298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HS làm việc cá nhân, gv hướng dẫn hs thực hiện, </a:t>
            </a:r>
            <a:r>
              <a:rPr lang="en-US" dirty="0" err="1"/>
              <a:t>thời</a:t>
            </a:r>
            <a:r>
              <a:rPr lang="en-US" dirty="0"/>
              <a:t> </a:t>
            </a:r>
            <a:r>
              <a:rPr lang="en-US" dirty="0" err="1"/>
              <a:t>gian</a:t>
            </a:r>
            <a:r>
              <a:rPr lang="en-US" dirty="0"/>
              <a:t> </a:t>
            </a:r>
            <a:r>
              <a:rPr lang="en-US" dirty="0" err="1"/>
              <a:t>phu</a:t>
            </a:r>
            <a:r>
              <a:rPr lang="en-US" dirty="0"/>
              <a:t>̣ </a:t>
            </a:r>
            <a:r>
              <a:rPr lang="en-US" dirty="0" err="1"/>
              <a:t>thuộc</a:t>
            </a:r>
            <a:r>
              <a:rPr lang="en-US" dirty="0"/>
              <a:t> </a:t>
            </a:r>
            <a:r>
              <a:rPr lang="en-US" dirty="0" err="1"/>
              <a:t>vào</a:t>
            </a:r>
            <a:r>
              <a:rPr lang="en-US" dirty="0"/>
              <a:t> </a:t>
            </a:r>
            <a:r>
              <a:rPr lang="en-US" dirty="0" err="1"/>
              <a:t>tốc</a:t>
            </a:r>
            <a:r>
              <a:rPr lang="en-US" dirty="0"/>
              <a:t> </a:t>
            </a:r>
            <a:r>
              <a:rPr lang="en-US" dirty="0" err="1"/>
              <a:t>đô</a:t>
            </a:r>
            <a:r>
              <a:rPr lang="en-US" dirty="0"/>
              <a:t>̣ </a:t>
            </a:r>
            <a:r>
              <a:rPr lang="en-US" dirty="0" err="1"/>
              <a:t>hs</a:t>
            </a:r>
            <a:r>
              <a:rPr lang="en-US" dirty="0"/>
              <a:t> </a:t>
            </a:r>
            <a:r>
              <a:rPr lang="en-US" dirty="0" err="1"/>
              <a:t>thực</a:t>
            </a:r>
            <a:r>
              <a:rPr lang="en-US" dirty="0"/>
              <a:t> </a:t>
            </a:r>
            <a:r>
              <a:rPr lang="en-US" dirty="0" err="1"/>
              <a:t>hiện</a:t>
            </a:r>
            <a:endParaRPr lang="vi-VN" dirty="0"/>
          </a:p>
        </p:txBody>
      </p:sp>
      <p:sp>
        <p:nvSpPr>
          <p:cNvPr id="4" name="Slide Number Placeholder 3"/>
          <p:cNvSpPr>
            <a:spLocks noGrp="1"/>
          </p:cNvSpPr>
          <p:nvPr>
            <p:ph type="sldNum" sz="quarter" idx="5"/>
          </p:nvPr>
        </p:nvSpPr>
        <p:spPr/>
        <p:txBody>
          <a:bodyPr/>
          <a:lstStyle/>
          <a:p>
            <a:fld id="{D2986841-B6E9-4602-99D2-E5DE711450F7}" type="slidenum">
              <a:rPr lang="en-US" smtClean="0"/>
              <a:t>13</a:t>
            </a:fld>
            <a:endParaRPr lang="en-US"/>
          </a:p>
        </p:txBody>
      </p:sp>
    </p:spTree>
    <p:extLst>
      <p:ext uri="{BB962C8B-B14F-4D97-AF65-F5344CB8AC3E}">
        <p14:creationId xmlns:p14="http://schemas.microsoft.com/office/powerpoint/2010/main" val="1972883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7447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2464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60089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97749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21413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86624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31365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63472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13745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77801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41695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38DDCE-A2E0-4ED5-91D6-A39DA716103D}" type="datetimeFigureOut">
              <a:rPr lang="en-US" smtClean="0"/>
              <a:t>5/21/2024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6E1D2B-0CA4-49DE-8ACE-2DF230ACA4E4}" type="slidenum">
              <a:rPr lang="en-US" smtClean="0"/>
              <a:t>‹#›</a:t>
            </a:fld>
            <a:endParaRPr lang="en-US"/>
          </a:p>
        </p:txBody>
      </p:sp>
    </p:spTree>
    <p:extLst>
      <p:ext uri="{BB962C8B-B14F-4D97-AF65-F5344CB8AC3E}">
        <p14:creationId xmlns:p14="http://schemas.microsoft.com/office/powerpoint/2010/main" val="23841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oleObject3.bin"/><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5.wmf"/><Relationship Id="rId5" Type="http://schemas.openxmlformats.org/officeDocument/2006/relationships/oleObject" Target="../embeddings/oleObject5.bin"/><Relationship Id="rId4" Type="http://schemas.openxmlformats.org/officeDocument/2006/relationships/image" Target="../media/image22.wmf"/><Relationship Id="rId9" Type="http://schemas.openxmlformats.org/officeDocument/2006/relationships/image" Target="../media/image2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13"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2.xml"/><Relationship Id="rId16" Type="http://schemas.openxmlformats.org/officeDocument/2006/relationships/comments" Target="../comments/comment1.xml"/><Relationship Id="rId1" Type="http://schemas.openxmlformats.org/officeDocument/2006/relationships/slideLayout" Target="../slideLayouts/slideLayout7.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8.png"/><Relationship Id="rId5" Type="http://schemas.openxmlformats.org/officeDocument/2006/relationships/image" Target="../media/image4.jpe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6.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Cach%20do%20thu%20nhat.gsp"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Cach%20do%20thu%20ba.gsp" TargetMode="External"/><Relationship Id="rId4" Type="http://schemas.openxmlformats.org/officeDocument/2006/relationships/hyperlink" Target="Cach%20do%20thu%20hai.g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1ABD889-CCEB-4BFD-B139-AA3762F04A82}"/>
              </a:ext>
            </a:extLst>
          </p:cNvPr>
          <p:cNvSpPr/>
          <p:nvPr/>
        </p:nvSpPr>
        <p:spPr>
          <a:xfrm rot="5400000">
            <a:off x="-118511" y="116225"/>
            <a:ext cx="3086103" cy="285365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Pictur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E2F2445-9A05-4DE7-9BE5-87A906C6E4C8}"/>
              </a:ext>
            </a:extLst>
          </p:cNvPr>
          <p:cNvPicPr>
            <a:picLocks noChangeAspect="1"/>
          </p:cNvPicPr>
          <p:nvPr/>
        </p:nvPicPr>
        <p:blipFill>
          <a:blip r:embed="rId3"/>
          <a:stretch>
            <a:fillRect/>
          </a:stretch>
        </p:blipFill>
        <p:spPr>
          <a:xfrm rot="18783435">
            <a:off x="-335593" y="913118"/>
            <a:ext cx="2914977" cy="596823"/>
          </a:xfrm>
          <a:prstGeom prst="rect">
            <a:avLst/>
          </a:prstGeom>
        </p:spPr>
      </p:pic>
      <p:graphicFrame>
        <p:nvGraphicFramePr>
          <p:cNvPr id="8" name="Diagram 7" descr="OPL20U25GSXzBJYl68kk8uQGfFKzs7yb1M4KJWUiLk6ZEvGF+qCIPSnY57AbBFCvTW2023.15.47+K4lPs7H94VUqPe2XwIsfPRnrXQE//QTEXxb8/8N4CNc6FpgZahzpTjFhMzSA7T/nHJa11DE8Ng2TP3iAmRczFlmslSuUNOgUeb6yRvs0="/>
          <p:cNvGraphicFramePr/>
          <p:nvPr>
            <p:extLst>
              <p:ext uri="{D42A27DB-BD31-4B8C-83A1-F6EECF244321}">
                <p14:modId xmlns:p14="http://schemas.microsoft.com/office/powerpoint/2010/main" val="2640825171"/>
              </p:ext>
            </p:extLst>
          </p:nvPr>
        </p:nvGraphicFramePr>
        <p:xfrm>
          <a:off x="2590800" y="666750"/>
          <a:ext cx="60960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9105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726621" y="996042"/>
            <a:ext cx="3249386" cy="309970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4720036" y="1509963"/>
            <a:ext cx="3094827" cy="784830"/>
          </a:xfrm>
          <a:prstGeom prst="rect">
            <a:avLst/>
          </a:prstGeom>
          <a:noFill/>
        </p:spPr>
        <p:txBody>
          <a:bodyPr wrap="square">
            <a:spAutoFit/>
          </a:bodyPr>
          <a:lstStyle/>
          <a:p>
            <a:r>
              <a:rPr lang="en-US" sz="4500" b="1" dirty="0" err="1">
                <a:solidFill>
                  <a:srgbClr val="FF0000"/>
                </a:solidFill>
                <a:latin typeface="Times New Roman" panose="02020603050405020304" pitchFamily="18" charset="0"/>
                <a:ea typeface="Calibri" panose="020F0502020204030204" pitchFamily="34" charset="0"/>
              </a:rPr>
              <a:t>Luyện</a:t>
            </a:r>
            <a:r>
              <a:rPr lang="en-US" sz="4500" b="1" dirty="0">
                <a:solidFill>
                  <a:srgbClr val="FF0000"/>
                </a:solidFill>
                <a:latin typeface="Times New Roman" panose="02020603050405020304" pitchFamily="18" charset="0"/>
                <a:ea typeface="Calibri" panose="020F0502020204030204" pitchFamily="34" charset="0"/>
              </a:rPr>
              <a:t> </a:t>
            </a:r>
            <a:r>
              <a:rPr lang="en-US" sz="4500" b="1" dirty="0" err="1">
                <a:solidFill>
                  <a:srgbClr val="FF0000"/>
                </a:solidFill>
                <a:latin typeface="Times New Roman" panose="02020603050405020304" pitchFamily="18" charset="0"/>
                <a:ea typeface="Calibri" panose="020F0502020204030204" pitchFamily="34" charset="0"/>
              </a:rPr>
              <a:t>tập</a:t>
            </a:r>
            <a:endParaRPr lang="en-US" sz="4500" dirty="0">
              <a:solidFill>
                <a:prstClr val="black"/>
              </a:solidFill>
            </a:endParaRPr>
          </a:p>
        </p:txBody>
      </p:sp>
      <p:pic>
        <p:nvPicPr>
          <p:cNvPr id="4" name="Hình ảnh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94793"/>
            <a:ext cx="4762500" cy="2857500"/>
          </a:xfrm>
          <a:prstGeom prst="rect">
            <a:avLst/>
          </a:prstGeom>
        </p:spPr>
      </p:pic>
    </p:spTree>
    <p:extLst>
      <p:ext uri="{BB962C8B-B14F-4D97-AF65-F5344CB8AC3E}">
        <p14:creationId xmlns:p14="http://schemas.microsoft.com/office/powerpoint/2010/main" val="2411337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CDD1FD9-2960-AC22-D8AD-5C6675024E43}"/>
              </a:ext>
            </a:extLst>
          </p:cNvPr>
          <p:cNvSpPr txBox="1"/>
          <p:nvPr/>
        </p:nvSpPr>
        <p:spPr>
          <a:xfrm>
            <a:off x="1" y="361950"/>
            <a:ext cx="7772400" cy="1539139"/>
          </a:xfrm>
          <a:prstGeom prst="rect">
            <a:avLst/>
          </a:prstGeom>
          <a:noFill/>
        </p:spPr>
        <p:txBody>
          <a:bodyPr wrap="square">
            <a:spAutoFit/>
          </a:bodyPr>
          <a:lstStyle/>
          <a:p>
            <a:pPr>
              <a:lnSpc>
                <a:spcPct val="115000"/>
              </a:lnSpc>
            </a:pPr>
            <a:r>
              <a:rPr lang="vi-VN" sz="2800" b="1" dirty="0">
                <a:effectLst/>
                <a:latin typeface="Times New Roman" panose="02020603050405020304" pitchFamily="18" charset="0"/>
                <a:ea typeface="Times New Roman" panose="02020603050405020304" pitchFamily="18" charset="0"/>
              </a:rPr>
              <a:t> </a:t>
            </a:r>
            <a:r>
              <a:rPr lang="vi-VN" sz="2800" b="1" dirty="0">
                <a:solidFill>
                  <a:srgbClr val="0000FF"/>
                </a:solidFill>
                <a:effectLst/>
                <a:latin typeface="Times New Roman" panose="02020603050405020304" pitchFamily="18" charset="0"/>
                <a:ea typeface="Times New Roman" panose="02020603050405020304" pitchFamily="18" charset="0"/>
              </a:rPr>
              <a:t>Bài 1. </a:t>
            </a:r>
            <a:r>
              <a:rPr lang="vi-VN" sz="2800" dirty="0">
                <a:effectLst/>
                <a:latin typeface="Times New Roman" panose="02020603050405020304" pitchFamily="18" charset="0"/>
                <a:ea typeface="Times New Roman" panose="02020603050405020304" pitchFamily="18" charset="0"/>
              </a:rPr>
              <a:t>Bóng của một cột điện trên mặt đất dài 5 m. Cùng lúc đó một cột đèn giao thông cao 2,5 m có bóng dài 2 m. Tính chiều cao của cột điện.</a:t>
            </a:r>
          </a:p>
        </p:txBody>
      </p:sp>
      <p:sp>
        <p:nvSpPr>
          <p:cNvPr id="4" name="TextBox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509978C-EC1A-DE26-84B5-00B765F46943}"/>
              </a:ext>
            </a:extLst>
          </p:cNvPr>
          <p:cNvSpPr txBox="1"/>
          <p:nvPr/>
        </p:nvSpPr>
        <p:spPr>
          <a:xfrm>
            <a:off x="3962400" y="1733550"/>
            <a:ext cx="914400" cy="523220"/>
          </a:xfrm>
          <a:prstGeom prst="rect">
            <a:avLst/>
          </a:prstGeom>
          <a:noFill/>
        </p:spPr>
        <p:txBody>
          <a:bodyPr wrap="square">
            <a:spAutoFit/>
          </a:bodyPr>
          <a:lstStyle/>
          <a:p>
            <a:r>
              <a:rPr lang="vi-VN" sz="2800" b="1" dirty="0">
                <a:solidFill>
                  <a:srgbClr val="0000FF"/>
                </a:solidFill>
                <a:effectLst/>
                <a:latin typeface="Times New Roman" panose="02020603050405020304" pitchFamily="18" charset="0"/>
                <a:ea typeface="Times New Roman" panose="02020603050405020304" pitchFamily="18" charset="0"/>
              </a:rPr>
              <a:t>Giải</a:t>
            </a:r>
            <a:endParaRPr lang="vi-VN" sz="2800" dirty="0"/>
          </a:p>
        </p:txBody>
      </p:sp>
      <p:sp>
        <p:nvSpPr>
          <p:cNvPr id="6" name="TextBox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012206E-F0EE-06D7-E82B-4E46E977FB53}"/>
              </a:ext>
            </a:extLst>
          </p:cNvPr>
          <p:cNvSpPr txBox="1"/>
          <p:nvPr/>
        </p:nvSpPr>
        <p:spPr>
          <a:xfrm>
            <a:off x="152400" y="2167155"/>
            <a:ext cx="6172200" cy="1384995"/>
          </a:xfrm>
          <a:prstGeom prst="rect">
            <a:avLst/>
          </a:prstGeom>
          <a:noFill/>
        </p:spPr>
        <p:txBody>
          <a:bodyPr wrap="square">
            <a:spAutoFit/>
          </a:bodyPr>
          <a:lstStyle/>
          <a:p>
            <a:r>
              <a:rPr lang="vi-VN" sz="2800" dirty="0">
                <a:latin typeface="Times New Roman" panose="02020603050405020304" pitchFamily="18" charset="0"/>
                <a:ea typeface="Times New Roman" panose="02020603050405020304" pitchFamily="18" charset="0"/>
              </a:rPr>
              <a:t>Giả</a:t>
            </a:r>
            <a:r>
              <a:rPr lang="vi-VN" sz="2800" dirty="0">
                <a:effectLst/>
                <a:latin typeface="Times New Roman" panose="02020603050405020304" pitchFamily="18" charset="0"/>
                <a:ea typeface="Times New Roman" panose="02020603050405020304" pitchFamily="18" charset="0"/>
              </a:rPr>
              <a:t> sử chiều cao cột điện là AB, có bóng trên mặt đất dài là AC. Chiều cao thanh sắt là DE, có bóng là DF. </a:t>
            </a:r>
            <a:endParaRPr lang="vi-VN" sz="2800" dirty="0"/>
          </a:p>
        </p:txBody>
      </p:sp>
      <p:grpSp>
        <p:nvGrpSpPr>
          <p:cNvPr id="10" name="Group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9836DFDE-38F2-F0BB-EE73-A0744D276E5F}"/>
              </a:ext>
            </a:extLst>
          </p:cNvPr>
          <p:cNvGrpSpPr/>
          <p:nvPr/>
        </p:nvGrpSpPr>
        <p:grpSpPr>
          <a:xfrm>
            <a:off x="609600" y="3531546"/>
            <a:ext cx="5715000" cy="954107"/>
            <a:chOff x="609600" y="3531546"/>
            <a:chExt cx="6019800" cy="954107"/>
          </a:xfrm>
        </p:grpSpPr>
        <p:sp>
          <p:nvSpPr>
            <p:cNvPr id="7" name="TextBox 6">
              <a:extLst>
                <a:ext uri="{FF2B5EF4-FFF2-40B4-BE49-F238E27FC236}">
                  <a16:creationId xmlns:a16="http://schemas.microsoft.com/office/drawing/2014/main" id="{062C27ED-C3A2-F2AE-5011-2CA971047854}"/>
                </a:ext>
              </a:extLst>
            </p:cNvPr>
            <p:cNvSpPr txBox="1"/>
            <p:nvPr/>
          </p:nvSpPr>
          <p:spPr>
            <a:xfrm>
              <a:off x="609600" y="3531546"/>
              <a:ext cx="6019800" cy="954107"/>
            </a:xfrm>
            <a:prstGeom prst="rect">
              <a:avLst/>
            </a:prstGeom>
            <a:noFill/>
          </p:spPr>
          <p:txBody>
            <a:bodyPr wrap="square">
              <a:spAutoFit/>
            </a:bodyPr>
            <a:lstStyle/>
            <a:p>
              <a:r>
                <a:rPr lang="vi-VN" sz="2800" dirty="0">
                  <a:latin typeface="Times New Roman" panose="02020603050405020304" pitchFamily="18" charset="0"/>
                  <a:ea typeface="Times New Roman" panose="02020603050405020304" pitchFamily="18" charset="0"/>
                </a:rPr>
                <a:t>Vì các tia nắng được coi là song song nên BC // EF. Do đó                          </a:t>
              </a:r>
              <a:endParaRPr lang="vi-VN" sz="2800" dirty="0"/>
            </a:p>
          </p:txBody>
        </p:sp>
        <p:graphicFrame>
          <p:nvGraphicFramePr>
            <p:cNvPr id="8" name="Object 7">
              <a:extLst>
                <a:ext uri="{FF2B5EF4-FFF2-40B4-BE49-F238E27FC236}">
                  <a16:creationId xmlns:a16="http://schemas.microsoft.com/office/drawing/2014/main" id="{55E787B8-FB6E-78BF-5ABD-9CF466E6E4E3}"/>
                </a:ext>
              </a:extLst>
            </p:cNvPr>
            <p:cNvGraphicFramePr>
              <a:graphicFrameLocks noChangeAspect="1"/>
            </p:cNvGraphicFramePr>
            <p:nvPr>
              <p:extLst>
                <p:ext uri="{D42A27DB-BD31-4B8C-83A1-F6EECF244321}">
                  <p14:modId xmlns:p14="http://schemas.microsoft.com/office/powerpoint/2010/main" val="3653206715"/>
                </p:ext>
              </p:extLst>
            </p:nvPr>
          </p:nvGraphicFramePr>
          <p:xfrm>
            <a:off x="3882507" y="4043369"/>
            <a:ext cx="2225675" cy="390525"/>
          </p:xfrm>
          <a:graphic>
            <a:graphicData uri="http://schemas.openxmlformats.org/presentationml/2006/ole">
              <mc:AlternateContent xmlns:mc="http://schemas.openxmlformats.org/markup-compatibility/2006">
                <mc:Choice xmlns:v="urn:schemas-microsoft-com:vml" Requires="v">
                  <p:oleObj spid="_x0000_s1026" name="Equation" r:id="rId4" imgW="2226001" imgH="390992" progId="Equation.DSMT4">
                    <p:embed/>
                  </p:oleObj>
                </mc:Choice>
                <mc:Fallback>
                  <p:oleObj name="Equation" r:id="rId4" imgW="2226001" imgH="390992" progId="Equation.DSMT4">
                    <p:embed/>
                    <p:pic>
                      <p:nvPicPr>
                        <p:cNvPr id="0" name=""/>
                        <p:cNvPicPr/>
                        <p:nvPr/>
                      </p:nvPicPr>
                      <p:blipFill>
                        <a:blip r:embed="rId5"/>
                        <a:stretch>
                          <a:fillRect/>
                        </a:stretch>
                      </p:blipFill>
                      <p:spPr>
                        <a:xfrm>
                          <a:off x="3882507" y="4043369"/>
                          <a:ext cx="2225675" cy="390525"/>
                        </a:xfrm>
                        <a:prstGeom prst="rect">
                          <a:avLst/>
                        </a:prstGeom>
                      </p:spPr>
                    </p:pic>
                  </p:oleObj>
                </mc:Fallback>
              </mc:AlternateContent>
            </a:graphicData>
          </a:graphic>
        </p:graphicFrame>
      </p:grpSp>
      <p:pic>
        <p:nvPicPr>
          <p:cNvPr id="12" name="Picture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5AB0D8A-E3AF-907B-8A77-448FC60A7B73}"/>
              </a:ext>
            </a:extLst>
          </p:cNvPr>
          <p:cNvPicPr>
            <a:picLocks noChangeAspect="1"/>
          </p:cNvPicPr>
          <p:nvPr/>
        </p:nvPicPr>
        <p:blipFill>
          <a:blip r:embed="rId6"/>
          <a:stretch>
            <a:fillRect/>
          </a:stretch>
        </p:blipFill>
        <p:spPr>
          <a:xfrm>
            <a:off x="6141415" y="1901089"/>
            <a:ext cx="2707724" cy="2590800"/>
          </a:xfrm>
          <a:prstGeom prst="rect">
            <a:avLst/>
          </a:prstGeom>
        </p:spPr>
      </p:pic>
      <p:pic>
        <p:nvPicPr>
          <p:cNvPr id="5" name="Pictur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7E606F8-60E2-B2A1-1836-1224B84088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2437" y="-416443"/>
            <a:ext cx="1807955" cy="1807955"/>
          </a:xfrm>
          <a:prstGeom prst="rect">
            <a:avLst/>
          </a:prstGeom>
        </p:spPr>
      </p:pic>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BCAF4A1-3C45-E517-0E8A-94132B185C43}"/>
              </a:ext>
            </a:extLst>
          </p:cNvPr>
          <p:cNvSpPr txBox="1"/>
          <p:nvPr/>
        </p:nvSpPr>
        <p:spPr>
          <a:xfrm>
            <a:off x="7262999" y="1625828"/>
            <a:ext cx="1897782" cy="369332"/>
          </a:xfrm>
          <a:prstGeom prst="rect">
            <a:avLst/>
          </a:prstGeom>
          <a:noFill/>
        </p:spPr>
        <p:txBody>
          <a:bodyPr wrap="square">
            <a:spAutoFit/>
          </a:bodyPr>
          <a:lstStyle/>
          <a:p>
            <a:r>
              <a:rPr lang="en-US" dirty="0" err="1">
                <a:latin typeface="Times New Roman" panose="02020603050405020304" pitchFamily="18" charset="0"/>
                <a:ea typeface="Times New Roman" panose="02020603050405020304" pitchFamily="18" charset="0"/>
              </a:rPr>
              <a:t>Thời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gian</a:t>
            </a:r>
            <a:r>
              <a:rPr lang="en-US" dirty="0">
                <a:latin typeface="Times New Roman" panose="02020603050405020304" pitchFamily="18" charset="0"/>
                <a:ea typeface="Times New Roman" panose="02020603050405020304" pitchFamily="18" charset="0"/>
              </a:rPr>
              <a:t> 6 </a:t>
            </a:r>
            <a:r>
              <a:rPr lang="en-US" dirty="0" err="1">
                <a:latin typeface="Times New Roman" panose="02020603050405020304" pitchFamily="18" charset="0"/>
                <a:ea typeface="Times New Roman" panose="02020603050405020304" pitchFamily="18" charset="0"/>
              </a:rPr>
              <a:t>phút</a:t>
            </a:r>
            <a:endParaRPr lang="vi-VN" dirty="0"/>
          </a:p>
        </p:txBody>
      </p:sp>
    </p:spTree>
    <p:extLst>
      <p:ext uri="{BB962C8B-B14F-4D97-AF65-F5344CB8AC3E}">
        <p14:creationId xmlns:p14="http://schemas.microsoft.com/office/powerpoint/2010/main" val="3140349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0112C5F-FC1E-5349-7863-81226AB1FE1D}"/>
              </a:ext>
            </a:extLst>
          </p:cNvPr>
          <p:cNvGrpSpPr/>
          <p:nvPr/>
        </p:nvGrpSpPr>
        <p:grpSpPr>
          <a:xfrm>
            <a:off x="457200" y="809843"/>
            <a:ext cx="5715000" cy="825500"/>
            <a:chOff x="304800" y="357512"/>
            <a:chExt cx="5715000" cy="825500"/>
          </a:xfrm>
        </p:grpSpPr>
        <p:sp>
          <p:nvSpPr>
            <p:cNvPr id="5" name="TextBox 4">
              <a:extLst>
                <a:ext uri="{FF2B5EF4-FFF2-40B4-BE49-F238E27FC236}">
                  <a16:creationId xmlns:a16="http://schemas.microsoft.com/office/drawing/2014/main" id="{65E46488-1148-CB85-8E17-7AC315BCC71D}"/>
                </a:ext>
              </a:extLst>
            </p:cNvPr>
            <p:cNvSpPr txBox="1"/>
            <p:nvPr/>
          </p:nvSpPr>
          <p:spPr>
            <a:xfrm>
              <a:off x="304800" y="508652"/>
              <a:ext cx="5715000" cy="523220"/>
            </a:xfrm>
            <a:prstGeom prst="rect">
              <a:avLst/>
            </a:prstGeom>
            <a:noFill/>
          </p:spPr>
          <p:txBody>
            <a:bodyPr wrap="square">
              <a:spAutoFit/>
            </a:bodyPr>
            <a:lstStyle/>
            <a:p>
              <a:r>
                <a:rPr lang="vi-VN" sz="2800" dirty="0">
                  <a:latin typeface="Times New Roman" panose="02020603050405020304" pitchFamily="18" charset="0"/>
                  <a:ea typeface="Times New Roman" panose="02020603050405020304" pitchFamily="18" charset="0"/>
                </a:rPr>
                <a:t>Suy ra</a:t>
              </a:r>
              <a:endParaRPr lang="vi-VN" sz="2800" dirty="0"/>
            </a:p>
          </p:txBody>
        </p:sp>
        <p:graphicFrame>
          <p:nvGraphicFramePr>
            <p:cNvPr id="7" name="Object 6">
              <a:extLst>
                <a:ext uri="{FF2B5EF4-FFF2-40B4-BE49-F238E27FC236}">
                  <a16:creationId xmlns:a16="http://schemas.microsoft.com/office/drawing/2014/main" id="{1B501E26-AC0C-1209-F93C-E19A19C93FD0}"/>
                </a:ext>
              </a:extLst>
            </p:cNvPr>
            <p:cNvGraphicFramePr>
              <a:graphicFrameLocks noChangeAspect="1"/>
            </p:cNvGraphicFramePr>
            <p:nvPr>
              <p:extLst>
                <p:ext uri="{D42A27DB-BD31-4B8C-83A1-F6EECF244321}">
                  <p14:modId xmlns:p14="http://schemas.microsoft.com/office/powerpoint/2010/main" val="383551635"/>
                </p:ext>
              </p:extLst>
            </p:nvPr>
          </p:nvGraphicFramePr>
          <p:xfrm>
            <a:off x="1551471" y="357512"/>
            <a:ext cx="1536700" cy="825500"/>
          </p:xfrm>
          <a:graphic>
            <a:graphicData uri="http://schemas.openxmlformats.org/presentationml/2006/ole">
              <mc:AlternateContent xmlns:mc="http://schemas.openxmlformats.org/markup-compatibility/2006">
                <mc:Choice xmlns:v="urn:schemas-microsoft-com:vml" Requires="v">
                  <p:oleObj spid="_x0000_s2050" name="Equation" r:id="rId3" imgW="1536480" imgH="825480" progId="Equation.DSMT4">
                    <p:embed/>
                  </p:oleObj>
                </mc:Choice>
                <mc:Fallback>
                  <p:oleObj name="Equation" r:id="rId3" imgW="1536480" imgH="825480" progId="Equation.DSMT4">
                    <p:embed/>
                    <p:pic>
                      <p:nvPicPr>
                        <p:cNvPr id="0" name=""/>
                        <p:cNvPicPr/>
                        <p:nvPr/>
                      </p:nvPicPr>
                      <p:blipFill>
                        <a:blip r:embed="rId4"/>
                        <a:stretch>
                          <a:fillRect/>
                        </a:stretch>
                      </p:blipFill>
                      <p:spPr>
                        <a:xfrm>
                          <a:off x="1551471" y="357512"/>
                          <a:ext cx="1536700" cy="825500"/>
                        </a:xfrm>
                        <a:prstGeom prst="rect">
                          <a:avLst/>
                        </a:prstGeom>
                      </p:spPr>
                    </p:pic>
                  </p:oleObj>
                </mc:Fallback>
              </mc:AlternateContent>
            </a:graphicData>
          </a:graphic>
        </p:graphicFrame>
      </p:grpSp>
      <p:grpSp>
        <p:nvGrpSpPr>
          <p:cNvPr id="9" name="Group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C9C6CA32-7FFF-A89C-7CF9-B597C67158FA}"/>
              </a:ext>
            </a:extLst>
          </p:cNvPr>
          <p:cNvGrpSpPr/>
          <p:nvPr/>
        </p:nvGrpSpPr>
        <p:grpSpPr>
          <a:xfrm>
            <a:off x="375250" y="2159000"/>
            <a:ext cx="5715000" cy="825500"/>
            <a:chOff x="304800" y="409271"/>
            <a:chExt cx="5715000" cy="825500"/>
          </a:xfrm>
        </p:grpSpPr>
        <p:sp>
          <p:nvSpPr>
            <p:cNvPr id="10" name="TextBox 9">
              <a:extLst>
                <a:ext uri="{FF2B5EF4-FFF2-40B4-BE49-F238E27FC236}">
                  <a16:creationId xmlns:a16="http://schemas.microsoft.com/office/drawing/2014/main" id="{922C4B06-728D-75B5-D0F7-4DF8DC793DEF}"/>
                </a:ext>
              </a:extLst>
            </p:cNvPr>
            <p:cNvSpPr txBox="1"/>
            <p:nvPr/>
          </p:nvSpPr>
          <p:spPr>
            <a:xfrm>
              <a:off x="304800" y="508652"/>
              <a:ext cx="5715000" cy="523220"/>
            </a:xfrm>
            <a:prstGeom prst="rect">
              <a:avLst/>
            </a:prstGeom>
            <a:noFill/>
          </p:spPr>
          <p:txBody>
            <a:bodyPr wrap="square">
              <a:spAutoFit/>
            </a:bodyPr>
            <a:lstStyle/>
            <a:p>
              <a:r>
                <a:rPr lang="vi-VN" sz="2800" dirty="0">
                  <a:latin typeface="+mj-lt"/>
                </a:rPr>
                <a:t>Vậy </a:t>
              </a:r>
            </a:p>
          </p:txBody>
        </p:sp>
        <p:graphicFrame>
          <p:nvGraphicFramePr>
            <p:cNvPr id="11" name="Object 10">
              <a:extLst>
                <a:ext uri="{FF2B5EF4-FFF2-40B4-BE49-F238E27FC236}">
                  <a16:creationId xmlns:a16="http://schemas.microsoft.com/office/drawing/2014/main" id="{8C6A5276-4474-8CA0-0E0E-78049814E81C}"/>
                </a:ext>
              </a:extLst>
            </p:cNvPr>
            <p:cNvGraphicFramePr>
              <a:graphicFrameLocks noChangeAspect="1"/>
            </p:cNvGraphicFramePr>
            <p:nvPr>
              <p:extLst>
                <p:ext uri="{D42A27DB-BD31-4B8C-83A1-F6EECF244321}">
                  <p14:modId xmlns:p14="http://schemas.microsoft.com/office/powerpoint/2010/main" val="2764767439"/>
                </p:ext>
              </p:extLst>
            </p:nvPr>
          </p:nvGraphicFramePr>
          <p:xfrm>
            <a:off x="1092231" y="409271"/>
            <a:ext cx="4432300" cy="825500"/>
          </p:xfrm>
          <a:graphic>
            <a:graphicData uri="http://schemas.openxmlformats.org/presentationml/2006/ole">
              <mc:AlternateContent xmlns:mc="http://schemas.openxmlformats.org/markup-compatibility/2006">
                <mc:Choice xmlns:v="urn:schemas-microsoft-com:vml" Requires="v">
                  <p:oleObj spid="_x0000_s2051" name="Equation" r:id="rId5" imgW="4431960" imgH="825480" progId="Equation.DSMT4">
                    <p:embed/>
                  </p:oleObj>
                </mc:Choice>
                <mc:Fallback>
                  <p:oleObj name="Equation" r:id="rId5" imgW="4431960" imgH="825480" progId="Equation.DSMT4">
                    <p:embed/>
                    <p:pic>
                      <p:nvPicPr>
                        <p:cNvPr id="7" name="Object 6">
                          <a:extLst>
                            <a:ext uri="{FF2B5EF4-FFF2-40B4-BE49-F238E27FC236}">
                              <a16:creationId xmlns:a16="http://schemas.microsoft.com/office/drawing/2014/main" id="{1B501E26-AC0C-1209-F93C-E19A19C93FD0}"/>
                            </a:ext>
                          </a:extLst>
                        </p:cNvPr>
                        <p:cNvPicPr/>
                        <p:nvPr/>
                      </p:nvPicPr>
                      <p:blipFill>
                        <a:blip r:embed="rId6"/>
                        <a:stretch>
                          <a:fillRect/>
                        </a:stretch>
                      </p:blipFill>
                      <p:spPr>
                        <a:xfrm>
                          <a:off x="1092231" y="409271"/>
                          <a:ext cx="4432300" cy="825500"/>
                        </a:xfrm>
                        <a:prstGeom prst="rect">
                          <a:avLst/>
                        </a:prstGeom>
                      </p:spPr>
                    </p:pic>
                  </p:oleObj>
                </mc:Fallback>
              </mc:AlternateContent>
            </a:graphicData>
          </a:graphic>
        </p:graphicFrame>
      </p:grpSp>
      <p:pic>
        <p:nvPicPr>
          <p:cNvPr id="12" name="Picture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163C534-5DF7-F4A2-2524-561BDE26961A}"/>
              </a:ext>
            </a:extLst>
          </p:cNvPr>
          <p:cNvPicPr>
            <a:picLocks noChangeAspect="1"/>
          </p:cNvPicPr>
          <p:nvPr/>
        </p:nvPicPr>
        <p:blipFill>
          <a:blip r:embed="rId7"/>
          <a:stretch>
            <a:fillRect/>
          </a:stretch>
        </p:blipFill>
        <p:spPr>
          <a:xfrm>
            <a:off x="6090250" y="1295974"/>
            <a:ext cx="2846492" cy="2723575"/>
          </a:xfrm>
          <a:prstGeom prst="rect">
            <a:avLst/>
          </a:prstGeom>
        </p:spPr>
      </p:pic>
    </p:spTree>
    <p:extLst>
      <p:ext uri="{BB962C8B-B14F-4D97-AF65-F5344CB8AC3E}">
        <p14:creationId xmlns:p14="http://schemas.microsoft.com/office/powerpoint/2010/main" val="95361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A46434A-8ECC-F3DD-D74F-4D4898433EAA}"/>
              </a:ext>
            </a:extLst>
          </p:cNvPr>
          <p:cNvSpPr txBox="1"/>
          <p:nvPr/>
        </p:nvSpPr>
        <p:spPr>
          <a:xfrm>
            <a:off x="76199" y="514350"/>
            <a:ext cx="7918303" cy="2530180"/>
          </a:xfrm>
          <a:prstGeom prst="rect">
            <a:avLst/>
          </a:prstGeom>
          <a:noFill/>
        </p:spPr>
        <p:txBody>
          <a:bodyPr wrap="square">
            <a:spAutoFit/>
          </a:bodyPr>
          <a:lstStyle/>
          <a:p>
            <a:pPr algn="just">
              <a:lnSpc>
                <a:spcPct val="115000"/>
              </a:lnSpc>
            </a:pPr>
            <a:r>
              <a:rPr lang="vi-VN" sz="2800" b="1" dirty="0">
                <a:solidFill>
                  <a:srgbClr val="0000FF"/>
                </a:solidFill>
                <a:effectLst/>
                <a:latin typeface="Times New Roman" panose="02020603050405020304" pitchFamily="18" charset="0"/>
                <a:ea typeface="Times New Roman" panose="02020603050405020304" pitchFamily="18" charset="0"/>
              </a:rPr>
              <a:t>Bài 2. </a:t>
            </a:r>
            <a:r>
              <a:rPr lang="vi-VN" sz="2800" dirty="0">
                <a:effectLst/>
                <a:latin typeface="Times New Roman" panose="02020603050405020304" pitchFamily="18" charset="0"/>
                <a:ea typeface="Times New Roman" panose="02020603050405020304" pitchFamily="18" charset="0"/>
              </a:rPr>
              <a:t>Một cột đèn cao 7 m có bóng trên mặt đất 4 m. Cùng thời điểm đó, một tòa nhà cao tầng có bóng trên mặt đất là 60 m. Hãy cho biết tòa nhà đó có bao nhiêu tầng (không kể tầng hầm), biết rằng mỗi tầng cao 3 m. Coi tòa nhà và cột đèn cùng vuông góc với mặt đất. </a:t>
            </a:r>
          </a:p>
        </p:txBody>
      </p:sp>
      <p:pic>
        <p:nvPicPr>
          <p:cNvPr id="2" name="Pictur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96F1D129-BB25-4524-8821-B068AF837D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7696200" y="133350"/>
            <a:ext cx="1547276" cy="1547276"/>
          </a:xfrm>
          <a:prstGeom prst="rect">
            <a:avLst/>
          </a:prstGeom>
        </p:spPr>
      </p:pic>
      <p:sp>
        <p:nvSpPr>
          <p:cNvPr id="4" name="TextBox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DA45AE3-372E-5AA2-FA83-2B4F2050FB24}"/>
              </a:ext>
            </a:extLst>
          </p:cNvPr>
          <p:cNvSpPr txBox="1"/>
          <p:nvPr/>
        </p:nvSpPr>
        <p:spPr>
          <a:xfrm>
            <a:off x="8077199" y="1625828"/>
            <a:ext cx="1083581" cy="646331"/>
          </a:xfrm>
          <a:prstGeom prst="rect">
            <a:avLst/>
          </a:prstGeom>
          <a:noFill/>
        </p:spPr>
        <p:txBody>
          <a:bodyPr wrap="square">
            <a:spAutoFit/>
          </a:bodyPr>
          <a:lstStyle/>
          <a:p>
            <a:r>
              <a:rPr lang="en-US" dirty="0" err="1">
                <a:latin typeface="Times New Roman" panose="02020603050405020304" pitchFamily="18" charset="0"/>
                <a:ea typeface="Times New Roman" panose="02020603050405020304" pitchFamily="18" charset="0"/>
              </a:rPr>
              <a:t>Thời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gian</a:t>
            </a:r>
            <a:r>
              <a:rPr lang="en-US" dirty="0">
                <a:latin typeface="Times New Roman" panose="02020603050405020304" pitchFamily="18" charset="0"/>
                <a:ea typeface="Times New Roman" panose="02020603050405020304" pitchFamily="18" charset="0"/>
              </a:rPr>
              <a:t> 6 </a:t>
            </a:r>
            <a:r>
              <a:rPr lang="en-US" dirty="0" err="1">
                <a:latin typeface="Times New Roman" panose="02020603050405020304" pitchFamily="18" charset="0"/>
                <a:ea typeface="Times New Roman" panose="02020603050405020304" pitchFamily="18" charset="0"/>
              </a:rPr>
              <a:t>phút</a:t>
            </a:r>
            <a:endParaRPr lang="vi-VN" dirty="0"/>
          </a:p>
        </p:txBody>
      </p:sp>
    </p:spTree>
    <p:extLst>
      <p:ext uri="{BB962C8B-B14F-4D97-AF65-F5344CB8AC3E}">
        <p14:creationId xmlns:p14="http://schemas.microsoft.com/office/powerpoint/2010/main" val="22167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337FBE8-7AED-C0EF-EAE1-3C4885381787}"/>
              </a:ext>
            </a:extLst>
          </p:cNvPr>
          <p:cNvSpPr txBox="1"/>
          <p:nvPr/>
        </p:nvSpPr>
        <p:spPr>
          <a:xfrm>
            <a:off x="228600" y="424453"/>
            <a:ext cx="5867400" cy="1384995"/>
          </a:xfrm>
          <a:prstGeom prst="rect">
            <a:avLst/>
          </a:prstGeom>
          <a:noFill/>
        </p:spPr>
        <p:txBody>
          <a:bodyPr wrap="square">
            <a:spAutoFit/>
          </a:bodyPr>
          <a:lstStyle/>
          <a:p>
            <a:r>
              <a:rPr lang="vi-VN" sz="2800" dirty="0">
                <a:latin typeface="Times New Roman" panose="02020603050405020304" pitchFamily="18" charset="0"/>
                <a:ea typeface="Times New Roman" panose="02020603050405020304" pitchFamily="18" charset="0"/>
              </a:rPr>
              <a:t>Giả</a:t>
            </a:r>
            <a:r>
              <a:rPr lang="vi-VN" sz="2800" dirty="0">
                <a:effectLst/>
                <a:latin typeface="Times New Roman" panose="02020603050405020304" pitchFamily="18" charset="0"/>
                <a:ea typeface="Times New Roman" panose="02020603050405020304" pitchFamily="18" charset="0"/>
              </a:rPr>
              <a:t> sử chiều cao tòa là AB, có bóng trên mặt đất dài là AC. Chiều cao cột đèn là DE, có bóng là DF. </a:t>
            </a:r>
            <a:endParaRPr lang="vi-VN" sz="2800" dirty="0"/>
          </a:p>
        </p:txBody>
      </p:sp>
      <p:grpSp>
        <p:nvGrpSpPr>
          <p:cNvPr id="4" name="Group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FDE8D3AB-0435-9857-5D7D-5FBDE062C18D}"/>
              </a:ext>
            </a:extLst>
          </p:cNvPr>
          <p:cNvGrpSpPr/>
          <p:nvPr/>
        </p:nvGrpSpPr>
        <p:grpSpPr>
          <a:xfrm>
            <a:off x="422011" y="2545249"/>
            <a:ext cx="5715000" cy="825500"/>
            <a:chOff x="304800" y="357512"/>
            <a:chExt cx="5715000" cy="825500"/>
          </a:xfrm>
        </p:grpSpPr>
        <p:sp>
          <p:nvSpPr>
            <p:cNvPr id="5" name="TextBox 4">
              <a:extLst>
                <a:ext uri="{FF2B5EF4-FFF2-40B4-BE49-F238E27FC236}">
                  <a16:creationId xmlns:a16="http://schemas.microsoft.com/office/drawing/2014/main" id="{19379524-8298-A617-940C-DE597558F1C4}"/>
                </a:ext>
              </a:extLst>
            </p:cNvPr>
            <p:cNvSpPr txBox="1"/>
            <p:nvPr/>
          </p:nvSpPr>
          <p:spPr>
            <a:xfrm>
              <a:off x="304800" y="508652"/>
              <a:ext cx="5715000" cy="523220"/>
            </a:xfrm>
            <a:prstGeom prst="rect">
              <a:avLst/>
            </a:prstGeom>
            <a:noFill/>
          </p:spPr>
          <p:txBody>
            <a:bodyPr wrap="square">
              <a:spAutoFit/>
            </a:bodyPr>
            <a:lstStyle/>
            <a:p>
              <a:r>
                <a:rPr lang="vi-VN" sz="2800" dirty="0">
                  <a:latin typeface="Times New Roman" panose="02020603050405020304" pitchFamily="18" charset="0"/>
                  <a:ea typeface="Times New Roman" panose="02020603050405020304" pitchFamily="18" charset="0"/>
                </a:rPr>
                <a:t>Suy ra</a:t>
              </a:r>
              <a:endParaRPr lang="vi-VN" sz="2800" dirty="0"/>
            </a:p>
          </p:txBody>
        </p:sp>
        <p:graphicFrame>
          <p:nvGraphicFramePr>
            <p:cNvPr id="6" name="Object 5">
              <a:extLst>
                <a:ext uri="{FF2B5EF4-FFF2-40B4-BE49-F238E27FC236}">
                  <a16:creationId xmlns:a16="http://schemas.microsoft.com/office/drawing/2014/main" id="{51CE16CE-1C05-9A4C-3E8D-C05CFB648C3C}"/>
                </a:ext>
              </a:extLst>
            </p:cNvPr>
            <p:cNvGraphicFramePr>
              <a:graphicFrameLocks noChangeAspect="1"/>
            </p:cNvGraphicFramePr>
            <p:nvPr>
              <p:extLst>
                <p:ext uri="{D42A27DB-BD31-4B8C-83A1-F6EECF244321}">
                  <p14:modId xmlns:p14="http://schemas.microsoft.com/office/powerpoint/2010/main" val="2152084987"/>
                </p:ext>
              </p:extLst>
            </p:nvPr>
          </p:nvGraphicFramePr>
          <p:xfrm>
            <a:off x="1551471" y="357512"/>
            <a:ext cx="1536700" cy="825500"/>
          </p:xfrm>
          <a:graphic>
            <a:graphicData uri="http://schemas.openxmlformats.org/presentationml/2006/ole">
              <mc:AlternateContent xmlns:mc="http://schemas.openxmlformats.org/markup-compatibility/2006">
                <mc:Choice xmlns:v="urn:schemas-microsoft-com:vml" Requires="v">
                  <p:oleObj spid="_x0000_s3074" name="Equation" r:id="rId3" imgW="1536480" imgH="825480" progId="Equation.DSMT4">
                    <p:embed/>
                  </p:oleObj>
                </mc:Choice>
                <mc:Fallback>
                  <p:oleObj name="Equation" r:id="rId3" imgW="1536480" imgH="825480" progId="Equation.DSMT4">
                    <p:embed/>
                    <p:pic>
                      <p:nvPicPr>
                        <p:cNvPr id="7" name="Object 6">
                          <a:extLst>
                            <a:ext uri="{FF2B5EF4-FFF2-40B4-BE49-F238E27FC236}">
                              <a16:creationId xmlns:a16="http://schemas.microsoft.com/office/drawing/2014/main" id="{1B501E26-AC0C-1209-F93C-E19A19C93FD0}"/>
                            </a:ext>
                          </a:extLst>
                        </p:cNvPr>
                        <p:cNvPicPr/>
                        <p:nvPr/>
                      </p:nvPicPr>
                      <p:blipFill>
                        <a:blip r:embed="rId4"/>
                        <a:stretch>
                          <a:fillRect/>
                        </a:stretch>
                      </p:blipFill>
                      <p:spPr>
                        <a:xfrm>
                          <a:off x="1551471" y="357512"/>
                          <a:ext cx="1536700" cy="825500"/>
                        </a:xfrm>
                        <a:prstGeom prst="rect">
                          <a:avLst/>
                        </a:prstGeom>
                      </p:spPr>
                    </p:pic>
                  </p:oleObj>
                </mc:Fallback>
              </mc:AlternateContent>
            </a:graphicData>
          </a:graphic>
        </p:graphicFrame>
      </p:grpSp>
      <p:grpSp>
        <p:nvGrpSpPr>
          <p:cNvPr id="7" name="Group 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9FB679D5-30BD-773D-4A43-3C47FB0E508D}"/>
              </a:ext>
            </a:extLst>
          </p:cNvPr>
          <p:cNvGrpSpPr/>
          <p:nvPr/>
        </p:nvGrpSpPr>
        <p:grpSpPr>
          <a:xfrm>
            <a:off x="383945" y="3384692"/>
            <a:ext cx="5715000" cy="847133"/>
            <a:chOff x="304800" y="184739"/>
            <a:chExt cx="5715000" cy="847133"/>
          </a:xfrm>
        </p:grpSpPr>
        <p:sp>
          <p:nvSpPr>
            <p:cNvPr id="8" name="TextBox 7">
              <a:extLst>
                <a:ext uri="{FF2B5EF4-FFF2-40B4-BE49-F238E27FC236}">
                  <a16:creationId xmlns:a16="http://schemas.microsoft.com/office/drawing/2014/main" id="{ED6ECF3E-7F23-0338-0FE9-D16A25C2BABF}"/>
                </a:ext>
              </a:extLst>
            </p:cNvPr>
            <p:cNvSpPr txBox="1"/>
            <p:nvPr/>
          </p:nvSpPr>
          <p:spPr>
            <a:xfrm>
              <a:off x="304800" y="508652"/>
              <a:ext cx="5715000" cy="523220"/>
            </a:xfrm>
            <a:prstGeom prst="rect">
              <a:avLst/>
            </a:prstGeom>
            <a:noFill/>
          </p:spPr>
          <p:txBody>
            <a:bodyPr wrap="square">
              <a:spAutoFit/>
            </a:bodyPr>
            <a:lstStyle/>
            <a:p>
              <a:r>
                <a:rPr lang="vi-VN" sz="2800" dirty="0">
                  <a:latin typeface="+mj-lt"/>
                </a:rPr>
                <a:t> </a:t>
              </a:r>
            </a:p>
          </p:txBody>
        </p:sp>
        <p:graphicFrame>
          <p:nvGraphicFramePr>
            <p:cNvPr id="9" name="Object 8">
              <a:extLst>
                <a:ext uri="{FF2B5EF4-FFF2-40B4-BE49-F238E27FC236}">
                  <a16:creationId xmlns:a16="http://schemas.microsoft.com/office/drawing/2014/main" id="{5E9AC6B4-608C-2E0A-D62C-4B2F538E1E73}"/>
                </a:ext>
              </a:extLst>
            </p:cNvPr>
            <p:cNvGraphicFramePr>
              <a:graphicFrameLocks noChangeAspect="1"/>
            </p:cNvGraphicFramePr>
            <p:nvPr>
              <p:extLst>
                <p:ext uri="{D42A27DB-BD31-4B8C-83A1-F6EECF244321}">
                  <p14:modId xmlns:p14="http://schemas.microsoft.com/office/powerpoint/2010/main" val="4081478175"/>
                </p:ext>
              </p:extLst>
            </p:nvPr>
          </p:nvGraphicFramePr>
          <p:xfrm>
            <a:off x="507033" y="184739"/>
            <a:ext cx="4191000" cy="825500"/>
          </p:xfrm>
          <a:graphic>
            <a:graphicData uri="http://schemas.openxmlformats.org/presentationml/2006/ole">
              <mc:AlternateContent xmlns:mc="http://schemas.openxmlformats.org/markup-compatibility/2006">
                <mc:Choice xmlns:v="urn:schemas-microsoft-com:vml" Requires="v">
                  <p:oleObj spid="_x0000_s3075" name="Equation" r:id="rId5" imgW="4190760" imgH="825480" progId="Equation.DSMT4">
                    <p:embed/>
                  </p:oleObj>
                </mc:Choice>
                <mc:Fallback>
                  <p:oleObj name="Equation" r:id="rId5" imgW="4190760" imgH="825480" progId="Equation.DSMT4">
                    <p:embed/>
                    <p:pic>
                      <p:nvPicPr>
                        <p:cNvPr id="11" name="Object 10">
                          <a:extLst>
                            <a:ext uri="{FF2B5EF4-FFF2-40B4-BE49-F238E27FC236}">
                              <a16:creationId xmlns:a16="http://schemas.microsoft.com/office/drawing/2014/main" id="{8C6A5276-4474-8CA0-0E0E-78049814E81C}"/>
                            </a:ext>
                          </a:extLst>
                        </p:cNvPr>
                        <p:cNvPicPr/>
                        <p:nvPr/>
                      </p:nvPicPr>
                      <p:blipFill>
                        <a:blip r:embed="rId6"/>
                        <a:stretch>
                          <a:fillRect/>
                        </a:stretch>
                      </p:blipFill>
                      <p:spPr>
                        <a:xfrm>
                          <a:off x="507033" y="184739"/>
                          <a:ext cx="4191000" cy="825500"/>
                        </a:xfrm>
                        <a:prstGeom prst="rect">
                          <a:avLst/>
                        </a:prstGeom>
                      </p:spPr>
                    </p:pic>
                  </p:oleObj>
                </mc:Fallback>
              </mc:AlternateContent>
            </a:graphicData>
          </a:graphic>
        </p:graphicFrame>
      </p:grpSp>
      <p:sp>
        <p:nvSpPr>
          <p:cNvPr id="10" name="TextBox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7213C17-2531-A770-2283-716E44AA061C}"/>
              </a:ext>
            </a:extLst>
          </p:cNvPr>
          <p:cNvSpPr txBox="1"/>
          <p:nvPr/>
        </p:nvSpPr>
        <p:spPr>
          <a:xfrm>
            <a:off x="685800" y="4116158"/>
            <a:ext cx="5867400" cy="954107"/>
          </a:xfrm>
          <a:prstGeom prst="rect">
            <a:avLst/>
          </a:prstGeom>
          <a:noFill/>
        </p:spPr>
        <p:txBody>
          <a:bodyPr wrap="square">
            <a:spAutoFit/>
          </a:bodyPr>
          <a:lstStyle/>
          <a:p>
            <a:r>
              <a:rPr lang="vi-VN" sz="2800" dirty="0">
                <a:latin typeface="Times New Roman" panose="02020603050405020304" pitchFamily="18" charset="0"/>
                <a:ea typeface="Times New Roman" panose="02020603050405020304" pitchFamily="18" charset="0"/>
              </a:rPr>
              <a:t>Vậy tòa nhà có số tầng là:  </a:t>
            </a:r>
          </a:p>
          <a:p>
            <a:r>
              <a:rPr lang="vi-VN" sz="2800" dirty="0">
                <a:latin typeface="+mj-lt"/>
              </a:rPr>
              <a:t>        105 : 3 = 35 </a:t>
            </a:r>
          </a:p>
        </p:txBody>
      </p:sp>
      <p:sp>
        <p:nvSpPr>
          <p:cNvPr id="12" name="TextBox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32C692D1-466A-3B3C-9673-327050AEC551}"/>
              </a:ext>
            </a:extLst>
          </p:cNvPr>
          <p:cNvSpPr txBox="1"/>
          <p:nvPr/>
        </p:nvSpPr>
        <p:spPr>
          <a:xfrm>
            <a:off x="4114800" y="0"/>
            <a:ext cx="914400" cy="523220"/>
          </a:xfrm>
          <a:prstGeom prst="rect">
            <a:avLst/>
          </a:prstGeom>
          <a:noFill/>
        </p:spPr>
        <p:txBody>
          <a:bodyPr wrap="square">
            <a:spAutoFit/>
          </a:bodyPr>
          <a:lstStyle/>
          <a:p>
            <a:r>
              <a:rPr lang="vi-VN" sz="2800" b="1" dirty="0">
                <a:solidFill>
                  <a:srgbClr val="0000FF"/>
                </a:solidFill>
                <a:effectLst/>
                <a:latin typeface="Times New Roman" panose="02020603050405020304" pitchFamily="18" charset="0"/>
                <a:ea typeface="Times New Roman" panose="02020603050405020304" pitchFamily="18" charset="0"/>
              </a:rPr>
              <a:t>Giải</a:t>
            </a:r>
            <a:endParaRPr lang="vi-VN" sz="2800" dirty="0"/>
          </a:p>
        </p:txBody>
      </p:sp>
      <p:grpSp>
        <p:nvGrpSpPr>
          <p:cNvPr id="14" name="Group 1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23B5049-9723-A6CA-3CA7-D94C8E78173A}"/>
              </a:ext>
            </a:extLst>
          </p:cNvPr>
          <p:cNvGrpSpPr/>
          <p:nvPr/>
        </p:nvGrpSpPr>
        <p:grpSpPr>
          <a:xfrm>
            <a:off x="322719" y="1632108"/>
            <a:ext cx="5715000" cy="954107"/>
            <a:chOff x="322719" y="1632108"/>
            <a:chExt cx="5715000" cy="954107"/>
          </a:xfrm>
        </p:grpSpPr>
        <p:sp>
          <p:nvSpPr>
            <p:cNvPr id="11" name="TextBox 10">
              <a:extLst>
                <a:ext uri="{FF2B5EF4-FFF2-40B4-BE49-F238E27FC236}">
                  <a16:creationId xmlns:a16="http://schemas.microsoft.com/office/drawing/2014/main" id="{FD2D9711-B80E-771C-4815-BBCF8C4236E2}"/>
                </a:ext>
              </a:extLst>
            </p:cNvPr>
            <p:cNvSpPr txBox="1"/>
            <p:nvPr/>
          </p:nvSpPr>
          <p:spPr>
            <a:xfrm>
              <a:off x="322719" y="1632108"/>
              <a:ext cx="5715000" cy="954107"/>
            </a:xfrm>
            <a:prstGeom prst="rect">
              <a:avLst/>
            </a:prstGeom>
            <a:noFill/>
          </p:spPr>
          <p:txBody>
            <a:bodyPr wrap="square">
              <a:spAutoFit/>
            </a:bodyPr>
            <a:lstStyle/>
            <a:p>
              <a:r>
                <a:rPr lang="vi-VN" sz="2800" dirty="0">
                  <a:latin typeface="Times New Roman" panose="02020603050405020304" pitchFamily="18" charset="0"/>
                  <a:ea typeface="Times New Roman" panose="02020603050405020304" pitchFamily="18" charset="0"/>
                </a:rPr>
                <a:t>Vì các tia nắng được coi là song song nên BC // EF. Do đó                          </a:t>
              </a:r>
              <a:endParaRPr lang="vi-VN" sz="2800" dirty="0"/>
            </a:p>
          </p:txBody>
        </p:sp>
        <p:graphicFrame>
          <p:nvGraphicFramePr>
            <p:cNvPr id="13" name="Object 12">
              <a:extLst>
                <a:ext uri="{FF2B5EF4-FFF2-40B4-BE49-F238E27FC236}">
                  <a16:creationId xmlns:a16="http://schemas.microsoft.com/office/drawing/2014/main" id="{302F26A3-D2A5-9EDC-824F-297D470A0640}"/>
                </a:ext>
              </a:extLst>
            </p:cNvPr>
            <p:cNvGraphicFramePr>
              <a:graphicFrameLocks noChangeAspect="1"/>
            </p:cNvGraphicFramePr>
            <p:nvPr>
              <p:extLst>
                <p:ext uri="{D42A27DB-BD31-4B8C-83A1-F6EECF244321}">
                  <p14:modId xmlns:p14="http://schemas.microsoft.com/office/powerpoint/2010/main" val="801373032"/>
                </p:ext>
              </p:extLst>
            </p:nvPr>
          </p:nvGraphicFramePr>
          <p:xfrm>
            <a:off x="3429000" y="2160659"/>
            <a:ext cx="2112963" cy="390525"/>
          </p:xfrm>
          <a:graphic>
            <a:graphicData uri="http://schemas.openxmlformats.org/presentationml/2006/ole">
              <mc:AlternateContent xmlns:mc="http://schemas.openxmlformats.org/markup-compatibility/2006">
                <mc:Choice xmlns:v="urn:schemas-microsoft-com:vml" Requires="v">
                  <p:oleObj spid="_x0000_s3076" name="Equation" r:id="rId7" imgW="2112222" imgH="390439" progId="Equation.DSMT4">
                    <p:embed/>
                  </p:oleObj>
                </mc:Choice>
                <mc:Fallback>
                  <p:oleObj name="Equation" r:id="rId7" imgW="2112222" imgH="390439" progId="Equation.DSMT4">
                    <p:embed/>
                    <p:pic>
                      <p:nvPicPr>
                        <p:cNvPr id="0" name=""/>
                        <p:cNvPicPr/>
                        <p:nvPr/>
                      </p:nvPicPr>
                      <p:blipFill>
                        <a:blip r:embed="rId8"/>
                        <a:stretch>
                          <a:fillRect/>
                        </a:stretch>
                      </p:blipFill>
                      <p:spPr>
                        <a:xfrm>
                          <a:off x="3429000" y="2160659"/>
                          <a:ext cx="2112963" cy="390525"/>
                        </a:xfrm>
                        <a:prstGeom prst="rect">
                          <a:avLst/>
                        </a:prstGeom>
                      </p:spPr>
                    </p:pic>
                  </p:oleObj>
                </mc:Fallback>
              </mc:AlternateContent>
            </a:graphicData>
          </a:graphic>
        </p:graphicFrame>
      </p:grpSp>
      <p:pic>
        <p:nvPicPr>
          <p:cNvPr id="15" name="Picture 1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74D1AF4-D2DE-8C8A-F9AC-26776EEC77A3}"/>
              </a:ext>
            </a:extLst>
          </p:cNvPr>
          <p:cNvPicPr>
            <a:picLocks noChangeAspect="1"/>
          </p:cNvPicPr>
          <p:nvPr/>
        </p:nvPicPr>
        <p:blipFill>
          <a:blip r:embed="rId9"/>
          <a:stretch>
            <a:fillRect/>
          </a:stretch>
        </p:blipFill>
        <p:spPr>
          <a:xfrm>
            <a:off x="5938620" y="1146755"/>
            <a:ext cx="2922808" cy="2796596"/>
          </a:xfrm>
          <a:prstGeom prst="rect">
            <a:avLst/>
          </a:prstGeom>
        </p:spPr>
      </p:pic>
    </p:spTree>
    <p:extLst>
      <p:ext uri="{BB962C8B-B14F-4D97-AF65-F5344CB8AC3E}">
        <p14:creationId xmlns:p14="http://schemas.microsoft.com/office/powerpoint/2010/main" val="348702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152400" y="133350"/>
            <a:ext cx="7772400" cy="646331"/>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ea typeface="Calibri" panose="020F0502020204030204" pitchFamily="34" charset="0"/>
              </a:rPr>
              <a:t> HƯỚNG DẪN VỀ NHÀ</a:t>
            </a:r>
            <a:endParaRPr lang="en-US" sz="3600" dirty="0">
              <a:solidFill>
                <a:prstClr val="black"/>
              </a:solidFill>
            </a:endParaRPr>
          </a:p>
        </p:txBody>
      </p:sp>
      <p:sp>
        <p:nvSpPr>
          <p:cNvPr id="3" name="Rectangle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DB3EAEB-F356-4115-3F19-3AC40601C617}"/>
              </a:ext>
            </a:extLst>
          </p:cNvPr>
          <p:cNvSpPr>
            <a:spLocks noChangeArrowheads="1"/>
          </p:cNvSpPr>
          <p:nvPr/>
        </p:nvSpPr>
        <p:spPr bwMode="auto">
          <a:xfrm>
            <a:off x="533400" y="813827"/>
            <a:ext cx="80772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effectLst/>
                <a:latin typeface="+mj-lt"/>
                <a:ea typeface="Times New Roman" panose="02020603050405020304" pitchFamily="18" charset="0"/>
                <a:cs typeface="Times New Roman" panose="02020603050405020304" pitchFamily="18" charset="0"/>
              </a:rPr>
              <a:t>- Xem lại để nắm vững các kiến thức và các bài tập đã làm. </a:t>
            </a:r>
            <a:endParaRPr kumimoji="0" lang="vi-VN" altLang="vi-VN" sz="2800" b="0" i="0" u="none" strike="noStrike" cap="none" normalizeH="0" baseline="0" dirty="0">
              <a:ln>
                <a:noFill/>
              </a:ln>
              <a:effectLst/>
              <a:latin typeface="+mj-lt"/>
            </a:endParaRPr>
          </a:p>
          <a:p>
            <a:pPr marR="0" lvl="0" algn="just" defTabSz="914400" rtl="0" eaLnBrk="0" fontAlgn="base" latinLnBrk="0" hangingPunct="0">
              <a:lnSpc>
                <a:spcPct val="100000"/>
              </a:lnSpc>
              <a:spcBef>
                <a:spcPct val="0"/>
              </a:spcBef>
              <a:spcAft>
                <a:spcPct val="0"/>
              </a:spcAft>
              <a:buClrTx/>
              <a:buSzTx/>
              <a:tabLst/>
            </a:pPr>
            <a:r>
              <a:rPr kumimoji="0" lang="vi-VN" altLang="vi-VN" sz="2800" b="0" i="0" u="none" strike="noStrike" cap="none" normalizeH="0" baseline="0" dirty="0">
                <a:ln>
                  <a:noFill/>
                </a:ln>
                <a:effectLst/>
                <a:latin typeface="+mj-lt"/>
                <a:ea typeface="Times New Roman" panose="02020603050405020304" pitchFamily="18" charset="0"/>
                <a:cs typeface="Times New Roman" panose="02020603050405020304" pitchFamily="18" charset="0"/>
              </a:rPr>
              <a:t>- HS chuẩn bị cho tiết học sau: Thực hành đo chiều cao của cây: Mỗi nhóm chuẩn bị cọc, dây thước thẳng để đo độ dài </a:t>
            </a:r>
            <a:r>
              <a:rPr lang="vi-VN" altLang="vi-VN" sz="2800" dirty="0">
                <a:latin typeface="+mj-lt"/>
                <a:ea typeface="Times New Roman" panose="02020603050405020304" pitchFamily="18" charset="0"/>
                <a:cs typeface="Times New Roman" panose="02020603050405020304" pitchFamily="18" charset="0"/>
              </a:rPr>
              <a:t>.</a:t>
            </a:r>
          </a:p>
          <a:p>
            <a:pPr marR="0" lvl="0" algn="just" defTabSz="914400" rtl="0" eaLnBrk="0" fontAlgn="base" latinLnBrk="0" hangingPunct="0">
              <a:lnSpc>
                <a:spcPct val="100000"/>
              </a:lnSpc>
              <a:spcBef>
                <a:spcPct val="0"/>
              </a:spcBef>
              <a:spcAft>
                <a:spcPct val="0"/>
              </a:spcAft>
              <a:buClrTx/>
              <a:buSzTx/>
              <a:tabLst/>
            </a:pPr>
            <a:r>
              <a:rPr kumimoji="0" lang="vi-VN" altLang="vi-VN" sz="2800" b="0" i="0" u="none" strike="noStrike" cap="none" normalizeH="0" baseline="0" dirty="0">
                <a:ln>
                  <a:noFill/>
                </a:ln>
                <a:effectLst/>
                <a:latin typeface="+mj-lt"/>
                <a:ea typeface="Times New Roman" panose="02020603050405020304" pitchFamily="18" charset="0"/>
                <a:cs typeface="Times New Roman" panose="02020603050405020304" pitchFamily="18" charset="0"/>
              </a:rPr>
              <a:t>- Tiết sau thực hành ngoài trời</a:t>
            </a:r>
          </a:p>
          <a:p>
            <a:pPr marR="0" lvl="0" algn="just" defTabSz="914400" rtl="0" eaLnBrk="0" fontAlgn="base" latinLnBrk="0" hangingPunct="0">
              <a:lnSpc>
                <a:spcPct val="100000"/>
              </a:lnSpc>
              <a:spcBef>
                <a:spcPct val="0"/>
              </a:spcBef>
              <a:spcAft>
                <a:spcPct val="0"/>
              </a:spcAft>
              <a:buClrTx/>
              <a:buSzTx/>
              <a:tabLst/>
            </a:pPr>
            <a:r>
              <a:rPr lang="vi-VN" altLang="vi-VN" sz="2800" dirty="0">
                <a:latin typeface="+mj-lt"/>
                <a:ea typeface="Times New Roman" panose="02020603050405020304" pitchFamily="18" charset="0"/>
                <a:cs typeface="Times New Roman" panose="02020603050405020304" pitchFamily="18" charset="0"/>
              </a:rPr>
              <a:t>- Về nhà làm bài tập:   </a:t>
            </a:r>
            <a:endParaRPr kumimoji="0" lang="vi-VN" altLang="vi-VN" sz="2800" b="0" i="0" u="none" strike="noStrike" cap="none" normalizeH="0" baseline="0" dirty="0">
              <a:ln>
                <a:noFill/>
              </a:ln>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4824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30B2CD17-1019-2798-7F8B-E487DF592964}"/>
              </a:ext>
            </a:extLst>
          </p:cNvPr>
          <p:cNvSpPr txBox="1"/>
          <p:nvPr/>
        </p:nvSpPr>
        <p:spPr>
          <a:xfrm>
            <a:off x="457200" y="514350"/>
            <a:ext cx="8229600" cy="2055371"/>
          </a:xfrm>
          <a:prstGeom prst="rect">
            <a:avLst/>
          </a:prstGeom>
          <a:noFill/>
        </p:spPr>
        <p:txBody>
          <a:bodyPr wrap="square">
            <a:spAutoFit/>
          </a:bodyPr>
          <a:lstStyle/>
          <a:p>
            <a:pPr algn="just">
              <a:lnSpc>
                <a:spcPct val="115000"/>
              </a:lnSpc>
            </a:pPr>
            <a:r>
              <a:rPr lang="vi-VN" sz="2800" b="1" dirty="0">
                <a:solidFill>
                  <a:srgbClr val="0000FF"/>
                </a:solidFill>
                <a:effectLst/>
                <a:latin typeface="Times New Roman" panose="02020603050405020304" pitchFamily="18" charset="0"/>
                <a:ea typeface="Times New Roman" panose="02020603050405020304" pitchFamily="18" charset="0"/>
              </a:rPr>
              <a:t>Bài 1. </a:t>
            </a:r>
            <a:r>
              <a:rPr lang="vi-VN" sz="2800" dirty="0">
                <a:solidFill>
                  <a:srgbClr val="000000"/>
                </a:solidFill>
                <a:effectLst/>
                <a:latin typeface="+mj-lt"/>
                <a:ea typeface="Times New Roman" panose="02020603050405020304" pitchFamily="18" charset="0"/>
              </a:rPr>
              <a:t>Bóng của một cột điện trên mặt đất có độ dài là 4,5m. Cùng thời điểm đ</a:t>
            </a:r>
            <a:r>
              <a:rPr lang="vi-VN" sz="2800" dirty="0">
                <a:solidFill>
                  <a:srgbClr val="000000"/>
                </a:solidFill>
                <a:effectLst/>
                <a:latin typeface="+mj-lt"/>
                <a:ea typeface="Times New Roman" panose="02020603050405020304" pitchFamily="18" charset="0"/>
                <a:cs typeface="Nunito Sans" pitchFamily="2" charset="-93"/>
              </a:rPr>
              <a:t>ó</a:t>
            </a:r>
            <a:r>
              <a:rPr lang="vi-VN" sz="2800" dirty="0">
                <a:solidFill>
                  <a:srgbClr val="000000"/>
                </a:solidFill>
                <a:effectLst/>
                <a:latin typeface="+mj-lt"/>
                <a:ea typeface="Times New Roman" panose="02020603050405020304" pitchFamily="18" charset="0"/>
              </a:rPr>
              <a:t>, một thanh sắt cao 2,1m cắm vuông góc với mặt đất có bóng dài 0,6m. Tính chiều cao của cột điện.</a:t>
            </a:r>
            <a:endParaRPr lang="vi-VN" sz="2800" dirty="0">
              <a:effectLst/>
              <a:latin typeface="+mj-lt"/>
              <a:ea typeface="Times New Roman" panose="02020603050405020304" pitchFamily="18" charset="0"/>
            </a:endParaRPr>
          </a:p>
        </p:txBody>
      </p:sp>
      <p:sp>
        <p:nvSpPr>
          <p:cNvPr id="4" name="TextBox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EDC0CA7-3329-FC5A-90AF-FEE9D745131E}"/>
              </a:ext>
            </a:extLst>
          </p:cNvPr>
          <p:cNvSpPr txBox="1"/>
          <p:nvPr/>
        </p:nvSpPr>
        <p:spPr>
          <a:xfrm>
            <a:off x="457200" y="2569721"/>
            <a:ext cx="8229600" cy="2034660"/>
          </a:xfrm>
          <a:prstGeom prst="rect">
            <a:avLst/>
          </a:prstGeom>
          <a:noFill/>
        </p:spPr>
        <p:txBody>
          <a:bodyPr wrap="square">
            <a:spAutoFit/>
          </a:bodyPr>
          <a:lstStyle/>
          <a:p>
            <a:pPr algn="just">
              <a:lnSpc>
                <a:spcPct val="115000"/>
              </a:lnSpc>
            </a:pPr>
            <a:r>
              <a:rPr lang="vi-VN" sz="2800" b="1" dirty="0">
                <a:solidFill>
                  <a:srgbClr val="0000FF"/>
                </a:solidFill>
                <a:effectLst/>
                <a:latin typeface="Times New Roman" panose="02020603050405020304" pitchFamily="18" charset="0"/>
                <a:ea typeface="Times New Roman" panose="02020603050405020304" pitchFamily="18" charset="0"/>
              </a:rPr>
              <a:t>Bài 2. </a:t>
            </a:r>
            <a:r>
              <a:rPr lang="vi-VN" sz="2800" dirty="0">
                <a:solidFill>
                  <a:srgbClr val="000000"/>
                </a:solidFill>
                <a:effectLst/>
                <a:latin typeface="+mj-lt"/>
                <a:ea typeface="Calibri" panose="020F0502020204030204" pitchFamily="34" charset="0"/>
                <a:cs typeface="Times New Roman" panose="02020603050405020304" pitchFamily="18" charset="0"/>
              </a:rPr>
              <a:t>Tính kho</a:t>
            </a:r>
            <a:r>
              <a:rPr lang="vi-VN" sz="2800" dirty="0">
                <a:solidFill>
                  <a:srgbClr val="000000"/>
                </a:solidFill>
                <a:effectLst/>
                <a:latin typeface="+mj-lt"/>
                <a:ea typeface="Calibri" panose="020F0502020204030204" pitchFamily="34" charset="0"/>
                <a:cs typeface="Cambria" panose="02040503050406030204" pitchFamily="18" charset="0"/>
              </a:rPr>
              <a:t>ả</a:t>
            </a:r>
            <a:r>
              <a:rPr lang="vi-VN" sz="2800" dirty="0">
                <a:solidFill>
                  <a:srgbClr val="000000"/>
                </a:solidFill>
                <a:effectLst/>
                <a:latin typeface="+mj-lt"/>
                <a:ea typeface="Calibri" panose="020F0502020204030204" pitchFamily="34" charset="0"/>
                <a:cs typeface="Times New Roman" panose="02020603050405020304" pitchFamily="18" charset="0"/>
              </a:rPr>
              <a:t>ng cách t</a:t>
            </a:r>
            <a:r>
              <a:rPr lang="vi-VN" sz="2800" dirty="0">
                <a:solidFill>
                  <a:srgbClr val="000000"/>
                </a:solidFill>
                <a:effectLst/>
                <a:latin typeface="+mj-lt"/>
                <a:ea typeface="Calibri" panose="020F0502020204030204" pitchFamily="34" charset="0"/>
                <a:cs typeface="Cambria" panose="02040503050406030204" pitchFamily="18" charset="0"/>
              </a:rPr>
              <a:t>ừ</a:t>
            </a:r>
            <a:r>
              <a:rPr lang="vi-VN" sz="2800" dirty="0">
                <a:solidFill>
                  <a:srgbClr val="000000"/>
                </a:solidFill>
                <a:effectLst/>
                <a:latin typeface="+mj-lt"/>
                <a:ea typeface="Calibri" panose="020F0502020204030204" pitchFamily="34" charset="0"/>
                <a:cs typeface="Times New Roman" panose="02020603050405020304" pitchFamily="18" charset="0"/>
              </a:rPr>
              <a:t> ng</a:t>
            </a:r>
            <a:r>
              <a:rPr lang="vi-VN" sz="2800" dirty="0">
                <a:solidFill>
                  <a:srgbClr val="000000"/>
                </a:solidFill>
                <a:effectLst/>
                <a:latin typeface="+mj-lt"/>
                <a:ea typeface="Calibri" panose="020F0502020204030204" pitchFamily="34" charset="0"/>
                <a:cs typeface="Cambria" panose="02040503050406030204" pitchFamily="18" charset="0"/>
              </a:rPr>
              <a:t>ườ</a:t>
            </a:r>
            <a:r>
              <a:rPr lang="vi-VN" sz="2800" dirty="0">
                <a:solidFill>
                  <a:srgbClr val="000000"/>
                </a:solidFill>
                <a:effectLst/>
                <a:latin typeface="+mj-lt"/>
                <a:ea typeface="Calibri" panose="020F0502020204030204" pitchFamily="34" charset="0"/>
                <a:cs typeface="Times New Roman" panose="02020603050405020304" pitchFamily="18" charset="0"/>
              </a:rPr>
              <a:t>i quan sát </a:t>
            </a:r>
            <a:r>
              <a:rPr lang="vi-VN" sz="2800" dirty="0">
                <a:solidFill>
                  <a:srgbClr val="000000"/>
                </a:solidFill>
                <a:effectLst/>
                <a:latin typeface="+mj-lt"/>
                <a:ea typeface="Calibri" panose="020F0502020204030204" pitchFamily="34" charset="0"/>
                <a:cs typeface="Cambria" panose="02040503050406030204" pitchFamily="18" charset="0"/>
              </a:rPr>
              <a:t>đế</a:t>
            </a:r>
            <a:r>
              <a:rPr lang="vi-VN" sz="2800" dirty="0">
                <a:solidFill>
                  <a:srgbClr val="000000"/>
                </a:solidFill>
                <a:effectLst/>
                <a:latin typeface="+mj-lt"/>
                <a:ea typeface="Calibri" panose="020F0502020204030204" pitchFamily="34" charset="0"/>
                <a:cs typeface="Times New Roman" panose="02020603050405020304" pitchFamily="18" charset="0"/>
              </a:rPr>
              <a:t>n chân tháp truy</a:t>
            </a:r>
            <a:r>
              <a:rPr lang="vi-VN" sz="2800" dirty="0">
                <a:solidFill>
                  <a:srgbClr val="000000"/>
                </a:solidFill>
                <a:effectLst/>
                <a:latin typeface="+mj-lt"/>
                <a:ea typeface="Calibri" panose="020F0502020204030204" pitchFamily="34" charset="0"/>
                <a:cs typeface="Cambria" panose="02040503050406030204" pitchFamily="18" charset="0"/>
              </a:rPr>
              <a:t>ề</a:t>
            </a:r>
            <a:r>
              <a:rPr lang="vi-VN" sz="2800" dirty="0">
                <a:solidFill>
                  <a:srgbClr val="000000"/>
                </a:solidFill>
                <a:effectLst/>
                <a:latin typeface="+mj-lt"/>
                <a:ea typeface="Calibri" panose="020F0502020204030204" pitchFamily="34" charset="0"/>
                <a:cs typeface="Times New Roman" panose="02020603050405020304" pitchFamily="18" charset="0"/>
              </a:rPr>
              <a:t>n hình cáp 50m, bi</a:t>
            </a:r>
            <a:r>
              <a:rPr lang="vi-VN" sz="2800" dirty="0">
                <a:solidFill>
                  <a:srgbClr val="000000"/>
                </a:solidFill>
                <a:effectLst/>
                <a:latin typeface="+mj-lt"/>
                <a:ea typeface="Calibri" panose="020F0502020204030204" pitchFamily="34" charset="0"/>
                <a:cs typeface="Cambria" panose="02040503050406030204" pitchFamily="18" charset="0"/>
              </a:rPr>
              <a:t>ế</a:t>
            </a:r>
            <a:r>
              <a:rPr lang="vi-VN" sz="2800" dirty="0">
                <a:solidFill>
                  <a:srgbClr val="000000"/>
                </a:solidFill>
                <a:effectLst/>
                <a:latin typeface="+mj-lt"/>
                <a:ea typeface="Calibri" panose="020F0502020204030204" pitchFamily="34" charset="0"/>
                <a:cs typeface="Times New Roman" panose="02020603050405020304" pitchFamily="18" charset="0"/>
              </a:rPr>
              <a:t>t r</a:t>
            </a:r>
            <a:r>
              <a:rPr lang="vi-VN" sz="2800" dirty="0">
                <a:solidFill>
                  <a:srgbClr val="000000"/>
                </a:solidFill>
                <a:effectLst/>
                <a:latin typeface="+mj-lt"/>
                <a:ea typeface="Calibri" panose="020F0502020204030204" pitchFamily="34" charset="0"/>
                <a:cs typeface="Cambria" panose="02040503050406030204" pitchFamily="18" charset="0"/>
              </a:rPr>
              <a:t>ằ</a:t>
            </a:r>
            <a:r>
              <a:rPr lang="vi-VN" sz="2800" dirty="0">
                <a:solidFill>
                  <a:srgbClr val="000000"/>
                </a:solidFill>
                <a:effectLst/>
                <a:latin typeface="+mj-lt"/>
                <a:ea typeface="Calibri" panose="020F0502020204030204" pitchFamily="34" charset="0"/>
                <a:cs typeface="Times New Roman" panose="02020603050405020304" pitchFamily="18" charset="0"/>
              </a:rPr>
              <a:t>ng khi ng</a:t>
            </a:r>
            <a:r>
              <a:rPr lang="vi-VN" sz="2800" dirty="0">
                <a:solidFill>
                  <a:srgbClr val="000000"/>
                </a:solidFill>
                <a:effectLst/>
                <a:latin typeface="+mj-lt"/>
                <a:ea typeface="Calibri" panose="020F0502020204030204" pitchFamily="34" charset="0"/>
                <a:cs typeface="Cambria" panose="02040503050406030204" pitchFamily="18" charset="0"/>
              </a:rPr>
              <a:t>ườ</a:t>
            </a:r>
            <a:r>
              <a:rPr lang="vi-VN" sz="2800" dirty="0">
                <a:solidFill>
                  <a:srgbClr val="000000"/>
                </a:solidFill>
                <a:effectLst/>
                <a:latin typeface="+mj-lt"/>
                <a:ea typeface="Calibri" panose="020F0502020204030204" pitchFamily="34" charset="0"/>
                <a:cs typeface="Times New Roman" panose="02020603050405020304" pitchFamily="18" charset="0"/>
              </a:rPr>
              <a:t>i </a:t>
            </a:r>
            <a:r>
              <a:rPr lang="vi-VN" sz="2800" dirty="0">
                <a:solidFill>
                  <a:srgbClr val="000000"/>
                </a:solidFill>
                <a:effectLst/>
                <a:latin typeface="+mj-lt"/>
                <a:ea typeface="Calibri" panose="020F0502020204030204" pitchFamily="34" charset="0"/>
                <a:cs typeface="Cambria" panose="02040503050406030204" pitchFamily="18" charset="0"/>
              </a:rPr>
              <a:t>đ</a:t>
            </a:r>
            <a:r>
              <a:rPr lang="vi-VN" sz="2800" dirty="0">
                <a:solidFill>
                  <a:srgbClr val="000000"/>
                </a:solidFill>
                <a:effectLst/>
                <a:latin typeface="+mj-lt"/>
                <a:ea typeface="Calibri" panose="020F0502020204030204" pitchFamily="34" charset="0"/>
                <a:cs typeface="Nunito Sans" pitchFamily="2" charset="-93"/>
              </a:rPr>
              <a:t>ó</a:t>
            </a:r>
            <a:r>
              <a:rPr lang="vi-VN" sz="2800" dirty="0">
                <a:solidFill>
                  <a:srgbClr val="000000"/>
                </a:solidFill>
                <a:effectLst/>
                <a:latin typeface="+mj-lt"/>
                <a:ea typeface="Calibri" panose="020F0502020204030204" pitchFamily="34" charset="0"/>
                <a:cs typeface="Times New Roman" panose="02020603050405020304" pitchFamily="18" charset="0"/>
              </a:rPr>
              <a:t> </a:t>
            </a:r>
            <a:r>
              <a:rPr lang="vi-VN" sz="2800" dirty="0">
                <a:solidFill>
                  <a:srgbClr val="000000"/>
                </a:solidFill>
                <a:effectLst/>
                <a:latin typeface="+mj-lt"/>
                <a:ea typeface="Calibri" panose="020F0502020204030204" pitchFamily="34" charset="0"/>
                <a:cs typeface="Cambria" panose="02040503050406030204" pitchFamily="18" charset="0"/>
              </a:rPr>
              <a:t>đặ</a:t>
            </a:r>
            <a:r>
              <a:rPr lang="vi-VN" sz="2800" dirty="0">
                <a:solidFill>
                  <a:srgbClr val="000000"/>
                </a:solidFill>
                <a:effectLst/>
                <a:latin typeface="+mj-lt"/>
                <a:ea typeface="Calibri" panose="020F0502020204030204" pitchFamily="34" charset="0"/>
                <a:cs typeface="Times New Roman" panose="02020603050405020304" pitchFamily="18" charset="0"/>
              </a:rPr>
              <a:t>t 1 que dài 5cm th</a:t>
            </a:r>
            <a:r>
              <a:rPr lang="vi-VN" sz="2800" dirty="0">
                <a:solidFill>
                  <a:srgbClr val="000000"/>
                </a:solidFill>
                <a:effectLst/>
                <a:latin typeface="+mj-lt"/>
                <a:ea typeface="Calibri" panose="020F0502020204030204" pitchFamily="34" charset="0"/>
                <a:cs typeface="Cambria" panose="02040503050406030204" pitchFamily="18" charset="0"/>
              </a:rPr>
              <a:t>ẳ</a:t>
            </a:r>
            <a:r>
              <a:rPr lang="vi-VN" sz="2800" dirty="0">
                <a:solidFill>
                  <a:srgbClr val="000000"/>
                </a:solidFill>
                <a:effectLst/>
                <a:latin typeface="+mj-lt"/>
                <a:ea typeface="Calibri" panose="020F0502020204030204" pitchFamily="34" charset="0"/>
                <a:cs typeface="Times New Roman" panose="02020603050405020304" pitchFamily="18" charset="0"/>
              </a:rPr>
              <a:t>ng </a:t>
            </a:r>
            <a:r>
              <a:rPr lang="vi-VN" sz="2800" dirty="0">
                <a:solidFill>
                  <a:srgbClr val="000000"/>
                </a:solidFill>
                <a:effectLst/>
                <a:latin typeface="+mj-lt"/>
                <a:ea typeface="Calibri" panose="020F0502020204030204" pitchFamily="34" charset="0"/>
                <a:cs typeface="Cambria" panose="02040503050406030204" pitchFamily="18" charset="0"/>
              </a:rPr>
              <a:t>đứ</a:t>
            </a:r>
            <a:r>
              <a:rPr lang="vi-VN" sz="2800" dirty="0">
                <a:solidFill>
                  <a:srgbClr val="000000"/>
                </a:solidFill>
                <a:effectLst/>
                <a:latin typeface="+mj-lt"/>
                <a:ea typeface="Calibri" panose="020F0502020204030204" pitchFamily="34" charset="0"/>
                <a:cs typeface="Times New Roman" panose="02020603050405020304" pitchFamily="18" charset="0"/>
              </a:rPr>
              <a:t>ng phía tr</a:t>
            </a:r>
            <a:r>
              <a:rPr lang="vi-VN" sz="2800" dirty="0">
                <a:solidFill>
                  <a:srgbClr val="000000"/>
                </a:solidFill>
                <a:effectLst/>
                <a:latin typeface="+mj-lt"/>
                <a:ea typeface="Calibri" panose="020F0502020204030204" pitchFamily="34" charset="0"/>
                <a:cs typeface="Cambria" panose="02040503050406030204" pitchFamily="18" charset="0"/>
              </a:rPr>
              <a:t>ướ</a:t>
            </a:r>
            <a:r>
              <a:rPr lang="vi-VN" sz="2800" dirty="0">
                <a:solidFill>
                  <a:srgbClr val="000000"/>
                </a:solidFill>
                <a:effectLst/>
                <a:latin typeface="+mj-lt"/>
                <a:ea typeface="Calibri" panose="020F0502020204030204" pitchFamily="34" charset="0"/>
                <a:cs typeface="Times New Roman" panose="02020603050405020304" pitchFamily="18" charset="0"/>
              </a:rPr>
              <a:t>c cách m</a:t>
            </a:r>
            <a:r>
              <a:rPr lang="vi-VN" sz="2800" dirty="0">
                <a:solidFill>
                  <a:srgbClr val="000000"/>
                </a:solidFill>
                <a:effectLst/>
                <a:latin typeface="+mj-lt"/>
                <a:ea typeface="Calibri" panose="020F0502020204030204" pitchFamily="34" charset="0"/>
                <a:cs typeface="Cambria" panose="02040503050406030204" pitchFamily="18" charset="0"/>
              </a:rPr>
              <a:t>ắ</a:t>
            </a:r>
            <a:r>
              <a:rPr lang="vi-VN" sz="2800" dirty="0">
                <a:solidFill>
                  <a:srgbClr val="000000"/>
                </a:solidFill>
                <a:effectLst/>
                <a:latin typeface="+mj-lt"/>
                <a:ea typeface="Calibri" panose="020F0502020204030204" pitchFamily="34" charset="0"/>
                <a:cs typeface="Times New Roman" panose="02020603050405020304" pitchFamily="18" charset="0"/>
              </a:rPr>
              <a:t>t 40cm thì que v</a:t>
            </a:r>
            <a:r>
              <a:rPr lang="vi-VN" sz="2800" dirty="0">
                <a:solidFill>
                  <a:srgbClr val="000000"/>
                </a:solidFill>
                <a:effectLst/>
                <a:latin typeface="+mj-lt"/>
                <a:ea typeface="Calibri" panose="020F0502020204030204" pitchFamily="34" charset="0"/>
                <a:cs typeface="Cambria" panose="02040503050406030204" pitchFamily="18" charset="0"/>
              </a:rPr>
              <a:t>ừ</a:t>
            </a:r>
            <a:r>
              <a:rPr lang="vi-VN" sz="2800" dirty="0">
                <a:solidFill>
                  <a:srgbClr val="000000"/>
                </a:solidFill>
                <a:effectLst/>
                <a:latin typeface="+mj-lt"/>
                <a:ea typeface="Calibri" panose="020F0502020204030204" pitchFamily="34" charset="0"/>
                <a:cs typeface="Times New Roman" panose="02020603050405020304" pitchFamily="18" charset="0"/>
              </a:rPr>
              <a:t>a v</a:t>
            </a:r>
            <a:r>
              <a:rPr lang="vi-VN" sz="2800" dirty="0">
                <a:solidFill>
                  <a:srgbClr val="000000"/>
                </a:solidFill>
                <a:effectLst/>
                <a:latin typeface="+mj-lt"/>
                <a:ea typeface="Calibri" panose="020F0502020204030204" pitchFamily="34" charset="0"/>
                <a:cs typeface="Cambria" panose="02040503050406030204" pitchFamily="18" charset="0"/>
              </a:rPr>
              <a:t>ặ</a:t>
            </a:r>
            <a:r>
              <a:rPr lang="vi-VN" sz="2800" dirty="0">
                <a:solidFill>
                  <a:srgbClr val="000000"/>
                </a:solidFill>
                <a:effectLst/>
                <a:latin typeface="+mj-lt"/>
                <a:ea typeface="Calibri" panose="020F0502020204030204" pitchFamily="34" charset="0"/>
                <a:cs typeface="Times New Roman" panose="02020603050405020304" pitchFamily="18" charset="0"/>
              </a:rPr>
              <a:t>n che l</a:t>
            </a:r>
            <a:r>
              <a:rPr lang="vi-VN" sz="2800" dirty="0">
                <a:solidFill>
                  <a:srgbClr val="000000"/>
                </a:solidFill>
                <a:effectLst/>
                <a:latin typeface="+mj-lt"/>
                <a:ea typeface="Calibri" panose="020F0502020204030204" pitchFamily="34" charset="0"/>
                <a:cs typeface="Cambria" panose="02040503050406030204" pitchFamily="18" charset="0"/>
              </a:rPr>
              <a:t>ấ</a:t>
            </a:r>
            <a:r>
              <a:rPr lang="vi-VN" sz="2800" dirty="0">
                <a:solidFill>
                  <a:srgbClr val="000000"/>
                </a:solidFill>
                <a:effectLst/>
                <a:latin typeface="+mj-lt"/>
                <a:ea typeface="Calibri" panose="020F0502020204030204" pitchFamily="34" charset="0"/>
                <a:cs typeface="Times New Roman" panose="02020603050405020304" pitchFamily="18" charset="0"/>
              </a:rPr>
              <a:t>p tháp truy</a:t>
            </a:r>
            <a:r>
              <a:rPr lang="vi-VN" sz="2800" dirty="0">
                <a:solidFill>
                  <a:srgbClr val="000000"/>
                </a:solidFill>
                <a:effectLst/>
                <a:latin typeface="+mj-lt"/>
                <a:ea typeface="Calibri" panose="020F0502020204030204" pitchFamily="34" charset="0"/>
                <a:cs typeface="Cambria" panose="02040503050406030204" pitchFamily="18" charset="0"/>
              </a:rPr>
              <a:t>ề</a:t>
            </a:r>
            <a:r>
              <a:rPr lang="vi-VN" sz="2800" dirty="0">
                <a:solidFill>
                  <a:srgbClr val="000000"/>
                </a:solidFill>
                <a:effectLst/>
                <a:latin typeface="+mj-lt"/>
                <a:ea typeface="Calibri" panose="020F0502020204030204" pitchFamily="34" charset="0"/>
                <a:cs typeface="Times New Roman" panose="02020603050405020304" pitchFamily="18" charset="0"/>
              </a:rPr>
              <a:t>n hình.</a:t>
            </a:r>
            <a:endParaRPr lang="vi-VN" sz="2800" dirty="0">
              <a:effectLst/>
              <a:latin typeface="+mj-lt"/>
              <a:ea typeface="Times New Roman" panose="02020603050405020304" pitchFamily="18" charset="0"/>
            </a:endParaRPr>
          </a:p>
        </p:txBody>
      </p:sp>
    </p:spTree>
    <p:extLst>
      <p:ext uri="{BB962C8B-B14F-4D97-AF65-F5344CB8AC3E}">
        <p14:creationId xmlns:p14="http://schemas.microsoft.com/office/powerpoint/2010/main" val="5436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20349" r="20345" b="-4"/>
          <a:stretch/>
        </p:blipFill>
        <p:spPr>
          <a:xfrm>
            <a:off x="865220" y="208849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17382" r="20120" b="2"/>
          <a:stretch/>
        </p:blipFill>
        <p:spPr>
          <a:xfrm>
            <a:off x="2593600" y="1428751"/>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l="36012" r="14448" b="2"/>
          <a:stretch/>
        </p:blipFill>
        <p:spPr>
          <a:xfrm>
            <a:off x="5670374" y="183876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1494" y="1531858"/>
            <a:ext cx="2327672" cy="2327672"/>
          </a:xfrm>
          <a:prstGeom prst="rect">
            <a:avLst/>
          </a:prstGeom>
        </p:spPr>
      </p:pic>
      <p:pic>
        <p:nvPicPr>
          <p:cNvPr id="13" name="Picture 1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5600701" y="1981483"/>
            <a:ext cx="2327672" cy="2327672"/>
          </a:xfrm>
          <a:prstGeom prst="rect">
            <a:avLst/>
          </a:prstGeom>
        </p:spPr>
      </p:pic>
      <p:pic>
        <p:nvPicPr>
          <p:cNvPr id="15" name="Picture 1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7170" y="2057401"/>
            <a:ext cx="1561730" cy="1561730"/>
          </a:xfrm>
          <a:prstGeom prst="rect">
            <a:avLst/>
          </a:prstGeom>
        </p:spPr>
      </p:pic>
      <p:sp>
        <p:nvSpPr>
          <p:cNvPr id="12" name="Freeform: Shape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393A647-F1D0-4A88-8DF7-6E5578A89569}"/>
              </a:ext>
            </a:extLst>
          </p:cNvPr>
          <p:cNvSpPr/>
          <p:nvPr/>
        </p:nvSpPr>
        <p:spPr>
          <a:xfrm rot="5400000">
            <a:off x="-140931" y="13864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B3C0A70-E41F-49EF-8AFE-0ADD98F3B81C}"/>
              </a:ext>
            </a:extLst>
          </p:cNvPr>
          <p:cNvPicPr>
            <a:picLocks noChangeAspect="1"/>
          </p:cNvPicPr>
          <p:nvPr/>
        </p:nvPicPr>
        <p:blipFill>
          <a:blip r:embed="rId12"/>
          <a:stretch>
            <a:fillRect/>
          </a:stretch>
        </p:blipFill>
        <p:spPr>
          <a:xfrm rot="18669872">
            <a:off x="-238560" y="568546"/>
            <a:ext cx="2050385" cy="520472"/>
          </a:xfrm>
          <a:prstGeom prst="rect">
            <a:avLst/>
          </a:prstGeom>
        </p:spPr>
      </p:pic>
      <p:pic>
        <p:nvPicPr>
          <p:cNvPr id="6" name="Pictur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51E4DC2-0B49-4FB2-B8C1-231C030CAE4B}"/>
              </a:ext>
            </a:extLst>
          </p:cNvPr>
          <p:cNvPicPr>
            <a:picLocks noChangeAspect="1"/>
          </p:cNvPicPr>
          <p:nvPr/>
        </p:nvPicPr>
        <p:blipFill>
          <a:blip r:embed="rId13"/>
          <a:stretch>
            <a:fillRect/>
          </a:stretch>
        </p:blipFill>
        <p:spPr>
          <a:xfrm>
            <a:off x="1334363" y="626477"/>
            <a:ext cx="2025572" cy="1385436"/>
          </a:xfrm>
          <a:prstGeom prst="rect">
            <a:avLst/>
          </a:prstGeom>
        </p:spPr>
      </p:pic>
      <p:pic>
        <p:nvPicPr>
          <p:cNvPr id="7" name="Picture 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5CBC910-51FE-44A7-A09E-097F9F57527C}"/>
              </a:ext>
            </a:extLst>
          </p:cNvPr>
          <p:cNvPicPr>
            <a:picLocks noChangeAspect="1"/>
          </p:cNvPicPr>
          <p:nvPr/>
        </p:nvPicPr>
        <p:blipFill>
          <a:blip r:embed="rId14"/>
          <a:stretch>
            <a:fillRect/>
          </a:stretch>
        </p:blipFill>
        <p:spPr>
          <a:xfrm>
            <a:off x="3865973" y="60855"/>
            <a:ext cx="2025572" cy="1385436"/>
          </a:xfrm>
          <a:prstGeom prst="rect">
            <a:avLst/>
          </a:prstGeom>
        </p:spPr>
      </p:pic>
      <p:pic>
        <p:nvPicPr>
          <p:cNvPr id="9" name="Picture 8">
            <a:extLst>
              <a:ext uri="{FF2B5EF4-FFF2-40B4-BE49-F238E27FC236}">
                <a16:creationId xmlns:a16="http://schemas.microsoft.com/office/drawing/2014/main" id="{CB4DEC2C-107C-4E99-A056-D6622B336243}"/>
              </a:ext>
            </a:extLst>
          </p:cNvPr>
          <p:cNvPicPr>
            <a:picLocks noChangeAspect="1"/>
          </p:cNvPicPr>
          <p:nvPr/>
        </p:nvPicPr>
        <p:blipFill>
          <a:blip r:embed="rId15"/>
          <a:stretch>
            <a:fillRect/>
          </a:stretch>
        </p:blipFill>
        <p:spPr>
          <a:xfrm>
            <a:off x="6286500" y="381975"/>
            <a:ext cx="2176461" cy="1385436"/>
          </a:xfrm>
          <a:prstGeom prst="rect">
            <a:avLst/>
          </a:prstGeom>
        </p:spPr>
      </p:pic>
    </p:spTree>
    <p:extLst>
      <p:ext uri="{BB962C8B-B14F-4D97-AF65-F5344CB8AC3E}">
        <p14:creationId xmlns:p14="http://schemas.microsoft.com/office/powerpoint/2010/main" val="228272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Hình ảnh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B31E9C3-2857-4554-9A2F-E296104A5D6F}"/>
              </a:ext>
            </a:extLst>
          </p:cNvPr>
          <p:cNvPicPr>
            <a:picLocks noChangeAspect="1"/>
          </p:cNvPicPr>
          <p:nvPr/>
        </p:nvPicPr>
        <p:blipFill>
          <a:blip r:embed="rId3"/>
          <a:stretch>
            <a:fillRect/>
          </a:stretch>
        </p:blipFill>
        <p:spPr>
          <a:xfrm>
            <a:off x="2904961" y="173437"/>
            <a:ext cx="3177228" cy="3714750"/>
          </a:xfrm>
          <a:prstGeom prst="rect">
            <a:avLst/>
          </a:prstGeom>
          <a:noFill/>
        </p:spPr>
      </p:pic>
      <p:sp>
        <p:nvSpPr>
          <p:cNvPr id="10" name="Hình chữ nhật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25E670A-F252-425E-8FBD-2584A901E93B}"/>
              </a:ext>
            </a:extLst>
          </p:cNvPr>
          <p:cNvSpPr/>
          <p:nvPr/>
        </p:nvSpPr>
        <p:spPr>
          <a:xfrm>
            <a:off x="2211497" y="4358151"/>
            <a:ext cx="5012014" cy="900246"/>
          </a:xfrm>
          <a:prstGeom prst="rect">
            <a:avLst/>
          </a:prstGeom>
          <a:noFill/>
        </p:spPr>
        <p:txBody>
          <a:bodyPr wrap="none" lIns="68580" tIns="34290" rIns="68580" bIns="3429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CÁC HOẠT ĐỘNG</a:t>
            </a:r>
            <a:endPar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12" name="Nhóm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FF13D352-FF12-4774-BF7F-7823AED9D71C}"/>
              </a:ext>
            </a:extLst>
          </p:cNvPr>
          <p:cNvGrpSpPr/>
          <p:nvPr/>
        </p:nvGrpSpPr>
        <p:grpSpPr>
          <a:xfrm>
            <a:off x="1330783" y="1067761"/>
            <a:ext cx="2050090" cy="1061828"/>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6"/>
              <a:ext cx="1614117" cy="615553"/>
            </a:xfrm>
            <a:prstGeom prst="rect">
              <a:avLst/>
            </a:prstGeom>
            <a:noFill/>
          </p:spPr>
          <p:txBody>
            <a:bodyPr wrap="none" rtlCol="0">
              <a:spAutoFit/>
            </a:bodyPr>
            <a:lstStyle/>
            <a:p>
              <a:r>
                <a:rPr lang="en-US" sz="2400" b="1" dirty="0" err="1">
                  <a:solidFill>
                    <a:srgbClr val="002060"/>
                  </a:solidFill>
                </a:rPr>
                <a:t>Mở</a:t>
              </a:r>
              <a:r>
                <a:rPr lang="en-US" sz="2400" b="1" dirty="0">
                  <a:solidFill>
                    <a:srgbClr val="002060"/>
                  </a:solidFill>
                </a:rPr>
                <a:t> </a:t>
              </a:r>
              <a:r>
                <a:rPr lang="en-US" sz="2400" b="1" dirty="0" err="1">
                  <a:solidFill>
                    <a:srgbClr val="002060"/>
                  </a:solidFill>
                </a:rPr>
                <a:t>đầu</a:t>
              </a:r>
              <a:endParaRPr lang="en-US" sz="2400" b="1" dirty="0">
                <a:solidFill>
                  <a:srgbClr val="002060"/>
                </a:solidFill>
              </a:endParaRPr>
            </a:p>
          </p:txBody>
        </p:sp>
      </p:grpSp>
      <p:grpSp>
        <p:nvGrpSpPr>
          <p:cNvPr id="13" name="Nhóm 1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2197C0D-4039-4F65-A23B-3D8031420B89}"/>
              </a:ext>
            </a:extLst>
          </p:cNvPr>
          <p:cNvGrpSpPr/>
          <p:nvPr/>
        </p:nvGrpSpPr>
        <p:grpSpPr>
          <a:xfrm>
            <a:off x="4493575" y="330362"/>
            <a:ext cx="2271617" cy="1061828"/>
            <a:chOff x="5714125" y="780700"/>
            <a:chExt cx="3028822"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6094476" y="1042997"/>
              <a:ext cx="2162013" cy="1107995"/>
            </a:xfrm>
            <a:prstGeom prst="rect">
              <a:avLst/>
            </a:prstGeom>
            <a:noFill/>
          </p:spPr>
          <p:txBody>
            <a:bodyPr wrap="square" rtlCol="0">
              <a:spAutoFit/>
            </a:bodyPr>
            <a:lstStyle/>
            <a:p>
              <a:pPr algn="ctr"/>
              <a:r>
                <a:rPr lang="en-US" sz="2400" b="1" dirty="0" err="1">
                  <a:solidFill>
                    <a:srgbClr val="002060"/>
                  </a:solidFill>
                </a:rPr>
                <a:t>Hình</a:t>
              </a:r>
              <a:r>
                <a:rPr lang="en-US" sz="2400" b="1" dirty="0">
                  <a:solidFill>
                    <a:srgbClr val="002060"/>
                  </a:solidFill>
                </a:rPr>
                <a:t> </a:t>
              </a:r>
              <a:r>
                <a:rPr lang="en-US" sz="2400" b="1" dirty="0" err="1">
                  <a:solidFill>
                    <a:srgbClr val="002060"/>
                  </a:solidFill>
                </a:rPr>
                <a:t>thành</a:t>
              </a:r>
              <a:r>
                <a:rPr lang="en-US" sz="2400" b="1" dirty="0">
                  <a:solidFill>
                    <a:srgbClr val="002060"/>
                  </a:solidFill>
                </a:rPr>
                <a:t> </a:t>
              </a:r>
              <a:r>
                <a:rPr lang="en-US" sz="2400" b="1" dirty="0" err="1">
                  <a:solidFill>
                    <a:srgbClr val="002060"/>
                  </a:solidFill>
                </a:rPr>
                <a:t>kiến</a:t>
              </a:r>
              <a:r>
                <a:rPr lang="en-US" sz="2400" b="1" dirty="0">
                  <a:solidFill>
                    <a:srgbClr val="002060"/>
                  </a:solidFill>
                </a:rPr>
                <a:t> </a:t>
              </a:r>
              <a:r>
                <a:rPr lang="en-US" sz="2400" b="1" dirty="0" err="1">
                  <a:solidFill>
                    <a:srgbClr val="002060"/>
                  </a:solidFill>
                </a:rPr>
                <a:t>thức</a:t>
              </a:r>
              <a:endParaRPr lang="en-US" sz="2400" b="1" dirty="0">
                <a:solidFill>
                  <a:srgbClr val="002060"/>
                </a:solidFill>
              </a:endParaRPr>
            </a:p>
          </p:txBody>
        </p:sp>
      </p:grpSp>
      <p:grpSp>
        <p:nvGrpSpPr>
          <p:cNvPr id="15" name="Nhóm 1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2743DAFD-E003-42CA-BE1A-E2285E182AD8}"/>
              </a:ext>
            </a:extLst>
          </p:cNvPr>
          <p:cNvGrpSpPr/>
          <p:nvPr/>
        </p:nvGrpSpPr>
        <p:grpSpPr>
          <a:xfrm>
            <a:off x="6476956" y="1123371"/>
            <a:ext cx="2271617" cy="1061828"/>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615553"/>
            </a:xfrm>
            <a:prstGeom prst="rect">
              <a:avLst/>
            </a:prstGeom>
            <a:noFill/>
          </p:spPr>
          <p:txBody>
            <a:bodyPr wrap="square" rtlCol="0">
              <a:spAutoFit/>
            </a:bodyPr>
            <a:lstStyle/>
            <a:p>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endParaRPr lang="en-US" sz="2400" b="1" dirty="0">
                <a:solidFill>
                  <a:srgbClr val="002060"/>
                </a:solidFill>
              </a:endParaRPr>
            </a:p>
          </p:txBody>
        </p:sp>
      </p:grpSp>
      <p:sp>
        <p:nvSpPr>
          <p:cNvPr id="16" name="Google Shape;162;p2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C0ADFAA8-8CC7-4D2F-BE3A-F51CE7B478C5}"/>
              </a:ext>
            </a:extLst>
          </p:cNvPr>
          <p:cNvSpPr/>
          <p:nvPr/>
        </p:nvSpPr>
        <p:spPr>
          <a:xfrm>
            <a:off x="3397892" y="1733550"/>
            <a:ext cx="1707508" cy="903298"/>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nvGrpSpPr>
          <p:cNvPr id="14" name="Nhóm 1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A49C3E4-32FC-415B-B0A0-356A49F60C39}"/>
              </a:ext>
            </a:extLst>
          </p:cNvPr>
          <p:cNvGrpSpPr/>
          <p:nvPr/>
        </p:nvGrpSpPr>
        <p:grpSpPr>
          <a:xfrm>
            <a:off x="5675243" y="2428277"/>
            <a:ext cx="2271617" cy="1061829"/>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40034" y="2751137"/>
              <a:ext cx="2162013" cy="615553"/>
            </a:xfrm>
            <a:prstGeom prst="rect">
              <a:avLst/>
            </a:prstGeom>
            <a:noFill/>
          </p:spPr>
          <p:txBody>
            <a:bodyPr wrap="square" rtlCol="0">
              <a:spAutoFit/>
            </a:bodyPr>
            <a:lstStyle/>
            <a:p>
              <a:r>
                <a:rPr lang="en-US" sz="2400" b="1" dirty="0" err="1">
                  <a:solidFill>
                    <a:srgbClr val="002060"/>
                  </a:solidFill>
                </a:rPr>
                <a:t>Vận</a:t>
              </a:r>
              <a:r>
                <a:rPr lang="en-US" sz="2400" b="1" dirty="0">
                  <a:solidFill>
                    <a:srgbClr val="002060"/>
                  </a:solidFill>
                </a:rPr>
                <a:t> </a:t>
              </a:r>
              <a:r>
                <a:rPr lang="en-US" sz="2400" b="1" dirty="0" err="1">
                  <a:solidFill>
                    <a:srgbClr val="002060"/>
                  </a:solidFill>
                </a:rPr>
                <a:t>dụng</a:t>
              </a:r>
              <a:r>
                <a:rPr lang="en-US" sz="2400" b="1" dirty="0">
                  <a:solidFill>
                    <a:srgbClr val="002060"/>
                  </a:solidFill>
                </a:rPr>
                <a:t> </a:t>
              </a:r>
            </a:p>
          </p:txBody>
        </p:sp>
      </p:grpSp>
    </p:spTree>
    <p:extLst>
      <p:ext uri="{BB962C8B-B14F-4D97-AF65-F5344CB8AC3E}">
        <p14:creationId xmlns:p14="http://schemas.microsoft.com/office/powerpoint/2010/main" val="60333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428750" y="628650"/>
            <a:ext cx="31432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4593265" y="1863382"/>
            <a:ext cx="1731335" cy="646331"/>
          </a:xfrm>
          <a:prstGeom prst="rect">
            <a:avLst/>
          </a:prstGeom>
          <a:solidFill>
            <a:srgbClr val="FFFF00"/>
          </a:solidFill>
        </p:spPr>
        <p:txBody>
          <a:bodyPr wrap="square">
            <a:spAutoFit/>
          </a:bodyPr>
          <a:lstStyle/>
          <a:p>
            <a:r>
              <a:rPr lang="en-US" sz="3600" b="1" dirty="0" err="1">
                <a:solidFill>
                  <a:srgbClr val="FF0000"/>
                </a:solidFill>
                <a:latin typeface="Times New Roman" panose="02020603050405020304" pitchFamily="18" charset="0"/>
              </a:rPr>
              <a:t>Mở</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đầu</a:t>
            </a:r>
            <a:endParaRPr lang="en-US" sz="3600" dirty="0"/>
          </a:p>
        </p:txBody>
      </p:sp>
      <p:pic>
        <p:nvPicPr>
          <p:cNvPr id="6" name="Hình ảnh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5276850" y="2633787"/>
            <a:ext cx="2305049" cy="2231484"/>
          </a:xfrm>
          <a:prstGeom prst="ellipse">
            <a:avLst/>
          </a:prstGeom>
        </p:spPr>
      </p:pic>
    </p:spTree>
    <p:extLst>
      <p:ext uri="{BB962C8B-B14F-4D97-AF65-F5344CB8AC3E}">
        <p14:creationId xmlns:p14="http://schemas.microsoft.com/office/powerpoint/2010/main" val="2644939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7EF0A8C-63C5-A0D6-49A4-E2C7D8313E0C}"/>
              </a:ext>
            </a:extLst>
          </p:cNvPr>
          <p:cNvSpPr txBox="1"/>
          <p:nvPr/>
        </p:nvSpPr>
        <p:spPr>
          <a:xfrm>
            <a:off x="152400" y="285750"/>
            <a:ext cx="4678136" cy="646331"/>
          </a:xfrm>
          <a:prstGeom prst="rect">
            <a:avLst/>
          </a:prstGeom>
          <a:noFill/>
        </p:spPr>
        <p:txBody>
          <a:bodyPr wrap="square">
            <a:spAutoFit/>
          </a:bodyPr>
          <a:lstStyle/>
          <a:p>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Tro</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chơi</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Nói</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cặp</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đôi</a:t>
            </a:r>
            <a:endParaRPr lang="en-US" sz="3600" dirty="0">
              <a:solidFill>
                <a:prstClr val="black"/>
              </a:solidFill>
            </a:endParaRPr>
          </a:p>
        </p:txBody>
      </p:sp>
      <p:sp>
        <p:nvSpPr>
          <p:cNvPr id="6" name="TextBox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B4AC6B1-34D3-F9A1-4C77-E5F4E7AFDF72}"/>
              </a:ext>
            </a:extLst>
          </p:cNvPr>
          <p:cNvSpPr txBox="1"/>
          <p:nvPr/>
        </p:nvSpPr>
        <p:spPr>
          <a:xfrm>
            <a:off x="245205" y="1504950"/>
            <a:ext cx="8458200" cy="1479892"/>
          </a:xfrm>
          <a:prstGeom prst="rect">
            <a:avLst/>
          </a:prstGeom>
          <a:noFill/>
        </p:spPr>
        <p:txBody>
          <a:bodyPr wrap="square">
            <a:spAutoFit/>
          </a:bodyPr>
          <a:lstStyle/>
          <a:p>
            <a:pPr algn="just">
              <a:lnSpc>
                <a:spcPct val="110000"/>
              </a:lnSpc>
              <a:spcBef>
                <a:spcPts val="300"/>
              </a:spcBef>
              <a:spcAft>
                <a:spcPts val="300"/>
              </a:spcAft>
            </a:pPr>
            <a:r>
              <a:rPr lang="vi-VN" sz="2800" dirty="0">
                <a:effectLst/>
                <a:latin typeface="Times New Roman" panose="02020603050405020304" pitchFamily="18" charset="0"/>
                <a:ea typeface="Times New Roman" panose="02020603050405020304" pitchFamily="18" charset="0"/>
              </a:rPr>
              <a:t>Luật chơi: Trong thời gian 10 phút, hai bạn lần lượt trình bày 3 cách đo gián tiếp chiều cao của cây. 5 nhóm hoàn thành sớm nhất sẽ có thưởng.</a:t>
            </a:r>
          </a:p>
        </p:txBody>
      </p:sp>
      <p:pic>
        <p:nvPicPr>
          <p:cNvPr id="7" name="Picture 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21974E82-C2D7-85F1-FE41-D3D0B72384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171950"/>
            <a:ext cx="1561730" cy="1561730"/>
          </a:xfrm>
          <a:prstGeom prst="rect">
            <a:avLst/>
          </a:prstGeom>
        </p:spPr>
      </p:pic>
    </p:spTree>
    <p:extLst>
      <p:ext uri="{BB962C8B-B14F-4D97-AF65-F5344CB8AC3E}">
        <p14:creationId xmlns:p14="http://schemas.microsoft.com/office/powerpoint/2010/main" val="383353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OPL20U25GSXzBJYl68kk8uQGfFKzs7yb1M4KJWUiLk6ZEvGF+qCIPSnY57AbBFCvTW2023.15.47+K4lPs7H94VUqPe2XwIsfPRnrXQE//QTEXxb8/8N4CNc6FpgZahzpTjFhMzSA7T/nHJa11DE8Ng2TP3iAmRczFlmslSuUNOgUeb6yRvs0="/>
          <p:cNvGrpSpPr/>
          <p:nvPr/>
        </p:nvGrpSpPr>
        <p:grpSpPr>
          <a:xfrm>
            <a:off x="27992" y="0"/>
            <a:ext cx="9144000" cy="51435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E6B765C-E492-4D9D-B326-A1DF01AF5D4B}"/>
              </a:ext>
            </a:extLst>
          </p:cNvPr>
          <p:cNvSpPr/>
          <p:nvPr/>
        </p:nvSpPr>
        <p:spPr>
          <a:xfrm>
            <a:off x="152400" y="2042513"/>
            <a:ext cx="5867943" cy="1754326"/>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THỰC HÀNH ĐO CHIỀU CAO</a:t>
            </a:r>
          </a:p>
        </p:txBody>
      </p:sp>
      <p:sp>
        <p:nvSpPr>
          <p:cNvPr id="6" name="Rectangl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0C864D8-94FF-41B2-991B-05EF775C1920}"/>
              </a:ext>
            </a:extLst>
          </p:cNvPr>
          <p:cNvSpPr/>
          <p:nvPr/>
        </p:nvSpPr>
        <p:spPr>
          <a:xfrm>
            <a:off x="172616" y="1216768"/>
            <a:ext cx="1954382"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Chủ </a:t>
            </a:r>
            <a:r>
              <a:rPr lang="en-US" sz="3600" b="1" dirty="0" err="1">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đê</a:t>
            </a:r>
            <a:r>
              <a:rPr lang="en-US" sz="36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3</a:t>
            </a:r>
          </a:p>
        </p:txBody>
      </p:sp>
      <p:sp>
        <p:nvSpPr>
          <p:cNvPr id="7" name="Rectangl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2C6D747D-C415-4964-A59E-F785BB764022}"/>
              </a:ext>
            </a:extLst>
          </p:cNvPr>
          <p:cNvSpPr/>
          <p:nvPr/>
        </p:nvSpPr>
        <p:spPr>
          <a:xfrm>
            <a:off x="789992" y="-16198"/>
            <a:ext cx="7896808" cy="1315745"/>
          </a:xfrm>
          <a:prstGeom prst="rect">
            <a:avLst/>
          </a:prstGeom>
          <a:noFill/>
        </p:spPr>
        <p:txBody>
          <a:bodyPr wrap="squar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HOẠT ĐỘNG TRẢI NGHIỆM VÀ THỰC HÀNH</a:t>
            </a:r>
          </a:p>
        </p:txBody>
      </p:sp>
      <p:sp>
        <p:nvSpPr>
          <p:cNvPr id="9" name="Hình chữ nhật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373F0C2-A895-4718-B076-FA6AE686B6F1}"/>
              </a:ext>
            </a:extLst>
          </p:cNvPr>
          <p:cNvSpPr/>
          <p:nvPr/>
        </p:nvSpPr>
        <p:spPr>
          <a:xfrm>
            <a:off x="1838784" y="4277612"/>
            <a:ext cx="2148922" cy="692497"/>
          </a:xfrm>
          <a:prstGeom prst="rect">
            <a:avLst/>
          </a:prstGeom>
          <a:noFill/>
        </p:spPr>
        <p:txBody>
          <a:bodyPr wrap="none" lIns="68580" tIns="34290" rIns="68580" bIns="34290">
            <a:spAutoFit/>
          </a:bodyPr>
          <a:lstStyle/>
          <a:p>
            <a:pPr algn="ctr"/>
            <a:r>
              <a:rPr lang="en-U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5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endParaRPr lang="vi-VN"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1662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500"/>
                            </p:stCondLst>
                            <p:childTnLst>
                              <p:par>
                                <p:cTn id="19" presetID="26" presetClass="entr" presetSubtype="0"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par>
                          <p:cTn id="35" fill="hold">
                            <p:stCondLst>
                              <p:cond delay="3500"/>
                            </p:stCondLst>
                            <p:childTnLst>
                              <p:par>
                                <p:cTn id="36" presetID="26" presetClass="emph" presetSubtype="0" fill="hold" grpId="0" nodeType="afterEffect">
                                  <p:stCondLst>
                                    <p:cond delay="0"/>
                                  </p:stCondLst>
                                  <p:childTnLst>
                                    <p:animEffect transition="out" filter="fade">
                                      <p:cBhvr>
                                        <p:cTn id="37" dur="1750" tmFilter="0, 0; .2, .5; .8, .5; 1, 0"/>
                                        <p:tgtEl>
                                          <p:spTgt spid="9"/>
                                        </p:tgtEl>
                                      </p:cBhvr>
                                    </p:animEffect>
                                    <p:animScale>
                                      <p:cBhvr>
                                        <p:cTn id="38" dur="8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152400" y="285750"/>
            <a:ext cx="4678136" cy="646331"/>
          </a:xfrm>
          <a:prstGeom prst="rect">
            <a:avLst/>
          </a:prstGeom>
          <a:noFill/>
        </p:spPr>
        <p:txBody>
          <a:bodyPr wrap="square">
            <a:spAutoFit/>
          </a:bodyPr>
          <a:lstStyle/>
          <a:p>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Mục</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tiêu</a:t>
            </a:r>
            <a:r>
              <a:rPr lang="en-US" sz="3600" b="1" dirty="0">
                <a:solidFill>
                  <a:srgbClr val="FF0000"/>
                </a:solidFill>
                <a:latin typeface="Times New Roman" panose="02020603050405020304" pitchFamily="18" charset="0"/>
                <a:ea typeface="Calibri" panose="020F0502020204030204" pitchFamily="34" charset="0"/>
              </a:rPr>
              <a:t>.</a:t>
            </a:r>
            <a:endParaRPr lang="en-US" sz="3600" dirty="0">
              <a:solidFill>
                <a:prstClr val="black"/>
              </a:solidFill>
            </a:endParaRPr>
          </a:p>
        </p:txBody>
      </p:sp>
      <p:sp>
        <p:nvSpPr>
          <p:cNvPr id="2" name="TextBox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5971F92-6C93-C736-A96E-A30C5C2544D7}"/>
              </a:ext>
            </a:extLst>
          </p:cNvPr>
          <p:cNvSpPr txBox="1"/>
          <p:nvPr/>
        </p:nvSpPr>
        <p:spPr>
          <a:xfrm>
            <a:off x="156713" y="1008010"/>
            <a:ext cx="5634487" cy="530594"/>
          </a:xfrm>
          <a:prstGeom prst="rect">
            <a:avLst/>
          </a:prstGeom>
          <a:noFill/>
        </p:spPr>
        <p:txBody>
          <a:bodyPr wrap="square">
            <a:spAutoFit/>
          </a:bodyPr>
          <a:lstStyle/>
          <a:p>
            <a:pPr marL="228600" algn="just">
              <a:lnSpc>
                <a:spcPct val="110000"/>
              </a:lnSpc>
              <a:spcBef>
                <a:spcPts val="300"/>
              </a:spcBef>
              <a:spcAft>
                <a:spcPts val="3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Giúp HS biết đo chiều cao của cây.</a:t>
            </a:r>
            <a:endParaRPr lang="vi-VN" sz="2800" dirty="0">
              <a:effectLst/>
              <a:latin typeface="VNI-Times" pitchFamily="2" charset="0"/>
              <a:ea typeface="Times New Roman" panose="02020603050405020304" pitchFamily="18" charset="0"/>
              <a:cs typeface="Times New Roman" panose="02020603050405020304" pitchFamily="18" charset="0"/>
            </a:endParaRPr>
          </a:p>
        </p:txBody>
      </p:sp>
      <p:sp>
        <p:nvSpPr>
          <p:cNvPr id="4" name="TextBox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F42D8AC1-B725-F6B5-9EAC-1B91DBB3D277}"/>
              </a:ext>
            </a:extLst>
          </p:cNvPr>
          <p:cNvSpPr txBox="1"/>
          <p:nvPr/>
        </p:nvSpPr>
        <p:spPr>
          <a:xfrm>
            <a:off x="381000" y="1649359"/>
            <a:ext cx="8458200" cy="1479892"/>
          </a:xfrm>
          <a:prstGeom prst="rect">
            <a:avLst/>
          </a:prstGeom>
          <a:noFill/>
        </p:spPr>
        <p:txBody>
          <a:bodyPr wrap="square">
            <a:spAutoFit/>
          </a:bodyPr>
          <a:lstStyle/>
          <a:p>
            <a:pPr algn="just">
              <a:lnSpc>
                <a:spcPct val="110000"/>
              </a:lnSpc>
              <a:spcBef>
                <a:spcPts val="300"/>
              </a:spcBef>
              <a:spcAft>
                <a:spcPts val="3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Hs biết thực hiện các thao tác cần thiết để đo đạc tính toán tiến đến giải quyết yêu cầu đặt ra của thực tế, kỹ năng đo đạc, tính toán, khả năng làm việc theo tổ nhóm.</a:t>
            </a:r>
            <a:endParaRPr lang="vi-VN" sz="2800" dirty="0">
              <a:effectLst/>
              <a:latin typeface="Times New Roman" panose="02020603050405020304" pitchFamily="18" charset="0"/>
              <a:ea typeface="Times New Roman" panose="02020603050405020304" pitchFamily="18" charset="0"/>
            </a:endParaRPr>
          </a:p>
        </p:txBody>
      </p:sp>
      <p:sp>
        <p:nvSpPr>
          <p:cNvPr id="5" name="TextBox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ED67133-6161-943A-0572-39680E80D08B}"/>
              </a:ext>
            </a:extLst>
          </p:cNvPr>
          <p:cNvSpPr txBox="1"/>
          <p:nvPr/>
        </p:nvSpPr>
        <p:spPr>
          <a:xfrm>
            <a:off x="552450" y="3251148"/>
            <a:ext cx="8039100" cy="1479892"/>
          </a:xfrm>
          <a:prstGeom prst="rect">
            <a:avLst/>
          </a:prstGeom>
          <a:noFill/>
        </p:spPr>
        <p:txBody>
          <a:bodyPr wrap="square">
            <a:spAutoFit/>
          </a:bodyPr>
          <a:lstStyle/>
          <a:p>
            <a:pPr algn="just">
              <a:lnSpc>
                <a:spcPct val="110000"/>
              </a:lnSpc>
              <a:spcBef>
                <a:spcPts val="300"/>
              </a:spcBef>
              <a:spcAft>
                <a:spcPts val="3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Giải quyết được một số vấn đề thực tiễn </a:t>
            </a:r>
            <a:r>
              <a:rPr lang="vi-VN" sz="2800" b="1" i="1" dirty="0">
                <a:effectLst/>
                <a:latin typeface="Times New Roman" panose="02020603050405020304" pitchFamily="18" charset="0"/>
                <a:ea typeface="Times New Roman" panose="02020603050405020304" pitchFamily="18" charset="0"/>
                <a:cs typeface="Times New Roman" panose="02020603050405020304" pitchFamily="18" charset="0"/>
              </a:rPr>
              <a:t>(đơn giản, quen thuộc)</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gắn với việc vận dụng kiến thức về hai tam giác đồng dạng (đo gián tiếp chiều cao của vật).</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69077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726620" y="996043"/>
            <a:ext cx="3237355"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3963976" y="1802888"/>
            <a:ext cx="4678136" cy="646331"/>
          </a:xfrm>
          <a:prstGeom prst="rect">
            <a:avLst/>
          </a:prstGeom>
          <a:noFill/>
        </p:spPr>
        <p:txBody>
          <a:bodyPr wrap="square">
            <a:spAutoFit/>
          </a:bodyPr>
          <a:lstStyle/>
          <a:p>
            <a:r>
              <a:rPr lang="en-US" sz="3600" b="1" dirty="0" err="1">
                <a:solidFill>
                  <a:srgbClr val="FF0000"/>
                </a:solidFill>
                <a:latin typeface="Times New Roman" panose="02020603050405020304" pitchFamily="18" charset="0"/>
                <a:ea typeface="Calibri" panose="020F0502020204030204" pitchFamily="34" charset="0"/>
              </a:rPr>
              <a:t>Hình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thành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kiến</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thức</a:t>
            </a:r>
            <a:endParaRPr lang="en-US" sz="3600" dirty="0">
              <a:solidFill>
                <a:prstClr val="black"/>
              </a:solidFill>
            </a:endParaRPr>
          </a:p>
        </p:txBody>
      </p:sp>
      <p:pic>
        <p:nvPicPr>
          <p:cNvPr id="4" name="Hình ảnh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073" y="2674299"/>
            <a:ext cx="2186740" cy="2186740"/>
          </a:xfrm>
          <a:prstGeom prst="rect">
            <a:avLst/>
          </a:prstGeom>
        </p:spPr>
      </p:pic>
      <p:sp>
        <p:nvSpPr>
          <p:cNvPr id="6" name="Google Shape;157;p2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3963976" y="695755"/>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7" name="Google Shape;163;p2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4996984"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8" name="Google Shape;157;p2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5661293" y="864603"/>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Tree>
    <p:extLst>
      <p:ext uri="{BB962C8B-B14F-4D97-AF65-F5344CB8AC3E}">
        <p14:creationId xmlns:p14="http://schemas.microsoft.com/office/powerpoint/2010/main" val="2148924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152400" y="285750"/>
            <a:ext cx="8499992" cy="1200329"/>
          </a:xfrm>
          <a:prstGeom prst="rect">
            <a:avLst/>
          </a:prstGeom>
          <a:noFill/>
        </p:spPr>
        <p:txBody>
          <a:bodyPr wrap="square">
            <a:spAutoFit/>
          </a:bodyPr>
          <a:lstStyle/>
          <a:p>
            <a:r>
              <a:rPr lang="en-US" sz="3600" b="1" dirty="0">
                <a:solidFill>
                  <a:srgbClr val="FF0000"/>
                </a:solidFill>
                <a:latin typeface="Times New Roman" panose="02020603050405020304" pitchFamily="18" charset="0"/>
                <a:ea typeface="Calibri" panose="020F0502020204030204" pitchFamily="34" charset="0"/>
              </a:rPr>
              <a:t> </a:t>
            </a:r>
            <a:r>
              <a:rPr lang="en-US" altLang="zh-CN" sz="36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1. Minh </a:t>
            </a:r>
            <a:r>
              <a:rPr lang="en-US" altLang="zh-CN" sz="36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họa</a:t>
            </a:r>
            <a:r>
              <a:rPr lang="en-US" altLang="zh-CN" sz="36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6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một</a:t>
            </a:r>
            <a:r>
              <a:rPr lang="en-US" altLang="zh-CN" sz="36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6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sô</a:t>
            </a:r>
            <a:r>
              <a:rPr lang="en-US" altLang="zh-CN" sz="36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6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cách</a:t>
            </a:r>
            <a:r>
              <a:rPr lang="en-US" altLang="zh-CN" sz="36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6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đo</a:t>
            </a:r>
            <a:r>
              <a:rPr lang="en-US" altLang="zh-CN" sz="36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6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trong</a:t>
            </a:r>
            <a:r>
              <a:rPr lang="en-US" altLang="zh-CN" sz="36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6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thực</a:t>
            </a:r>
            <a:r>
              <a:rPr lang="en-US" altLang="zh-CN" sz="36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36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tiễn</a:t>
            </a:r>
            <a:endParaRPr lang="zh-CN" altLang="en-US" sz="36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5" name="TextBox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C416296B-C29A-480B-3066-CCC2A0542A36}"/>
              </a:ext>
            </a:extLst>
          </p:cNvPr>
          <p:cNvSpPr txBox="1"/>
          <p:nvPr/>
        </p:nvSpPr>
        <p:spPr>
          <a:xfrm>
            <a:off x="2667000" y="1767304"/>
            <a:ext cx="2971800" cy="523220"/>
          </a:xfrm>
          <a:prstGeom prst="rect">
            <a:avLst/>
          </a:prstGeom>
          <a:no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Cách đo thứ nhất</a:t>
            </a:r>
            <a:endParaRPr lang="en-US" sz="2800" dirty="0">
              <a:latin typeface="Times New Roman" panose="02020603050405020304" pitchFamily="18" charset="0"/>
              <a:cs typeface="Times New Roman" panose="02020603050405020304" pitchFamily="18" charset="0"/>
            </a:endParaRPr>
          </a:p>
        </p:txBody>
      </p:sp>
      <p:sp>
        <p:nvSpPr>
          <p:cNvPr id="7" name="Arrow: Left 6" descr="OPL20U25GSXzBJYl68kk8uQGfFKzs7yb1M4KJWUiLk6ZEvGF+qCIPSnY57AbBFCvTW2023.15.47+K4lPs7H94VUqPe2XwIsfPRnrXQE//QTEXxb8/8N4CNc6FpgZahzpTjFhMzSA7T/nHJa11DE8Ng2TP3iAmRczFlmslSuUNOgUeb6yRvs0=">
            <a:hlinkClick r:id="rId3" action="ppaction://hlinkfile"/>
            <a:extLst>
              <a:ext uri="{FF2B5EF4-FFF2-40B4-BE49-F238E27FC236}">
                <a16:creationId xmlns:a16="http://schemas.microsoft.com/office/drawing/2014/main" id="{16E50130-04EF-2215-5FC8-E190C3AD079B}"/>
              </a:ext>
            </a:extLst>
          </p:cNvPr>
          <p:cNvSpPr/>
          <p:nvPr/>
        </p:nvSpPr>
        <p:spPr>
          <a:xfrm rot="10800000">
            <a:off x="5638800" y="1819011"/>
            <a:ext cx="685800" cy="423325"/>
          </a:xfrm>
          <a:prstGeom prst="leftArrow">
            <a:avLst>
              <a:gd name="adj1" fmla="val 50000"/>
              <a:gd name="adj2" fmla="val 7422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 name="TextBox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0885144-3869-5A17-F626-58635651815F}"/>
              </a:ext>
            </a:extLst>
          </p:cNvPr>
          <p:cNvSpPr txBox="1"/>
          <p:nvPr/>
        </p:nvSpPr>
        <p:spPr>
          <a:xfrm>
            <a:off x="2680252" y="2650821"/>
            <a:ext cx="2971800" cy="523220"/>
          </a:xfrm>
          <a:prstGeom prst="rect">
            <a:avLst/>
          </a:prstGeom>
          <a:no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Cách đo thứ hai</a:t>
            </a:r>
            <a:endParaRPr lang="en-US" sz="2800" dirty="0">
              <a:latin typeface="Times New Roman" panose="02020603050405020304" pitchFamily="18" charset="0"/>
              <a:cs typeface="Times New Roman" panose="02020603050405020304" pitchFamily="18" charset="0"/>
            </a:endParaRPr>
          </a:p>
        </p:txBody>
      </p:sp>
      <p:sp>
        <p:nvSpPr>
          <p:cNvPr id="9" name="TextBox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FA97E7C-52E3-367E-0134-15DA9F358BC1}"/>
              </a:ext>
            </a:extLst>
          </p:cNvPr>
          <p:cNvSpPr txBox="1"/>
          <p:nvPr/>
        </p:nvSpPr>
        <p:spPr>
          <a:xfrm>
            <a:off x="2680252" y="3582526"/>
            <a:ext cx="2971800" cy="523220"/>
          </a:xfrm>
          <a:prstGeom prst="rect">
            <a:avLst/>
          </a:prstGeom>
          <a:no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Cách đo thứ ba</a:t>
            </a:r>
            <a:endParaRPr lang="en-US" sz="2800" dirty="0">
              <a:latin typeface="Times New Roman" panose="02020603050405020304" pitchFamily="18" charset="0"/>
              <a:cs typeface="Times New Roman" panose="02020603050405020304" pitchFamily="18" charset="0"/>
            </a:endParaRPr>
          </a:p>
        </p:txBody>
      </p:sp>
      <p:sp>
        <p:nvSpPr>
          <p:cNvPr id="10" name="Arrow: Left 9" descr="OPL20U25GSXzBJYl68kk8uQGfFKzs7yb1M4KJWUiLk6ZEvGF+qCIPSnY57AbBFCvTW2023.15.47+K4lPs7H94VUqPe2XwIsfPRnrXQE//QTEXxb8/8N4CNc6FpgZahzpTjFhMzSA7T/nHJa11DE8Ng2TP3iAmRczFlmslSuUNOgUeb6yRvs0=">
            <a:hlinkClick r:id="rId4" action="ppaction://hlinkfile"/>
            <a:extLst>
              <a:ext uri="{FF2B5EF4-FFF2-40B4-BE49-F238E27FC236}">
                <a16:creationId xmlns:a16="http://schemas.microsoft.com/office/drawing/2014/main" id="{B3D82F61-BE17-2282-05F5-6D62A22C7AC8}"/>
              </a:ext>
            </a:extLst>
          </p:cNvPr>
          <p:cNvSpPr/>
          <p:nvPr/>
        </p:nvSpPr>
        <p:spPr>
          <a:xfrm rot="10800000">
            <a:off x="5652052" y="2708793"/>
            <a:ext cx="685800" cy="423325"/>
          </a:xfrm>
          <a:prstGeom prst="leftArrow">
            <a:avLst>
              <a:gd name="adj1" fmla="val 50000"/>
              <a:gd name="adj2" fmla="val 7422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2" name="Arrow: Left 11" descr="OPL20U25GSXzBJYl68kk8uQGfFKzs7yb1M4KJWUiLk6ZEvGF+qCIPSnY57AbBFCvTW2023.15.47+K4lPs7H94VUqPe2XwIsfPRnrXQE//QTEXxb8/8N4CNc6FpgZahzpTjFhMzSA7T/nHJa11DE8Ng2TP3iAmRczFlmslSuUNOgUeb6yRvs0=">
            <a:hlinkClick r:id="rId5" action="ppaction://hlinkfile"/>
            <a:extLst>
              <a:ext uri="{FF2B5EF4-FFF2-40B4-BE49-F238E27FC236}">
                <a16:creationId xmlns:a16="http://schemas.microsoft.com/office/drawing/2014/main" id="{47C84BE2-BAC9-34AB-4380-7A2FC153F324}"/>
              </a:ext>
            </a:extLst>
          </p:cNvPr>
          <p:cNvSpPr/>
          <p:nvPr/>
        </p:nvSpPr>
        <p:spPr>
          <a:xfrm rot="10800000">
            <a:off x="5655365" y="3682421"/>
            <a:ext cx="685800" cy="423325"/>
          </a:xfrm>
          <a:prstGeom prst="leftArrow">
            <a:avLst>
              <a:gd name="adj1" fmla="val 50000"/>
              <a:gd name="adj2" fmla="val 7422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Tree>
    <p:extLst>
      <p:ext uri="{BB962C8B-B14F-4D97-AF65-F5344CB8AC3E}">
        <p14:creationId xmlns:p14="http://schemas.microsoft.com/office/powerpoint/2010/main" val="38717500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7" grpId="0" animBg="1"/>
      <p:bldP spid="8" grpId="0"/>
      <p:bldP spid="9" grpId="0"/>
      <p:bldP spid="10"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TotalTime>
  <Words>692</Words>
  <Application>Microsoft Office PowerPoint</Application>
  <PresentationFormat>On-screen Show (16:9)</PresentationFormat>
  <Paragraphs>62</Paragraphs>
  <Slides>16</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Calibri</vt:lpstr>
      <vt:lpstr>Cambria</vt:lpstr>
      <vt:lpstr>Nunito Sans</vt:lpstr>
      <vt:lpstr>Times New Roman</vt:lpstr>
      <vt:lpstr>VNI-Times</vt:lpstr>
      <vt:lpstr>字魂59号-创粗黑</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Thuan Nguyen Thi My</dc:creator>
  <cp:lastModifiedBy>Admin</cp:lastModifiedBy>
  <cp:revision>296</cp:revision>
  <dcterms:created xsi:type="dcterms:W3CDTF">2021-07-22T17:31:00Z</dcterms:created>
  <dcterms:modified xsi:type="dcterms:W3CDTF">2024-05-21T00:41:36Z</dcterms:modified>
</cp:coreProperties>
</file>