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5bedc39eb4eb4bb7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34" r:id="rId2"/>
    <p:sldMasterId id="2147483746" r:id="rId3"/>
    <p:sldMasterId id="2147483758" r:id="rId4"/>
    <p:sldMasterId id="2147483770" r:id="rId5"/>
    <p:sldMasterId id="2147483810" r:id="rId6"/>
  </p:sldMasterIdLst>
  <p:notesMasterIdLst>
    <p:notesMasterId r:id="rId36"/>
  </p:notesMasterIdLst>
  <p:sldIdLst>
    <p:sldId id="291" r:id="rId7"/>
    <p:sldId id="298" r:id="rId8"/>
    <p:sldId id="289" r:id="rId9"/>
    <p:sldId id="290" r:id="rId10"/>
    <p:sldId id="275" r:id="rId11"/>
    <p:sldId id="321" r:id="rId12"/>
    <p:sldId id="258" r:id="rId13"/>
    <p:sldId id="262" r:id="rId14"/>
    <p:sldId id="316" r:id="rId15"/>
    <p:sldId id="317" r:id="rId16"/>
    <p:sldId id="301" r:id="rId17"/>
    <p:sldId id="319" r:id="rId18"/>
    <p:sldId id="320" r:id="rId19"/>
    <p:sldId id="282" r:id="rId20"/>
    <p:sldId id="322" r:id="rId21"/>
    <p:sldId id="278" r:id="rId22"/>
    <p:sldId id="325" r:id="rId23"/>
    <p:sldId id="333" r:id="rId24"/>
    <p:sldId id="326" r:id="rId25"/>
    <p:sldId id="327" r:id="rId26"/>
    <p:sldId id="323" r:id="rId27"/>
    <p:sldId id="330" r:id="rId28"/>
    <p:sldId id="328" r:id="rId29"/>
    <p:sldId id="329" r:id="rId30"/>
    <p:sldId id="334" r:id="rId31"/>
    <p:sldId id="335" r:id="rId32"/>
    <p:sldId id="336" r:id="rId33"/>
    <p:sldId id="280" r:id="rId34"/>
    <p:sldId id="28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2" clrIdx="0"/>
  <p:cmAuthor id="3" name="PC-MP3" initials="P" lastIdx="3" clrIdx="1">
    <p:extLst>
      <p:ext uri="{19B8F6BF-5375-455C-9EA6-DF929625EA0E}">
        <p15:presenceInfo xmlns:p15="http://schemas.microsoft.com/office/powerpoint/2012/main" userId="PC-MP3" providerId="None"/>
      </p:ext>
    </p:extLst>
  </p:cmAuthor>
  <p:cmAuthor id="4" name="Admin" initials="A" lastIdx="12" clrIdx="2">
    <p:extLst>
      <p:ext uri="{19B8F6BF-5375-455C-9EA6-DF929625EA0E}">
        <p15:presenceInfo xmlns:p15="http://schemas.microsoft.com/office/powerpoint/2012/main" userId="f2c52de4e3ff0a21" providerId="Windows Live"/>
      </p:ext>
    </p:extLst>
  </p:cmAuthor>
  <p:cmAuthor id="5" name="Toan Doan" initials="TD" lastIdx="5" clrIdx="3">
    <p:extLst>
      <p:ext uri="{19B8F6BF-5375-455C-9EA6-DF929625EA0E}">
        <p15:presenceInfo xmlns:p15="http://schemas.microsoft.com/office/powerpoint/2012/main" userId="c94d6ccf21d8217e" providerId="Windows Live"/>
      </p:ext>
    </p:extLst>
  </p:cmAuthor>
  <p:cmAuthor id="6" name="Trang Tran" initials="TT" lastIdx="9" clrIdx="4">
    <p:extLst>
      <p:ext uri="{19B8F6BF-5375-455C-9EA6-DF929625EA0E}">
        <p15:presenceInfo xmlns:p15="http://schemas.microsoft.com/office/powerpoint/2012/main" userId="c79a4c099e0f11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82505" autoAdjust="0"/>
  </p:normalViewPr>
  <p:slideViewPr>
    <p:cSldViewPr snapToGrid="0">
      <p:cViewPr varScale="1">
        <p:scale>
          <a:sx n="75" d="100"/>
          <a:sy n="75" d="100"/>
        </p:scale>
        <p:origin x="5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F1862-2B21-4E05-9615-4B64ABB0FB21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7AA09-98B0-4A72-9DA6-F8FE880BB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1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6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3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26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03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82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7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4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96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0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87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4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373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2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7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zh-CN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này đã dặn dò từ tiết trước, yêu cầu các nhóm treo sơ đồ tư duy lên bảng và thuyết trình.</a:t>
            </a: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14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HS được phát 4 tờ bìa cứng màu, mỗi màu tương ứng với các đáp án A, B, C, D</a:t>
            </a:r>
            <a:r>
              <a:rPr lang="en-US" sz="1400" b="1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mà GV đã chuẩn bị trước phù hợp với số lượng HS lớp dạy.</a:t>
            </a:r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7AA09-98B0-4A72-9DA6-F8FE880BB8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6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lại tính chất của tam giác cân, hướng dẫn HS sử dụng định lí tổng 3 góc để tìm số đo góc B.</a:t>
            </a:r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7AA09-98B0-4A72-9DA6-F8FE880BB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50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GV cho HS tự</a:t>
            </a:r>
            <a:r>
              <a:rPr lang="en-US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vẽ hình, tự nhìn nhận.</a:t>
            </a:r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7AA09-98B0-4A72-9DA6-F8FE880BB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9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thích được 2 tam giác bằng nhau theo trường hợp gcg rồi tính số đo góc G bằng số đo góc F.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7AA09-98B0-4A72-9DA6-F8FE880BB8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4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thích được 2 tam giác bằng nhau theo trường hợp gcg rồi tính số đo góc G bằng số đo góc F.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7AA09-98B0-4A72-9DA6-F8FE880BB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5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tam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gcg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7AA09-98B0-4A72-9DA6-F8FE880BB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40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8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1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6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2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6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3F8120-2C6C-41C4-A740-3BEDE23D512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1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CA529B-F420-4AE0-9730-F0F3C8CFCF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2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DCD1C8-CF37-41C7-80A8-6FD1546329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63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01315D-7354-4274-88B4-247A8CC74B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47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E89B7-6AEB-46E0-8229-C9F8D32224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1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55C4DF-3E24-45A3-97A8-A890B4B58F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8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59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E273F-00C5-472D-BF04-0DBC0D5F51F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29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16756-E497-4631-A991-CCD2193B604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57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76F365-AA47-4915-966B-70F66AC4C2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37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1224F-FDBD-4751-901F-6A9A48A420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87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DD7A37-D2AC-4A07-BF32-862F48CC4A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1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8255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74549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48537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541012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92049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580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3125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4763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84627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1955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888184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73247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7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261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94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1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57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248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236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12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111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05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17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203FD-017D-43F8-91E6-ED3A46890138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98A02-8321-496D-BAD3-72F38BCE06B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059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71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28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7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76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08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7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31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141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4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520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52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A2244-6E36-425E-A212-86F4D8CC8B1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21/05/2024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FA6-0C59-4B21-B7AB-44A3D6538FE7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01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7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1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42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55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37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04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11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8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873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7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30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4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8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8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1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0534B-2FC1-4474-A81A-046A5868AA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9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1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55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4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3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50.png"/><Relationship Id="rId1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image" Target="../media/image49.png"/><Relationship Id="rId17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51.png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5.gif"/><Relationship Id="rId10" Type="http://schemas.openxmlformats.org/officeDocument/2006/relationships/audio" Target="../media/audio2.wav"/><Relationship Id="rId19" Type="http://schemas.openxmlformats.org/officeDocument/2006/relationships/oleObject" Target="../embeddings/oleObject1.bin"/><Relationship Id="rId4" Type="http://schemas.openxmlformats.org/officeDocument/2006/relationships/video" Target="../media/media2.mp4"/><Relationship Id="rId9" Type="http://schemas.openxmlformats.org/officeDocument/2006/relationships/image" Target="../media/image26.jpeg"/><Relationship Id="rId1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.gif"/><Relationship Id="rId18" Type="http://schemas.openxmlformats.org/officeDocument/2006/relationships/oleObject" Target="../embeddings/oleObject3.bin"/><Relationship Id="rId3" Type="http://schemas.microsoft.com/office/2007/relationships/media" Target="../media/media2.mp4"/><Relationship Id="rId21" Type="http://schemas.openxmlformats.org/officeDocument/2006/relationships/image" Target="../media/image33.emf"/><Relationship Id="rId7" Type="http://schemas.openxmlformats.org/officeDocument/2006/relationships/audio" Target="../media/audio1.wav"/><Relationship Id="rId12" Type="http://schemas.openxmlformats.org/officeDocument/2006/relationships/image" Target="../media/image24.gif"/><Relationship Id="rId17" Type="http://schemas.openxmlformats.org/officeDocument/2006/relationships/image" Target="../media/image31.wmf"/><Relationship Id="rId2" Type="http://schemas.openxmlformats.org/officeDocument/2006/relationships/tags" Target="../tags/tag3.xml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2.png"/><Relationship Id="rId24" Type="http://schemas.openxmlformats.org/officeDocument/2006/relationships/image" Target="../media/image39.em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8.png"/><Relationship Id="rId23" Type="http://schemas.openxmlformats.org/officeDocument/2006/relationships/image" Target="../media/image34.wmf"/><Relationship Id="rId10" Type="http://schemas.openxmlformats.org/officeDocument/2006/relationships/audio" Target="../media/audio2.wav"/><Relationship Id="rId19" Type="http://schemas.openxmlformats.org/officeDocument/2006/relationships/image" Target="../media/image32.wmf"/><Relationship Id="rId4" Type="http://schemas.openxmlformats.org/officeDocument/2006/relationships/video" Target="../media/media2.mp4"/><Relationship Id="rId9" Type="http://schemas.openxmlformats.org/officeDocument/2006/relationships/image" Target="../media/image26.jpeg"/><Relationship Id="rId14" Type="http://schemas.openxmlformats.org/officeDocument/2006/relationships/image" Target="../media/image38.png"/><Relationship Id="rId22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8.png"/><Relationship Id="rId18" Type="http://schemas.openxmlformats.org/officeDocument/2006/relationships/image" Target="../media/image41.wmf"/><Relationship Id="rId3" Type="http://schemas.microsoft.com/office/2007/relationships/media" Target="../media/media2.mp4"/><Relationship Id="rId21" Type="http://schemas.openxmlformats.org/officeDocument/2006/relationships/oleObject" Target="../embeddings/oleObject9.bin"/><Relationship Id="rId7" Type="http://schemas.openxmlformats.org/officeDocument/2006/relationships/audio" Target="../media/audio1.wav"/><Relationship Id="rId12" Type="http://schemas.openxmlformats.org/officeDocument/2006/relationships/image" Target="../media/image25.gif"/><Relationship Id="rId17" Type="http://schemas.openxmlformats.org/officeDocument/2006/relationships/oleObject" Target="../embeddings/oleObject7.bin"/><Relationship Id="rId2" Type="http://schemas.openxmlformats.org/officeDocument/2006/relationships/tags" Target="../tags/tag4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20.xml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43.png"/><Relationship Id="rId10" Type="http://schemas.openxmlformats.org/officeDocument/2006/relationships/audio" Target="../media/audio2.wav"/><Relationship Id="rId19" Type="http://schemas.openxmlformats.org/officeDocument/2006/relationships/oleObject" Target="../embeddings/oleObject8.bin"/><Relationship Id="rId4" Type="http://schemas.openxmlformats.org/officeDocument/2006/relationships/video" Target="../media/media2.mp4"/><Relationship Id="rId9" Type="http://schemas.openxmlformats.org/officeDocument/2006/relationships/image" Target="../media/image26.jpeg"/><Relationship Id="rId14" Type="http://schemas.openxmlformats.org/officeDocument/2006/relationships/image" Target="../media/image28.png"/><Relationship Id="rId22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8.png"/><Relationship Id="rId18" Type="http://schemas.openxmlformats.org/officeDocument/2006/relationships/image" Target="../media/image45.wmf"/><Relationship Id="rId3" Type="http://schemas.microsoft.com/office/2007/relationships/media" Target="../media/media2.mp4"/><Relationship Id="rId21" Type="http://schemas.openxmlformats.org/officeDocument/2006/relationships/oleObject" Target="../embeddings/oleObject13.bin"/><Relationship Id="rId7" Type="http://schemas.openxmlformats.org/officeDocument/2006/relationships/audio" Target="../media/audio1.wav"/><Relationship Id="rId12" Type="http://schemas.openxmlformats.org/officeDocument/2006/relationships/image" Target="../media/image25.gif"/><Relationship Id="rId17" Type="http://schemas.openxmlformats.org/officeDocument/2006/relationships/oleObject" Target="../embeddings/oleObject11.bin"/><Relationship Id="rId2" Type="http://schemas.openxmlformats.org/officeDocument/2006/relationships/tags" Target="../tags/tag5.xml"/><Relationship Id="rId16" Type="http://schemas.openxmlformats.org/officeDocument/2006/relationships/image" Target="../media/image44.wmf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20.xml"/><Relationship Id="rId15" Type="http://schemas.openxmlformats.org/officeDocument/2006/relationships/oleObject" Target="../embeddings/oleObject10.bin"/><Relationship Id="rId10" Type="http://schemas.openxmlformats.org/officeDocument/2006/relationships/audio" Target="../media/audio2.wav"/><Relationship Id="rId19" Type="http://schemas.openxmlformats.org/officeDocument/2006/relationships/oleObject" Target="../embeddings/oleObject12.bin"/><Relationship Id="rId4" Type="http://schemas.openxmlformats.org/officeDocument/2006/relationships/video" Target="../media/media2.mp4"/><Relationship Id="rId9" Type="http://schemas.openxmlformats.org/officeDocument/2006/relationships/image" Target="../media/image26.jpeg"/><Relationship Id="rId14" Type="http://schemas.openxmlformats.org/officeDocument/2006/relationships/image" Target="../media/image28.png"/><Relationship Id="rId22" Type="http://schemas.openxmlformats.org/officeDocument/2006/relationships/image" Target="../media/image4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48.jp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emf"/><Relationship Id="rId5" Type="http://schemas.openxmlformats.org/officeDocument/2006/relationships/image" Target="../media/image22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60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5" Type="http://schemas.openxmlformats.org/officeDocument/2006/relationships/image" Target="../media/image62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8.wmf"/><Relationship Id="rId1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67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66.wmf"/><Relationship Id="rId4" Type="http://schemas.openxmlformats.org/officeDocument/2006/relationships/image" Target="../media/image22.jp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68.png"/><Relationship Id="rId10" Type="http://schemas.openxmlformats.org/officeDocument/2006/relationships/image" Target="../media/image69.emf"/><Relationship Id="rId4" Type="http://schemas.openxmlformats.org/officeDocument/2006/relationships/image" Target="../media/image22.jpg"/><Relationship Id="rId9" Type="http://schemas.openxmlformats.org/officeDocument/2006/relationships/image" Target="../media/image7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oleObject" Target="../embeddings/oleObject29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3.wmf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72.png"/><Relationship Id="rId10" Type="http://schemas.openxmlformats.org/officeDocument/2006/relationships/image" Target="../media/image74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hyperlink" Target="http://www.allwhitebackground.com/colorful-background-images.html" TargetMode="External"/><Relationship Id="rId12" Type="http://schemas.openxmlformats.org/officeDocument/2006/relationships/image" Target="../media/image12.png"/><Relationship Id="rId1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hyperlink" Target="https://www.publicdomainpictures.net/en/view-image.php?image=317882&amp;picture=abstract-background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hyperlink" Target="https://www.wisc-online.com/assetrepository/viewasset?id=1508" TargetMode="Externa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5.png"/><Relationship Id="rId18" Type="http://schemas.openxmlformats.org/officeDocument/2006/relationships/image" Target="../media/image370.png"/><Relationship Id="rId3" Type="http://schemas.openxmlformats.org/officeDocument/2006/relationships/video" Target="../media/media2.mp4"/><Relationship Id="rId7" Type="http://schemas.openxmlformats.org/officeDocument/2006/relationships/image" Target="../media/image22.jpg"/><Relationship Id="rId2" Type="http://schemas.microsoft.com/office/2007/relationships/media" Target="../media/media2.mp4"/><Relationship Id="rId20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7.png"/><Relationship Id="rId10" Type="http://schemas.openxmlformats.org/officeDocument/2006/relationships/image" Target="../media/image24.gif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0.xml"/><Relationship Id="rId9" Type="http://schemas.openxmlformats.org/officeDocument/2006/relationships/audio" Target="../media/audio2.wav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3303604" y="2006144"/>
            <a:ext cx="5956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GIỮA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KÌ 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4475585" y="3053522"/>
            <a:ext cx="385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(PHẦN HÌNH HỌC)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39905"/>
      </p:ext>
    </p:extLst>
  </p:cSld>
  <p:clrMapOvr>
    <a:masterClrMapping/>
  </p:clrMapOvr>
  <p:transition spd="slow" advTm="3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662437" y="58454"/>
            <a:ext cx="9301566" cy="23424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" algn="l"/>
                <a:tab pos="3429000" algn="l"/>
                <a:tab pos="5029200" algn="l"/>
              </a:tabLst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" y="0"/>
            <a:ext cx="138960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8" y="4602379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70688" y="4665879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4" name="WordArt 226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975489" y="4742079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6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8" y="335238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4489" y="346826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226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819914" y="353811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2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26" y="342479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589227" y="3464484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741627" y="361053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01940" y="921077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34923" y="1218081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3" name="Text Box 39"/>
              <p:cNvSpPr txBox="1">
                <a:spLocks noChangeArrowheads="1"/>
              </p:cNvSpPr>
              <p:nvPr/>
            </p:nvSpPr>
            <p:spPr bwMode="auto">
              <a:xfrm>
                <a:off x="2270888" y="4513480"/>
                <a:ext cx="3200400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3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0888" y="4513480"/>
                <a:ext cx="320040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4" name="Text Box 40"/>
              <p:cNvSpPr txBox="1">
                <a:spLocks noChangeArrowheads="1"/>
              </p:cNvSpPr>
              <p:nvPr/>
            </p:nvSpPr>
            <p:spPr bwMode="auto">
              <a:xfrm>
                <a:off x="2194688" y="3357141"/>
                <a:ext cx="3276600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4" name="Text 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688" y="3357141"/>
                <a:ext cx="3276600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5" name="Text Box 41"/>
              <p:cNvSpPr txBox="1">
                <a:spLocks noChangeArrowheads="1"/>
              </p:cNvSpPr>
              <p:nvPr/>
            </p:nvSpPr>
            <p:spPr bwMode="auto">
              <a:xfrm>
                <a:off x="8113226" y="3388283"/>
                <a:ext cx="3352800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5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3226" y="3388283"/>
                <a:ext cx="3352800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635891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930729" y="5583023"/>
            <a:ext cx="1524000" cy="3228236"/>
            <a:chOff x="7983794" y="-214983"/>
            <a:chExt cx="1524000" cy="2950358"/>
          </a:xfrm>
        </p:grpSpPr>
        <p:pic>
          <p:nvPicPr>
            <p:cNvPr id="4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41" y="455567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518542" y="459535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WordArt 226"/>
          <p:cNvSpPr>
            <a:spLocks noChangeArrowheads="1" noChangeShapeType="1" noTextEdit="1"/>
          </p:cNvSpPr>
          <p:nvPr/>
        </p:nvSpPr>
        <p:spPr bwMode="auto">
          <a:xfrm>
            <a:off x="6670942" y="474140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 Box 41"/>
              <p:cNvSpPr txBox="1">
                <a:spLocks noChangeArrowheads="1"/>
              </p:cNvSpPr>
              <p:nvPr/>
            </p:nvSpPr>
            <p:spPr bwMode="auto">
              <a:xfrm>
                <a:off x="8042541" y="4519156"/>
                <a:ext cx="3352800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2541" y="4519156"/>
                <a:ext cx="3352800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015851" y="295663"/>
            <a:ext cx="8176032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800"/>
              </a:spcAft>
              <a:tabLst>
                <a:tab pos="228600" algn="l"/>
                <a:tab pos="3429000" algn="l"/>
                <a:tab pos="5029200" algn="l"/>
              </a:tabLs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MN = 4 cm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spcBef>
                <a:spcPts val="600"/>
              </a:spcBef>
              <a:spcAft>
                <a:spcPts val="800"/>
              </a:spcAft>
              <a:tabLst>
                <a:tab pos="228600" algn="l"/>
                <a:tab pos="3429000" algn="l"/>
                <a:tab pos="502920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441" y="1338334"/>
            <a:ext cx="792549" cy="1725318"/>
          </a:xfrm>
          <a:prstGeom prst="rect">
            <a:avLst/>
          </a:prstGeom>
        </p:spPr>
      </p:pic>
      <p:pic>
        <p:nvPicPr>
          <p:cNvPr id="3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67920" y="5803533"/>
            <a:ext cx="1266337" cy="995329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903067"/>
              </p:ext>
            </p:extLst>
          </p:nvPr>
        </p:nvGraphicFramePr>
        <p:xfrm>
          <a:off x="4114800" y="21844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9" imgW="914400" imgH="336960" progId="Equation.DSMT4">
                  <p:embed/>
                </p:oleObj>
              </mc:Choice>
              <mc:Fallback>
                <p:oleObj name="Equation" r:id="rId19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64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11303" grpId="0" animBg="1"/>
      <p:bldP spid="11304" grpId="0" animBg="1"/>
      <p:bldP spid="11304" grpId="1" animBg="1"/>
      <p:bldP spid="11305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00" y="345339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47" y="348795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4" y="4651824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44803" y="3566298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35872" y="35824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581494" y="94268"/>
                <a:ext cx="9610506" cy="306117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vi-VN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</a:p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tia </a:t>
                </a:r>
                <a:r>
                  <a:rPr lang="vi-VN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 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3,5; </a:t>
                </a:r>
                <a:endPara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2,5</a:t>
                </a:r>
                <a:r>
                  <a:rPr lang="en-US" alt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en-US" sz="32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</a:t>
                </a:r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r>
                  <a:rPr lang="vi-VN" alt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1494" y="94268"/>
                <a:ext cx="9610506" cy="3061172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3" name="Group 5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0" y="0"/>
            <a:ext cx="18739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71" name="AutoShape 2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kumimoji="0" lang="en-US" sz="5400" b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kumimoji="0" lang="en-US" sz="5400" b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kumimoji="0" lang="en-US" sz="5400" b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930729" y="5583023"/>
            <a:ext cx="1524000" cy="3228236"/>
            <a:chOff x="7983794" y="-214983"/>
            <a:chExt cx="1524000" cy="2950358"/>
          </a:xfrm>
        </p:grpSpPr>
        <p:pic>
          <p:nvPicPr>
            <p:cNvPr id="4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5235" y="4646524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WordArt 226"/>
          <p:cNvSpPr>
            <a:spLocks noChangeArrowheads="1" noChangeShapeType="1" noTextEdit="1"/>
          </p:cNvSpPr>
          <p:nvPr/>
        </p:nvSpPr>
        <p:spPr bwMode="auto">
          <a:xfrm>
            <a:off x="1218965" y="4791524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7163619" y="366821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11" y="459549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53512" y="463518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7105912" y="478122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2690026" y="4678159"/>
            <a:ext cx="3192441" cy="982536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40"/>
          <p:cNvSpPr txBox="1">
            <a:spLocks noChangeArrowheads="1"/>
          </p:cNvSpPr>
          <p:nvPr/>
        </p:nvSpPr>
        <p:spPr bwMode="auto">
          <a:xfrm>
            <a:off x="8592904" y="3294324"/>
            <a:ext cx="3435698" cy="950308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41"/>
          <p:cNvSpPr txBox="1">
            <a:spLocks noChangeArrowheads="1"/>
          </p:cNvSpPr>
          <p:nvPr/>
        </p:nvSpPr>
        <p:spPr bwMode="auto">
          <a:xfrm>
            <a:off x="8605662" y="4622159"/>
            <a:ext cx="3422940" cy="1128538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WordArt 226"/>
          <p:cNvSpPr>
            <a:spLocks noChangeArrowheads="1" noChangeShapeType="1" noTextEdit="1"/>
          </p:cNvSpPr>
          <p:nvPr/>
        </p:nvSpPr>
        <p:spPr bwMode="auto">
          <a:xfrm>
            <a:off x="1104148" y="367369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9" name="Text Box 41"/>
          <p:cNvSpPr txBox="1">
            <a:spLocks noChangeArrowheads="1"/>
          </p:cNvSpPr>
          <p:nvPr/>
        </p:nvSpPr>
        <p:spPr bwMode="auto">
          <a:xfrm>
            <a:off x="2672590" y="3294323"/>
            <a:ext cx="3209877" cy="900865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86" y="1239525"/>
            <a:ext cx="1185649" cy="1868144"/>
          </a:xfrm>
          <a:prstGeom prst="rect">
            <a:avLst/>
          </a:prstGeom>
        </p:spPr>
      </p:pic>
      <p:pic>
        <p:nvPicPr>
          <p:cNvPr id="3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67920" y="5803533"/>
            <a:ext cx="1266337" cy="995329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015618"/>
              </p:ext>
            </p:extLst>
          </p:nvPr>
        </p:nvGraphicFramePr>
        <p:xfrm>
          <a:off x="4129478" y="4822495"/>
          <a:ext cx="266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6" imgW="266400" imgH="838080" progId="Equation.DSMT4">
                  <p:embed/>
                </p:oleObj>
              </mc:Choice>
              <mc:Fallback>
                <p:oleObj name="Equation" r:id="rId16" imgW="266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29478" y="4822495"/>
                        <a:ext cx="266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335713"/>
              </p:ext>
            </p:extLst>
          </p:nvPr>
        </p:nvGraphicFramePr>
        <p:xfrm>
          <a:off x="4054475" y="3340100"/>
          <a:ext cx="266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8" imgW="266400" imgH="838080" progId="Equation.DSMT4">
                  <p:embed/>
                </p:oleObj>
              </mc:Choice>
              <mc:Fallback>
                <p:oleObj name="Equation" r:id="rId18" imgW="266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54475" y="3340100"/>
                        <a:ext cx="266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109074"/>
              </p:ext>
            </p:extLst>
          </p:nvPr>
        </p:nvGraphicFramePr>
        <p:xfrm>
          <a:off x="10180578" y="3363338"/>
          <a:ext cx="26035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20" imgW="260412" imgH="831681" progId="Equation.DSMT4">
                  <p:embed/>
                </p:oleObj>
              </mc:Choice>
              <mc:Fallback>
                <p:oleObj name="Equation" r:id="rId20" imgW="260412" imgH="8316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180578" y="3363338"/>
                        <a:ext cx="260350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352382"/>
              </p:ext>
            </p:extLst>
          </p:nvPr>
        </p:nvGraphicFramePr>
        <p:xfrm>
          <a:off x="10231438" y="4754563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22" imgW="266400" imgH="825480" progId="Equation.DSMT4">
                  <p:embed/>
                </p:oleObj>
              </mc:Choice>
              <mc:Fallback>
                <p:oleObj name="Equation" r:id="rId22" imgW="2664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231438" y="4754563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DADF02C-AB14-6769-B220-2A62D69BED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82327" y="39670"/>
            <a:ext cx="3796502" cy="322823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716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57" grpId="0" animBg="1"/>
      <p:bldP spid="58" grpId="0" animBg="1"/>
      <p:bldP spid="58" grpId="1" animBg="1"/>
      <p:bldP spid="64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00" y="345339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47" y="348795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4" y="4651824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44803" y="3566298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35872" y="35824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AutoShape 5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81494" y="94268"/>
            <a:ext cx="9610506" cy="207932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123" name="Group 5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0" y="0"/>
            <a:ext cx="18739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71" name="AutoShape 2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68334" y="573270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72" name="WordArt 28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998642" y="863923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930729" y="5583023"/>
            <a:ext cx="1524000" cy="3228236"/>
            <a:chOff x="7983794" y="-214983"/>
            <a:chExt cx="1524000" cy="2950358"/>
          </a:xfrm>
        </p:grpSpPr>
        <p:pic>
          <p:nvPicPr>
            <p:cNvPr id="4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5235" y="4646524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WordArt 226"/>
          <p:cNvSpPr>
            <a:spLocks noChangeArrowheads="1" noChangeShapeType="1" noTextEdit="1"/>
          </p:cNvSpPr>
          <p:nvPr/>
        </p:nvSpPr>
        <p:spPr bwMode="auto">
          <a:xfrm>
            <a:off x="1218965" y="4791524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7163619" y="366821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11" y="459549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53512" y="463518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7105912" y="478122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2690026" y="4678159"/>
            <a:ext cx="3192441" cy="982536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 Box 40"/>
          <p:cNvSpPr txBox="1">
            <a:spLocks noChangeArrowheads="1"/>
          </p:cNvSpPr>
          <p:nvPr/>
        </p:nvSpPr>
        <p:spPr bwMode="auto">
          <a:xfrm>
            <a:off x="8592904" y="3294324"/>
            <a:ext cx="3435698" cy="950308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Text Box 41"/>
          <p:cNvSpPr txBox="1">
            <a:spLocks noChangeArrowheads="1"/>
          </p:cNvSpPr>
          <p:nvPr/>
        </p:nvSpPr>
        <p:spPr bwMode="auto">
          <a:xfrm>
            <a:off x="8605662" y="4622159"/>
            <a:ext cx="3422940" cy="1128538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WordArt 226"/>
          <p:cNvSpPr>
            <a:spLocks noChangeArrowheads="1" noChangeShapeType="1" noTextEdit="1"/>
          </p:cNvSpPr>
          <p:nvPr/>
        </p:nvSpPr>
        <p:spPr bwMode="auto">
          <a:xfrm>
            <a:off x="1104148" y="367369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9" name="Text Box 41"/>
          <p:cNvSpPr txBox="1">
            <a:spLocks noChangeArrowheads="1"/>
          </p:cNvSpPr>
          <p:nvPr/>
        </p:nvSpPr>
        <p:spPr bwMode="auto">
          <a:xfrm>
            <a:off x="2672590" y="3294323"/>
            <a:ext cx="3209877" cy="900865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86" y="1239525"/>
            <a:ext cx="1185649" cy="1868144"/>
          </a:xfrm>
          <a:prstGeom prst="rect">
            <a:avLst/>
          </a:prstGeom>
        </p:spPr>
      </p:pic>
      <p:pic>
        <p:nvPicPr>
          <p:cNvPr id="3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67920" y="5803533"/>
            <a:ext cx="1266337" cy="995329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450091"/>
              </p:ext>
            </p:extLst>
          </p:nvPr>
        </p:nvGraphicFramePr>
        <p:xfrm>
          <a:off x="4129088" y="4829175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5" imgW="266400" imgH="825480" progId="Equation.DSMT4">
                  <p:embed/>
                </p:oleObj>
              </mc:Choice>
              <mc:Fallback>
                <p:oleObj name="Equation" r:id="rId15" imgW="266400" imgH="825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29088" y="4829175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149959"/>
              </p:ext>
            </p:extLst>
          </p:nvPr>
        </p:nvGraphicFramePr>
        <p:xfrm>
          <a:off x="3984625" y="3340100"/>
          <a:ext cx="406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7" imgW="406080" imgH="838080" progId="Equation.DSMT4">
                  <p:embed/>
                </p:oleObj>
              </mc:Choice>
              <mc:Fallback>
                <p:oleObj name="Equation" r:id="rId17" imgW="406080" imgH="8380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84625" y="3340100"/>
                        <a:ext cx="406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739091"/>
              </p:ext>
            </p:extLst>
          </p:nvPr>
        </p:nvGraphicFramePr>
        <p:xfrm>
          <a:off x="10177463" y="3360738"/>
          <a:ext cx="266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9" imgW="266400" imgH="838080" progId="Equation.DSMT4">
                  <p:embed/>
                </p:oleObj>
              </mc:Choice>
              <mc:Fallback>
                <p:oleObj name="Equation" r:id="rId19" imgW="26640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177463" y="3360738"/>
                        <a:ext cx="266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176122"/>
              </p:ext>
            </p:extLst>
          </p:nvPr>
        </p:nvGraphicFramePr>
        <p:xfrm>
          <a:off x="10142538" y="4748213"/>
          <a:ext cx="444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21" imgW="444240" imgH="838080" progId="Equation.DSMT4">
                  <p:embed/>
                </p:oleObj>
              </mc:Choice>
              <mc:Fallback>
                <p:oleObj name="Equation" r:id="rId21" imgW="444240" imgH="8380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142538" y="4748213"/>
                        <a:ext cx="444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800569" y="232770"/>
                <a:ext cx="9341718" cy="1670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ABC </a:t>
                </a:r>
                <a:r>
                  <a:rPr lang="en-US" sz="3200" i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∾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A’B’C’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A’B’C’ </a:t>
                </a:r>
                <a:r>
                  <a:rPr lang="en-US" sz="3200" i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∾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MNP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Khi đó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ABC </a:t>
                </a:r>
                <a:r>
                  <a:rPr lang="en-US" sz="3200" i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∾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MNP</a:t>
                </a:r>
                <a:r>
                  <a:rPr lang="en-US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theo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569" y="232770"/>
                <a:ext cx="9341718" cy="1670586"/>
              </a:xfrm>
              <a:prstGeom prst="rect">
                <a:avLst/>
              </a:prstGeom>
              <a:blipFill>
                <a:blip r:embed="rId23"/>
                <a:stretch>
                  <a:fillRect l="-1631" b="-4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87914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57" grpId="0" animBg="1"/>
      <p:bldP spid="58" grpId="0" animBg="1"/>
      <p:bldP spid="58" grpId="1" animBg="1"/>
      <p:bldP spid="64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00" y="345339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47" y="348795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4" y="4651824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44803" y="3566298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35872" y="35824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AutoShape 5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81494" y="94268"/>
            <a:ext cx="9610506" cy="207932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123" name="Group 5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0" y="0"/>
            <a:ext cx="18739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71" name="AutoShape 2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68334" y="573270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72" name="WordArt 28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998642" y="863923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930729" y="5583023"/>
            <a:ext cx="1524000" cy="3228236"/>
            <a:chOff x="7983794" y="-214983"/>
            <a:chExt cx="1524000" cy="2950358"/>
          </a:xfrm>
        </p:grpSpPr>
        <p:pic>
          <p:nvPicPr>
            <p:cNvPr id="4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5235" y="4646524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WordArt 226"/>
          <p:cNvSpPr>
            <a:spLocks noChangeArrowheads="1" noChangeShapeType="1" noTextEdit="1"/>
          </p:cNvSpPr>
          <p:nvPr/>
        </p:nvSpPr>
        <p:spPr bwMode="auto">
          <a:xfrm>
            <a:off x="1218965" y="4791524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7163619" y="366821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11" y="459549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53512" y="463518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7105912" y="478122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2690026" y="4678159"/>
            <a:ext cx="3192441" cy="982536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 Box 40"/>
          <p:cNvSpPr txBox="1">
            <a:spLocks noChangeArrowheads="1"/>
          </p:cNvSpPr>
          <p:nvPr/>
        </p:nvSpPr>
        <p:spPr bwMode="auto">
          <a:xfrm>
            <a:off x="8592904" y="3294324"/>
            <a:ext cx="3435698" cy="950308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Text Box 41"/>
          <p:cNvSpPr txBox="1">
            <a:spLocks noChangeArrowheads="1"/>
          </p:cNvSpPr>
          <p:nvPr/>
        </p:nvSpPr>
        <p:spPr bwMode="auto">
          <a:xfrm>
            <a:off x="8605662" y="4622159"/>
            <a:ext cx="3422940" cy="1128538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WordArt 226"/>
          <p:cNvSpPr>
            <a:spLocks noChangeArrowheads="1" noChangeShapeType="1" noTextEdit="1"/>
          </p:cNvSpPr>
          <p:nvPr/>
        </p:nvSpPr>
        <p:spPr bwMode="auto">
          <a:xfrm>
            <a:off x="1104148" y="367369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9" name="Text Box 41"/>
          <p:cNvSpPr txBox="1">
            <a:spLocks noChangeArrowheads="1"/>
          </p:cNvSpPr>
          <p:nvPr/>
        </p:nvSpPr>
        <p:spPr bwMode="auto">
          <a:xfrm>
            <a:off x="2672590" y="3294323"/>
            <a:ext cx="3209877" cy="900865"/>
          </a:xfrm>
          <a:prstGeom prst="rect">
            <a:avLst/>
          </a:prstGeom>
          <a:solidFill>
            <a:srgbClr val="800080"/>
          </a:solidFill>
          <a:ln w="317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86" y="1239525"/>
            <a:ext cx="1185649" cy="1868144"/>
          </a:xfrm>
          <a:prstGeom prst="rect">
            <a:avLst/>
          </a:prstGeom>
        </p:spPr>
      </p:pic>
      <p:pic>
        <p:nvPicPr>
          <p:cNvPr id="3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67920" y="5803533"/>
            <a:ext cx="1266337" cy="995329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43718"/>
              </p:ext>
            </p:extLst>
          </p:nvPr>
        </p:nvGraphicFramePr>
        <p:xfrm>
          <a:off x="4005959" y="4941567"/>
          <a:ext cx="384190" cy="53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5" imgW="228600" imgH="317160" progId="Equation.DSMT4">
                  <p:embed/>
                </p:oleObj>
              </mc:Choice>
              <mc:Fallback>
                <p:oleObj name="Equation" r:id="rId15" imgW="228600" imgH="31716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05959" y="4941567"/>
                        <a:ext cx="384190" cy="53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53049"/>
              </p:ext>
            </p:extLst>
          </p:nvPr>
        </p:nvGraphicFramePr>
        <p:xfrm>
          <a:off x="3927336" y="3469769"/>
          <a:ext cx="536535" cy="59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7" imgW="342720" imgH="380880" progId="Equation.DSMT4">
                  <p:embed/>
                </p:oleObj>
              </mc:Choice>
              <mc:Fallback>
                <p:oleObj name="Equation" r:id="rId17" imgW="342720" imgH="3808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27336" y="3469769"/>
                        <a:ext cx="536535" cy="59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584229"/>
              </p:ext>
            </p:extLst>
          </p:nvPr>
        </p:nvGraphicFramePr>
        <p:xfrm>
          <a:off x="10171113" y="3360738"/>
          <a:ext cx="279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9" imgW="279360" imgH="838080" progId="Equation.DSMT4">
                  <p:embed/>
                </p:oleObj>
              </mc:Choice>
              <mc:Fallback>
                <p:oleObj name="Equation" r:id="rId19" imgW="27936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171113" y="3360738"/>
                        <a:ext cx="279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128521"/>
              </p:ext>
            </p:extLst>
          </p:nvPr>
        </p:nvGraphicFramePr>
        <p:xfrm>
          <a:off x="10171113" y="4867488"/>
          <a:ext cx="384209" cy="45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21" imgW="139680" imgH="304560" progId="Equation.DSMT4">
                  <p:embed/>
                </p:oleObj>
              </mc:Choice>
              <mc:Fallback>
                <p:oleObj name="Equation" r:id="rId21" imgW="139680" imgH="3045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171113" y="4867488"/>
                        <a:ext cx="384209" cy="457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/>
          <p:cNvSpPr/>
          <p:nvPr/>
        </p:nvSpPr>
        <p:spPr>
          <a:xfrm>
            <a:off x="2665240" y="314827"/>
            <a:ext cx="9341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 </a:t>
            </a:r>
            <a:r>
              <a:rPr lang="en-US" sz="32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∾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A’B’C’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A’B’C’ </a:t>
            </a:r>
            <a:r>
              <a:rPr lang="en-US" sz="32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∾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68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57" grpId="0" animBg="1"/>
      <p:bldP spid="58" grpId="0" animBg="1"/>
      <p:bldP spid="58" grpId="1" animBg="1"/>
      <p:bldP spid="64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-210957" y="0"/>
            <a:ext cx="2374765" cy="7588690"/>
            <a:chOff x="-1143000" y="-533400"/>
            <a:chExt cx="3342227" cy="8750740"/>
          </a:xfrm>
        </p:grpSpPr>
        <p:pic>
          <p:nvPicPr>
            <p:cNvPr id="1030" name="Picture 6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507794" y="-214983"/>
            <a:ext cx="1524000" cy="2950358"/>
            <a:chOff x="7983794" y="-214983"/>
            <a:chExt cx="1524000" cy="2950358"/>
          </a:xfrm>
        </p:grpSpPr>
        <p:pic>
          <p:nvPicPr>
            <p:cNvPr id="102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016969" y="929044"/>
            <a:ext cx="670891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mừng</a:t>
            </a:r>
            <a:endParaRPr kumimoji="0" lang="en-US" sz="8800" b="1" i="0" u="none" strike="noStrike" kern="1200" cap="none" spc="0" normalizeH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RungChuongVangcu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8755" y="2318254"/>
            <a:ext cx="609600" cy="609600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11383" y="2984971"/>
            <a:ext cx="103806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người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chiến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thắng</a:t>
            </a:r>
            <a:endParaRPr lang="en-US" sz="8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9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7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7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7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623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0" y="-27898"/>
            <a:ext cx="12192000" cy="6885897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25000"/>
              </a:lnSpc>
              <a:defRPr/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thiện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160597" y="1337065"/>
            <a:ext cx="2368099" cy="2368099"/>
          </a:xfrm>
          <a:prstGeom prst="rect">
            <a:avLst/>
          </a:prstGeom>
        </p:spPr>
      </p:pic>
      <p:sp>
        <p:nvSpPr>
          <p:cNvPr id="4" name="Rounded 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0A0D8F-B7AF-D566-1F49-38593942B3CF}"/>
              </a:ext>
            </a:extLst>
          </p:cNvPr>
          <p:cNvSpPr/>
          <p:nvPr/>
        </p:nvSpPr>
        <p:spPr>
          <a:xfrm>
            <a:off x="2441542" y="58009"/>
            <a:ext cx="6532776" cy="585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64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018577-619D-3C6E-D925-C17A37141E80}"/>
              </a:ext>
            </a:extLst>
          </p:cNvPr>
          <p:cNvSpPr/>
          <p:nvPr/>
        </p:nvSpPr>
        <p:spPr>
          <a:xfrm>
            <a:off x="-27565" y="-13949"/>
            <a:ext cx="12192000" cy="6885897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41AEEC-7287-6D9B-10F6-106A44C7D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435" y="169725"/>
            <a:ext cx="6178992" cy="3208850"/>
          </a:xfrm>
          <a:prstGeom prst="rect">
            <a:avLst/>
          </a:prstGeom>
        </p:spPr>
      </p:pic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346885" y="372522"/>
            <a:ext cx="2996732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03080" y="1215163"/>
            <a:ext cx="5017388" cy="1265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defRPr/>
            </a:pPr>
            <a:r>
              <a:rPr lang="fr-FR" sz="3200" b="1">
                <a:solidFill>
                  <a:srgbClr val="0033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fr-FR" sz="3200" b="1" dirty="0">
                <a:solidFill>
                  <a:srgbClr val="0033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fr-FR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32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trong </a:t>
            </a:r>
            <a:r>
              <a:rPr lang="fr-FR" sz="320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bên:</a:t>
            </a:r>
            <a:endParaRPr lang="fr-FR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73922" y="172224"/>
            <a:ext cx="1571427" cy="985812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646E9D-4E19-6518-1991-1133D7B7B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026" y="4274421"/>
            <a:ext cx="4223792" cy="2662986"/>
          </a:xfrm>
          <a:prstGeom prst="rect">
            <a:avLst/>
          </a:prstGeom>
        </p:spPr>
      </p:pic>
      <p:sp>
        <p:nvSpPr>
          <p:cNvPr id="16" name="TextBox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5FF6B7-A564-527E-CC77-F1A23BD578D1}"/>
              </a:ext>
            </a:extLst>
          </p:cNvPr>
          <p:cNvSpPr txBox="1"/>
          <p:nvPr/>
        </p:nvSpPr>
        <p:spPr>
          <a:xfrm>
            <a:off x="503080" y="3378575"/>
            <a:ext cx="47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 độ dài </a:t>
            </a:r>
            <a:r>
              <a:rPr lang="fr-FR" sz="32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AI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trong hình vẽ sau: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FBB23B-6867-B64F-421B-8848FD977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3565" y="3989534"/>
            <a:ext cx="4062409" cy="2868466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6E04CF-28B7-69B4-814F-ABE02C005734}"/>
              </a:ext>
            </a:extLst>
          </p:cNvPr>
          <p:cNvSpPr txBox="1"/>
          <p:nvPr/>
        </p:nvSpPr>
        <p:spPr>
          <a:xfrm>
            <a:off x="6084188" y="3522134"/>
            <a:ext cx="6032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 độ dài </a:t>
            </a:r>
            <a:r>
              <a:rPr lang="fr-FR" sz="32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BE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32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EC</a:t>
            </a:r>
            <a:r>
              <a:rPr lang="fr-FR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trong hình vẽ sau: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19" name="7 Minute Timer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93CAF7E-524B-68DB-5CE8-BF4F17637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812" y="-35123"/>
            <a:ext cx="2000510" cy="11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54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-36408" y="-574790"/>
            <a:ext cx="12192000" cy="743279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62518" y="334904"/>
            <a:ext cx="3079750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BÀI 1</a:t>
            </a: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3071" y="1215809"/>
            <a:ext cx="8656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271081"/>
              </p:ext>
            </p:extLst>
          </p:nvPr>
        </p:nvGraphicFramePr>
        <p:xfrm>
          <a:off x="694340" y="1735378"/>
          <a:ext cx="3403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3403440" imgH="838080" progId="Equation.DSMT4">
                  <p:embed/>
                </p:oleObj>
              </mc:Choice>
              <mc:Fallback>
                <p:oleObj name="Equation" r:id="rId4" imgW="340344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4340" y="1735378"/>
                        <a:ext cx="3403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011616"/>
              </p:ext>
            </p:extLst>
          </p:nvPr>
        </p:nvGraphicFramePr>
        <p:xfrm>
          <a:off x="4346575" y="1684338"/>
          <a:ext cx="28321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2831760" imgH="888840" progId="Equation.DSMT4">
                  <p:embed/>
                </p:oleObj>
              </mc:Choice>
              <mc:Fallback>
                <p:oleObj name="Equation" r:id="rId6" imgW="2831760" imgH="8888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6575" y="1684338"/>
                        <a:ext cx="28321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EF672C-07A6-9635-8640-9C48ADC3BF5C}"/>
              </a:ext>
            </a:extLst>
          </p:cNvPr>
          <p:cNvSpPr/>
          <p:nvPr/>
        </p:nvSpPr>
        <p:spPr>
          <a:xfrm>
            <a:off x="190981" y="3176953"/>
            <a:ext cx="1156337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A’B’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(cùng vuông góc với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AA’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 theo hệ quả định lý Ta-lét, ta có:</a:t>
            </a:r>
          </a:p>
          <a:p>
            <a:pPr lvl="0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/>
            <a:endParaRPr lang="en-US" sz="2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24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 dụng định lý Pytago cho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vuông tại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có: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A14340-E017-C46F-EB7B-7201F5A6C9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767818"/>
              </p:ext>
            </p:extLst>
          </p:nvPr>
        </p:nvGraphicFramePr>
        <p:xfrm>
          <a:off x="484937" y="4239136"/>
          <a:ext cx="3517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3517560" imgH="838080" progId="Equation.DSMT4">
                  <p:embed/>
                </p:oleObj>
              </mc:Choice>
              <mc:Fallback>
                <p:oleObj name="Equation" r:id="rId8" imgW="3517560" imgH="8380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4937" y="4239136"/>
                        <a:ext cx="3517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4FA93-A6A8-5952-F524-31420E8AE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367589"/>
              </p:ext>
            </p:extLst>
          </p:nvPr>
        </p:nvGraphicFramePr>
        <p:xfrm>
          <a:off x="4192588" y="4264442"/>
          <a:ext cx="2768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2768400" imgH="838080" progId="Equation.DSMT4">
                  <p:embed/>
                </p:oleObj>
              </mc:Choice>
              <mc:Fallback>
                <p:oleObj name="Equation" r:id="rId10" imgW="2768400" imgH="83808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92588" y="4264442"/>
                        <a:ext cx="2768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D7848B-8DE3-7505-A3E2-86D8AD9FF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454090"/>
              </p:ext>
            </p:extLst>
          </p:nvPr>
        </p:nvGraphicFramePr>
        <p:xfrm>
          <a:off x="503768" y="5871513"/>
          <a:ext cx="6477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2" imgW="6476760" imgH="558720" progId="Equation.DSMT4">
                  <p:embed/>
                </p:oleObj>
              </mc:Choice>
              <mc:Fallback>
                <p:oleObj name="Equation" r:id="rId12" imgW="6476760" imgH="55872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3768" y="5871513"/>
                        <a:ext cx="6477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5F56A7-2334-C301-082B-A9E53933BD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9240" y="104120"/>
            <a:ext cx="2698702" cy="3273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591473-F2BE-01E3-8A5F-C8C7B84453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632" y="3600071"/>
            <a:ext cx="3827600" cy="30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5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-252151" y="-737937"/>
            <a:ext cx="12404441" cy="7595937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15014" y="214122"/>
            <a:ext cx="3782795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BÀI 2</a:t>
            </a: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72613" y="1030749"/>
            <a:ext cx="751284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có: </a:t>
            </a:r>
          </a:p>
          <a:p>
            <a:pPr lvl="0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trung điểm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(vì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8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lvl="0">
              <a:spcBef>
                <a:spcPts val="12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 có hai góc đồng vị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866345"/>
              </p:ext>
            </p:extLst>
          </p:nvPr>
        </p:nvGraphicFramePr>
        <p:xfrm>
          <a:off x="5557549" y="2040363"/>
          <a:ext cx="1803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5" imgW="1803240" imgH="431640" progId="Equation.DSMT4">
                  <p:embed/>
                </p:oleObj>
              </mc:Choice>
              <mc:Fallback>
                <p:oleObj name="Equation" r:id="rId5" imgW="1803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7549" y="2040363"/>
                        <a:ext cx="1803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584129" y="-275237"/>
            <a:ext cx="2556991" cy="1563934"/>
          </a:xfrm>
          <a:prstGeom prst="rect">
            <a:avLst/>
          </a:prstGeom>
        </p:spPr>
      </p:pic>
      <p:sp>
        <p:nvSpPr>
          <p:cNvPr id="17" name="Rectangle 1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15014" y="2563099"/>
            <a:ext cx="103813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(định lý 1 đường trung bình của tam giác)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200"/>
              </a:spcBef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IB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= 10 cm.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9EDB47-3A74-F4C9-12AD-9539ED492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623" y="3429000"/>
            <a:ext cx="4873446" cy="30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9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B0830B-2D29-48A9-8A30-FACB6B9F63F4}"/>
              </a:ext>
            </a:extLst>
          </p:cNvPr>
          <p:cNvSpPr/>
          <p:nvPr/>
        </p:nvSpPr>
        <p:spPr>
          <a:xfrm>
            <a:off x="3726128" y="150829"/>
            <a:ext cx="4569460" cy="1160912"/>
          </a:xfrm>
          <a:prstGeom prst="roundRect">
            <a:avLst/>
          </a:prstGeom>
          <a:solidFill>
            <a:srgbClr val="2B80A5"/>
          </a:solidFill>
          <a:ln w="38100"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574B86-0C39-46D3-89A1-ADE176484218}"/>
              </a:ext>
            </a:extLst>
          </p:cNvPr>
          <p:cNvGrpSpPr/>
          <p:nvPr/>
        </p:nvGrpSpPr>
        <p:grpSpPr>
          <a:xfrm>
            <a:off x="909493" y="259841"/>
            <a:ext cx="10208237" cy="984885"/>
            <a:chOff x="-2735643" y="401379"/>
            <a:chExt cx="11085256" cy="98488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E03045F-6C3E-4CEC-8385-573496BF7E53}"/>
                </a:ext>
              </a:extLst>
            </p:cNvPr>
            <p:cNvSpPr/>
            <p:nvPr/>
          </p:nvSpPr>
          <p:spPr>
            <a:xfrm flipV="1">
              <a:off x="5285013" y="939541"/>
              <a:ext cx="3064600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6C87742-D84D-403D-902E-7EBF36A46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77" y="401379"/>
              <a:ext cx="5036956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THIẾT BỊ DẠY HỌC VÀ HỌC LIỆU</a:t>
              </a:r>
              <a:endParaRPr kumimoji="0" lang="zh-CN" alt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5">
              <a:extLst>
                <a:ext uri="{FF2B5EF4-FFF2-40B4-BE49-F238E27FC236}">
                  <a16:creationId xmlns:a16="http://schemas.microsoft.com/office/drawing/2014/main" id="{110C8C23-B0DB-4D41-A043-19188413F20C}"/>
                </a:ext>
              </a:extLst>
            </p:cNvPr>
            <p:cNvSpPr/>
            <p:nvPr/>
          </p:nvSpPr>
          <p:spPr>
            <a:xfrm>
              <a:off x="-2735643" y="939542"/>
              <a:ext cx="3058620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44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67AFC1-0F5C-405F-9FEC-DC3C64507B0D}"/>
              </a:ext>
            </a:extLst>
          </p:cNvPr>
          <p:cNvGrpSpPr/>
          <p:nvPr/>
        </p:nvGrpSpPr>
        <p:grpSpPr>
          <a:xfrm>
            <a:off x="909495" y="2259158"/>
            <a:ext cx="10373010" cy="2972718"/>
            <a:chOff x="313079" y="1620350"/>
            <a:chExt cx="8498917" cy="2085039"/>
          </a:xfrm>
        </p:grpSpPr>
        <p:grpSp>
          <p:nvGrpSpPr>
            <p:cNvPr id="14" name="组合 445">
              <a:extLst>
                <a:ext uri="{FF2B5EF4-FFF2-40B4-BE49-F238E27FC236}">
                  <a16:creationId xmlns:a16="http://schemas.microsoft.com/office/drawing/2014/main" id="{F6C1D16E-F3ED-4BF1-9AF4-C0CCC5FA517A}"/>
                </a:ext>
              </a:extLst>
            </p:cNvPr>
            <p:cNvGrpSpPr/>
            <p:nvPr/>
          </p:nvGrpSpPr>
          <p:grpSpPr>
            <a:xfrm>
              <a:off x="313079" y="1620350"/>
              <a:ext cx="3800423" cy="2085039"/>
              <a:chOff x="1262602" y="1620350"/>
              <a:chExt cx="3800423" cy="2085039"/>
            </a:xfrm>
          </p:grpSpPr>
          <p:sp>
            <p:nvSpPr>
              <p:cNvPr id="30" name="五边形 1">
                <a:extLst>
                  <a:ext uri="{FF2B5EF4-FFF2-40B4-BE49-F238E27FC236}">
                    <a16:creationId xmlns:a16="http://schemas.microsoft.com/office/drawing/2014/main" id="{1492510E-820D-4202-9E5C-E62DF37BC2B8}"/>
                  </a:ext>
                </a:extLst>
              </p:cNvPr>
              <p:cNvSpPr/>
              <p:nvPr/>
            </p:nvSpPr>
            <p:spPr>
              <a:xfrm>
                <a:off x="1262602" y="1620350"/>
                <a:ext cx="3800423" cy="2085039"/>
              </a:xfrm>
              <a:custGeom>
                <a:avLst/>
                <a:gdLst>
                  <a:gd name="connsiteX0" fmla="*/ 0 w 3096344"/>
                  <a:gd name="connsiteY0" fmla="*/ 0 h 1440160"/>
                  <a:gd name="connsiteX1" fmla="*/ 2702835 w 3096344"/>
                  <a:gd name="connsiteY1" fmla="*/ 0 h 1440160"/>
                  <a:gd name="connsiteX2" fmla="*/ 3096344 w 3096344"/>
                  <a:gd name="connsiteY2" fmla="*/ 720080 h 1440160"/>
                  <a:gd name="connsiteX3" fmla="*/ 2702835 w 3096344"/>
                  <a:gd name="connsiteY3" fmla="*/ 1440160 h 1440160"/>
                  <a:gd name="connsiteX4" fmla="*/ 0 w 3096344"/>
                  <a:gd name="connsiteY4" fmla="*/ 1440160 h 1440160"/>
                  <a:gd name="connsiteX5" fmla="*/ 0 w 3096344"/>
                  <a:gd name="connsiteY5" fmla="*/ 0 h 1440160"/>
                  <a:gd name="connsiteX0" fmla="*/ 0 w 3213910"/>
                  <a:gd name="connsiteY0" fmla="*/ 0 h 1440160"/>
                  <a:gd name="connsiteX1" fmla="*/ 2702835 w 3213910"/>
                  <a:gd name="connsiteY1" fmla="*/ 0 h 1440160"/>
                  <a:gd name="connsiteX2" fmla="*/ 3213910 w 3213910"/>
                  <a:gd name="connsiteY2" fmla="*/ 707017 h 1440160"/>
                  <a:gd name="connsiteX3" fmla="*/ 2702835 w 3213910"/>
                  <a:gd name="connsiteY3" fmla="*/ 1440160 h 1440160"/>
                  <a:gd name="connsiteX4" fmla="*/ 0 w 3213910"/>
                  <a:gd name="connsiteY4" fmla="*/ 1440160 h 1440160"/>
                  <a:gd name="connsiteX5" fmla="*/ 0 w 3213910"/>
                  <a:gd name="connsiteY5" fmla="*/ 0 h 144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3910" h="1440160">
                    <a:moveTo>
                      <a:pt x="0" y="0"/>
                    </a:moveTo>
                    <a:lnTo>
                      <a:pt x="2702835" y="0"/>
                    </a:lnTo>
                    <a:lnTo>
                      <a:pt x="3213910" y="707017"/>
                    </a:lnTo>
                    <a:lnTo>
                      <a:pt x="2702835" y="1440160"/>
                    </a:lnTo>
                    <a:lnTo>
                      <a:pt x="0" y="144016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DCEAF">
                      <a:lumMod val="60000"/>
                      <a:lumOff val="40000"/>
                    </a:srgbClr>
                  </a:gs>
                  <a:gs pos="71000">
                    <a:srgbClr val="5DCEAF">
                      <a:lumMod val="75000"/>
                    </a:srgbClr>
                  </a:gs>
                  <a:gs pos="97000">
                    <a:srgbClr val="5DCEAF">
                      <a:lumMod val="50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ln w="6350" cap="flat" cmpd="sng" algn="ctr">
                <a:noFill/>
                <a:prstDash val="soli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矩形 462">
                <a:extLst>
                  <a:ext uri="{FF2B5EF4-FFF2-40B4-BE49-F238E27FC236}">
                    <a16:creationId xmlns:a16="http://schemas.microsoft.com/office/drawing/2014/main" id="{246012D2-C962-4D91-8B77-E74D56CCD4A4}"/>
                  </a:ext>
                </a:extLst>
              </p:cNvPr>
              <p:cNvSpPr/>
              <p:nvPr/>
            </p:nvSpPr>
            <p:spPr>
              <a:xfrm>
                <a:off x="1397609" y="1746080"/>
                <a:ext cx="3041876" cy="1827071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组合 446">
              <a:extLst>
                <a:ext uri="{FF2B5EF4-FFF2-40B4-BE49-F238E27FC236}">
                  <a16:creationId xmlns:a16="http://schemas.microsoft.com/office/drawing/2014/main" id="{884D375D-4D13-4638-AB9C-6F0AA8778B16}"/>
                </a:ext>
              </a:extLst>
            </p:cNvPr>
            <p:cNvGrpSpPr/>
            <p:nvPr/>
          </p:nvGrpSpPr>
          <p:grpSpPr>
            <a:xfrm>
              <a:off x="5030494" y="1620350"/>
              <a:ext cx="3781502" cy="2085039"/>
              <a:chOff x="5980017" y="1620350"/>
              <a:chExt cx="3781502" cy="2085039"/>
            </a:xfrm>
          </p:grpSpPr>
          <p:sp>
            <p:nvSpPr>
              <p:cNvPr id="28" name="五边形 1">
                <a:extLst>
                  <a:ext uri="{FF2B5EF4-FFF2-40B4-BE49-F238E27FC236}">
                    <a16:creationId xmlns:a16="http://schemas.microsoft.com/office/drawing/2014/main" id="{2A9D1A54-67AC-4A68-947E-17EA225A4C30}"/>
                  </a:ext>
                </a:extLst>
              </p:cNvPr>
              <p:cNvSpPr/>
              <p:nvPr/>
            </p:nvSpPr>
            <p:spPr>
              <a:xfrm flipH="1">
                <a:off x="5980017" y="1620350"/>
                <a:ext cx="3781502" cy="2085039"/>
              </a:xfrm>
              <a:custGeom>
                <a:avLst/>
                <a:gdLst>
                  <a:gd name="connsiteX0" fmla="*/ 0 w 3096344"/>
                  <a:gd name="connsiteY0" fmla="*/ 0 h 1440160"/>
                  <a:gd name="connsiteX1" fmla="*/ 2702835 w 3096344"/>
                  <a:gd name="connsiteY1" fmla="*/ 0 h 1440160"/>
                  <a:gd name="connsiteX2" fmla="*/ 3096344 w 3096344"/>
                  <a:gd name="connsiteY2" fmla="*/ 720080 h 1440160"/>
                  <a:gd name="connsiteX3" fmla="*/ 2702835 w 3096344"/>
                  <a:gd name="connsiteY3" fmla="*/ 1440160 h 1440160"/>
                  <a:gd name="connsiteX4" fmla="*/ 0 w 3096344"/>
                  <a:gd name="connsiteY4" fmla="*/ 1440160 h 1440160"/>
                  <a:gd name="connsiteX5" fmla="*/ 0 w 3096344"/>
                  <a:gd name="connsiteY5" fmla="*/ 0 h 1440160"/>
                  <a:gd name="connsiteX0" fmla="*/ 0 w 3213910"/>
                  <a:gd name="connsiteY0" fmla="*/ 0 h 1440160"/>
                  <a:gd name="connsiteX1" fmla="*/ 2702835 w 3213910"/>
                  <a:gd name="connsiteY1" fmla="*/ 0 h 1440160"/>
                  <a:gd name="connsiteX2" fmla="*/ 3213910 w 3213910"/>
                  <a:gd name="connsiteY2" fmla="*/ 707017 h 1440160"/>
                  <a:gd name="connsiteX3" fmla="*/ 2702835 w 3213910"/>
                  <a:gd name="connsiteY3" fmla="*/ 1440160 h 1440160"/>
                  <a:gd name="connsiteX4" fmla="*/ 0 w 3213910"/>
                  <a:gd name="connsiteY4" fmla="*/ 1440160 h 1440160"/>
                  <a:gd name="connsiteX5" fmla="*/ 0 w 3213910"/>
                  <a:gd name="connsiteY5" fmla="*/ 0 h 144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3910" h="1440160">
                    <a:moveTo>
                      <a:pt x="0" y="0"/>
                    </a:moveTo>
                    <a:lnTo>
                      <a:pt x="2702835" y="0"/>
                    </a:lnTo>
                    <a:lnTo>
                      <a:pt x="3213910" y="707017"/>
                    </a:lnTo>
                    <a:lnTo>
                      <a:pt x="2702835" y="1440160"/>
                    </a:lnTo>
                    <a:lnTo>
                      <a:pt x="0" y="144016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000"/>
                  </a:gs>
                  <a:gs pos="71000">
                    <a:srgbClr val="F79646"/>
                  </a:gs>
                  <a:gs pos="97000">
                    <a:srgbClr val="F28416"/>
                  </a:gs>
                </a:gsLst>
                <a:path path="rect">
                  <a:fillToRect l="100000" t="100000"/>
                </a:path>
                <a:tileRect r="-100000" b="-100000"/>
              </a:gradFill>
              <a:ln w="6350" cap="flat" cmpd="sng" algn="ctr">
                <a:noFill/>
                <a:prstDash val="soli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矩形 460">
                <a:extLst>
                  <a:ext uri="{FF2B5EF4-FFF2-40B4-BE49-F238E27FC236}">
                    <a16:creationId xmlns:a16="http://schemas.microsoft.com/office/drawing/2014/main" id="{ABEFEE35-B35C-4B6B-A312-B29A846C2235}"/>
                  </a:ext>
                </a:extLst>
              </p:cNvPr>
              <p:cNvSpPr/>
              <p:nvPr/>
            </p:nvSpPr>
            <p:spPr>
              <a:xfrm>
                <a:off x="6603560" y="1746080"/>
                <a:ext cx="3022956" cy="1807235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组合 449">
              <a:extLst>
                <a:ext uri="{FF2B5EF4-FFF2-40B4-BE49-F238E27FC236}">
                  <a16:creationId xmlns:a16="http://schemas.microsoft.com/office/drawing/2014/main" id="{9927EF5F-6859-4703-814E-C06AAE70640C}"/>
                </a:ext>
              </a:extLst>
            </p:cNvPr>
            <p:cNvGrpSpPr/>
            <p:nvPr/>
          </p:nvGrpSpPr>
          <p:grpSpPr>
            <a:xfrm>
              <a:off x="3605098" y="2417012"/>
              <a:ext cx="1944216" cy="785396"/>
              <a:chOff x="4554621" y="2417012"/>
              <a:chExt cx="1944216" cy="785396"/>
            </a:xfrm>
          </p:grpSpPr>
          <p:sp>
            <p:nvSpPr>
              <p:cNvPr id="19" name="矩形 450">
                <a:extLst>
                  <a:ext uri="{FF2B5EF4-FFF2-40B4-BE49-F238E27FC236}">
                    <a16:creationId xmlns:a16="http://schemas.microsoft.com/office/drawing/2014/main" id="{6BDAE16F-9350-4B89-BD68-4E6A18135620}"/>
                  </a:ext>
                </a:extLst>
              </p:cNvPr>
              <p:cNvSpPr/>
              <p:nvPr/>
            </p:nvSpPr>
            <p:spPr>
              <a:xfrm>
                <a:off x="4554621" y="2417012"/>
                <a:ext cx="1944216" cy="78539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>
                  <a:prstClr val="black">
                    <a:alpha val="64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451">
                <a:extLst>
                  <a:ext uri="{FF2B5EF4-FFF2-40B4-BE49-F238E27FC236}">
                    <a16:creationId xmlns:a16="http://schemas.microsoft.com/office/drawing/2014/main" id="{55316B43-0735-4C15-87B6-965D9DF7E1A1}"/>
                  </a:ext>
                </a:extLst>
              </p:cNvPr>
              <p:cNvSpPr/>
              <p:nvPr/>
            </p:nvSpPr>
            <p:spPr>
              <a:xfrm>
                <a:off x="4662968" y="2507246"/>
                <a:ext cx="795273" cy="576064"/>
              </a:xfrm>
              <a:prstGeom prst="rect">
                <a:avLst/>
              </a:prstGeom>
              <a:gradFill flip="none" rotWithShape="1">
                <a:gsLst>
                  <a:gs pos="0">
                    <a:srgbClr val="5DCEAF">
                      <a:lumMod val="60000"/>
                      <a:lumOff val="40000"/>
                    </a:srgbClr>
                  </a:gs>
                  <a:gs pos="71000">
                    <a:srgbClr val="5DCEAF">
                      <a:lumMod val="75000"/>
                    </a:srgbClr>
                  </a:gs>
                  <a:gs pos="97000">
                    <a:srgbClr val="5DCEAF">
                      <a:lumMod val="50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ln w="635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452">
                <a:extLst>
                  <a:ext uri="{FF2B5EF4-FFF2-40B4-BE49-F238E27FC236}">
                    <a16:creationId xmlns:a16="http://schemas.microsoft.com/office/drawing/2014/main" id="{E85CF862-0ED3-4E8F-858E-59B53A73D3C7}"/>
                  </a:ext>
                </a:extLst>
              </p:cNvPr>
              <p:cNvSpPr/>
              <p:nvPr/>
            </p:nvSpPr>
            <p:spPr>
              <a:xfrm>
                <a:off x="5561478" y="2507246"/>
                <a:ext cx="795273" cy="576064"/>
              </a:xfrm>
              <a:prstGeom prst="rect">
                <a:avLst/>
              </a:prstGeom>
              <a:gradFill flip="none" rotWithShape="1">
                <a:gsLst>
                  <a:gs pos="0">
                    <a:srgbClr val="FFC000"/>
                  </a:gs>
                  <a:gs pos="71000">
                    <a:srgbClr val="F79646"/>
                  </a:gs>
                  <a:gs pos="97000">
                    <a:srgbClr val="F28416"/>
                  </a:gs>
                </a:gsLst>
                <a:path path="rect">
                  <a:fillToRect l="100000" t="100000"/>
                </a:path>
                <a:tileRect r="-100000" b="-100000"/>
              </a:gradFill>
              <a:ln w="635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2" name="TextBox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FCEBE8-779D-4141-AE77-DEFF384C9E6E}"/>
              </a:ext>
            </a:extLst>
          </p:cNvPr>
          <p:cNvSpPr txBox="1"/>
          <p:nvPr/>
        </p:nvSpPr>
        <p:spPr>
          <a:xfrm>
            <a:off x="5326024" y="363016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TextBox 3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B0E16C-88B7-47BA-A037-1E63B3BB5F45}"/>
              </a:ext>
            </a:extLst>
          </p:cNvPr>
          <p:cNvSpPr txBox="1"/>
          <p:nvPr/>
        </p:nvSpPr>
        <p:spPr>
          <a:xfrm>
            <a:off x="6387131" y="363016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文本框 46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EB2323-8C03-4447-84D9-BB89314D9ECA}"/>
              </a:ext>
            </a:extLst>
          </p:cNvPr>
          <p:cNvSpPr txBox="1"/>
          <p:nvPr/>
        </p:nvSpPr>
        <p:spPr>
          <a:xfrm>
            <a:off x="1305247" y="2671159"/>
            <a:ext cx="250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A39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A39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47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DEA82B-7AF4-4F41-9696-B1F0594D65A9}"/>
              </a:ext>
            </a:extLst>
          </p:cNvPr>
          <p:cNvSpPr txBox="1"/>
          <p:nvPr/>
        </p:nvSpPr>
        <p:spPr>
          <a:xfrm>
            <a:off x="7763788" y="2636208"/>
            <a:ext cx="202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2851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SINH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2851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Rectangle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F5B02C-787D-498C-895E-4F2503B8FAD1}"/>
              </a:ext>
            </a:extLst>
          </p:cNvPr>
          <p:cNvSpPr/>
          <p:nvPr/>
        </p:nvSpPr>
        <p:spPr>
          <a:xfrm>
            <a:off x="1202314" y="3214663"/>
            <a:ext cx="3515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 hoạch bài dạy, thước thẳng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đo góc,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 hoặc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9813F7-BC12-416F-8FA5-C05D5247EC89}"/>
              </a:ext>
            </a:extLst>
          </p:cNvPr>
          <p:cNvSpPr/>
          <p:nvPr/>
        </p:nvSpPr>
        <p:spPr>
          <a:xfrm>
            <a:off x="7754945" y="3117747"/>
            <a:ext cx="34451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 thẳng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đo góc,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nhóm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46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0" y="-390679"/>
            <a:ext cx="12192000" cy="7434134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36216" y="336080"/>
            <a:ext cx="3076909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BÀI 3</a:t>
            </a: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4414" y="2633891"/>
            <a:ext cx="3300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EB + EC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7 nên </a:t>
            </a:r>
          </a:p>
          <a:p>
            <a:pPr lvl="0">
              <a:spcBef>
                <a:spcPts val="12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ra:  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288169"/>
              </p:ext>
            </p:extLst>
          </p:nvPr>
        </p:nvGraphicFramePr>
        <p:xfrm>
          <a:off x="1431925" y="1687513"/>
          <a:ext cx="2273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5" imgW="2273040" imgH="838080" progId="Equation.DSMT4">
                  <p:embed/>
                </p:oleObj>
              </mc:Choice>
              <mc:Fallback>
                <p:oleObj name="Equation" r:id="rId5" imgW="227304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1925" y="1687513"/>
                        <a:ext cx="2273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245386"/>
              </p:ext>
            </p:extLst>
          </p:nvPr>
        </p:nvGraphicFramePr>
        <p:xfrm>
          <a:off x="3705225" y="2671335"/>
          <a:ext cx="3594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3593880" imgH="482400" progId="Equation.DSMT4">
                  <p:embed/>
                </p:oleObj>
              </mc:Choice>
              <mc:Fallback>
                <p:oleObj name="Equation" r:id="rId7" imgW="35938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5225" y="2671335"/>
                        <a:ext cx="35941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618911"/>
              </p:ext>
            </p:extLst>
          </p:nvPr>
        </p:nvGraphicFramePr>
        <p:xfrm>
          <a:off x="1674019" y="3340425"/>
          <a:ext cx="490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9" imgW="4902120" imgH="368280" progId="Equation.DSMT4">
                  <p:embed/>
                </p:oleObj>
              </mc:Choice>
              <mc:Fallback>
                <p:oleObj name="Equation" r:id="rId9" imgW="49021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74019" y="3340425"/>
                        <a:ext cx="490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545713" y="43365"/>
            <a:ext cx="2865474" cy="1752611"/>
          </a:xfrm>
          <a:prstGeom prst="rect">
            <a:avLst/>
          </a:prstGeom>
        </p:spPr>
      </p:pic>
      <p:sp>
        <p:nvSpPr>
          <p:cNvPr id="14" name="Rectangle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3798" y="1118493"/>
            <a:ext cx="8678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493762"/>
              </p:ext>
            </p:extLst>
          </p:nvPr>
        </p:nvGraphicFramePr>
        <p:xfrm>
          <a:off x="7142508" y="1132846"/>
          <a:ext cx="7302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2" imgW="730336" imgH="425355" progId="Equation.DSMT4">
                  <p:embed/>
                </p:oleObj>
              </mc:Choice>
              <mc:Fallback>
                <p:oleObj name="Equation" r:id="rId12" imgW="730336" imgH="42535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42508" y="1132846"/>
                        <a:ext cx="730250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2B9C1C-77B0-E8A0-B784-EDBBE45428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5572" y="3157111"/>
            <a:ext cx="4062409" cy="28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4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340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0" y="-1103088"/>
            <a:ext cx="12192000" cy="79610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578" y="58009"/>
            <a:ext cx="1747823" cy="1059846"/>
          </a:xfrm>
          <a:prstGeom prst="rect">
            <a:avLst/>
          </a:prstGeom>
        </p:spPr>
      </p:pic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41542" y="58009"/>
            <a:ext cx="6532776" cy="585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40776" y="983841"/>
            <a:ext cx="11266214" cy="5863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Phương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Dựa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Nhiệm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phút, ghi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Đại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41911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E35E37-FD55-94CA-1F65-ED5D25B97338}"/>
              </a:ext>
            </a:extLst>
          </p:cNvPr>
          <p:cNvSpPr/>
          <p:nvPr/>
        </p:nvSpPr>
        <p:spPr>
          <a:xfrm>
            <a:off x="0" y="-576134"/>
            <a:ext cx="12192000" cy="7434134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8" y="4407501"/>
            <a:ext cx="2508922" cy="1521362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F9ADFD-0347-69FB-EE98-E0EE78B68B9E}"/>
              </a:ext>
            </a:extLst>
          </p:cNvPr>
          <p:cNvSpPr txBox="1"/>
          <p:nvPr/>
        </p:nvSpPr>
        <p:spPr>
          <a:xfrm>
            <a:off x="377432" y="660892"/>
            <a:ext cx="9496101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giác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với đường trung tuyến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Tia phân giác của góc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cắt cạnh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Tia phân giác của góc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cắt cạnh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tại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Chứng minh rằng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9C7CC1-530E-6EAF-2F34-45F848719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624" y="2462446"/>
            <a:ext cx="5492944" cy="34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7284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-37672" y="-1039133"/>
            <a:ext cx="12267344" cy="79738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115" y="-136236"/>
            <a:ext cx="1747823" cy="1059846"/>
          </a:xfrm>
          <a:prstGeom prst="rect">
            <a:avLst/>
          </a:prstGeom>
        </p:spPr>
      </p:pic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27991" y="186004"/>
            <a:ext cx="2996732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BÀI 4</a:t>
            </a: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0289" y="2685238"/>
            <a:ext cx="61565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Mà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BM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gt)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nên: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ra: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Thales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 cho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011330"/>
              </p:ext>
            </p:extLst>
          </p:nvPr>
        </p:nvGraphicFramePr>
        <p:xfrm>
          <a:off x="1741488" y="1676400"/>
          <a:ext cx="3568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6" imgW="3568680" imgH="825480" progId="Equation.DSMT4">
                  <p:embed/>
                </p:oleObj>
              </mc:Choice>
              <mc:Fallback>
                <p:oleObj name="Equation" r:id="rId6" imgW="35686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41488" y="1676400"/>
                        <a:ext cx="3568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807446"/>
              </p:ext>
            </p:extLst>
          </p:nvPr>
        </p:nvGraphicFramePr>
        <p:xfrm>
          <a:off x="4254966" y="2633949"/>
          <a:ext cx="1600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8" imgW="1600200" imgH="825480" progId="Equation.DSMT4">
                  <p:embed/>
                </p:oleObj>
              </mc:Choice>
              <mc:Fallback>
                <p:oleObj name="Equation" r:id="rId8" imgW="16002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54966" y="2633949"/>
                        <a:ext cx="16002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47050" y="959576"/>
            <a:ext cx="1014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 dụng t/c đường phân giác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AMC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ABM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ta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285490-3D17-5E81-FD75-D4313A8E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6836" y="1544351"/>
            <a:ext cx="5492944" cy="34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87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0" y="-1103088"/>
            <a:ext cx="12192000" cy="79610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578" y="58009"/>
            <a:ext cx="1747823" cy="1059846"/>
          </a:xfrm>
          <a:prstGeom prst="rect">
            <a:avLst/>
          </a:prstGeom>
        </p:spPr>
      </p:pic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41542" y="58009"/>
            <a:ext cx="6532776" cy="585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40776" y="983841"/>
            <a:ext cx="1126621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fr-FR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fr-FR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Bài toán thực tế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917051-12DA-D330-3147-BFE72DAA1D3C}"/>
              </a:ext>
            </a:extLst>
          </p:cNvPr>
          <p:cNvSpPr/>
          <p:nvPr/>
        </p:nvSpPr>
        <p:spPr>
          <a:xfrm>
            <a:off x="419960" y="1802961"/>
            <a:ext cx="115078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chiều cao của một cây mà không đo trực tiếp được bằng cách sử dụng các  dụng cụ: thước ngắm, thước dây, 1 sợi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 (khoảng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 mét), phấn, máy tính bỏ túi, giấy bút.</a:t>
            </a:r>
          </a:p>
          <a:p>
            <a:pPr lvl="0" algn="just">
              <a:spcBef>
                <a:spcPts val="120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Hãy trình bày các bước thực hiện đo.</a:t>
            </a:r>
          </a:p>
          <a:p>
            <a:pPr lvl="0" algn="just">
              <a:spcBef>
                <a:spcPts val="120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Trình bày cách tính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A’C’.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20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Áp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tính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A’C’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biết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1,5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   </a:t>
            </a:r>
          </a:p>
          <a:p>
            <a:pPr lvl="0" algn="just">
              <a:spcBef>
                <a:spcPts val="1200"/>
              </a:spcBef>
              <a:defRPr/>
            </a:pP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AB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1,25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A’B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4,2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EE0DA-E2CC-1E3B-5702-34453F60E87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40200" y="3599368"/>
            <a:ext cx="4940031" cy="32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490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-124997" y="-26269"/>
            <a:ext cx="12293183" cy="6884269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20760" y="116479"/>
            <a:ext cx="3157153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BÀI 5</a:t>
            </a: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98260" y="2967936"/>
            <a:ext cx="943555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bước t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iến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 đo đạc:</a:t>
            </a:r>
          </a:p>
          <a:p>
            <a:pPr lvl="0" algn="just">
              <a:spcBef>
                <a:spcPts val="1200"/>
              </a:spcBef>
              <a:defRPr/>
            </a:pP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Đặt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đứng, điều khiển thước ngắm sao cho hướng thước đi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đỉnh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cây.</a:t>
            </a:r>
          </a:p>
          <a:p>
            <a:pPr lvl="0" algn="just">
              <a:spcBef>
                <a:spcPts val="1200"/>
              </a:spcBef>
              <a:defRPr/>
            </a:pP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Xác định giao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đường thẳng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CC’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AA’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các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cách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BA’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200"/>
              </a:spcBef>
              <a:defRPr/>
            </a:pP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A’C’.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E542EF-16A3-4F9C-AFF1-74064380AC7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77263" y="197656"/>
            <a:ext cx="4864129" cy="32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03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F9907E-4057-4124-BB52-DA27D4B4E043}"/>
              </a:ext>
            </a:extLst>
          </p:cNvPr>
          <p:cNvSpPr/>
          <p:nvPr/>
        </p:nvSpPr>
        <p:spPr>
          <a:xfrm>
            <a:off x="-248101" y="-26269"/>
            <a:ext cx="12515445" cy="6884269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20760" y="116479"/>
            <a:ext cx="3157153" cy="585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BÀI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20761" y="963174"/>
                <a:ext cx="4692924" cy="4395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200"/>
                  </a:spcBef>
                  <a:defRPr/>
                </a:pPr>
                <a:r>
                  <a:rPr lang="vi-VN" sz="280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Tính chiều cao của cây:</a:t>
                </a:r>
              </a:p>
              <a:p>
                <a:pPr lvl="0">
                  <a:spcBef>
                    <a:spcPts val="1200"/>
                  </a:spcBef>
                  <a:defRPr/>
                </a:pPr>
                <a:r>
                  <a: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ABC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và 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ABC 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</a:t>
                </a:r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chung,</a:t>
                </a:r>
              </a:p>
              <a:p>
                <a:pPr lvl="0">
                  <a:defRPr/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1200"/>
                  </a:spcBef>
                  <a:defRPr/>
                </a:pP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A’BC’ 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∾ 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ABC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(g-g).</a:t>
                </a:r>
              </a:p>
              <a:p>
                <a:pPr lvl="0">
                  <a:spcBef>
                    <a:spcPts val="2400"/>
                  </a:spcBef>
                  <a:defRPr/>
                </a:pP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Suy ra </a:t>
                </a:r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</a:p>
              <a:p>
                <a:pPr lvl="0">
                  <a:spcBef>
                    <a:spcPts val="1800"/>
                  </a:spcBef>
                  <a:defRPr/>
                </a:pP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61" y="963174"/>
                <a:ext cx="4692924" cy="4395819"/>
              </a:xfrm>
              <a:prstGeom prst="rect">
                <a:avLst/>
              </a:prstGeom>
              <a:blipFill>
                <a:blip r:embed="rId4"/>
                <a:stretch>
                  <a:fillRect l="-2597" t="-1387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E542EF-16A3-4F9C-AFF1-74064380AC7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03215" y="523997"/>
            <a:ext cx="4864129" cy="3231344"/>
          </a:xfrm>
          <a:prstGeom prst="rect">
            <a:avLst/>
          </a:prstGeom>
        </p:spPr>
      </p:pic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435073"/>
              </p:ext>
            </p:extLst>
          </p:nvPr>
        </p:nvGraphicFramePr>
        <p:xfrm>
          <a:off x="1035050" y="2468311"/>
          <a:ext cx="2959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2958840" imgH="457200" progId="Equation.DSMT4">
                  <p:embed/>
                </p:oleObj>
              </mc:Choice>
              <mc:Fallback>
                <p:oleObj name="Equation" r:id="rId6" imgW="2958840" imgH="4572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5050" y="2468311"/>
                        <a:ext cx="2959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852790" y="3992478"/>
                <a:ext cx="7098578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vi-VN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=1,5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m,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=1,25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AB’ </a:t>
                </a: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4,2 m </a:t>
                </a:r>
                <a:r>
                  <a:rPr lang="vi-VN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 chiều cao của cây là: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:endPara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790" y="3992478"/>
                <a:ext cx="7098578" cy="2062103"/>
              </a:xfrm>
              <a:prstGeom prst="rect">
                <a:avLst/>
              </a:prstGeom>
              <a:blipFill>
                <a:blip r:embed="rId8"/>
                <a:stretch>
                  <a:fillRect l="-2146" t="-4142" r="-2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914452"/>
              </p:ext>
            </p:extLst>
          </p:nvPr>
        </p:nvGraphicFramePr>
        <p:xfrm>
          <a:off x="1608138" y="3560678"/>
          <a:ext cx="1905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9" imgW="1904760" imgH="863280" progId="Equation.DSMT4">
                  <p:embed/>
                </p:oleObj>
              </mc:Choice>
              <mc:Fallback>
                <p:oleObj name="Equation" r:id="rId9" imgW="1904760" imgH="8632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8138" y="3560678"/>
                        <a:ext cx="1905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582644"/>
              </p:ext>
            </p:extLst>
          </p:nvPr>
        </p:nvGraphicFramePr>
        <p:xfrm>
          <a:off x="6388562" y="5074617"/>
          <a:ext cx="3911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1" imgW="3911400" imgH="888840" progId="Equation.DSMT4">
                  <p:embed/>
                </p:oleObj>
              </mc:Choice>
              <mc:Fallback>
                <p:oleObj name="Equation" r:id="rId11" imgW="3911400" imgH="8888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88562" y="5074617"/>
                        <a:ext cx="39116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465ACC-79E5-D54D-9A23-4FD9A70DF1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03357"/>
              </p:ext>
            </p:extLst>
          </p:nvPr>
        </p:nvGraphicFramePr>
        <p:xfrm>
          <a:off x="1264913" y="4649167"/>
          <a:ext cx="2413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3" imgW="2412720" imgH="850680" progId="Equation.DSMT4">
                  <p:embed/>
                </p:oleObj>
              </mc:Choice>
              <mc:Fallback>
                <p:oleObj name="Equation" r:id="rId13" imgW="2412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64913" y="4649167"/>
                        <a:ext cx="24130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23628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458878-A3FF-4F29-9661-B4D0597741D1}"/>
              </a:ext>
            </a:extLst>
          </p:cNvPr>
          <p:cNvGrpSpPr/>
          <p:nvPr/>
        </p:nvGrpSpPr>
        <p:grpSpPr>
          <a:xfrm>
            <a:off x="733109" y="357005"/>
            <a:ext cx="10208238" cy="492443"/>
            <a:chOff x="-2735643" y="682528"/>
            <a:chExt cx="11085257" cy="49244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466910D-14AF-4F37-926B-D9C1155F56D0}"/>
                </a:ext>
              </a:extLst>
            </p:cNvPr>
            <p:cNvSpPr/>
            <p:nvPr/>
          </p:nvSpPr>
          <p:spPr>
            <a:xfrm flipV="1">
              <a:off x="5425367" y="985260"/>
              <a:ext cx="2924247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EA2141F5-E9CC-4923-A178-1F0C5BFBA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92" y="682528"/>
              <a:ext cx="45795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6C8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6C8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6C8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 DẪN VỀ NHÀ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ABF7302-DF3E-4D8B-BD18-02193B1F7608}"/>
                </a:ext>
              </a:extLst>
            </p:cNvPr>
            <p:cNvSpPr/>
            <p:nvPr/>
          </p:nvSpPr>
          <p:spPr>
            <a:xfrm>
              <a:off x="-2735643" y="939542"/>
              <a:ext cx="3175742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出品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20D038-81CC-4CAA-B5CB-FA4088BC9A4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66328" y="1495990"/>
            <a:ext cx="50288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 lại các 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đã làm trong tiết học.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品 2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9201C4-70A1-4AFA-BDE2-027AC5ABED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05563" y="2656246"/>
            <a:ext cx="85018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3B6CFF-AD88-4A52-9D6C-3A5C9218E46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66328" y="4617895"/>
            <a:ext cx="3009350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457D4A-9D24-45C3-9B11-8EE40DE06189}"/>
              </a:ext>
            </a:extLst>
          </p:cNvPr>
          <p:cNvSpPr/>
          <p:nvPr/>
        </p:nvSpPr>
        <p:spPr>
          <a:xfrm>
            <a:off x="1237315" y="1596916"/>
            <a:ext cx="616689" cy="616689"/>
          </a:xfrm>
          <a:prstGeom prst="ellipse">
            <a:avLst/>
          </a:prstGeom>
          <a:solidFill>
            <a:srgbClr val="2B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F1FFF5-3A3F-4FEE-8EBB-8B5DAD090FE4}"/>
              </a:ext>
            </a:extLst>
          </p:cNvPr>
          <p:cNvSpPr/>
          <p:nvPr/>
        </p:nvSpPr>
        <p:spPr>
          <a:xfrm>
            <a:off x="1276550" y="3045181"/>
            <a:ext cx="616689" cy="616689"/>
          </a:xfrm>
          <a:prstGeom prst="ellipse">
            <a:avLst/>
          </a:prstGeom>
          <a:solidFill>
            <a:srgbClr val="2B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D0F771-A78E-4437-8461-BAA26389CBB9}"/>
              </a:ext>
            </a:extLst>
          </p:cNvPr>
          <p:cNvSpPr>
            <a:spLocks noEditPoints="1"/>
          </p:cNvSpPr>
          <p:nvPr/>
        </p:nvSpPr>
        <p:spPr bwMode="auto">
          <a:xfrm>
            <a:off x="1381322" y="17458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0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3638D6-9FCE-4674-A64D-02F69728864B}"/>
              </a:ext>
            </a:extLst>
          </p:cNvPr>
          <p:cNvSpPr>
            <a:spLocks noEditPoints="1"/>
          </p:cNvSpPr>
          <p:nvPr/>
        </p:nvSpPr>
        <p:spPr bwMode="auto">
          <a:xfrm>
            <a:off x="1468520" y="3173498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BCDC3F-062B-4195-989D-3BA5D4ED0FDF}"/>
              </a:ext>
            </a:extLst>
          </p:cNvPr>
          <p:cNvSpPr/>
          <p:nvPr/>
        </p:nvSpPr>
        <p:spPr>
          <a:xfrm>
            <a:off x="1324435" y="4589059"/>
            <a:ext cx="616689" cy="616689"/>
          </a:xfrm>
          <a:prstGeom prst="ellipse">
            <a:avLst/>
          </a:prstGeom>
          <a:solidFill>
            <a:srgbClr val="2B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7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FE02E7-5005-4CAC-B92B-A9B9CA485D00}"/>
              </a:ext>
            </a:extLst>
          </p:cNvPr>
          <p:cNvSpPr>
            <a:spLocks noEditPoints="1"/>
          </p:cNvSpPr>
          <p:nvPr/>
        </p:nvSpPr>
        <p:spPr bwMode="auto">
          <a:xfrm>
            <a:off x="1507738" y="4733282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631;p26">
            <a:extLst>
              <a:ext uri="{FF2B5EF4-FFF2-40B4-BE49-F238E27FC236}">
                <a16:creationId xmlns:a16="http://schemas.microsoft.com/office/drawing/2014/main" id="{76DA71CA-D74E-4787-94A9-7DDF94747E59}"/>
              </a:ext>
            </a:extLst>
          </p:cNvPr>
          <p:cNvGrpSpPr/>
          <p:nvPr/>
        </p:nvGrpSpPr>
        <p:grpSpPr>
          <a:xfrm>
            <a:off x="9389950" y="357005"/>
            <a:ext cx="2538200" cy="2319059"/>
            <a:chOff x="1339725" y="238075"/>
            <a:chExt cx="2758000" cy="2769525"/>
          </a:xfrm>
        </p:grpSpPr>
        <p:sp>
          <p:nvSpPr>
            <p:cNvPr id="27" name="Google Shape;632;p26">
              <a:extLst>
                <a:ext uri="{FF2B5EF4-FFF2-40B4-BE49-F238E27FC236}">
                  <a16:creationId xmlns:a16="http://schemas.microsoft.com/office/drawing/2014/main" id="{FF407D8E-908F-4BFF-A6B4-EC4C44947668}"/>
                </a:ext>
              </a:extLst>
            </p:cNvPr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633;p26">
              <a:extLst>
                <a:ext uri="{FF2B5EF4-FFF2-40B4-BE49-F238E27FC236}">
                  <a16:creationId xmlns:a16="http://schemas.microsoft.com/office/drawing/2014/main" id="{5E0DDC4C-8BF1-45D8-9D37-753F3AFC58AE}"/>
                </a:ext>
              </a:extLst>
            </p:cNvPr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634;p26">
              <a:extLst>
                <a:ext uri="{FF2B5EF4-FFF2-40B4-BE49-F238E27FC236}">
                  <a16:creationId xmlns:a16="http://schemas.microsoft.com/office/drawing/2014/main" id="{338ECCD2-5DCB-441F-AFA9-B21EEB6C0212}"/>
                </a:ext>
              </a:extLst>
            </p:cNvPr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635;p26">
              <a:extLst>
                <a:ext uri="{FF2B5EF4-FFF2-40B4-BE49-F238E27FC236}">
                  <a16:creationId xmlns:a16="http://schemas.microsoft.com/office/drawing/2014/main" id="{06285F27-AC1C-47C4-9F71-C8858412985C}"/>
                </a:ext>
              </a:extLst>
            </p:cNvPr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636;p26">
              <a:extLst>
                <a:ext uri="{FF2B5EF4-FFF2-40B4-BE49-F238E27FC236}">
                  <a16:creationId xmlns:a16="http://schemas.microsoft.com/office/drawing/2014/main" id="{BC102F5B-6969-48E1-A0B8-FB01C6E13A0E}"/>
                </a:ext>
              </a:extLst>
            </p:cNvPr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637;p26">
              <a:extLst>
                <a:ext uri="{FF2B5EF4-FFF2-40B4-BE49-F238E27FC236}">
                  <a16:creationId xmlns:a16="http://schemas.microsoft.com/office/drawing/2014/main" id="{705FA3F2-F02B-4E09-A5F2-499083E4FBF6}"/>
                </a:ext>
              </a:extLst>
            </p:cNvPr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638;p26">
              <a:extLst>
                <a:ext uri="{FF2B5EF4-FFF2-40B4-BE49-F238E27FC236}">
                  <a16:creationId xmlns:a16="http://schemas.microsoft.com/office/drawing/2014/main" id="{1B5AF97C-805D-427F-A363-34E56030A99E}"/>
                </a:ext>
              </a:extLst>
            </p:cNvPr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639;p26">
              <a:extLst>
                <a:ext uri="{FF2B5EF4-FFF2-40B4-BE49-F238E27FC236}">
                  <a16:creationId xmlns:a16="http://schemas.microsoft.com/office/drawing/2014/main" id="{96C6F9B5-6790-4470-A818-9DED8DC48716}"/>
                </a:ext>
              </a:extLst>
            </p:cNvPr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640;p26">
              <a:extLst>
                <a:ext uri="{FF2B5EF4-FFF2-40B4-BE49-F238E27FC236}">
                  <a16:creationId xmlns:a16="http://schemas.microsoft.com/office/drawing/2014/main" id="{7375144D-2F8E-4B51-841D-62803B5350CB}"/>
                </a:ext>
              </a:extLst>
            </p:cNvPr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641;p26">
              <a:extLst>
                <a:ext uri="{FF2B5EF4-FFF2-40B4-BE49-F238E27FC236}">
                  <a16:creationId xmlns:a16="http://schemas.microsoft.com/office/drawing/2014/main" id="{ADE3B7DF-CA62-4DAF-B20C-CA6D80ED2BB0}"/>
                </a:ext>
              </a:extLst>
            </p:cNvPr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642;p26">
              <a:extLst>
                <a:ext uri="{FF2B5EF4-FFF2-40B4-BE49-F238E27FC236}">
                  <a16:creationId xmlns:a16="http://schemas.microsoft.com/office/drawing/2014/main" id="{E0B0E53E-8DD2-4911-A971-5676C7B62B3C}"/>
                </a:ext>
              </a:extLst>
            </p:cNvPr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643;p26">
              <a:extLst>
                <a:ext uri="{FF2B5EF4-FFF2-40B4-BE49-F238E27FC236}">
                  <a16:creationId xmlns:a16="http://schemas.microsoft.com/office/drawing/2014/main" id="{7E5DD16C-D283-42A9-BC29-859733A69EFB}"/>
                </a:ext>
              </a:extLst>
            </p:cNvPr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644;p26">
              <a:extLst>
                <a:ext uri="{FF2B5EF4-FFF2-40B4-BE49-F238E27FC236}">
                  <a16:creationId xmlns:a16="http://schemas.microsoft.com/office/drawing/2014/main" id="{95F51A8B-2DBB-414C-AEA1-2E15C89C2039}"/>
                </a:ext>
              </a:extLst>
            </p:cNvPr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645;p26">
              <a:extLst>
                <a:ext uri="{FF2B5EF4-FFF2-40B4-BE49-F238E27FC236}">
                  <a16:creationId xmlns:a16="http://schemas.microsoft.com/office/drawing/2014/main" id="{8AE99900-9FAC-4EAF-868A-EBBFC3338B84}"/>
                </a:ext>
              </a:extLst>
            </p:cNvPr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646;p26">
              <a:extLst>
                <a:ext uri="{FF2B5EF4-FFF2-40B4-BE49-F238E27FC236}">
                  <a16:creationId xmlns:a16="http://schemas.microsoft.com/office/drawing/2014/main" id="{8ED89982-ECD4-4598-8C8B-D6BD46289FA9}"/>
                </a:ext>
              </a:extLst>
            </p:cNvPr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647;p26">
              <a:extLst>
                <a:ext uri="{FF2B5EF4-FFF2-40B4-BE49-F238E27FC236}">
                  <a16:creationId xmlns:a16="http://schemas.microsoft.com/office/drawing/2014/main" id="{E1F9EECB-DB12-4F29-ABB1-07F9B32D6A0E}"/>
                </a:ext>
              </a:extLst>
            </p:cNvPr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648;p26">
              <a:extLst>
                <a:ext uri="{FF2B5EF4-FFF2-40B4-BE49-F238E27FC236}">
                  <a16:creationId xmlns:a16="http://schemas.microsoft.com/office/drawing/2014/main" id="{AD64F206-5F67-413F-B085-AFF8004E897E}"/>
                </a:ext>
              </a:extLst>
            </p:cNvPr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649;p26">
              <a:extLst>
                <a:ext uri="{FF2B5EF4-FFF2-40B4-BE49-F238E27FC236}">
                  <a16:creationId xmlns:a16="http://schemas.microsoft.com/office/drawing/2014/main" id="{28C27C06-AB2C-4483-AAAA-1B9D437E5D30}"/>
                </a:ext>
              </a:extLst>
            </p:cNvPr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650;p26">
              <a:extLst>
                <a:ext uri="{FF2B5EF4-FFF2-40B4-BE49-F238E27FC236}">
                  <a16:creationId xmlns:a16="http://schemas.microsoft.com/office/drawing/2014/main" id="{F4EDACB9-BB6A-490F-8221-8D1DAA4F60CE}"/>
                </a:ext>
              </a:extLst>
            </p:cNvPr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651;p26">
              <a:extLst>
                <a:ext uri="{FF2B5EF4-FFF2-40B4-BE49-F238E27FC236}">
                  <a16:creationId xmlns:a16="http://schemas.microsoft.com/office/drawing/2014/main" id="{E072C6ED-C2B6-43BF-88F9-6A0C491D046F}"/>
                </a:ext>
              </a:extLst>
            </p:cNvPr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652;p26">
              <a:extLst>
                <a:ext uri="{FF2B5EF4-FFF2-40B4-BE49-F238E27FC236}">
                  <a16:creationId xmlns:a16="http://schemas.microsoft.com/office/drawing/2014/main" id="{A9487305-F251-45DD-99F7-4DD94B406ABA}"/>
                </a:ext>
              </a:extLst>
            </p:cNvPr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653;p26">
              <a:extLst>
                <a:ext uri="{FF2B5EF4-FFF2-40B4-BE49-F238E27FC236}">
                  <a16:creationId xmlns:a16="http://schemas.microsoft.com/office/drawing/2014/main" id="{63AB4FD0-6F90-47B4-A52B-28A971A5FC3D}"/>
                </a:ext>
              </a:extLst>
            </p:cNvPr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654;p26">
              <a:extLst>
                <a:ext uri="{FF2B5EF4-FFF2-40B4-BE49-F238E27FC236}">
                  <a16:creationId xmlns:a16="http://schemas.microsoft.com/office/drawing/2014/main" id="{1E1C7A1F-E7CE-43D9-843A-82B98B354612}"/>
                </a:ext>
              </a:extLst>
            </p:cNvPr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655;p26">
              <a:extLst>
                <a:ext uri="{FF2B5EF4-FFF2-40B4-BE49-F238E27FC236}">
                  <a16:creationId xmlns:a16="http://schemas.microsoft.com/office/drawing/2014/main" id="{191F244B-A41E-478A-8BDA-91A77873EE57}"/>
                </a:ext>
              </a:extLst>
            </p:cNvPr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656;p26">
              <a:extLst>
                <a:ext uri="{FF2B5EF4-FFF2-40B4-BE49-F238E27FC236}">
                  <a16:creationId xmlns:a16="http://schemas.microsoft.com/office/drawing/2014/main" id="{60812637-EB15-4E4E-9EA0-906A28CA7A79}"/>
                </a:ext>
              </a:extLst>
            </p:cNvPr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657;p26">
              <a:extLst>
                <a:ext uri="{FF2B5EF4-FFF2-40B4-BE49-F238E27FC236}">
                  <a16:creationId xmlns:a16="http://schemas.microsoft.com/office/drawing/2014/main" id="{0E51D349-BD39-4BDD-8DE7-DF4548D4CD88}"/>
                </a:ext>
              </a:extLst>
            </p:cNvPr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658;p26">
              <a:extLst>
                <a:ext uri="{FF2B5EF4-FFF2-40B4-BE49-F238E27FC236}">
                  <a16:creationId xmlns:a16="http://schemas.microsoft.com/office/drawing/2014/main" id="{3D6CC2A8-0F9D-4BA1-8E25-3173F585C37B}"/>
                </a:ext>
              </a:extLst>
            </p:cNvPr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659;p26">
              <a:extLst>
                <a:ext uri="{FF2B5EF4-FFF2-40B4-BE49-F238E27FC236}">
                  <a16:creationId xmlns:a16="http://schemas.microsoft.com/office/drawing/2014/main" id="{E0945695-954E-4BA1-95A2-3F82C95D8BE9}"/>
                </a:ext>
              </a:extLst>
            </p:cNvPr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660;p26">
              <a:extLst>
                <a:ext uri="{FF2B5EF4-FFF2-40B4-BE49-F238E27FC236}">
                  <a16:creationId xmlns:a16="http://schemas.microsoft.com/office/drawing/2014/main" id="{D0D53AEF-47A9-44DC-AC1E-9BA515529202}"/>
                </a:ext>
              </a:extLst>
            </p:cNvPr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661;p26">
              <a:extLst>
                <a:ext uri="{FF2B5EF4-FFF2-40B4-BE49-F238E27FC236}">
                  <a16:creationId xmlns:a16="http://schemas.microsoft.com/office/drawing/2014/main" id="{7E42D7F8-266D-49FE-B97E-DCDF7B944587}"/>
                </a:ext>
              </a:extLst>
            </p:cNvPr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662;p26">
              <a:extLst>
                <a:ext uri="{FF2B5EF4-FFF2-40B4-BE49-F238E27FC236}">
                  <a16:creationId xmlns:a16="http://schemas.microsoft.com/office/drawing/2014/main" id="{0B1EDCED-4A19-4C9B-8131-9E7AC1E53ABF}"/>
                </a:ext>
              </a:extLst>
            </p:cNvPr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663;p26">
              <a:extLst>
                <a:ext uri="{FF2B5EF4-FFF2-40B4-BE49-F238E27FC236}">
                  <a16:creationId xmlns:a16="http://schemas.microsoft.com/office/drawing/2014/main" id="{7119AA59-48D1-4E87-AAB7-E81ECBC4F830}"/>
                </a:ext>
              </a:extLst>
            </p:cNvPr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664;p26">
              <a:extLst>
                <a:ext uri="{FF2B5EF4-FFF2-40B4-BE49-F238E27FC236}">
                  <a16:creationId xmlns:a16="http://schemas.microsoft.com/office/drawing/2014/main" id="{50670B76-9088-400C-9BB8-C1C3F4F6FFE3}"/>
                </a:ext>
              </a:extLst>
            </p:cNvPr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665;p26">
              <a:extLst>
                <a:ext uri="{FF2B5EF4-FFF2-40B4-BE49-F238E27FC236}">
                  <a16:creationId xmlns:a16="http://schemas.microsoft.com/office/drawing/2014/main" id="{13D8190B-4D35-44CE-9B76-DAA7382977AD}"/>
                </a:ext>
              </a:extLst>
            </p:cNvPr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666;p26">
              <a:extLst>
                <a:ext uri="{FF2B5EF4-FFF2-40B4-BE49-F238E27FC236}">
                  <a16:creationId xmlns:a16="http://schemas.microsoft.com/office/drawing/2014/main" id="{A888FC98-69D7-4915-ADB3-17B560244D95}"/>
                </a:ext>
              </a:extLst>
            </p:cNvPr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667;p26">
              <a:extLst>
                <a:ext uri="{FF2B5EF4-FFF2-40B4-BE49-F238E27FC236}">
                  <a16:creationId xmlns:a16="http://schemas.microsoft.com/office/drawing/2014/main" id="{67091D9C-9A4D-423D-AFF0-22CB47AA6612}"/>
                </a:ext>
              </a:extLst>
            </p:cNvPr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668;p26">
              <a:extLst>
                <a:ext uri="{FF2B5EF4-FFF2-40B4-BE49-F238E27FC236}">
                  <a16:creationId xmlns:a16="http://schemas.microsoft.com/office/drawing/2014/main" id="{B8AFB7F9-595D-4917-9AC4-0BF2845FE850}"/>
                </a:ext>
              </a:extLst>
            </p:cNvPr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669;p26">
              <a:extLst>
                <a:ext uri="{FF2B5EF4-FFF2-40B4-BE49-F238E27FC236}">
                  <a16:creationId xmlns:a16="http://schemas.microsoft.com/office/drawing/2014/main" id="{B237B47C-5C45-4C8A-A021-1A969CA04709}"/>
                </a:ext>
              </a:extLst>
            </p:cNvPr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670;p26">
              <a:extLst>
                <a:ext uri="{FF2B5EF4-FFF2-40B4-BE49-F238E27FC236}">
                  <a16:creationId xmlns:a16="http://schemas.microsoft.com/office/drawing/2014/main" id="{4057819F-19BB-4ECB-A67E-BD02172B767D}"/>
                </a:ext>
              </a:extLst>
            </p:cNvPr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671;p26">
              <a:extLst>
                <a:ext uri="{FF2B5EF4-FFF2-40B4-BE49-F238E27FC236}">
                  <a16:creationId xmlns:a16="http://schemas.microsoft.com/office/drawing/2014/main" id="{042FB42A-1582-42D8-ABFD-C978471D7B92}"/>
                </a:ext>
              </a:extLst>
            </p:cNvPr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672;p26">
              <a:extLst>
                <a:ext uri="{FF2B5EF4-FFF2-40B4-BE49-F238E27FC236}">
                  <a16:creationId xmlns:a16="http://schemas.microsoft.com/office/drawing/2014/main" id="{31402F5C-C819-43ED-B3D5-0AFF14322002}"/>
                </a:ext>
              </a:extLst>
            </p:cNvPr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673;p26">
              <a:extLst>
                <a:ext uri="{FF2B5EF4-FFF2-40B4-BE49-F238E27FC236}">
                  <a16:creationId xmlns:a16="http://schemas.microsoft.com/office/drawing/2014/main" id="{3F94B94F-D5D1-491E-83C9-F353ABDB937E}"/>
                </a:ext>
              </a:extLst>
            </p:cNvPr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674;p26">
              <a:extLst>
                <a:ext uri="{FF2B5EF4-FFF2-40B4-BE49-F238E27FC236}">
                  <a16:creationId xmlns:a16="http://schemas.microsoft.com/office/drawing/2014/main" id="{4758DA08-B182-4AE6-AF9D-008746A3D9CB}"/>
                </a:ext>
              </a:extLst>
            </p:cNvPr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675;p26">
              <a:extLst>
                <a:ext uri="{FF2B5EF4-FFF2-40B4-BE49-F238E27FC236}">
                  <a16:creationId xmlns:a16="http://schemas.microsoft.com/office/drawing/2014/main" id="{80E2C576-B57C-4251-81A7-1D33E431B6AA}"/>
                </a:ext>
              </a:extLst>
            </p:cNvPr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676;p26">
              <a:extLst>
                <a:ext uri="{FF2B5EF4-FFF2-40B4-BE49-F238E27FC236}">
                  <a16:creationId xmlns:a16="http://schemas.microsoft.com/office/drawing/2014/main" id="{FFECD0CB-5D20-40D5-8874-C000D7246A10}"/>
                </a:ext>
              </a:extLst>
            </p:cNvPr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677;p26">
              <a:extLst>
                <a:ext uri="{FF2B5EF4-FFF2-40B4-BE49-F238E27FC236}">
                  <a16:creationId xmlns:a16="http://schemas.microsoft.com/office/drawing/2014/main" id="{3AEA5D0E-98DF-4F9C-9B34-C9CFC015DD1C}"/>
                </a:ext>
              </a:extLst>
            </p:cNvPr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678;p26">
              <a:extLst>
                <a:ext uri="{FF2B5EF4-FFF2-40B4-BE49-F238E27FC236}">
                  <a16:creationId xmlns:a16="http://schemas.microsoft.com/office/drawing/2014/main" id="{079B9CEB-FBC0-4F15-AED6-37EC2E408776}"/>
                </a:ext>
              </a:extLst>
            </p:cNvPr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679;p26">
              <a:extLst>
                <a:ext uri="{FF2B5EF4-FFF2-40B4-BE49-F238E27FC236}">
                  <a16:creationId xmlns:a16="http://schemas.microsoft.com/office/drawing/2014/main" id="{8376475D-E5AF-47C8-9BE2-0AE32B827593}"/>
                </a:ext>
              </a:extLst>
            </p:cNvPr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680;p26">
              <a:extLst>
                <a:ext uri="{FF2B5EF4-FFF2-40B4-BE49-F238E27FC236}">
                  <a16:creationId xmlns:a16="http://schemas.microsoft.com/office/drawing/2014/main" id="{400C3646-B9B3-4D13-99C4-153EF5C8657A}"/>
                </a:ext>
              </a:extLst>
            </p:cNvPr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681;p26">
              <a:extLst>
                <a:ext uri="{FF2B5EF4-FFF2-40B4-BE49-F238E27FC236}">
                  <a16:creationId xmlns:a16="http://schemas.microsoft.com/office/drawing/2014/main" id="{4DAFF5E0-58BD-496C-86B4-464CFE8DC71F}"/>
                </a:ext>
              </a:extLst>
            </p:cNvPr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682;p26">
              <a:extLst>
                <a:ext uri="{FF2B5EF4-FFF2-40B4-BE49-F238E27FC236}">
                  <a16:creationId xmlns:a16="http://schemas.microsoft.com/office/drawing/2014/main" id="{033CB9D8-49EE-4548-A9C1-9335278E69C2}"/>
                </a:ext>
              </a:extLst>
            </p:cNvPr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683;p26">
              <a:extLst>
                <a:ext uri="{FF2B5EF4-FFF2-40B4-BE49-F238E27FC236}">
                  <a16:creationId xmlns:a16="http://schemas.microsoft.com/office/drawing/2014/main" id="{A0449AF9-CB95-4312-8C8A-E14B7711773E}"/>
                </a:ext>
              </a:extLst>
            </p:cNvPr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684;p26">
              <a:extLst>
                <a:ext uri="{FF2B5EF4-FFF2-40B4-BE49-F238E27FC236}">
                  <a16:creationId xmlns:a16="http://schemas.microsoft.com/office/drawing/2014/main" id="{9EDB9C7D-FBEC-4F77-926B-6F5B8C2238C9}"/>
                </a:ext>
              </a:extLst>
            </p:cNvPr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Google Shape;685;p26">
              <a:extLst>
                <a:ext uri="{FF2B5EF4-FFF2-40B4-BE49-F238E27FC236}">
                  <a16:creationId xmlns:a16="http://schemas.microsoft.com/office/drawing/2014/main" id="{4D57546D-BB1A-42A9-AFE6-5791E153CA80}"/>
                </a:ext>
              </a:extLst>
            </p:cNvPr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686;p26">
              <a:extLst>
                <a:ext uri="{FF2B5EF4-FFF2-40B4-BE49-F238E27FC236}">
                  <a16:creationId xmlns:a16="http://schemas.microsoft.com/office/drawing/2014/main" id="{1871957B-8ACD-43CF-ACF2-6A16A1890249}"/>
                </a:ext>
              </a:extLst>
            </p:cNvPr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Google Shape;687;p26">
              <a:extLst>
                <a:ext uri="{FF2B5EF4-FFF2-40B4-BE49-F238E27FC236}">
                  <a16:creationId xmlns:a16="http://schemas.microsoft.com/office/drawing/2014/main" id="{7B8DD27E-2213-4ED6-B2C5-714464C806E9}"/>
                </a:ext>
              </a:extLst>
            </p:cNvPr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Google Shape;688;p26">
              <a:extLst>
                <a:ext uri="{FF2B5EF4-FFF2-40B4-BE49-F238E27FC236}">
                  <a16:creationId xmlns:a16="http://schemas.microsoft.com/office/drawing/2014/main" id="{6E7CB9C8-BC6B-43D2-985E-55FB8511F98C}"/>
                </a:ext>
              </a:extLst>
            </p:cNvPr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689;p26">
              <a:extLst>
                <a:ext uri="{FF2B5EF4-FFF2-40B4-BE49-F238E27FC236}">
                  <a16:creationId xmlns:a16="http://schemas.microsoft.com/office/drawing/2014/main" id="{178A4399-D2A8-443D-AA86-53260FB85C05}"/>
                </a:ext>
              </a:extLst>
            </p:cNvPr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Google Shape;690;p26">
              <a:extLst>
                <a:ext uri="{FF2B5EF4-FFF2-40B4-BE49-F238E27FC236}">
                  <a16:creationId xmlns:a16="http://schemas.microsoft.com/office/drawing/2014/main" id="{53C5B100-BB8E-448C-B9AD-8908D2F6920C}"/>
                </a:ext>
              </a:extLst>
            </p:cNvPr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Google Shape;691;p26">
              <a:extLst>
                <a:ext uri="{FF2B5EF4-FFF2-40B4-BE49-F238E27FC236}">
                  <a16:creationId xmlns:a16="http://schemas.microsoft.com/office/drawing/2014/main" id="{C71D271C-0DB0-4460-B99A-542535759945}"/>
                </a:ext>
              </a:extLst>
            </p:cNvPr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692;p26">
              <a:extLst>
                <a:ext uri="{FF2B5EF4-FFF2-40B4-BE49-F238E27FC236}">
                  <a16:creationId xmlns:a16="http://schemas.microsoft.com/office/drawing/2014/main" id="{DA46AE56-46C3-486F-8DBF-22E89A8E507F}"/>
                </a:ext>
              </a:extLst>
            </p:cNvPr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Google Shape;693;p26">
              <a:extLst>
                <a:ext uri="{FF2B5EF4-FFF2-40B4-BE49-F238E27FC236}">
                  <a16:creationId xmlns:a16="http://schemas.microsoft.com/office/drawing/2014/main" id="{94BB4A15-4103-4C83-812D-5653DCD2D3AA}"/>
                </a:ext>
              </a:extLst>
            </p:cNvPr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Google Shape;694;p26">
              <a:extLst>
                <a:ext uri="{FF2B5EF4-FFF2-40B4-BE49-F238E27FC236}">
                  <a16:creationId xmlns:a16="http://schemas.microsoft.com/office/drawing/2014/main" id="{7D5DA3DD-63BA-425C-ACD2-7118BE4D69D2}"/>
                </a:ext>
              </a:extLst>
            </p:cNvPr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Google Shape;695;p26">
              <a:extLst>
                <a:ext uri="{FF2B5EF4-FFF2-40B4-BE49-F238E27FC236}">
                  <a16:creationId xmlns:a16="http://schemas.microsoft.com/office/drawing/2014/main" id="{76EECA37-4DF4-4097-BC67-ACA5B675A005}"/>
                </a:ext>
              </a:extLst>
            </p:cNvPr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Google Shape;696;p26">
              <a:extLst>
                <a:ext uri="{FF2B5EF4-FFF2-40B4-BE49-F238E27FC236}">
                  <a16:creationId xmlns:a16="http://schemas.microsoft.com/office/drawing/2014/main" id="{6FD061DA-6CD5-4E40-AD1A-0248BC66E151}"/>
                </a:ext>
              </a:extLst>
            </p:cNvPr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Google Shape;697;p26">
              <a:extLst>
                <a:ext uri="{FF2B5EF4-FFF2-40B4-BE49-F238E27FC236}">
                  <a16:creationId xmlns:a16="http://schemas.microsoft.com/office/drawing/2014/main" id="{C11BEC45-96F7-47AA-A21D-31FD58AAA829}"/>
                </a:ext>
              </a:extLst>
            </p:cNvPr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Google Shape;698;p26">
              <a:extLst>
                <a:ext uri="{FF2B5EF4-FFF2-40B4-BE49-F238E27FC236}">
                  <a16:creationId xmlns:a16="http://schemas.microsoft.com/office/drawing/2014/main" id="{7735119C-A026-4050-AF01-7750C471CE24}"/>
                </a:ext>
              </a:extLst>
            </p:cNvPr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Google Shape;699;p26">
              <a:extLst>
                <a:ext uri="{FF2B5EF4-FFF2-40B4-BE49-F238E27FC236}">
                  <a16:creationId xmlns:a16="http://schemas.microsoft.com/office/drawing/2014/main" id="{3FB0168C-91F9-43BC-9E2E-CBB886746B8A}"/>
                </a:ext>
              </a:extLst>
            </p:cNvPr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Google Shape;700;p26">
              <a:extLst>
                <a:ext uri="{FF2B5EF4-FFF2-40B4-BE49-F238E27FC236}">
                  <a16:creationId xmlns:a16="http://schemas.microsoft.com/office/drawing/2014/main" id="{FFA65590-A40C-4527-99F2-6804CBB3CF05}"/>
                </a:ext>
              </a:extLst>
            </p:cNvPr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Google Shape;701;p26">
              <a:extLst>
                <a:ext uri="{FF2B5EF4-FFF2-40B4-BE49-F238E27FC236}">
                  <a16:creationId xmlns:a16="http://schemas.microsoft.com/office/drawing/2014/main" id="{2A0AE77B-C3FD-41F4-9FCD-778211637AF5}"/>
                </a:ext>
              </a:extLst>
            </p:cNvPr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Google Shape;702;p26">
              <a:extLst>
                <a:ext uri="{FF2B5EF4-FFF2-40B4-BE49-F238E27FC236}">
                  <a16:creationId xmlns:a16="http://schemas.microsoft.com/office/drawing/2014/main" id="{83354915-9691-4823-9E58-B8246545AD1A}"/>
                </a:ext>
              </a:extLst>
            </p:cNvPr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Google Shape;703;p26">
              <a:extLst>
                <a:ext uri="{FF2B5EF4-FFF2-40B4-BE49-F238E27FC236}">
                  <a16:creationId xmlns:a16="http://schemas.microsoft.com/office/drawing/2014/main" id="{E6F08DD0-1548-4039-8CFE-B20499F9B81D}"/>
                </a:ext>
              </a:extLst>
            </p:cNvPr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441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D407BA-7178-4C37-B9A4-4CFE4C77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2AFC56-939F-43E3-B9CF-152DE6AB7B7F}"/>
              </a:ext>
            </a:extLst>
          </p:cNvPr>
          <p:cNvSpPr txBox="1"/>
          <p:nvPr/>
        </p:nvSpPr>
        <p:spPr>
          <a:xfrm>
            <a:off x="2733790" y="2421854"/>
            <a:ext cx="71673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QUÝ THẦY CÔ VÀ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EM HỌC SINH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98EBBA-237E-4A90-9F46-0B704AA6E7DA}"/>
              </a:ext>
            </a:extLst>
          </p:cNvPr>
          <p:cNvSpPr txBox="1"/>
          <p:nvPr/>
        </p:nvSpPr>
        <p:spPr>
          <a:xfrm>
            <a:off x="3316546" y="1811047"/>
            <a:ext cx="5676898" cy="61416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CHÂN THÀNH CẢM ƠN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3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9814" y="57748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767"/>
      </p:ext>
    </p:extLst>
  </p:cSld>
  <p:clrMapOvr>
    <a:masterClrMapping/>
  </p:clrMapOvr>
  <p:transition spd="slow" advTm="3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362580" y="5469734"/>
            <a:ext cx="74566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022354" y="1497829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48502" y="2079975"/>
              <a:ext cx="20409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743451" y="440483"/>
            <a:ext cx="4742138" cy="1415771"/>
            <a:chOff x="4546648" y="780700"/>
            <a:chExt cx="4196300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4546648" y="780700"/>
              <a:ext cx="4196300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4998405" y="1363575"/>
              <a:ext cx="3498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9015875" y="1644433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629940" y="2910917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1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57105" y="2991816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dụng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utoShape 4" descr="OPL20U25GSXzBJYl68kk8uQGfFKzs7yb1M4KJWUiLk6ZEvGF+qCIPSnY57AbBFCvTW2023.15.47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OPL20U25GSXzBJYl68kk8uQGfFKzs7yb1M4KJWUiLk6ZEvGF+qCIPSnY57AbBFCvTW2023.15.47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OPL20U25GSXzBJYl68kk8uQGfFKzs7yb1M4KJWUiLk6ZEvGF+qCIPSnY57AbBFCvTW2023.15.47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88" y="2324281"/>
            <a:ext cx="2897332" cy="28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42003"/>
      </p:ext>
    </p:extLst>
  </p:cSld>
  <p:clrMapOvr>
    <a:masterClrMapping/>
  </p:clrMapOvr>
  <p:transition spd="slow" advTm="3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110861-B411-4448-8FFA-7B339207F1D8}"/>
              </a:ext>
            </a:extLst>
          </p:cNvPr>
          <p:cNvSpPr/>
          <p:nvPr/>
        </p:nvSpPr>
        <p:spPr>
          <a:xfrm>
            <a:off x="2010848" y="137639"/>
            <a:ext cx="7648575" cy="2430900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100F8D-6AF6-4013-9584-DF8604023542}"/>
              </a:ext>
            </a:extLst>
          </p:cNvPr>
          <p:cNvGrpSpPr/>
          <p:nvPr/>
        </p:nvGrpSpPr>
        <p:grpSpPr>
          <a:xfrm>
            <a:off x="2366199" y="72557"/>
            <a:ext cx="6937872" cy="830997"/>
            <a:chOff x="3217819" y="3026215"/>
            <a:chExt cx="6474830" cy="83099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BAACF5A-0CA7-43CB-8C95-5C7EE1EE0CA1}"/>
                </a:ext>
              </a:extLst>
            </p:cNvPr>
            <p:cNvSpPr/>
            <p:nvPr/>
          </p:nvSpPr>
          <p:spPr>
            <a:xfrm>
              <a:off x="3217819" y="3611242"/>
              <a:ext cx="1144627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987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6C30775-2D1B-4064-BF20-F91336132747}"/>
                </a:ext>
              </a:extLst>
            </p:cNvPr>
            <p:cNvSpPr/>
            <p:nvPr/>
          </p:nvSpPr>
          <p:spPr>
            <a:xfrm>
              <a:off x="8548022" y="3611242"/>
              <a:ext cx="1144627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0987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5BC02163-89B3-443A-9B38-474535BC1285}"/>
                </a:ext>
              </a:extLst>
            </p:cNvPr>
            <p:cNvSpPr txBox="1"/>
            <p:nvPr/>
          </p:nvSpPr>
          <p:spPr>
            <a:xfrm>
              <a:off x="4362446" y="3026215"/>
              <a:ext cx="42504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600" normalizeH="0" baseline="0" noProof="0" dirty="0">
                  <a:ln>
                    <a:noFill/>
                  </a:ln>
                  <a:solidFill>
                    <a:srgbClr val="2B80A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5" name="文本框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6206B2-F2D8-4759-9D8C-C8EDF673CA4A}"/>
              </a:ext>
            </a:extLst>
          </p:cNvPr>
          <p:cNvSpPr txBox="1"/>
          <p:nvPr/>
        </p:nvSpPr>
        <p:spPr>
          <a:xfrm>
            <a:off x="3123280" y="861351"/>
            <a:ext cx="5711388" cy="1569660"/>
          </a:xfrm>
          <a:prstGeom prst="rect">
            <a:avLst/>
          </a:prstGeom>
          <a:solidFill>
            <a:srgbClr val="2B80A5"/>
          </a:solidFill>
          <a:ln w="12700">
            <a:solidFill>
              <a:srgbClr val="50987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spc="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kumimoji="1" lang="en-US" altLang="zh-CN" sz="4800" b="1" spc="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spc="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thuyết</a:t>
            </a:r>
            <a:r>
              <a:rPr kumimoji="1" lang="en-US" altLang="zh-CN" sz="4800" b="1" spc="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spc="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1" lang="en-US" altLang="zh-CN" sz="4800" b="1" spc="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spc="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tài</a:t>
            </a:r>
            <a:r>
              <a:rPr kumimoji="1" lang="en-US" altLang="zh-CN" sz="4800" b="1" spc="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spc="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kumimoji="1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2192" y="2808399"/>
            <a:ext cx="10004343" cy="1582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vở (trước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2194" y="4546137"/>
            <a:ext cx="10004341" cy="2219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Đại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729826"/>
      </p:ext>
    </p:extLst>
  </p:cSld>
  <p:clrMapOvr>
    <a:masterClrMapping/>
  </p:clrMapOvr>
  <p:transition spd="slow" advTm="3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33623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ong-trinh-rung-chuong-vang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0600" y="1899779"/>
            <a:ext cx="609600" cy="609600"/>
          </a:xfrm>
          <a:prstGeom prst="rect">
            <a:avLst/>
          </a:prstGeom>
        </p:spPr>
      </p:pic>
      <p:pic>
        <p:nvPicPr>
          <p:cNvPr id="2050" name="Picture 2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-757646" y="-315336"/>
            <a:ext cx="3342227" cy="8750740"/>
            <a:chOff x="-1143000" y="-533400"/>
            <a:chExt cx="3342227" cy="8750740"/>
          </a:xfrm>
        </p:grpSpPr>
        <p:pic>
          <p:nvPicPr>
            <p:cNvPr id="1030" name="Picture 6" descr="Hình ảnh có li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0668000" y="0"/>
            <a:ext cx="1524000" cy="2950358"/>
            <a:chOff x="7983794" y="-214983"/>
            <a:chExt cx="1524000" cy="2950358"/>
          </a:xfrm>
        </p:grpSpPr>
        <p:pic>
          <p:nvPicPr>
            <p:cNvPr id="102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WordAr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7C069B-F8E9-4FDB-B141-2B4ABC2B76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9752" y="321980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CHƠI</a:t>
            </a:r>
          </a:p>
        </p:txBody>
      </p:sp>
      <p:sp>
        <p:nvSpPr>
          <p:cNvPr id="13" name="Content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0B1037-AABD-4D3E-8E22-DDEDD468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323" y="1261034"/>
            <a:ext cx="9155409" cy="527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câu hỏi: </a:t>
            </a:r>
            <a:r>
              <a:rPr lang="pt-BR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trả lời: Lựa chọn 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đáp án đúng nhất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 gian suy nghĩ: </a:t>
            </a:r>
            <a:r>
              <a:rPr lang="pt-BR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 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Mỗi</a:t>
            </a:r>
            <a:r>
              <a:rPr kumimoji="0" lang="pt-BR" alt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có 1 bộ đáp án </a:t>
            </a:r>
            <a:r>
              <a:rPr kumimoji="0" lang="pt-BR" altLang="en-US" sz="28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A, B, C, D</a:t>
            </a:r>
            <a:r>
              <a:rPr kumimoji="0" lang="pt-BR" alt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alt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10 giây</a:t>
            </a:r>
            <a:r>
              <a:rPr kumimoji="0" lang="pt-BR" alt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suy nghĩ, HS giơ đáp án đúng.</a:t>
            </a:r>
            <a:r>
              <a:rPr lang="pt-BR" alt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thì được tiếp tục </a:t>
            </a:r>
            <a:r>
              <a:rPr lang="pt-BR" alt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tiếp theo. Nếu sai thì phải dừng cuộc chơi</a:t>
            </a:r>
            <a:r>
              <a:rPr lang="pt-BR" alt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ngồi xuống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đúng câu hỏi cuối cùng là người</a:t>
            </a:r>
            <a:r>
              <a:rPr kumimoji="0" lang="pt-BR" alt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được chuông </a:t>
            </a:r>
            <a:r>
              <a:rPr kumimoji="0" lang="pt-BR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là trọng tài</a:t>
            </a:r>
            <a:endParaRPr kumimoji="0" lang="pt-BR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pt-BR" altLang="en-US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b="1" ker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kumimoji="0" lang="fi-FI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9" y="3807799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4599" y="3847511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1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85" y="260937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val 59" descr="OPL20U25GSXzBJYl68kk8uQGfFKzs7yb1M4KJWUiLk6ZEvGF+qCIPSnY57AbBFCvTW2023.15.47+K4lPs7H94VUqPe2XwIsfPRnrXQE//QTEXxb8/8N4CNc6FpgZahzpTjFhMzSA7T/nHJa11DE8Ng2TP3iAmRczFlmslSuUNOgUeb6yRvs0=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758100" y="271782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5" name="Picture 39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2" y="264393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603519" y="135412"/>
            <a:ext cx="9244729" cy="15432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123" name="Group 5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-18811" y="0"/>
            <a:ext cx="181014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6171" name="AutoShape 2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434462" y="5243882"/>
            <a:ext cx="1524000" cy="3228236"/>
            <a:chOff x="7983794" y="-214983"/>
            <a:chExt cx="1524000" cy="2950358"/>
          </a:xfrm>
        </p:grpSpPr>
        <p:pic>
          <p:nvPicPr>
            <p:cNvPr id="4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2430" y="273997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0" name="WordArt 226"/>
          <p:cNvSpPr>
            <a:spLocks noChangeArrowheads="1" noChangeShapeType="1" noTextEdit="1"/>
          </p:cNvSpPr>
          <p:nvPr/>
        </p:nvSpPr>
        <p:spPr bwMode="auto">
          <a:xfrm>
            <a:off x="1049450" y="3947499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6994104" y="282419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5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96" y="375146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783997" y="379115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6936397" y="393720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 Box 39"/>
              <p:cNvSpPr txBox="1">
                <a:spLocks noChangeArrowheads="1"/>
              </p:cNvSpPr>
              <p:nvPr/>
            </p:nvSpPr>
            <p:spPr bwMode="auto">
              <a:xfrm>
                <a:off x="2435836" y="2764801"/>
                <a:ext cx="3200400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𝑵𝑪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5836" y="2764801"/>
                <a:ext cx="3200400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 Box 40"/>
              <p:cNvSpPr txBox="1">
                <a:spLocks noChangeArrowheads="1"/>
              </p:cNvSpPr>
              <p:nvPr/>
            </p:nvSpPr>
            <p:spPr bwMode="auto">
              <a:xfrm>
                <a:off x="2443439" y="3819155"/>
                <a:ext cx="3192797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𝑵𝑪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 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3439" y="3819155"/>
                <a:ext cx="3192797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41"/>
              <p:cNvSpPr txBox="1">
                <a:spLocks noChangeArrowheads="1"/>
              </p:cNvSpPr>
              <p:nvPr/>
            </p:nvSpPr>
            <p:spPr bwMode="auto">
              <a:xfrm>
                <a:off x="8436147" y="3778134"/>
                <a:ext cx="3193752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𝑵𝑪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6147" y="3778134"/>
                <a:ext cx="3193752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WordArt 226"/>
          <p:cNvSpPr>
            <a:spLocks noChangeArrowheads="1" noChangeShapeType="1" noTextEdit="1"/>
          </p:cNvSpPr>
          <p:nvPr/>
        </p:nvSpPr>
        <p:spPr bwMode="auto">
          <a:xfrm>
            <a:off x="934633" y="282966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41"/>
              <p:cNvSpPr txBox="1">
                <a:spLocks noChangeArrowheads="1"/>
              </p:cNvSpPr>
              <p:nvPr/>
            </p:nvSpPr>
            <p:spPr bwMode="auto">
              <a:xfrm>
                <a:off x="8436147" y="2705188"/>
                <a:ext cx="3193752" cy="584775"/>
              </a:xfrm>
              <a:prstGeom prst="rect">
                <a:avLst/>
              </a:prstGeom>
              <a:solidFill>
                <a:srgbClr val="800080"/>
              </a:solid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  <a:flatTx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𝑵𝑪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6147" y="2705188"/>
                <a:ext cx="3193752" cy="58477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317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5" y="5010808"/>
            <a:ext cx="1556008" cy="2138513"/>
          </a:xfrm>
          <a:prstGeom prst="rect">
            <a:avLst/>
          </a:prstGeom>
        </p:spPr>
      </p:pic>
      <p:pic>
        <p:nvPicPr>
          <p:cNvPr id="3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949050" y="5479113"/>
            <a:ext cx="1266337" cy="99532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44197" y="360029"/>
            <a:ext cx="9104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6cm,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AM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2cm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thẳng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 = ?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57" grpId="0" animBg="1"/>
      <p:bldP spid="58" grpId="0" animBg="1"/>
      <p:bldP spid="58" grpId="1" animBg="1"/>
      <p:bldP spid="64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STT34
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1420</Words>
  <Application>Microsoft Office PowerPoint</Application>
  <PresentationFormat>Widescreen</PresentationFormat>
  <Paragraphs>182</Paragraphs>
  <Slides>29</Slides>
  <Notes>22</Notes>
  <HiddenSlides>0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微软雅黑</vt:lpstr>
      <vt:lpstr>.VnTime</vt:lpstr>
      <vt:lpstr>.VnTimeH</vt:lpstr>
      <vt:lpstr>Arial</vt:lpstr>
      <vt:lpstr>Calibri</vt:lpstr>
      <vt:lpstr>Cambria Math</vt:lpstr>
      <vt:lpstr>等线</vt:lpstr>
      <vt:lpstr>等线 Light</vt:lpstr>
      <vt:lpstr>FangSong</vt:lpstr>
      <vt:lpstr>Symbol</vt:lpstr>
      <vt:lpstr>Times New Roman</vt:lpstr>
      <vt:lpstr>汉仪夏日体W</vt:lpstr>
      <vt:lpstr>4_Office Theme</vt:lpstr>
      <vt:lpstr>Default Design</vt:lpstr>
      <vt:lpstr>千图网拥有20W+精美PPT模板 更多PPT模板下载至：www.58pic.com/office/ppt​​</vt:lpstr>
      <vt:lpstr>4_Thiết kế Tùy chỉnh</vt:lpstr>
      <vt:lpstr>2_Thiết kế Tùy chỉnh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Nguyen Hong (FE FGW HN)</dc:creator>
  <cp:lastModifiedBy>Admin</cp:lastModifiedBy>
  <cp:revision>190</cp:revision>
  <dcterms:created xsi:type="dcterms:W3CDTF">2021-08-23T15:40:09Z</dcterms:created>
  <dcterms:modified xsi:type="dcterms:W3CDTF">2024-05-21T00:41:54Z</dcterms:modified>
</cp:coreProperties>
</file>