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817" r:id="rId10"/>
    <p:sldMasterId id="2147483829" r:id="rId11"/>
    <p:sldMasterId id="2147483841" r:id="rId12"/>
    <p:sldMasterId id="2147483853" r:id="rId13"/>
    <p:sldMasterId id="2147483865" r:id="rId14"/>
    <p:sldMasterId id="2147483877" r:id="rId15"/>
    <p:sldMasterId id="2147483889" r:id="rId16"/>
    <p:sldMasterId id="2147483901" r:id="rId17"/>
  </p:sldMasterIdLst>
  <p:notesMasterIdLst>
    <p:notesMasterId r:id="rId47"/>
  </p:notesMasterIdLst>
  <p:sldIdLst>
    <p:sldId id="257" r:id="rId18"/>
    <p:sldId id="258" r:id="rId19"/>
    <p:sldId id="259" r:id="rId20"/>
    <p:sldId id="261" r:id="rId21"/>
    <p:sldId id="262" r:id="rId22"/>
    <p:sldId id="267" r:id="rId23"/>
    <p:sldId id="268" r:id="rId24"/>
    <p:sldId id="269" r:id="rId25"/>
    <p:sldId id="291" r:id="rId26"/>
    <p:sldId id="274" r:id="rId27"/>
    <p:sldId id="272" r:id="rId28"/>
    <p:sldId id="292" r:id="rId29"/>
    <p:sldId id="289" r:id="rId30"/>
    <p:sldId id="290" r:id="rId31"/>
    <p:sldId id="265" r:id="rId32"/>
    <p:sldId id="273" r:id="rId33"/>
    <p:sldId id="275" r:id="rId34"/>
    <p:sldId id="266" r:id="rId35"/>
    <p:sldId id="276" r:id="rId36"/>
    <p:sldId id="293" r:id="rId37"/>
    <p:sldId id="278" r:id="rId38"/>
    <p:sldId id="279" r:id="rId39"/>
    <p:sldId id="282" r:id="rId40"/>
    <p:sldId id="283" r:id="rId41"/>
    <p:sldId id="284" r:id="rId42"/>
    <p:sldId id="288" r:id="rId43"/>
    <p:sldId id="286" r:id="rId44"/>
    <p:sldId id="285" r:id="rId45"/>
    <p:sldId id="28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DMIN" initials="A" lastIdx="1" clrIdx="0"/>
  <p:cmAuthor id="3" name="THUYTT" initials="T" lastIdx="9" clrIdx="1"/>
  <p:cmAuthor id="4" name="Vũ Thị Hiền" initials="VH" lastIdx="5" clrIdx="2">
    <p:extLst>
      <p:ext uri="{19B8F6BF-5375-455C-9EA6-DF929625EA0E}">
        <p15:presenceInfo xmlns:p15="http://schemas.microsoft.com/office/powerpoint/2012/main" userId="S::hien.vt@thcstrunghoa.edu.vn::f0e2df91-3e5d-4b7c-9fa0-e459bfe906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101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5T23:05:45.019" idx="1">
    <p:pos x="1366" y="346"/>
    <p:text>slide 3
- Slide 3:  Ký hiệu hoạt động (trong file gợi ý hoặc khác)
điều chỉnh lại font chữ về time new roman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25T20:10:58.654" idx="5">
    <p:pos x="7222" y="410"/>
    <p:text>lỗi nên nền hiện ra khi trình chiếu là màu đỏ bị chói mắt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25T19:58:43.748" idx="1">
    <p:pos x="3405" y="1497"/>
    <p:text>hiệu ứng chọn số 3 bị lỗi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25T20:00:17.321" idx="2">
    <p:pos x="7547" y="3746"/>
    <p:text>nên có chuông báo hết tgian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20:48:03.467" idx="9">
    <p:pos x="416" y="-40"/>
    <p:text>Mục tiêu trình bày ngắn gọn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25T20:06:59.058" idx="3">
    <p:pos x="2651" y="718"/>
    <p:text>đề bài chứng minh thiếu mn = 1/2 BC.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25T20:09:07.140" idx="4">
    <p:pos x="2843" y="570"/>
    <p:text>điều chỉnh lại hiệu ứng để hiện đề bài c ra trước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 toán 8 cánh diều trang 62 đến trang 64.</a:t>
          </a:r>
          <a:endParaRPr lang="en-US" sz="3200" dirty="0">
            <a:solidFill>
              <a:schemeClr val="tx1"/>
            </a:solidFill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thước thẳng, bảng nhóm….</a:t>
          </a:r>
          <a:endParaRPr lang="en-US" sz="3200" dirty="0">
            <a:solidFill>
              <a:schemeClr val="tx1"/>
            </a:solidFill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35B665D0-34C8-4D70-A619-76B6C98EE8C9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Kế hoạch bài dạy, sách mềm, thước thẳng chia khoảng.</a:t>
          </a:r>
          <a:endParaRPr lang="en-US" sz="3200" dirty="0">
            <a:solidFill>
              <a:schemeClr val="tx1"/>
            </a:solidFill>
          </a:endParaRPr>
        </a:p>
      </dgm:t>
    </dgm:pt>
    <dgm:pt modelId="{02825D55-E85A-4707-BA24-5E7450150A0B}" type="parTrans" cxnId="{D0DAE25F-D0F0-4B9A-A823-93B706C63337}">
      <dgm:prSet/>
      <dgm:spPr/>
      <dgm:t>
        <a:bodyPr/>
        <a:lstStyle/>
        <a:p>
          <a:endParaRPr lang="en-US"/>
        </a:p>
      </dgm:t>
    </dgm:pt>
    <dgm:pt modelId="{4594F2C1-4C70-4D57-BED3-0208D2754C83}" type="sibTrans" cxnId="{D0DAE25F-D0F0-4B9A-A823-93B706C63337}">
      <dgm:prSet/>
      <dgm:spPr/>
      <dgm:t>
        <a:bodyPr/>
        <a:lstStyle/>
        <a:p>
          <a:endParaRPr lang="en-US"/>
        </a:p>
      </dgm:t>
    </dgm:pt>
    <dgm:pt modelId="{2077C79D-F8F5-47CF-8282-A0F917B4C4BE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Tấm bìa hình 33, bảng phụ hoặc máy tính, máy chiếu.</a:t>
          </a:r>
          <a:endParaRPr lang="en-US" sz="3200" dirty="0">
            <a:solidFill>
              <a:schemeClr val="tx1"/>
            </a:solidFill>
          </a:endParaRPr>
        </a:p>
      </dgm:t>
    </dgm:pt>
    <dgm:pt modelId="{858EE46F-0987-4C40-8007-F8D69088CCEC}" type="parTrans" cxnId="{97D70D8D-FED8-4991-B8B9-0A53595A2DEB}">
      <dgm:prSet/>
      <dgm:spPr/>
      <dgm:t>
        <a:bodyPr/>
        <a:lstStyle/>
        <a:p>
          <a:endParaRPr lang="en-US"/>
        </a:p>
      </dgm:t>
    </dgm:pt>
    <dgm:pt modelId="{95D126D5-576F-409C-8D66-7CCB9A9DE250}" type="sibTrans" cxnId="{97D70D8D-FED8-4991-B8B9-0A53595A2DEB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ScaleY="72941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ScaleY="68717" custLinFactNeighborY="-89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 custLinFactNeighborY="5221">
        <dgm:presLayoutVars>
          <dgm:bulletEnabled val="1"/>
        </dgm:presLayoutVars>
      </dgm:prSet>
      <dgm:spPr/>
    </dgm:pt>
  </dgm:ptLst>
  <dgm:cxnLst>
    <dgm:cxn modelId="{87D41004-5BC1-4FA3-83E3-41778C65D41A}" type="presOf" srcId="{35B665D0-34C8-4D70-A619-76B6C98EE8C9}" destId="{0DFB8EA2-E9F4-4E7D-B5BF-ABC527E44C63}" srcOrd="0" destOrd="1" presId="urn:microsoft.com/office/officeart/2005/8/layout/vList2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D5772D1D-468B-4FF5-B0BD-FF20318543B9}" type="presOf" srcId="{2077C79D-F8F5-47CF-8282-A0F917B4C4BE}" destId="{0DFB8EA2-E9F4-4E7D-B5BF-ABC527E44C63}" srcOrd="0" destOrd="2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D0DAE25F-D0F0-4B9A-A823-93B706C63337}" srcId="{8E595FF9-7F13-4589-ADB1-A98CFA417FE8}" destId="{35B665D0-34C8-4D70-A619-76B6C98EE8C9}" srcOrd="1" destOrd="0" parTransId="{02825D55-E85A-4707-BA24-5E7450150A0B}" sibTransId="{4594F2C1-4C70-4D57-BED3-0208D2754C83}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7D70D8D-FED8-4991-B8B9-0A53595A2DEB}" srcId="{8E595FF9-7F13-4589-ADB1-A98CFA417FE8}" destId="{2077C79D-F8F5-47CF-8282-A0F917B4C4BE}" srcOrd="2" destOrd="0" parTransId="{858EE46F-0987-4C40-8007-F8D69088CCEC}" sibTransId="{95D126D5-576F-409C-8D66-7CCB9A9DE250}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63048"/>
          <a:ext cx="8534400" cy="88754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43326" y="106374"/>
        <a:ext cx="8447748" cy="800894"/>
      </dsp:txXfrm>
    </dsp:sp>
    <dsp:sp modelId="{0DFB8EA2-E9F4-4E7D-B5BF-ABC527E44C63}">
      <dsp:nvSpPr>
        <dsp:cNvPr id="0" name=""/>
        <dsp:cNvSpPr/>
      </dsp:nvSpPr>
      <dsp:spPr>
        <a:xfrm>
          <a:off x="0" y="935311"/>
          <a:ext cx="8534400" cy="248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967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 toán 8 cánh diều trang 62 đến trang 64.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Kế hoạch bài dạy, sách mềm, thước thẳng chia khoảng.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Tấm bìa hình 33, bảng phụ hoặc máy tính, máy chiếu.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0" y="935311"/>
        <a:ext cx="8534400" cy="2489175"/>
      </dsp:txXfrm>
    </dsp:sp>
    <dsp:sp modelId="{D2408717-B530-41AC-B5CE-E14FAEC5B062}">
      <dsp:nvSpPr>
        <dsp:cNvPr id="0" name=""/>
        <dsp:cNvSpPr/>
      </dsp:nvSpPr>
      <dsp:spPr>
        <a:xfrm>
          <a:off x="0" y="3423528"/>
          <a:ext cx="8534400" cy="83614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/>
        </a:p>
      </dsp:txBody>
      <dsp:txXfrm>
        <a:off x="40817" y="3464345"/>
        <a:ext cx="8452766" cy="754514"/>
      </dsp:txXfrm>
    </dsp:sp>
    <dsp:sp modelId="{8F3B6D51-6576-4847-95F8-097004C88A78}">
      <dsp:nvSpPr>
        <dsp:cNvPr id="0" name=""/>
        <dsp:cNvSpPr/>
      </dsp:nvSpPr>
      <dsp:spPr>
        <a:xfrm>
          <a:off x="0" y="4308400"/>
          <a:ext cx="85344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967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thước thẳng, bảng nhóm….</a:t>
          </a:r>
          <a:endParaRPr lang="en-US" sz="3200" kern="1200" dirty="0">
            <a:solidFill>
              <a:schemeClr val="tx1"/>
            </a:solidFill>
            <a:latin typeface="+mj-lt"/>
          </a:endParaRPr>
        </a:p>
      </dsp:txBody>
      <dsp:txXfrm>
        <a:off x="0" y="4308400"/>
        <a:ext cx="85344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4F133-36B6-45EE-90E6-80B6EA1363EC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AAE8B-7F42-42BB-A762-E7BFA5F6E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0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0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HS hoạt động cá nhân viết GT- KL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3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nêu cách chứng minh bài toán dựa theo sự chuẩn bị ở nhà.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6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nêu cách chứng minh bài toán dựa theo sự chuẩn bị ở nhà.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6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26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đọc đề bài , vẽ hình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hoạt động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trình bày bài giải ra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phút.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TG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2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3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46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367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thực hiện bài </a:t>
            </a:r>
            <a:r>
              <a:rPr lang="vi-VN" sz="1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en-US" sz="12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3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71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70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số để ra câu hỏi.</a:t>
            </a:r>
          </a:p>
          <a:p>
            <a:r>
              <a:rPr lang="vi-VN" dirty="0"/>
              <a:t>Bấm vào quay để quay phần thưởng. Bấm 1 lần chuột trái ngoài nền thì dừng vòng quay</a:t>
            </a:r>
          </a:p>
          <a:p>
            <a:r>
              <a:rPr lang="vi-VN" dirty="0"/>
              <a:t>Bấm vào mũi tên: chuyển đến slide 12: Tên bài học ngày hôm nay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vòng tròn để chạy đồng hồ</a:t>
            </a:r>
          </a:p>
          <a:p>
            <a:r>
              <a:rPr lang="vi-VN" dirty="0"/>
              <a:t>Bấm vào chọn đáp án: đáp án sai ra giấu nhân; đáp án đúng ra giấu tích và màu xanh</a:t>
            </a:r>
          </a:p>
          <a:p>
            <a:r>
              <a:rPr lang="vi-VN" dirty="0"/>
              <a:t>Bấm vào</a:t>
            </a:r>
            <a:r>
              <a:rPr lang="vi-VN" baseline="0" dirty="0"/>
              <a:t> “Quay về” để về lại trang quay phần thưởng</a:t>
            </a: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AAE8B-7F42-42BB-A762-E7BFA5F6E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12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vòng tròn để chạy đồng hồ</a:t>
            </a:r>
          </a:p>
          <a:p>
            <a:r>
              <a:rPr lang="vi-VN" dirty="0"/>
              <a:t>Bấm vào chọn đáp án: đáp án sai ra giấu nhân; đáp án đúng ra giấu tích và màu xanh</a:t>
            </a:r>
          </a:p>
          <a:p>
            <a:r>
              <a:rPr lang="vi-VN" dirty="0"/>
              <a:t>Bấm vào</a:t>
            </a:r>
            <a:r>
              <a:rPr lang="vi-VN" baseline="0" dirty="0"/>
              <a:t> “Quay về” để về lại trang quay phần thưởng</a:t>
            </a: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9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 vào vòng tròn để chạy đồng hồ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 vào chọn đáp án: đáp án sai ra giấu nhân; đáp án đúng ra giấu tích và màu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 vào “Quay về” để về lại trang quay phần thưởng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15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083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nêu cách chứng minh bài toán dựa theo sự chuẩn bị ở 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AAE8B-7F42-42BB-A762-E7BFA5F6E6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0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3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763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3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3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684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4756" indent="0" algn="ctr">
              <a:buNone/>
              <a:defRPr sz="2000"/>
            </a:lvl2pPr>
            <a:lvl3pPr marL="889996" indent="0" algn="ctr">
              <a:buNone/>
              <a:defRPr sz="1900"/>
            </a:lvl3pPr>
            <a:lvl4pPr marL="1334832" indent="0" algn="ctr">
              <a:buNone/>
              <a:defRPr sz="1600"/>
            </a:lvl4pPr>
            <a:lvl5pPr marL="1779934" indent="0" algn="ctr">
              <a:buNone/>
              <a:defRPr sz="1600"/>
            </a:lvl5pPr>
            <a:lvl6pPr marL="2224579" indent="0" algn="ctr">
              <a:buNone/>
              <a:defRPr sz="1600"/>
            </a:lvl6pPr>
            <a:lvl7pPr marL="2669416" indent="0" algn="ctr">
              <a:buNone/>
              <a:defRPr sz="1600"/>
            </a:lvl7pPr>
            <a:lvl8pPr marL="3114443" indent="0" algn="ctr">
              <a:buNone/>
              <a:defRPr sz="1600"/>
            </a:lvl8pPr>
            <a:lvl9pPr marL="35593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47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899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34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79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4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69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4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59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6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56" indent="0">
              <a:buNone/>
              <a:defRPr sz="2000" b="1"/>
            </a:lvl2pPr>
            <a:lvl3pPr marL="889996" indent="0">
              <a:buNone/>
              <a:defRPr sz="1900" b="1"/>
            </a:lvl3pPr>
            <a:lvl4pPr marL="1334832" indent="0">
              <a:buNone/>
              <a:defRPr sz="1600" b="1"/>
            </a:lvl4pPr>
            <a:lvl5pPr marL="1779934" indent="0">
              <a:buNone/>
              <a:defRPr sz="1600" b="1"/>
            </a:lvl5pPr>
            <a:lvl6pPr marL="2224579" indent="0">
              <a:buNone/>
              <a:defRPr sz="1600" b="1"/>
            </a:lvl6pPr>
            <a:lvl7pPr marL="2669416" indent="0">
              <a:buNone/>
              <a:defRPr sz="1600" b="1"/>
            </a:lvl7pPr>
            <a:lvl8pPr marL="3114443" indent="0">
              <a:buNone/>
              <a:defRPr sz="1600" b="1"/>
            </a:lvl8pPr>
            <a:lvl9pPr marL="355935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56" indent="0">
              <a:buNone/>
              <a:defRPr sz="2000" b="1"/>
            </a:lvl2pPr>
            <a:lvl3pPr marL="889996" indent="0">
              <a:buNone/>
              <a:defRPr sz="1900" b="1"/>
            </a:lvl3pPr>
            <a:lvl4pPr marL="1334832" indent="0">
              <a:buNone/>
              <a:defRPr sz="1600" b="1"/>
            </a:lvl4pPr>
            <a:lvl5pPr marL="1779934" indent="0">
              <a:buNone/>
              <a:defRPr sz="1600" b="1"/>
            </a:lvl5pPr>
            <a:lvl6pPr marL="2224579" indent="0">
              <a:buNone/>
              <a:defRPr sz="1600" b="1"/>
            </a:lvl6pPr>
            <a:lvl7pPr marL="2669416" indent="0">
              <a:buNone/>
              <a:defRPr sz="1600" b="1"/>
            </a:lvl7pPr>
            <a:lvl8pPr marL="3114443" indent="0">
              <a:buNone/>
              <a:defRPr sz="1600" b="1"/>
            </a:lvl8pPr>
            <a:lvl9pPr marL="355935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56" indent="0">
              <a:buNone/>
              <a:defRPr sz="1500"/>
            </a:lvl2pPr>
            <a:lvl3pPr marL="889996" indent="0">
              <a:buNone/>
              <a:defRPr sz="1200"/>
            </a:lvl3pPr>
            <a:lvl4pPr marL="1334832" indent="0">
              <a:buNone/>
              <a:defRPr sz="1100"/>
            </a:lvl4pPr>
            <a:lvl5pPr marL="1779934" indent="0">
              <a:buNone/>
              <a:defRPr sz="1100"/>
            </a:lvl5pPr>
            <a:lvl6pPr marL="2224579" indent="0">
              <a:buNone/>
              <a:defRPr sz="1100"/>
            </a:lvl6pPr>
            <a:lvl7pPr marL="2669416" indent="0">
              <a:buNone/>
              <a:defRPr sz="1100"/>
            </a:lvl7pPr>
            <a:lvl8pPr marL="3114443" indent="0">
              <a:buNone/>
              <a:defRPr sz="1100"/>
            </a:lvl8pPr>
            <a:lvl9pPr marL="3559356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44756" indent="0">
              <a:buNone/>
              <a:defRPr sz="2800"/>
            </a:lvl2pPr>
            <a:lvl3pPr marL="889996" indent="0">
              <a:buNone/>
              <a:defRPr sz="2400"/>
            </a:lvl3pPr>
            <a:lvl4pPr marL="1334832" indent="0">
              <a:buNone/>
              <a:defRPr sz="2000"/>
            </a:lvl4pPr>
            <a:lvl5pPr marL="1779934" indent="0">
              <a:buNone/>
              <a:defRPr sz="2000"/>
            </a:lvl5pPr>
            <a:lvl6pPr marL="2224579" indent="0">
              <a:buNone/>
              <a:defRPr sz="2000"/>
            </a:lvl6pPr>
            <a:lvl7pPr marL="2669416" indent="0">
              <a:buNone/>
              <a:defRPr sz="2000"/>
            </a:lvl7pPr>
            <a:lvl8pPr marL="3114443" indent="0">
              <a:buNone/>
              <a:defRPr sz="2000"/>
            </a:lvl8pPr>
            <a:lvl9pPr marL="3559356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56" indent="0">
              <a:buNone/>
              <a:defRPr sz="1500"/>
            </a:lvl2pPr>
            <a:lvl3pPr marL="889996" indent="0">
              <a:buNone/>
              <a:defRPr sz="1200"/>
            </a:lvl3pPr>
            <a:lvl4pPr marL="1334832" indent="0">
              <a:buNone/>
              <a:defRPr sz="1100"/>
            </a:lvl4pPr>
            <a:lvl5pPr marL="1779934" indent="0">
              <a:buNone/>
              <a:defRPr sz="1100"/>
            </a:lvl5pPr>
            <a:lvl6pPr marL="2224579" indent="0">
              <a:buNone/>
              <a:defRPr sz="1100"/>
            </a:lvl6pPr>
            <a:lvl7pPr marL="2669416" indent="0">
              <a:buNone/>
              <a:defRPr sz="1100"/>
            </a:lvl7pPr>
            <a:lvl8pPr marL="3114443" indent="0">
              <a:buNone/>
              <a:defRPr sz="1100"/>
            </a:lvl8pPr>
            <a:lvl9pPr marL="3559356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59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59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383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398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27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162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452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364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545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36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3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3" y="181687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28500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346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496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254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44767" indent="0" algn="ctr">
              <a:buNone/>
              <a:defRPr sz="2000"/>
            </a:lvl2pPr>
            <a:lvl3pPr marL="890019" indent="0" algn="ctr">
              <a:buNone/>
              <a:defRPr sz="1900"/>
            </a:lvl3pPr>
            <a:lvl4pPr marL="1334865" indent="0" algn="ctr">
              <a:buNone/>
              <a:defRPr sz="1600"/>
            </a:lvl4pPr>
            <a:lvl5pPr marL="1779979" indent="0" algn="ctr">
              <a:buNone/>
              <a:defRPr sz="1600"/>
            </a:lvl5pPr>
            <a:lvl6pPr marL="2224635" indent="0" algn="ctr">
              <a:buNone/>
              <a:defRPr sz="1600"/>
            </a:lvl6pPr>
            <a:lvl7pPr marL="2669482" indent="0" algn="ctr">
              <a:buNone/>
              <a:defRPr sz="1600"/>
            </a:lvl7pPr>
            <a:lvl8pPr marL="3114521" indent="0" algn="ctr">
              <a:buNone/>
              <a:defRPr sz="1600"/>
            </a:lvl8pPr>
            <a:lvl9pPr marL="35594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0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47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00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348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79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24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69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14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5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6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6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4767" indent="0">
              <a:buNone/>
              <a:defRPr sz="2000" b="1"/>
            </a:lvl2pPr>
            <a:lvl3pPr marL="890019" indent="0">
              <a:buNone/>
              <a:defRPr sz="1900" b="1"/>
            </a:lvl3pPr>
            <a:lvl4pPr marL="1334865" indent="0">
              <a:buNone/>
              <a:defRPr sz="1600" b="1"/>
            </a:lvl4pPr>
            <a:lvl5pPr marL="1779979" indent="0">
              <a:buNone/>
              <a:defRPr sz="1600" b="1"/>
            </a:lvl5pPr>
            <a:lvl6pPr marL="2224635" indent="0">
              <a:buNone/>
              <a:defRPr sz="1600" b="1"/>
            </a:lvl6pPr>
            <a:lvl7pPr marL="2669482" indent="0">
              <a:buNone/>
              <a:defRPr sz="1600" b="1"/>
            </a:lvl7pPr>
            <a:lvl8pPr marL="3114521" indent="0">
              <a:buNone/>
              <a:defRPr sz="1600" b="1"/>
            </a:lvl8pPr>
            <a:lvl9pPr marL="355944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9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3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11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5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8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44767" indent="0">
              <a:buNone/>
              <a:defRPr sz="2800"/>
            </a:lvl2pPr>
            <a:lvl3pPr marL="890019" indent="0">
              <a:buNone/>
              <a:defRPr sz="2400"/>
            </a:lvl3pPr>
            <a:lvl4pPr marL="1334865" indent="0">
              <a:buNone/>
              <a:defRPr sz="2000"/>
            </a:lvl4pPr>
            <a:lvl5pPr marL="1779979" indent="0">
              <a:buNone/>
              <a:defRPr sz="2000"/>
            </a:lvl5pPr>
            <a:lvl6pPr marL="2224635" indent="0">
              <a:buNone/>
              <a:defRPr sz="2000"/>
            </a:lvl6pPr>
            <a:lvl7pPr marL="2669482" indent="0">
              <a:buNone/>
              <a:defRPr sz="2000"/>
            </a:lvl7pPr>
            <a:lvl8pPr marL="3114521" indent="0">
              <a:buNone/>
              <a:defRPr sz="2000"/>
            </a:lvl8pPr>
            <a:lvl9pPr marL="3559445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81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4767" indent="0">
              <a:buNone/>
              <a:defRPr sz="1500"/>
            </a:lvl2pPr>
            <a:lvl3pPr marL="890019" indent="0">
              <a:buNone/>
              <a:defRPr sz="1200"/>
            </a:lvl3pPr>
            <a:lvl4pPr marL="1334865" indent="0">
              <a:buNone/>
              <a:defRPr sz="1100"/>
            </a:lvl4pPr>
            <a:lvl5pPr marL="1779979" indent="0">
              <a:buNone/>
              <a:defRPr sz="1100"/>
            </a:lvl5pPr>
            <a:lvl6pPr marL="2224635" indent="0">
              <a:buNone/>
              <a:defRPr sz="1100"/>
            </a:lvl6pPr>
            <a:lvl7pPr marL="2669482" indent="0">
              <a:buNone/>
              <a:defRPr sz="1100"/>
            </a:lvl7pPr>
            <a:lvl8pPr marL="3114521" indent="0">
              <a:buNone/>
              <a:defRPr sz="1100"/>
            </a:lvl8pPr>
            <a:lvl9pPr marL="355944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5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5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597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773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424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040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694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32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706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653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70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508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195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052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303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852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522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065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5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703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885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16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910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560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216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96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081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147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67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74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186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23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050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985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554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8539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515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15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534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476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42495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510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970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306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0606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524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898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359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786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0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0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38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6BC15-B161-4C75-9B3A-128C9125074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4E113-1DE2-475C-BE03-FB3C5943303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EC6F7-45AE-479B-B9D3-473A089947D0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60A3-8747-4477-88D7-F4E130D4D65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1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22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57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0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09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05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1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75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42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92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47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0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89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13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71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28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53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6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67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52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94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5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2226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68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66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89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51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73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5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9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91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8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3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0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31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99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93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90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68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37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599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61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6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23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09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5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66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5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5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443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3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71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4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1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89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8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0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78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7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5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8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71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46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92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8906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8635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838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8098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7806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27" indent="0">
              <a:buNone/>
              <a:defRPr sz="1300" b="1"/>
            </a:lvl2pPr>
            <a:lvl3pPr marL="594660" indent="0">
              <a:buNone/>
              <a:defRPr sz="1200" b="1"/>
            </a:lvl3pPr>
            <a:lvl4pPr marL="891928" indent="0">
              <a:buNone/>
              <a:defRPr sz="1100" b="1"/>
            </a:lvl4pPr>
            <a:lvl5pPr marL="1189061" indent="0">
              <a:buNone/>
              <a:defRPr sz="1100" b="1"/>
            </a:lvl5pPr>
            <a:lvl6pPr marL="1486356" indent="0">
              <a:buNone/>
              <a:defRPr sz="1100" b="1"/>
            </a:lvl6pPr>
            <a:lvl7pPr marL="1783890" indent="0">
              <a:buNone/>
              <a:defRPr sz="1100" b="1"/>
            </a:lvl7pPr>
            <a:lvl8pPr marL="2080981" indent="0">
              <a:buNone/>
              <a:defRPr sz="1100" b="1"/>
            </a:lvl8pPr>
            <a:lvl9pPr marL="237806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27" indent="0">
              <a:buNone/>
              <a:defRPr sz="1300" b="1"/>
            </a:lvl2pPr>
            <a:lvl3pPr marL="594660" indent="0">
              <a:buNone/>
              <a:defRPr sz="1200" b="1"/>
            </a:lvl3pPr>
            <a:lvl4pPr marL="891928" indent="0">
              <a:buNone/>
              <a:defRPr sz="1100" b="1"/>
            </a:lvl4pPr>
            <a:lvl5pPr marL="1189061" indent="0">
              <a:buNone/>
              <a:defRPr sz="1100" b="1"/>
            </a:lvl5pPr>
            <a:lvl6pPr marL="1486356" indent="0">
              <a:buNone/>
              <a:defRPr sz="1100" b="1"/>
            </a:lvl6pPr>
            <a:lvl7pPr marL="1783890" indent="0">
              <a:buNone/>
              <a:defRPr sz="1100" b="1"/>
            </a:lvl7pPr>
            <a:lvl8pPr marL="2080981" indent="0">
              <a:buNone/>
              <a:defRPr sz="1100" b="1"/>
            </a:lvl8pPr>
            <a:lvl9pPr marL="237806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5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219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5" y="9573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7127" indent="0">
              <a:buNone/>
              <a:defRPr sz="800"/>
            </a:lvl2pPr>
            <a:lvl3pPr marL="594660" indent="0">
              <a:buNone/>
              <a:defRPr sz="700"/>
            </a:lvl3pPr>
            <a:lvl4pPr marL="891928" indent="0">
              <a:buNone/>
              <a:defRPr sz="700"/>
            </a:lvl4pPr>
            <a:lvl5pPr marL="1189061" indent="0">
              <a:buNone/>
              <a:defRPr sz="700"/>
            </a:lvl5pPr>
            <a:lvl6pPr marL="1486356" indent="0">
              <a:buNone/>
              <a:defRPr sz="700"/>
            </a:lvl6pPr>
            <a:lvl7pPr marL="1783890" indent="0">
              <a:buNone/>
              <a:defRPr sz="700"/>
            </a:lvl7pPr>
            <a:lvl8pPr marL="2080981" indent="0">
              <a:buNone/>
              <a:defRPr sz="700"/>
            </a:lvl8pPr>
            <a:lvl9pPr marL="2378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1008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7127" indent="0">
              <a:buNone/>
              <a:defRPr sz="1900"/>
            </a:lvl2pPr>
            <a:lvl3pPr marL="594660" indent="0">
              <a:buNone/>
              <a:defRPr sz="1600"/>
            </a:lvl3pPr>
            <a:lvl4pPr marL="891928" indent="0">
              <a:buNone/>
              <a:defRPr sz="1300"/>
            </a:lvl4pPr>
            <a:lvl5pPr marL="1189061" indent="0">
              <a:buNone/>
              <a:defRPr sz="1300"/>
            </a:lvl5pPr>
            <a:lvl6pPr marL="1486356" indent="0">
              <a:buNone/>
              <a:defRPr sz="1300"/>
            </a:lvl6pPr>
            <a:lvl7pPr marL="1783890" indent="0">
              <a:buNone/>
              <a:defRPr sz="1300"/>
            </a:lvl7pPr>
            <a:lvl8pPr marL="2080981" indent="0">
              <a:buNone/>
              <a:defRPr sz="1300"/>
            </a:lvl8pPr>
            <a:lvl9pPr marL="237806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7127" indent="0">
              <a:buNone/>
              <a:defRPr sz="800"/>
            </a:lvl2pPr>
            <a:lvl3pPr marL="594660" indent="0">
              <a:buNone/>
              <a:defRPr sz="700"/>
            </a:lvl3pPr>
            <a:lvl4pPr marL="891928" indent="0">
              <a:buNone/>
              <a:defRPr sz="700"/>
            </a:lvl4pPr>
            <a:lvl5pPr marL="1189061" indent="0">
              <a:buNone/>
              <a:defRPr sz="700"/>
            </a:lvl5pPr>
            <a:lvl6pPr marL="1486356" indent="0">
              <a:buNone/>
              <a:defRPr sz="700"/>
            </a:lvl6pPr>
            <a:lvl7pPr marL="1783890" indent="0">
              <a:buNone/>
              <a:defRPr sz="700"/>
            </a:lvl7pPr>
            <a:lvl8pPr marL="2080981" indent="0">
              <a:buNone/>
              <a:defRPr sz="700"/>
            </a:lvl8pPr>
            <a:lvl9pPr marL="237806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9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8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96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9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9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412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75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8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89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821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9767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971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9656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961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953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6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36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26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86" indent="0">
              <a:buNone/>
              <a:defRPr sz="1300" b="1"/>
            </a:lvl2pPr>
            <a:lvl3pPr marL="598976" indent="0">
              <a:buNone/>
              <a:defRPr sz="1200" b="1"/>
            </a:lvl3pPr>
            <a:lvl4pPr marL="898216" indent="0">
              <a:buNone/>
              <a:defRPr sz="1100" b="1"/>
            </a:lvl4pPr>
            <a:lvl5pPr marL="1197678" indent="0">
              <a:buNone/>
              <a:defRPr sz="1100" b="1"/>
            </a:lvl5pPr>
            <a:lvl6pPr marL="1497147" indent="0">
              <a:buNone/>
              <a:defRPr sz="1100" b="1"/>
            </a:lvl6pPr>
            <a:lvl7pPr marL="1796566" indent="0">
              <a:buNone/>
              <a:defRPr sz="1100" b="1"/>
            </a:lvl7pPr>
            <a:lvl8pPr marL="2096112" indent="0">
              <a:buNone/>
              <a:defRPr sz="1100" b="1"/>
            </a:lvl8pPr>
            <a:lvl9pPr marL="239536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26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708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9286" indent="0">
              <a:buNone/>
              <a:defRPr sz="1300" b="1"/>
            </a:lvl2pPr>
            <a:lvl3pPr marL="598976" indent="0">
              <a:buNone/>
              <a:defRPr sz="1200" b="1"/>
            </a:lvl3pPr>
            <a:lvl4pPr marL="898216" indent="0">
              <a:buNone/>
              <a:defRPr sz="1100" b="1"/>
            </a:lvl4pPr>
            <a:lvl5pPr marL="1197678" indent="0">
              <a:buNone/>
              <a:defRPr sz="1100" b="1"/>
            </a:lvl5pPr>
            <a:lvl6pPr marL="1497147" indent="0">
              <a:buNone/>
              <a:defRPr sz="1100" b="1"/>
            </a:lvl6pPr>
            <a:lvl7pPr marL="1796566" indent="0">
              <a:buNone/>
              <a:defRPr sz="1100" b="1"/>
            </a:lvl7pPr>
            <a:lvl8pPr marL="2096112" indent="0">
              <a:buNone/>
              <a:defRPr sz="1100" b="1"/>
            </a:lvl8pPr>
            <a:lvl9pPr marL="2395367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708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65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14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265" y="957271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299286" indent="0">
              <a:buNone/>
              <a:defRPr sz="800"/>
            </a:lvl2pPr>
            <a:lvl3pPr marL="598976" indent="0">
              <a:buNone/>
              <a:defRPr sz="700"/>
            </a:lvl3pPr>
            <a:lvl4pPr marL="898216" indent="0">
              <a:buNone/>
              <a:defRPr sz="700"/>
            </a:lvl4pPr>
            <a:lvl5pPr marL="1197678" indent="0">
              <a:buNone/>
              <a:defRPr sz="700"/>
            </a:lvl5pPr>
            <a:lvl6pPr marL="1497147" indent="0">
              <a:buNone/>
              <a:defRPr sz="700"/>
            </a:lvl6pPr>
            <a:lvl7pPr marL="1796566" indent="0">
              <a:buNone/>
              <a:defRPr sz="700"/>
            </a:lvl7pPr>
            <a:lvl8pPr marL="2096112" indent="0">
              <a:buNone/>
              <a:defRPr sz="700"/>
            </a:lvl8pPr>
            <a:lvl9pPr marL="239536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936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299286" indent="0">
              <a:buNone/>
              <a:defRPr sz="1900"/>
            </a:lvl2pPr>
            <a:lvl3pPr marL="598976" indent="0">
              <a:buNone/>
              <a:defRPr sz="1600"/>
            </a:lvl3pPr>
            <a:lvl4pPr marL="898216" indent="0">
              <a:buNone/>
              <a:defRPr sz="1300"/>
            </a:lvl4pPr>
            <a:lvl5pPr marL="1197678" indent="0">
              <a:buNone/>
              <a:defRPr sz="1300"/>
            </a:lvl5pPr>
            <a:lvl6pPr marL="1497147" indent="0">
              <a:buNone/>
              <a:defRPr sz="1300"/>
            </a:lvl6pPr>
            <a:lvl7pPr marL="1796566" indent="0">
              <a:buNone/>
              <a:defRPr sz="1300"/>
            </a:lvl7pPr>
            <a:lvl8pPr marL="2096112" indent="0">
              <a:buNone/>
              <a:defRPr sz="1300"/>
            </a:lvl8pPr>
            <a:lvl9pPr marL="2395367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299286" indent="0">
              <a:buNone/>
              <a:defRPr sz="800"/>
            </a:lvl2pPr>
            <a:lvl3pPr marL="598976" indent="0">
              <a:buNone/>
              <a:defRPr sz="700"/>
            </a:lvl3pPr>
            <a:lvl4pPr marL="898216" indent="0">
              <a:buNone/>
              <a:defRPr sz="700"/>
            </a:lvl4pPr>
            <a:lvl5pPr marL="1197678" indent="0">
              <a:buNone/>
              <a:defRPr sz="700"/>
            </a:lvl5pPr>
            <a:lvl6pPr marL="1497147" indent="0">
              <a:buNone/>
              <a:defRPr sz="700"/>
            </a:lvl6pPr>
            <a:lvl7pPr marL="1796566" indent="0">
              <a:buNone/>
              <a:defRPr sz="700"/>
            </a:lvl7pPr>
            <a:lvl8pPr marL="2096112" indent="0">
              <a:buNone/>
              <a:defRPr sz="700"/>
            </a:lvl8pPr>
            <a:lvl9pPr marL="2395367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4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56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56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020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3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30"/>
          <a:lstStyle>
            <a:lvl1pPr marL="0" marR="45600" indent="0" algn="r">
              <a:buNone/>
              <a:defRPr>
                <a:solidFill>
                  <a:schemeClr val="tx1"/>
                </a:solidFill>
              </a:defRPr>
            </a:lvl1pPr>
            <a:lvl2pPr marL="453175" indent="0" algn="ctr">
              <a:buNone/>
            </a:lvl2pPr>
            <a:lvl3pPr marL="906632" indent="0" algn="ctr">
              <a:buNone/>
            </a:lvl3pPr>
            <a:lvl4pPr marL="1359939" indent="0" algn="ctr">
              <a:buNone/>
            </a:lvl4pPr>
            <a:lvl5pPr marL="1813241" indent="0" algn="ctr">
              <a:buNone/>
            </a:lvl5pPr>
            <a:lvl6pPr marL="2266709" indent="0" algn="ctr">
              <a:buNone/>
            </a:lvl6pPr>
            <a:lvl7pPr marL="2719873" indent="0" algn="ctr">
              <a:buNone/>
            </a:lvl7pPr>
            <a:lvl8pPr marL="3173023" indent="0" algn="ctr">
              <a:buNone/>
            </a:lvl8pPr>
            <a:lvl9pPr marL="362633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2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002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601" rIns="45601" anchor="t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02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391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601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9" y="1855248"/>
            <a:ext cx="5386917" cy="659352"/>
          </a:xfrm>
        </p:spPr>
        <p:txBody>
          <a:bodyPr lIns="45601" tIns="0" rIns="45601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705" y="1859799"/>
            <a:ext cx="5389033" cy="654843"/>
          </a:xfrm>
        </p:spPr>
        <p:txBody>
          <a:bodyPr lIns="45601" tIns="0" rIns="45601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9" y="2514600"/>
            <a:ext cx="5386917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05" y="2514600"/>
            <a:ext cx="5389033" cy="3845720"/>
          </a:xfrm>
        </p:spPr>
        <p:txBody>
          <a:bodyPr tIns="0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616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60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105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638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91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30" rIns="18230"/>
          <a:lstStyle>
            <a:lvl1pPr marL="0" indent="0" algn="l">
              <a:buNone/>
              <a:defRPr sz="1500"/>
            </a:lvl1pPr>
            <a:lvl2pPr indent="0" algn="l">
              <a:buNone/>
              <a:defRPr sz="1200"/>
            </a:lvl2pPr>
            <a:lvl3pPr indent="0" algn="l">
              <a:buNone/>
              <a:defRPr sz="11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6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557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marL="0" marR="0" lvl="0" indent="0" algn="ctr" defTabSz="88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27" tIns="45601" rIns="90727" bIns="45601" rtlCol="0" anchor="ctr"/>
          <a:lstStyle/>
          <a:p>
            <a:pPr marL="0" marR="0" lvl="0" indent="0" algn="ctr" defTabSz="88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601" tIns="45601" rIns="45601" bIns="45601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3532" rIns="45601" bIns="45601" anchor="t"/>
          <a:lstStyle>
            <a:lvl1pPr marL="0" indent="0" algn="l">
              <a:spcBef>
                <a:spcPts val="251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90"/>
            <a:ext cx="812800" cy="365125"/>
          </a:xfrm>
        </p:spPr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marL="0" marR="0" lvl="0" indent="0" algn="l" defTabSz="88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2016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marL="0" marR="0" lvl="0" indent="0" algn="l" defTabSz="88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15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38523DB-E62C-3D4E-84DD-861150E348EB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8/17/2023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57CF0686-9DED-DB4D-8CFC-B022C44FD92D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4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54"/>
            <a:ext cx="10515600" cy="4351339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58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9996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89996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58"/>
            <a:ext cx="41148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9996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58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9996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89996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8899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645" indent="-222645" algn="l" defTabSz="8899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633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304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112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209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113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197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6855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1704" indent="-222645" algn="l" defTabSz="8899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4756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89996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832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9934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4579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9416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14443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9356" algn="l" defTabSz="8899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9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89069" tIns="44949" rIns="89069" bIns="449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54"/>
            <a:ext cx="10515600" cy="4351339"/>
          </a:xfrm>
          <a:prstGeom prst="rect">
            <a:avLst/>
          </a:prstGeom>
        </p:spPr>
        <p:txBody>
          <a:bodyPr vert="horz" lIns="89069" tIns="44949" rIns="89069" bIns="44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8900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57"/>
            <a:ext cx="41148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57"/>
            <a:ext cx="2743200" cy="365125"/>
          </a:xfrm>
          <a:prstGeom prst="rect">
            <a:avLst/>
          </a:prstGeom>
        </p:spPr>
        <p:txBody>
          <a:bodyPr vert="horz" lIns="89069" tIns="44949" rIns="89069" bIns="44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8900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9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8900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651" indent="-222651" algn="l" defTabSz="8900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764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2332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7150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0225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7175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26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6938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1799" indent="-222651" algn="l" defTabSz="8900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4767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001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86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79979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2463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69482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14521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59445" algn="l" defTabSz="8900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1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1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9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9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1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7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5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6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513" tIns="29970" rIns="59513" bIns="299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513" tIns="29970" rIns="59513" bIns="299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7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6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6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7"/>
            <a:ext cx="1930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7"/>
            <a:ext cx="1422400" cy="243417"/>
          </a:xfrm>
          <a:prstGeom prst="rect">
            <a:avLst/>
          </a:prstGeom>
        </p:spPr>
        <p:txBody>
          <a:bodyPr vert="horz" lIns="59513" tIns="29970" rIns="59513" bIns="2997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66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6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4660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129" indent="-223129" algn="l" defTabSz="59466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3129" indent="-186034" algn="l" defTabSz="59466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3175" indent="-148564" algn="l" defTabSz="594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495" indent="-148564" algn="l" defTabSz="594660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799" indent="-148564" algn="l" defTabSz="594660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5106" indent="-148564" algn="l" defTabSz="59466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2401" indent="-148564" algn="l" defTabSz="59466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9508" indent="-148564" algn="l" defTabSz="59466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607" indent="-148564" algn="l" defTabSz="59466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27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4660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1928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89061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86356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890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0981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78062" algn="l" defTabSz="594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9944" tIns="30186" rIns="59944" bIns="301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36"/>
            <a:ext cx="5486400" cy="3017309"/>
          </a:xfrm>
          <a:prstGeom prst="rect">
            <a:avLst/>
          </a:prstGeom>
        </p:spPr>
        <p:txBody>
          <a:bodyPr vert="horz" lIns="59944" tIns="30186" rIns="59944" bIns="301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8017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76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8017"/>
            <a:ext cx="1930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8017"/>
            <a:ext cx="1422400" cy="243417"/>
          </a:xfrm>
          <a:prstGeom prst="rect">
            <a:avLst/>
          </a:prstGeom>
        </p:spPr>
        <p:txBody>
          <a:bodyPr vert="horz" lIns="59944" tIns="30186" rIns="59944" bIns="3018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89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89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8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ctr" defTabSz="598976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13" indent="-224713" algn="l" defTabSz="59897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6657" indent="-187378" algn="l" defTabSz="59897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48571" indent="-149644" algn="l" defTabSz="59897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8068" indent="-149644" algn="l" defTabSz="598976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373" indent="-149644" algn="l" defTabSz="598976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46801" indent="-149644" algn="l" defTabSz="59897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46446" indent="-149644" algn="l" defTabSz="59897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5739" indent="-149644" algn="l" defTabSz="59897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45003" indent="-149644" algn="l" defTabSz="59897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9286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8976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8216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7678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7147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96566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96112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95367" algn="l" defTabSz="5989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marL="0" marR="0" lvl="0" indent="0" algn="l" defTabSz="88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727" tIns="45601" rIns="90727" bIns="45601" anchor="t" compatLnSpc="1"/>
          <a:lstStyle/>
          <a:p>
            <a:pPr marL="0" marR="0" lvl="0" indent="0" algn="l" defTabSz="889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tIns="45601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lIns="90727" tIns="45601" rIns="90727" bIns="45601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9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89996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89996">
                <a:defRPr/>
              </a:pPr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9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89996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90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889996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89996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889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8899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7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rtl="0" eaLnBrk="1" latinLnBrk="0" hangingPunct="1">
        <a:spcBef>
          <a:spcPct val="0"/>
        </a:spcBef>
        <a:buNone/>
        <a:defRPr kumimoji="0" sz="5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2024" indent="-27202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4599" indent="-24483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06632" indent="-24483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78639" indent="-20849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50661" indent="-20849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22388" indent="-20849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827" indent="-18144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75830" indent="-181447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853" indent="-18144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3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66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99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132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667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198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73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263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4.png"/><Relationship Id="rId11" Type="http://schemas.openxmlformats.org/officeDocument/2006/relationships/image" Target="../media/image37.emf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88.xml"/><Relationship Id="rId7" Type="http://schemas.microsoft.com/office/2007/relationships/hdphoto" Target="../media/hdphoto5.wdp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4.png"/><Relationship Id="rId5" Type="http://schemas.openxmlformats.org/officeDocument/2006/relationships/image" Target="../media/image4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1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comments" Target="../comments/comment6.xml"/><Relationship Id="rId4" Type="http://schemas.openxmlformats.org/officeDocument/2006/relationships/image" Target="../media/image50.png"/><Relationship Id="rId9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57.emf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1.emf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4.png"/><Relationship Id="rId5" Type="http://schemas.openxmlformats.org/officeDocument/2006/relationships/image" Target="../media/image72.emf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6.png"/><Relationship Id="rId5" Type="http://schemas.openxmlformats.org/officeDocument/2006/relationships/image" Target="../media/image72.emf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7.xml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0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91.xml"/><Relationship Id="rId7" Type="http://schemas.openxmlformats.org/officeDocument/2006/relationships/slide" Target="slide9.xml"/><Relationship Id="rId12" Type="http://schemas.openxmlformats.org/officeDocument/2006/relationships/image" Target="../media/image3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openxmlformats.org/officeDocument/2006/relationships/comments" Target="../comments/comment3.xml"/><Relationship Id="rId10" Type="http://schemas.openxmlformats.org/officeDocument/2006/relationships/image" Target="../media/image30.gif"/><Relationship Id="rId4" Type="http://schemas.openxmlformats.org/officeDocument/2006/relationships/notesSlide" Target="../notesSlides/notesSlide4.xml"/><Relationship Id="rId9" Type="http://schemas.openxmlformats.org/officeDocument/2006/relationships/slide" Target="slide11.xml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4.png"/><Relationship Id="rId11" Type="http://schemas.openxmlformats.org/officeDocument/2006/relationships/comments" Target="../comments/comment4.xml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0" y="10"/>
            <a:ext cx="9669643" cy="6857991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9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242" y="4017687"/>
            <a:ext cx="1164275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Hiền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Tienthuy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20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9887309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72"/>
            <a:ext cx="10533454" cy="324566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2: Độ dài của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trong hình vẽ sau là:</a:t>
            </a:r>
          </a:p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34787" y="361343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A.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</a:rPr>
              <a:t>15 cm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0" y="452736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10 </a:t>
            </a: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m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0" y="361805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B. 2,5 dm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39" y="3656001"/>
            <a:ext cx="805723" cy="708059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3672005"/>
            <a:ext cx="804743" cy="707197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72" y="4548292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4778301" y="528885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2672" y="6475048"/>
            <a:ext cx="1945680" cy="3885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01094" y="6248892"/>
            <a:ext cx="1787843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70"/>
          <p:cNvSpPr>
            <a:spLocks noChangeArrowheads="1"/>
          </p:cNvSpPr>
          <p:nvPr/>
        </p:nvSpPr>
        <p:spPr bwMode="auto">
          <a:xfrm>
            <a:off x="10515003" y="5650523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l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7" name="Oval 71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72"/>
          <p:cNvSpPr>
            <a:spLocks noChangeArrowheads="1"/>
          </p:cNvSpPr>
          <p:nvPr/>
        </p:nvSpPr>
        <p:spPr bwMode="auto">
          <a:xfrm>
            <a:off x="10537922" y="5656079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73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4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10543804" y="567768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8" name="Oval 75"/>
          <p:cNvSpPr>
            <a:spLocks noChangeArrowheads="1"/>
          </p:cNvSpPr>
          <p:nvPr/>
        </p:nvSpPr>
        <p:spPr bwMode="auto">
          <a:xfrm>
            <a:off x="10516472" y="557921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Oval 75"/>
          <p:cNvSpPr>
            <a:spLocks noChangeArrowheads="1"/>
          </p:cNvSpPr>
          <p:nvPr/>
        </p:nvSpPr>
        <p:spPr bwMode="auto">
          <a:xfrm>
            <a:off x="10555082" y="566109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Oval 75"/>
          <p:cNvSpPr>
            <a:spLocks noChangeArrowheads="1"/>
          </p:cNvSpPr>
          <p:nvPr/>
        </p:nvSpPr>
        <p:spPr bwMode="auto">
          <a:xfrm>
            <a:off x="10537922" y="568209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Oval 75"/>
          <p:cNvSpPr>
            <a:spLocks noChangeArrowheads="1"/>
          </p:cNvSpPr>
          <p:nvPr/>
        </p:nvSpPr>
        <p:spPr bwMode="auto">
          <a:xfrm>
            <a:off x="10549471" y="569781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Oval 75"/>
          <p:cNvSpPr>
            <a:spLocks noChangeArrowheads="1"/>
          </p:cNvSpPr>
          <p:nvPr/>
        </p:nvSpPr>
        <p:spPr bwMode="auto">
          <a:xfrm>
            <a:off x="10555082" y="56684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56" name="Group 81"/>
          <p:cNvGrpSpPr>
            <a:grpSpLocks/>
          </p:cNvGrpSpPr>
          <p:nvPr/>
        </p:nvGrpSpPr>
        <p:grpSpPr bwMode="auto">
          <a:xfrm>
            <a:off x="10371754" y="5493911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57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02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58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02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034788" y="451803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2,5 cm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40" y="4531961"/>
            <a:ext cx="805723" cy="7080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3232" y="707511"/>
            <a:ext cx="3782519" cy="29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601"/>
            <a:ext cx="1086500" cy="118292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420" y="4515855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6" y="5131021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0" y="241897"/>
                <a:ext cx="11874674" cy="1937402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9069" tIns="44949" rIns="89069" bIns="44949" rtlCol="0" anchor="ctr"/>
              <a:lstStyle/>
              <a:p>
                <a:pPr algn="just" defTabSz="889996">
                  <a:defRPr/>
                </a:pP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Câu 3: Cho tam giác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ABC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 dirty="0">
                        <a:solidFill>
                          <a:srgbClr val="0000FF"/>
                        </a:solidFill>
                        <a:latin typeface="+mj-lt"/>
                      </a:rPr>
                      <m:t>AB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srgbClr val="0000FF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 dirty="0">
                        <a:solidFill>
                          <a:srgbClr val="0000FF"/>
                        </a:solidFill>
                        <a:latin typeface="+mj-lt"/>
                      </a:rPr>
                      <m:t>BC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srgbClr val="0000FF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14 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,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dirty="0">
                        <a:solidFill>
                          <a:srgbClr val="0000FF"/>
                        </a:solidFill>
                        <a:latin typeface="+mj-lt"/>
                      </a:rPr>
                      <m:t>AC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srgbClr val="0000FF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= 10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. Gọi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M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N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P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 lần lượt là trung điểm của 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AB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BC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AC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. Chu vi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200" i="1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  <a:cs typeface="Times New Roman" pitchFamily="18" charset="0"/>
                      </a:rPr>
                      <m:t>MNP</m:t>
                    </m:r>
                  </m:oMath>
                </a14:m>
                <a:r>
                  <a:rPr lang="vi-VN" sz="3200" i="1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cs typeface="Times New Roman" pitchFamily="18" charset="0"/>
                  </a:rPr>
                  <a:t>là: </a:t>
                </a:r>
                <a:endParaRPr lang="vi-VN" sz="32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+mj-lt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1897"/>
                <a:ext cx="11874674" cy="1937402"/>
              </a:xfrm>
              <a:prstGeom prst="snip2DiagRect">
                <a:avLst/>
              </a:prstGeom>
              <a:blipFill>
                <a:blip r:embed="rId12"/>
                <a:stretch>
                  <a:fillRect b="-31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62" y="259480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89996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A. 18 cm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6" y="4902239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3" y="4702707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1081" y="259899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89996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B. 20 cm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62" y="348397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89996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C. 22 cm</a:t>
            </a:r>
            <a:r>
              <a:rPr lang="en-US" sz="3733" dirty="0">
                <a:solidFill>
                  <a:prstClr val="black"/>
                </a:solidFill>
                <a:latin typeface="Calibri Light"/>
              </a:rPr>
              <a:t> 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62" y="3488163"/>
            <a:ext cx="490679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defTabSz="889996">
              <a:defRPr/>
            </a:pP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D. 24 cm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2348" y="260703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505" y="352408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85" y="35199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37" y="2627006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68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89738" y="6453613"/>
            <a:ext cx="1789079" cy="38316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89996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82983" y="6262541"/>
            <a:ext cx="1787843" cy="38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defTabSz="889996"/>
            <a:endParaRPr lang="en-US" sz="1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val 70"/>
          <p:cNvSpPr>
            <a:spLocks noChangeArrowheads="1"/>
          </p:cNvSpPr>
          <p:nvPr/>
        </p:nvSpPr>
        <p:spPr bwMode="auto">
          <a:xfrm>
            <a:off x="10596893" y="5664173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defTabSz="902399"/>
            <a:endParaRPr lang="en-US" sz="510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1" name="Oval 71"/>
          <p:cNvSpPr>
            <a:spLocks noChangeArrowheads="1"/>
          </p:cNvSpPr>
          <p:nvPr/>
        </p:nvSpPr>
        <p:spPr bwMode="auto">
          <a:xfrm>
            <a:off x="10619836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Oval 72"/>
          <p:cNvSpPr>
            <a:spLocks noChangeArrowheads="1"/>
          </p:cNvSpPr>
          <p:nvPr/>
        </p:nvSpPr>
        <p:spPr bwMode="auto">
          <a:xfrm>
            <a:off x="10619836" y="5669729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Oval 73"/>
          <p:cNvSpPr>
            <a:spLocks noChangeArrowheads="1"/>
          </p:cNvSpPr>
          <p:nvPr/>
        </p:nvSpPr>
        <p:spPr bwMode="auto">
          <a:xfrm>
            <a:off x="10619836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Oval 74"/>
          <p:cNvSpPr>
            <a:spLocks noChangeArrowheads="1"/>
          </p:cNvSpPr>
          <p:nvPr/>
        </p:nvSpPr>
        <p:spPr bwMode="auto">
          <a:xfrm>
            <a:off x="10619836" y="56843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Oval 75"/>
          <p:cNvSpPr>
            <a:spLocks noChangeArrowheads="1"/>
          </p:cNvSpPr>
          <p:nvPr/>
        </p:nvSpPr>
        <p:spPr bwMode="auto">
          <a:xfrm>
            <a:off x="10625701" y="569133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Oval 75"/>
          <p:cNvSpPr>
            <a:spLocks noChangeArrowheads="1"/>
          </p:cNvSpPr>
          <p:nvPr/>
        </p:nvSpPr>
        <p:spPr bwMode="auto">
          <a:xfrm>
            <a:off x="10598381" y="55928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Oval 75"/>
          <p:cNvSpPr>
            <a:spLocks noChangeArrowheads="1"/>
          </p:cNvSpPr>
          <p:nvPr/>
        </p:nvSpPr>
        <p:spPr bwMode="auto">
          <a:xfrm>
            <a:off x="10636985" y="5674747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10619836" y="569573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Oval 75"/>
          <p:cNvSpPr>
            <a:spLocks noChangeArrowheads="1"/>
          </p:cNvSpPr>
          <p:nvPr/>
        </p:nvSpPr>
        <p:spPr bwMode="auto">
          <a:xfrm>
            <a:off x="10631376" y="571145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Oval 75"/>
          <p:cNvSpPr>
            <a:spLocks noChangeArrowheads="1"/>
          </p:cNvSpPr>
          <p:nvPr/>
        </p:nvSpPr>
        <p:spPr bwMode="auto">
          <a:xfrm>
            <a:off x="10636985" y="568209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algn="ctr" defTabSz="902399"/>
            <a:r>
              <a:rPr lang="en-US" altLang="en-US" sz="6700" b="1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2" name="Group 81"/>
          <p:cNvGrpSpPr>
            <a:grpSpLocks/>
          </p:cNvGrpSpPr>
          <p:nvPr/>
        </p:nvGrpSpPr>
        <p:grpSpPr bwMode="auto">
          <a:xfrm>
            <a:off x="10453643" y="5507559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33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02399"/>
              <a:endParaRPr lang="en-US" sz="510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34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399"/>
              <a:r>
                <a:rPr lang="en-US" altLang="en-US" sz="2300" ker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3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1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22" name="图片 2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64" y="2274208"/>
            <a:ext cx="3026293" cy="4576107"/>
          </a:xfrm>
          <a:prstGeom prst="rect">
            <a:avLst/>
          </a:prstGeom>
        </p:spPr>
      </p:pic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0" y="803059"/>
            <a:ext cx="786074" cy="2682184"/>
          </a:xfrm>
          <a:prstGeom prst="rect">
            <a:avLst/>
          </a:prstGeom>
        </p:spPr>
      </p:pic>
      <p:pic>
        <p:nvPicPr>
          <p:cNvPr id="7" name="图片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751468"/>
            <a:ext cx="12192000" cy="3980688"/>
          </a:xfrm>
          <a:prstGeom prst="rect">
            <a:avLst/>
          </a:prstGeom>
        </p:spPr>
      </p:pic>
      <p:pic>
        <p:nvPicPr>
          <p:cNvPr id="2" name="图片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7" y="5395742"/>
            <a:ext cx="4992701" cy="1206592"/>
          </a:xfrm>
          <a:prstGeom prst="rect">
            <a:avLst/>
          </a:prstGeom>
        </p:spPr>
      </p:pic>
      <p:pic>
        <p:nvPicPr>
          <p:cNvPr id="23" name="图片 2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524521"/>
            <a:ext cx="2346661" cy="979237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19566" y="424675"/>
            <a:ext cx="10152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CHƯƠNG 8: TAM GIÁC ĐỒNG DẠNG. HÌNH ĐỒNG DẠNG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184065" y="2045524"/>
            <a:ext cx="106099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kumimoji="0" lang="vi-VN" sz="3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38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ĐƯỜNG TRUNG BÌNH CỦA TAM GIÁC (tiết 2)</a:t>
            </a:r>
            <a:endParaRPr kumimoji="0" lang="en-US" sz="38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038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1600" y="-13856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tiêu.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03201" y="584201"/>
            <a:ext cx="11621369" cy="4698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spcAft>
                <a:spcPts val="8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219170">
              <a:lnSpc>
                <a:spcPct val="114000"/>
              </a:lnSpc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 tả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tam giác;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219170">
              <a:lnSpc>
                <a:spcPct val="114000"/>
              </a:lnSpc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Giải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tam giác;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219170">
              <a:lnSpc>
                <a:spcPct val="114000"/>
              </a:lnSpc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thẳng,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song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điểm là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điểm của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thẳng;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219170">
              <a:lnSpc>
                <a:spcPct val="114000"/>
              </a:lnSpc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định nghĩa,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tam giác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giải quyết một số vấn đề thực tiễn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1199" y="810975"/>
            <a:ext cx="107423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 defTabSz="1219170"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Năng lực chung: năng lực tự chủ và tự học; năng lực giao tiếp và hợp tác;</a:t>
            </a:r>
          </a:p>
          <a:p>
            <a:pPr marL="571500" indent="-571500" algn="just" defTabSz="1219170"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đặc thù: nă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lực tư duy và lập luận Toán học; năng lực mô hình hóa toán học; năng lực sử dụng công cụ, phương tiện Toán  học.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219170">
              <a:spcBef>
                <a:spcPts val="800"/>
              </a:spcBef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Về phẩm chất: 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 chỉ; trung thực; trách nhiệm.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08000" y="-15239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tiêu.</a:t>
            </a:r>
            <a:endParaRPr lang="en-US" sz="42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0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253584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0828" y="125492"/>
                <a:ext cx="9544715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/>
                <a:r>
                  <a:rPr lang="vi-VN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1</a:t>
                </a:r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(SGK.Tr64)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Cho tam giác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ABC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 có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M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 là trung điểm của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AB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, điểm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N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 thuộc cạnh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AC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 thỏa mãn </a:t>
                </a:r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MN // BC</a:t>
                </a:r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. </a:t>
                </a:r>
              </a:p>
              <a:p>
                <a:pPr algn="just" defTabSz="1219170"/>
                <a:r>
                  <a:rPr lang="vi-VN" sz="32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Chứng minh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NA</m:t>
                    </m:r>
                    <m:r>
                      <m:rPr>
                        <m:nor/>
                      </m:rPr>
                      <a:rPr lang="vi-VN" sz="3200" b="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b="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NC</m:t>
                    </m:r>
                  </m:oMath>
                </a14:m>
                <a:r>
                  <a:rPr lang="vi-VN" sz="3200" i="1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  </a:t>
                </a:r>
                <a:endParaRPr lang="en-US" sz="3200" i="1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28" y="125492"/>
                <a:ext cx="9544715" cy="1569660"/>
              </a:xfrm>
              <a:prstGeom prst="rect">
                <a:avLst/>
              </a:prstGeom>
              <a:blipFill>
                <a:blip r:embed="rId3"/>
                <a:stretch>
                  <a:fillRect l="-1661" t="-5447" r="-1661" b="-11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50829" y="180207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50829" y="2430390"/>
            <a:ext cx="904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// BC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định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lí Thal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è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s ta có: 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134320" y="3015165"/>
                <a:ext cx="2699329" cy="10216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AN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AC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>
                          <a:solidFill>
                            <a:prstClr val="black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AM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AB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>
                          <a:solidFill>
                            <a:prstClr val="black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prstClr val="black"/>
                              </a:solidFill>
                              <a:latin typeface="+mj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prstClr val="black"/>
                              </a:solidFill>
                              <a:latin typeface="+mj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320" y="3015165"/>
                <a:ext cx="2699329" cy="10216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0480" y="4102006"/>
                <a:ext cx="894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Suy ra </a:t>
                </a:r>
                <a:r>
                  <a:rPr lang="vi-VN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N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là trung điểm của </a:t>
                </a:r>
                <a:r>
                  <a:rPr lang="vi-VN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AC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NA</m:t>
                    </m:r>
                    <m:r>
                      <m:rPr>
                        <m:nor/>
                      </m:rPr>
                      <a:rPr lang="vi-VN" sz="3200" b="0" i="1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b="0" i="1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NC</m:t>
                    </m:r>
                  </m:oMath>
                </a14:m>
                <a:r>
                  <a:rPr lang="vi-VN" sz="3200" i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en-US" sz="3200" i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" y="4102006"/>
                <a:ext cx="8940800" cy="584775"/>
              </a:xfrm>
              <a:prstGeom prst="rect">
                <a:avLst/>
              </a:prstGeom>
              <a:blipFill>
                <a:blip r:embed="rId5"/>
                <a:stretch>
                  <a:fillRect l="-1704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62648" y="4696124"/>
            <a:ext cx="438350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9170">
              <a:lnSpc>
                <a:spcPct val="115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định lí Thalès ta có: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910530" y="5468280"/>
                <a:ext cx="2607957" cy="10216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AM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AB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>
                          <a:solidFill>
                            <a:prstClr val="black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MN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1">
                              <a:solidFill>
                                <a:prstClr val="black"/>
                              </a:solidFill>
                              <a:latin typeface="+mj-lt"/>
                            </a:rPr>
                            <m:t>BC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i="0">
                          <a:solidFill>
                            <a:prstClr val="black"/>
                          </a:solidFill>
                          <a:latin typeface="+mj-lt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prstClr val="black"/>
                              </a:solidFill>
                              <a:latin typeface="+mj-lt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prstClr val="black"/>
                              </a:solidFill>
                              <a:latin typeface="+mj-l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530" y="5468280"/>
                <a:ext cx="2607957" cy="10216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806300" y="5434573"/>
                <a:ext cx="382970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vi-VN" sz="3200" i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MN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i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BC</m:t>
                      </m:r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00" y="5434573"/>
                <a:ext cx="3829700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88406" y="5410986"/>
            <a:ext cx="1371327" cy="137132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6923" y="1094444"/>
            <a:ext cx="4368383" cy="32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16309" y="555088"/>
            <a:ext cx="1094330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 xét: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Đường thẳng đi qua trung điểm một cạnh của tam giác và song song với cạnh thứ hai thì đi qua trung điểm cạnh thứ ba.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loud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525535" y="2468096"/>
            <a:ext cx="6181551" cy="1971675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Vẽ hình và viết GT-KL cho nhận xét trên.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 descr="OPL20U25GSXzBJYl68kk8uQGfFKzs7yb1M4KJWUiLk6ZEvGF+qCIPSnY57AbBFCvTW2023.15.47+K4lPs7H94VUqPe2XwIsfPRnrXQE//QTEXxb8/8N4CNc6FpgZahzpTjFhMzSA7T/nHJa11DE8Ng2TP3iAmRczFlmslSuUNOgUeb6yRvs0=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9760483"/>
                  </p:ext>
                </p:extLst>
              </p:nvPr>
            </p:nvGraphicFramePr>
            <p:xfrm>
              <a:off x="860516" y="2319300"/>
              <a:ext cx="6846570" cy="28012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081">
                      <a:extLst>
                        <a:ext uri="{9D8B030D-6E8A-4147-A177-3AD203B41FA5}">
                          <a16:colId xmlns:a16="http://schemas.microsoft.com/office/drawing/2014/main" val="4017904564"/>
                        </a:ext>
                      </a:extLst>
                    </a:gridCol>
                    <a:gridCol w="5868489">
                      <a:extLst>
                        <a:ext uri="{9D8B030D-6E8A-4147-A177-3AD203B41FA5}">
                          <a16:colId xmlns:a16="http://schemas.microsoft.com/office/drawing/2014/main" val="2476137536"/>
                        </a:ext>
                      </a:extLst>
                    </a:gridCol>
                  </a:tblGrid>
                  <a:tr h="1398304">
                    <a:tc>
                      <a:txBody>
                        <a:bodyPr/>
                        <a:lstStyle/>
                        <a:p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mbria Math" panose="02040503050406030204" pitchFamily="18" charset="0"/>
                                  <a:cs typeface="+mn-cs"/>
                                </a:rPr>
                                <m:t>ABC</m:t>
                              </m:r>
                            </m:oMath>
                          </a14:m>
                          <a:r>
                            <a:rPr lang="vi-VN" sz="32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; 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endParaRPr kumimoji="0" lang="vi-V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d</m:t>
                              </m:r>
                            </m:oMath>
                          </a14:m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cắt</a:t>
                          </a:r>
                          <a:r>
                            <a:rPr kumimoji="0" lang="vi-VN" sz="3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AB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tại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M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;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d</m:t>
                              </m:r>
                            </m:oMath>
                          </a14:m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cắt</a:t>
                          </a:r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AC</m:t>
                              </m:r>
                            </m:oMath>
                          </a14:m>
                          <a:r>
                            <a:rPr lang="vi-VN" sz="32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r>
                            <a:rPr lang="vi-VN" sz="3200" b="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tại </a:t>
                          </a:r>
                          <a:r>
                            <a:rPr lang="vi-VN" sz="3200" b="0" i="1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N</a:t>
                          </a:r>
                          <a:r>
                            <a:rPr lang="vi-VN" sz="3200" b="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;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M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là trung điểm của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𝐴𝐵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;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d // BC.</a:t>
                          </a:r>
                          <a:endParaRPr kumimoji="0" lang="vi-VN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6347935"/>
                      </a:ext>
                    </a:extLst>
                  </a:tr>
                  <a:tr h="759125">
                    <a:tc>
                      <a:txBody>
                        <a:bodyPr/>
                        <a:lstStyle/>
                        <a:p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NA</m:t>
                              </m:r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 = </m:t>
                              </m:r>
                              <m:r>
                                <m:rPr>
                                  <m:nor/>
                                </m:rP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+mn-ea"/>
                                  <a:cs typeface="+mn-cs"/>
                                </a:rPr>
                                <m:t>NC</m:t>
                              </m:r>
                            </m:oMath>
                          </a14:m>
                          <a:r>
                            <a:rPr kumimoji="0" lang="vi-VN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+mn-cs"/>
                            </a:rPr>
                            <a:t>  </a:t>
                          </a:r>
                          <a:endPara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498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 descr="OPL20U25GSXzBJYl68kk8uQGfFKzs7yb1M4KJWUiLk6ZEvGF+qCIPSnY57AbBFCvTW2023.15.47+K4lPs7H94VUqPe2XwIsfPRnrXQE//QTEXxb8/8N4CNc6FpgZahzpTjFhMzSA7T/nHJa11DE8Ng2TP3iAmRczFlmslSuUNOgUeb6yRvs0=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9760483"/>
                  </p:ext>
                </p:extLst>
              </p:nvPr>
            </p:nvGraphicFramePr>
            <p:xfrm>
              <a:off x="860516" y="2319300"/>
              <a:ext cx="6846570" cy="28012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78081">
                      <a:extLst>
                        <a:ext uri="{9D8B030D-6E8A-4147-A177-3AD203B41FA5}">
                          <a16:colId xmlns:a16="http://schemas.microsoft.com/office/drawing/2014/main" val="4017904564"/>
                        </a:ext>
                      </a:extLst>
                    </a:gridCol>
                    <a:gridCol w="5868489">
                      <a:extLst>
                        <a:ext uri="{9D8B030D-6E8A-4147-A177-3AD203B41FA5}">
                          <a16:colId xmlns:a16="http://schemas.microsoft.com/office/drawing/2014/main" val="2476137536"/>
                        </a:ext>
                      </a:extLst>
                    </a:gridCol>
                  </a:tblGrid>
                  <a:tr h="2042160">
                    <a:tc>
                      <a:txBody>
                        <a:bodyPr/>
                        <a:lstStyle/>
                        <a:p>
                          <a:endParaRPr lang="vi-VN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719" t="-4179" r="-104" b="-379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6347935"/>
                      </a:ext>
                    </a:extLst>
                  </a:tr>
                  <a:tr h="759125">
                    <a:tc>
                      <a:txBody>
                        <a:bodyPr/>
                        <a:lstStyle/>
                        <a:p>
                          <a:r>
                            <a:rPr lang="vi-VN" sz="3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  <a:endParaRPr lang="en-US" sz="3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719" t="-279200" r="-104" b="-16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21498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88406" y="5410986"/>
            <a:ext cx="1371327" cy="137132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799" y="1845599"/>
            <a:ext cx="4397591" cy="33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37852" y="231681"/>
                <a:ext cx="11952548" cy="1640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Luyện tập 2</a:t>
                </a:r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(SGK.T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r.</a:t>
                </a:r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64)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Cho hình thang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800" i="1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vi-VN" sz="2800" i="1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vi-VN" sz="2800" b="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vi-VN" sz="2800" b="0" i="1" dirty="0" smtClean="0">
                        <a:solidFill>
                          <a:srgbClr val="0000FF"/>
                        </a:solidFill>
                        <a:latin typeface="+mj-lt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vi-VN" sz="2800" i="1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 </a:t>
                </a:r>
                <a:r>
                  <a:rPr lang="vi-VN" sz="28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 sử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2800" b="0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sz="2800" b="0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b="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i="1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lần lượt là trung điểm của các đoạn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vi-VN" sz="28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minh:</a:t>
                </a:r>
              </a:p>
              <a:p>
                <a:pPr algn="just"/>
                <a:r>
                  <a:rPr lang="vi-VN" sz="28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thẳng hàng      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rgbClr val="0000FF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rgbClr val="0000FF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b="0" i="0" smtClean="0">
                        <a:solidFill>
                          <a:srgbClr val="0000FF"/>
                        </a:solidFill>
                        <a:latin typeface="+mj-lt"/>
                      </a:rPr>
                      <m:t>(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rgbClr val="0000FF"/>
                        </a:solidFill>
                        <a:latin typeface="+mj-lt"/>
                      </a:rPr>
                      <m:t>AB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rgbClr val="0000FF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+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rgbClr val="0000FF"/>
                        </a:solidFill>
                        <a:latin typeface="+mj-lt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2800" dirty="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52" y="231681"/>
                <a:ext cx="11952548" cy="1640257"/>
              </a:xfrm>
              <a:prstGeom prst="rect">
                <a:avLst/>
              </a:prstGeom>
              <a:blipFill>
                <a:blip r:embed="rId4"/>
                <a:stretch>
                  <a:fillRect l="-1071" t="-4089" r="-1020" b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06025" y="5440277"/>
            <a:ext cx="1371327" cy="137132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930" y="2083556"/>
            <a:ext cx="5424613" cy="33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44805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872396004"/>
              </p:ext>
            </p:extLst>
          </p:nvPr>
        </p:nvGraphicFramePr>
        <p:xfrm>
          <a:off x="3048000" y="889000"/>
          <a:ext cx="8534400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1187879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7852" y="13971"/>
            <a:ext cx="8919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 2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(SGK.T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r.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64)</a:t>
            </a:r>
            <a:endParaRPr lang="vi-VN" sz="2800" dirty="0">
              <a:solidFill>
                <a:srgbClr val="0000FF"/>
              </a:solidFill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36075" y="1261029"/>
                <a:ext cx="750580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điểm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,</a:t>
                </a:r>
                <a:r>
                  <a:rPr lang="vi-VN" sz="2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2800" i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P</a:t>
                </a:r>
                <a:r>
                  <a:rPr lang="vi-VN" sz="280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điểm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2800" dirty="0">
                    <a:latin typeface="+mj-lt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75" y="1261029"/>
                <a:ext cx="7505805" cy="954107"/>
              </a:xfrm>
              <a:prstGeom prst="rect">
                <a:avLst/>
              </a:prstGeom>
              <a:blipFill>
                <a:blip r:embed="rId3"/>
                <a:stretch>
                  <a:fillRect l="-1623" t="-7692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37853" y="582707"/>
            <a:ext cx="1545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Giải: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37853" y="2346779"/>
                <a:ext cx="750402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Suy ra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MP</m:t>
                    </m:r>
                  </m:oMath>
                </a14:m>
                <a:r>
                  <a:rPr lang="vi-VN" sz="2800" dirty="0">
                    <a:latin typeface="+mj-lt"/>
                  </a:rPr>
                  <a:t> là đường trung bình của tam giác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ACD</m:t>
                    </m:r>
                  </m:oMath>
                </a14:m>
                <a:r>
                  <a:rPr lang="vi-VN" sz="2800" i="1" dirty="0">
                    <a:latin typeface="+mj-lt"/>
                  </a:rPr>
                  <a:t>.</a:t>
                </a:r>
                <a:endParaRPr lang="en-US" sz="2800" i="1" dirty="0">
                  <a:latin typeface="+mj-lt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53" y="2346779"/>
                <a:ext cx="7504027" cy="523220"/>
              </a:xfrm>
              <a:prstGeom prst="rect">
                <a:avLst/>
              </a:prstGeom>
              <a:blipFill>
                <a:blip r:embed="rId4"/>
                <a:stretch>
                  <a:fillRect l="-1706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36074" y="3135073"/>
                <a:ext cx="9837950" cy="587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MP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  <a:ea typeface="Times New Roman" panose="02020603050405020304" pitchFamily="18" charset="0"/>
                      </a:rPr>
                      <m:t>DC</m:t>
                    </m:r>
                  </m:oMath>
                </a14:m>
                <a:r>
                  <a:rPr lang="vi-VN" sz="2800" i="1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(tính chất đường trung bình của tam giác)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(1)</a:t>
                </a:r>
                <a:endPara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74" y="3135073"/>
                <a:ext cx="9837950" cy="587853"/>
              </a:xfrm>
              <a:prstGeom prst="rect">
                <a:avLst/>
              </a:prstGeom>
              <a:blipFill>
                <a:blip r:embed="rId5"/>
                <a:stretch>
                  <a:fillRect t="-6186" r="-248" b="-20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074" y="3846260"/>
            <a:ext cx="7797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Tương tự </a:t>
            </a:r>
            <a:r>
              <a:rPr lang="vi-VN" sz="2800" i="1" dirty="0">
                <a:latin typeface="+mj-lt"/>
              </a:rPr>
              <a:t>NP</a:t>
            </a:r>
            <a:r>
              <a:rPr lang="vi-VN" sz="2800" dirty="0">
                <a:latin typeface="+mj-lt"/>
              </a:rPr>
              <a:t> là đường trung bình của tam giác </a:t>
            </a:r>
            <a:r>
              <a:rPr lang="vi-VN" sz="2800" i="1" dirty="0">
                <a:latin typeface="+mj-lt"/>
              </a:rPr>
              <a:t>ABC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36075" y="4480408"/>
                <a:ext cx="10930831" cy="587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</a:pPr>
                <a14:m>
                  <m:oMath xmlns:m="http://schemas.openxmlformats.org/officeDocument/2006/math">
                    <m:r>
                      <a:rPr lang="vi-VN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NP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(theo tính chất đường trung bình của tam giác).</a:t>
                </a:r>
                <a:endPara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75" y="4480408"/>
                <a:ext cx="10930831" cy="587853"/>
              </a:xfrm>
              <a:prstGeom prst="rect">
                <a:avLst/>
              </a:prstGeom>
              <a:blipFill>
                <a:blip r:embed="rId6"/>
                <a:stretch>
                  <a:fillRect t="-729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88539" y="5039576"/>
            <a:ext cx="9094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nên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NP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//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CD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					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(2)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4" name="Rectangle 2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26425" y="5606897"/>
            <a:ext cx="6112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(1) và (2)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429332" y="6250155"/>
            <a:ext cx="568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Suy ra </a:t>
            </a:r>
            <a:r>
              <a:rPr lang="vi-VN" sz="2800" i="1" dirty="0">
                <a:latin typeface="+mj-lt"/>
              </a:rPr>
              <a:t>M</a:t>
            </a:r>
            <a:r>
              <a:rPr lang="vi-VN" sz="2800" dirty="0">
                <a:latin typeface="+mj-lt"/>
              </a:rPr>
              <a:t>, </a:t>
            </a:r>
            <a:r>
              <a:rPr lang="vi-VN" sz="2800" i="1" dirty="0">
                <a:latin typeface="+mj-lt"/>
              </a:rPr>
              <a:t>N</a:t>
            </a:r>
            <a:r>
              <a:rPr lang="vi-VN" sz="2800" dirty="0">
                <a:latin typeface="+mj-lt"/>
              </a:rPr>
              <a:t>, </a:t>
            </a:r>
            <a:r>
              <a:rPr lang="vi-VN" sz="2800" i="1" dirty="0">
                <a:latin typeface="+mj-lt"/>
              </a:rPr>
              <a:t>P</a:t>
            </a:r>
            <a:r>
              <a:rPr lang="vi-VN" sz="2800" dirty="0">
                <a:latin typeface="+mj-lt"/>
              </a:rPr>
              <a:t> thẳng hàng.</a:t>
            </a:r>
            <a:endParaRPr lang="en-US" sz="2800" dirty="0"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106025" y="5440277"/>
            <a:ext cx="1371327" cy="1371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254" y="321455"/>
            <a:ext cx="4664289" cy="28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3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8" grpId="0"/>
      <p:bldP spid="19" grpId="0"/>
      <p:bldP spid="20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7852" y="13971"/>
            <a:ext cx="9101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 tập 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(SGK-T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64)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77636" y="858997"/>
                <a:ext cx="7282707" cy="1209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600"/>
                  </a:spcAft>
                </a:pPr>
                <a:r>
                  <a:rPr lang="vi-VN" sz="28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b) Vì </a:t>
                </a:r>
                <a:r>
                  <a:rPr lang="vi-VN" sz="2800" i="1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MP</a:t>
                </a:r>
                <a:r>
                  <a:rPr lang="vi-VN" sz="28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là đường trung bình của tam giác </a:t>
                </a:r>
                <a:r>
                  <a:rPr lang="vi-VN" sz="2800" i="1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ACD </a:t>
                </a:r>
                <a:r>
                  <a:rPr lang="vi-VN" sz="28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  <a:cs typeface="Times New Roman" pitchFamily="18" charset="0"/>
                      </a:rPr>
                      <m:t>MP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  <a:cs typeface="Times New Roman" pitchFamily="18" charset="0"/>
                      </a:rPr>
                      <m:t>CD</m:t>
                    </m:r>
                  </m:oMath>
                </a14:m>
                <a:endParaRPr lang="en-US" sz="2800" i="1" dirty="0">
                  <a:solidFill>
                    <a:schemeClr val="tx1"/>
                  </a:solidFill>
                  <a:latin typeface="+mj-lt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36" y="858997"/>
                <a:ext cx="7282707" cy="1209370"/>
              </a:xfrm>
              <a:prstGeom prst="rect">
                <a:avLst/>
              </a:prstGeom>
              <a:blipFill>
                <a:blip r:embed="rId3"/>
                <a:stretch>
                  <a:fillRect l="-1674" t="-5556" r="-586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54867" y="2219630"/>
                <a:ext cx="7357065" cy="1209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1219170"/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Vì NP là đường trung bình của tam giác </a:t>
                </a:r>
                <a:r>
                  <a:rPr lang="vi-VN" sz="2800" i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ABC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P</m:t>
                    </m:r>
                    <m:r>
                      <a:rPr lang="vi-VN" sz="2800" i="1">
                        <a:solidFill>
                          <a:prstClr val="black"/>
                        </a:solidFill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  <m:r>
                      <a:rPr lang="vi-VN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1" dirty="0">
                    <a:solidFill>
                      <a:prstClr val="black"/>
                    </a:solidFill>
                    <a:latin typeface="+mj-lt"/>
                  </a:rPr>
                  <a:t>AB</a:t>
                </a:r>
                <a:endParaRPr lang="en-US" sz="2800" i="1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" y="2219630"/>
                <a:ext cx="7357065" cy="1209370"/>
              </a:xfrm>
              <a:prstGeom prst="rect">
                <a:avLst/>
              </a:prstGeom>
              <a:blipFill>
                <a:blip r:embed="rId4"/>
                <a:stretch>
                  <a:fillRect l="-1657" t="-5025" r="-1077" b="-5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77636" y="3657016"/>
                <a:ext cx="9118501" cy="778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Ta có: 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MP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NP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CD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  <m:r>
                      <a:rPr lang="vi-VN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1" dirty="0">
                    <a:solidFill>
                      <a:prstClr val="black"/>
                    </a:solidFill>
                    <a:latin typeface="+mj-lt"/>
                  </a:rPr>
                  <a:t>AB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(</a:t>
                </a:r>
                <a:r>
                  <a:rPr lang="vi-VN" sz="2800" i="1" dirty="0">
                    <a:solidFill>
                      <a:prstClr val="black"/>
                    </a:solidFill>
                    <a:latin typeface="+mj-lt"/>
                  </a:rPr>
                  <a:t>AB</a:t>
                </a:r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</a:t>
                </a:r>
                <a:r>
                  <a:rPr lang="vi-VN" sz="2800" i="1" dirty="0">
                    <a:solidFill>
                      <a:prstClr val="black"/>
                    </a:solidFill>
                    <a:latin typeface="+mj-lt"/>
                  </a:rPr>
                  <a:t>CD</a:t>
                </a:r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)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Rectangle 1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36" y="3657016"/>
                <a:ext cx="9118501" cy="778483"/>
              </a:xfrm>
              <a:prstGeom prst="rect">
                <a:avLst/>
              </a:prstGeom>
              <a:blipFill>
                <a:blip r:embed="rId5"/>
                <a:stretch>
                  <a:fillRect l="-1337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635839" y="4690726"/>
                <a:ext cx="4366299" cy="77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800" dirty="0">
                    <a:latin typeface="+mj-lt"/>
                  </a:rPr>
                  <a:t>Suy ra: </a:t>
                </a:r>
                <a:r>
                  <a:rPr lang="vi-VN" sz="2800" i="1" dirty="0">
                    <a:solidFill>
                      <a:prstClr val="black"/>
                    </a:solidFill>
                    <a:latin typeface="+mj-lt"/>
                  </a:rPr>
                  <a:t>MN</a:t>
                </a:r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(</a:t>
                </a:r>
                <a:r>
                  <a:rPr lang="vi-VN" sz="2800" i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AB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vi-VN" sz="2800" i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CD</a:t>
                </a:r>
                <a:r>
                  <a:rPr lang="vi-VN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vi-VN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7" name="TextBox 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839" y="4690726"/>
                <a:ext cx="4366299" cy="778483"/>
              </a:xfrm>
              <a:prstGeom prst="rect">
                <a:avLst/>
              </a:prstGeom>
              <a:blipFill>
                <a:blip r:embed="rId6"/>
                <a:stretch>
                  <a:fillRect l="-2789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44117" y="5469209"/>
            <a:ext cx="1371327" cy="1371327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5449" y="537191"/>
            <a:ext cx="4948898" cy="30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8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4419601"/>
            <a:ext cx="2438400" cy="2438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00208" y="474526"/>
                <a:ext cx="11836011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Bài 2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(SGK.Tr65) Cho tam giác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ABC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có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AM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 trung tuyến, các điểm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thuộc cạnh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sao 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1" dirty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AP</m:t>
                    </m:r>
                    <m:r>
                      <m:rPr>
                        <m:nor/>
                      </m:rPr>
                      <a:rPr lang="vi-VN" sz="3200" b="0" i="1" dirty="0" smtClean="0">
                        <a:solidFill>
                          <a:srgbClr val="0000FF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kumimoji="0" lang="vi-VN" sz="320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vi-VN" sz="320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  <a:r>
                  <a:rPr kumimoji="0" lang="vi-VN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Gọi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Q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là giao điểm của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AM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và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Chứng minh: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a)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MN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//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CP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            b)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AQ </a:t>
                </a:r>
                <a14:m>
                  <m:oMath xmlns:m="http://schemas.openxmlformats.org/officeDocument/2006/math">
                    <m:r>
                      <a: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kumimoji="0" lang="vi-VN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QM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        c)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CP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vi-VN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4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PQ</a:t>
                </a: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08" y="474526"/>
                <a:ext cx="11836011" cy="2062103"/>
              </a:xfrm>
              <a:prstGeom prst="rect">
                <a:avLst/>
              </a:prstGeom>
              <a:blipFill>
                <a:blip r:embed="rId6"/>
                <a:stretch>
                  <a:fillRect l="-1287" t="-4142" r="-1287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504" y="2506961"/>
            <a:ext cx="4532173" cy="3632582"/>
          </a:xfrm>
          <a:prstGeom prst="rect">
            <a:avLst/>
          </a:prstGeom>
        </p:spPr>
      </p:pic>
      <p:sp>
        <p:nvSpPr>
          <p:cNvPr id="310" name="Rounded Rectangle 30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05:00</a:t>
            </a:r>
          </a:p>
        </p:txBody>
      </p:sp>
      <p:sp>
        <p:nvSpPr>
          <p:cNvPr id="311" name="Rounded Rectangle 3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04:59</a:t>
            </a:r>
          </a:p>
        </p:txBody>
      </p:sp>
      <p:sp>
        <p:nvSpPr>
          <p:cNvPr id="312" name="Rounded Rectangle 3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04:58</a:t>
            </a:r>
          </a:p>
        </p:txBody>
      </p:sp>
      <p:sp>
        <p:nvSpPr>
          <p:cNvPr id="313" name="Rounded Rectangle 3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04:57</a:t>
            </a:r>
          </a:p>
        </p:txBody>
      </p:sp>
      <p:sp>
        <p:nvSpPr>
          <p:cNvPr id="314" name="Rounded Rectangle 3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04:56</a:t>
            </a:r>
          </a:p>
        </p:txBody>
      </p:sp>
      <p:sp>
        <p:nvSpPr>
          <p:cNvPr id="315" name="Rounded Rectangle 3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04:55</a:t>
            </a:r>
          </a:p>
        </p:txBody>
      </p:sp>
      <p:sp>
        <p:nvSpPr>
          <p:cNvPr id="316" name="Rounded Rectangle 3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04:54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04:53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04:52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04:51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04:50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04:49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04:48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04:47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04:46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04:45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04:44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04:43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04:42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04:41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04:40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04:39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04:38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04:37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04:36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04:35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04:34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04:33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04:32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04:31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04:30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04:29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04:28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04:27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04:26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04:25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04:24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04:23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04:22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04:21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04:20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04:19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04:18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04:17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04:16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04:15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04:14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04:13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04:12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04:11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04:10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04:09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04:08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04:07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04:06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04:05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04:04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04:03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04:02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04:01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04:00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03:59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03:58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03:57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03:56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03:55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03:54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03:53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03:52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03:51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03:50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03:49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03:48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03:47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03:46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03:45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03:44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03:43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03:42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03:41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03:40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03:39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03:38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03:37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03:36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03:35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03:34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03:33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03:32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03:31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03:30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03:29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03:28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03:27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03:26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03:25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03:24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03:23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03:22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03:21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03:20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03:19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03:18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03:17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03:16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03:15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03:14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03:13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03:12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03:11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03:10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03:09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03:08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03:07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03:06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03:05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03:04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03:03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03:02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03:01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431" name="Rounded Rectangle 43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432" name="Rounded Rectangle 43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433" name="Rounded Rectangle 43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434" name="Rounded Rectangle 43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435" name="Rounded Rectangle 43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436" name="Rounded Rectangle 43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437" name="Rounded Rectangle 43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438" name="Rounded Rectangle 43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439" name="Rounded Rectangle 43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440" name="Rounded Rectangle 43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441" name="Rounded Rectangle 44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442" name="Rounded Rectangle 44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443" name="Rounded Rectangle 44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444" name="Rounded Rectangle 44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445" name="Rounded Rectangle 44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446" name="Rounded Rectangle 44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447" name="Rounded Rectangle 44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448" name="Rounded Rectangle 44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449" name="Rounded Rectangle 44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450" name="Rounded Rectangle 44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451" name="Rounded Rectangle 45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452" name="Rounded Rectangle 45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453" name="Rounded Rectangle 45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454" name="Rounded Rectangle 45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455" name="Rounded Rectangle 45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456" name="Rounded Rectangle 45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57" name="Rounded Rectangle 45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58" name="Rounded Rectangle 45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59" name="Rounded Rectangle 45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60" name="Rounded Rectangle 45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61" name="Rounded Rectangle 46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62" name="Rounded Rectangle 46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63" name="Rounded Rectangle 46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64" name="Rounded Rectangle 46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65" name="Rounded Rectangle 46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66" name="Rounded Rectangle 46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467" name="Rounded Rectangle 46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468" name="Rounded Rectangle 46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469" name="Rounded Rectangle 46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470" name="Rounded Rectangle 46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471" name="Rounded Rectangle 47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472" name="Rounded Rectangle 47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473" name="Rounded Rectangle 47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474" name="Rounded Rectangle 47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475" name="Rounded Rectangle 47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476" name="Rounded Rectangle 47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477" name="Rounded Rectangle 47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478" name="Rounded Rectangle 47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479" name="Rounded Rectangle 47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480" name="Rounded Rectangle 47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481" name="Rounded Rectangle 48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482" name="Rounded Rectangle 48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483" name="Rounded Rectangle 48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484" name="Rounded Rectangle 48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485" name="Rounded Rectangle 48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486" name="Rounded Rectangle 48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487" name="Rounded Rectangle 48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488" name="Rounded Rectangle 48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489" name="Rounded Rectangle 48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490" name="Rounded Rectangle 48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491" name="Rounded Rectangle 49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492" name="Rounded Rectangle 49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493" name="Rounded Rectangle 49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494" name="Rounded Rectangle 49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495" name="Rounded Rectangle 49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496" name="Rounded Rectangle 49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497" name="Rounded Rectangle 49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498" name="Rounded Rectangle 49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499" name="Rounded Rectangle 49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500" name="Rounded Rectangle 49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501" name="Rounded Rectangle 50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502" name="Rounded Rectangle 50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503" name="Rounded Rectangle 50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504" name="Rounded Rectangle 50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505" name="Rounded Rectangle 50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506" name="Rounded Rectangle 50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507" name="Rounded Rectangle 50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508" name="Rounded Rectangle 50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509" name="Rounded Rectangle 50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510" name="Rounded Rectangle 50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511" name="Rounded Rectangle 51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512" name="Rounded Rectangle 51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513" name="Rounded Rectangle 51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515" name="Rounded Rectangle 51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516" name="Rounded Rectangle 51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521" name="Rounded Rectangle 52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522" name="Rounded Rectangle 52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523" name="Rounded Rectangle 52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524" name="Rounded Rectangle 52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525" name="Rounded Rectangle 52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526" name="Rounded Rectangle 52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527" name="Rounded Rectangle 52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528" name="Rounded Rectangle 52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529" name="Rounded Rectangle 52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530" name="Rounded Rectangle 52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531" name="Rounded Rectangle 53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532" name="Rounded Rectangle 53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533" name="Rounded Rectangle 53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534" name="Rounded Rectangle 53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535" name="Rounded Rectangle 53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536" name="Rounded Rectangle 53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537" name="Rounded Rectangle 53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538" name="Rounded Rectangle 53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539" name="Rounded Rectangle 53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540" name="Rounded Rectangle 53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541" name="Rounded Rectangle 54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542" name="Rounded Rectangle 54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543" name="Rounded Rectangle 54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544" name="Rounded Rectangle 54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545" name="Rounded Rectangle 54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546" name="Rounded Rectangle 54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547" name="Rounded Rectangle 54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548" name="Rounded Rectangle 54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549" name="Rounded Rectangle 54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550" name="Rounded Rectangle 54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551" name="Rounded Rectangle 55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552" name="Rounded Rectangle 55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553" name="Rounded Rectangle 55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554" name="Rounded Rectangle 55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555" name="Rounded Rectangle 55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556" name="Rounded Rectangle 55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557" name="Rounded Rectangle 55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558" name="Rounded Rectangle 55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559" name="Rounded Rectangle 55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560" name="Rounded Rectangle 55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561" name="Rounded Rectangle 56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562" name="Rounded Rectangle 56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563" name="Rounded Rectangle 56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564" name="Rounded Rectangle 56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565" name="Rounded Rectangle 56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566" name="Rounded Rectangle 56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567" name="Rounded Rectangle 56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568" name="Rounded Rectangle 56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569" name="Rounded Rectangle 56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570" name="Rounded Rectangle 56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571" name="Rounded Rectangle 57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572" name="Rounded Rectangle 57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573" name="Rounded Rectangle 57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574" name="Rounded Rectangle 57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575" name="Rounded Rectangle 57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576" name="Rounded Rectangle 57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577" name="Rounded Rectangle 57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578" name="Rounded Rectangle 57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579" name="Rounded Rectangle 57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580" name="Rounded Rectangle 57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581" name="Rounded Rectangle 58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582" name="Rounded Rectangle 58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583" name="Rounded Rectangle 58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584" name="Rounded Rectangle 58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585" name="Rounded Rectangle 58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586" name="Rounded Rectangle 58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587" name="Rounded Rectangle 58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588" name="Rounded Rectangle 58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589" name="Rounded Rectangle 58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590" name="Rounded Rectangle 58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591" name="Rounded Rectangle 59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592" name="Rounded Rectangle 59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593" name="Rounded Rectangle 59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594" name="Rounded Rectangle 59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595" name="Rounded Rectangle 59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596" name="Rounded Rectangle 59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598" name="Rounded Rectangle 59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599" name="Rounded Rectangle 59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600" name="Rounded Rectangle 59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601" name="Rounded Rectangle 60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602" name="Rounded Rectangle 60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603" name="Rounded Rectangle 60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604" name="Rounded Rectangle 60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605" name="Rounded Rectangle 60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606" name="Rounded Rectangle 60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607" name="Rounded Rectangle 60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608" name="Rounded Rectangle 60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609" name="Rounded Rectangle 60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610" name="Rounded Rectangle 60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611" name="Oval 610"/>
          <p:cNvSpPr/>
          <p:nvPr/>
        </p:nvSpPr>
        <p:spPr>
          <a:xfrm>
            <a:off x="571607" y="6262914"/>
            <a:ext cx="627529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TG</a:t>
            </a:r>
          </a:p>
        </p:txBody>
      </p:sp>
      <p:sp>
        <p:nvSpPr>
          <p:cNvPr id="612" name="Rounded Rectangle 61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06:00</a:t>
            </a:r>
          </a:p>
        </p:txBody>
      </p:sp>
      <p:sp>
        <p:nvSpPr>
          <p:cNvPr id="613" name="Rounded Rectangle 61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05:59</a:t>
            </a:r>
          </a:p>
        </p:txBody>
      </p:sp>
      <p:sp>
        <p:nvSpPr>
          <p:cNvPr id="614" name="Rounded Rectangle 61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05:58</a:t>
            </a:r>
          </a:p>
        </p:txBody>
      </p:sp>
      <p:sp>
        <p:nvSpPr>
          <p:cNvPr id="615" name="Rounded Rectangle 61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05:57</a:t>
            </a:r>
          </a:p>
        </p:txBody>
      </p:sp>
      <p:sp>
        <p:nvSpPr>
          <p:cNvPr id="616" name="Rounded Rectangle 61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05:56</a:t>
            </a:r>
          </a:p>
        </p:txBody>
      </p:sp>
      <p:sp>
        <p:nvSpPr>
          <p:cNvPr id="617" name="Rounded Rectangle 61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05:55</a:t>
            </a:r>
          </a:p>
        </p:txBody>
      </p:sp>
      <p:sp>
        <p:nvSpPr>
          <p:cNvPr id="618" name="Rounded Rectangle 61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05:54</a:t>
            </a:r>
          </a:p>
        </p:txBody>
      </p:sp>
      <p:sp>
        <p:nvSpPr>
          <p:cNvPr id="619" name="Rounded Rectangle 61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05:53</a:t>
            </a:r>
          </a:p>
        </p:txBody>
      </p:sp>
      <p:sp>
        <p:nvSpPr>
          <p:cNvPr id="620" name="Rounded Rectangle 61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05:52</a:t>
            </a:r>
          </a:p>
        </p:txBody>
      </p:sp>
      <p:sp>
        <p:nvSpPr>
          <p:cNvPr id="621" name="Rounded Rectangle 62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05:51</a:t>
            </a:r>
          </a:p>
        </p:txBody>
      </p:sp>
      <p:sp>
        <p:nvSpPr>
          <p:cNvPr id="622" name="Rounded Rectangle 62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05:50</a:t>
            </a:r>
          </a:p>
        </p:txBody>
      </p:sp>
      <p:sp>
        <p:nvSpPr>
          <p:cNvPr id="623" name="Rounded Rectangle 62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05:49</a:t>
            </a:r>
          </a:p>
        </p:txBody>
      </p:sp>
      <p:sp>
        <p:nvSpPr>
          <p:cNvPr id="624" name="Rounded Rectangle 62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05:48</a:t>
            </a:r>
          </a:p>
        </p:txBody>
      </p:sp>
      <p:sp>
        <p:nvSpPr>
          <p:cNvPr id="625" name="Rounded Rectangle 62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05:47</a:t>
            </a:r>
          </a:p>
        </p:txBody>
      </p:sp>
      <p:sp>
        <p:nvSpPr>
          <p:cNvPr id="626" name="Rounded Rectangle 62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05:46</a:t>
            </a:r>
          </a:p>
        </p:txBody>
      </p:sp>
      <p:sp>
        <p:nvSpPr>
          <p:cNvPr id="627" name="Rounded Rectangle 62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05:45</a:t>
            </a:r>
          </a:p>
        </p:txBody>
      </p:sp>
      <p:sp>
        <p:nvSpPr>
          <p:cNvPr id="628" name="Rounded Rectangle 62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05:44</a:t>
            </a:r>
          </a:p>
        </p:txBody>
      </p:sp>
      <p:sp>
        <p:nvSpPr>
          <p:cNvPr id="629" name="Rounded Rectangle 62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05:43</a:t>
            </a:r>
          </a:p>
        </p:txBody>
      </p:sp>
      <p:sp>
        <p:nvSpPr>
          <p:cNvPr id="630" name="Rounded Rectangle 62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05:42</a:t>
            </a:r>
          </a:p>
        </p:txBody>
      </p:sp>
      <p:sp>
        <p:nvSpPr>
          <p:cNvPr id="631" name="Rounded Rectangle 63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05:41</a:t>
            </a:r>
          </a:p>
        </p:txBody>
      </p:sp>
      <p:sp>
        <p:nvSpPr>
          <p:cNvPr id="632" name="Rounded Rectangle 63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05:40</a:t>
            </a:r>
          </a:p>
        </p:txBody>
      </p:sp>
      <p:sp>
        <p:nvSpPr>
          <p:cNvPr id="633" name="Rounded Rectangle 63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05:39</a:t>
            </a:r>
          </a:p>
        </p:txBody>
      </p:sp>
      <p:sp>
        <p:nvSpPr>
          <p:cNvPr id="634" name="Rounded Rectangle 63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05:38</a:t>
            </a:r>
          </a:p>
        </p:txBody>
      </p:sp>
      <p:sp>
        <p:nvSpPr>
          <p:cNvPr id="635" name="Rounded Rectangle 63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05:37</a:t>
            </a:r>
          </a:p>
        </p:txBody>
      </p:sp>
      <p:sp>
        <p:nvSpPr>
          <p:cNvPr id="636" name="Rounded Rectangle 63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05:36</a:t>
            </a:r>
          </a:p>
        </p:txBody>
      </p:sp>
      <p:sp>
        <p:nvSpPr>
          <p:cNvPr id="637" name="Rounded Rectangle 63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05:35</a:t>
            </a:r>
          </a:p>
        </p:txBody>
      </p:sp>
      <p:sp>
        <p:nvSpPr>
          <p:cNvPr id="638" name="Rounded Rectangle 63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05:34</a:t>
            </a:r>
          </a:p>
        </p:txBody>
      </p:sp>
      <p:sp>
        <p:nvSpPr>
          <p:cNvPr id="639" name="Rounded Rectangle 63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05:33</a:t>
            </a:r>
          </a:p>
        </p:txBody>
      </p:sp>
      <p:sp>
        <p:nvSpPr>
          <p:cNvPr id="640" name="Rounded Rectangle 63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05:32</a:t>
            </a:r>
          </a:p>
        </p:txBody>
      </p:sp>
      <p:sp>
        <p:nvSpPr>
          <p:cNvPr id="641" name="Rounded Rectangle 64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05:31</a:t>
            </a:r>
          </a:p>
        </p:txBody>
      </p:sp>
      <p:sp>
        <p:nvSpPr>
          <p:cNvPr id="642" name="Rounded Rectangle 64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05:30</a:t>
            </a:r>
          </a:p>
        </p:txBody>
      </p:sp>
      <p:sp>
        <p:nvSpPr>
          <p:cNvPr id="643" name="Rounded Rectangle 64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05:29</a:t>
            </a:r>
          </a:p>
        </p:txBody>
      </p:sp>
      <p:sp>
        <p:nvSpPr>
          <p:cNvPr id="644" name="Rounded Rectangle 64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05:28</a:t>
            </a:r>
          </a:p>
        </p:txBody>
      </p:sp>
      <p:sp>
        <p:nvSpPr>
          <p:cNvPr id="645" name="Rounded Rectangle 64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05:27</a:t>
            </a:r>
          </a:p>
        </p:txBody>
      </p:sp>
      <p:sp>
        <p:nvSpPr>
          <p:cNvPr id="646" name="Rounded Rectangle 64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05:26</a:t>
            </a:r>
          </a:p>
        </p:txBody>
      </p:sp>
      <p:sp>
        <p:nvSpPr>
          <p:cNvPr id="647" name="Rounded Rectangle 64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05:25</a:t>
            </a:r>
          </a:p>
        </p:txBody>
      </p:sp>
      <p:sp>
        <p:nvSpPr>
          <p:cNvPr id="648" name="Rounded Rectangle 64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05:24</a:t>
            </a:r>
          </a:p>
        </p:txBody>
      </p:sp>
      <p:sp>
        <p:nvSpPr>
          <p:cNvPr id="649" name="Rounded Rectangle 64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05:23</a:t>
            </a:r>
          </a:p>
        </p:txBody>
      </p:sp>
      <p:sp>
        <p:nvSpPr>
          <p:cNvPr id="650" name="Rounded Rectangle 64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05:22</a:t>
            </a:r>
          </a:p>
        </p:txBody>
      </p:sp>
      <p:sp>
        <p:nvSpPr>
          <p:cNvPr id="651" name="Rounded Rectangle 65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05:21</a:t>
            </a:r>
          </a:p>
        </p:txBody>
      </p:sp>
      <p:sp>
        <p:nvSpPr>
          <p:cNvPr id="652" name="Rounded Rectangle 65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05:20</a:t>
            </a:r>
          </a:p>
        </p:txBody>
      </p:sp>
      <p:sp>
        <p:nvSpPr>
          <p:cNvPr id="653" name="Rounded Rectangle 65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05:19</a:t>
            </a:r>
          </a:p>
        </p:txBody>
      </p:sp>
      <p:sp>
        <p:nvSpPr>
          <p:cNvPr id="654" name="Rounded Rectangle 65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05:18</a:t>
            </a:r>
          </a:p>
        </p:txBody>
      </p:sp>
      <p:sp>
        <p:nvSpPr>
          <p:cNvPr id="655" name="Rounded Rectangle 65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05:17</a:t>
            </a:r>
          </a:p>
        </p:txBody>
      </p:sp>
      <p:sp>
        <p:nvSpPr>
          <p:cNvPr id="656" name="Rounded Rectangle 65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05:16</a:t>
            </a:r>
          </a:p>
        </p:txBody>
      </p:sp>
      <p:sp>
        <p:nvSpPr>
          <p:cNvPr id="657" name="Rounded Rectangle 65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05:15</a:t>
            </a:r>
          </a:p>
        </p:txBody>
      </p:sp>
      <p:sp>
        <p:nvSpPr>
          <p:cNvPr id="658" name="Rounded Rectangle 65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05:14</a:t>
            </a:r>
          </a:p>
        </p:txBody>
      </p:sp>
      <p:sp>
        <p:nvSpPr>
          <p:cNvPr id="659" name="Rounded Rectangle 65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05:13</a:t>
            </a:r>
          </a:p>
        </p:txBody>
      </p:sp>
      <p:sp>
        <p:nvSpPr>
          <p:cNvPr id="660" name="Rounded Rectangle 65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05:12</a:t>
            </a:r>
          </a:p>
        </p:txBody>
      </p:sp>
      <p:sp>
        <p:nvSpPr>
          <p:cNvPr id="661" name="Rounded Rectangle 66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05:11</a:t>
            </a:r>
          </a:p>
        </p:txBody>
      </p:sp>
      <p:sp>
        <p:nvSpPr>
          <p:cNvPr id="662" name="Rounded Rectangle 661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05:10</a:t>
            </a:r>
          </a:p>
        </p:txBody>
      </p:sp>
      <p:sp>
        <p:nvSpPr>
          <p:cNvPr id="663" name="Rounded Rectangle 662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05:09</a:t>
            </a:r>
          </a:p>
        </p:txBody>
      </p:sp>
      <p:sp>
        <p:nvSpPr>
          <p:cNvPr id="664" name="Rounded Rectangle 663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05:08</a:t>
            </a:r>
          </a:p>
        </p:txBody>
      </p:sp>
      <p:sp>
        <p:nvSpPr>
          <p:cNvPr id="665" name="Rounded Rectangle 664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05:07</a:t>
            </a:r>
          </a:p>
        </p:txBody>
      </p:sp>
      <p:sp>
        <p:nvSpPr>
          <p:cNvPr id="666" name="Rounded Rectangle 665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05:06</a:t>
            </a:r>
          </a:p>
        </p:txBody>
      </p:sp>
      <p:sp>
        <p:nvSpPr>
          <p:cNvPr id="667" name="Rounded Rectangle 666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05:05</a:t>
            </a:r>
          </a:p>
        </p:txBody>
      </p:sp>
      <p:sp>
        <p:nvSpPr>
          <p:cNvPr id="668" name="Rounded Rectangle 667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05:04</a:t>
            </a:r>
          </a:p>
        </p:txBody>
      </p:sp>
      <p:sp>
        <p:nvSpPr>
          <p:cNvPr id="669" name="Rounded Rectangle 668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05:03</a:t>
            </a:r>
          </a:p>
        </p:txBody>
      </p:sp>
      <p:sp>
        <p:nvSpPr>
          <p:cNvPr id="670" name="Rounded Rectangle 669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05:02</a:t>
            </a:r>
          </a:p>
        </p:txBody>
      </p:sp>
      <p:sp>
        <p:nvSpPr>
          <p:cNvPr id="671" name="Rounded Rectangle 670"/>
          <p:cNvSpPr/>
          <p:nvPr/>
        </p:nvSpPr>
        <p:spPr>
          <a:xfrm>
            <a:off x="351972" y="5502819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05:01</a:t>
            </a:r>
          </a:p>
        </p:txBody>
      </p:sp>
    </p:spTree>
    <p:extLst>
      <p:ext uri="{BB962C8B-B14F-4D97-AF65-F5344CB8AC3E}">
        <p14:creationId xmlns:p14="http://schemas.microsoft.com/office/powerpoint/2010/main" val="246007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2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3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5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6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9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92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93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301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302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303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304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5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3065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3075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3085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3095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10500"/>
                            </p:stCondLst>
                            <p:childTnLst>
                              <p:par>
                                <p:cTn id="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>
                            <p:stCondLst>
                              <p:cond delay="311500"/>
                            </p:stCondLst>
                            <p:childTnLst>
                              <p:par>
                                <p:cTn id="9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312500"/>
                            </p:stCondLst>
                            <p:childTnLst>
                              <p:par>
                                <p:cTn id="9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>
                            <p:stCondLst>
                              <p:cond delay="313500"/>
                            </p:stCondLst>
                            <p:childTnLst>
                              <p:par>
                                <p:cTn id="9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>
                            <p:stCondLst>
                              <p:cond delay="314500"/>
                            </p:stCondLst>
                            <p:childTnLst>
                              <p:par>
                                <p:cTn id="9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315500"/>
                            </p:stCondLst>
                            <p:childTnLst>
                              <p:par>
                                <p:cTn id="9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316500"/>
                            </p:stCondLst>
                            <p:childTnLst>
                              <p:par>
                                <p:cTn id="9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>
                            <p:stCondLst>
                              <p:cond delay="317500"/>
                            </p:stCondLst>
                            <p:childTnLst>
                              <p:par>
                                <p:cTn id="9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318500"/>
                            </p:stCondLst>
                            <p:childTnLst>
                              <p:par>
                                <p:cTn id="9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>
                            <p:stCondLst>
                              <p:cond delay="319500"/>
                            </p:stCondLst>
                            <p:childTnLst>
                              <p:par>
                                <p:cTn id="9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320500"/>
                            </p:stCondLst>
                            <p:childTnLst>
                              <p:par>
                                <p:cTn id="9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>
                            <p:stCondLst>
                              <p:cond delay="321500"/>
                            </p:stCondLst>
                            <p:childTnLst>
                              <p:par>
                                <p:cTn id="9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>
                            <p:stCondLst>
                              <p:cond delay="322500"/>
                            </p:stCondLst>
                            <p:childTnLst>
                              <p:par>
                                <p:cTn id="9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>
                            <p:stCondLst>
                              <p:cond delay="323500"/>
                            </p:stCondLst>
                            <p:childTnLst>
                              <p:par>
                                <p:cTn id="9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324500"/>
                            </p:stCondLst>
                            <p:childTnLst>
                              <p:par>
                                <p:cTn id="9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>
                            <p:stCondLst>
                              <p:cond delay="325500"/>
                            </p:stCondLst>
                            <p:childTnLst>
                              <p:par>
                                <p:cTn id="9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>
                            <p:stCondLst>
                              <p:cond delay="326500"/>
                            </p:stCondLst>
                            <p:childTnLst>
                              <p:par>
                                <p:cTn id="9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327500"/>
                            </p:stCondLst>
                            <p:childTnLst>
                              <p:par>
                                <p:cTn id="10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328500"/>
                            </p:stCondLst>
                            <p:childTnLst>
                              <p:par>
                                <p:cTn id="10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329500"/>
                            </p:stCondLst>
                            <p:childTnLst>
                              <p:par>
                                <p:cTn id="10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>
                            <p:stCondLst>
                              <p:cond delay="330500"/>
                            </p:stCondLst>
                            <p:childTnLst>
                              <p:par>
                                <p:cTn id="10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>
                            <p:stCondLst>
                              <p:cond delay="331500"/>
                            </p:stCondLst>
                            <p:childTnLst>
                              <p:par>
                                <p:cTn id="10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332500"/>
                            </p:stCondLst>
                            <p:childTnLst>
                              <p:par>
                                <p:cTn id="10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333500"/>
                            </p:stCondLst>
                            <p:childTnLst>
                              <p:par>
                                <p:cTn id="10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1" fill="hold">
                            <p:stCondLst>
                              <p:cond delay="334500"/>
                            </p:stCondLst>
                            <p:childTnLst>
                              <p:par>
                                <p:cTn id="10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335500"/>
                            </p:stCondLst>
                            <p:childTnLst>
                              <p:par>
                                <p:cTn id="10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fill="hold">
                            <p:stCondLst>
                              <p:cond delay="336500"/>
                            </p:stCondLst>
                            <p:childTnLst>
                              <p:par>
                                <p:cTn id="10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fill="hold">
                            <p:stCondLst>
                              <p:cond delay="337500"/>
                            </p:stCondLst>
                            <p:childTnLst>
                              <p:par>
                                <p:cTn id="10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338500"/>
                            </p:stCondLst>
                            <p:childTnLst>
                              <p:par>
                                <p:cTn id="10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339500"/>
                            </p:stCondLst>
                            <p:childTnLst>
                              <p:par>
                                <p:cTn id="10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340500"/>
                            </p:stCondLst>
                            <p:childTnLst>
                              <p:par>
                                <p:cTn id="10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2" fill="hold">
                            <p:stCondLst>
                              <p:cond delay="341500"/>
                            </p:stCondLst>
                            <p:childTnLst>
                              <p:par>
                                <p:cTn id="10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342500"/>
                            </p:stCondLst>
                            <p:childTnLst>
                              <p:par>
                                <p:cTn id="10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8" fill="hold">
                            <p:stCondLst>
                              <p:cond delay="343500"/>
                            </p:stCondLst>
                            <p:childTnLst>
                              <p:par>
                                <p:cTn id="10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344500"/>
                            </p:stCondLst>
                            <p:childTnLst>
                              <p:par>
                                <p:cTn id="10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4" fill="hold">
                            <p:stCondLst>
                              <p:cond delay="345500"/>
                            </p:stCondLst>
                            <p:childTnLst>
                              <p:par>
                                <p:cTn id="10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7" fill="hold">
                            <p:stCondLst>
                              <p:cond delay="346500"/>
                            </p:stCondLst>
                            <p:childTnLst>
                              <p:par>
                                <p:cTn id="10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347500"/>
                            </p:stCondLst>
                            <p:childTnLst>
                              <p:par>
                                <p:cTn id="10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3" fill="hold">
                            <p:stCondLst>
                              <p:cond delay="348500"/>
                            </p:stCondLst>
                            <p:childTnLst>
                              <p:par>
                                <p:cTn id="10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349500"/>
                            </p:stCondLst>
                            <p:childTnLst>
                              <p:par>
                                <p:cTn id="10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9" fill="hold">
                            <p:stCondLst>
                              <p:cond delay="350500"/>
                            </p:stCondLst>
                            <p:childTnLst>
                              <p:par>
                                <p:cTn id="10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2" fill="hold">
                            <p:stCondLst>
                              <p:cond delay="351500"/>
                            </p:stCondLst>
                            <p:childTnLst>
                              <p:par>
                                <p:cTn id="10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352500"/>
                            </p:stCondLst>
                            <p:childTnLst>
                              <p:par>
                                <p:cTn id="10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8" fill="hold">
                            <p:stCondLst>
                              <p:cond delay="353500"/>
                            </p:stCondLst>
                            <p:childTnLst>
                              <p:par>
                                <p:cTn id="10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1" fill="hold">
                            <p:stCondLst>
                              <p:cond delay="354500"/>
                            </p:stCondLst>
                            <p:childTnLst>
                              <p:par>
                                <p:cTn id="10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4" fill="hold">
                            <p:stCondLst>
                              <p:cond delay="355500"/>
                            </p:stCondLst>
                            <p:childTnLst>
                              <p:par>
                                <p:cTn id="10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356500"/>
                            </p:stCondLst>
                            <p:childTnLst>
                              <p:par>
                                <p:cTn id="10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0" fill="hold">
                            <p:stCondLst>
                              <p:cond delay="357500"/>
                            </p:stCondLst>
                            <p:childTnLst>
                              <p:par>
                                <p:cTn id="10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358500"/>
                            </p:stCondLst>
                            <p:childTnLst>
                              <p:par>
                                <p:cTn id="10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6" fill="hold">
                            <p:stCondLst>
                              <p:cond delay="359500"/>
                            </p:stCondLst>
                            <p:childTnLst>
                              <p:par>
                                <p:cTn id="10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360500"/>
                            </p:stCondLst>
                            <p:childTnLst>
                              <p:par>
                                <p:cTn id="1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1"/>
                  </p:tgtEl>
                </p:cond>
              </p:nextCondLst>
            </p:seq>
          </p:childTnLst>
        </p:cTn>
      </p:par>
    </p:tnLst>
    <p:bldLst>
      <p:bldP spid="4" grpId="0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05" y="4620705"/>
            <a:ext cx="2237295" cy="2237295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8322" y="86219"/>
            <a:ext cx="11836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(SGK-Tr65)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8323" y="717998"/>
            <a:ext cx="1263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Giải: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8323" y="1362211"/>
            <a:ext cx="6462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 minh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// </a:t>
            </a:r>
            <a:r>
              <a:rPr lang="vi-VN" sz="32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CP</a:t>
            </a:r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8924" y="3136612"/>
                <a:ext cx="542424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uy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là trung điểm của </a:t>
                </a:r>
                <a:r>
                  <a:rPr lang="vi-VN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PB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.</a:t>
                </a:r>
                <a:endParaRPr lang="en-US" sz="3200" dirty="0"/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4" y="3136612"/>
                <a:ext cx="5424242" cy="584775"/>
              </a:xfrm>
              <a:prstGeom prst="rect">
                <a:avLst/>
              </a:prstGeom>
              <a:blipFill>
                <a:blip r:embed="rId4"/>
                <a:stretch>
                  <a:fillRect t="-15789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8924" y="3944212"/>
            <a:ext cx="78691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Mà </a:t>
            </a:r>
            <a:r>
              <a:rPr lang="vi-VN" sz="3200" i="1" dirty="0">
                <a:latin typeface="+mj-lt"/>
              </a:rPr>
              <a:t>M</a:t>
            </a:r>
            <a:r>
              <a:rPr lang="vi-VN" sz="3200" dirty="0">
                <a:latin typeface="+mj-lt"/>
              </a:rPr>
              <a:t> là trung điểm của </a:t>
            </a:r>
            <a:r>
              <a:rPr lang="vi-VN" sz="3200" i="1" dirty="0">
                <a:latin typeface="+mj-lt"/>
              </a:rPr>
              <a:t>BC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/>
              </a:rPr>
              <a:t>AM</a:t>
            </a:r>
            <a:r>
              <a:rPr lang="vi-VN" sz="3200" dirty="0">
                <a:solidFill>
                  <a:prstClr val="black"/>
                </a:solidFill>
                <a:latin typeface="Times New Roman"/>
              </a:rPr>
              <a:t> là đường trung tuyến</a:t>
            </a:r>
            <a:r>
              <a:rPr lang="en-US" sz="3200" dirty="0">
                <a:solidFill>
                  <a:prstClr val="black"/>
                </a:solidFill>
                <a:latin typeface="Times New Roman"/>
              </a:rPr>
              <a:t>)</a:t>
            </a:r>
            <a:endParaRPr lang="en-US" sz="3200" dirty="0">
              <a:latin typeface="+mj-lt"/>
            </a:endParaRPr>
          </a:p>
        </p:txBody>
      </p:sp>
      <p:sp>
        <p:nvSpPr>
          <p:cNvPr id="16" name="Rectangle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79890" y="5124315"/>
            <a:ext cx="8670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latin typeface="+mj-lt"/>
              </a:rPr>
              <a:t>Suy ra </a:t>
            </a:r>
            <a:r>
              <a:rPr lang="vi-VN" sz="3200" i="1" dirty="0">
                <a:latin typeface="+mj-lt"/>
              </a:rPr>
              <a:t>MN</a:t>
            </a:r>
            <a:r>
              <a:rPr lang="vi-VN" sz="3200" dirty="0">
                <a:latin typeface="+mj-lt"/>
              </a:rPr>
              <a:t> là đường trung bình của tam giác </a:t>
            </a:r>
            <a:r>
              <a:rPr lang="vi-VN" sz="3200" i="1" dirty="0">
                <a:latin typeface="+mj-lt"/>
              </a:rPr>
              <a:t>BCP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72048" y="586587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/>
              </a:rPr>
              <a:t>Suy ra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//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CP</a:t>
            </a:r>
            <a:r>
              <a:rPr lang="vi-VN" sz="3200" dirty="0">
                <a:solidFill>
                  <a:prstClr val="black"/>
                </a:solidFill>
                <a:latin typeface="Times New Roman"/>
              </a:rPr>
              <a:t>.</a:t>
            </a:r>
            <a:endParaRPr lang="en-US" dirty="0"/>
          </a:p>
        </p:txBody>
      </p:sp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715" y="0"/>
            <a:ext cx="4444610" cy="3562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8924" y="2159568"/>
                <a:ext cx="4394152" cy="782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1219170"/>
                <a:r>
                  <a:rPr lang="vi-VN" sz="2800" dirty="0">
                    <a:latin typeface="+mj-lt"/>
                  </a:rPr>
                  <a:t>Ta có:</a:t>
                </a:r>
                <a:r>
                  <a:rPr lang="vi-VN" sz="28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latin typeface="+mj-lt"/>
                        <a:ea typeface="Times New Roman" panose="02020603050405020304" pitchFamily="18" charset="0"/>
                      </a:rPr>
                      <m:t>AP</m:t>
                    </m:r>
                    <m:r>
                      <m:rPr>
                        <m:nor/>
                      </m:rPr>
                      <a:rPr lang="vi-VN" sz="2800" i="1" dirty="0"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dirty="0">
                        <a:latin typeface="+mj-lt"/>
                        <a:ea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vi-VN" sz="2800" i="1" dirty="0">
                        <a:latin typeface="+mj-lt"/>
                        <a:ea typeface="Times New Roman" panose="02020603050405020304" pitchFamily="18" charset="0"/>
                      </a:rPr>
                      <m:t>BN</m:t>
                    </m:r>
                    <m:r>
                      <m:rPr>
                        <m:nor/>
                      </m:rPr>
                      <a:rPr lang="vi-VN" sz="2800" dirty="0">
                        <a:latin typeface="+mj-lt"/>
                        <a:ea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vi-VN" sz="2800" i="1" dirty="0">
                        <a:latin typeface="+mj-lt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vi-VN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dirty="0">
                        <a:latin typeface="+mj-lt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prstClr val="black"/>
                            </a:solidFill>
                            <a:latin typeface="+mj-lt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  <a:ea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i="1" dirty="0">
                    <a:solidFill>
                      <a:prstClr val="black"/>
                    </a:solidFill>
                    <a:latin typeface="+mj-lt"/>
                  </a:rPr>
                  <a:t> </a:t>
                </a:r>
                <a:endParaRPr lang="en-US" sz="2800" i="1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4" y="2159568"/>
                <a:ext cx="4394152" cy="782715"/>
              </a:xfrm>
              <a:prstGeom prst="rect">
                <a:avLst/>
              </a:prstGeom>
              <a:blipFill>
                <a:blip r:embed="rId6"/>
                <a:stretch>
                  <a:fillRect l="-2774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79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5" grpId="0"/>
      <p:bldP spid="16" grpId="0"/>
      <p:bldP spid="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05" y="4620705"/>
            <a:ext cx="2237295" cy="2237295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55702" y="1539493"/>
            <a:ext cx="7485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 câu a ta có: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//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nên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//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PQ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55703" y="2553626"/>
            <a:ext cx="4787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là trung điểm của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8322" y="3415699"/>
                <a:ext cx="1015804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Suy ra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Q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là trung điểm của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AM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hay </a:t>
                </a:r>
                <a:r>
                  <a:rPr lang="vi-VN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AQ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vi-VN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QM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Rectangle 1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2" y="3415699"/>
                <a:ext cx="10158041" cy="584775"/>
              </a:xfrm>
              <a:prstGeom prst="rect">
                <a:avLst/>
              </a:prstGeom>
              <a:blipFill>
                <a:blip r:embed="rId4"/>
                <a:stretch>
                  <a:fillRect l="-1501"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8322" y="133225"/>
            <a:ext cx="11836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(SGK.Tr65)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276" y="86139"/>
            <a:ext cx="4426857" cy="38049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55703" y="824928"/>
                <a:ext cx="44726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b) </a:t>
                </a:r>
                <a:r>
                  <a:rPr lang="vi-VN" sz="3200" dirty="0">
                    <a:solidFill>
                      <a:srgbClr val="0000FF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Chứng minh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200" i="1" dirty="0">
                    <a:solidFill>
                      <a:srgbClr val="0000FF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AQ </a:t>
                </a:r>
                <a14:m>
                  <m:oMath xmlns:m="http://schemas.openxmlformats.org/officeDocument/2006/math">
                    <m:r>
                      <a:rPr lang="vi-VN" sz="32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vi-VN" sz="3200" i="1" dirty="0">
                    <a:solidFill>
                      <a:srgbClr val="0000FF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QM</a:t>
                </a:r>
              </a:p>
            </p:txBody>
          </p:sp>
        </mc:Choice>
        <mc:Fallback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03" y="824928"/>
                <a:ext cx="4472699" cy="584775"/>
              </a:xfrm>
              <a:prstGeom prst="rect">
                <a:avLst/>
              </a:prstGeom>
              <a:blipFill>
                <a:blip r:embed="rId6"/>
                <a:stretch>
                  <a:fillRect l="-3542" t="-14583" r="-2452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72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05" y="4620705"/>
            <a:ext cx="2237295" cy="2237295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98323" y="1806997"/>
            <a:ext cx="8048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Ta có: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MN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là đường trung bình của tam 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giác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BCP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8323" y="3136612"/>
                <a:ext cx="804899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⇒</m:t>
                    </m:r>
                    <m:r>
                      <m:rPr>
                        <m:nor/>
                      </m:rPr>
                      <a:rPr lang="vi-VN" sz="3200" i="1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CP</m:t>
                    </m:r>
                    <m:r>
                      <m:rPr>
                        <m:nor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tx1"/>
                        </a:solidFill>
                        <a:latin typeface="+mj-lt"/>
                        <a:ea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rPr>
                  <a:t>  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     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					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(1)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3" y="3136612"/>
                <a:ext cx="8048998" cy="584775"/>
              </a:xfrm>
              <a:prstGeom prst="rect">
                <a:avLst/>
              </a:prstGeom>
              <a:blipFill>
                <a:blip r:embed="rId3"/>
                <a:stretch>
                  <a:fillRect t="-15789" r="-984" b="-3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8323" y="3756584"/>
            <a:ext cx="8141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PQ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là đường trung bình của tam giác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AMN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8323" y="4497831"/>
                <a:ext cx="823494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m:rPr>
                        <m:nor/>
                      </m:rPr>
                      <a:rPr lang="vi-VN" sz="3200" i="1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vi-VN" sz="3200" b="0" i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prstClr val="black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b="0" i="0" dirty="0" smtClean="0">
                        <a:solidFill>
                          <a:prstClr val="black"/>
                        </a:solidFill>
                        <a:latin typeface="+mj-lt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 smtClean="0">
                        <a:solidFill>
                          <a:prstClr val="black"/>
                        </a:solidFill>
                        <a:latin typeface="+mj-lt"/>
                        <a:ea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prstClr val="black"/>
                        </a:solidFill>
                        <a:latin typeface="+mj-lt"/>
                        <a:ea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+mj-lt"/>
                  </a:rPr>
                  <a:t>  </a:t>
                </a:r>
                <a:r>
                  <a:rPr lang="vi-VN" sz="3200" dirty="0">
                    <a:solidFill>
                      <a:prstClr val="black"/>
                    </a:solidFill>
                    <a:latin typeface="Calibri"/>
                  </a:rPr>
                  <a:t>          </a:t>
                </a:r>
                <a:r>
                  <a:rPr lang="en-US" sz="3200" dirty="0">
                    <a:solidFill>
                      <a:prstClr val="black"/>
                    </a:solidFill>
                    <a:latin typeface="Calibri"/>
                  </a:rPr>
                  <a:t>					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(2)</a:t>
                </a:r>
                <a:r>
                  <a:rPr lang="vi-VN" sz="3200" dirty="0">
                    <a:solidFill>
                      <a:prstClr val="black"/>
                    </a:solidFill>
                    <a:latin typeface="Calibri"/>
                  </a:rPr>
                  <a:t>  </a:t>
                </a:r>
                <a:endParaRPr lang="en-US" dirty="0"/>
              </a:p>
            </p:txBody>
          </p:sp>
        </mc:Choice>
        <mc:Fallback>
          <p:sp>
            <p:nvSpPr>
              <p:cNvPr id="8" name="Rectangle 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3" y="4497831"/>
                <a:ext cx="8234947" cy="584775"/>
              </a:xfrm>
              <a:prstGeom prst="rect">
                <a:avLst/>
              </a:prstGeom>
              <a:blipFill>
                <a:blip r:embed="rId4"/>
                <a:stretch>
                  <a:fillRect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535685" y="5291073"/>
                <a:ext cx="6363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Từ (1) và (2) suy ra: </a:t>
                </a:r>
                <a:r>
                  <a:rPr lang="vi-VN" sz="3200" i="1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</a:rPr>
                  <a:t>CP </a:t>
                </a:r>
                <a14:m>
                  <m:oMath xmlns:m="http://schemas.openxmlformats.org/officeDocument/2006/math">
                    <m:r>
                      <a:rPr lang="vi-VN" sz="3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</a:rPr>
                  <a:t> 4</a:t>
                </a:r>
                <a:r>
                  <a:rPr lang="vi-VN" sz="3200" i="1" dirty="0">
                    <a:solidFill>
                      <a:schemeClr val="tx1"/>
                    </a:solidFill>
                    <a:latin typeface="+mj-lt"/>
                    <a:ea typeface="Times New Roman" panose="02020603050405020304" pitchFamily="18" charset="0"/>
                  </a:rPr>
                  <a:t>PQ</a:t>
                </a:r>
              </a:p>
            </p:txBody>
          </p:sp>
        </mc:Choice>
        <mc:Fallback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5" y="5291073"/>
                <a:ext cx="6363092" cy="584775"/>
              </a:xfrm>
              <a:prstGeom prst="rect">
                <a:avLst/>
              </a:prstGeom>
              <a:blipFill>
                <a:blip r:embed="rId5"/>
                <a:stretch>
                  <a:fillRect l="-249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7453" y="19839"/>
            <a:ext cx="11836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(SGK.Tr65)</a:t>
            </a:r>
          </a:p>
        </p:txBody>
      </p:sp>
      <p:pic>
        <p:nvPicPr>
          <p:cNvPr id="13" name="Picture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496" y="312226"/>
            <a:ext cx="4108281" cy="3724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8323" y="868925"/>
                <a:ext cx="118360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</a:t>
                </a:r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minh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vi-VN" sz="32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CP</a:t>
                </a:r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4</a:t>
                </a:r>
                <a:r>
                  <a:rPr lang="vi-VN" sz="32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PQ</a:t>
                </a:r>
              </a:p>
            </p:txBody>
          </p:sp>
        </mc:Choice>
        <mc:Fallback>
          <p:sp>
            <p:nvSpPr>
              <p:cNvPr id="12" name="Rectangle 1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3" y="868925"/>
                <a:ext cx="11836011" cy="584775"/>
              </a:xfrm>
              <a:prstGeom prst="rect">
                <a:avLst/>
              </a:prstGeom>
              <a:blipFill>
                <a:blip r:embed="rId7"/>
                <a:stretch>
                  <a:fillRect l="-1287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50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8" grpId="0"/>
      <p:bldP spid="9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219170"/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9675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5602514" y="65987"/>
            <a:ext cx="6476366" cy="5188184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1977" y="65987"/>
            <a:ext cx="547053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5.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(SGK.Tr65) Trong Hình 36, ba cạnh màu vàng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gợi nên hình ảnh tam giác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và đoạn thẳng màu xanh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là một đường trung bình của tam giác đó. Bạn Duyên đúng ở phía dưới đo khoảng cách giữa hai chân cột số (1) và số (2), từ đó ước lượng được độ dài đoạn thẳng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khoảng 4,5 m. Khoảng cách giữa hai mép dưới của mái được tinh bằng độ dài đoạn thẳng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Hỏi khoảng cách đó khoảng bao nhiêu mét?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052" y="4862052"/>
            <a:ext cx="1995948" cy="19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1975" y="65988"/>
            <a:ext cx="8272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+mj-lt"/>
              </a:rPr>
              <a:t>Bài 5.</a:t>
            </a:r>
            <a:r>
              <a:rPr lang="vi-VN" sz="2800" dirty="0">
                <a:solidFill>
                  <a:srgbClr val="0000FF"/>
                </a:solidFill>
                <a:latin typeface="+mj-lt"/>
              </a:rPr>
              <a:t> (SGK.Tr65)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031625" y="3643315"/>
            <a:ext cx="1799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Giải: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142402" y="4039439"/>
                <a:ext cx="10227245" cy="778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Vì </a:t>
                </a:r>
                <a:r>
                  <a:rPr lang="vi-VN" sz="2800" i="1" dirty="0">
                    <a:latin typeface="+mj-lt"/>
                  </a:rPr>
                  <a:t>MN</a:t>
                </a:r>
                <a:r>
                  <a:rPr lang="vi-VN" sz="2800" dirty="0">
                    <a:latin typeface="+mj-lt"/>
                  </a:rPr>
                  <a:t> </a:t>
                </a:r>
                <a:r>
                  <a:rPr lang="en-US" sz="2800" dirty="0">
                    <a:latin typeface="+mj-lt"/>
                  </a:rPr>
                  <a:t> </a:t>
                </a:r>
                <a:r>
                  <a:rPr lang="vi-VN" sz="2800" dirty="0">
                    <a:latin typeface="+mj-lt"/>
                  </a:rPr>
                  <a:t>là đường trung bình của tam giác </a:t>
                </a:r>
                <a:r>
                  <a:rPr lang="vi-VN" sz="2800" i="1" dirty="0">
                    <a:latin typeface="+mj-lt"/>
                  </a:rPr>
                  <a:t>ABC</a:t>
                </a:r>
                <a:r>
                  <a:rPr lang="vi-VN" sz="2800" dirty="0">
                    <a:latin typeface="+mj-lt"/>
                  </a:rPr>
                  <a:t> nên</a:t>
                </a:r>
                <a:r>
                  <a:rPr lang="vi-VN" sz="28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MN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prstClr val="black"/>
                        </a:solidFill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 dirty="0">
                            <a:solidFill>
                              <a:prstClr val="black"/>
                            </a:solidFill>
                            <a:latin typeface="+mj-lt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BC</m:t>
                    </m:r>
                  </m:oMath>
                </a14:m>
                <a:r>
                  <a:rPr lang="vi-VN" sz="2800" dirty="0">
                    <a:latin typeface="+mj-lt"/>
                  </a:rPr>
                  <a:t>  </a:t>
                </a:r>
                <a:endParaRPr lang="en-US" sz="2800" dirty="0">
                  <a:latin typeface="+mj-lt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402" y="4039439"/>
                <a:ext cx="10227245" cy="778483"/>
              </a:xfrm>
              <a:prstGeom prst="rect">
                <a:avLst/>
              </a:prstGeom>
              <a:blipFill>
                <a:blip r:embed="rId2"/>
                <a:stretch>
                  <a:fillRect l="-1192" b="-9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228765" y="4762594"/>
                <a:ext cx="74840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vi-VN" sz="2800" dirty="0">
                    <a:latin typeface="+mj-lt"/>
                  </a:rPr>
                  <a:t>Hay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</a:rPr>
                      <m:t>BC</m:t>
                    </m:r>
                    <m:r>
                      <m:rPr>
                        <m:nor/>
                      </m:rPr>
                      <a:rPr lang="vi-VN" sz="2800" b="0" i="1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=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2</m:t>
                    </m:r>
                    <m:r>
                      <m:rPr>
                        <m:nor/>
                      </m:rPr>
                      <a:rPr lang="vi-VN" sz="2800" i="1" dirty="0">
                        <a:solidFill>
                          <a:prstClr val="black"/>
                        </a:solidFill>
                        <a:latin typeface="+mj-lt"/>
                      </a:rPr>
                      <m:t>MN</m:t>
                    </m:r>
                    <m:r>
                      <m:rPr>
                        <m:nor/>
                      </m:rPr>
                      <a:rPr lang="vi-VN" sz="2800" b="0" i="1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=</m:t>
                    </m:r>
                    <m:r>
                      <m:rPr>
                        <m:nor/>
                      </m:rPr>
                      <a:rPr lang="vi-VN" sz="2800" b="0" i="0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2.4,5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+mj-lt"/>
                      </a:rPr>
                      <m:t> </m:t>
                    </m:r>
                    <m:r>
                      <m:rPr>
                        <m:nor/>
                      </m:rPr>
                      <a:rPr lang="vi-VN" sz="2800" i="0" dirty="0" smtClean="0">
                        <a:solidFill>
                          <a:prstClr val="black"/>
                        </a:solidFill>
                        <a:latin typeface="+mj-lt"/>
                      </a:rPr>
                      <m:t>9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 (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m</m:t>
                    </m:r>
                    <m:r>
                      <m:rPr>
                        <m:nor/>
                      </m:rPr>
                      <a:rPr lang="vi-VN" sz="2800" i="0" dirty="0">
                        <a:solidFill>
                          <a:prstClr val="black"/>
                        </a:solidFill>
                        <a:latin typeface="+mj-lt"/>
                      </a:rPr>
                      <m:t>)</m:t>
                    </m:r>
                  </m:oMath>
                </a14:m>
                <a:endParaRPr lang="vi-VN" sz="2800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65" y="4762594"/>
                <a:ext cx="7484046" cy="523220"/>
              </a:xfrm>
              <a:prstGeom prst="rect">
                <a:avLst/>
              </a:prstGeom>
              <a:blipFill>
                <a:blip r:embed="rId3"/>
                <a:stretch>
                  <a:fillRect l="-171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40894" y="5279435"/>
            <a:ext cx="820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khoảng cách giữa hai mép dưới của m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bằng 9 m.</a:t>
            </a:r>
            <a:endParaRPr lang="en-US" sz="2800" dirty="0"/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223" y="210102"/>
            <a:ext cx="5154640" cy="38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0" y="158137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03200" y="989134"/>
            <a:ext cx="1056918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định nghĩa, tính chất đường trung bình của tam giác;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Làm bài 3 và bài 4 sgk trang 65;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Phân loại và tìm thêm các bài tập liên quan đến đường trung bình của tam giác;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Đọc trước “Bài 4. Tính chất đường phân giác trong tam giác”.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46600"/>
            <a:ext cx="3352800" cy="2784461"/>
          </a:xfrm>
          <a:prstGeom prst="rect">
            <a:avLst/>
          </a:prstGeom>
        </p:spPr>
      </p:pic>
      <p:pic>
        <p:nvPicPr>
          <p:cNvPr id="5" name="图片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8984637" y="-622613"/>
            <a:ext cx="3407695" cy="4652921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20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5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51305" y="5810869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Calibri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sz="1867"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37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108624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862" y="650731"/>
            <a:ext cx="10736293" cy="5934243"/>
          </a:xfrm>
          <a:prstGeom prst="rect">
            <a:avLst/>
          </a:prstGeom>
        </p:spPr>
      </p:pic>
      <p:pic>
        <p:nvPicPr>
          <p:cNvPr id="5" name="Picture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41" y="4530606"/>
            <a:ext cx="1848675" cy="2113869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10217" y="2648348"/>
            <a:ext cx="9085985" cy="1568693"/>
          </a:xfrm>
          <a:prstGeom prst="rect">
            <a:avLst/>
          </a:prstGeom>
        </p:spPr>
        <p:txBody>
          <a:bodyPr wrap="square" lIns="89727" tIns="45241" rIns="89727" bIns="45241">
            <a:spAutoFit/>
          </a:bodyPr>
          <a:lstStyle/>
          <a:p>
            <a:pPr algn="ctr" defTabSz="889996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VÒNG QUAY </a:t>
            </a:r>
          </a:p>
          <a:p>
            <a:pPr algn="ctr" defTabSz="889996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</p:spTree>
    <p:extLst>
      <p:ext uri="{BB962C8B-B14F-4D97-AF65-F5344CB8AC3E}">
        <p14:creationId xmlns:p14="http://schemas.microsoft.com/office/powerpoint/2010/main" val="32356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6078" y="753818"/>
            <a:ext cx="9679951" cy="5350373"/>
          </a:xfrm>
          <a:prstGeom prst="rect">
            <a:avLst/>
          </a:prstGeom>
        </p:spPr>
      </p:pic>
      <p:sp>
        <p:nvSpPr>
          <p:cNvPr id="5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591330" y="2103511"/>
            <a:ext cx="700944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98916">
              <a:lnSpc>
                <a:spcPts val="6597"/>
              </a:lnSpc>
            </a:pPr>
            <a:endParaRPr lang="en-US" sz="6000">
              <a:solidFill>
                <a:srgbClr val="FFA800"/>
              </a:solidFill>
              <a:latin typeface="Lazydog"/>
            </a:endParaRPr>
          </a:p>
        </p:txBody>
      </p:sp>
      <p:pic>
        <p:nvPicPr>
          <p:cNvPr id="6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3436" y="3930351"/>
            <a:ext cx="2193877" cy="2508591"/>
          </a:xfrm>
          <a:prstGeom prst="rect">
            <a:avLst/>
          </a:prstGeom>
        </p:spPr>
      </p:pic>
      <p:pic>
        <p:nvPicPr>
          <p:cNvPr id="7" name="Picture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9601168" y="600037"/>
            <a:ext cx="1842153" cy="1138785"/>
          </a:xfrm>
          <a:prstGeom prst="rect">
            <a:avLst/>
          </a:prstGeom>
        </p:spPr>
      </p:pic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30558" y="1846549"/>
            <a:ext cx="8591399" cy="3382939"/>
          </a:xfrm>
          <a:prstGeom prst="rect">
            <a:avLst/>
          </a:prstGeom>
        </p:spPr>
        <p:txBody>
          <a:bodyPr wrap="square" lIns="57727" tIns="29191" rIns="57727" bIns="29191">
            <a:spAutoFit/>
          </a:bodyPr>
          <a:lstStyle/>
          <a:p>
            <a:pPr algn="just" defTabSz="59154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65083" indent="-165083" algn="just" defTabSz="59154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123238" y="1076631"/>
            <a:ext cx="3797598" cy="737733"/>
          </a:xfrm>
          <a:prstGeom prst="rect">
            <a:avLst/>
          </a:prstGeom>
        </p:spPr>
        <p:txBody>
          <a:bodyPr wrap="none" lIns="59573" tIns="30019" rIns="59573" bIns="30019">
            <a:spAutoFit/>
          </a:bodyPr>
          <a:lstStyle/>
          <a:p>
            <a:pPr algn="ctr" defTabSz="576992">
              <a:defRPr/>
            </a:pPr>
            <a:r>
              <a:rPr lang="en-US" sz="4400" b="1" kern="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HƯỚNG DẪN </a:t>
            </a:r>
          </a:p>
        </p:txBody>
      </p:sp>
    </p:spTree>
    <p:extLst>
      <p:ext uri="{BB962C8B-B14F-4D97-AF65-F5344CB8AC3E}">
        <p14:creationId xmlns:p14="http://schemas.microsoft.com/office/powerpoint/2010/main" val="131180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825999" y="324593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740815" y="884356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66290" y="1986487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GB" sz="1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tặng một phần quà</a:t>
              </a: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37128" y="943374"/>
              <a:ext cx="2302198" cy="1068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US" dirty="0" err="1"/>
                <a:t>Bạn</a:t>
              </a:r>
              <a:r>
                <a:rPr lang="en-US" dirty="0"/>
                <a:t> </a:t>
              </a:r>
              <a:r>
                <a:rPr lang="en-US" dirty="0" err="1"/>
                <a:t>được</a:t>
              </a:r>
              <a:r>
                <a:rPr lang="en-US" dirty="0"/>
                <a:t> </a:t>
              </a:r>
              <a:r>
                <a:rPr lang="en-US" dirty="0" err="1"/>
                <a:t>nhận</a:t>
              </a:r>
              <a:r>
                <a:rPr lang="en-US" dirty="0"/>
                <a:t> </a:t>
              </a:r>
              <a:r>
                <a:rPr lang="en-US" dirty="0" err="1"/>
                <a:t>một</a:t>
              </a:r>
              <a:r>
                <a:rPr lang="en-US" dirty="0"/>
                <a:t> </a:t>
              </a:r>
              <a:r>
                <a:rPr lang="en-US" dirty="0" err="1"/>
                <a:t>tràng</a:t>
              </a:r>
              <a:r>
                <a:rPr lang="en-US" dirty="0"/>
                <a:t> </a:t>
              </a:r>
              <a:r>
                <a:rPr lang="en-US" dirty="0" err="1"/>
                <a:t>pháo</a:t>
              </a:r>
              <a:r>
                <a:rPr lang="en-US" dirty="0"/>
                <a:t> </a:t>
              </a:r>
              <a:r>
                <a:rPr lang="en-US" dirty="0" err="1"/>
                <a:t>tay</a:t>
              </a:r>
              <a:endParaRPr lang="vi-VN" dirty="0"/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06153" y="212335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US" sz="16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 tặng một phần quà</a:t>
              </a:r>
              <a:endParaRPr lang="vi-VN" sz="1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3649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  <a:highlight>
                    <a:srgbClr val="FFFF00"/>
                  </a:highligh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điiểm</a:t>
              </a:r>
              <a:r>
                <a:rPr lang="en-US" sz="1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</a:t>
              </a:r>
              <a:endParaRPr lang="vi-VN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72803" y="426237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1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quà</a:t>
              </a:r>
              <a:endParaRPr lang="vi-VN" sz="1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31672"/>
              <a:ext cx="2025648" cy="783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US" sz="19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bạn may mắn</a:t>
              </a:r>
              <a:endParaRPr lang="vi-VN" sz="19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9996">
                <a:defRPr/>
              </a:pPr>
              <a:r>
                <a:rPr lang="en-GB" sz="16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 được nhận một điểm 9</a:t>
              </a:r>
              <a:endParaRPr lang="vi-VN" sz="16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889996">
                <a:defRPr/>
              </a:pPr>
              <a:endParaRPr lang="vi-VN" sz="16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287691" y="587849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r>
              <a:rPr lang="en-GB" sz="24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SpPr/>
          <p:nvPr/>
        </p:nvSpPr>
        <p:spPr>
          <a:xfrm>
            <a:off x="857805" y="23774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SpPr/>
          <p:nvPr/>
        </p:nvSpPr>
        <p:spPr>
          <a:xfrm>
            <a:off x="2486108" y="23774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47+K4lPs7H94VUqPe2XwIsfPRnrXQE//QTEXxb8/8N4CNc6FpgZahzpTjFhMzSA7T/nHJa11DE8Ng2TP3iAmRczFlmslSuUNOgUeb6yRvs0=">
            <a:hlinkClick r:id="" action="ppaction://noaction"/>
          </p:cNvPr>
          <p:cNvSpPr/>
          <p:nvPr/>
        </p:nvSpPr>
        <p:spPr>
          <a:xfrm>
            <a:off x="4067848" y="23771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5110" y="95111"/>
            <a:ext cx="5117127" cy="1937435"/>
          </a:xfrm>
          <a:prstGeom prst="rect">
            <a:avLst/>
          </a:prstGeom>
          <a:noFill/>
        </p:spPr>
        <p:txBody>
          <a:bodyPr wrap="none" lIns="89069" tIns="44949" rIns="89069" bIns="44949">
            <a:spAutoFit/>
          </a:bodyPr>
          <a:lstStyle/>
          <a:p>
            <a:pPr algn="ctr" defTabSz="889996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889996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6001"/>
            <a:ext cx="495300" cy="438151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941"/>
            <a:ext cx="495300" cy="438151"/>
          </a:xfrm>
          <a:prstGeom prst="rect">
            <a:avLst/>
          </a:prstGeom>
        </p:spPr>
      </p:pic>
      <p:pic>
        <p:nvPicPr>
          <p:cNvPr id="46" name="Picture 4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6"/>
            <a:ext cx="495300" cy="438151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58" y="47898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82" y="2255676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127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91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algn="ctr" defTabSz="889996">
              <a:defRPr/>
            </a:pPr>
            <a:endParaRPr lang="vi-VN" sz="1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Arrow: Right 5">
            <a:hlinkClick r:id="rId14" action="ppaction://hlinksldjump"/>
            <a:extLst>
              <a:ext uri="{FF2B5EF4-FFF2-40B4-BE49-F238E27FC236}">
                <a16:creationId xmlns:a16="http://schemas.microsoft.com/office/drawing/2014/main" id="{4E9C439E-BFA7-8261-BF39-1E71503FF971}"/>
              </a:ext>
            </a:extLst>
          </p:cNvPr>
          <p:cNvSpPr/>
          <p:nvPr/>
        </p:nvSpPr>
        <p:spPr>
          <a:xfrm>
            <a:off x="115747" y="6169306"/>
            <a:ext cx="937549" cy="688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674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04" y="513101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80571" y="476728"/>
            <a:ext cx="10958286" cy="187567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lvl="0" defTabSz="1219170">
              <a:lnSpc>
                <a:spcPct val="115000"/>
              </a:lnSpc>
              <a:spcBef>
                <a:spcPts val="800"/>
              </a:spcBef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1: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 từ còn thiếu vào chỗ chấm: “Đường trung bình của tam giác thì ………….với cạnh thứ ba và bằng nửa cạnh đó.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5999" y="402293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D. cắt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6" y="4902238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3" y="4702706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5999" y="3013911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B. song song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34787" y="301391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A. vuông góc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7" name="Picture 4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447" y="4061071"/>
            <a:ext cx="805723" cy="708059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83" y="3045720"/>
            <a:ext cx="804743" cy="707197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427" y="3077421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4778301" y="528885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ctr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2672" y="6475048"/>
            <a:ext cx="1945680" cy="3885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301094" y="6248892"/>
            <a:ext cx="1787843" cy="388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9069" tIns="44949" rIns="89069" bIns="44949" rtlCol="0">
            <a:spAutoFit/>
          </a:bodyPr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70"/>
          <p:cNvSpPr>
            <a:spLocks noChangeArrowheads="1"/>
          </p:cNvSpPr>
          <p:nvPr/>
        </p:nvSpPr>
        <p:spPr bwMode="auto">
          <a:xfrm>
            <a:off x="10515003" y="5650523"/>
            <a:ext cx="1176743" cy="1135063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l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7" name="Oval 71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72"/>
          <p:cNvSpPr>
            <a:spLocks noChangeArrowheads="1"/>
          </p:cNvSpPr>
          <p:nvPr/>
        </p:nvSpPr>
        <p:spPr bwMode="auto">
          <a:xfrm>
            <a:off x="10537922" y="5656079"/>
            <a:ext cx="1132369" cy="11239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73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4"/>
          <p:cNvSpPr>
            <a:spLocks noChangeArrowheads="1"/>
          </p:cNvSpPr>
          <p:nvPr/>
        </p:nvSpPr>
        <p:spPr bwMode="auto">
          <a:xfrm>
            <a:off x="10537922" y="5670695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Oval 75"/>
          <p:cNvSpPr>
            <a:spLocks noChangeArrowheads="1"/>
          </p:cNvSpPr>
          <p:nvPr/>
        </p:nvSpPr>
        <p:spPr bwMode="auto">
          <a:xfrm>
            <a:off x="10543804" y="567768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8" name="Oval 75"/>
          <p:cNvSpPr>
            <a:spLocks noChangeArrowheads="1"/>
          </p:cNvSpPr>
          <p:nvPr/>
        </p:nvSpPr>
        <p:spPr bwMode="auto">
          <a:xfrm>
            <a:off x="10516472" y="557921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Oval 75"/>
          <p:cNvSpPr>
            <a:spLocks noChangeArrowheads="1"/>
          </p:cNvSpPr>
          <p:nvPr/>
        </p:nvSpPr>
        <p:spPr bwMode="auto">
          <a:xfrm>
            <a:off x="10555082" y="5661099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Oval 75"/>
          <p:cNvSpPr>
            <a:spLocks noChangeArrowheads="1"/>
          </p:cNvSpPr>
          <p:nvPr/>
        </p:nvSpPr>
        <p:spPr bwMode="auto">
          <a:xfrm>
            <a:off x="10537922" y="568209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Oval 75"/>
          <p:cNvSpPr>
            <a:spLocks noChangeArrowheads="1"/>
          </p:cNvSpPr>
          <p:nvPr/>
        </p:nvSpPr>
        <p:spPr bwMode="auto">
          <a:xfrm>
            <a:off x="10549471" y="5697811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Oval 75"/>
          <p:cNvSpPr>
            <a:spLocks noChangeArrowheads="1"/>
          </p:cNvSpPr>
          <p:nvPr/>
        </p:nvSpPr>
        <p:spPr bwMode="auto">
          <a:xfrm>
            <a:off x="10555082" y="5668443"/>
            <a:ext cx="1132369" cy="10937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90329" tIns="45509" rIns="90329" bIns="45509" anchor="ctr"/>
          <a:lstStyle/>
          <a:p>
            <a:pPr marL="0" marR="0" lvl="0" indent="0" algn="ctr" defTabSz="902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56" name="Group 81"/>
          <p:cNvGrpSpPr>
            <a:grpSpLocks/>
          </p:cNvGrpSpPr>
          <p:nvPr/>
        </p:nvGrpSpPr>
        <p:grpSpPr bwMode="auto">
          <a:xfrm>
            <a:off x="10371754" y="5493911"/>
            <a:ext cx="1609311" cy="1389856"/>
            <a:chOff x="105" y="1842"/>
            <a:chExt cx="1392" cy="1248"/>
          </a:xfrm>
          <a:solidFill>
            <a:schemeClr val="bg1"/>
          </a:solidFill>
        </p:grpSpPr>
        <p:sp>
          <p:nvSpPr>
            <p:cNvPr id="57" name="Oval 82"/>
            <p:cNvSpPr>
              <a:spLocks noChangeArrowheads="1"/>
            </p:cNvSpPr>
            <p:nvPr/>
          </p:nvSpPr>
          <p:spPr bwMode="auto">
            <a:xfrm>
              <a:off x="177" y="1842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02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endParaRPr>
            </a:p>
          </p:txBody>
        </p:sp>
        <p:sp>
          <p:nvSpPr>
            <p:cNvPr id="58" name="Text Box 83"/>
            <p:cNvSpPr txBox="1">
              <a:spLocks noChangeArrowheads="1"/>
            </p:cNvSpPr>
            <p:nvPr/>
          </p:nvSpPr>
          <p:spPr bwMode="auto">
            <a:xfrm>
              <a:off x="105" y="2249"/>
              <a:ext cx="1392" cy="40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024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</a:rPr>
                <a:t>HẾT GIỜ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034787" y="402447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069" tIns="44949" rIns="89069" bIns="44949" rtlCol="0" anchor="ctr"/>
          <a:lstStyle/>
          <a:p>
            <a:pPr marL="0" marR="0" lvl="0" indent="0" algn="l" defTabSz="890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63" y="4058202"/>
            <a:ext cx="805723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5" grpId="0" animBg="1"/>
      <p:bldP spid="45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"/>
  <p:tag name="ISPRING_SLIDE_INDENT_LEVEL" val="0"/>
  <p:tag name="ISPRING_PRESENTER_ID" val="{3364F229-BC38-4B7D-A2DA-E259E07C03F7}"/>
  <p:tag name="GENSWF_ADVANCE_TIME" val="44.839"/>
  <p:tag name="ISPRING_SLIDE_ID_2" val="{9B93CC04-F9E1-4FDD-9031-4B1811FE6618}"/>
</p:tagLst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2155</Words>
  <Application>Microsoft Office PowerPoint</Application>
  <PresentationFormat>Widescreen</PresentationFormat>
  <Paragraphs>581</Paragraphs>
  <Slides>29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Aachen</vt:lpstr>
      <vt:lpstr>Arial</vt:lpstr>
      <vt:lpstr>Arial Unicode MS</vt:lpstr>
      <vt:lpstr>Calibri</vt:lpstr>
      <vt:lpstr>Calibri Light</vt:lpstr>
      <vt:lpstr>Cambria Math</vt:lpstr>
      <vt:lpstr>Constantia</vt:lpstr>
      <vt:lpstr>Lazydog</vt:lpstr>
      <vt:lpstr>Tahoma</vt:lpstr>
      <vt:lpstr>Times New Roman</vt:lpstr>
      <vt:lpstr>Wingdings 2</vt:lpstr>
      <vt:lpstr>思源黑体 Heavy</vt:lpstr>
      <vt:lpstr>Chủ đề Office</vt:lpstr>
      <vt:lpstr>Office Theme</vt:lpstr>
      <vt:lpstr>1_Office Theme</vt:lpstr>
      <vt:lpstr>2_Office Theme</vt:lpstr>
      <vt:lpstr>5_Office Theme</vt:lpstr>
      <vt:lpstr>6_Office Theme</vt:lpstr>
      <vt:lpstr>7_Office Theme</vt:lpstr>
      <vt:lpstr>22_Office Theme</vt:lpstr>
      <vt:lpstr>Flow</vt:lpstr>
      <vt:lpstr>10_Office Theme</vt:lpstr>
      <vt:lpstr>11_Office Theme</vt:lpstr>
      <vt:lpstr>12_Office Theme</vt:lpstr>
      <vt:lpstr>9_Office Theme</vt:lpstr>
      <vt:lpstr>13_Office Theme</vt:lpstr>
      <vt:lpstr>4_Office Theme</vt:lpstr>
      <vt:lpstr>14_Office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Lê</dc:creator>
  <cp:lastModifiedBy>LE DAI</cp:lastModifiedBy>
  <cp:revision>107</cp:revision>
  <dcterms:created xsi:type="dcterms:W3CDTF">2023-07-14T02:51:43Z</dcterms:created>
  <dcterms:modified xsi:type="dcterms:W3CDTF">2023-08-17T08:16:18Z</dcterms:modified>
</cp:coreProperties>
</file>