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wav"/>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72" r:id="rId3"/>
    <p:sldMasterId id="2147483660" r:id="rId4"/>
  </p:sldMasterIdLst>
  <p:notesMasterIdLst>
    <p:notesMasterId r:id="rId43"/>
  </p:notesMasterIdLst>
  <p:sldIdLst>
    <p:sldId id="570" r:id="rId5"/>
    <p:sldId id="281" r:id="rId6"/>
    <p:sldId id="282" r:id="rId7"/>
    <p:sldId id="497" r:id="rId8"/>
    <p:sldId id="456" r:id="rId9"/>
    <p:sldId id="585" r:id="rId10"/>
    <p:sldId id="586" r:id="rId11"/>
    <p:sldId id="580" r:id="rId12"/>
    <p:sldId id="581" r:id="rId13"/>
    <p:sldId id="582" r:id="rId14"/>
    <p:sldId id="583" r:id="rId15"/>
    <p:sldId id="584" r:id="rId16"/>
    <p:sldId id="613" r:id="rId17"/>
    <p:sldId id="326" r:id="rId18"/>
    <p:sldId id="483" r:id="rId19"/>
    <p:sldId id="612" r:id="rId20"/>
    <p:sldId id="595" r:id="rId21"/>
    <p:sldId id="606" r:id="rId22"/>
    <p:sldId id="607" r:id="rId23"/>
    <p:sldId id="608" r:id="rId24"/>
    <p:sldId id="610" r:id="rId25"/>
    <p:sldId id="484" r:id="rId26"/>
    <p:sldId id="577" r:id="rId27"/>
    <p:sldId id="588" r:id="rId28"/>
    <p:sldId id="589" r:id="rId29"/>
    <p:sldId id="590" r:id="rId30"/>
    <p:sldId id="611" r:id="rId31"/>
    <p:sldId id="591" r:id="rId32"/>
    <p:sldId id="592" r:id="rId33"/>
    <p:sldId id="597" r:id="rId34"/>
    <p:sldId id="598" r:id="rId35"/>
    <p:sldId id="543" r:id="rId36"/>
    <p:sldId id="593" r:id="rId37"/>
    <p:sldId id="599" r:id="rId38"/>
    <p:sldId id="594" r:id="rId39"/>
    <p:sldId id="600" r:id="rId40"/>
    <p:sldId id="601" r:id="rId41"/>
    <p:sldId id="576" r:id="rId42"/>
  </p:sldIdLst>
  <p:sldSz cx="9144000" cy="5143500" type="screen16x9"/>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 id="3" name="Windows User" initials="WU" lastIdx="16" clrIdx="2"/>
  <p:cmAuthor id="4" name="Chu Hồ Tấn" initials="CHT" lastIdx="4" clrIdx="3">
    <p:extLst>
      <p:ext uri="{19B8F6BF-5375-455C-9EA6-DF929625EA0E}">
        <p15:presenceInfo xmlns:p15="http://schemas.microsoft.com/office/powerpoint/2012/main" userId="S::hotanchu@hotanchu.onmicrosoft.com::df57827b-9c35-4835-b87e-05b6efc63346" providerId="AD"/>
      </p:ext>
    </p:extLst>
  </p:cmAuthor>
  <p:cmAuthor id="5" name="holien33@gmail.com" initials="h" lastIdx="11" clrIdx="4">
    <p:extLst>
      <p:ext uri="{19B8F6BF-5375-455C-9EA6-DF929625EA0E}">
        <p15:presenceInfo xmlns:p15="http://schemas.microsoft.com/office/powerpoint/2012/main" userId="3b4bdf07f7afec1c" providerId="Windows Live"/>
      </p:ext>
    </p:extLst>
  </p:cmAuthor>
  <p:cmAuthor id="6" name="DELL" initials="D" lastIdx="17" clrIdx="5">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CC"/>
    <a:srgbClr val="DF6613"/>
    <a:srgbClr val="DE4654"/>
    <a:srgbClr val="FF9933"/>
    <a:srgbClr val="02023C"/>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p:cViewPr varScale="1">
        <p:scale>
          <a:sx n="97" d="100"/>
          <a:sy n="97" d="100"/>
        </p:scale>
        <p:origin x="630"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altLang="en-US" sz="2800" dirty="0">
              <a:latin typeface="Times New Roman" panose="02020603050405020304" pitchFamily="18" charset="0"/>
              <a:ea typeface="Times New Roman" panose="02020603050405020304" pitchFamily="18" charset="0"/>
              <a:cs typeface="Times New Roman" panose="02020603050405020304" pitchFamily="18" charset="0"/>
            </a:rPr>
            <a:t> xu</a:t>
          </a:r>
          <a:endParaRPr lang="en-US" sz="2800" dirty="0"/>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en-US" sz="2800" dirty="0">
              <a:latin typeface="Times New Roman" panose="02020603050405020304" pitchFamily="18" charset="0"/>
              <a:ea typeface="Times New Roman" panose="02020603050405020304" pitchFamily="18" charset="0"/>
              <a:cs typeface="Times New Roman" panose="02020603050405020304" pitchFamily="18" charset="0"/>
            </a:rPr>
            <a:t>SGK,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thẳng</a:t>
          </a:r>
          <a:endParaRPr lang="en-US" sz="2800" dirty="0">
            <a:latin typeface="Times New Roman" panose="02020603050405020304" pitchFamily="18" charset="0"/>
            <a:cs typeface="Times New Roman" panose="02020603050405020304" pitchFamily="18" charset="0"/>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1F6625C-DEE5-4E81-9E17-CE182C3F5B83}">
      <dgm:prSet phldrT="[Text]" custT="1"/>
      <dgm:spPr/>
      <dgm:t>
        <a:bodyPr/>
        <a:lstStyle/>
        <a:p>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endParaRPr lang="en-US" sz="2800" dirty="0">
            <a:latin typeface="Times New Roman" panose="02020603050405020304" pitchFamily="18" charset="0"/>
            <a:cs typeface="Times New Roman" panose="02020603050405020304" pitchFamily="18" charset="0"/>
          </a:endParaRPr>
        </a:p>
      </dgm:t>
    </dgm:pt>
    <dgm:pt modelId="{36AAC359-CE2D-49C3-8DCE-CD6A0AB76C47}" type="parTrans" cxnId="{16414EC6-8CBC-4C11-938D-F4D86DEAFD64}">
      <dgm:prSet/>
      <dgm:spPr/>
      <dgm:t>
        <a:bodyPr/>
        <a:lstStyle/>
        <a:p>
          <a:endParaRPr lang="en-US"/>
        </a:p>
      </dgm:t>
    </dgm:pt>
    <dgm:pt modelId="{C1C3EF18-84B5-4FA0-8B06-B82A0F1FB869}" type="sibTrans" cxnId="{16414EC6-8CBC-4C11-938D-F4D86DEAFD64}">
      <dgm:prSet/>
      <dgm:spPr/>
      <dgm:t>
        <a:bodyPr/>
        <a:lstStyle/>
        <a:p>
          <a:endParaRPr lang="en-US"/>
        </a:p>
      </dgm:t>
    </dgm:pt>
    <dgm:pt modelId="{D71F825F-8A65-4BDA-BC7A-08775CC4F943}">
      <dgm:prSet phldrT="[Text]"/>
      <dgm:spPr/>
      <dgm:t>
        <a:bodyPr/>
        <a:lstStyle/>
        <a:p>
          <a:endParaRPr lang="en-US" sz="210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D345ACE8-D630-4A23-A707-9662BBD12FFD}">
      <dgm:prSet phldrT="[Text]" custT="1"/>
      <dgm:spPr/>
      <dgm:t>
        <a:bodyPr/>
        <a:lstStyle/>
        <a:p>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dgm:t>
    </dgm:pt>
    <dgm:pt modelId="{4CA5C62A-2A1A-4947-A45E-5F90850DB54B}" type="parTrans" cxnId="{59AE10CE-31C0-475A-80EC-589E1E884C07}">
      <dgm:prSet/>
      <dgm:spPr/>
      <dgm:t>
        <a:bodyPr/>
        <a:lstStyle/>
        <a:p>
          <a:endParaRPr lang="en-US"/>
        </a:p>
      </dgm:t>
    </dgm:pt>
    <dgm:pt modelId="{9AC8C47A-EA3D-4F52-8C2D-FCEB4E159645}" type="sibTrans" cxnId="{59AE10CE-31C0-475A-80EC-589E1E884C07}">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5BCBC745-62FD-4BC6-BC5F-78BFEDB71C49}" type="presOf" srcId="{D345ACE8-D630-4A23-A707-9662BBD12FFD}" destId="{8F3B6D51-6576-4847-95F8-097004C88A78}" srcOrd="0" destOrd="1"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770E6D75-2589-4F18-8B25-2642615E4FB6}" type="presOf" srcId="{E1F6625C-DEE5-4E81-9E17-CE182C3F5B83}" destId="{0DFB8EA2-E9F4-4E7D-B5BF-ABC527E44C63}" srcOrd="0" destOrd="1" presId="urn:microsoft.com/office/officeart/2005/8/layout/vList2"/>
    <dgm:cxn modelId="{16414EC6-8CBC-4C11-938D-F4D86DEAFD64}" srcId="{8E595FF9-7F13-4589-ADB1-A98CFA417FE8}" destId="{E1F6625C-DEE5-4E81-9E17-CE182C3F5B83}" srcOrd="1" destOrd="0" parTransId="{36AAC359-CE2D-49C3-8DCE-CD6A0AB76C47}" sibTransId="{C1C3EF18-84B5-4FA0-8B06-B82A0F1FB869}"/>
    <dgm:cxn modelId="{949833C7-880F-431F-9337-C36D09FD7E69}" srcId="{8E595FF9-7F13-4589-ADB1-A98CFA417FE8}" destId="{D71F825F-8A65-4BDA-BC7A-08775CC4F943}" srcOrd="2" destOrd="0" parTransId="{340B0917-AE02-47E8-991A-57C2FEF6B492}" sibTransId="{EEA8AB36-2CE6-4B2C-BE03-742C9EF0AE15}"/>
    <dgm:cxn modelId="{59AE10CE-31C0-475A-80EC-589E1E884C07}" srcId="{3B33AAEF-2BF8-4EBB-A3B1-62835B5C81BF}" destId="{D345ACE8-D630-4A23-A707-9662BBD12FFD}" srcOrd="1" destOrd="0" parTransId="{4CA5C62A-2A1A-4947-A45E-5F90850DB54B}" sibTransId="{9AC8C47A-EA3D-4F52-8C2D-FCEB4E159645}"/>
    <dgm:cxn modelId="{BA5B9CD6-AF1A-4D79-8DC3-9ED6964CB5F5}" type="presOf" srcId="{D71F825F-8A65-4BDA-BC7A-08775CC4F943}" destId="{0DFB8EA2-E9F4-4E7D-B5BF-ABC527E44C63}" srcOrd="0" destOrd="2"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15657"/>
          <a:ext cx="6096000" cy="104832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51175" y="66832"/>
        <a:ext cx="5993650" cy="945970"/>
      </dsp:txXfrm>
    </dsp:sp>
    <dsp:sp modelId="{0DFB8EA2-E9F4-4E7D-B5BF-ABC527E44C63}">
      <dsp:nvSpPr>
        <dsp:cNvPr id="0" name=""/>
        <dsp:cNvSpPr/>
      </dsp:nvSpPr>
      <dsp:spPr>
        <a:xfrm>
          <a:off x="0" y="1055970"/>
          <a:ext cx="6096000" cy="1304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Bảng</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phụ</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xúc</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sắc</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đồng</a:t>
          </a:r>
          <a:r>
            <a:rPr lang="en-US" altLang="en-US" sz="2800" kern="1200" dirty="0">
              <a:latin typeface="Times New Roman" panose="02020603050405020304" pitchFamily="18" charset="0"/>
              <a:ea typeface="Times New Roman" panose="02020603050405020304" pitchFamily="18" charset="0"/>
              <a:cs typeface="Times New Roman" panose="02020603050405020304" pitchFamily="18" charset="0"/>
            </a:rPr>
            <a:t> xu</a:t>
          </a:r>
          <a:endParaRPr lang="en-US" sz="2800" kern="1200" dirty="0"/>
        </a:p>
        <a:p>
          <a:pPr marL="285750" lvl="1" indent="-285750" algn="l" defTabSz="1244600">
            <a:lnSpc>
              <a:spcPct val="90000"/>
            </a:lnSpc>
            <a:spcBef>
              <a:spcPct val="0"/>
            </a:spcBef>
            <a:spcAft>
              <a:spcPct val="20000"/>
            </a:spcAft>
            <a:buChar char="•"/>
          </a:pPr>
          <a:r>
            <a:rPr lang="en-US" sz="2800" kern="1200" dirty="0" err="1">
              <a:latin typeface="Times New Roman" panose="02020603050405020304" pitchFamily="18" charset="0"/>
              <a:cs typeface="Times New Roman" panose="02020603050405020304" pitchFamily="18" charset="0"/>
            </a:rPr>
            <a:t>Máy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màu</a:t>
          </a:r>
          <a:endParaRPr lang="en-US" sz="2800" kern="1200" dirty="0">
            <a:latin typeface="Times New Roman" panose="02020603050405020304" pitchFamily="18" charset="0"/>
            <a:cs typeface="Times New Roman" panose="02020603050405020304" pitchFamily="18" charset="0"/>
          </a:endParaRPr>
        </a:p>
        <a:p>
          <a:pPr marL="228600" lvl="1" indent="-228600" algn="l" defTabSz="933450">
            <a:lnSpc>
              <a:spcPct val="90000"/>
            </a:lnSpc>
            <a:spcBef>
              <a:spcPct val="0"/>
            </a:spcBef>
            <a:spcAft>
              <a:spcPct val="20000"/>
            </a:spcAft>
            <a:buChar char="•"/>
          </a:pPr>
          <a:endParaRPr lang="en-US" sz="2100" kern="1200" dirty="0"/>
        </a:p>
      </dsp:txBody>
      <dsp:txXfrm>
        <a:off x="0" y="1055970"/>
        <a:ext cx="6096000" cy="1304100"/>
      </dsp:txXfrm>
    </dsp:sp>
    <dsp:sp modelId="{D2408717-B530-41AC-B5CE-E14FAEC5B062}">
      <dsp:nvSpPr>
        <dsp:cNvPr id="0" name=""/>
        <dsp:cNvSpPr/>
      </dsp:nvSpPr>
      <dsp:spPr>
        <a:xfrm>
          <a:off x="0" y="2264143"/>
          <a:ext cx="6096000" cy="104832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p>
      </dsp:txBody>
      <dsp:txXfrm>
        <a:off x="51175" y="2315318"/>
        <a:ext cx="5993650" cy="945970"/>
      </dsp:txXfrm>
    </dsp:sp>
    <dsp:sp modelId="{8F3B6D51-6576-4847-95F8-097004C88A78}">
      <dsp:nvSpPr>
        <dsp:cNvPr id="0" name=""/>
        <dsp:cNvSpPr/>
      </dsp:nvSpPr>
      <dsp:spPr>
        <a:xfrm>
          <a:off x="0" y="3408390"/>
          <a:ext cx="6096000" cy="927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Times New Roman" panose="02020603050405020304" pitchFamily="18" charset="0"/>
              <a:ea typeface="Times New Roman" panose="02020603050405020304" pitchFamily="18" charset="0"/>
              <a:cs typeface="Times New Roman" panose="02020603050405020304" pitchFamily="18" charset="0"/>
            </a:rPr>
            <a:t>SGK, </a:t>
          </a:r>
          <a:r>
            <a:rPr 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kern="1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ea typeface="Times New Roman" panose="02020603050405020304" pitchFamily="18" charset="0"/>
              <a:cs typeface="Times New Roman" panose="02020603050405020304" pitchFamily="18" charset="0"/>
            </a:rPr>
            <a:t>thẳng</a:t>
          </a:r>
          <a:endParaRPr lang="en-US" sz="2800" kern="1200" dirty="0">
            <a:latin typeface="Times New Roman" panose="02020603050405020304" pitchFamily="18" charset="0"/>
            <a:cs typeface="Times New Roman" panose="02020603050405020304" pitchFamily="18" charset="0"/>
          </a:endParaRPr>
        </a:p>
        <a:p>
          <a:pPr marL="285750" lvl="1" indent="-285750" algn="l" defTabSz="1244600">
            <a:lnSpc>
              <a:spcPct val="90000"/>
            </a:lnSpc>
            <a:spcBef>
              <a:spcPct val="0"/>
            </a:spcBef>
            <a:spcAft>
              <a:spcPct val="20000"/>
            </a:spcAft>
            <a:buChar char="•"/>
          </a:pP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tập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endParaRPr lang="en-US" sz="2800" kern="1200" dirty="0">
            <a:latin typeface="Times New Roman" panose="02020603050405020304" pitchFamily="18" charset="0"/>
            <a:cs typeface="Times New Roman" panose="02020603050405020304" pitchFamily="18" charset="0"/>
          </a:endParaRPr>
        </a:p>
      </dsp:txBody>
      <dsp:txXfrm>
        <a:off x="0" y="3408390"/>
        <a:ext cx="6096000" cy="927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8/17/2023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trò</a:t>
            </a:r>
            <a:r>
              <a:rPr lang="en-US" dirty="0"/>
              <a:t> </a:t>
            </a:r>
            <a:r>
              <a:rPr lang="en-US" dirty="0" err="1"/>
              <a:t>chơi</a:t>
            </a:r>
            <a:r>
              <a:rPr lang="en-US" dirty="0"/>
              <a:t>: HS </a:t>
            </a:r>
            <a:r>
              <a:rPr lang="en-US" dirty="0" err="1"/>
              <a:t>lựa</a:t>
            </a:r>
            <a:r>
              <a:rPr lang="en-US" dirty="0"/>
              <a:t> </a:t>
            </a:r>
            <a:r>
              <a:rPr lang="en-US" dirty="0" err="1"/>
              <a:t>chọn</a:t>
            </a:r>
            <a:r>
              <a:rPr lang="en-US" dirty="0"/>
              <a:t> </a:t>
            </a:r>
            <a:r>
              <a:rPr lang="en-US" dirty="0" err="1"/>
              <a:t>từng</a:t>
            </a:r>
            <a:r>
              <a:rPr lang="en-US" dirty="0"/>
              <a:t> </a:t>
            </a:r>
            <a:r>
              <a:rPr lang="en-US" dirty="0" err="1"/>
              <a:t>biểu</a:t>
            </a:r>
            <a:r>
              <a:rPr lang="en-US" dirty="0"/>
              <a:t> </a:t>
            </a:r>
            <a:r>
              <a:rPr lang="en-US" dirty="0" err="1"/>
              <a:t>tượng</a:t>
            </a:r>
            <a:r>
              <a:rPr lang="en-US" dirty="0"/>
              <a:t> </a:t>
            </a:r>
            <a:r>
              <a:rPr lang="en-US" dirty="0" err="1"/>
              <a:t>gọi</a:t>
            </a:r>
            <a:r>
              <a:rPr lang="en-US" dirty="0"/>
              <a:t> </a:t>
            </a:r>
            <a:r>
              <a:rPr lang="en-US" dirty="0" err="1"/>
              <a:t>điện</a:t>
            </a:r>
            <a:r>
              <a:rPr lang="en-US" dirty="0"/>
              <a:t>, </a:t>
            </a:r>
            <a:r>
              <a:rPr lang="en-US" dirty="0" err="1"/>
              <a:t>xe</a:t>
            </a:r>
            <a:r>
              <a:rPr lang="en-US" dirty="0"/>
              <a:t> </a:t>
            </a:r>
            <a:r>
              <a:rPr lang="en-US" dirty="0" err="1"/>
              <a:t>cứu</a:t>
            </a:r>
            <a:r>
              <a:rPr lang="en-US" dirty="0"/>
              <a:t> </a:t>
            </a:r>
            <a:r>
              <a:rPr lang="en-US" dirty="0" err="1"/>
              <a:t>hoả</a:t>
            </a:r>
            <a:r>
              <a:rPr lang="en-US" dirty="0"/>
              <a:t>, </a:t>
            </a:r>
            <a:r>
              <a:rPr lang="en-US" dirty="0" err="1"/>
              <a:t>vòi</a:t>
            </a:r>
            <a:r>
              <a:rPr lang="en-US" dirty="0"/>
              <a:t> </a:t>
            </a:r>
            <a:r>
              <a:rPr lang="en-US" dirty="0" err="1"/>
              <a:t>nước</a:t>
            </a:r>
            <a:r>
              <a:rPr lang="en-US" dirty="0"/>
              <a:t>, </a:t>
            </a:r>
            <a:r>
              <a:rPr lang="en-US" dirty="0" err="1"/>
              <a:t>cuộn</a:t>
            </a:r>
            <a:r>
              <a:rPr lang="en-US" dirty="0"/>
              <a:t> </a:t>
            </a:r>
            <a:r>
              <a:rPr lang="en-US" dirty="0" err="1"/>
              <a:t>dây</a:t>
            </a:r>
            <a:r>
              <a:rPr lang="en-US" dirty="0"/>
              <a:t> </a:t>
            </a:r>
            <a:r>
              <a:rPr lang="en-US" dirty="0" err="1"/>
              <a:t>để</a:t>
            </a:r>
            <a:r>
              <a:rPr lang="en-US" dirty="0"/>
              <a:t> </a:t>
            </a:r>
            <a:r>
              <a:rPr lang="en-US" dirty="0" err="1"/>
              <a:t>chọn</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xong</a:t>
            </a:r>
            <a:r>
              <a:rPr lang="en-US" dirty="0"/>
              <a:t> GV </a:t>
            </a:r>
            <a:r>
              <a:rPr lang="en-US" dirty="0" err="1"/>
              <a:t>kích</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xe</a:t>
            </a:r>
            <a:r>
              <a:rPr lang="en-US" dirty="0"/>
              <a:t> </a:t>
            </a:r>
            <a:r>
              <a:rPr lang="en-US" dirty="0" err="1"/>
              <a:t>cứu</a:t>
            </a:r>
            <a:r>
              <a:rPr lang="en-US" dirty="0"/>
              <a:t> </a:t>
            </a:r>
            <a:r>
              <a:rPr lang="en-US" dirty="0" err="1"/>
              <a:t>hoả</a:t>
            </a:r>
            <a:r>
              <a:rPr lang="en-US" dirty="0"/>
              <a:t> ở </a:t>
            </a:r>
            <a:r>
              <a:rPr lang="en-US" dirty="0" err="1"/>
              <a:t>góc</a:t>
            </a:r>
            <a:r>
              <a:rPr lang="en-US" dirty="0"/>
              <a:t> </a:t>
            </a:r>
            <a:r>
              <a:rPr lang="en-US" dirty="0" err="1"/>
              <a:t>trái</a:t>
            </a:r>
            <a:r>
              <a:rPr lang="en-US" dirty="0"/>
              <a:t> </a:t>
            </a:r>
            <a:r>
              <a:rPr lang="en-US" dirty="0" err="1"/>
              <a:t>bên</a:t>
            </a:r>
            <a:r>
              <a:rPr lang="en-US" dirty="0"/>
              <a:t> </a:t>
            </a:r>
            <a:r>
              <a:rPr lang="en-US" dirty="0" err="1"/>
              <a:t>trên</a:t>
            </a:r>
            <a:r>
              <a:rPr lang="en-US" dirty="0"/>
              <a:t> </a:t>
            </a:r>
            <a:r>
              <a:rPr lang="en-US" dirty="0" err="1"/>
              <a:t>mỗi</a:t>
            </a:r>
            <a:r>
              <a:rPr lang="en-US" dirty="0"/>
              <a:t> </a:t>
            </a:r>
            <a:r>
              <a:rPr lang="en-US" dirty="0" err="1"/>
              <a:t>câu</a:t>
            </a:r>
            <a:r>
              <a:rPr lang="en-US" dirty="0"/>
              <a:t> </a:t>
            </a:r>
            <a:r>
              <a:rPr lang="en-US" dirty="0" err="1"/>
              <a:t>hỏi</a:t>
            </a:r>
            <a:r>
              <a:rPr lang="en-US" dirty="0"/>
              <a:t> </a:t>
            </a:r>
            <a:r>
              <a:rPr lang="en-US" dirty="0" err="1"/>
              <a:t>để</a:t>
            </a:r>
            <a:r>
              <a:rPr lang="en-US" dirty="0"/>
              <a:t> quay </a:t>
            </a:r>
            <a:r>
              <a:rPr lang="en-US" dirty="0" err="1"/>
              <a:t>về</a:t>
            </a:r>
            <a:r>
              <a:rPr lang="en-US" dirty="0"/>
              <a:t> </a:t>
            </a:r>
            <a:r>
              <a:rPr lang="en-US" dirty="0" err="1"/>
              <a:t>lựa</a:t>
            </a:r>
            <a:r>
              <a:rPr lang="en-US" dirty="0"/>
              <a:t> </a:t>
            </a:r>
            <a:r>
              <a:rPr lang="en-US" dirty="0" err="1"/>
              <a:t>chọn</a:t>
            </a:r>
            <a:r>
              <a:rPr lang="en-US" dirty="0"/>
              <a:t> </a:t>
            </a:r>
            <a:r>
              <a:rPr lang="en-US" dirty="0" err="1"/>
              <a:t>tiếp</a:t>
            </a:r>
            <a:r>
              <a:rPr lang="en-US" dirty="0"/>
              <a:t>. Khi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 GV </a:t>
            </a:r>
            <a:r>
              <a:rPr lang="en-US" dirty="0" err="1"/>
              <a:t>kích</a:t>
            </a:r>
            <a:r>
              <a:rPr lang="en-US" dirty="0"/>
              <a:t> </a:t>
            </a:r>
            <a:r>
              <a:rPr lang="en-US" dirty="0" err="1"/>
              <a:t>chuột</a:t>
            </a:r>
            <a:r>
              <a:rPr lang="en-US" dirty="0"/>
              <a:t> </a:t>
            </a:r>
            <a:r>
              <a:rPr lang="en-US" dirty="0" err="1"/>
              <a:t>vào</a:t>
            </a:r>
            <a:r>
              <a:rPr lang="en-US" dirty="0"/>
              <a:t> next </a:t>
            </a:r>
            <a:r>
              <a:rPr lang="en-US" dirty="0" err="1"/>
              <a:t>để</a:t>
            </a:r>
            <a:r>
              <a:rPr lang="en-US" dirty="0"/>
              <a:t> </a:t>
            </a:r>
            <a:r>
              <a:rPr lang="en-US" dirty="0" err="1"/>
              <a:t>chuyển</a:t>
            </a:r>
            <a:r>
              <a:rPr lang="en-US" dirty="0"/>
              <a:t> slide </a:t>
            </a:r>
            <a:r>
              <a:rPr lang="en-US" dirty="0" err="1"/>
              <a:t>nội</a:t>
            </a:r>
            <a:r>
              <a:rPr lang="en-US" dirty="0"/>
              <a:t> dung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F41EBC-40A7-4437-BB0D-EF3062DFB9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1034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D2986841-B6E9-4602-99D2-E5DE711450F7}" type="slidenum">
              <a:rPr lang="en-US" smtClean="0"/>
              <a:t>35</a:t>
            </a:fld>
            <a:endParaRPr lang="en-US"/>
          </a:p>
        </p:txBody>
      </p:sp>
    </p:spTree>
    <p:extLst>
      <p:ext uri="{BB962C8B-B14F-4D97-AF65-F5344CB8AC3E}">
        <p14:creationId xmlns:p14="http://schemas.microsoft.com/office/powerpoint/2010/main" val="265063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2540598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dirty="0"/>
              <a:t> </a:t>
            </a:r>
            <a:r>
              <a:rPr lang="en-US" dirty="0" err="1"/>
              <a:t>chơi</a:t>
            </a:r>
            <a:r>
              <a:rPr lang="en-US" dirty="0"/>
              <a:t> </a:t>
            </a:r>
            <a:r>
              <a:rPr lang="en-US" dirty="0" err="1"/>
              <a:t>trò</a:t>
            </a:r>
            <a:r>
              <a:rPr lang="en-US" dirty="0"/>
              <a:t> </a:t>
            </a:r>
            <a:r>
              <a:rPr lang="en-US" dirty="0" err="1"/>
              <a:t>chơi</a:t>
            </a:r>
            <a:r>
              <a:rPr lang="en-US" dirty="0"/>
              <a:t>: HS </a:t>
            </a:r>
            <a:r>
              <a:rPr lang="en-US" dirty="0" err="1"/>
              <a:t>lựa</a:t>
            </a:r>
            <a:r>
              <a:rPr lang="en-US" dirty="0"/>
              <a:t> </a:t>
            </a:r>
            <a:r>
              <a:rPr lang="en-US" dirty="0" err="1"/>
              <a:t>chọn</a:t>
            </a:r>
            <a:r>
              <a:rPr lang="en-US" dirty="0"/>
              <a:t> </a:t>
            </a:r>
            <a:r>
              <a:rPr lang="en-US" dirty="0" err="1"/>
              <a:t>từng</a:t>
            </a:r>
            <a:r>
              <a:rPr lang="en-US" dirty="0"/>
              <a:t> </a:t>
            </a:r>
            <a:r>
              <a:rPr lang="en-US" dirty="0" err="1"/>
              <a:t>biểu</a:t>
            </a:r>
            <a:r>
              <a:rPr lang="en-US" dirty="0"/>
              <a:t> </a:t>
            </a:r>
            <a:r>
              <a:rPr lang="en-US" dirty="0" err="1"/>
              <a:t>tượng</a:t>
            </a:r>
            <a:r>
              <a:rPr lang="en-US" dirty="0"/>
              <a:t> </a:t>
            </a:r>
            <a:r>
              <a:rPr lang="en-US" dirty="0" err="1"/>
              <a:t>gọi</a:t>
            </a:r>
            <a:r>
              <a:rPr lang="en-US" dirty="0"/>
              <a:t> </a:t>
            </a:r>
            <a:r>
              <a:rPr lang="en-US" dirty="0" err="1"/>
              <a:t>điện</a:t>
            </a:r>
            <a:r>
              <a:rPr lang="en-US" dirty="0"/>
              <a:t>, </a:t>
            </a:r>
            <a:r>
              <a:rPr lang="en-US" dirty="0" err="1"/>
              <a:t>xe</a:t>
            </a:r>
            <a:r>
              <a:rPr lang="en-US" dirty="0"/>
              <a:t> </a:t>
            </a:r>
            <a:r>
              <a:rPr lang="en-US" dirty="0" err="1"/>
              <a:t>cứu</a:t>
            </a:r>
            <a:r>
              <a:rPr lang="en-US" dirty="0"/>
              <a:t> </a:t>
            </a:r>
            <a:r>
              <a:rPr lang="en-US" dirty="0" err="1"/>
              <a:t>hoả</a:t>
            </a:r>
            <a:r>
              <a:rPr lang="en-US" dirty="0"/>
              <a:t>, </a:t>
            </a:r>
            <a:r>
              <a:rPr lang="en-US" dirty="0" err="1"/>
              <a:t>vòi</a:t>
            </a:r>
            <a:r>
              <a:rPr lang="en-US" dirty="0"/>
              <a:t> </a:t>
            </a:r>
            <a:r>
              <a:rPr lang="en-US" dirty="0" err="1"/>
              <a:t>nước</a:t>
            </a:r>
            <a:r>
              <a:rPr lang="en-US" dirty="0"/>
              <a:t>, </a:t>
            </a:r>
            <a:r>
              <a:rPr lang="en-US" dirty="0" err="1"/>
              <a:t>cuộn</a:t>
            </a:r>
            <a:r>
              <a:rPr lang="en-US" dirty="0"/>
              <a:t> </a:t>
            </a:r>
            <a:r>
              <a:rPr lang="en-US" dirty="0" err="1"/>
              <a:t>dây</a:t>
            </a:r>
            <a:r>
              <a:rPr lang="en-US" dirty="0"/>
              <a:t> </a:t>
            </a:r>
            <a:r>
              <a:rPr lang="en-US" dirty="0" err="1"/>
              <a:t>để</a:t>
            </a:r>
            <a:r>
              <a:rPr lang="en-US" dirty="0"/>
              <a:t> </a:t>
            </a:r>
            <a:r>
              <a:rPr lang="en-US" dirty="0" err="1"/>
              <a:t>chọn</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Sau </a:t>
            </a:r>
            <a:r>
              <a:rPr lang="en-US" dirty="0" err="1"/>
              <a:t>khi</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 </a:t>
            </a:r>
            <a:r>
              <a:rPr lang="en-US" dirty="0" err="1"/>
              <a:t>xong</a:t>
            </a:r>
            <a:r>
              <a:rPr lang="en-US" dirty="0"/>
              <a:t> GV </a:t>
            </a:r>
            <a:r>
              <a:rPr lang="en-US" dirty="0" err="1"/>
              <a:t>kích</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xe</a:t>
            </a:r>
            <a:r>
              <a:rPr lang="en-US" dirty="0"/>
              <a:t> </a:t>
            </a:r>
            <a:r>
              <a:rPr lang="en-US" dirty="0" err="1"/>
              <a:t>cứu</a:t>
            </a:r>
            <a:r>
              <a:rPr lang="en-US" dirty="0"/>
              <a:t> </a:t>
            </a:r>
            <a:r>
              <a:rPr lang="en-US" dirty="0" err="1"/>
              <a:t>hoả</a:t>
            </a:r>
            <a:r>
              <a:rPr lang="en-US" dirty="0"/>
              <a:t> ở </a:t>
            </a:r>
            <a:r>
              <a:rPr lang="en-US" dirty="0" err="1"/>
              <a:t>góc</a:t>
            </a:r>
            <a:r>
              <a:rPr lang="en-US" dirty="0"/>
              <a:t> </a:t>
            </a:r>
            <a:r>
              <a:rPr lang="en-US" dirty="0" err="1"/>
              <a:t>trái</a:t>
            </a:r>
            <a:r>
              <a:rPr lang="en-US" dirty="0"/>
              <a:t> </a:t>
            </a:r>
            <a:r>
              <a:rPr lang="en-US" dirty="0" err="1"/>
              <a:t>bên</a:t>
            </a:r>
            <a:r>
              <a:rPr lang="en-US" dirty="0"/>
              <a:t> </a:t>
            </a:r>
            <a:r>
              <a:rPr lang="en-US" dirty="0" err="1"/>
              <a:t>trên</a:t>
            </a:r>
            <a:r>
              <a:rPr lang="en-US" dirty="0"/>
              <a:t> </a:t>
            </a:r>
            <a:r>
              <a:rPr lang="en-US" dirty="0" err="1"/>
              <a:t>mỗi</a:t>
            </a:r>
            <a:r>
              <a:rPr lang="en-US" dirty="0"/>
              <a:t> </a:t>
            </a:r>
            <a:r>
              <a:rPr lang="en-US" dirty="0" err="1"/>
              <a:t>câu</a:t>
            </a:r>
            <a:r>
              <a:rPr lang="en-US" dirty="0"/>
              <a:t> </a:t>
            </a:r>
            <a:r>
              <a:rPr lang="en-US" dirty="0" err="1"/>
              <a:t>hỏi</a:t>
            </a:r>
            <a:r>
              <a:rPr lang="en-US" dirty="0"/>
              <a:t> </a:t>
            </a:r>
            <a:r>
              <a:rPr lang="en-US" dirty="0" err="1"/>
              <a:t>để</a:t>
            </a:r>
            <a:r>
              <a:rPr lang="en-US" dirty="0"/>
              <a:t> quay </a:t>
            </a:r>
            <a:r>
              <a:rPr lang="en-US" dirty="0" err="1"/>
              <a:t>về</a:t>
            </a:r>
            <a:r>
              <a:rPr lang="en-US" dirty="0"/>
              <a:t> </a:t>
            </a:r>
            <a:r>
              <a:rPr lang="en-US" dirty="0" err="1"/>
              <a:t>lựa</a:t>
            </a:r>
            <a:r>
              <a:rPr lang="en-US" dirty="0"/>
              <a:t> </a:t>
            </a:r>
            <a:r>
              <a:rPr lang="en-US" dirty="0" err="1"/>
              <a:t>chọn</a:t>
            </a:r>
            <a:r>
              <a:rPr lang="en-US" dirty="0"/>
              <a:t> </a:t>
            </a:r>
            <a:r>
              <a:rPr lang="en-US" dirty="0" err="1"/>
              <a:t>tiếp</a:t>
            </a:r>
            <a:r>
              <a:rPr lang="en-US" dirty="0"/>
              <a:t>. Khi </a:t>
            </a:r>
            <a:r>
              <a:rPr lang="en-US" dirty="0" err="1"/>
              <a:t>kết</a:t>
            </a:r>
            <a:r>
              <a:rPr lang="en-US" dirty="0"/>
              <a:t> </a:t>
            </a:r>
            <a:r>
              <a:rPr lang="en-US" dirty="0" err="1"/>
              <a:t>thúc</a:t>
            </a:r>
            <a:r>
              <a:rPr lang="en-US" dirty="0"/>
              <a:t> </a:t>
            </a:r>
            <a:r>
              <a:rPr lang="en-US" dirty="0" err="1"/>
              <a:t>trò</a:t>
            </a:r>
            <a:r>
              <a:rPr lang="en-US" dirty="0"/>
              <a:t> </a:t>
            </a:r>
            <a:r>
              <a:rPr lang="en-US" dirty="0" err="1"/>
              <a:t>chơi</a:t>
            </a:r>
            <a:r>
              <a:rPr lang="en-US" dirty="0"/>
              <a:t>, GV </a:t>
            </a:r>
            <a:r>
              <a:rPr lang="en-US" dirty="0" err="1"/>
              <a:t>kích</a:t>
            </a:r>
            <a:r>
              <a:rPr lang="en-US" dirty="0"/>
              <a:t> </a:t>
            </a:r>
            <a:r>
              <a:rPr lang="en-US" dirty="0" err="1"/>
              <a:t>chuột</a:t>
            </a:r>
            <a:r>
              <a:rPr lang="en-US" dirty="0"/>
              <a:t> </a:t>
            </a:r>
            <a:r>
              <a:rPr lang="en-US" dirty="0" err="1"/>
              <a:t>vào</a:t>
            </a:r>
            <a:r>
              <a:rPr lang="en-US" dirty="0"/>
              <a:t> next </a:t>
            </a:r>
            <a:r>
              <a:rPr lang="en-US" dirty="0" err="1"/>
              <a:t>để</a:t>
            </a:r>
            <a:r>
              <a:rPr lang="en-US" dirty="0"/>
              <a:t> </a:t>
            </a:r>
            <a:r>
              <a:rPr lang="en-US" dirty="0" err="1"/>
              <a:t>chuyển</a:t>
            </a:r>
            <a:r>
              <a:rPr lang="en-US" dirty="0"/>
              <a:t> slide </a:t>
            </a:r>
            <a:r>
              <a:rPr lang="en-US" dirty="0" err="1"/>
              <a:t>nội</a:t>
            </a:r>
            <a:r>
              <a:rPr lang="en-US" dirty="0"/>
              <a:t> dung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6AF41EBC-40A7-4437-BB0D-EF3062DFB992}" type="slidenum">
              <a:rPr lang="en-US" smtClean="0"/>
              <a:t>8</a:t>
            </a:fld>
            <a:endParaRPr lang="en-US"/>
          </a:p>
        </p:txBody>
      </p:sp>
    </p:spTree>
    <p:extLst>
      <p:ext uri="{BB962C8B-B14F-4D97-AF65-F5344CB8AC3E}">
        <p14:creationId xmlns:p14="http://schemas.microsoft.com/office/powerpoint/2010/main" val="724651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đếm</a:t>
            </a:r>
            <a:r>
              <a:rPr lang="en-US" baseline="0" dirty="0"/>
              <a:t> </a:t>
            </a:r>
            <a:r>
              <a:rPr lang="en-US" baseline="0" dirty="0" err="1"/>
              <a:t>ngược</a:t>
            </a:r>
            <a:r>
              <a:rPr lang="en-US" baseline="0" dirty="0"/>
              <a:t> 10 </a:t>
            </a:r>
            <a:r>
              <a:rPr lang="en-US" baseline="0" dirty="0" err="1"/>
              <a:t>giây</a:t>
            </a:r>
            <a:r>
              <a:rPr lang="en-US" baseline="0" dirty="0"/>
              <a:t> </a:t>
            </a:r>
            <a:r>
              <a:rPr lang="en-US" baseline="0" dirty="0" err="1"/>
              <a:t>suy</a:t>
            </a:r>
            <a:r>
              <a:rPr lang="en-US" baseline="0" dirty="0"/>
              <a:t> </a:t>
            </a:r>
            <a:r>
              <a:rPr lang="en-US" baseline="0" dirty="0" err="1"/>
              <a:t>nghĩ</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thì</a:t>
            </a:r>
            <a:r>
              <a:rPr lang="en-US" baseline="0" dirty="0"/>
              <a:t> </a:t>
            </a:r>
            <a:r>
              <a:rPr lang="en-US" baseline="0" dirty="0" err="1"/>
              <a:t>không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ở </a:t>
            </a:r>
            <a:r>
              <a:rPr lang="en-US" baseline="0" dirty="0" err="1"/>
              <a:t>đây</a:t>
            </a:r>
            <a:r>
              <a:rPr lang="en-US" baseline="0" dirty="0"/>
              <a:t> </a:t>
            </a:r>
            <a:r>
              <a:rPr lang="en-US" baseline="0" dirty="0" err="1"/>
              <a:t>là</a:t>
            </a:r>
            <a:r>
              <a:rPr lang="en-US" baseline="0" dirty="0"/>
              <a:t> C</a:t>
            </a:r>
          </a:p>
          <a:p>
            <a:r>
              <a:rPr lang="en-US" baseline="0" dirty="0" err="1"/>
              <a:t>Nhấn</a:t>
            </a:r>
            <a:r>
              <a:rPr lang="en-US" baseline="0" dirty="0"/>
              <a:t> </a:t>
            </a:r>
            <a:r>
              <a:rPr lang="en-US" baseline="0" dirty="0" err="1"/>
              <a:t>vào</a:t>
            </a:r>
            <a:r>
              <a:rPr lang="en-US" baseline="0" dirty="0"/>
              <a:t> </a:t>
            </a:r>
            <a:r>
              <a:rPr lang="en-US" baseline="0" dirty="0" err="1"/>
              <a:t>xe</a:t>
            </a:r>
            <a:r>
              <a:rPr lang="en-US" baseline="0" dirty="0"/>
              <a:t> </a:t>
            </a:r>
            <a:r>
              <a:rPr lang="en-US" baseline="0" dirty="0" err="1"/>
              <a:t>cứu</a:t>
            </a:r>
            <a:r>
              <a:rPr lang="en-US" baseline="0" dirty="0"/>
              <a:t> </a:t>
            </a:r>
            <a:r>
              <a:rPr lang="en-US" baseline="0" dirty="0" err="1"/>
              <a:t>hoả</a:t>
            </a:r>
            <a:r>
              <a:rPr lang="en-US" baseline="0" dirty="0"/>
              <a:t> </a:t>
            </a:r>
            <a:r>
              <a:rPr lang="en-US" baseline="0" dirty="0" err="1"/>
              <a:t>để</a:t>
            </a:r>
            <a:r>
              <a:rPr lang="en-US" baseline="0" dirty="0"/>
              <a:t> </a:t>
            </a:r>
            <a:r>
              <a:rPr lang="en-US" baseline="0" dirty="0" err="1"/>
              <a:t>về</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p:txBody>
      </p:sp>
      <p:sp>
        <p:nvSpPr>
          <p:cNvPr id="4" name="Slide Number Placeholder 3"/>
          <p:cNvSpPr>
            <a:spLocks noGrp="1"/>
          </p:cNvSpPr>
          <p:nvPr>
            <p:ph type="sldNum" sz="quarter" idx="10"/>
          </p:nvPr>
        </p:nvSpPr>
        <p:spPr/>
        <p:txBody>
          <a:bodyPr/>
          <a:lstStyle/>
          <a:p>
            <a:fld id="{6AF41EBC-40A7-4437-BB0D-EF3062DFB992}" type="slidenum">
              <a:rPr lang="en-US" smtClean="0"/>
              <a:t>9</a:t>
            </a:fld>
            <a:endParaRPr lang="en-US"/>
          </a:p>
        </p:txBody>
      </p:sp>
    </p:spTree>
    <p:extLst>
      <p:ext uri="{BB962C8B-B14F-4D97-AF65-F5344CB8AC3E}">
        <p14:creationId xmlns:p14="http://schemas.microsoft.com/office/powerpoint/2010/main" val="3139144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đếm</a:t>
            </a:r>
            <a:r>
              <a:rPr lang="en-US" baseline="0" dirty="0"/>
              <a:t> </a:t>
            </a:r>
            <a:r>
              <a:rPr lang="en-US" baseline="0" dirty="0" err="1"/>
              <a:t>ngược</a:t>
            </a:r>
            <a:r>
              <a:rPr lang="en-US" baseline="0" dirty="0"/>
              <a:t> 10 </a:t>
            </a:r>
            <a:r>
              <a:rPr lang="en-US" baseline="0" dirty="0" err="1"/>
              <a:t>giây</a:t>
            </a:r>
            <a:r>
              <a:rPr lang="en-US" baseline="0" dirty="0"/>
              <a:t> </a:t>
            </a:r>
            <a:r>
              <a:rPr lang="en-US" baseline="0" dirty="0" err="1"/>
              <a:t>suy</a:t>
            </a:r>
            <a:r>
              <a:rPr lang="en-US" baseline="0" dirty="0"/>
              <a:t> </a:t>
            </a:r>
            <a:r>
              <a:rPr lang="en-US" baseline="0" dirty="0" err="1"/>
              <a:t>nghĩ</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thì</a:t>
            </a:r>
            <a:r>
              <a:rPr lang="en-US" baseline="0" dirty="0"/>
              <a:t> </a:t>
            </a:r>
            <a:r>
              <a:rPr lang="en-US" baseline="0" dirty="0" err="1"/>
              <a:t>không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ở </a:t>
            </a:r>
            <a:r>
              <a:rPr lang="en-US" baseline="0" dirty="0" err="1"/>
              <a:t>đây</a:t>
            </a:r>
            <a:r>
              <a:rPr lang="en-US" baseline="0" dirty="0"/>
              <a:t> </a:t>
            </a:r>
            <a:r>
              <a:rPr lang="en-US" baseline="0" dirty="0" err="1"/>
              <a:t>là</a:t>
            </a:r>
            <a:r>
              <a:rPr lang="en-US" baseline="0" dirty="0"/>
              <a:t> A</a:t>
            </a:r>
          </a:p>
          <a:p>
            <a:r>
              <a:rPr lang="en-US" baseline="0" dirty="0" err="1"/>
              <a:t>Nhấn</a:t>
            </a:r>
            <a:r>
              <a:rPr lang="en-US" baseline="0" dirty="0"/>
              <a:t> </a:t>
            </a:r>
            <a:r>
              <a:rPr lang="en-US" baseline="0" dirty="0" err="1"/>
              <a:t>vào</a:t>
            </a:r>
            <a:r>
              <a:rPr lang="en-US" baseline="0" dirty="0"/>
              <a:t> </a:t>
            </a:r>
            <a:r>
              <a:rPr lang="en-US" baseline="0" dirty="0" err="1"/>
              <a:t>xe</a:t>
            </a:r>
            <a:r>
              <a:rPr lang="en-US" baseline="0" dirty="0"/>
              <a:t> </a:t>
            </a:r>
            <a:r>
              <a:rPr lang="en-US" baseline="0" dirty="0" err="1"/>
              <a:t>cứu</a:t>
            </a:r>
            <a:r>
              <a:rPr lang="en-US" baseline="0" dirty="0"/>
              <a:t> </a:t>
            </a:r>
            <a:r>
              <a:rPr lang="en-US" baseline="0" dirty="0" err="1"/>
              <a:t>hoả</a:t>
            </a:r>
            <a:r>
              <a:rPr lang="en-US" baseline="0" dirty="0"/>
              <a:t> </a:t>
            </a:r>
            <a:r>
              <a:rPr lang="en-US" baseline="0" dirty="0" err="1"/>
              <a:t>để</a:t>
            </a:r>
            <a:r>
              <a:rPr lang="en-US" baseline="0" dirty="0"/>
              <a:t> </a:t>
            </a:r>
            <a:r>
              <a:rPr lang="en-US" baseline="0" dirty="0" err="1"/>
              <a:t>về</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p:txBody>
      </p:sp>
      <p:sp>
        <p:nvSpPr>
          <p:cNvPr id="4" name="Slide Number Placeholder 3"/>
          <p:cNvSpPr>
            <a:spLocks noGrp="1"/>
          </p:cNvSpPr>
          <p:nvPr>
            <p:ph type="sldNum" sz="quarter" idx="10"/>
          </p:nvPr>
        </p:nvSpPr>
        <p:spPr/>
        <p:txBody>
          <a:bodyPr/>
          <a:lstStyle/>
          <a:p>
            <a:fld id="{6AF41EBC-40A7-4437-BB0D-EF3062DFB992}" type="slidenum">
              <a:rPr lang="en-US" smtClean="0"/>
              <a:t>10</a:t>
            </a:fld>
            <a:endParaRPr lang="en-US"/>
          </a:p>
        </p:txBody>
      </p:sp>
    </p:spTree>
    <p:extLst>
      <p:ext uri="{BB962C8B-B14F-4D97-AF65-F5344CB8AC3E}">
        <p14:creationId xmlns:p14="http://schemas.microsoft.com/office/powerpoint/2010/main" val="3012120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đếm</a:t>
            </a:r>
            <a:r>
              <a:rPr lang="en-US" baseline="0" dirty="0"/>
              <a:t> </a:t>
            </a:r>
            <a:r>
              <a:rPr lang="en-US" baseline="0" dirty="0" err="1"/>
              <a:t>ngược</a:t>
            </a:r>
            <a:r>
              <a:rPr lang="en-US" baseline="0" dirty="0"/>
              <a:t> 10 </a:t>
            </a:r>
            <a:r>
              <a:rPr lang="en-US" baseline="0" dirty="0" err="1"/>
              <a:t>giây</a:t>
            </a:r>
            <a:r>
              <a:rPr lang="en-US" baseline="0" dirty="0"/>
              <a:t> </a:t>
            </a:r>
            <a:r>
              <a:rPr lang="en-US" baseline="0" dirty="0" err="1"/>
              <a:t>suy</a:t>
            </a:r>
            <a:r>
              <a:rPr lang="en-US" baseline="0" dirty="0"/>
              <a:t> </a:t>
            </a:r>
            <a:r>
              <a:rPr lang="en-US" baseline="0" dirty="0" err="1"/>
              <a:t>nghĩ</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thì</a:t>
            </a:r>
            <a:r>
              <a:rPr lang="en-US" baseline="0" dirty="0"/>
              <a:t> </a:t>
            </a:r>
            <a:r>
              <a:rPr lang="en-US" baseline="0" dirty="0" err="1"/>
              <a:t>không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ở </a:t>
            </a:r>
            <a:r>
              <a:rPr lang="en-US" baseline="0" dirty="0" err="1"/>
              <a:t>đây</a:t>
            </a:r>
            <a:r>
              <a:rPr lang="en-US" baseline="0" dirty="0"/>
              <a:t> </a:t>
            </a:r>
            <a:r>
              <a:rPr lang="en-US" baseline="0" dirty="0" err="1"/>
              <a:t>là</a:t>
            </a:r>
            <a:r>
              <a:rPr lang="en-US" baseline="0" dirty="0"/>
              <a:t> D</a:t>
            </a:r>
          </a:p>
          <a:p>
            <a:r>
              <a:rPr lang="en-US" baseline="0" dirty="0" err="1"/>
              <a:t>Nhấn</a:t>
            </a:r>
            <a:r>
              <a:rPr lang="en-US" baseline="0" dirty="0"/>
              <a:t> </a:t>
            </a:r>
            <a:r>
              <a:rPr lang="en-US" baseline="0" dirty="0" err="1"/>
              <a:t>vào</a:t>
            </a:r>
            <a:r>
              <a:rPr lang="en-US" baseline="0" dirty="0"/>
              <a:t> </a:t>
            </a:r>
            <a:r>
              <a:rPr lang="en-US" baseline="0" dirty="0" err="1"/>
              <a:t>xe</a:t>
            </a:r>
            <a:r>
              <a:rPr lang="en-US" baseline="0" dirty="0"/>
              <a:t> </a:t>
            </a:r>
            <a:r>
              <a:rPr lang="en-US" baseline="0" dirty="0" err="1"/>
              <a:t>cứu</a:t>
            </a:r>
            <a:r>
              <a:rPr lang="en-US" baseline="0" dirty="0"/>
              <a:t> </a:t>
            </a:r>
            <a:r>
              <a:rPr lang="en-US" baseline="0" dirty="0" err="1"/>
              <a:t>hoả</a:t>
            </a:r>
            <a:r>
              <a:rPr lang="en-US" baseline="0" dirty="0"/>
              <a:t> </a:t>
            </a:r>
            <a:r>
              <a:rPr lang="en-US" baseline="0" dirty="0" err="1"/>
              <a:t>để</a:t>
            </a:r>
            <a:r>
              <a:rPr lang="en-US" baseline="0" dirty="0"/>
              <a:t> </a:t>
            </a:r>
            <a:r>
              <a:rPr lang="en-US" baseline="0" dirty="0" err="1"/>
              <a:t>về</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p:txBody>
      </p:sp>
      <p:sp>
        <p:nvSpPr>
          <p:cNvPr id="4" name="Slide Number Placeholder 3"/>
          <p:cNvSpPr>
            <a:spLocks noGrp="1"/>
          </p:cNvSpPr>
          <p:nvPr>
            <p:ph type="sldNum" sz="quarter" idx="10"/>
          </p:nvPr>
        </p:nvSpPr>
        <p:spPr/>
        <p:txBody>
          <a:bodyPr/>
          <a:lstStyle/>
          <a:p>
            <a:fld id="{6AF41EBC-40A7-4437-BB0D-EF3062DFB992}" type="slidenum">
              <a:rPr lang="en-US" smtClean="0"/>
              <a:t>11</a:t>
            </a:fld>
            <a:endParaRPr lang="en-US"/>
          </a:p>
        </p:txBody>
      </p:sp>
    </p:spTree>
    <p:extLst>
      <p:ext uri="{BB962C8B-B14F-4D97-AF65-F5344CB8AC3E}">
        <p14:creationId xmlns:p14="http://schemas.microsoft.com/office/powerpoint/2010/main" val="397448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baseline="0" dirty="0"/>
              <a:t>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thời</a:t>
            </a:r>
            <a:r>
              <a:rPr lang="en-US" baseline="0" dirty="0"/>
              <a:t> </a:t>
            </a:r>
            <a:r>
              <a:rPr lang="en-US" baseline="0" dirty="0" err="1"/>
              <a:t>gian</a:t>
            </a:r>
            <a:r>
              <a:rPr lang="en-US" baseline="0" dirty="0"/>
              <a:t> </a:t>
            </a:r>
            <a:r>
              <a:rPr lang="en-US" baseline="0" dirty="0" err="1"/>
              <a:t>đếm</a:t>
            </a:r>
            <a:r>
              <a:rPr lang="en-US" baseline="0" dirty="0"/>
              <a:t> </a:t>
            </a:r>
            <a:r>
              <a:rPr lang="en-US" baseline="0" dirty="0" err="1"/>
              <a:t>ngược</a:t>
            </a:r>
            <a:r>
              <a:rPr lang="en-US" baseline="0" dirty="0"/>
              <a:t> 10 </a:t>
            </a:r>
            <a:r>
              <a:rPr lang="en-US" baseline="0" dirty="0" err="1"/>
              <a:t>giây</a:t>
            </a:r>
            <a:r>
              <a:rPr lang="en-US" baseline="0" dirty="0"/>
              <a:t> </a:t>
            </a:r>
            <a:r>
              <a:rPr lang="en-US" baseline="0" dirty="0" err="1"/>
              <a:t>suy</a:t>
            </a:r>
            <a:r>
              <a:rPr lang="en-US" baseline="0" dirty="0"/>
              <a:t> </a:t>
            </a:r>
            <a:r>
              <a:rPr lang="en-US" baseline="0" dirty="0" err="1"/>
              <a:t>nghĩ</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để</a:t>
            </a:r>
            <a:r>
              <a:rPr lang="en-US" baseline="0" dirty="0"/>
              <a:t> </a:t>
            </a:r>
            <a:r>
              <a:rPr lang="en-US" baseline="0" dirty="0" err="1"/>
              <a:t>chọn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sai</a:t>
            </a:r>
            <a:r>
              <a:rPr lang="en-US" baseline="0" dirty="0"/>
              <a:t> </a:t>
            </a:r>
            <a:r>
              <a:rPr lang="en-US" baseline="0" dirty="0" err="1"/>
              <a:t>thì</a:t>
            </a:r>
            <a:r>
              <a:rPr lang="en-US" baseline="0" dirty="0"/>
              <a:t> </a:t>
            </a:r>
            <a:r>
              <a:rPr lang="en-US" baseline="0" dirty="0" err="1"/>
              <a:t>không</a:t>
            </a:r>
            <a:r>
              <a:rPr lang="en-US" baseline="0" dirty="0"/>
              <a:t> </a:t>
            </a:r>
            <a:r>
              <a:rPr lang="en-US" baseline="0" dirty="0" err="1"/>
              <a:t>có</a:t>
            </a:r>
            <a:r>
              <a:rPr lang="en-US" baseline="0" dirty="0"/>
              <a:t> </a:t>
            </a:r>
            <a:r>
              <a:rPr lang="en-US" baseline="0" dirty="0" err="1"/>
              <a:t>tiếng</a:t>
            </a:r>
            <a:r>
              <a:rPr lang="en-US" baseline="0" dirty="0"/>
              <a:t> </a:t>
            </a:r>
            <a:r>
              <a:rPr lang="en-US" baseline="0" dirty="0" err="1"/>
              <a:t>vỗ</a:t>
            </a:r>
            <a:r>
              <a:rPr lang="en-US" baseline="0" dirty="0"/>
              <a:t> </a:t>
            </a:r>
            <a:r>
              <a:rPr lang="en-US" baseline="0" dirty="0" err="1"/>
              <a:t>tay</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ở </a:t>
            </a:r>
            <a:r>
              <a:rPr lang="en-US" baseline="0" dirty="0" err="1"/>
              <a:t>đây</a:t>
            </a:r>
            <a:r>
              <a:rPr lang="en-US" baseline="0" dirty="0"/>
              <a:t> </a:t>
            </a:r>
            <a:r>
              <a:rPr lang="en-US" baseline="0" dirty="0" err="1"/>
              <a:t>là</a:t>
            </a:r>
            <a:r>
              <a:rPr lang="en-US" baseline="0" dirty="0"/>
              <a:t> B</a:t>
            </a:r>
          </a:p>
          <a:p>
            <a:r>
              <a:rPr lang="en-US" baseline="0" dirty="0" err="1"/>
              <a:t>Nhấn</a:t>
            </a:r>
            <a:r>
              <a:rPr lang="en-US" baseline="0" dirty="0"/>
              <a:t> </a:t>
            </a:r>
            <a:r>
              <a:rPr lang="en-US" baseline="0" dirty="0" err="1"/>
              <a:t>vào</a:t>
            </a:r>
            <a:r>
              <a:rPr lang="en-US" baseline="0" dirty="0"/>
              <a:t> </a:t>
            </a:r>
            <a:r>
              <a:rPr lang="en-US" baseline="0" dirty="0" err="1"/>
              <a:t>xe</a:t>
            </a:r>
            <a:r>
              <a:rPr lang="en-US" baseline="0" dirty="0"/>
              <a:t> </a:t>
            </a:r>
            <a:r>
              <a:rPr lang="en-US" baseline="0" dirty="0" err="1"/>
              <a:t>cứu</a:t>
            </a:r>
            <a:r>
              <a:rPr lang="en-US" baseline="0" dirty="0"/>
              <a:t> </a:t>
            </a:r>
            <a:r>
              <a:rPr lang="en-US" baseline="0" dirty="0" err="1"/>
              <a:t>hoả</a:t>
            </a:r>
            <a:r>
              <a:rPr lang="en-US" baseline="0" dirty="0"/>
              <a:t> </a:t>
            </a:r>
            <a:r>
              <a:rPr lang="en-US" baseline="0" dirty="0" err="1"/>
              <a:t>để</a:t>
            </a:r>
            <a:r>
              <a:rPr lang="en-US" baseline="0" dirty="0"/>
              <a:t> </a:t>
            </a:r>
            <a:r>
              <a:rPr lang="en-US" baseline="0" dirty="0" err="1"/>
              <a:t>về</a:t>
            </a:r>
            <a:r>
              <a:rPr lang="en-US" baseline="0" dirty="0"/>
              <a:t> slide </a:t>
            </a:r>
            <a:r>
              <a:rPr lang="en-US" baseline="0" dirty="0" err="1"/>
              <a:t>chọn</a:t>
            </a:r>
            <a:r>
              <a:rPr lang="en-US" baseline="0" dirty="0"/>
              <a:t> </a:t>
            </a:r>
            <a:r>
              <a:rPr lang="en-US" baseline="0" dirty="0" err="1"/>
              <a:t>câu</a:t>
            </a:r>
            <a:r>
              <a:rPr lang="en-US" baseline="0" dirty="0"/>
              <a:t> </a:t>
            </a:r>
            <a:r>
              <a:rPr lang="en-US" baseline="0" dirty="0" err="1"/>
              <a:t>hỏi</a:t>
            </a:r>
            <a:endParaRPr lang="en-US" baseline="0" dirty="0"/>
          </a:p>
        </p:txBody>
      </p:sp>
      <p:sp>
        <p:nvSpPr>
          <p:cNvPr id="4" name="Slide Number Placeholder 3"/>
          <p:cNvSpPr>
            <a:spLocks noGrp="1"/>
          </p:cNvSpPr>
          <p:nvPr>
            <p:ph type="sldNum" sz="quarter" idx="10"/>
          </p:nvPr>
        </p:nvSpPr>
        <p:spPr/>
        <p:txBody>
          <a:bodyPr/>
          <a:lstStyle/>
          <a:p>
            <a:fld id="{6AF41EBC-40A7-4437-BB0D-EF3062DFB992}" type="slidenum">
              <a:rPr lang="en-US" smtClean="0"/>
              <a:t>12</a:t>
            </a:fld>
            <a:endParaRPr lang="en-US"/>
          </a:p>
        </p:txBody>
      </p:sp>
    </p:spTree>
    <p:extLst>
      <p:ext uri="{BB962C8B-B14F-4D97-AF65-F5344CB8AC3E}">
        <p14:creationId xmlns:p14="http://schemas.microsoft.com/office/powerpoint/2010/main" val="3807820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BE5A3A-290B-4650-8837-C7DF6B09D7C2}"/>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FAAB943A-05E5-4DBB-9439-4AA9AB58B95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937A2A3E-C51E-4812-928F-9F6EDF7D689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4E7793D6-E57D-4A32-9BA2-23F3DF086B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658CFE39-66CB-4FC5-B2FF-60BABF3EF11C}"/>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51568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4C8E96-EA78-40BF-BDB6-5AD323A5C4C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1FAEDDC-B817-4EED-9D53-E7D15904C0BF}"/>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7E5799D-AEA1-46D7-9F99-374B9CA0126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1E9E9318-9CF6-4ACA-A5CE-866349534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FD000B7-C01C-4DE0-BFB4-7BE0BE314184}"/>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359045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1D6E89E-E412-49B0-BE62-F2EE4A2B26C5}"/>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81F4A66-C7C1-48F5-AAB5-5A374166ABE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CD16AEB-16D5-42CA-9537-FAD06C886A5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5110061A-2295-4F39-894F-8BF3905A0D5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4EAFA22-2B3E-47BF-8F5E-F64F865092D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515802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761EA5-4D33-4A36-8325-0AFDE8063B7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9285093-E273-47EC-8BFD-2D378C93B7D0}"/>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200BCDF-53F2-4681-B896-B97C759BB46D}"/>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B86C5409-E40F-4002-9C0B-84C74584F17D}"/>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03742CB6-7BBC-4CCA-A49E-F4B0DB855DC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4BB5FB3-9A75-4DFD-82CE-F2954A16401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783450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A5CC030-E22D-4C7E-B82F-6C746FBEE35A}"/>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1C16AB-9FFB-4D1E-9898-18C983971D6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B848FA3B-CE27-4FB9-967B-9D7414F8DDEB}"/>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A3946EAB-6249-4D4C-BE84-13FD2632327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0CB35F50-BC3C-4EE3-8A42-9DE4B0D93042}"/>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54FDB98-3C96-4BC5-8100-EFDBD032C580}"/>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8" name="Chỗ dành sẵn cho Chân trang 7">
            <a:extLst>
              <a:ext uri="{FF2B5EF4-FFF2-40B4-BE49-F238E27FC236}">
                <a16:creationId xmlns:a16="http://schemas.microsoft.com/office/drawing/2014/main" id="{CE02A3A8-70AB-4CBC-B228-8EE92B606D39}"/>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271F50C4-EB83-47B1-B971-F20016E98BFF}"/>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787976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DD26466-4061-4AEE-A69B-CB196B06D42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04544B7C-8624-48E3-9CF2-AFFE26A38AC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4" name="Chỗ dành sẵn cho Chân trang 3">
            <a:extLst>
              <a:ext uri="{FF2B5EF4-FFF2-40B4-BE49-F238E27FC236}">
                <a16:creationId xmlns:a16="http://schemas.microsoft.com/office/drawing/2014/main" id="{C1F059B1-CAD6-423E-A9CD-390BFB122CA2}"/>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EA24A03B-D71E-48E8-A1BE-FD13DDD607F6}"/>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1258406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6476802-3A7D-45C0-A6D8-6AA8567F39C8}"/>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3" name="Chỗ dành sẵn cho Chân trang 2">
            <a:extLst>
              <a:ext uri="{FF2B5EF4-FFF2-40B4-BE49-F238E27FC236}">
                <a16:creationId xmlns:a16="http://schemas.microsoft.com/office/drawing/2014/main" id="{1B13712D-5B04-4E6A-8A0F-5C28924999B5}"/>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CA2E22E9-1CDF-4FDC-AAE0-4533882ED8ED}"/>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25617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277932-5BE4-45E5-AC8E-FACA9EA330B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7281689-A220-4734-AC81-35FC709D0BF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81C09AB8-6206-4767-ADA0-0F5BFE4C759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F5A107-BA2F-4CEF-9B32-74906C309E39}"/>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1C10382E-E862-41C1-A96E-11E22F4130A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0F9C6B-8592-414D-89CA-B1BFD2E633D7}"/>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8395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0DA8BF-E5D9-46F3-BF21-BD184503033D}"/>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43884FC-7CB4-4A84-8786-D3B218280DF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8292C80B-F672-4040-9ED6-176F3D4277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776CA2F-89E0-48FF-B7DB-B7435BE2E5F2}"/>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6" name="Chỗ dành sẵn cho Chân trang 5">
            <a:extLst>
              <a:ext uri="{FF2B5EF4-FFF2-40B4-BE49-F238E27FC236}">
                <a16:creationId xmlns:a16="http://schemas.microsoft.com/office/drawing/2014/main" id="{2580E76E-FA8D-4FBC-BCFF-C35B8797649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EBF6CBD-9D8A-44F6-BEBD-EA780CC7CDB5}"/>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464301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26D3B-4D83-4901-B953-D52E007DFDC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921C6C4-6DBC-4E30-97B6-5A0B683E96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76BC1D8-FBB1-44B4-AD6C-9A98F65D07C1}"/>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E106A809-2D05-4F49-A350-721D1F61D8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D31A982-DCE9-4452-B352-F525A3C40909}"/>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1310913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8643E9C-D4D0-4C27-9B92-8E7B64182860}"/>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78D2274-438C-4DFA-AB47-D2EC50A510F3}"/>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F6C0C3D-3E8C-4FA2-9C4A-FB6A74AB65A3}"/>
              </a:ext>
            </a:extLst>
          </p:cNvPr>
          <p:cNvSpPr>
            <a:spLocks noGrp="1"/>
          </p:cNvSpPr>
          <p:nvPr>
            <p:ph type="dt" sz="half" idx="10"/>
          </p:nvPr>
        </p:nvSpPr>
        <p:spPr/>
        <p:txBody>
          <a:body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B2C93262-3164-4660-9FF4-3F62E2AFFB9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2037D9B-155D-4BA7-B28F-D052B396D9FA}"/>
              </a:ext>
            </a:extLst>
          </p:cNvPr>
          <p:cNvSpPr>
            <a:spLocks noGrp="1"/>
          </p:cNvSpPr>
          <p:nvPr>
            <p:ph type="sldNum" sz="quarter" idx="12"/>
          </p:nvPr>
        </p:nvSpPr>
        <p:spPr/>
        <p:txBody>
          <a:bodyPr/>
          <a:lstStyle/>
          <a:p>
            <a:fld id="{C020C7E6-65DD-4795-8988-78B3EDD8A9D6}" type="slidenum">
              <a:rPr lang="en-US" smtClean="0"/>
              <a:t>‹#›</a:t>
            </a:fld>
            <a:endParaRPr lang="en-US"/>
          </a:p>
        </p:txBody>
      </p:sp>
    </p:spTree>
    <p:extLst>
      <p:ext uri="{BB962C8B-B14F-4D97-AF65-F5344CB8AC3E}">
        <p14:creationId xmlns:p14="http://schemas.microsoft.com/office/powerpoint/2010/main" val="251882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比较">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 name="矩形: 一个圆顶角，剪去另一个顶角 12"/>
          <p:cNvSpPr/>
          <p:nvPr userDrawn="1"/>
        </p:nvSpPr>
        <p:spPr>
          <a:xfrm rot="5400000" flipV="1">
            <a:off x="52277" y="64877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chemeClr val="tx1"/>
                </a:solidFill>
              </a:endParaRPr>
            </a:p>
          </p:txBody>
        </p:sp>
      </p:grpSp>
      <p:sp>
        <p:nvSpPr>
          <p:cNvPr id="65" name="矩形: 一个圆顶角，剪去另一个顶角 64"/>
          <p:cNvSpPr/>
          <p:nvPr userDrawn="1"/>
        </p:nvSpPr>
        <p:spPr>
          <a:xfrm rot="5400000" flipV="1">
            <a:off x="52277" y="136265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400350" y="2040258"/>
            <a:ext cx="675000" cy="324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180642279"/>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10"/>
          </p:nvPr>
        </p:nvSpPr>
        <p:spPr/>
        <p:txBody>
          <a:bodyPr/>
          <a:lstStyle/>
          <a:p>
            <a:fld id="{756EC6F7-45AE-479B-B9D3-473A089947D0}"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5E7060A3-8747-4477-88D7-F4E130D4D656}" type="slidenum">
              <a:rPr lang="vi-VN" smtClean="0"/>
              <a:t>‹#›</a:t>
            </a:fld>
            <a:endParaRPr lang="vi-VN"/>
          </a:p>
        </p:txBody>
      </p:sp>
    </p:spTree>
    <p:extLst>
      <p:ext uri="{BB962C8B-B14F-4D97-AF65-F5344CB8AC3E}">
        <p14:creationId xmlns:p14="http://schemas.microsoft.com/office/powerpoint/2010/main" val="6935655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5084831F-86D4-475A-9BD0-D74117D66C05}"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0761057-7022-49E0-B01D-8F8947DFACA5}" type="slidenum">
              <a:rPr lang="vi-VN" smtClean="0"/>
              <a:t>‹#›</a:t>
            </a:fld>
            <a:endParaRPr lang="vi-VN"/>
          </a:p>
        </p:txBody>
      </p:sp>
    </p:spTree>
    <p:extLst>
      <p:ext uri="{BB962C8B-B14F-4D97-AF65-F5344CB8AC3E}">
        <p14:creationId xmlns:p14="http://schemas.microsoft.com/office/powerpoint/2010/main" val="4064639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5084831F-86D4-475A-9BD0-D74117D66C05}" type="datetimeFigureOut">
              <a:rPr lang="vi-VN" smtClean="0"/>
              <a:t>17/08/2023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0761057-7022-49E0-B01D-8F8947DFACA5}" type="slidenum">
              <a:rPr lang="vi-VN" smtClean="0"/>
              <a:t>‹#›</a:t>
            </a:fld>
            <a:endParaRPr lang="vi-VN"/>
          </a:p>
        </p:txBody>
      </p:sp>
    </p:spTree>
    <p:extLst>
      <p:ext uri="{BB962C8B-B14F-4D97-AF65-F5344CB8AC3E}">
        <p14:creationId xmlns:p14="http://schemas.microsoft.com/office/powerpoint/2010/main" val="364589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8/17/2023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8/17/2023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8/17/2023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8/17/2023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8/17/2023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8/17/2023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2BC07D31-4B56-4456-B116-34D421119C1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194F17A-712D-4687-B4B7-996AFB00A49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8CCD1E4-6DA5-4A95-A4B6-EECB6CDD60E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DE9C4D9-BB03-4C0C-9630-F5D180F654E4}" type="datetimeFigureOut">
              <a:rPr lang="en-US" smtClean="0"/>
              <a:t>8/17/2023</a:t>
            </a:fld>
            <a:endParaRPr lang="en-US"/>
          </a:p>
        </p:txBody>
      </p:sp>
      <p:sp>
        <p:nvSpPr>
          <p:cNvPr id="5" name="Chỗ dành sẵn cho Chân trang 4">
            <a:extLst>
              <a:ext uri="{FF2B5EF4-FFF2-40B4-BE49-F238E27FC236}">
                <a16:creationId xmlns:a16="http://schemas.microsoft.com/office/drawing/2014/main" id="{FB198DB4-ACDF-494E-933C-55FE66AC6A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F8B1083-D58F-4699-A741-E7EA5384509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020C7E6-65DD-4795-8988-78B3EDD8A9D6}" type="slidenum">
              <a:rPr lang="en-US" smtClean="0"/>
              <a:t>‹#›</a:t>
            </a:fld>
            <a:endParaRPr lang="en-US"/>
          </a:p>
        </p:txBody>
      </p:sp>
    </p:spTree>
    <p:extLst>
      <p:ext uri="{BB962C8B-B14F-4D97-AF65-F5344CB8AC3E}">
        <p14:creationId xmlns:p14="http://schemas.microsoft.com/office/powerpoint/2010/main" val="35061700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vi-VN"/>
              <a:t>Bấm để sửa kiểu tiêu đề Bản cái</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56EC6F7-45AE-479B-B9D3-473A089947D0}" type="datetimeFigureOut">
              <a:rPr lang="vi-VN" smtClean="0"/>
              <a:t>17/08/2023</a:t>
            </a:fld>
            <a:endParaRPr lang="vi-VN"/>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E7060A3-8747-4477-88D7-F4E130D4D656}" type="slidenum">
              <a:rPr lang="vi-VN" smtClean="0"/>
              <a:t>‹#›</a:t>
            </a:fld>
            <a:endParaRPr lang="vi-VN"/>
          </a:p>
        </p:txBody>
      </p:sp>
    </p:spTree>
    <p:extLst>
      <p:ext uri="{BB962C8B-B14F-4D97-AF65-F5344CB8AC3E}">
        <p14:creationId xmlns:p14="http://schemas.microsoft.com/office/powerpoint/2010/main" val="3949752075"/>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084831F-86D4-475A-9BD0-D74117D66C05}" type="datetimeFigureOut">
              <a:rPr lang="vi-VN" smtClean="0"/>
              <a:t>17/08/2023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0761057-7022-49E0-B01D-8F8947DFACA5}" type="slidenum">
              <a:rPr lang="vi-VN" smtClean="0"/>
              <a:t>‹#›</a:t>
            </a:fld>
            <a:endParaRPr lang="vi-VN"/>
          </a:p>
        </p:txBody>
      </p:sp>
    </p:spTree>
    <p:extLst>
      <p:ext uri="{BB962C8B-B14F-4D97-AF65-F5344CB8AC3E}">
        <p14:creationId xmlns:p14="http://schemas.microsoft.com/office/powerpoint/2010/main" val="2833556661"/>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41.png"/><Relationship Id="rId3" Type="http://schemas.openxmlformats.org/officeDocument/2006/relationships/audio" Target="../media/audio1.wav"/><Relationship Id="rId7" Type="http://schemas.microsoft.com/office/2007/relationships/hdphoto" Target="../media/hdphoto5.wdp"/><Relationship Id="rId12" Type="http://schemas.openxmlformats.org/officeDocument/2006/relationships/image" Target="../media/image40.png"/><Relationship Id="rId17" Type="http://schemas.openxmlformats.org/officeDocument/2006/relationships/image" Target="../media/image29.png"/><Relationship Id="rId2" Type="http://schemas.openxmlformats.org/officeDocument/2006/relationships/notesSlide" Target="../notesSlides/notesSlide7.xml"/><Relationship Id="rId16"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15" Type="http://schemas.openxmlformats.org/officeDocument/2006/relationships/image" Target="../media/image43.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audio" Target="../media/audio1.wav"/><Relationship Id="rId7" Type="http://schemas.openxmlformats.org/officeDocument/2006/relationships/slide" Target="slide8.xml"/><Relationship Id="rId12" Type="http://schemas.openxmlformats.org/officeDocument/2006/relationships/image" Target="../media/image340.png"/><Relationship Id="rId2" Type="http://schemas.openxmlformats.org/officeDocument/2006/relationships/notesSlide" Target="../notesSlides/notesSlide8.xml"/><Relationship Id="rId16" Type="http://schemas.openxmlformats.org/officeDocument/2006/relationships/image" Target="../media/image46.png"/><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31.png"/><Relationship Id="rId15" Type="http://schemas.openxmlformats.org/officeDocument/2006/relationships/image" Target="../media/image29.png"/><Relationship Id="rId10" Type="http://schemas.openxmlformats.org/officeDocument/2006/relationships/image" Target="../media/image35.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49.png"/><Relationship Id="rId3" Type="http://schemas.openxmlformats.org/officeDocument/2006/relationships/audio" Target="../media/audio1.wav"/><Relationship Id="rId7" Type="http://schemas.microsoft.com/office/2007/relationships/hdphoto" Target="../media/hdphoto5.wdp"/><Relationship Id="rId12" Type="http://schemas.openxmlformats.org/officeDocument/2006/relationships/image" Target="../media/image48.png"/><Relationship Id="rId2" Type="http://schemas.openxmlformats.org/officeDocument/2006/relationships/notesSlide" Target="../notesSlides/notesSlide9.xml"/><Relationship Id="rId16"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47.png"/><Relationship Id="rId5" Type="http://schemas.openxmlformats.org/officeDocument/2006/relationships/image" Target="../media/image30.png"/><Relationship Id="rId15" Type="http://schemas.openxmlformats.org/officeDocument/2006/relationships/image" Target="../media/image51.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6.png"/><Relationship Id="rId3" Type="http://schemas.openxmlformats.org/officeDocument/2006/relationships/slideLayout" Target="../slideLayouts/slideLayout24.xml"/><Relationship Id="rId7" Type="http://schemas.openxmlformats.org/officeDocument/2006/relationships/image" Target="../media/image21.png"/><Relationship Id="rId12"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28.png"/><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5.png"/><Relationship Id="rId5" Type="http://schemas.openxmlformats.org/officeDocument/2006/relationships/image" Target="../media/image16.jpg"/><Relationship Id="rId15" Type="http://schemas.openxmlformats.org/officeDocument/2006/relationships/slide" Target="slide14.xml"/><Relationship Id="rId10" Type="http://schemas.microsoft.com/office/2007/relationships/hdphoto" Target="../media/hdphoto3.wdp"/><Relationship Id="rId4" Type="http://schemas.openxmlformats.org/officeDocument/2006/relationships/notesSlide" Target="../notesSlides/notesSlide10.xml"/><Relationship Id="rId9" Type="http://schemas.openxmlformats.org/officeDocument/2006/relationships/image" Target="../media/image24.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4.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77.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1.png"/><Relationship Id="rId5" Type="http://schemas.openxmlformats.org/officeDocument/2006/relationships/image" Target="../media/image87.png"/><Relationship Id="rId4"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1.xml"/><Relationship Id="rId18" Type="http://schemas.microsoft.com/office/2007/relationships/hdphoto" Target="../media/hdphoto3.wdp"/><Relationship Id="rId26" Type="http://schemas.openxmlformats.org/officeDocument/2006/relationships/image" Target="../media/image29.png"/><Relationship Id="rId3" Type="http://schemas.openxmlformats.org/officeDocument/2006/relationships/slideLayout" Target="../slideLayouts/slideLayout24.xml"/><Relationship Id="rId21" Type="http://schemas.openxmlformats.org/officeDocument/2006/relationships/image" Target="../media/image26.png"/><Relationship Id="rId7" Type="http://schemas.openxmlformats.org/officeDocument/2006/relationships/image" Target="../media/image18.gif"/><Relationship Id="rId12" Type="http://schemas.microsoft.com/office/2007/relationships/hdphoto" Target="../media/hdphoto2.wdp"/><Relationship Id="rId17" Type="http://schemas.openxmlformats.org/officeDocument/2006/relationships/image" Target="../media/image24.png"/><Relationship Id="rId25"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23.jpeg"/><Relationship Id="rId20" Type="http://schemas.microsoft.com/office/2007/relationships/hdphoto" Target="../media/hdphoto4.wdp"/><Relationship Id="rId1" Type="http://schemas.microsoft.com/office/2007/relationships/media" Target="../media/media1.mp3"/><Relationship Id="rId6" Type="http://schemas.openxmlformats.org/officeDocument/2006/relationships/image" Target="../media/image17.png"/><Relationship Id="rId11" Type="http://schemas.openxmlformats.org/officeDocument/2006/relationships/image" Target="../media/image21.png"/><Relationship Id="rId24" Type="http://schemas.openxmlformats.org/officeDocument/2006/relationships/slide" Target="slide13.xml"/><Relationship Id="rId5" Type="http://schemas.openxmlformats.org/officeDocument/2006/relationships/image" Target="../media/image16.jpg"/><Relationship Id="rId15" Type="http://schemas.openxmlformats.org/officeDocument/2006/relationships/slide" Target="slide12.xml"/><Relationship Id="rId23" Type="http://schemas.openxmlformats.org/officeDocument/2006/relationships/image" Target="../media/image27.jpeg"/><Relationship Id="rId10" Type="http://schemas.openxmlformats.org/officeDocument/2006/relationships/image" Target="../media/image20.jpeg"/><Relationship Id="rId19" Type="http://schemas.openxmlformats.org/officeDocument/2006/relationships/image" Target="../media/image25.png"/><Relationship Id="rId4" Type="http://schemas.openxmlformats.org/officeDocument/2006/relationships/notesSlide" Target="../notesSlides/notesSlide5.xml"/><Relationship Id="rId9" Type="http://schemas.openxmlformats.org/officeDocument/2006/relationships/image" Target="../media/image19.png"/><Relationship Id="rId14" Type="http://schemas.openxmlformats.org/officeDocument/2006/relationships/image" Target="../media/image22.png"/><Relationship Id="rId22" Type="http://schemas.openxmlformats.org/officeDocument/2006/relationships/slide" Target="slide10.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37.png"/><Relationship Id="rId3" Type="http://schemas.openxmlformats.org/officeDocument/2006/relationships/audio" Target="../media/audio1.wav"/><Relationship Id="rId7" Type="http://schemas.microsoft.com/office/2007/relationships/hdphoto" Target="../media/hdphoto5.wdp"/><Relationship Id="rId12"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1.png"/><Relationship Id="rId11" Type="http://schemas.openxmlformats.org/officeDocument/2006/relationships/image" Target="../media/image33.png"/><Relationship Id="rId5" Type="http://schemas.openxmlformats.org/officeDocument/2006/relationships/image" Target="../media/image30.png"/><Relationship Id="rId15" Type="http://schemas.openxmlformats.org/officeDocument/2006/relationships/image" Target="../media/image39.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hỗ dành sẵn cho Nội dung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7"/>
            <a:ext cx="7252232" cy="5143493"/>
          </a:xfrm>
          <a:prstGeom prst="rect">
            <a:avLst/>
          </a:prstGeom>
        </p:spPr>
      </p:pic>
      <p:sp>
        <p:nvSpPr>
          <p:cNvPr id="18" name="Rectangle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4"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8" name="Hộp Văn bản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717592"/>
            <a:ext cx="9139429" cy="507831"/>
          </a:xfrm>
          <a:prstGeom prst="rect">
            <a:avLst/>
          </a:prstGeom>
          <a:noFill/>
        </p:spPr>
        <p:txBody>
          <a:bodyPr wrap="square" rtlCol="0">
            <a:spAutoFit/>
          </a:bodyPr>
          <a:lstStyle/>
          <a:p>
            <a:pPr defTabSz="685800">
              <a:spcAft>
                <a:spcPts val="450"/>
              </a:spcAft>
            </a:pPr>
            <a:r>
              <a:rPr lang="en-US" sz="27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9" name="Hộp Văn bản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411931" y="3013265"/>
            <a:ext cx="8732069" cy="1233671"/>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ZALO GVSB: HỒ TẤN CHU</a:t>
            </a:r>
          </a:p>
          <a:p>
            <a:pPr lvl="0" defTabSz="914377">
              <a:spcAft>
                <a:spcPts val="600"/>
              </a:spcAft>
              <a:defRPr/>
            </a:pPr>
            <a:r>
              <a:rPr lang="en-US" sz="3000" b="1">
                <a:solidFill>
                  <a:srgbClr val="002060"/>
                </a:solidFill>
                <a:latin typeface="Times New Roman" panose="02020603050405020304" pitchFamily="18" charset="0"/>
                <a:cs typeface="Times New Roman" panose="02020603050405020304" pitchFamily="18" charset="0"/>
              </a:rPr>
              <a:t>ZALO GVPB: </a:t>
            </a:r>
            <a:r>
              <a:rPr lang="en-US" sz="4000" b="1" dirty="0" err="1">
                <a:solidFill>
                  <a:srgbClr val="002060"/>
                </a:solidFill>
                <a:latin typeface="Times New Roman" panose="02020603050405020304" pitchFamily="18" charset="0"/>
                <a:cs typeface="Times New Roman" panose="02020603050405020304" pitchFamily="18" charset="0"/>
              </a:rPr>
              <a:t>Ninh</a:t>
            </a:r>
            <a:endParaRPr lang="en-US" sz="3000" b="1" dirty="0">
              <a:solidFill>
                <a:srgbClr val="002060"/>
              </a:solidFill>
              <a:latin typeface="Times New Roman" panose="02020603050405020304" pitchFamily="18" charset="0"/>
              <a:cs typeface="Times New Roman" panose="02020603050405020304" pitchFamily="18" charset="0"/>
            </a:endParaRPr>
          </a:p>
        </p:txBody>
      </p:sp>
      <p:sp>
        <p:nvSpPr>
          <p:cNvPr id="10" name="Hộp Văn bản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285" y="1962661"/>
            <a:ext cx="9139429" cy="784830"/>
          </a:xfrm>
          <a:prstGeom prst="rect">
            <a:avLst/>
          </a:prstGeom>
          <a:noFill/>
        </p:spPr>
        <p:txBody>
          <a:bodyPr wrap="square" rtlCol="0">
            <a:spAutoFit/>
          </a:bodyPr>
          <a:lstStyle/>
          <a:p>
            <a:pPr algn="ctr" defTabSz="685800">
              <a:spcAft>
                <a:spcPts val="450"/>
              </a:spcAft>
            </a:pPr>
            <a:r>
              <a:rPr lang="en-US" sz="45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1" name="Hộp Văn bản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2287" y="4612578"/>
            <a:ext cx="9134857" cy="553998"/>
          </a:xfrm>
          <a:prstGeom prst="rect">
            <a:avLst/>
          </a:prstGeom>
          <a:noFill/>
        </p:spPr>
        <p:txBody>
          <a:bodyPr wrap="square" rtlCol="0">
            <a:spAutoFit/>
          </a:bodyPr>
          <a:lstStyle/>
          <a:p>
            <a:pPr algn="ct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NĂM HỌC: 2023 - 2024</a:t>
            </a:r>
          </a:p>
        </p:txBody>
      </p:sp>
      <p:sp>
        <p:nvSpPr>
          <p:cNvPr id="12" name="Hộp Văn bản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2285" y="222914"/>
            <a:ext cx="9141714" cy="553998"/>
          </a:xfrm>
          <a:prstGeom prst="rect">
            <a:avLst/>
          </a:prstGeom>
          <a:noFill/>
        </p:spPr>
        <p:txBody>
          <a:bodyPr wrap="square" rtlCol="0">
            <a:spAutoFit/>
          </a:bodyPr>
          <a:lstStyle/>
          <a:p>
            <a:pPr defTabSz="685800"/>
            <a:r>
              <a:rPr lang="en-US" sz="3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21A7CB6-7E2A-08B4-720A-CBFDA3BEA400}"/>
              </a:ext>
            </a:extLst>
          </p:cNvPr>
          <p:cNvSpPr/>
          <p:nvPr/>
        </p:nvSpPr>
        <p:spPr>
          <a:xfrm>
            <a:off x="885044" y="3191983"/>
            <a:ext cx="3257549" cy="7633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p:txBody>
      </p:sp>
      <p:sp>
        <p:nvSpPr>
          <p:cNvPr id="3"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285450-4AB5-583D-D6FA-35E19EA08D2C}"/>
              </a:ext>
            </a:extLst>
          </p:cNvPr>
          <p:cNvSpPr/>
          <p:nvPr/>
        </p:nvSpPr>
        <p:spPr>
          <a:xfrm>
            <a:off x="886815" y="4204246"/>
            <a:ext cx="3257549" cy="7633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latin typeface="Times New Roman" panose="02020603050405020304" pitchFamily="18" charset="0"/>
                <a:cs typeface="Times New Roman" panose="02020603050405020304" pitchFamily="18" charset="0"/>
              </a:rPr>
              <a:t>C</a:t>
            </a:r>
            <a:r>
              <a:rPr lang="en-US" sz="3200" b="1" dirty="0">
                <a:solidFill>
                  <a:schemeClr val="tx1"/>
                </a:solidFill>
                <a:latin typeface="Times New Roman" panose="02020603050405020304" pitchFamily="18" charset="0"/>
                <a:cs typeface="Times New Roman" panose="02020603050405020304" pitchFamily="18" charset="0"/>
              </a:rPr>
              <a:t>.</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p:txBody>
      </p:sp>
      <p:sp>
        <p:nvSpPr>
          <p:cNvPr id="2"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8874854-E4E1-381C-A8A9-B7F6DF29F4F8}"/>
              </a:ext>
            </a:extLst>
          </p:cNvPr>
          <p:cNvSpPr/>
          <p:nvPr/>
        </p:nvSpPr>
        <p:spPr>
          <a:xfrm flipH="1">
            <a:off x="4731985" y="4253611"/>
            <a:ext cx="3257549" cy="7175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D.</a:t>
            </a:r>
            <a:r>
              <a:rPr lang="en-US" sz="3200" b="1" dirty="0"/>
              <a:t> </a:t>
            </a:r>
            <a:endParaRPr lang="vi-VN" sz="3200" b="1" dirty="0"/>
          </a:p>
        </p:txBody>
      </p:sp>
      <p:grpSp>
        <p:nvGrpSpPr>
          <p:cNvPr id="12" name="Nhóm 11" descr="OPL20U25GSXzBJYl68kk8uQGfFKzs7yb1M4KJWUiLk6ZEvGF+qCIPSnY57AbBFCvTW2023.15.47+K4lPs7H94VUqPe2XwIsfPRnrXQE//QTEXxb8/8N4CNc6FpgZahzpTjFhMzSA7T/nHJa11DE8Ng2TP3iAmRczFlmslSuUNOgUeb6yRvs0="/>
          <p:cNvGrpSpPr/>
          <p:nvPr/>
        </p:nvGrpSpPr>
        <p:grpSpPr>
          <a:xfrm>
            <a:off x="888275" y="57150"/>
            <a:ext cx="7863839" cy="2458655"/>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vi-VN" sz="2100" b="1" dirty="0">
                <a:solidFill>
                  <a:srgbClr val="FF0000"/>
                </a:solidFill>
              </a:endParaRPr>
            </a:p>
          </p:txBody>
        </p:sp>
        <p:pic>
          <p:nvPicPr>
            <p:cNvPr id="14" name="Ảnh 13"/>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descr="OPL20U25GSXzBJYl68kk8uQGfFKzs7yb1M4KJWUiLk6ZEvGF+qCIPSnY57AbBFCvTW2023.15.47+K4lPs7H94VUqPe2XwIsfPRnrXQE//QTEXxb8/8N4CNc6FpgZahzpTjFhMzSA7T/nHJa11DE8Ng2TP3iAmRczFlmslSuUNOgUeb6yRvs0="/>
          <p:cNvSpPr/>
          <p:nvPr/>
        </p:nvSpPr>
        <p:spPr>
          <a:xfrm>
            <a:off x="7924800" y="261370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00:10</a:t>
            </a:r>
          </a:p>
        </p:txBody>
      </p:sp>
      <p:sp>
        <p:nvSpPr>
          <p:cNvPr id="19" name="Rounded Rectangle 24" descr="OPL20U25GSXzBJYl68kk8uQGfFKzs7yb1M4KJWUiLk6ZEvGF+qCIPSnY57AbBFCvTW2023.15.47+K4lPs7H94VUqPe2XwIsfPRnrXQE//QTEXxb8/8N4CNc6FpgZahzpTjFhMzSA7T/nHJa11DE8Ng2TP3iAmRczFlmslSuUNOgUeb6yRvs0="/>
          <p:cNvSpPr/>
          <p:nvPr/>
        </p:nvSpPr>
        <p:spPr>
          <a:xfrm>
            <a:off x="7924800" y="262479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00:09</a:t>
            </a:r>
          </a:p>
        </p:txBody>
      </p:sp>
      <p:sp>
        <p:nvSpPr>
          <p:cNvPr id="20" name="Rounded Rectangle 25" descr="OPL20U25GSXzBJYl68kk8uQGfFKzs7yb1M4KJWUiLk6ZEvGF+qCIPSnY57AbBFCvTW2023.15.47+K4lPs7H94VUqPe2XwIsfPRnrXQE//QTEXxb8/8N4CNc6FpgZahzpTjFhMzSA7T/nHJa11DE8Ng2TP3iAmRczFlmslSuUNOgUeb6yRvs0="/>
          <p:cNvSpPr/>
          <p:nvPr/>
        </p:nvSpPr>
        <p:spPr>
          <a:xfrm>
            <a:off x="7924800" y="263226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00:08</a:t>
            </a:r>
          </a:p>
        </p:txBody>
      </p:sp>
      <p:sp>
        <p:nvSpPr>
          <p:cNvPr id="21" name="Rounded Rectangle 26" descr="OPL20U25GSXzBJYl68kk8uQGfFKzs7yb1M4KJWUiLk6ZEvGF+qCIPSnY57AbBFCvTW2023.15.47+K4lPs7H94VUqPe2XwIsfPRnrXQE//QTEXxb8/8N4CNc6FpgZahzpTjFhMzSA7T/nHJa11DE8Ng2TP3iAmRczFlmslSuUNOgUeb6yRvs0="/>
          <p:cNvSpPr/>
          <p:nvPr/>
        </p:nvSpPr>
        <p:spPr>
          <a:xfrm>
            <a:off x="7924800" y="262503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00:07</a:t>
            </a:r>
          </a:p>
        </p:txBody>
      </p:sp>
      <p:sp>
        <p:nvSpPr>
          <p:cNvPr id="22" name="Rounded Rectangle 27" descr="OPL20U25GSXzBJYl68kk8uQGfFKzs7yb1M4KJWUiLk6ZEvGF+qCIPSnY57AbBFCvTW2023.15.47+K4lPs7H94VUqPe2XwIsfPRnrXQE//QTEXxb8/8N4CNc6FpgZahzpTjFhMzSA7T/nHJa11DE8Ng2TP3iAmRczFlmslSuUNOgUeb6yRvs0="/>
          <p:cNvSpPr/>
          <p:nvPr/>
        </p:nvSpPr>
        <p:spPr>
          <a:xfrm>
            <a:off x="7924800" y="261370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00:06</a:t>
            </a:r>
          </a:p>
        </p:txBody>
      </p:sp>
      <p:sp>
        <p:nvSpPr>
          <p:cNvPr id="23" name="Rounded Rectangle 28" descr="OPL20U25GSXzBJYl68kk8uQGfFKzs7yb1M4KJWUiLk6ZEvGF+qCIPSnY57AbBFCvTW2023.15.47+K4lPs7H94VUqPe2XwIsfPRnrXQE//QTEXxb8/8N4CNc6FpgZahzpTjFhMzSA7T/nHJa11DE8Ng2TP3iAmRczFlmslSuUNOgUeb6yRvs0="/>
          <p:cNvSpPr/>
          <p:nvPr/>
        </p:nvSpPr>
        <p:spPr>
          <a:xfrm>
            <a:off x="7924800" y="262865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00:05</a:t>
            </a:r>
          </a:p>
        </p:txBody>
      </p:sp>
      <p:sp>
        <p:nvSpPr>
          <p:cNvPr id="24" name="Rounded Rectangle 29"/>
          <p:cNvSpPr/>
          <p:nvPr/>
        </p:nvSpPr>
        <p:spPr>
          <a:xfrm>
            <a:off x="7924800" y="262118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00:04</a:t>
            </a:r>
          </a:p>
        </p:txBody>
      </p:sp>
      <p:sp>
        <p:nvSpPr>
          <p:cNvPr id="25" name="Rounded Rectangle 30"/>
          <p:cNvSpPr/>
          <p:nvPr/>
        </p:nvSpPr>
        <p:spPr>
          <a:xfrm>
            <a:off x="7924800" y="261370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00:03</a:t>
            </a:r>
          </a:p>
        </p:txBody>
      </p:sp>
      <p:sp>
        <p:nvSpPr>
          <p:cNvPr id="26" name="Rounded Rectangle 31"/>
          <p:cNvSpPr/>
          <p:nvPr/>
        </p:nvSpPr>
        <p:spPr>
          <a:xfrm>
            <a:off x="7924800" y="259876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00:02</a:t>
            </a:r>
          </a:p>
        </p:txBody>
      </p:sp>
      <p:sp>
        <p:nvSpPr>
          <p:cNvPr id="27" name="Rounded Rectangle 32"/>
          <p:cNvSpPr/>
          <p:nvPr/>
        </p:nvSpPr>
        <p:spPr>
          <a:xfrm>
            <a:off x="7924800" y="260623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00:01</a:t>
            </a:r>
          </a:p>
        </p:txBody>
      </p:sp>
      <p:sp>
        <p:nvSpPr>
          <p:cNvPr id="28" name="Rounded Rectangle 33"/>
          <p:cNvSpPr/>
          <p:nvPr/>
        </p:nvSpPr>
        <p:spPr>
          <a:xfrm>
            <a:off x="7924800" y="260623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dirty="0">
                <a:solidFill>
                  <a:srgbClr val="002060"/>
                </a:solidFill>
              </a:rPr>
              <a:t>00:00</a:t>
            </a:r>
          </a:p>
        </p:txBody>
      </p:sp>
      <p:pic>
        <p:nvPicPr>
          <p:cNvPr id="29"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8956" y="3396683"/>
            <a:ext cx="585656" cy="592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
          <p:cNvSpPr/>
          <p:nvPr/>
        </p:nvSpPr>
        <p:spPr>
          <a:xfrm flipH="1">
            <a:off x="4731985" y="3218151"/>
            <a:ext cx="3254318" cy="77022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B. </a:t>
            </a:r>
            <a:endParaRPr lang="vi-VN" sz="3200" b="1" dirty="0">
              <a:solidFill>
                <a:schemeClr val="tx1"/>
              </a:solidFill>
              <a:latin typeface="Times New Roman" panose="02020603050405020304" pitchFamily="18" charset="0"/>
              <a:cs typeface="Times New Roman" panose="02020603050405020304" pitchFamily="18" charset="0"/>
            </a:endParaRPr>
          </a:p>
        </p:txBody>
      </p:sp>
      <p:pic>
        <p:nvPicPr>
          <p:cNvPr id="30" name="Picture 8" descr="Káº¿t quáº£ hÃ¬nh áº£nh cho xe cá»©u há»a hoáº¡t hÃ¬nh">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47413" y="297291"/>
            <a:ext cx="940594" cy="7315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AAE66CF-230A-A922-D784-EF1A5DDAAEA3}"/>
                  </a:ext>
                </a:extLst>
              </p:cNvPr>
              <p:cNvSpPr txBox="1"/>
              <p:nvPr/>
            </p:nvSpPr>
            <p:spPr>
              <a:xfrm>
                <a:off x="1709124" y="459179"/>
                <a:ext cx="6705600" cy="2062103"/>
              </a:xfrm>
              <a:prstGeom prst="rect">
                <a:avLst/>
              </a:prstGeom>
              <a:noFill/>
            </p:spPr>
            <p:txBody>
              <a:bodyPr wrap="square">
                <a:spAutoFit/>
              </a:bodyPr>
              <a:lstStyle/>
              <a:p>
                <a:pPr algn="just">
                  <a:spcBef>
                    <a:spcPts val="300"/>
                  </a:spcBef>
                  <a:spcAft>
                    <a:spcPts val="300"/>
                  </a:spcAft>
                </a:pPr>
                <a:r>
                  <a:rPr lang="en-US" sz="3200" dirty="0">
                    <a:solidFill>
                      <a:srgbClr val="0000FF"/>
                    </a:solidFill>
                    <a:effectLst/>
                    <a:latin typeface="Times New Roman" panose="02020603050405020304" pitchFamily="18" charset="0"/>
                    <a:ea typeface="Times New Roman" panose="02020603050405020304" pitchFamily="18" charset="0"/>
                  </a:rPr>
                  <a:t>Tung </a:t>
                </a:r>
                <a:r>
                  <a:rPr lang="en-US" sz="3200" dirty="0" err="1">
                    <a:solidFill>
                      <a:srgbClr val="0000FF"/>
                    </a:solidFill>
                    <a:effectLst/>
                    <a:latin typeface="Times New Roman" panose="02020603050405020304" pitchFamily="18" charset="0"/>
                    <a:ea typeface="Times New Roman" panose="02020603050405020304" pitchFamily="18" charset="0"/>
                  </a:rPr>
                  <a:t>một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đồng</a:t>
                </a:r>
                <a:r>
                  <a:rPr lang="en-US" sz="3200" dirty="0">
                    <a:solidFill>
                      <a:srgbClr val="0000FF"/>
                    </a:solidFill>
                    <a:effectLst/>
                    <a:latin typeface="Times New Roman" panose="02020603050405020304" pitchFamily="18" charset="0"/>
                    <a:ea typeface="Times New Roman" panose="02020603050405020304" pitchFamily="18" charset="0"/>
                  </a:rPr>
                  <a:t> xu </a:t>
                </a:r>
                <a14:m>
                  <m:oMath xmlns:m="http://schemas.openxmlformats.org/officeDocument/2006/math">
                    <m:r>
                      <a:rPr lang="en-US" sz="3200" i="1">
                        <a:solidFill>
                          <a:srgbClr val="0000FF"/>
                        </a:solidFill>
                        <a:effectLst/>
                        <a:latin typeface="Cambria Math" panose="02040503050406030204" pitchFamily="18" charset="0"/>
                        <a:ea typeface="Times New Roman" panose="02020603050405020304" pitchFamily="18" charset="0"/>
                      </a:rPr>
                      <m:t>15</m:t>
                    </m:r>
                  </m:oMath>
                </a14:m>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liên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tiếp</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có</a:t>
                </a:r>
                <a:r>
                  <a:rPr lang="en-US" sz="32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00FF"/>
                        </a:solidFill>
                        <a:effectLst/>
                        <a:latin typeface="Cambria Math" panose="02040503050406030204" pitchFamily="18" charset="0"/>
                        <a:ea typeface="Times New Roman" panose="02020603050405020304" pitchFamily="18" charset="0"/>
                      </a:rPr>
                      <m:t>5</m:t>
                    </m:r>
                  </m:oMath>
                </a14:m>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xuất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hiện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mặt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sấp</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suất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thực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nghiệm</a:t>
                </a:r>
                <a:r>
                  <a:rPr lang="en-US" sz="3200" dirty="0">
                    <a:solidFill>
                      <a:srgbClr val="0000FF"/>
                    </a:solidFill>
                    <a:effectLst/>
                    <a:latin typeface="Times New Roman" panose="02020603050405020304" pitchFamily="18" charset="0"/>
                    <a:ea typeface="Times New Roman" panose="02020603050405020304" pitchFamily="18" charset="0"/>
                  </a:rPr>
                  <a:t> </a:t>
                </a:r>
                <a:r>
                  <a:rPr lang="vi-VN" sz="3200" dirty="0">
                    <a:solidFill>
                      <a:srgbClr val="0000FF"/>
                    </a:solidFill>
                    <a:effectLst/>
                    <a:latin typeface="Times New Roman" panose="02020603050405020304" pitchFamily="18" charset="0"/>
                    <a:ea typeface="Times New Roman" panose="02020603050405020304" pitchFamily="18" charset="0"/>
                  </a:rPr>
                  <a:t>của biến cố “Mặt </a:t>
                </a:r>
                <a:r>
                  <a:rPr lang="en-US" sz="3200" dirty="0" err="1">
                    <a:solidFill>
                      <a:srgbClr val="0000FF"/>
                    </a:solidFill>
                    <a:effectLst/>
                    <a:latin typeface="Times New Roman" panose="02020603050405020304" pitchFamily="18" charset="0"/>
                    <a:ea typeface="Times New Roman" panose="02020603050405020304" pitchFamily="18" charset="0"/>
                  </a:rPr>
                  <a:t>xuất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hiện</a:t>
                </a:r>
                <a:r>
                  <a:rPr lang="vi-VN" sz="3200" dirty="0">
                    <a:solidFill>
                      <a:srgbClr val="0000FF"/>
                    </a:solidFill>
                    <a:effectLst/>
                    <a:latin typeface="Times New Roman" panose="02020603050405020304" pitchFamily="18" charset="0"/>
                    <a:ea typeface="Times New Roman" panose="02020603050405020304" pitchFamily="18" charset="0"/>
                  </a:rPr>
                  <a:t> của đồng xu là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mặt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ngửa</a:t>
                </a:r>
                <a:r>
                  <a:rPr lang="vi-VN" sz="3200" dirty="0">
                    <a:solidFill>
                      <a:srgbClr val="0000FF"/>
                    </a:solidFill>
                    <a:effectLst/>
                    <a:latin typeface="Times New Roman" panose="02020603050405020304" pitchFamily="18" charset="0"/>
                    <a:ea typeface="Times New Roman" panose="02020603050405020304" pitchFamily="18" charset="0"/>
                  </a:rPr>
                  <a: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là</a:t>
                </a:r>
                <a:r>
                  <a:rPr lang="en-US" sz="3200" dirty="0">
                    <a:solidFill>
                      <a:srgbClr val="0000FF"/>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9AAE66CF-230A-A922-D784-EF1A5DDAAEA3}"/>
                  </a:ext>
                </a:extLst>
              </p:cNvPr>
              <p:cNvSpPr txBox="1">
                <a:spLocks noRot="1" noChangeAspect="1" noMove="1" noResize="1" noEditPoints="1" noAdjustHandles="1" noChangeArrowheads="1" noChangeShapeType="1" noTextEdit="1"/>
              </p:cNvSpPr>
              <p:nvPr/>
            </p:nvSpPr>
            <p:spPr>
              <a:xfrm>
                <a:off x="1709124" y="459179"/>
                <a:ext cx="6705600" cy="2062103"/>
              </a:xfrm>
              <a:prstGeom prst="rect">
                <a:avLst/>
              </a:prstGeom>
              <a:blipFill>
                <a:blip r:embed="rId12"/>
                <a:stretch>
                  <a:fillRect l="-2273" t="-4130" r="-2364" b="-82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6CA30FF-1684-A29F-29AF-4E439D475CE8}"/>
                  </a:ext>
                </a:extLst>
              </p:cNvPr>
              <p:cNvSpPr txBox="1"/>
              <p:nvPr/>
            </p:nvSpPr>
            <p:spPr>
              <a:xfrm>
                <a:off x="1709124" y="3117765"/>
                <a:ext cx="585656"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𝟐</m:t>
                          </m:r>
                        </m:num>
                        <m:den>
                          <m:r>
                            <a:rPr lang="en-US" sz="2800" b="1" i="1">
                              <a:solidFill>
                                <a:srgbClr val="0000FF"/>
                              </a:solidFill>
                              <a:effectLst/>
                              <a:latin typeface="Cambria Math" panose="02040503050406030204" pitchFamily="18" charset="0"/>
                              <a:ea typeface="Times New Roman" panose="02020603050405020304" pitchFamily="18" charset="0"/>
                            </a:rPr>
                            <m:t>𝟑</m:t>
                          </m:r>
                        </m:den>
                      </m:f>
                    </m:oMath>
                  </m:oMathPara>
                </a14:m>
                <a:endParaRPr lang="en-US" sz="2800" b="1" dirty="0"/>
              </a:p>
            </p:txBody>
          </p:sp>
        </mc:Choice>
        <mc:Fallback xmlns="">
          <p:sp>
            <p:nvSpPr>
              <p:cNvPr id="7" name="TextBox 6">
                <a:extLst>
                  <a:ext uri="{FF2B5EF4-FFF2-40B4-BE49-F238E27FC236}">
                    <a16:creationId xmlns:a16="http://schemas.microsoft.com/office/drawing/2014/main" id="{C6CA30FF-1684-A29F-29AF-4E439D475CE8}"/>
                  </a:ext>
                </a:extLst>
              </p:cNvPr>
              <p:cNvSpPr txBox="1">
                <a:spLocks noRot="1" noChangeAspect="1" noMove="1" noResize="1" noEditPoints="1" noAdjustHandles="1" noChangeArrowheads="1" noChangeShapeType="1" noTextEdit="1"/>
              </p:cNvSpPr>
              <p:nvPr/>
            </p:nvSpPr>
            <p:spPr>
              <a:xfrm>
                <a:off x="1709124" y="3117765"/>
                <a:ext cx="585656" cy="90178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1ABB702-E998-7682-055F-87119D73BBB9}"/>
                  </a:ext>
                </a:extLst>
              </p:cNvPr>
              <p:cNvSpPr txBox="1"/>
              <p:nvPr/>
            </p:nvSpPr>
            <p:spPr>
              <a:xfrm>
                <a:off x="6002383" y="3120586"/>
                <a:ext cx="585656"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𝟏</m:t>
                          </m:r>
                        </m:num>
                        <m:den>
                          <m:r>
                            <a:rPr lang="en-US" sz="2800" b="1" i="1">
                              <a:solidFill>
                                <a:srgbClr val="0000FF"/>
                              </a:solidFill>
                              <a:effectLst/>
                              <a:latin typeface="Cambria Math" panose="02040503050406030204" pitchFamily="18" charset="0"/>
                              <a:ea typeface="Times New Roman" panose="02020603050405020304" pitchFamily="18" charset="0"/>
                            </a:rPr>
                            <m:t>𝟒</m:t>
                          </m:r>
                        </m:den>
                      </m:f>
                    </m:oMath>
                  </m:oMathPara>
                </a14:m>
                <a:endParaRPr lang="en-US" sz="2800" b="1" dirty="0"/>
              </a:p>
            </p:txBody>
          </p:sp>
        </mc:Choice>
        <mc:Fallback xmlns="">
          <p:sp>
            <p:nvSpPr>
              <p:cNvPr id="9" name="TextBox 8">
                <a:extLst>
                  <a:ext uri="{FF2B5EF4-FFF2-40B4-BE49-F238E27FC236}">
                    <a16:creationId xmlns:a16="http://schemas.microsoft.com/office/drawing/2014/main" id="{C1ABB702-E998-7682-055F-87119D73BBB9}"/>
                  </a:ext>
                </a:extLst>
              </p:cNvPr>
              <p:cNvSpPr txBox="1">
                <a:spLocks noRot="1" noChangeAspect="1" noMove="1" noResize="1" noEditPoints="1" noAdjustHandles="1" noChangeArrowheads="1" noChangeShapeType="1" noTextEdit="1"/>
              </p:cNvSpPr>
              <p:nvPr/>
            </p:nvSpPr>
            <p:spPr>
              <a:xfrm>
                <a:off x="6002383" y="3120586"/>
                <a:ext cx="585656" cy="898964"/>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738724E-0F4A-BB2D-C06D-20A4F6BA11FE}"/>
                  </a:ext>
                </a:extLst>
              </p:cNvPr>
              <p:cNvSpPr txBox="1"/>
              <p:nvPr/>
            </p:nvSpPr>
            <p:spPr>
              <a:xfrm>
                <a:off x="1532905" y="4108365"/>
                <a:ext cx="914400"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𝟏</m:t>
                          </m:r>
                        </m:num>
                        <m:den>
                          <m:r>
                            <a:rPr lang="en-US" sz="2800" b="1" i="1">
                              <a:solidFill>
                                <a:srgbClr val="0000FF"/>
                              </a:solidFill>
                              <a:effectLst/>
                              <a:latin typeface="Cambria Math" panose="02040503050406030204" pitchFamily="18" charset="0"/>
                              <a:ea typeface="Times New Roman" panose="02020603050405020304" pitchFamily="18" charset="0"/>
                            </a:rPr>
                            <m:t>𝟑</m:t>
                          </m:r>
                        </m:den>
                      </m:f>
                    </m:oMath>
                  </m:oMathPara>
                </a14:m>
                <a:endParaRPr lang="en-US" sz="2800" b="1" dirty="0"/>
              </a:p>
            </p:txBody>
          </p:sp>
        </mc:Choice>
        <mc:Fallback xmlns="">
          <p:sp>
            <p:nvSpPr>
              <p:cNvPr id="11" name="TextBox 10">
                <a:extLst>
                  <a:ext uri="{FF2B5EF4-FFF2-40B4-BE49-F238E27FC236}">
                    <a16:creationId xmlns:a16="http://schemas.microsoft.com/office/drawing/2014/main" id="{E738724E-0F4A-BB2D-C06D-20A4F6BA11FE}"/>
                  </a:ext>
                </a:extLst>
              </p:cNvPr>
              <p:cNvSpPr txBox="1">
                <a:spLocks noRot="1" noChangeAspect="1" noMove="1" noResize="1" noEditPoints="1" noAdjustHandles="1" noChangeArrowheads="1" noChangeShapeType="1" noTextEdit="1"/>
              </p:cNvSpPr>
              <p:nvPr/>
            </p:nvSpPr>
            <p:spPr>
              <a:xfrm>
                <a:off x="1532905" y="4108365"/>
                <a:ext cx="914400" cy="901785"/>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BA662B-1AA8-64DC-D11F-2CE87BD9E645}"/>
                  </a:ext>
                </a:extLst>
              </p:cNvPr>
              <p:cNvSpPr txBox="1"/>
              <p:nvPr/>
            </p:nvSpPr>
            <p:spPr>
              <a:xfrm>
                <a:off x="6076328" y="4222434"/>
                <a:ext cx="685800" cy="801310"/>
              </a:xfrm>
              <a:prstGeom prst="rect">
                <a:avLst/>
              </a:prstGeom>
              <a:noFill/>
            </p:spPr>
            <p:txBody>
              <a:bodyPr wrap="square">
                <a:spAutoFit/>
              </a:bodyPr>
              <a:lstStyle/>
              <a:p>
                <a:r>
                  <a:rPr lang="en-US" sz="3200" b="1"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b="1" i="1">
                            <a:solidFill>
                              <a:srgbClr val="0000FF"/>
                            </a:solidFill>
                            <a:effectLst/>
                            <a:latin typeface="Cambria Math" panose="02040503050406030204" pitchFamily="18" charset="0"/>
                            <a:ea typeface="Times New Roman" panose="02020603050405020304" pitchFamily="18" charset="0"/>
                          </a:rPr>
                        </m:ctrlPr>
                      </m:fPr>
                      <m:num>
                        <m:r>
                          <a:rPr lang="en-US" sz="3200" b="1" i="1">
                            <a:solidFill>
                              <a:srgbClr val="0000FF"/>
                            </a:solidFill>
                            <a:effectLst/>
                            <a:latin typeface="Cambria Math" panose="02040503050406030204" pitchFamily="18" charset="0"/>
                            <a:ea typeface="Times New Roman" panose="02020603050405020304" pitchFamily="18" charset="0"/>
                          </a:rPr>
                          <m:t>𝟏</m:t>
                        </m:r>
                      </m:num>
                      <m:den>
                        <m:r>
                          <a:rPr lang="en-US" sz="3200" b="1" i="1">
                            <a:solidFill>
                              <a:srgbClr val="0000FF"/>
                            </a:solidFill>
                            <a:effectLst/>
                            <a:latin typeface="Cambria Math" panose="02040503050406030204" pitchFamily="18" charset="0"/>
                            <a:ea typeface="Times New Roman" panose="02020603050405020304" pitchFamily="18" charset="0"/>
                          </a:rPr>
                          <m:t>𝟐</m:t>
                        </m:r>
                      </m:den>
                    </m:f>
                  </m:oMath>
                </a14:m>
                <a:endParaRPr lang="en-US" sz="3200" b="1" dirty="0"/>
              </a:p>
            </p:txBody>
          </p:sp>
        </mc:Choice>
        <mc:Fallback xmlns="">
          <p:sp>
            <p:nvSpPr>
              <p:cNvPr id="16" name="TextBox 15">
                <a:extLst>
                  <a:ext uri="{FF2B5EF4-FFF2-40B4-BE49-F238E27FC236}">
                    <a16:creationId xmlns="" xmlns:a16="http://schemas.microsoft.com/office/drawing/2014/main" xmlns:a14="http://schemas.microsoft.com/office/drawing/2010/main" id="{0EBA662B-1AA8-64DC-D11F-2CE87BD9E645}"/>
                  </a:ext>
                </a:extLst>
              </p:cNvPr>
              <p:cNvSpPr txBox="1">
                <a:spLocks noRot="1" noChangeAspect="1" noMove="1" noResize="1" noEditPoints="1" noAdjustHandles="1" noChangeArrowheads="1" noChangeShapeType="1" noTextEdit="1"/>
              </p:cNvSpPr>
              <p:nvPr/>
            </p:nvSpPr>
            <p:spPr>
              <a:xfrm>
                <a:off x="6076328" y="4222434"/>
                <a:ext cx="685800" cy="801310"/>
              </a:xfrm>
              <a:prstGeom prst="rect">
                <a:avLst/>
              </a:prstGeom>
              <a:blipFill rotWithShape="1">
                <a:blip r:embed="rId16"/>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B68BD41-6480-8D3E-2984-1D36B19F7149}"/>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b="8819"/>
          <a:stretch/>
        </p:blipFill>
        <p:spPr>
          <a:xfrm>
            <a:off x="-176664" y="3876948"/>
            <a:ext cx="1133202" cy="1133202"/>
          </a:xfrm>
          <a:prstGeom prst="rect">
            <a:avLst/>
          </a:prstGeom>
        </p:spPr>
      </p:pic>
    </p:spTree>
    <p:extLst>
      <p:ext uri="{BB962C8B-B14F-4D97-AF65-F5344CB8AC3E}">
        <p14:creationId xmlns:p14="http://schemas.microsoft.com/office/powerpoint/2010/main" val="87717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3"/>
                                        </p:tgtEl>
                                      </p:cBhvr>
                                    </p:animEffect>
                                    <p:animScale>
                                      <p:cBhvr>
                                        <p:cTn id="61" dur="250" autoRev="1" fill="hold"/>
                                        <p:tgtEl>
                                          <p:spTgt spid="33"/>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2"/>
                                        </p:tgtEl>
                                      </p:cBhvr>
                                    </p:animEffect>
                                    <p:animScale>
                                      <p:cBhvr>
                                        <p:cTn id="67" dur="250" autoRev="1" fill="hold"/>
                                        <p:tgtEl>
                                          <p:spTgt spid="2"/>
                                        </p:tgtEl>
                                      </p:cBhvr>
                                      <p:by x="105000" y="105000"/>
                                    </p:animScale>
                                  </p:childTnLst>
                                  <p:subTnLst>
                                    <p:animClr clrSpc="rgb" dir="cw">
                                      <p:cBhvr override="childStyle">
                                        <p:cTn dur="1" fill="hold" display="0" masterRel="nextClick" afterEffect="1"/>
                                        <p:tgtEl>
                                          <p:spTgt spid="2"/>
                                        </p:tgtEl>
                                        <p:attrNameLst>
                                          <p:attrName>ppt_c</p:attrName>
                                        </p:attrNameLst>
                                      </p:cBhvr>
                                      <p:to>
                                        <a:schemeClr val="accent2"/>
                                      </p:to>
                                    </p:animClr>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
                  </p:tgtEl>
                </p:cond>
              </p:nextCondLst>
            </p:seq>
            <p:seq concurrent="1" nextAc="seek">
              <p:cTn id="68" restart="whenNotActive" fill="hold" evtFilter="cancelBubble" nodeType="interactiveSeq">
                <p:stCondLst>
                  <p:cond evt="onClick" delay="0">
                    <p:tgtEl>
                      <p:spTgt spid="3"/>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grpId="0" nodeType="clickEffect">
                                  <p:stCondLst>
                                    <p:cond delay="0"/>
                                  </p:stCondLst>
                                  <p:childTnLst>
                                    <p:animEffect transition="out" filter="fade">
                                      <p:cBhvr>
                                        <p:cTn id="72" dur="500" tmFilter="0, 0; .2, .5; .8, .5; 1, 0"/>
                                        <p:tgtEl>
                                          <p:spTgt spid="3"/>
                                        </p:tgtEl>
                                      </p:cBhvr>
                                    </p:animEffect>
                                    <p:animScale>
                                      <p:cBhvr>
                                        <p:cTn id="73" dur="250" autoRev="1" fill="hold"/>
                                        <p:tgtEl>
                                          <p:spTgt spid="3"/>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seq concurrent="1" nextAc="seek">
              <p:cTn id="74" restart="whenNotActive" fill="hold" evtFilter="cancelBubble" nodeType="interactiveSeq">
                <p:stCondLst>
                  <p:cond evt="onClick" delay="0">
                    <p:tgtEl>
                      <p:spTgt spid="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grpId="0" nodeType="clickEffect">
                                  <p:stCondLst>
                                    <p:cond delay="0"/>
                                  </p:stCondLst>
                                  <p:childTnLst>
                                    <p:animClr clrSpc="rgb" dir="cw">
                                      <p:cBhvr>
                                        <p:cTn id="78" dur="500" fill="hold"/>
                                        <p:tgtEl>
                                          <p:spTgt spid="4"/>
                                        </p:tgtEl>
                                        <p:attrNameLst>
                                          <p:attrName>fillcolor</p:attrName>
                                        </p:attrNameLst>
                                      </p:cBhvr>
                                      <p:to>
                                        <a:schemeClr val="accent2"/>
                                      </p:to>
                                    </p:animClr>
                                    <p:set>
                                      <p:cBhvr>
                                        <p:cTn id="79" dur="500" fill="hold"/>
                                        <p:tgtEl>
                                          <p:spTgt spid="4"/>
                                        </p:tgtEl>
                                        <p:attrNameLst>
                                          <p:attrName>fill.type</p:attrName>
                                        </p:attrNameLst>
                                      </p:cBhvr>
                                      <p:to>
                                        <p:strVal val="solid"/>
                                      </p:to>
                                    </p:set>
                                    <p:set>
                                      <p:cBhvr>
                                        <p:cTn id="80" dur="500" fill="hold"/>
                                        <p:tgtEl>
                                          <p:spTgt spid="4"/>
                                        </p:tgtEl>
                                        <p:attrNameLst>
                                          <p:attrName>fill.on</p:attrName>
                                        </p:attrNameLst>
                                      </p:cBhvr>
                                      <p:to>
                                        <p:strVal val="true"/>
                                      </p:to>
                                    </p:set>
                                  </p:childTnLst>
                                  <p:subTnLst>
                                    <p:animClr clrSpc="rgb" dir="cw">
                                      <p:cBhvr override="childStyle">
                                        <p:cTn dur="1" fill="hold" display="0" masterRel="nextClick" afterEffect="1"/>
                                        <p:tgtEl>
                                          <p:spTgt spid="4"/>
                                        </p:tgtEl>
                                        <p:attrNameLst>
                                          <p:attrName>ppt_c</p:attrName>
                                        </p:attrNameLst>
                                      </p:cBhvr>
                                      <p:to>
                                        <a:schemeClr val="accent2"/>
                                      </p:to>
                                    </p:animClr>
                                    <p:audio>
                                      <p:cMediaNode>
                                        <p:cTn display="0" masterRel="sameClick">
                                          <p:stCondLst>
                                            <p:cond evt="begin" delay="0">
                                              <p:tn val="7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4" grpId="0" animBg="1"/>
      <p:bldP spid="4" grpId="1" animBg="1"/>
      <p:bldP spid="3" grpId="0" animBg="1"/>
      <p:bldP spid="3" grpId="1" animBg="1"/>
      <p:bldP spid="2" grpId="0" animBg="1"/>
      <p:bldP spid="2" grpId="1"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3" grpId="0" animBg="1"/>
      <p:bldP spid="3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49AD22-E159-4096-F211-ACF52D402EAD}"/>
              </a:ext>
            </a:extLst>
          </p:cNvPr>
          <p:cNvSpPr/>
          <p:nvPr/>
        </p:nvSpPr>
        <p:spPr>
          <a:xfrm>
            <a:off x="885045" y="3256178"/>
            <a:ext cx="3257549" cy="8395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p:txBody>
      </p:sp>
      <p:sp>
        <p:nvSpPr>
          <p:cNvPr id="3"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76C470-1D81-6C31-D6A7-5EAE82BBF67F}"/>
              </a:ext>
            </a:extLst>
          </p:cNvPr>
          <p:cNvSpPr/>
          <p:nvPr/>
        </p:nvSpPr>
        <p:spPr>
          <a:xfrm flipH="1">
            <a:off x="4724398" y="4243339"/>
            <a:ext cx="3257549" cy="84407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D.</a:t>
            </a:r>
            <a:r>
              <a:rPr lang="en-US" sz="3200" b="1" dirty="0"/>
              <a:t> </a:t>
            </a:r>
            <a:endParaRPr lang="vi-VN" sz="3200" b="1" dirty="0"/>
          </a:p>
        </p:txBody>
      </p:sp>
      <p:sp>
        <p:nvSpPr>
          <p:cNvPr id="18" name="Rounded Rectangle 23" descr="OPL20U25GSXzBJYl68kk8uQGfFKzs7yb1M4KJWUiLk6ZEvGF+qCIPSnY57AbBFCvTW2023.15.47+K4lPs7H94VUqPe2XwIsfPRnrXQE//QTEXxb8/8N4CNc6FpgZahzpTjFhMzSA7T/nHJa11DE8Ng2TP3iAmRczFlmslSuUNOgUeb6yRvs0="/>
          <p:cNvSpPr/>
          <p:nvPr/>
        </p:nvSpPr>
        <p:spPr>
          <a:xfrm>
            <a:off x="7930239" y="252075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00:10</a:t>
            </a:r>
          </a:p>
        </p:txBody>
      </p:sp>
      <p:sp>
        <p:nvSpPr>
          <p:cNvPr id="19" name="Rounded Rectangle 24" descr="OPL20U25GSXzBJYl68kk8uQGfFKzs7yb1M4KJWUiLk6ZEvGF+qCIPSnY57AbBFCvTW2023.15.47+K4lPs7H94VUqPe2XwIsfPRnrXQE//QTEXxb8/8N4CNc6FpgZahzpTjFhMzSA7T/nHJa11DE8Ng2TP3iAmRczFlmslSuUNOgUeb6yRvs0="/>
          <p:cNvSpPr/>
          <p:nvPr/>
        </p:nvSpPr>
        <p:spPr>
          <a:xfrm>
            <a:off x="7930239" y="253184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00:09</a:t>
            </a:r>
          </a:p>
        </p:txBody>
      </p:sp>
      <p:sp>
        <p:nvSpPr>
          <p:cNvPr id="20" name="Rounded Rectangle 25" descr="OPL20U25GSXzBJYl68kk8uQGfFKzs7yb1M4KJWUiLk6ZEvGF+qCIPSnY57AbBFCvTW2023.15.47+K4lPs7H94VUqPe2XwIsfPRnrXQE//QTEXxb8/8N4CNc6FpgZahzpTjFhMzSA7T/nHJa11DE8Ng2TP3iAmRczFlmslSuUNOgUeb6yRvs0="/>
          <p:cNvSpPr/>
          <p:nvPr/>
        </p:nvSpPr>
        <p:spPr>
          <a:xfrm>
            <a:off x="7930239" y="253931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00:08</a:t>
            </a:r>
          </a:p>
        </p:txBody>
      </p:sp>
      <p:sp>
        <p:nvSpPr>
          <p:cNvPr id="21" name="Rounded Rectangle 26" descr="OPL20U25GSXzBJYl68kk8uQGfFKzs7yb1M4KJWUiLk6ZEvGF+qCIPSnY57AbBFCvTW2023.15.47+K4lPs7H94VUqPe2XwIsfPRnrXQE//QTEXxb8/8N4CNc6FpgZahzpTjFhMzSA7T/nHJa11DE8Ng2TP3iAmRczFlmslSuUNOgUeb6yRvs0="/>
          <p:cNvSpPr/>
          <p:nvPr/>
        </p:nvSpPr>
        <p:spPr>
          <a:xfrm>
            <a:off x="7930239" y="253208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00:07</a:t>
            </a:r>
          </a:p>
        </p:txBody>
      </p:sp>
      <p:sp>
        <p:nvSpPr>
          <p:cNvPr id="22" name="Rounded Rectangle 27" descr="OPL20U25GSXzBJYl68kk8uQGfFKzs7yb1M4KJWUiLk6ZEvGF+qCIPSnY57AbBFCvTW2023.15.47+K4lPs7H94VUqPe2XwIsfPRnrXQE//QTEXxb8/8N4CNc6FpgZahzpTjFhMzSA7T/nHJa11DE8Ng2TP3iAmRczFlmslSuUNOgUeb6yRvs0="/>
          <p:cNvSpPr/>
          <p:nvPr/>
        </p:nvSpPr>
        <p:spPr>
          <a:xfrm>
            <a:off x="7930239" y="252075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00:06</a:t>
            </a:r>
          </a:p>
        </p:txBody>
      </p:sp>
      <p:sp>
        <p:nvSpPr>
          <p:cNvPr id="23" name="Rounded Rectangle 28" descr="OPL20U25GSXzBJYl68kk8uQGfFKzs7yb1M4KJWUiLk6ZEvGF+qCIPSnY57AbBFCvTW2023.15.47+K4lPs7H94VUqPe2XwIsfPRnrXQE//QTEXxb8/8N4CNc6FpgZahzpTjFhMzSA7T/nHJa11DE8Ng2TP3iAmRczFlmslSuUNOgUeb6yRvs0="/>
          <p:cNvSpPr/>
          <p:nvPr/>
        </p:nvSpPr>
        <p:spPr>
          <a:xfrm>
            <a:off x="7930239" y="253570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00:05</a:t>
            </a:r>
          </a:p>
        </p:txBody>
      </p:sp>
      <p:sp>
        <p:nvSpPr>
          <p:cNvPr id="24" name="Rounded Rectangle 29" descr="OPL20U25GSXzBJYl68kk8uQGfFKzs7yb1M4KJWUiLk6ZEvGF+qCIPSnY57AbBFCvTW2023.15.47+K4lPs7H94VUqPe2XwIsfPRnrXQE//QTEXxb8/8N4CNc6FpgZahzpTjFhMzSA7T/nHJa11DE8Ng2TP3iAmRczFlmslSuUNOgUeb6yRvs0="/>
          <p:cNvSpPr/>
          <p:nvPr/>
        </p:nvSpPr>
        <p:spPr>
          <a:xfrm>
            <a:off x="7930239" y="252822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00:04</a:t>
            </a:r>
          </a:p>
        </p:txBody>
      </p:sp>
      <p:sp>
        <p:nvSpPr>
          <p:cNvPr id="25" name="Rounded Rectangle 30" descr="OPL20U25GSXzBJYl68kk8uQGfFKzs7yb1M4KJWUiLk6ZEvGF+qCIPSnY57AbBFCvTW2023.15.47+K4lPs7H94VUqPe2XwIsfPRnrXQE//QTEXxb8/8N4CNc6FpgZahzpTjFhMzSA7T/nHJa11DE8Ng2TP3iAmRczFlmslSuUNOgUeb6yRvs0="/>
          <p:cNvSpPr/>
          <p:nvPr/>
        </p:nvSpPr>
        <p:spPr>
          <a:xfrm>
            <a:off x="7930239" y="252075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00:03</a:t>
            </a:r>
          </a:p>
        </p:txBody>
      </p:sp>
      <p:sp>
        <p:nvSpPr>
          <p:cNvPr id="26" name="Rounded Rectangle 31"/>
          <p:cNvSpPr/>
          <p:nvPr/>
        </p:nvSpPr>
        <p:spPr>
          <a:xfrm>
            <a:off x="7930239" y="250581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00:02</a:t>
            </a:r>
          </a:p>
        </p:txBody>
      </p:sp>
      <p:sp>
        <p:nvSpPr>
          <p:cNvPr id="27" name="Rounded Rectangle 32"/>
          <p:cNvSpPr/>
          <p:nvPr/>
        </p:nvSpPr>
        <p:spPr>
          <a:xfrm>
            <a:off x="7930239" y="251328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a:solidFill>
                  <a:srgbClr val="002060"/>
                </a:solidFill>
                <a:latin typeface="Times New Roman" panose="02020603050405020304" pitchFamily="18" charset="0"/>
                <a:cs typeface="Times New Roman" panose="02020603050405020304" pitchFamily="18" charset="0"/>
              </a:rPr>
              <a:t>00:01</a:t>
            </a:r>
          </a:p>
        </p:txBody>
      </p:sp>
      <p:sp>
        <p:nvSpPr>
          <p:cNvPr id="28" name="Rounded Rectangle 33"/>
          <p:cNvSpPr/>
          <p:nvPr/>
        </p:nvSpPr>
        <p:spPr>
          <a:xfrm>
            <a:off x="7930239" y="251328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800" dirty="0">
                <a:solidFill>
                  <a:srgbClr val="002060"/>
                </a:solidFill>
                <a:latin typeface="Times New Roman" panose="02020603050405020304" pitchFamily="18" charset="0"/>
                <a:cs typeface="Times New Roman" panose="02020603050405020304" pitchFamily="18" charset="0"/>
              </a:rPr>
              <a:t>00:00</a:t>
            </a:r>
          </a:p>
        </p:txBody>
      </p:sp>
      <p:pic>
        <p:nvPicPr>
          <p:cNvPr id="29" name="Picture 2" descr="Káº¿t quáº£ hÃ¬nh áº£nh cho icon Äá»ng há»"/>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8955" y="3459043"/>
            <a:ext cx="585656" cy="592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 name="B"/>
          <p:cNvSpPr/>
          <p:nvPr/>
        </p:nvSpPr>
        <p:spPr>
          <a:xfrm>
            <a:off x="885044" y="4248150"/>
            <a:ext cx="3257549" cy="86218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C. </a:t>
            </a:r>
            <a:endParaRPr lang="vi-VN" sz="3200" b="1" dirty="0"/>
          </a:p>
        </p:txBody>
      </p:sp>
      <p:sp>
        <p:nvSpPr>
          <p:cNvPr id="33" name="C"/>
          <p:cNvSpPr/>
          <p:nvPr/>
        </p:nvSpPr>
        <p:spPr>
          <a:xfrm flipH="1">
            <a:off x="4731985" y="3256178"/>
            <a:ext cx="3254318" cy="84530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B. </a:t>
            </a:r>
            <a:endParaRPr lang="vi-VN" sz="3200" b="1" dirty="0">
              <a:solidFill>
                <a:schemeClr val="tx1"/>
              </a:solidFill>
              <a:latin typeface="Times New Roman" panose="02020603050405020304" pitchFamily="18" charset="0"/>
              <a:cs typeface="Times New Roman" panose="02020603050405020304" pitchFamily="18" charset="0"/>
            </a:endParaRPr>
          </a:p>
        </p:txBody>
      </p:sp>
      <p:pic>
        <p:nvPicPr>
          <p:cNvPr id="30" name="Picture 8" descr="Káº¿t quáº£ hÃ¬nh áº£nh cho xe cá»©u há»a hoáº¡t hÃ¬nh">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67866" y="407617"/>
            <a:ext cx="940594" cy="73157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
            <a:extLst>
              <a:ext uri="{FF2B5EF4-FFF2-40B4-BE49-F238E27FC236}">
                <a16:creationId xmlns:a16="http://schemas.microsoft.com/office/drawing/2014/main" id="{C64C4D03-6214-EF7E-67BB-50F202067DCD}"/>
              </a:ext>
            </a:extLst>
          </p:cNvPr>
          <p:cNvSpPr>
            <a:spLocks noChangeArrowheads="1"/>
          </p:cNvSpPr>
          <p:nvPr/>
        </p:nvSpPr>
        <p:spPr bwMode="auto">
          <a:xfrm>
            <a:off x="1008460" y="-44406"/>
            <a:ext cx="7985284" cy="330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10000"/>
              </a:lnSpc>
              <a:spcBef>
                <a:spcPct val="0"/>
              </a:spcBef>
              <a:spcAft>
                <a:spcPct val="0"/>
              </a:spcAft>
              <a:buClrTx/>
              <a:buSzTx/>
              <a:buFontTx/>
              <a:buNone/>
              <a:tabLst/>
            </a:pP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6</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10000"/>
              </a:lnSpc>
              <a:spcBef>
                <a:spcPct val="0"/>
              </a:spcBef>
              <a:spcAft>
                <a:spcPct val="0"/>
              </a:spcAft>
              <a:buClrTx/>
              <a:buSzTx/>
              <a:buFontTx/>
              <a:buNone/>
              <a:tabLst/>
            </a:pPr>
            <a:endParaRPr lang="en-US" altLang="en-US" sz="3200" dirty="0">
              <a:solidFill>
                <a:srgbClr val="0000FF"/>
              </a:solidFill>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1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10000"/>
              </a:lnSpc>
              <a:spcBef>
                <a:spcPct val="0"/>
              </a:spcBef>
              <a:spcAft>
                <a:spcPct val="0"/>
              </a:spcAft>
              <a:buClrTx/>
              <a:buSzTx/>
              <a:buFontTx/>
              <a:buNone/>
              <a:tabLst/>
            </a:pP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cố</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0" algn="just" defTabSz="914400" rtl="0" eaLnBrk="0" fontAlgn="base" latinLnBrk="0" hangingPunct="0">
              <a:lnSpc>
                <a:spcPct val="110000"/>
              </a:lnSpc>
              <a:spcBef>
                <a:spcPct val="0"/>
              </a:spcBef>
              <a:spcAft>
                <a:spcPct val="0"/>
              </a:spcAft>
              <a:buClrTx/>
              <a:buSzTx/>
              <a:buFontTx/>
              <a:buNone/>
              <a:tabLst/>
            </a:pP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altLang="en-US" sz="32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FA07D845-5358-A4F0-79F3-00401CC32FF0}"/>
                  </a:ext>
                </a:extLst>
              </p:cNvPr>
              <p:cNvSpPr txBox="1"/>
              <p:nvPr/>
            </p:nvSpPr>
            <p:spPr>
              <a:xfrm>
                <a:off x="1516888" y="3193965"/>
                <a:ext cx="921512"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altLang="en-US" sz="2800" b="1" i="1" u="none" strike="noStrike" cap="none" normalizeH="0" baseline="0" smtClean="0">
                              <a:ln>
                                <a:noFill/>
                              </a:ln>
                              <a:solidFill>
                                <a:srgbClr val="0000FF"/>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kumimoji="0" lang="en-US" altLang="en-US" sz="2800" b="1" i="1" u="none" strike="noStrike" cap="none" normalizeH="0" baseline="0" smtClean="0">
                              <a:ln>
                                <a:noFill/>
                              </a:ln>
                              <a:solidFill>
                                <a:srgbClr val="0000FF"/>
                              </a:solidFill>
                              <a:effectLst/>
                              <a:latin typeface="Cambria Math"/>
                              <a:ea typeface="Cambria Math" panose="02040503050406030204" pitchFamily="18" charset="0"/>
                              <a:cs typeface="Times New Roman" panose="02020603050405020304" pitchFamily="18" charset="0"/>
                            </a:rPr>
                            <m:t>𝟏</m:t>
                          </m:r>
                        </m:num>
                        <m:den>
                          <m:r>
                            <a:rPr kumimoji="0" lang="en-US" altLang="en-US" sz="2800" b="1" i="1" u="none" strike="noStrike" cap="none" normalizeH="0" baseline="0" smtClean="0">
                              <a:ln>
                                <a:noFill/>
                              </a:ln>
                              <a:solidFill>
                                <a:srgbClr val="0000FF"/>
                              </a:solidFill>
                              <a:effectLst/>
                              <a:latin typeface="Cambria Math"/>
                              <a:ea typeface="Cambria Math" panose="02040503050406030204" pitchFamily="18" charset="0"/>
                              <a:cs typeface="Times New Roman" panose="02020603050405020304" pitchFamily="18" charset="0"/>
                            </a:rPr>
                            <m:t>𝟏𝟓</m:t>
                          </m:r>
                        </m:den>
                      </m:f>
                    </m:oMath>
                  </m:oMathPara>
                </a14:m>
                <a:endParaRPr lang="en-US" sz="2800" b="1" dirty="0">
                  <a:latin typeface="Cambria Math" panose="02040503050406030204" pitchFamily="18" charset="0"/>
                  <a:ea typeface="Cambria Math" panose="02040503050406030204" pitchFamily="18" charset="0"/>
                </a:endParaRPr>
              </a:p>
            </p:txBody>
          </p:sp>
        </mc:Choice>
        <mc:Fallback xmlns="">
          <p:sp>
            <p:nvSpPr>
              <p:cNvPr id="38" name="TextBox 37">
                <a:extLst>
                  <a:ext uri="{FF2B5EF4-FFF2-40B4-BE49-F238E27FC236}">
                    <a16:creationId xmlns:a16="http://schemas.microsoft.com/office/drawing/2014/main" id="{FA07D845-5358-A4F0-79F3-00401CC32FF0}"/>
                  </a:ext>
                </a:extLst>
              </p:cNvPr>
              <p:cNvSpPr txBox="1">
                <a:spLocks noRot="1" noChangeAspect="1" noMove="1" noResize="1" noEditPoints="1" noAdjustHandles="1" noChangeArrowheads="1" noChangeShapeType="1" noTextEdit="1"/>
              </p:cNvSpPr>
              <p:nvPr/>
            </p:nvSpPr>
            <p:spPr>
              <a:xfrm>
                <a:off x="1516888" y="3193965"/>
                <a:ext cx="921512" cy="901785"/>
              </a:xfrm>
              <a:prstGeom prst="rect">
                <a:avLst/>
              </a:prstGeom>
              <a:blipFill>
                <a:blip r:embed="rId10"/>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C6A3A68-55E9-2490-A5E8-0A5539130F86}"/>
                  </a:ext>
                </a:extLst>
              </p:cNvPr>
              <p:cNvSpPr txBox="1"/>
              <p:nvPr/>
            </p:nvSpPr>
            <p:spPr>
              <a:xfrm>
                <a:off x="5867400" y="3223260"/>
                <a:ext cx="921512" cy="9012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7</m:t>
                          </m:r>
                        </m:num>
                        <m:den>
                          <m:r>
                            <a:rPr lang="en-US" sz="2800" b="1" i="1" smtClean="0">
                              <a:solidFill>
                                <a:srgbClr val="0000FF"/>
                              </a:solidFill>
                              <a:latin typeface="Cambria Math"/>
                              <a:ea typeface="Cambria Math" panose="02040503050406030204" pitchFamily="18" charset="0"/>
                              <a:cs typeface="Times New Roman" panose="02020603050405020304" pitchFamily="18" charset="0"/>
                            </a:rPr>
                            <m:t>𝟑𝟎</m:t>
                          </m:r>
                        </m:den>
                      </m:f>
                    </m:oMath>
                  </m:oMathPara>
                </a14:m>
                <a:endParaRPr lang="en-US" sz="2800" b="1" dirty="0">
                  <a:latin typeface="Cambria Math" panose="02040503050406030204" pitchFamily="18" charset="0"/>
                  <a:ea typeface="Cambria Math" panose="02040503050406030204" pitchFamily="18" charset="0"/>
                </a:endParaRPr>
              </a:p>
            </p:txBody>
          </p:sp>
        </mc:Choice>
        <mc:Fallback xmlns="">
          <p:sp>
            <p:nvSpPr>
              <p:cNvPr id="39" name="TextBox 38">
                <a:extLst>
                  <a:ext uri="{FF2B5EF4-FFF2-40B4-BE49-F238E27FC236}">
                    <a16:creationId xmlns="" xmlns:a16="http://schemas.microsoft.com/office/drawing/2014/main" id="{5C6A3A68-55E9-2490-A5E8-0A5539130F86}"/>
                  </a:ext>
                </a:extLst>
              </p:cNvPr>
              <p:cNvSpPr txBox="1">
                <a:spLocks noRot="1" noChangeAspect="1" noMove="1" noResize="1" noEditPoints="1" noAdjustHandles="1" noChangeArrowheads="1" noChangeShapeType="1" noTextEdit="1"/>
              </p:cNvSpPr>
              <p:nvPr/>
            </p:nvSpPr>
            <p:spPr>
              <a:xfrm>
                <a:off x="5867400" y="3223260"/>
                <a:ext cx="921512" cy="901272"/>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B030449A-25CD-4042-B105-1FDE727D6AB5}"/>
                  </a:ext>
                </a:extLst>
              </p:cNvPr>
              <p:cNvSpPr txBox="1"/>
              <p:nvPr/>
            </p:nvSpPr>
            <p:spPr>
              <a:xfrm>
                <a:off x="1524000" y="4206240"/>
                <a:ext cx="921512" cy="904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kumimoji="0" lang="en-US" altLang="en-US" sz="2800" b="1" i="1" u="none" strike="noStrike" cap="none" normalizeH="0" baseline="0" smtClean="0">
                              <a:ln>
                                <a:noFill/>
                              </a:ln>
                              <a:solidFill>
                                <a:srgbClr val="0000FF"/>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altLang="en-US"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m:t>
                          </m:r>
                        </m:num>
                        <m:den>
                          <m:r>
                            <a:rPr kumimoji="0" lang="en-US" altLang="en-US" sz="2800" b="1" i="1" u="none" strike="noStrike" cap="none" normalizeH="0" baseline="0" smtClean="0">
                              <a:ln>
                                <a:noFill/>
                              </a:ln>
                              <a:solidFill>
                                <a:srgbClr val="0000FF"/>
                              </a:solidFill>
                              <a:effectLst/>
                              <a:latin typeface="Cambria Math"/>
                              <a:ea typeface="Cambria Math" panose="02040503050406030204" pitchFamily="18" charset="0"/>
                              <a:cs typeface="Times New Roman" panose="02020603050405020304" pitchFamily="18" charset="0"/>
                            </a:rPr>
                            <m:t>𝟑𝟎</m:t>
                          </m:r>
                        </m:den>
                      </m:f>
                    </m:oMath>
                  </m:oMathPara>
                </a14:m>
                <a:endParaRPr lang="en-US" sz="2800" b="1" dirty="0">
                  <a:latin typeface="Cambria Math" panose="02040503050406030204" pitchFamily="18" charset="0"/>
                  <a:ea typeface="Cambria Math" panose="02040503050406030204" pitchFamily="18" charset="0"/>
                </a:endParaRPr>
              </a:p>
            </p:txBody>
          </p:sp>
        </mc:Choice>
        <mc:Fallback xmlns="">
          <p:sp>
            <p:nvSpPr>
              <p:cNvPr id="40" name="TextBox 39">
                <a:extLst>
                  <a:ext uri="{FF2B5EF4-FFF2-40B4-BE49-F238E27FC236}">
                    <a16:creationId xmlns:a16="http://schemas.microsoft.com/office/drawing/2014/main" id="{B030449A-25CD-4042-B105-1FDE727D6AB5}"/>
                  </a:ext>
                </a:extLst>
              </p:cNvPr>
              <p:cNvSpPr txBox="1">
                <a:spLocks noRot="1" noChangeAspect="1" noMove="1" noResize="1" noEditPoints="1" noAdjustHandles="1" noChangeArrowheads="1" noChangeShapeType="1" noTextEdit="1"/>
              </p:cNvSpPr>
              <p:nvPr/>
            </p:nvSpPr>
            <p:spPr>
              <a:xfrm>
                <a:off x="1524000" y="4206240"/>
                <a:ext cx="921512" cy="904094"/>
              </a:xfrm>
              <a:prstGeom prst="rect">
                <a:avLst/>
              </a:prstGeom>
              <a:blipFill>
                <a:blip r:embed="rId13"/>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B136E318-9235-F120-80D7-3C0208915966}"/>
                  </a:ext>
                </a:extLst>
              </p:cNvPr>
              <p:cNvSpPr txBox="1"/>
              <p:nvPr/>
            </p:nvSpPr>
            <p:spPr>
              <a:xfrm>
                <a:off x="5921857" y="4183380"/>
                <a:ext cx="921512" cy="90403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ctrlPr>
                        </m:fPr>
                        <m:num>
                          <m:r>
                            <m:rPr>
                              <m:nor/>
                            </m:rPr>
                            <a:rPr lang="en-US"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2</m:t>
                          </m:r>
                        </m:num>
                        <m:den>
                          <m:r>
                            <m:rPr>
                              <m:nor/>
                            </m:rPr>
                            <a:rPr lang="en-US" sz="2800" b="1" dirty="0">
                              <a:solidFill>
                                <a:srgbClr val="0000FF"/>
                              </a:solidFill>
                              <a:latin typeface="Cambria Math" panose="02040503050406030204" pitchFamily="18" charset="0"/>
                              <a:ea typeface="Cambria Math" panose="02040503050406030204" pitchFamily="18" charset="0"/>
                              <a:cs typeface="Times New Roman" panose="02020603050405020304" pitchFamily="18" charset="0"/>
                            </a:rPr>
                            <m:t>15</m:t>
                          </m:r>
                        </m:den>
                      </m:f>
                    </m:oMath>
                  </m:oMathPara>
                </a14:m>
                <a:endParaRPr lang="en-US" sz="2800" b="1" dirty="0">
                  <a:latin typeface="Cambria Math" panose="02040503050406030204" pitchFamily="18" charset="0"/>
                  <a:ea typeface="Cambria Math" panose="02040503050406030204" pitchFamily="18" charset="0"/>
                </a:endParaRPr>
              </a:p>
            </p:txBody>
          </p:sp>
        </mc:Choice>
        <mc:Fallback xmlns="">
          <p:sp>
            <p:nvSpPr>
              <p:cNvPr id="41" name="TextBox 40">
                <a:extLst>
                  <a:ext uri="{FF2B5EF4-FFF2-40B4-BE49-F238E27FC236}">
                    <a16:creationId xmlns:a16="http://schemas.microsoft.com/office/drawing/2014/main" id="{B136E318-9235-F120-80D7-3C0208915966}"/>
                  </a:ext>
                </a:extLst>
              </p:cNvPr>
              <p:cNvSpPr txBox="1">
                <a:spLocks noRot="1" noChangeAspect="1" noMove="1" noResize="1" noEditPoints="1" noAdjustHandles="1" noChangeArrowheads="1" noChangeShapeType="1" noTextEdit="1"/>
              </p:cNvSpPr>
              <p:nvPr/>
            </p:nvSpPr>
            <p:spPr>
              <a:xfrm>
                <a:off x="5921857" y="4183380"/>
                <a:ext cx="921512" cy="904030"/>
              </a:xfrm>
              <a:prstGeom prst="rect">
                <a:avLst/>
              </a:prstGeom>
              <a:blipFill>
                <a:blip r:embed="rId14"/>
                <a:stretch>
                  <a:fillRect/>
                </a:stretch>
              </a:blipFill>
            </p:spPr>
            <p:txBody>
              <a:bodyPr/>
              <a:lstStyle/>
              <a:p>
                <a:r>
                  <a:rPr lang="en-SG">
                    <a:noFill/>
                  </a:rPr>
                  <a:t> </a:t>
                </a:r>
              </a:p>
            </p:txBody>
          </p:sp>
        </mc:Fallback>
      </mc:AlternateContent>
      <p:pic>
        <p:nvPicPr>
          <p:cNvPr id="5" name="Picture 4">
            <a:extLst>
              <a:ext uri="{FF2B5EF4-FFF2-40B4-BE49-F238E27FC236}">
                <a16:creationId xmlns:a16="http://schemas.microsoft.com/office/drawing/2014/main" id="{EF266499-898B-BE7F-761B-E91DDF4EF8FA}"/>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8819"/>
          <a:stretch/>
        </p:blipFill>
        <p:spPr>
          <a:xfrm>
            <a:off x="-124742" y="3954208"/>
            <a:ext cx="1133202" cy="1133202"/>
          </a:xfrm>
          <a:prstGeom prst="rect">
            <a:avLst/>
          </a:prstGeom>
        </p:spPr>
      </p:pic>
      <mc:AlternateContent xmlns:mc="http://schemas.openxmlformats.org/markup-compatibility/2006" xmlns:a14="http://schemas.microsoft.com/office/drawing/2010/main">
        <mc:Choice Requires="a14">
          <p:graphicFrame>
            <p:nvGraphicFramePr>
              <p:cNvPr id="4" name="Table 3">
                <a:extLst>
                  <a:ext uri="{FF2B5EF4-FFF2-40B4-BE49-F238E27FC236}">
                    <a16:creationId xmlns:a16="http://schemas.microsoft.com/office/drawing/2014/main" id="{99CD35E3-5594-AD47-F152-34F8D369EF9B}"/>
                  </a:ext>
                </a:extLst>
              </p:cNvPr>
              <p:cNvGraphicFramePr>
                <a:graphicFrameLocks noGrp="1"/>
              </p:cNvGraphicFramePr>
              <p:nvPr>
                <p:extLst>
                  <p:ext uri="{D42A27DB-BD31-4B8C-83A1-F6EECF244321}">
                    <p14:modId xmlns:p14="http://schemas.microsoft.com/office/powerpoint/2010/main" val="1348280061"/>
                  </p:ext>
                </p:extLst>
              </p:nvPr>
            </p:nvGraphicFramePr>
            <p:xfrm>
              <a:off x="1323652" y="1139190"/>
              <a:ext cx="6677348" cy="1051560"/>
            </p:xfrm>
            <a:graphic>
              <a:graphicData uri="http://schemas.openxmlformats.org/drawingml/2006/table">
                <a:tbl>
                  <a:tblPr firstRow="1" firstCol="1" bandRow="1">
                    <a:tableStyleId>{5C22544A-7EE6-4342-B048-85BDC9FD1C3A}</a:tableStyleId>
                  </a:tblPr>
                  <a:tblGrid>
                    <a:gridCol w="3267523">
                      <a:extLst>
                        <a:ext uri="{9D8B030D-6E8A-4147-A177-3AD203B41FA5}">
                          <a16:colId xmlns:a16="http://schemas.microsoft.com/office/drawing/2014/main" val="3919043509"/>
                        </a:ext>
                      </a:extLst>
                    </a:gridCol>
                    <a:gridCol w="609600">
                      <a:extLst>
                        <a:ext uri="{9D8B030D-6E8A-4147-A177-3AD203B41FA5}">
                          <a16:colId xmlns:a16="http://schemas.microsoft.com/office/drawing/2014/main" val="736020117"/>
                        </a:ext>
                      </a:extLst>
                    </a:gridCol>
                    <a:gridCol w="590425">
                      <a:extLst>
                        <a:ext uri="{9D8B030D-6E8A-4147-A177-3AD203B41FA5}">
                          <a16:colId xmlns:a16="http://schemas.microsoft.com/office/drawing/2014/main" val="4054169950"/>
                        </a:ext>
                      </a:extLst>
                    </a:gridCol>
                    <a:gridCol w="609600">
                      <a:extLst>
                        <a:ext uri="{9D8B030D-6E8A-4147-A177-3AD203B41FA5}">
                          <a16:colId xmlns:a16="http://schemas.microsoft.com/office/drawing/2014/main" val="196128609"/>
                        </a:ext>
                      </a:extLst>
                    </a:gridCol>
                    <a:gridCol w="552575">
                      <a:extLst>
                        <a:ext uri="{9D8B030D-6E8A-4147-A177-3AD203B41FA5}">
                          <a16:colId xmlns:a16="http://schemas.microsoft.com/office/drawing/2014/main" val="2098111746"/>
                        </a:ext>
                      </a:extLst>
                    </a:gridCol>
                    <a:gridCol w="514225">
                      <a:extLst>
                        <a:ext uri="{9D8B030D-6E8A-4147-A177-3AD203B41FA5}">
                          <a16:colId xmlns:a16="http://schemas.microsoft.com/office/drawing/2014/main" val="3921624403"/>
                        </a:ext>
                      </a:extLst>
                    </a:gridCol>
                    <a:gridCol w="533400">
                      <a:extLst>
                        <a:ext uri="{9D8B030D-6E8A-4147-A177-3AD203B41FA5}">
                          <a16:colId xmlns:a16="http://schemas.microsoft.com/office/drawing/2014/main" val="1120898590"/>
                        </a:ext>
                      </a:extLst>
                    </a:gridCol>
                  </a:tblGrid>
                  <a:tr h="128073">
                    <a:tc>
                      <a:txBody>
                        <a:bodyPr/>
                        <a:lstStyle/>
                        <a:p>
                          <a:pPr algn="ctr">
                            <a:spcBef>
                              <a:spcPts val="300"/>
                            </a:spcBef>
                            <a:spcAft>
                              <a:spcPts val="300"/>
                            </a:spcAft>
                          </a:pPr>
                          <a:r>
                            <a:rPr lang="en-US" sz="3200" b="0" kern="100" dirty="0" err="1">
                              <a:solidFill>
                                <a:srgbClr val="0000FF"/>
                              </a:solidFill>
                              <a:effectLst/>
                              <a:latin typeface="Times New Roman" panose="02020603050405020304" pitchFamily="18" charset="0"/>
                              <a:cs typeface="Times New Roman" panose="02020603050405020304" pitchFamily="18" charset="0"/>
                            </a:rPr>
                            <a:t>Số</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cuộc</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điện</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thoại</a:t>
                          </a:r>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1</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2</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3</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4</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5</m:t>
                                </m:r>
                              </m:oMath>
                            </m:oMathPara>
                          </a14:m>
                          <a:endParaRPr lang="en-US" sz="3200" b="0"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8</m:t>
                                </m:r>
                              </m:oMath>
                            </m:oMathPara>
                          </a14:m>
                          <a:endParaRPr lang="en-US" sz="3200" b="0"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791885526"/>
                      </a:ext>
                    </a:extLst>
                  </a:tr>
                  <a:tr h="128073">
                    <a:tc>
                      <a:txBody>
                        <a:bodyPr/>
                        <a:lstStyle/>
                        <a:p>
                          <a:pPr algn="ctr">
                            <a:spcBef>
                              <a:spcPts val="300"/>
                            </a:spcBef>
                            <a:spcAft>
                              <a:spcPts val="300"/>
                            </a:spcAft>
                          </a:pPr>
                          <a:r>
                            <a:rPr lang="en-US" sz="3200" b="0" kern="100" dirty="0" err="1">
                              <a:solidFill>
                                <a:srgbClr val="0000FF"/>
                              </a:solidFill>
                              <a:effectLst/>
                              <a:latin typeface="Times New Roman" panose="02020603050405020304" pitchFamily="18" charset="0"/>
                              <a:cs typeface="Times New Roman" panose="02020603050405020304" pitchFamily="18" charset="0"/>
                            </a:rPr>
                            <a:t>Số</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ngày</a:t>
                          </a:r>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2</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4</m:t>
                                </m:r>
                              </m:oMath>
                            </m:oMathPara>
                          </a14:m>
                          <a:endParaRPr lang="en-US" sz="3200" b="0" kern="10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12</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7</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4</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3200" b="0" i="1" kern="100" smtClean="0">
                                    <a:solidFill>
                                      <a:srgbClr val="0000FF"/>
                                    </a:solidFill>
                                    <a:effectLst/>
                                    <a:latin typeface="Cambria Math" panose="02040503050406030204" pitchFamily="18" charset="0"/>
                                  </a:rPr>
                                  <m:t>1</m:t>
                                </m:r>
                              </m:oMath>
                            </m:oMathPara>
                          </a14:m>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2992302336"/>
                      </a:ext>
                    </a:extLst>
                  </a:tr>
                </a:tbl>
              </a:graphicData>
            </a:graphic>
          </p:graphicFrame>
        </mc:Choice>
        <mc:Fallback xmlns="">
          <p:graphicFrame>
            <p:nvGraphicFramePr>
              <p:cNvPr id="4" name="Table 3">
                <a:extLst>
                  <a:ext uri="{FF2B5EF4-FFF2-40B4-BE49-F238E27FC236}">
                    <a16:creationId xmlns:a16="http://schemas.microsoft.com/office/drawing/2014/main" id="{99CD35E3-5594-AD47-F152-34F8D369EF9B}"/>
                  </a:ext>
                </a:extLst>
              </p:cNvPr>
              <p:cNvGraphicFramePr>
                <a:graphicFrameLocks noGrp="1"/>
              </p:cNvGraphicFramePr>
              <p:nvPr>
                <p:extLst>
                  <p:ext uri="{D42A27DB-BD31-4B8C-83A1-F6EECF244321}">
                    <p14:modId xmlns:p14="http://schemas.microsoft.com/office/powerpoint/2010/main" val="1348280061"/>
                  </p:ext>
                </p:extLst>
              </p:nvPr>
            </p:nvGraphicFramePr>
            <p:xfrm>
              <a:off x="1323652" y="1139190"/>
              <a:ext cx="6677348" cy="1051560"/>
            </p:xfrm>
            <a:graphic>
              <a:graphicData uri="http://schemas.openxmlformats.org/drawingml/2006/table">
                <a:tbl>
                  <a:tblPr firstRow="1" firstCol="1" bandRow="1">
                    <a:tableStyleId>{5C22544A-7EE6-4342-B048-85BDC9FD1C3A}</a:tableStyleId>
                  </a:tblPr>
                  <a:tblGrid>
                    <a:gridCol w="3267523">
                      <a:extLst>
                        <a:ext uri="{9D8B030D-6E8A-4147-A177-3AD203B41FA5}">
                          <a16:colId xmlns:a16="http://schemas.microsoft.com/office/drawing/2014/main" val="3919043509"/>
                        </a:ext>
                      </a:extLst>
                    </a:gridCol>
                    <a:gridCol w="609600">
                      <a:extLst>
                        <a:ext uri="{9D8B030D-6E8A-4147-A177-3AD203B41FA5}">
                          <a16:colId xmlns:a16="http://schemas.microsoft.com/office/drawing/2014/main" val="736020117"/>
                        </a:ext>
                      </a:extLst>
                    </a:gridCol>
                    <a:gridCol w="590425">
                      <a:extLst>
                        <a:ext uri="{9D8B030D-6E8A-4147-A177-3AD203B41FA5}">
                          <a16:colId xmlns:a16="http://schemas.microsoft.com/office/drawing/2014/main" val="4054169950"/>
                        </a:ext>
                      </a:extLst>
                    </a:gridCol>
                    <a:gridCol w="609600">
                      <a:extLst>
                        <a:ext uri="{9D8B030D-6E8A-4147-A177-3AD203B41FA5}">
                          <a16:colId xmlns:a16="http://schemas.microsoft.com/office/drawing/2014/main" val="196128609"/>
                        </a:ext>
                      </a:extLst>
                    </a:gridCol>
                    <a:gridCol w="552575">
                      <a:extLst>
                        <a:ext uri="{9D8B030D-6E8A-4147-A177-3AD203B41FA5}">
                          <a16:colId xmlns:a16="http://schemas.microsoft.com/office/drawing/2014/main" val="2098111746"/>
                        </a:ext>
                      </a:extLst>
                    </a:gridCol>
                    <a:gridCol w="514225">
                      <a:extLst>
                        <a:ext uri="{9D8B030D-6E8A-4147-A177-3AD203B41FA5}">
                          <a16:colId xmlns:a16="http://schemas.microsoft.com/office/drawing/2014/main" val="3921624403"/>
                        </a:ext>
                      </a:extLst>
                    </a:gridCol>
                    <a:gridCol w="533400">
                      <a:extLst>
                        <a:ext uri="{9D8B030D-6E8A-4147-A177-3AD203B41FA5}">
                          <a16:colId xmlns:a16="http://schemas.microsoft.com/office/drawing/2014/main" val="1120898590"/>
                        </a:ext>
                      </a:extLst>
                    </a:gridCol>
                  </a:tblGrid>
                  <a:tr h="525780">
                    <a:tc>
                      <a:txBody>
                        <a:bodyPr/>
                        <a:lstStyle/>
                        <a:p>
                          <a:pPr algn="ctr">
                            <a:spcBef>
                              <a:spcPts val="300"/>
                            </a:spcBef>
                            <a:spcAft>
                              <a:spcPts val="300"/>
                            </a:spcAft>
                          </a:pPr>
                          <a:r>
                            <a:rPr lang="en-US" sz="3200" b="0" kern="100" dirty="0" err="1">
                              <a:solidFill>
                                <a:srgbClr val="0000FF"/>
                              </a:solidFill>
                              <a:effectLst/>
                              <a:latin typeface="Times New Roman" panose="02020603050405020304" pitchFamily="18" charset="0"/>
                              <a:cs typeface="Times New Roman" panose="02020603050405020304" pitchFamily="18" charset="0"/>
                            </a:rPr>
                            <a:t>Số</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cuộc</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điện</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thoại</a:t>
                          </a:r>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537000" t="-24138" r="-462000" b="-1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656701" t="-24138" r="-376289" b="-1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734000" t="-24138" r="-265000" b="-1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916484" t="-24138" r="-191209" b="-1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1101190" t="-24138" r="-107143" b="-1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1146591" t="-24138" r="-2273" b="-137931"/>
                          </a:stretch>
                        </a:blipFill>
                      </a:tcPr>
                    </a:tc>
                    <a:extLst>
                      <a:ext uri="{0D108BD9-81ED-4DB2-BD59-A6C34878D82A}">
                        <a16:rowId xmlns:a16="http://schemas.microsoft.com/office/drawing/2014/main" val="2791885526"/>
                      </a:ext>
                    </a:extLst>
                  </a:tr>
                  <a:tr h="525780">
                    <a:tc>
                      <a:txBody>
                        <a:bodyPr/>
                        <a:lstStyle/>
                        <a:p>
                          <a:pPr algn="ctr">
                            <a:spcBef>
                              <a:spcPts val="300"/>
                            </a:spcBef>
                            <a:spcAft>
                              <a:spcPts val="300"/>
                            </a:spcAft>
                          </a:pPr>
                          <a:r>
                            <a:rPr lang="en-US" sz="3200" b="0" kern="100" dirty="0" err="1">
                              <a:solidFill>
                                <a:srgbClr val="0000FF"/>
                              </a:solidFill>
                              <a:effectLst/>
                              <a:latin typeface="Times New Roman" panose="02020603050405020304" pitchFamily="18" charset="0"/>
                              <a:cs typeface="Times New Roman" panose="02020603050405020304" pitchFamily="18" charset="0"/>
                            </a:rPr>
                            <a:t>Số</a:t>
                          </a:r>
                          <a:r>
                            <a:rPr lang="en-US" sz="3200" b="0" kern="100" dirty="0">
                              <a:solidFill>
                                <a:srgbClr val="0000FF"/>
                              </a:solidFill>
                              <a:effectLst/>
                              <a:latin typeface="Times New Roman" panose="02020603050405020304" pitchFamily="18" charset="0"/>
                              <a:cs typeface="Times New Roman" panose="02020603050405020304" pitchFamily="18" charset="0"/>
                            </a:rPr>
                            <a:t> </a:t>
                          </a:r>
                          <a:r>
                            <a:rPr lang="en-US" sz="3200" b="0" kern="100" dirty="0" err="1">
                              <a:solidFill>
                                <a:srgbClr val="0000FF"/>
                              </a:solidFill>
                              <a:effectLst/>
                              <a:latin typeface="Times New Roman" panose="02020603050405020304" pitchFamily="18" charset="0"/>
                              <a:cs typeface="Times New Roman" panose="02020603050405020304" pitchFamily="18" charset="0"/>
                            </a:rPr>
                            <a:t>ngày</a:t>
                          </a:r>
                          <a:endParaRPr lang="en-US" sz="3200" b="0" kern="1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537000" t="-124138" r="-462000" b="-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656701" t="-124138" r="-376289" b="-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734000" t="-124138" r="-265000" b="-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916484" t="-124138" r="-191209" b="-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1101190" t="-124138" r="-107143" b="-37931"/>
                          </a:stretch>
                        </a:blipFill>
                      </a:tcPr>
                    </a:tc>
                    <a:tc>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1146591" t="-124138" r="-2273" b="-37931"/>
                          </a:stretch>
                        </a:blipFill>
                      </a:tcPr>
                    </a:tc>
                    <a:extLst>
                      <a:ext uri="{0D108BD9-81ED-4DB2-BD59-A6C34878D82A}">
                        <a16:rowId xmlns:a16="http://schemas.microsoft.com/office/drawing/2014/main" val="2992302336"/>
                      </a:ext>
                    </a:extLst>
                  </a:tr>
                </a:tbl>
              </a:graphicData>
            </a:graphic>
          </p:graphicFrame>
        </mc:Fallback>
      </mc:AlternateContent>
    </p:spTree>
    <p:extLst>
      <p:ext uri="{BB962C8B-B14F-4D97-AF65-F5344CB8AC3E}">
        <p14:creationId xmlns:p14="http://schemas.microsoft.com/office/powerpoint/2010/main" val="353093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1"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ppt_x"/>
                                          </p:val>
                                        </p:tav>
                                        <p:tav tm="100000">
                                          <p:val>
                                            <p:strVal val="#ppt_x"/>
                                          </p:val>
                                        </p:tav>
                                      </p:tavLst>
                                    </p:anim>
                                    <p:anim calcmode="lin" valueType="num">
                                      <p:cBhvr additive="base">
                                        <p:cTn id="21" dur="500" fill="hold"/>
                                        <p:tgtEl>
                                          <p:spTgt spid="38"/>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1"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1" nodeType="after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additive="base">
                                        <p:cTn id="34" dur="500" fill="hold"/>
                                        <p:tgtEl>
                                          <p:spTgt spid="32"/>
                                        </p:tgtEl>
                                        <p:attrNameLst>
                                          <p:attrName>ppt_x</p:attrName>
                                        </p:attrNameLst>
                                      </p:cBhvr>
                                      <p:tavLst>
                                        <p:tav tm="0">
                                          <p:val>
                                            <p:strVal val="#ppt_x"/>
                                          </p:val>
                                        </p:tav>
                                        <p:tav tm="100000">
                                          <p:val>
                                            <p:strVal val="#ppt_x"/>
                                          </p:val>
                                        </p:tav>
                                      </p:tavLst>
                                    </p:anim>
                                    <p:anim calcmode="lin" valueType="num">
                                      <p:cBhvr additive="base">
                                        <p:cTn id="35" dur="500" fill="hold"/>
                                        <p:tgtEl>
                                          <p:spTgt spid="3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ppt_x"/>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grpId="1" nodeType="after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500" fill="hold"/>
                                        <p:tgtEl>
                                          <p:spTgt spid="41"/>
                                        </p:tgtEl>
                                        <p:attrNameLst>
                                          <p:attrName>ppt_x</p:attrName>
                                        </p:attrNameLst>
                                      </p:cBhvr>
                                      <p:tavLst>
                                        <p:tav tm="0">
                                          <p:val>
                                            <p:strVal val="#ppt_x"/>
                                          </p:val>
                                        </p:tav>
                                        <p:tav tm="100000">
                                          <p:val>
                                            <p:strVal val="#ppt_x"/>
                                          </p:val>
                                        </p:tav>
                                      </p:tavLst>
                                    </p:anim>
                                    <p:anim calcmode="lin" valueType="num">
                                      <p:cBhvr additive="base">
                                        <p:cTn id="4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9"/>
                    </p:tgtEl>
                  </p:cond>
                </p:stCondLst>
                <p:endSync evt="end" delay="0">
                  <p:rtn val="all"/>
                </p:endSync>
                <p:childTnLst>
                  <p:par>
                    <p:cTn id="50" fill="hold">
                      <p:stCondLst>
                        <p:cond delay="0"/>
                      </p:stCondLst>
                      <p:childTnLst>
                        <p:par>
                          <p:cTn id="51" fill="hold">
                            <p:stCondLst>
                              <p:cond delay="0"/>
                            </p:stCondLst>
                            <p:childTnLst>
                              <p:par>
                                <p:cTn id="52" presetID="11" presetClass="entr" presetSubtype="0" fill="hold" grpId="0" nodeType="afterEffect">
                                  <p:stCondLst>
                                    <p:cond delay="0"/>
                                  </p:stCondLst>
                                  <p:childTnLst>
                                    <p:set>
                                      <p:cBhvr>
                                        <p:cTn id="53" dur="1000">
                                          <p:stCondLst>
                                            <p:cond delay="0"/>
                                          </p:stCondLst>
                                        </p:cTn>
                                        <p:tgtEl>
                                          <p:spTgt spid="18"/>
                                        </p:tgtEl>
                                        <p:attrNameLst>
                                          <p:attrName>style.visibility</p:attrName>
                                        </p:attrNameLst>
                                      </p:cBhvr>
                                      <p:to>
                                        <p:strVal val="visible"/>
                                      </p:to>
                                    </p:set>
                                  </p:childTnLst>
                                </p:cTn>
                              </p:par>
                            </p:childTnLst>
                          </p:cTn>
                        </p:par>
                        <p:par>
                          <p:cTn id="54" fill="hold">
                            <p:stCondLst>
                              <p:cond delay="1000"/>
                            </p:stCondLst>
                            <p:childTnLst>
                              <p:par>
                                <p:cTn id="55" presetID="11" presetClass="entr" presetSubtype="0" fill="hold" grpId="0" nodeType="afterEffect">
                                  <p:stCondLst>
                                    <p:cond delay="0"/>
                                  </p:stCondLst>
                                  <p:childTnLst>
                                    <p:set>
                                      <p:cBhvr>
                                        <p:cTn id="56" dur="1000">
                                          <p:stCondLst>
                                            <p:cond delay="0"/>
                                          </p:stCondLst>
                                        </p:cTn>
                                        <p:tgtEl>
                                          <p:spTgt spid="19"/>
                                        </p:tgtEl>
                                        <p:attrNameLst>
                                          <p:attrName>style.visibility</p:attrName>
                                        </p:attrNameLst>
                                      </p:cBhvr>
                                      <p:to>
                                        <p:strVal val="visible"/>
                                      </p:to>
                                    </p:set>
                                  </p:childTnLst>
                                </p:cTn>
                              </p:par>
                            </p:childTnLst>
                          </p:cTn>
                        </p:par>
                        <p:par>
                          <p:cTn id="57" fill="hold">
                            <p:stCondLst>
                              <p:cond delay="2000"/>
                            </p:stCondLst>
                            <p:childTnLst>
                              <p:par>
                                <p:cTn id="58" presetID="11" presetClass="entr" presetSubtype="0" fill="hold" grpId="0" nodeType="afterEffect">
                                  <p:stCondLst>
                                    <p:cond delay="0"/>
                                  </p:stCondLst>
                                  <p:childTnLst>
                                    <p:set>
                                      <p:cBhvr>
                                        <p:cTn id="59" dur="1000">
                                          <p:stCondLst>
                                            <p:cond delay="0"/>
                                          </p:stCondLst>
                                        </p:cTn>
                                        <p:tgtEl>
                                          <p:spTgt spid="20"/>
                                        </p:tgtEl>
                                        <p:attrNameLst>
                                          <p:attrName>style.visibility</p:attrName>
                                        </p:attrNameLst>
                                      </p:cBhvr>
                                      <p:to>
                                        <p:strVal val="visible"/>
                                      </p:to>
                                    </p:set>
                                  </p:childTnLst>
                                </p:cTn>
                              </p:par>
                            </p:childTnLst>
                          </p:cTn>
                        </p:par>
                        <p:par>
                          <p:cTn id="60" fill="hold">
                            <p:stCondLst>
                              <p:cond delay="3000"/>
                            </p:stCondLst>
                            <p:childTnLst>
                              <p:par>
                                <p:cTn id="61" presetID="11" presetClass="entr" presetSubtype="0" fill="hold" grpId="0" nodeType="afterEffect">
                                  <p:stCondLst>
                                    <p:cond delay="0"/>
                                  </p:stCondLst>
                                  <p:childTnLst>
                                    <p:set>
                                      <p:cBhvr>
                                        <p:cTn id="62" dur="1000">
                                          <p:stCondLst>
                                            <p:cond delay="0"/>
                                          </p:stCondLst>
                                        </p:cTn>
                                        <p:tgtEl>
                                          <p:spTgt spid="21"/>
                                        </p:tgtEl>
                                        <p:attrNameLst>
                                          <p:attrName>style.visibility</p:attrName>
                                        </p:attrNameLst>
                                      </p:cBhvr>
                                      <p:to>
                                        <p:strVal val="visible"/>
                                      </p:to>
                                    </p:set>
                                  </p:childTnLst>
                                </p:cTn>
                              </p:par>
                            </p:childTnLst>
                          </p:cTn>
                        </p:par>
                        <p:par>
                          <p:cTn id="63" fill="hold">
                            <p:stCondLst>
                              <p:cond delay="4000"/>
                            </p:stCondLst>
                            <p:childTnLst>
                              <p:par>
                                <p:cTn id="64" presetID="11" presetClass="entr" presetSubtype="0" fill="hold" grpId="0" nodeType="afterEffect">
                                  <p:stCondLst>
                                    <p:cond delay="0"/>
                                  </p:stCondLst>
                                  <p:childTnLst>
                                    <p:set>
                                      <p:cBhvr>
                                        <p:cTn id="65" dur="1000">
                                          <p:stCondLst>
                                            <p:cond delay="0"/>
                                          </p:stCondLst>
                                        </p:cTn>
                                        <p:tgtEl>
                                          <p:spTgt spid="22"/>
                                        </p:tgtEl>
                                        <p:attrNameLst>
                                          <p:attrName>style.visibility</p:attrName>
                                        </p:attrNameLst>
                                      </p:cBhvr>
                                      <p:to>
                                        <p:strVal val="visible"/>
                                      </p:to>
                                    </p:set>
                                  </p:childTnLst>
                                </p:cTn>
                              </p:par>
                            </p:childTnLst>
                          </p:cTn>
                        </p:par>
                        <p:par>
                          <p:cTn id="66" fill="hold">
                            <p:stCondLst>
                              <p:cond delay="5000"/>
                            </p:stCondLst>
                            <p:childTnLst>
                              <p:par>
                                <p:cTn id="67" presetID="11" presetClass="entr" presetSubtype="0" fill="hold" grpId="0" nodeType="afterEffect">
                                  <p:stCondLst>
                                    <p:cond delay="0"/>
                                  </p:stCondLst>
                                  <p:childTnLst>
                                    <p:set>
                                      <p:cBhvr>
                                        <p:cTn id="68" dur="1000">
                                          <p:stCondLst>
                                            <p:cond delay="0"/>
                                          </p:stCondLst>
                                        </p:cTn>
                                        <p:tgtEl>
                                          <p:spTgt spid="23"/>
                                        </p:tgtEl>
                                        <p:attrNameLst>
                                          <p:attrName>style.visibility</p:attrName>
                                        </p:attrNameLst>
                                      </p:cBhvr>
                                      <p:to>
                                        <p:strVal val="visible"/>
                                      </p:to>
                                    </p:set>
                                  </p:childTnLst>
                                </p:cTn>
                              </p:par>
                            </p:childTnLst>
                          </p:cTn>
                        </p:par>
                        <p:par>
                          <p:cTn id="69" fill="hold">
                            <p:stCondLst>
                              <p:cond delay="6000"/>
                            </p:stCondLst>
                            <p:childTnLst>
                              <p:par>
                                <p:cTn id="70" presetID="11" presetClass="entr" presetSubtype="0" fill="hold" grpId="0" nodeType="afterEffect">
                                  <p:stCondLst>
                                    <p:cond delay="0"/>
                                  </p:stCondLst>
                                  <p:childTnLst>
                                    <p:set>
                                      <p:cBhvr>
                                        <p:cTn id="71" dur="1000">
                                          <p:stCondLst>
                                            <p:cond delay="0"/>
                                          </p:stCondLst>
                                        </p:cTn>
                                        <p:tgtEl>
                                          <p:spTgt spid="24"/>
                                        </p:tgtEl>
                                        <p:attrNameLst>
                                          <p:attrName>style.visibility</p:attrName>
                                        </p:attrNameLst>
                                      </p:cBhvr>
                                      <p:to>
                                        <p:strVal val="visible"/>
                                      </p:to>
                                    </p:set>
                                  </p:childTnLst>
                                </p:cTn>
                              </p:par>
                            </p:childTnLst>
                          </p:cTn>
                        </p:par>
                        <p:par>
                          <p:cTn id="72" fill="hold">
                            <p:stCondLst>
                              <p:cond delay="7000"/>
                            </p:stCondLst>
                            <p:childTnLst>
                              <p:par>
                                <p:cTn id="73" presetID="11" presetClass="entr" presetSubtype="0" fill="hold" grpId="0" nodeType="afterEffect">
                                  <p:stCondLst>
                                    <p:cond delay="0"/>
                                  </p:stCondLst>
                                  <p:childTnLst>
                                    <p:set>
                                      <p:cBhvr>
                                        <p:cTn id="74" dur="1000">
                                          <p:stCondLst>
                                            <p:cond delay="0"/>
                                          </p:stCondLst>
                                        </p:cTn>
                                        <p:tgtEl>
                                          <p:spTgt spid="25"/>
                                        </p:tgtEl>
                                        <p:attrNameLst>
                                          <p:attrName>style.visibility</p:attrName>
                                        </p:attrNameLst>
                                      </p:cBhvr>
                                      <p:to>
                                        <p:strVal val="visible"/>
                                      </p:to>
                                    </p:set>
                                  </p:childTnLst>
                                </p:cTn>
                              </p:par>
                            </p:childTnLst>
                          </p:cTn>
                        </p:par>
                        <p:par>
                          <p:cTn id="75" fill="hold">
                            <p:stCondLst>
                              <p:cond delay="8000"/>
                            </p:stCondLst>
                            <p:childTnLst>
                              <p:par>
                                <p:cTn id="76" presetID="11" presetClass="entr" presetSubtype="0" fill="hold" grpId="0" nodeType="afterEffect">
                                  <p:stCondLst>
                                    <p:cond delay="0"/>
                                  </p:stCondLst>
                                  <p:childTnLst>
                                    <p:set>
                                      <p:cBhvr>
                                        <p:cTn id="77" dur="1000">
                                          <p:stCondLst>
                                            <p:cond delay="0"/>
                                          </p:stCondLst>
                                        </p:cTn>
                                        <p:tgtEl>
                                          <p:spTgt spid="26"/>
                                        </p:tgtEl>
                                        <p:attrNameLst>
                                          <p:attrName>style.visibility</p:attrName>
                                        </p:attrNameLst>
                                      </p:cBhvr>
                                      <p:to>
                                        <p:strVal val="visible"/>
                                      </p:to>
                                    </p:set>
                                  </p:childTnLst>
                                </p:cTn>
                              </p:par>
                            </p:childTnLst>
                          </p:cTn>
                        </p:par>
                        <p:par>
                          <p:cTn id="78" fill="hold">
                            <p:stCondLst>
                              <p:cond delay="9000"/>
                            </p:stCondLst>
                            <p:childTnLst>
                              <p:par>
                                <p:cTn id="79" presetID="11" presetClass="entr" presetSubtype="0" fill="hold" grpId="0" nodeType="afterEffect">
                                  <p:stCondLst>
                                    <p:cond delay="0"/>
                                  </p:stCondLst>
                                  <p:childTnLst>
                                    <p:set>
                                      <p:cBhvr>
                                        <p:cTn id="80" dur="1000">
                                          <p:stCondLst>
                                            <p:cond delay="0"/>
                                          </p:stCondLst>
                                        </p:cTn>
                                        <p:tgtEl>
                                          <p:spTgt spid="27"/>
                                        </p:tgtEl>
                                        <p:attrNameLst>
                                          <p:attrName>style.visibility</p:attrName>
                                        </p:attrNameLst>
                                      </p:cBhvr>
                                      <p:to>
                                        <p:strVal val="visible"/>
                                      </p:to>
                                    </p:set>
                                  </p:childTnLst>
                                </p:cTn>
                              </p:par>
                            </p:childTnLst>
                          </p:cTn>
                        </p:par>
                        <p:par>
                          <p:cTn id="81" fill="hold">
                            <p:stCondLst>
                              <p:cond delay="10000"/>
                            </p:stCondLst>
                            <p:childTnLst>
                              <p:par>
                                <p:cTn id="82" presetID="11" presetClass="entr" presetSubtype="0" fill="hold" grpId="0" nodeType="afterEffect">
                                  <p:stCondLst>
                                    <p:cond delay="0"/>
                                  </p:stCondLst>
                                  <p:childTnLst>
                                    <p:set>
                                      <p:cBhvr>
                                        <p:cTn id="83"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84" restart="whenNotActive" fill="hold" evtFilter="cancelBubble" nodeType="interactiveSeq">
                <p:stCondLst>
                  <p:cond evt="onClick" delay="0">
                    <p:tgtEl>
                      <p:spTgt spid="32"/>
                    </p:tgtEl>
                  </p:cond>
                </p:stCondLst>
                <p:endSync evt="end" delay="0">
                  <p:rtn val="all"/>
                </p:endSync>
                <p:childTnLst>
                  <p:par>
                    <p:cTn id="85" fill="hold">
                      <p:stCondLst>
                        <p:cond delay="0"/>
                      </p:stCondLst>
                      <p:childTnLst>
                        <p:par>
                          <p:cTn id="86" fill="hold">
                            <p:stCondLst>
                              <p:cond delay="0"/>
                            </p:stCondLst>
                            <p:childTnLst>
                              <p:par>
                                <p:cTn id="87" presetID="26" presetClass="emph" presetSubtype="0" fill="hold" grpId="0" nodeType="clickEffect">
                                  <p:stCondLst>
                                    <p:cond delay="0"/>
                                  </p:stCondLst>
                                  <p:childTnLst>
                                    <p:animEffect transition="out" filter="fade">
                                      <p:cBhvr>
                                        <p:cTn id="88" dur="500" tmFilter="0, 0; .2, .5; .8, .5; 1, 0"/>
                                        <p:tgtEl>
                                          <p:spTgt spid="32"/>
                                        </p:tgtEl>
                                      </p:cBhvr>
                                    </p:animEffect>
                                    <p:animScale>
                                      <p:cBhvr>
                                        <p:cTn id="89" dur="250" autoRev="1" fill="hold"/>
                                        <p:tgtEl>
                                          <p:spTgt spid="32"/>
                                        </p:tgtEl>
                                      </p:cBhvr>
                                      <p:by x="105000" y="105000"/>
                                    </p:animScale>
                                  </p:childTnLst>
                                  <p:subTnLst>
                                    <p:audio>
                                      <p:cMediaNode>
                                        <p:cTn display="0" masterRel="sameClick">
                                          <p:stCondLst>
                                            <p:cond evt="begin" delay="0">
                                              <p:tn val="8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90" restart="whenNotActive" fill="hold" evtFilter="cancelBubble" nodeType="interactiveSeq">
                <p:stCondLst>
                  <p:cond evt="onClick" delay="0">
                    <p:tgtEl>
                      <p:spTgt spid="33"/>
                    </p:tgtEl>
                  </p:cond>
                </p:stCondLst>
                <p:endSync evt="end" delay="0">
                  <p:rtn val="all"/>
                </p:endSync>
                <p:childTnLst>
                  <p:par>
                    <p:cTn id="91" fill="hold">
                      <p:stCondLst>
                        <p:cond delay="0"/>
                      </p:stCondLst>
                      <p:childTnLst>
                        <p:par>
                          <p:cTn id="92" fill="hold">
                            <p:stCondLst>
                              <p:cond delay="0"/>
                            </p:stCondLst>
                            <p:childTnLst>
                              <p:par>
                                <p:cTn id="93" presetID="26" presetClass="emph" presetSubtype="0" fill="hold" grpId="0" nodeType="clickEffect">
                                  <p:stCondLst>
                                    <p:cond delay="0"/>
                                  </p:stCondLst>
                                  <p:childTnLst>
                                    <p:animEffect transition="out" filter="fade">
                                      <p:cBhvr>
                                        <p:cTn id="94" dur="500" tmFilter="0, 0; .2, .5; .8, .5; 1, 0"/>
                                        <p:tgtEl>
                                          <p:spTgt spid="33"/>
                                        </p:tgtEl>
                                      </p:cBhvr>
                                    </p:animEffect>
                                    <p:animScale>
                                      <p:cBhvr>
                                        <p:cTn id="95" dur="250" autoRev="1" fill="hold"/>
                                        <p:tgtEl>
                                          <p:spTgt spid="33"/>
                                        </p:tgtEl>
                                      </p:cBhvr>
                                      <p:by x="105000" y="105000"/>
                                    </p:animScale>
                                  </p:childTnLst>
                                  <p:subTnLst>
                                    <p:audio>
                                      <p:cMediaNode>
                                        <p:cTn display="0" masterRel="sameClick">
                                          <p:stCondLst>
                                            <p:cond evt="begin" delay="0">
                                              <p:tn val="9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96" restart="whenNotActive" fill="hold" evtFilter="cancelBubble" nodeType="interactiveSeq">
                <p:stCondLst>
                  <p:cond evt="onClick" delay="0">
                    <p:tgtEl>
                      <p:spTgt spid="3"/>
                    </p:tgtEl>
                  </p:cond>
                </p:stCondLst>
                <p:endSync evt="end" delay="0">
                  <p:rtn val="all"/>
                </p:endSync>
                <p:childTnLst>
                  <p:par>
                    <p:cTn id="97" fill="hold">
                      <p:stCondLst>
                        <p:cond delay="0"/>
                      </p:stCondLst>
                      <p:childTnLst>
                        <p:par>
                          <p:cTn id="98" fill="hold">
                            <p:stCondLst>
                              <p:cond delay="0"/>
                            </p:stCondLst>
                            <p:childTnLst>
                              <p:par>
                                <p:cTn id="99" presetID="1" presetClass="emph" presetSubtype="2" fill="hold" grpId="0" nodeType="clickEffect">
                                  <p:stCondLst>
                                    <p:cond delay="0"/>
                                  </p:stCondLst>
                                  <p:childTnLst>
                                    <p:animClr clrSpc="rgb" dir="cw">
                                      <p:cBhvr>
                                        <p:cTn id="100" dur="500" fill="hold"/>
                                        <p:tgtEl>
                                          <p:spTgt spid="3"/>
                                        </p:tgtEl>
                                        <p:attrNameLst>
                                          <p:attrName>fillcolor</p:attrName>
                                        </p:attrNameLst>
                                      </p:cBhvr>
                                      <p:to>
                                        <a:schemeClr val="accent2"/>
                                      </p:to>
                                    </p:animClr>
                                    <p:set>
                                      <p:cBhvr>
                                        <p:cTn id="101" dur="500" fill="hold"/>
                                        <p:tgtEl>
                                          <p:spTgt spid="3"/>
                                        </p:tgtEl>
                                        <p:attrNameLst>
                                          <p:attrName>fill.type</p:attrName>
                                        </p:attrNameLst>
                                      </p:cBhvr>
                                      <p:to>
                                        <p:strVal val="solid"/>
                                      </p:to>
                                    </p:set>
                                    <p:set>
                                      <p:cBhvr>
                                        <p:cTn id="102" dur="500" fill="hold"/>
                                        <p:tgtEl>
                                          <p:spTgt spid="3"/>
                                        </p:tgtEl>
                                        <p:attrNameLst>
                                          <p:attrName>fill.on</p:attrName>
                                        </p:attrNameLst>
                                      </p:cBhvr>
                                      <p:to>
                                        <p:strVal val="true"/>
                                      </p:to>
                                    </p:set>
                                  </p:childTnLst>
                                  <p:subTnLst>
                                    <p:animClr clrSpc="rgb" dir="cw">
                                      <p:cBhvr override="childStyle">
                                        <p:cTn dur="1" fill="hold" display="0" masterRel="nextClick" afterEffect="1"/>
                                        <p:tgtEl>
                                          <p:spTgt spid="3"/>
                                        </p:tgtEl>
                                        <p:attrNameLst>
                                          <p:attrName>ppt_c</p:attrName>
                                        </p:attrNameLst>
                                      </p:cBhvr>
                                      <p:to>
                                        <a:schemeClr val="accent2"/>
                                      </p:to>
                                    </p:animClr>
                                    <p:audio>
                                      <p:cMediaNode>
                                        <p:cTn display="0" masterRel="sameClick">
                                          <p:stCondLst>
                                            <p:cond evt="begin" delay="0">
                                              <p:tn val="99"/>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
                  </p:tgtEl>
                </p:cond>
              </p:nextCondLst>
            </p:seq>
            <p:seq concurrent="1" nextAc="seek">
              <p:cTn id="103" restart="whenNotActive" fill="hold" evtFilter="cancelBubble" nodeType="interactiveSeq">
                <p:stCondLst>
                  <p:cond evt="onClick" delay="0">
                    <p:tgtEl>
                      <p:spTgt spid="2"/>
                    </p:tgtEl>
                  </p:cond>
                </p:stCondLst>
                <p:endSync evt="end" delay="0">
                  <p:rtn val="all"/>
                </p:endSync>
                <p:childTnLst>
                  <p:par>
                    <p:cTn id="104" fill="hold">
                      <p:stCondLst>
                        <p:cond delay="0"/>
                      </p:stCondLst>
                      <p:childTnLst>
                        <p:par>
                          <p:cTn id="105" fill="hold">
                            <p:stCondLst>
                              <p:cond delay="0"/>
                            </p:stCondLst>
                            <p:childTnLst>
                              <p:par>
                                <p:cTn id="106" presetID="26" presetClass="emph" presetSubtype="0" fill="hold" grpId="0" nodeType="clickEffect">
                                  <p:stCondLst>
                                    <p:cond delay="0"/>
                                  </p:stCondLst>
                                  <p:childTnLst>
                                    <p:animEffect transition="out" filter="fade">
                                      <p:cBhvr>
                                        <p:cTn id="107" dur="500" tmFilter="0, 0; .2, .5; .8, .5; 1, 0"/>
                                        <p:tgtEl>
                                          <p:spTgt spid="2"/>
                                        </p:tgtEl>
                                      </p:cBhvr>
                                    </p:animEffect>
                                    <p:animScale>
                                      <p:cBhvr>
                                        <p:cTn id="108" dur="250" autoRev="1" fill="hold"/>
                                        <p:tgtEl>
                                          <p:spTgt spid="2"/>
                                        </p:tgtEl>
                                      </p:cBhvr>
                                      <p:by x="105000" y="105000"/>
                                    </p:animScale>
                                  </p:childTnLst>
                                  <p:subTnLst>
                                    <p:audio>
                                      <p:cMediaNode>
                                        <p:cTn display="0" masterRel="sameClick">
                                          <p:stCondLst>
                                            <p:cond evt="begin" delay="0">
                                              <p:tn val="10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
                  </p:tgtEl>
                </p:cond>
              </p:nextCondLst>
            </p:seq>
          </p:childTnLst>
        </p:cTn>
      </p:par>
    </p:tnLst>
    <p:bldLst>
      <p:bldP spid="2" grpId="0" animBg="1"/>
      <p:bldP spid="2" grpId="1" animBg="1"/>
      <p:bldP spid="3" grpId="0" animBg="1"/>
      <p:bldP spid="3" grpId="1"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2" grpId="0" animBg="1"/>
      <p:bldP spid="32" grpId="1" animBg="1"/>
      <p:bldP spid="33" grpId="0" animBg="1"/>
      <p:bldP spid="33" grpId="1" animBg="1"/>
      <p:bldP spid="36"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descr="OPL20U25GSXzBJYl68kk8uQGfFKzs7yb1M4KJWUiLk6ZEvGF+qCIPSnY57AbBFCvTW2023.15.47+K4lPs7H94VUqPe2XwIsfPRnrXQE//QTEXxb8/8N4CNc6FpgZahzpTjFhMzSA7T/nHJa11DE8Ng2TP3iAmRczFlmslSuUNOgUeb6yRvs0="/>
          <p:cNvGrpSpPr/>
          <p:nvPr/>
        </p:nvGrpSpPr>
        <p:grpSpPr>
          <a:xfrm>
            <a:off x="838201" y="-19050"/>
            <a:ext cx="8077199" cy="2456832"/>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vi-VN" sz="2100" b="1" dirty="0">
                <a:solidFill>
                  <a:srgbClr val="FF0000"/>
                </a:solidFill>
              </a:endParaRPr>
            </a:p>
          </p:txBody>
        </p:sp>
        <p:pic>
          <p:nvPicPr>
            <p:cNvPr id="14" name="Ảnh 13"/>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descr="OPL20U25GSXzBJYl68kk8uQGfFKzs7yb1M4KJWUiLk6ZEvGF+qCIPSnY57AbBFCvTW2023.15.47+K4lPs7H94VUqPe2XwIsfPRnrXQE//QTEXxb8/8N4CNc6FpgZahzpTjFhMzSA7T/nHJa11DE8Ng2TP3iAmRczFlmslSuUNOgUeb6yRvs0="/>
          <p:cNvSpPr/>
          <p:nvPr/>
        </p:nvSpPr>
        <p:spPr>
          <a:xfrm>
            <a:off x="7946025" y="26654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00:10</a:t>
            </a:r>
          </a:p>
        </p:txBody>
      </p:sp>
      <p:sp>
        <p:nvSpPr>
          <p:cNvPr id="19" name="Rounded Rectangle 24" descr="OPL20U25GSXzBJYl68kk8uQGfFKzs7yb1M4KJWUiLk6ZEvGF+qCIPSnY57AbBFCvTW2023.15.47+K4lPs7H94VUqPe2XwIsfPRnrXQE//QTEXxb8/8N4CNc6FpgZahzpTjFhMzSA7T/nHJa11DE8Ng2TP3iAmRczFlmslSuUNOgUeb6yRvs0="/>
          <p:cNvSpPr/>
          <p:nvPr/>
        </p:nvSpPr>
        <p:spPr>
          <a:xfrm>
            <a:off x="7946025" y="2676515"/>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00:09</a:t>
            </a:r>
          </a:p>
        </p:txBody>
      </p:sp>
      <p:sp>
        <p:nvSpPr>
          <p:cNvPr id="20" name="Rounded Rectangle 25" descr="OPL20U25GSXzBJYl68kk8uQGfFKzs7yb1M4KJWUiLk6ZEvGF+qCIPSnY57AbBFCvTW2023.15.47+K4lPs7H94VUqPe2XwIsfPRnrXQE//QTEXxb8/8N4CNc6FpgZahzpTjFhMzSA7T/nHJa11DE8Ng2TP3iAmRczFlmslSuUNOgUeb6yRvs0="/>
          <p:cNvSpPr/>
          <p:nvPr/>
        </p:nvSpPr>
        <p:spPr>
          <a:xfrm>
            <a:off x="7946025" y="268398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00:08</a:t>
            </a:r>
          </a:p>
        </p:txBody>
      </p:sp>
      <p:sp>
        <p:nvSpPr>
          <p:cNvPr id="21" name="Rounded Rectangle 26" descr="OPL20U25GSXzBJYl68kk8uQGfFKzs7yb1M4KJWUiLk6ZEvGF+qCIPSnY57AbBFCvTW2023.15.47+K4lPs7H94VUqPe2XwIsfPRnrXQE//QTEXxb8/8N4CNc6FpgZahzpTjFhMzSA7T/nHJa11DE8Ng2TP3iAmRczFlmslSuUNOgUeb6yRvs0="/>
          <p:cNvSpPr/>
          <p:nvPr/>
        </p:nvSpPr>
        <p:spPr>
          <a:xfrm>
            <a:off x="7946025" y="267675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00:07</a:t>
            </a:r>
          </a:p>
        </p:txBody>
      </p:sp>
      <p:sp>
        <p:nvSpPr>
          <p:cNvPr id="22" name="Rounded Rectangle 27" descr="OPL20U25GSXzBJYl68kk8uQGfFKzs7yb1M4KJWUiLk6ZEvGF+qCIPSnY57AbBFCvTW2023.15.47+K4lPs7H94VUqPe2XwIsfPRnrXQE//QTEXxb8/8N4CNc6FpgZahzpTjFhMzSA7T/nHJa11DE8Ng2TP3iAmRczFlmslSuUNOgUeb6yRvs0="/>
          <p:cNvSpPr/>
          <p:nvPr/>
        </p:nvSpPr>
        <p:spPr>
          <a:xfrm>
            <a:off x="7946025" y="26654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00:06</a:t>
            </a:r>
          </a:p>
        </p:txBody>
      </p:sp>
      <p:sp>
        <p:nvSpPr>
          <p:cNvPr id="23" name="Rounded Rectangle 28" descr="OPL20U25GSXzBJYl68kk8uQGfFKzs7yb1M4KJWUiLk6ZEvGF+qCIPSnY57AbBFCvTW2023.15.47+K4lPs7H94VUqPe2XwIsfPRnrXQE//QTEXxb8/8N4CNc6FpgZahzpTjFhMzSA7T/nHJa11DE8Ng2TP3iAmRczFlmslSuUNOgUeb6yRvs0="/>
          <p:cNvSpPr/>
          <p:nvPr/>
        </p:nvSpPr>
        <p:spPr>
          <a:xfrm>
            <a:off x="7946025" y="2680371"/>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00:05</a:t>
            </a:r>
          </a:p>
        </p:txBody>
      </p:sp>
      <p:sp>
        <p:nvSpPr>
          <p:cNvPr id="24" name="Rounded Rectangle 29" descr="OPL20U25GSXzBJYl68kk8uQGfFKzs7yb1M4KJWUiLk6ZEvGF+qCIPSnY57AbBFCvTW2023.15.47+K4lPs7H94VUqPe2XwIsfPRnrXQE//QTEXxb8/8N4CNc6FpgZahzpTjFhMzSA7T/nHJa11DE8Ng2TP3iAmRczFlmslSuUNOgUeb6yRvs0="/>
          <p:cNvSpPr/>
          <p:nvPr/>
        </p:nvSpPr>
        <p:spPr>
          <a:xfrm>
            <a:off x="7946025" y="267289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00:04</a:t>
            </a:r>
          </a:p>
        </p:txBody>
      </p:sp>
      <p:sp>
        <p:nvSpPr>
          <p:cNvPr id="25" name="Rounded Rectangle 30" descr="OPL20U25GSXzBJYl68kk8uQGfFKzs7yb1M4KJWUiLk6ZEvGF+qCIPSnY57AbBFCvTW2023.15.47+K4lPs7H94VUqPe2XwIsfPRnrXQE//QTEXxb8/8N4CNc6FpgZahzpTjFhMzSA7T/nHJa11DE8Ng2TP3iAmRczFlmslSuUNOgUeb6yRvs0="/>
          <p:cNvSpPr/>
          <p:nvPr/>
        </p:nvSpPr>
        <p:spPr>
          <a:xfrm>
            <a:off x="7946025" y="266542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00:03</a:t>
            </a:r>
          </a:p>
        </p:txBody>
      </p:sp>
      <p:sp>
        <p:nvSpPr>
          <p:cNvPr id="26" name="Rounded Rectangle 31" descr="OPL20U25GSXzBJYl68kk8uQGfFKzs7yb1M4KJWUiLk6ZEvGF+qCIPSnY57AbBFCvTW2023.15.47+K4lPs7H94VUqPe2XwIsfPRnrXQE//QTEXxb8/8N4CNc6FpgZahzpTjFhMzSA7T/nHJa11DE8Ng2TP3iAmRczFlmslSuUNOgUeb6yRvs0="/>
          <p:cNvSpPr/>
          <p:nvPr/>
        </p:nvSpPr>
        <p:spPr>
          <a:xfrm>
            <a:off x="7946025" y="2650482"/>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00:02</a:t>
            </a:r>
          </a:p>
        </p:txBody>
      </p:sp>
      <p:sp>
        <p:nvSpPr>
          <p:cNvPr id="27" name="Rounded Rectangle 32"/>
          <p:cNvSpPr/>
          <p:nvPr/>
        </p:nvSpPr>
        <p:spPr>
          <a:xfrm>
            <a:off x="7946025" y="265795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latin typeface="Times New Roman" panose="02020603050405020304" pitchFamily="18" charset="0"/>
                <a:cs typeface="Times New Roman" panose="02020603050405020304" pitchFamily="18" charset="0"/>
              </a:rPr>
              <a:t>00:01</a:t>
            </a:r>
          </a:p>
        </p:txBody>
      </p:sp>
      <p:sp>
        <p:nvSpPr>
          <p:cNvPr id="28" name="Rounded Rectangle 33"/>
          <p:cNvSpPr/>
          <p:nvPr/>
        </p:nvSpPr>
        <p:spPr>
          <a:xfrm>
            <a:off x="7946025" y="265795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dirty="0">
                <a:solidFill>
                  <a:srgbClr val="002060"/>
                </a:solidFill>
                <a:latin typeface="Times New Roman" panose="02020603050405020304" pitchFamily="18" charset="0"/>
                <a:cs typeface="Times New Roman" panose="02020603050405020304" pitchFamily="18" charset="0"/>
              </a:rPr>
              <a:t>00:00</a:t>
            </a:r>
          </a:p>
        </p:txBody>
      </p:sp>
      <p:pic>
        <p:nvPicPr>
          <p:cNvPr id="29"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8956" y="3438440"/>
            <a:ext cx="585656" cy="592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1" name="A"/>
          <p:cNvSpPr/>
          <p:nvPr/>
        </p:nvSpPr>
        <p:spPr>
          <a:xfrm flipH="1">
            <a:off x="4695428" y="4122486"/>
            <a:ext cx="3257549" cy="79892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D. </a:t>
            </a:r>
            <a:r>
              <a:rPr lang="en-US" sz="3200" b="1" dirty="0"/>
              <a:t> </a:t>
            </a:r>
            <a:endParaRPr lang="vi-VN" sz="3200" b="1" dirty="0"/>
          </a:p>
        </p:txBody>
      </p:sp>
      <p:sp>
        <p:nvSpPr>
          <p:cNvPr id="32" name="B"/>
          <p:cNvSpPr/>
          <p:nvPr/>
        </p:nvSpPr>
        <p:spPr>
          <a:xfrm>
            <a:off x="885044" y="4137973"/>
            <a:ext cx="3257549" cy="79795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C. </a:t>
            </a:r>
            <a:endParaRPr lang="vi-VN" sz="3200" b="1" dirty="0"/>
          </a:p>
        </p:txBody>
      </p:sp>
      <p:sp>
        <p:nvSpPr>
          <p:cNvPr id="33" name="C"/>
          <p:cNvSpPr/>
          <p:nvPr/>
        </p:nvSpPr>
        <p:spPr>
          <a:xfrm flipH="1">
            <a:off x="4682887" y="3037282"/>
            <a:ext cx="3254318" cy="80231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B.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34" name="D"/>
          <p:cNvSpPr/>
          <p:nvPr/>
        </p:nvSpPr>
        <p:spPr>
          <a:xfrm>
            <a:off x="885044" y="3065419"/>
            <a:ext cx="3257549" cy="79795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A. </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p:txBody>
      </p:sp>
      <p:pic>
        <p:nvPicPr>
          <p:cNvPr id="30" name="Picture 8" descr="Káº¿t quáº£ hÃ¬nh áº£nh cho xe cá»©u há»a hoáº¡t hÃ¬nh">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126206" y="337450"/>
            <a:ext cx="940594" cy="7315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17A2918-20F2-32B9-C253-FE086D4866FB}"/>
                  </a:ext>
                </a:extLst>
              </p:cNvPr>
              <p:cNvSpPr txBox="1"/>
              <p:nvPr/>
            </p:nvSpPr>
            <p:spPr>
              <a:xfrm>
                <a:off x="1548843" y="605108"/>
                <a:ext cx="7243954" cy="1569660"/>
              </a:xfrm>
              <a:prstGeom prst="rect">
                <a:avLst/>
              </a:prstGeom>
              <a:noFill/>
            </p:spPr>
            <p:txBody>
              <a:bodyPr wrap="square">
                <a:spAutoFit/>
              </a:bodyPr>
              <a:lstStyle/>
              <a:p>
                <a:pPr algn="just">
                  <a:spcBef>
                    <a:spcPts val="300"/>
                  </a:spcBef>
                  <a:spcAft>
                    <a:spcPts val="300"/>
                  </a:spcAft>
                </a:pPr>
                <a:r>
                  <a:rPr lang="en-US" sz="3200" dirty="0" err="1">
                    <a:solidFill>
                      <a:srgbClr val="0000FF"/>
                    </a:solidFill>
                    <a:effectLst/>
                    <a:latin typeface="Times New Roman" panose="02020603050405020304" pitchFamily="18" charset="0"/>
                    <a:ea typeface="Times New Roman" panose="02020603050405020304" pitchFamily="18" charset="0"/>
                  </a:rPr>
                  <a:t>Gieo</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ngẫu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nhiên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xúc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xắc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một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suất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Mặt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xuất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hiện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xúc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xắc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có</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chấm</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không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vượt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quá</a:t>
                </a:r>
                <a:r>
                  <a:rPr lang="en-US" sz="32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00FF"/>
                        </a:solidFill>
                        <a:effectLst/>
                        <a:latin typeface="Cambria Math" panose="02040503050406030204" pitchFamily="18" charset="0"/>
                        <a:ea typeface="Times New Roman" panose="02020603050405020304" pitchFamily="18" charset="0"/>
                      </a:rPr>
                      <m:t>4</m:t>
                    </m:r>
                  </m:oMath>
                </a14:m>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là</a:t>
                </a:r>
                <a:r>
                  <a:rPr lang="en-US" sz="3200" dirty="0">
                    <a:solidFill>
                      <a:srgbClr val="0000FF"/>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917A2918-20F2-32B9-C253-FE086D4866FB}"/>
                  </a:ext>
                </a:extLst>
              </p:cNvPr>
              <p:cNvSpPr txBox="1">
                <a:spLocks noRot="1" noChangeAspect="1" noMove="1" noResize="1" noEditPoints="1" noAdjustHandles="1" noChangeArrowheads="1" noChangeShapeType="1" noTextEdit="1"/>
              </p:cNvSpPr>
              <p:nvPr/>
            </p:nvSpPr>
            <p:spPr>
              <a:xfrm>
                <a:off x="1548843" y="605108"/>
                <a:ext cx="7243954" cy="1569660"/>
              </a:xfrm>
              <a:prstGeom prst="rect">
                <a:avLst/>
              </a:prstGeom>
              <a:blipFill>
                <a:blip r:embed="rId11"/>
                <a:stretch>
                  <a:fillRect l="-2104" t="-5426" r="-2189" b="-11240"/>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F0CF9D6-C9FB-0B94-B42D-37C5B1FEBE77}"/>
                  </a:ext>
                </a:extLst>
              </p:cNvPr>
              <p:cNvSpPr txBox="1"/>
              <p:nvPr/>
            </p:nvSpPr>
            <p:spPr>
              <a:xfrm>
                <a:off x="1245629" y="3080392"/>
                <a:ext cx="1246993"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𝟏</m:t>
                          </m:r>
                        </m:num>
                        <m:den>
                          <m:r>
                            <a:rPr lang="en-US" sz="2800" b="1" i="1">
                              <a:solidFill>
                                <a:srgbClr val="0000FF"/>
                              </a:solidFill>
                              <a:effectLst/>
                              <a:latin typeface="Cambria Math" panose="02040503050406030204" pitchFamily="18" charset="0"/>
                              <a:ea typeface="Times New Roman" panose="02020603050405020304" pitchFamily="18" charset="0"/>
                            </a:rPr>
                            <m:t>𝟔</m:t>
                          </m:r>
                        </m:den>
                      </m:f>
                    </m:oMath>
                  </m:oMathPara>
                </a14:m>
                <a:endParaRPr lang="en-US" sz="2800" b="1" dirty="0"/>
              </a:p>
            </p:txBody>
          </p:sp>
        </mc:Choice>
        <mc:Fallback xmlns="">
          <p:sp>
            <p:nvSpPr>
              <p:cNvPr id="6" name="TextBox 5">
                <a:extLst>
                  <a:ext uri="{FF2B5EF4-FFF2-40B4-BE49-F238E27FC236}">
                    <a16:creationId xmlns:a16="http://schemas.microsoft.com/office/drawing/2014/main" id="{0F0CF9D6-C9FB-0B94-B42D-37C5B1FEBE77}"/>
                  </a:ext>
                </a:extLst>
              </p:cNvPr>
              <p:cNvSpPr txBox="1">
                <a:spLocks noRot="1" noChangeAspect="1" noMove="1" noResize="1" noEditPoints="1" noAdjustHandles="1" noChangeArrowheads="1" noChangeShapeType="1" noTextEdit="1"/>
              </p:cNvSpPr>
              <p:nvPr/>
            </p:nvSpPr>
            <p:spPr>
              <a:xfrm>
                <a:off x="1245629" y="3080392"/>
                <a:ext cx="1246993" cy="90178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2B6657C-1A6E-45D6-7498-67A90415BBE9}"/>
                  </a:ext>
                </a:extLst>
              </p:cNvPr>
              <p:cNvSpPr txBox="1"/>
              <p:nvPr/>
            </p:nvSpPr>
            <p:spPr>
              <a:xfrm>
                <a:off x="5359933" y="3013502"/>
                <a:ext cx="1531088"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𝟐</m:t>
                          </m:r>
                        </m:num>
                        <m:den>
                          <m:r>
                            <a:rPr lang="en-US" sz="2800" b="1" i="1">
                              <a:solidFill>
                                <a:srgbClr val="0000FF"/>
                              </a:solidFill>
                              <a:effectLst/>
                              <a:latin typeface="Cambria Math" panose="02040503050406030204" pitchFamily="18" charset="0"/>
                              <a:ea typeface="Times New Roman" panose="02020603050405020304" pitchFamily="18" charset="0"/>
                            </a:rPr>
                            <m:t>𝟑</m:t>
                          </m:r>
                        </m:den>
                      </m:f>
                    </m:oMath>
                  </m:oMathPara>
                </a14:m>
                <a:endParaRPr lang="en-US" sz="2800" b="1" dirty="0"/>
              </a:p>
            </p:txBody>
          </p:sp>
        </mc:Choice>
        <mc:Fallback xmlns="">
          <p:sp>
            <p:nvSpPr>
              <p:cNvPr id="8" name="TextBox 7">
                <a:extLst>
                  <a:ext uri="{FF2B5EF4-FFF2-40B4-BE49-F238E27FC236}">
                    <a16:creationId xmlns:a16="http://schemas.microsoft.com/office/drawing/2014/main" id="{12B6657C-1A6E-45D6-7498-67A90415BBE9}"/>
                  </a:ext>
                </a:extLst>
              </p:cNvPr>
              <p:cNvSpPr txBox="1">
                <a:spLocks noRot="1" noChangeAspect="1" noMove="1" noResize="1" noEditPoints="1" noAdjustHandles="1" noChangeArrowheads="1" noChangeShapeType="1" noTextEdit="1"/>
              </p:cNvSpPr>
              <p:nvPr/>
            </p:nvSpPr>
            <p:spPr>
              <a:xfrm>
                <a:off x="5359933" y="3013502"/>
                <a:ext cx="1531088" cy="90178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84D07DC-31E5-65C6-912E-094CCBCDDD29}"/>
                  </a:ext>
                </a:extLst>
              </p:cNvPr>
              <p:cNvSpPr txBox="1"/>
              <p:nvPr/>
            </p:nvSpPr>
            <p:spPr>
              <a:xfrm>
                <a:off x="5323151" y="4071058"/>
                <a:ext cx="1604652" cy="90178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𝟏</m:t>
                          </m:r>
                        </m:num>
                        <m:den>
                          <m:r>
                            <a:rPr lang="en-US" sz="2800" b="1" i="1">
                              <a:solidFill>
                                <a:srgbClr val="0000FF"/>
                              </a:solidFill>
                              <a:effectLst/>
                              <a:latin typeface="Cambria Math" panose="02040503050406030204" pitchFamily="18" charset="0"/>
                              <a:ea typeface="Times New Roman" panose="02020603050405020304" pitchFamily="18" charset="0"/>
                            </a:rPr>
                            <m:t>𝟑</m:t>
                          </m:r>
                        </m:den>
                      </m:f>
                    </m:oMath>
                  </m:oMathPara>
                </a14:m>
                <a:endParaRPr lang="en-US" sz="2800" b="1" dirty="0"/>
              </a:p>
            </p:txBody>
          </p:sp>
        </mc:Choice>
        <mc:Fallback xmlns="">
          <p:sp>
            <p:nvSpPr>
              <p:cNvPr id="16" name="TextBox 15">
                <a:extLst>
                  <a:ext uri="{FF2B5EF4-FFF2-40B4-BE49-F238E27FC236}">
                    <a16:creationId xmlns:a16="http://schemas.microsoft.com/office/drawing/2014/main" id="{084D07DC-31E5-65C6-912E-094CCBCDDD29}"/>
                  </a:ext>
                </a:extLst>
              </p:cNvPr>
              <p:cNvSpPr txBox="1">
                <a:spLocks noRot="1" noChangeAspect="1" noMove="1" noResize="1" noEditPoints="1" noAdjustHandles="1" noChangeArrowheads="1" noChangeShapeType="1" noTextEdit="1"/>
              </p:cNvSpPr>
              <p:nvPr/>
            </p:nvSpPr>
            <p:spPr>
              <a:xfrm>
                <a:off x="5323151" y="4071058"/>
                <a:ext cx="1604652" cy="901785"/>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BA1CA6B-411A-C1B0-093C-402CBF5B3FC9}"/>
                  </a:ext>
                </a:extLst>
              </p:cNvPr>
              <p:cNvSpPr txBox="1"/>
              <p:nvPr/>
            </p:nvSpPr>
            <p:spPr>
              <a:xfrm>
                <a:off x="1066800" y="4041527"/>
                <a:ext cx="1604652" cy="8989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800" b="1" i="1" smtClean="0">
                              <a:solidFill>
                                <a:srgbClr val="0000FF"/>
                              </a:solidFill>
                              <a:effectLst/>
                              <a:latin typeface="Cambria Math" panose="02040503050406030204" pitchFamily="18" charset="0"/>
                              <a:ea typeface="Times New Roman" panose="02020603050405020304" pitchFamily="18" charset="0"/>
                            </a:rPr>
                          </m:ctrlPr>
                        </m:fPr>
                        <m:num>
                          <m:r>
                            <a:rPr lang="en-US" sz="2800" b="1" i="1">
                              <a:solidFill>
                                <a:srgbClr val="0000FF"/>
                              </a:solidFill>
                              <a:effectLst/>
                              <a:latin typeface="Cambria Math" panose="02040503050406030204" pitchFamily="18" charset="0"/>
                              <a:ea typeface="Times New Roman" panose="02020603050405020304" pitchFamily="18" charset="0"/>
                            </a:rPr>
                            <m:t>𝟏</m:t>
                          </m:r>
                        </m:num>
                        <m:den>
                          <m:r>
                            <a:rPr lang="en-US" sz="2800" b="1" i="1">
                              <a:solidFill>
                                <a:srgbClr val="0000FF"/>
                              </a:solidFill>
                              <a:effectLst/>
                              <a:latin typeface="Cambria Math" panose="02040503050406030204" pitchFamily="18" charset="0"/>
                              <a:ea typeface="Times New Roman" panose="02020603050405020304" pitchFamily="18" charset="0"/>
                            </a:rPr>
                            <m:t>𝟐</m:t>
                          </m:r>
                        </m:den>
                      </m:f>
                    </m:oMath>
                  </m:oMathPara>
                </a14:m>
                <a:endParaRPr lang="en-US" sz="2800" b="1" dirty="0"/>
              </a:p>
            </p:txBody>
          </p:sp>
        </mc:Choice>
        <mc:Fallback xmlns="">
          <p:sp>
            <p:nvSpPr>
              <p:cNvPr id="35" name="TextBox 34">
                <a:extLst>
                  <a:ext uri="{FF2B5EF4-FFF2-40B4-BE49-F238E27FC236}">
                    <a16:creationId xmlns:a16="http://schemas.microsoft.com/office/drawing/2014/main" id="{6BA1CA6B-411A-C1B0-093C-402CBF5B3FC9}"/>
                  </a:ext>
                </a:extLst>
              </p:cNvPr>
              <p:cNvSpPr txBox="1">
                <a:spLocks noRot="1" noChangeAspect="1" noMove="1" noResize="1" noEditPoints="1" noAdjustHandles="1" noChangeArrowheads="1" noChangeShapeType="1" noTextEdit="1"/>
              </p:cNvSpPr>
              <p:nvPr/>
            </p:nvSpPr>
            <p:spPr>
              <a:xfrm>
                <a:off x="1066800" y="4041527"/>
                <a:ext cx="1604652" cy="898964"/>
              </a:xfrm>
              <a:prstGeom prst="rect">
                <a:avLst/>
              </a:prstGeom>
              <a:blipFill>
                <a:blip r:embed="rId15"/>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FF9BF8D6-7177-40FA-2FF8-0D6E1675379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104208" y="3907506"/>
            <a:ext cx="1133202" cy="1133202"/>
          </a:xfrm>
          <a:prstGeom prst="rect">
            <a:avLst/>
          </a:prstGeom>
        </p:spPr>
      </p:pic>
    </p:spTree>
    <p:extLst>
      <p:ext uri="{BB962C8B-B14F-4D97-AF65-F5344CB8AC3E}">
        <p14:creationId xmlns:p14="http://schemas.microsoft.com/office/powerpoint/2010/main" val="262017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1"/>
                                        </p:tgtEl>
                                      </p:cBhvr>
                                    </p:animEffect>
                                    <p:animScale>
                                      <p:cBhvr>
                                        <p:cTn id="61" dur="250" autoRev="1" fill="hold"/>
                                        <p:tgtEl>
                                          <p:spTgt spid="31"/>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32"/>
                                        </p:tgtEl>
                                      </p:cBhvr>
                                    </p:animEffect>
                                    <p:animScale>
                                      <p:cBhvr>
                                        <p:cTn id="67" dur="250" autoRev="1" fill="hold"/>
                                        <p:tgtEl>
                                          <p:spTgt spid="32"/>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grpId="0" nodeType="clickEffect">
                                  <p:stCondLst>
                                    <p:cond delay="0"/>
                                  </p:stCondLst>
                                  <p:childTnLst>
                                    <p:animClr clrSpc="rgb" dir="cw">
                                      <p:cBhvr>
                                        <p:cTn id="72" dur="500" fill="hold"/>
                                        <p:tgtEl>
                                          <p:spTgt spid="33"/>
                                        </p:tgtEl>
                                        <p:attrNameLst>
                                          <p:attrName>fillcolor</p:attrName>
                                        </p:attrNameLst>
                                      </p:cBhvr>
                                      <p:to>
                                        <a:schemeClr val="accent2"/>
                                      </p:to>
                                    </p:animClr>
                                    <p:set>
                                      <p:cBhvr>
                                        <p:cTn id="73" dur="500" fill="hold"/>
                                        <p:tgtEl>
                                          <p:spTgt spid="33"/>
                                        </p:tgtEl>
                                        <p:attrNameLst>
                                          <p:attrName>fill.type</p:attrName>
                                        </p:attrNameLst>
                                      </p:cBhvr>
                                      <p:to>
                                        <p:strVal val="solid"/>
                                      </p:to>
                                    </p:set>
                                    <p:set>
                                      <p:cBhvr>
                                        <p:cTn id="74" dur="500" fill="hold"/>
                                        <p:tgtEl>
                                          <p:spTgt spid="33"/>
                                        </p:tgtEl>
                                        <p:attrNameLst>
                                          <p:attrName>fill.on</p:attrName>
                                        </p:attrNameLst>
                                      </p:cBhvr>
                                      <p:to>
                                        <p:strVal val="true"/>
                                      </p:to>
                                    </p:set>
                                  </p:childTnLst>
                                  <p:subTnLst>
                                    <p:animClr clrSpc="rgb" dir="cw">
                                      <p:cBhvr override="childStyle">
                                        <p:cTn dur="1" fill="hold" display="0" masterRel="nextClick" afterEffect="1"/>
                                        <p:tgtEl>
                                          <p:spTgt spid="33"/>
                                        </p:tgtEl>
                                        <p:attrNameLst>
                                          <p:attrName>ppt_c</p:attrName>
                                        </p:attrNameLst>
                                      </p:cBhvr>
                                      <p:to>
                                        <a:schemeClr val="accent2"/>
                                      </p:to>
                                    </p:animClr>
                                    <p:audio>
                                      <p:cMediaNode>
                                        <p:cTn display="0" masterRel="sameClick">
                                          <p:stCondLst>
                                            <p:cond evt="begin" delay="0">
                                              <p:tn val="7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34"/>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34"/>
                                        </p:tgtEl>
                                      </p:cBhvr>
                                    </p:animEffect>
                                    <p:animScale>
                                      <p:cBhvr>
                                        <p:cTn id="80" dur="250" autoRev="1" fill="hold"/>
                                        <p:tgtEl>
                                          <p:spTgt spid="34"/>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5000"/>
            <a:lum/>
          </a:blip>
          <a:srcRect/>
          <a:stretch>
            <a:fillRect t="-3000" b="-3000"/>
          </a:stretch>
        </a:blipFill>
        <a:effectLst/>
      </p:bgPr>
    </p:bg>
    <p:spTree>
      <p:nvGrpSpPr>
        <p:cNvPr id="1" name=""/>
        <p:cNvGrpSpPr/>
        <p:nvPr/>
      </p:nvGrpSpPr>
      <p:grpSpPr>
        <a:xfrm>
          <a:off x="0" y="0"/>
          <a:ext cx="0" cy="0"/>
          <a:chOff x="0" y="0"/>
          <a:chExt cx="0" cy="0"/>
        </a:xfrm>
      </p:grpSpPr>
      <p:pic>
        <p:nvPicPr>
          <p:cNvPr id="10" name="Ảnh 9" descr="OPL20U25GSXzBJYl68kk8uQGfFKzs7yb1M4KJWUiLk6ZEvGF+qCIPSnY57AbBFCvTW2023.15.47+K4lPs7H94VUqPe2XwIsfPRnrXQE//QTEXxb8/8N4CNc6FpgZahzpTjFhMzSA7T/nHJa11DE8Ng2TP3iAmRczFlmslSuUNOgUeb6yRvs0="/>
          <p:cNvPicPr>
            <a:picLocks noChangeAspect="1"/>
          </p:cNvPicPr>
          <p:nvPr/>
        </p:nvPicPr>
        <p:blipFill>
          <a:blip r:embed="rId6">
            <a:clrChange>
              <a:clrFrom>
                <a:srgbClr val="FFFFFF"/>
              </a:clrFrom>
              <a:clrTo>
                <a:srgbClr val="FFFFFF">
                  <a:alpha val="0"/>
                </a:srgbClr>
              </a:clrTo>
            </a:clrChange>
          </a:blip>
          <a:stretch>
            <a:fillRect/>
          </a:stretch>
        </p:blipFill>
        <p:spPr>
          <a:xfrm>
            <a:off x="3121249" y="2924200"/>
            <a:ext cx="1595534" cy="1203083"/>
          </a:xfrm>
          <a:prstGeom prst="rect">
            <a:avLst/>
          </a:prstGeom>
        </p:spPr>
      </p:pic>
      <p:pic>
        <p:nvPicPr>
          <p:cNvPr id="1030" name="Linhcuu\"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1976642" y="3066494"/>
            <a:ext cx="1271456" cy="1281806"/>
          </a:xfrm>
          <a:prstGeom prst="rect">
            <a:avLst/>
          </a:prstGeom>
          <a:noFill/>
          <a:extLst>
            <a:ext uri="{909E8E84-426E-40DD-AFC4-6F175D3DCCD1}">
              <a14:hiddenFill xmlns:a14="http://schemas.microsoft.com/office/drawing/2010/main">
                <a:solidFill>
                  <a:srgbClr val="FFFFFF"/>
                </a:solidFill>
              </a14:hiddenFill>
            </a:ext>
          </a:extLst>
        </p:spPr>
      </p:pic>
      <p:pic>
        <p:nvPicPr>
          <p:cNvPr id="18" name="TruCuu" descr="OPL20U25GSXzBJYl68kk8uQGfFKzs7yb1M4KJWUiLk6ZEvGF+qCIPSnY57AbBFCvTW2023.15.47+K4lPs7H94VUqPe2XwIsfPRnrXQE//QTEXxb8/8N4CNc6FpgZahzpTjFhMzSA7T/nHJa11DE8Ng2TP3iAmRczFlmslSuUNOgUeb6yRvs0="/>
          <p:cNvPicPr>
            <a:picLocks noChangeAspect="1"/>
          </p:cNvPicPr>
          <p:nvPr/>
        </p:nvPicPr>
        <p:blipFill>
          <a:blip r:embed="rId9">
            <a:extLst>
              <a:ext uri="{BEBA8EAE-BF5A-486C-A8C5-ECC9F3942E4B}">
                <a14:imgProps xmlns:a14="http://schemas.microsoft.com/office/drawing/2010/main">
                  <a14:imgLayer r:embed="rId10">
                    <a14:imgEffect>
                      <a14:backgroundRemoval t="4145" b="100000" l="893" r="100000"/>
                    </a14:imgEffect>
                  </a14:imgLayer>
                </a14:imgProps>
              </a:ext>
            </a:extLst>
          </a:blip>
          <a:stretch>
            <a:fillRect/>
          </a:stretch>
        </p:blipFill>
        <p:spPr>
          <a:xfrm>
            <a:off x="5816494" y="3693784"/>
            <a:ext cx="341232" cy="588016"/>
          </a:xfrm>
          <a:prstGeom prst="rect">
            <a:avLst/>
          </a:prstGeom>
        </p:spPr>
      </p:pic>
      <p:pic>
        <p:nvPicPr>
          <p:cNvPr id="1034" name="Voicuu"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1" cstate="print">
            <a:clrChange>
              <a:clrFrom>
                <a:srgbClr val="F6F6F6"/>
              </a:clrFrom>
              <a:clrTo>
                <a:srgbClr val="F6F6F6">
                  <a:alpha val="0"/>
                </a:srgbClr>
              </a:clrTo>
            </a:clrChange>
            <a:extLst>
              <a:ext uri="{BEBA8EAE-BF5A-486C-A8C5-ECC9F3942E4B}">
                <a14:imgProps xmlns:a14="http://schemas.microsoft.com/office/drawing/2010/main">
                  <a14:imgLayer r:embed="rId12">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5497939" y="3723105"/>
            <a:ext cx="406991" cy="529373"/>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descr="OPL20U25GSXzBJYl68kk8uQGfFKzs7yb1M4KJWUiLk6ZEvGF+qCIPSnY57AbBFCvTW2023.15.47+K4lPs7H94VUqPe2XwIsfPRnrXQE//QTEXxb8/8N4CNc6FpgZahzpTjFhMzSA7T/nHJa11DE8Ng2TP3iAmRczFlmslSuUNOgUeb6yRvs0="/>
          <p:cNvPicPr>
            <a:picLocks noChangeAspect="1"/>
          </p:cNvPicPr>
          <p:nvPr/>
        </p:nvPicPr>
        <p:blipFill>
          <a:blip r:embed="rId13">
            <a:clrChange>
              <a:clrFrom>
                <a:srgbClr val="F6F6F6"/>
              </a:clrFrom>
              <a:clrTo>
                <a:srgbClr val="F6F6F6">
                  <a:alpha val="0"/>
                </a:srgbClr>
              </a:clrTo>
            </a:clrChange>
          </a:blip>
          <a:stretch>
            <a:fillRect/>
          </a:stretch>
        </p:blipFill>
        <p:spPr>
          <a:xfrm>
            <a:off x="4721081" y="3166411"/>
            <a:ext cx="910253" cy="1010465"/>
          </a:xfrm>
          <a:prstGeom prst="rect">
            <a:avLst/>
          </a:prstGeom>
        </p:spPr>
      </p:pic>
      <p:pic>
        <p:nvPicPr>
          <p:cNvPr id="26" name="trucuu" descr="OPL20U25GSXzBJYl68kk8uQGfFKzs7yb1M4KJWUiLk6ZEvGF+qCIPSnY57AbBFCvTW2023.15.47+K4lPs7H94VUqPe2XwIsfPRnrXQE//QTEXxb8/8N4CNc6FpgZahzpTjFhMzSA7T/nHJa11DE8Ng2TP3iAmRczFlmslSuUNOgUeb6yRvs0="/>
          <p:cNvPicPr>
            <a:picLocks noChangeAspect="1"/>
          </p:cNvPicPr>
          <p:nvPr/>
        </p:nvPicPr>
        <p:blipFill>
          <a:blip r:embed="rId14">
            <a:clrChange>
              <a:clrFrom>
                <a:srgbClr val="FFFFFF"/>
              </a:clrFrom>
              <a:clrTo>
                <a:srgbClr val="FFFFFF">
                  <a:alpha val="0"/>
                </a:srgbClr>
              </a:clrTo>
            </a:clrChange>
          </a:blip>
          <a:stretch>
            <a:fillRect/>
          </a:stretch>
        </p:blipFill>
        <p:spPr>
          <a:xfrm>
            <a:off x="1728690" y="3671644"/>
            <a:ext cx="379294" cy="593023"/>
          </a:xfrm>
          <a:prstGeom prst="rect">
            <a:avLst/>
          </a:prstGeom>
        </p:spPr>
      </p:pic>
      <p:sp>
        <p:nvSpPr>
          <p:cNvPr id="23" name="Hình Bầu dục 22" descr="OPL20U25GSXzBJYl68kk8uQGfFKzs7yb1M4KJWUiLk6ZEvGF+qCIPSnY57AbBFCvTW2023.15.47+K4lPs7H94VUqPe2XwIsfPRnrXQE//QTEXxb8/8N4CNc6FpgZahzpTjFhMzSA7T/nHJa11DE8Ng2TP3iAmRczFlmslSuUNOgUeb6yRvs0=">
            <a:hlinkClick r:id="rId15" action="ppaction://hlinksldjump"/>
          </p:cNvPr>
          <p:cNvSpPr/>
          <p:nvPr/>
        </p:nvSpPr>
        <p:spPr>
          <a:xfrm>
            <a:off x="8035515" y="726362"/>
            <a:ext cx="796628" cy="6471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Next</a:t>
            </a:r>
            <a:endParaRPr kumimoji="0" lang="vi-VN" sz="1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TiengCoi" descr="OPL20U25GSXzBJYl68kk8uQGfFKzs7yb1M4KJWUiLk6ZEvGF+qCIPSnY57AbBFCvTW2023.15.47+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578315" y="-552450"/>
            <a:ext cx="457200" cy="457200"/>
          </a:xfrm>
          <a:prstGeom prst="rect">
            <a:avLst/>
          </a:prstGeom>
        </p:spPr>
      </p:pic>
      <p:sp>
        <p:nvSpPr>
          <p:cNvPr id="4"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3700B71-B94A-48C9-BF22-BF033BCC15EB}"/>
              </a:ext>
            </a:extLst>
          </p:cNvPr>
          <p:cNvSpPr/>
          <p:nvPr/>
        </p:nvSpPr>
        <p:spPr>
          <a:xfrm>
            <a:off x="228600" y="369886"/>
            <a:ext cx="7391400" cy="1384995"/>
          </a:xfrm>
          <a:prstGeom prst="rect">
            <a:avLst/>
          </a:prstGeom>
        </p:spPr>
        <p:txBody>
          <a:bodyPr wrap="square">
            <a:spAutoFit/>
          </a:bodyPr>
          <a:lstStyle/>
          <a:p>
            <a:pPr algn="ctr"/>
            <a:r>
              <a:rPr lang="en-US" sz="2800" dirty="0" err="1">
                <a:solidFill>
                  <a:srgbClr val="002B50"/>
                </a:solidFill>
                <a:latin typeface="Times New Roman" panose="02020603050405020304" pitchFamily="18" charset="0"/>
                <a:cs typeface="Times New Roman" panose="02020603050405020304" pitchFamily="18" charset="0"/>
              </a:rPr>
              <a:t>Chúc</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mừng</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các</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em</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đã</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dập</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tắt</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đám</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cháy</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giúp</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những</a:t>
            </a:r>
            <a:r>
              <a:rPr lang="en-US" sz="2800" dirty="0">
                <a:solidFill>
                  <a:srgbClr val="002B50"/>
                </a:solidFill>
                <a:latin typeface="Times New Roman" panose="02020603050405020304" pitchFamily="18" charset="0"/>
                <a:cs typeface="Times New Roman" panose="02020603050405020304" pitchFamily="18" charset="0"/>
              </a:rPr>
              <a:t> ng</a:t>
            </a:r>
            <a:r>
              <a:rPr lang="vi-VN" sz="2800" dirty="0">
                <a:solidFill>
                  <a:srgbClr val="002B50"/>
                </a:solidFill>
                <a:latin typeface="Times New Roman" panose="02020603050405020304" pitchFamily="18" charset="0"/>
                <a:cs typeface="Times New Roman" panose="02020603050405020304" pitchFamily="18" charset="0"/>
              </a:rPr>
              <a:t>ư</a:t>
            </a:r>
            <a:r>
              <a:rPr lang="en-US" sz="2800" dirty="0" err="1">
                <a:solidFill>
                  <a:srgbClr val="002B50"/>
                </a:solidFill>
                <a:latin typeface="Times New Roman" panose="02020603050405020304" pitchFamily="18" charset="0"/>
                <a:cs typeface="Times New Roman" panose="02020603050405020304" pitchFamily="18" charset="0"/>
              </a:rPr>
              <a:t>ời</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dân</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trong</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thành</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phố</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và</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chiến</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thắng</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với</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số</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điểm</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cao</a:t>
            </a:r>
            <a:r>
              <a:rPr lang="en-US" sz="2800" dirty="0">
                <a:solidFill>
                  <a:srgbClr val="002B50"/>
                </a:solidFill>
                <a:latin typeface="Times New Roman" panose="02020603050405020304" pitchFamily="18" charset="0"/>
                <a:cs typeface="Times New Roman" panose="02020603050405020304" pitchFamily="18" charset="0"/>
              </a:rPr>
              <a:t> </a:t>
            </a:r>
            <a:r>
              <a:rPr lang="en-US" sz="2800" dirty="0" err="1">
                <a:solidFill>
                  <a:srgbClr val="002B50"/>
                </a:solidFill>
                <a:latin typeface="Times New Roman" panose="02020603050405020304" pitchFamily="18" charset="0"/>
                <a:cs typeface="Times New Roman" panose="02020603050405020304" pitchFamily="18" charset="0"/>
              </a:rPr>
              <a:t>nhé</a:t>
            </a:r>
            <a:r>
              <a:rPr lang="en-US" sz="2800" dirty="0">
                <a:solidFill>
                  <a:srgbClr val="002B5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99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checkerboard(across)">
                                      <p:cBhvr>
                                        <p:cTn id="7" dur="500"/>
                                        <p:tgtEl>
                                          <p:spTgt spid="1030"/>
                                        </p:tgtEl>
                                      </p:cBhvr>
                                    </p:animEffect>
                                  </p:childTnLst>
                                </p:cTn>
                              </p:par>
                              <p:par>
                                <p:cTn id="8" presetID="5"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heckerboard(across)">
                                      <p:cBhvr>
                                        <p:cTn id="10" dur="500"/>
                                        <p:tgtEl>
                                          <p:spTgt spid="21"/>
                                        </p:tgtEl>
                                      </p:cBhvr>
                                    </p:animEffect>
                                  </p:childTnLst>
                                </p:cTn>
                              </p:par>
                              <p:par>
                                <p:cTn id="11" presetID="1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par>
                                <p:cTn id="15" presetID="1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p:tgtEl>
                                          <p:spTgt spid="26"/>
                                        </p:tgtEl>
                                        <p:attrNameLst>
                                          <p:attrName>ppt_y</p:attrName>
                                        </p:attrNameLst>
                                      </p:cBhvr>
                                      <p:tavLst>
                                        <p:tav tm="0">
                                          <p:val>
                                            <p:strVal val="#ppt_y+#ppt_h*1.125000"/>
                                          </p:val>
                                        </p:tav>
                                        <p:tav tm="100000">
                                          <p:val>
                                            <p:strVal val="#ppt_y"/>
                                          </p:val>
                                        </p:tav>
                                      </p:tavLst>
                                    </p:anim>
                                    <p:animEffect transition="in" filter="wipe(up)">
                                      <p:cBhvr>
                                        <p:cTn id="18" dur="500"/>
                                        <p:tgtEl>
                                          <p:spTgt spid="26"/>
                                        </p:tgtEl>
                                      </p:cBhvr>
                                    </p:animEffect>
                                  </p:childTnLst>
                                </p:cTn>
                              </p:par>
                              <p:par>
                                <p:cTn id="19" presetID="12" presetClass="entr" presetSubtype="4" fill="hold" nodeType="withEffect">
                                  <p:stCondLst>
                                    <p:cond delay="0"/>
                                  </p:stCondLst>
                                  <p:childTnLst>
                                    <p:set>
                                      <p:cBhvr>
                                        <p:cTn id="20" dur="1" fill="hold">
                                          <p:stCondLst>
                                            <p:cond delay="0"/>
                                          </p:stCondLst>
                                        </p:cTn>
                                        <p:tgtEl>
                                          <p:spTgt spid="1034"/>
                                        </p:tgtEl>
                                        <p:attrNameLst>
                                          <p:attrName>style.visibility</p:attrName>
                                        </p:attrNameLst>
                                      </p:cBhvr>
                                      <p:to>
                                        <p:strVal val="visible"/>
                                      </p:to>
                                    </p:set>
                                    <p:anim calcmode="lin" valueType="num">
                                      <p:cBhvr additive="base">
                                        <p:cTn id="21" dur="500"/>
                                        <p:tgtEl>
                                          <p:spTgt spid="1034"/>
                                        </p:tgtEl>
                                        <p:attrNameLst>
                                          <p:attrName>ppt_y</p:attrName>
                                        </p:attrNameLst>
                                      </p:cBhvr>
                                      <p:tavLst>
                                        <p:tav tm="0">
                                          <p:val>
                                            <p:strVal val="#ppt_y+#ppt_h*1.125000"/>
                                          </p:val>
                                        </p:tav>
                                        <p:tav tm="100000">
                                          <p:val>
                                            <p:strVal val="#ppt_y"/>
                                          </p:val>
                                        </p:tav>
                                      </p:tavLst>
                                    </p:anim>
                                    <p:animEffect transition="in" filter="wipe(up)">
                                      <p:cBhvr>
                                        <p:cTn id="2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2023.15.47+K4lPs7H94VUqPe2XwIsfPRnrXQE//QTEXxb8/8N4CNc6FpgZahzpTjFhMzSA7T/nHJa11DE8Ng2TP3iAmRczFlmslSuUNOgUeb6yRvs0="/>
          <p:cNvGrpSpPr/>
          <p:nvPr/>
        </p:nvGrpSpPr>
        <p:grpSpPr>
          <a:xfrm>
            <a:off x="0" y="0"/>
            <a:ext cx="9144000" cy="51435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2906217" y="232770"/>
            <a:ext cx="1351653" cy="646331"/>
          </a:xfrm>
          <a:prstGeom prst="rect">
            <a:avLst/>
          </a:prstGeom>
          <a:noFill/>
        </p:spPr>
        <p:txBody>
          <a:bodyPr wrap="none" lIns="91440" tIns="45720" rIns="91440" bIns="45720">
            <a:spAutoFit/>
          </a:bodyPr>
          <a:lstStyle/>
          <a:p>
            <a:pPr algn="ctr"/>
            <a:r>
              <a:rPr lang="en-US" sz="3600" b="1" dirty="0">
                <a:ln w="9525">
                  <a:solidFill>
                    <a:srgbClr val="FF0000"/>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5</a:t>
            </a:r>
          </a:p>
        </p:txBody>
      </p:sp>
      <p:sp>
        <p:nvSpPr>
          <p:cNvPr id="7"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0" y="997754"/>
            <a:ext cx="7273827" cy="2285241"/>
          </a:xfrm>
          <a:prstGeom prst="rect">
            <a:avLst/>
          </a:prstGeom>
          <a:noFill/>
        </p:spPr>
        <p:txBody>
          <a:bodyPr wrap="squar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solidFill>
                  <a:srgbClr val="0000FF"/>
                </a:solidFill>
                <a:latin typeface="Times New Roman" panose="02020603050405020304" pitchFamily="18" charset="0"/>
                <a:cs typeface="Times New Roman" panose="02020603050405020304" pitchFamily="18" charset="0"/>
              </a:rPr>
              <a:t>XÁC SUẤT THỰC NGHIỆM </a:t>
            </a:r>
          </a:p>
          <a:p>
            <a:pPr algn="ctr"/>
            <a:r>
              <a:rPr lang="en-US" sz="3600" b="1" dirty="0">
                <a:solidFill>
                  <a:srgbClr val="0000FF"/>
                </a:solidFill>
                <a:latin typeface="Times New Roman" panose="02020603050405020304" pitchFamily="18" charset="0"/>
                <a:cs typeface="Times New Roman" panose="02020603050405020304" pitchFamily="18" charset="0"/>
              </a:rPr>
              <a:t>CỦA BIẾN CỐ </a:t>
            </a:r>
          </a:p>
          <a:p>
            <a:pPr algn="ctr"/>
            <a:r>
              <a:rPr lang="en-US" sz="3600" b="1" dirty="0">
                <a:solidFill>
                  <a:srgbClr val="0000FF"/>
                </a:solidFill>
                <a:latin typeface="Times New Roman" panose="02020603050405020304" pitchFamily="18" charset="0"/>
                <a:cs typeface="Times New Roman" panose="02020603050405020304" pitchFamily="18" charset="0"/>
              </a:rPr>
              <a:t>TRONG MỘT SỐ TRÒ CHƠI ĐƠN GIẢN</a:t>
            </a:r>
            <a:endParaRPr lang="en-US" sz="3600" b="1" dirty="0">
              <a:ln w="11430"/>
              <a:solidFill>
                <a:srgbClr val="0000FF"/>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9" name="Hình chữ nhật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285999" y="3274150"/>
            <a:ext cx="2592088" cy="692497"/>
          </a:xfrm>
          <a:prstGeom prst="rect">
            <a:avLst/>
          </a:prstGeom>
          <a:noFill/>
        </p:spPr>
        <p:txBody>
          <a:bodyPr wrap="square" lIns="68580" tIns="34290" rIns="68580" bIns="34290">
            <a:spAutoFit/>
          </a:bodyPr>
          <a:lstStyle/>
          <a:p>
            <a:pPr algn="ctr"/>
            <a:r>
              <a:rPr lang="en-US" sz="4050" dirty="0">
                <a:ln w="13462">
                  <a:solidFill>
                    <a:srgbClr val="FF0000"/>
                  </a:solidFill>
                  <a:prstDash val="solid"/>
                </a:ln>
                <a:solidFill>
                  <a:srgbClr val="FF0000"/>
                </a:solidFill>
                <a:latin typeface="Times New Roman" panose="02020603050405020304" pitchFamily="18" charset="0"/>
                <a:cs typeface="Times New Roman" panose="02020603050405020304" pitchFamily="18" charset="0"/>
              </a:rPr>
              <a:t>(</a:t>
            </a:r>
            <a:r>
              <a:rPr lang="en-US" sz="4050" dirty="0" err="1">
                <a:ln w="13462">
                  <a:solidFill>
                    <a:srgbClr val="FF0000"/>
                  </a:solidFill>
                  <a:prstDash val="solid"/>
                </a:ln>
                <a:solidFill>
                  <a:srgbClr val="FF0000"/>
                </a:solidFill>
                <a:latin typeface="Times New Roman" panose="02020603050405020304" pitchFamily="18" charset="0"/>
                <a:cs typeface="Times New Roman" panose="02020603050405020304" pitchFamily="18" charset="0"/>
              </a:rPr>
              <a:t>Tiết</a:t>
            </a:r>
            <a:r>
              <a:rPr lang="en-US" sz="4050" dirty="0">
                <a:ln w="13462">
                  <a:solidFill>
                    <a:srgbClr val="FF0000"/>
                  </a:solidFill>
                  <a:prstDash val="solid"/>
                </a:ln>
                <a:solidFill>
                  <a:srgbClr val="FF0000"/>
                </a:solidFill>
                <a:latin typeface="Times New Roman" panose="02020603050405020304" pitchFamily="18" charset="0"/>
                <a:cs typeface="Times New Roman" panose="02020603050405020304" pitchFamily="18" charset="0"/>
              </a:rPr>
              <a:t> 3)</a:t>
            </a:r>
            <a:endParaRPr lang="vi-VN" sz="4050" dirty="0">
              <a:ln w="13462">
                <a:solidFill>
                  <a:srgbClr val="FF0000"/>
                </a:solidFill>
                <a:prstDash val="soli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26" presetClass="entr" presetSubtype="0" fill="hold" grpId="1"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par>
                          <p:cTn id="31" fill="hold">
                            <p:stCondLst>
                              <p:cond delay="3000"/>
                            </p:stCondLst>
                            <p:childTnLst>
                              <p:par>
                                <p:cTn id="32" presetID="26" presetClass="emph" presetSubtype="0" fill="hold" grpId="0" nodeType="afterEffect">
                                  <p:stCondLst>
                                    <p:cond delay="0"/>
                                  </p:stCondLst>
                                  <p:childTnLst>
                                    <p:animEffect transition="out" filter="fade">
                                      <p:cBhvr>
                                        <p:cTn id="33" dur="1750" tmFilter="0, 0; .2, .5; .8, .5; 1, 0"/>
                                        <p:tgtEl>
                                          <p:spTgt spid="9"/>
                                        </p:tgtEl>
                                      </p:cBhvr>
                                    </p:animEffect>
                                    <p:animScale>
                                      <p:cBhvr>
                                        <p:cTn id="34"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473516" y="632094"/>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710871" y="1882756"/>
            <a:ext cx="5408624"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ea typeface="Calibri" panose="020F0502020204030204" pitchFamily="34" charset="0"/>
              </a:rPr>
              <a:t>HÌNH THÀNH KIẾN THỨC</a:t>
            </a:r>
            <a:endParaRPr lang="en-US" sz="32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4052" y="2624824"/>
            <a:ext cx="2186740" cy="2186740"/>
          </a:xfrm>
          <a:prstGeom prst="rect">
            <a:avLst/>
          </a:prstGeom>
        </p:spPr>
      </p:pic>
      <p:sp>
        <p:nvSpPr>
          <p:cNvPr id="6"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300226" y="303167"/>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1905000" y="127073"/>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2819400" y="260952"/>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8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1F10544-E7FA-4155-84E6-62F8F5CF1BF6}"/>
              </a:ext>
            </a:extLst>
          </p:cNvPr>
          <p:cNvSpPr txBox="1"/>
          <p:nvPr/>
        </p:nvSpPr>
        <p:spPr>
          <a:xfrm>
            <a:off x="1700767" y="1047750"/>
            <a:ext cx="7145286" cy="2062103"/>
          </a:xfrm>
          <a:prstGeom prst="rect">
            <a:avLst/>
          </a:prstGeom>
          <a:noFill/>
        </p:spPr>
        <p:txBody>
          <a:bodyPr wrap="square" rtlCol="0">
            <a:spAutoFit/>
          </a:bodyPr>
          <a:lstStyle/>
          <a:p>
            <a:pPr>
              <a:buClr>
                <a:srgbClr val="000000"/>
              </a:buClr>
              <a:buFont typeface="Arial"/>
              <a:buNone/>
            </a:pPr>
            <a:r>
              <a:rPr lang="en-US" sz="3200" kern="0" dirty="0">
                <a:solidFill>
                  <a:srgbClr val="0000FF"/>
                </a:solidFill>
                <a:latin typeface="Times New Roman" panose="02020603050405020304" pitchFamily="18" charset="0"/>
                <a:cs typeface="Times New Roman" panose="02020603050405020304" pitchFamily="18" charset="0"/>
                <a:sym typeface="Arial"/>
              </a:rPr>
              <a:t>Học </a:t>
            </a:r>
            <a:r>
              <a:rPr lang="en-US" sz="3200" kern="0" dirty="0" err="1">
                <a:solidFill>
                  <a:srgbClr val="0000FF"/>
                </a:solidFill>
                <a:latin typeface="Times New Roman" panose="02020603050405020304" pitchFamily="18" charset="0"/>
                <a:cs typeface="Times New Roman" panose="02020603050405020304" pitchFamily="18" charset="0"/>
                <a:sym typeface="Arial"/>
              </a:rPr>
              <a:t>sinh</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hoạt</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động</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theo</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tổ</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lớp</a:t>
            </a:r>
            <a:r>
              <a:rPr lang="en-US" sz="3200" kern="0" dirty="0">
                <a:solidFill>
                  <a:srgbClr val="0000FF"/>
                </a:solidFill>
                <a:latin typeface="Times New Roman" panose="02020603050405020304" pitchFamily="18" charset="0"/>
                <a:cs typeface="Times New Roman" panose="02020603050405020304" pitchFamily="18" charset="0"/>
                <a:sym typeface="Arial"/>
              </a:rPr>
              <a:t> chia </a:t>
            </a:r>
            <a:r>
              <a:rPr lang="en-US" sz="3200" kern="0" dirty="0" err="1">
                <a:solidFill>
                  <a:srgbClr val="0000FF"/>
                </a:solidFill>
                <a:latin typeface="Times New Roman" panose="02020603050405020304" pitchFamily="18" charset="0"/>
                <a:cs typeface="Times New Roman" panose="02020603050405020304" pitchFamily="18" charset="0"/>
                <a:sym typeface="Arial"/>
              </a:rPr>
              <a:t>thành</a:t>
            </a:r>
            <a:r>
              <a:rPr lang="en-US" sz="3200" kern="0" dirty="0">
                <a:solidFill>
                  <a:srgbClr val="0000FF"/>
                </a:solidFill>
                <a:latin typeface="Times New Roman" panose="02020603050405020304" pitchFamily="18" charset="0"/>
                <a:cs typeface="Times New Roman" panose="02020603050405020304" pitchFamily="18" charset="0"/>
                <a:sym typeface="Arial"/>
              </a:rPr>
              <a:t> 4 </a:t>
            </a:r>
            <a:r>
              <a:rPr lang="en-US" sz="3200" kern="0" dirty="0" err="1">
                <a:solidFill>
                  <a:srgbClr val="0000FF"/>
                </a:solidFill>
                <a:latin typeface="Times New Roman" panose="02020603050405020304" pitchFamily="18" charset="0"/>
                <a:cs typeface="Times New Roman" panose="02020603050405020304" pitchFamily="18" charset="0"/>
                <a:sym typeface="Arial"/>
              </a:rPr>
              <a:t>tổ</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thực</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hiện</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vẽ</a:t>
            </a:r>
            <a:r>
              <a:rPr lang="en-US" sz="3200" kern="0" dirty="0">
                <a:solidFill>
                  <a:srgbClr val="0000FF"/>
                </a:solidFill>
                <a:latin typeface="Times New Roman" panose="02020603050405020304" pitchFamily="18" charset="0"/>
                <a:cs typeface="Times New Roman" panose="02020603050405020304" pitchFamily="18" charset="0"/>
                <a:sym typeface="Arial"/>
              </a:rPr>
              <a:t> sơ đồ tư </a:t>
            </a:r>
            <a:r>
              <a:rPr lang="en-US" sz="3200" kern="0" dirty="0" err="1">
                <a:solidFill>
                  <a:srgbClr val="0000FF"/>
                </a:solidFill>
                <a:latin typeface="Times New Roman" panose="02020603050405020304" pitchFamily="18" charset="0"/>
                <a:cs typeface="Times New Roman" panose="02020603050405020304" pitchFamily="18" charset="0"/>
                <a:sym typeface="Arial"/>
              </a:rPr>
              <a:t>duy</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tóm</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tắt</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nội</a:t>
            </a:r>
            <a:r>
              <a:rPr lang="en-US" sz="3200" kern="0" dirty="0">
                <a:solidFill>
                  <a:srgbClr val="0000FF"/>
                </a:solidFill>
                <a:latin typeface="Times New Roman" panose="02020603050405020304" pitchFamily="18" charset="0"/>
                <a:cs typeface="Times New Roman" panose="02020603050405020304" pitchFamily="18" charset="0"/>
                <a:sym typeface="Arial"/>
              </a:rPr>
              <a:t> dung </a:t>
            </a:r>
            <a:r>
              <a:rPr lang="en-US" sz="3200" kern="0" dirty="0" err="1">
                <a:solidFill>
                  <a:srgbClr val="0000FF"/>
                </a:solidFill>
                <a:latin typeface="Times New Roman" panose="02020603050405020304" pitchFamily="18" charset="0"/>
                <a:cs typeface="Times New Roman" panose="02020603050405020304" pitchFamily="18" charset="0"/>
                <a:sym typeface="Arial"/>
              </a:rPr>
              <a:t>đã</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học</a:t>
            </a:r>
            <a:r>
              <a:rPr lang="en-US" sz="3200" kern="0" dirty="0">
                <a:solidFill>
                  <a:srgbClr val="0000FF"/>
                </a:solidFill>
                <a:latin typeface="Times New Roman" panose="02020603050405020304" pitchFamily="18" charset="0"/>
                <a:cs typeface="Times New Roman" panose="02020603050405020304" pitchFamily="18" charset="0"/>
                <a:sym typeface="Arial"/>
              </a:rPr>
              <a:t> ở </a:t>
            </a:r>
            <a:r>
              <a:rPr lang="en-US" sz="3200" kern="0" dirty="0" err="1">
                <a:solidFill>
                  <a:srgbClr val="0000FF"/>
                </a:solidFill>
                <a:latin typeface="Times New Roman" panose="02020603050405020304" pitchFamily="18" charset="0"/>
                <a:cs typeface="Times New Roman" panose="02020603050405020304" pitchFamily="18" charset="0"/>
                <a:sym typeface="Arial"/>
              </a:rPr>
              <a:t>tiết</a:t>
            </a:r>
            <a:r>
              <a:rPr lang="en-US" sz="3200" kern="0" dirty="0">
                <a:solidFill>
                  <a:srgbClr val="0000FF"/>
                </a:solidFill>
                <a:latin typeface="Times New Roman" panose="02020603050405020304" pitchFamily="18" charset="0"/>
                <a:cs typeface="Times New Roman" panose="02020603050405020304" pitchFamily="18" charset="0"/>
                <a:sym typeface="Arial"/>
              </a:rPr>
              <a:t> 1 </a:t>
            </a:r>
            <a:r>
              <a:rPr lang="en-US" sz="3200" kern="0" dirty="0" err="1">
                <a:solidFill>
                  <a:srgbClr val="0000FF"/>
                </a:solidFill>
                <a:latin typeface="Times New Roman" panose="02020603050405020304" pitchFamily="18" charset="0"/>
                <a:cs typeface="Times New Roman" panose="02020603050405020304" pitchFamily="18" charset="0"/>
                <a:sym typeface="Arial"/>
              </a:rPr>
              <a:t>và</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tiết</a:t>
            </a:r>
            <a:r>
              <a:rPr lang="en-US" sz="3200" kern="0" dirty="0">
                <a:solidFill>
                  <a:srgbClr val="0000FF"/>
                </a:solidFill>
                <a:latin typeface="Times New Roman" panose="02020603050405020304" pitchFamily="18" charset="0"/>
                <a:cs typeface="Times New Roman" panose="02020603050405020304" pitchFamily="18" charset="0"/>
                <a:sym typeface="Arial"/>
              </a:rPr>
              <a:t> 2 </a:t>
            </a:r>
            <a:r>
              <a:rPr lang="en-US" sz="3200" kern="0" dirty="0" err="1">
                <a:solidFill>
                  <a:srgbClr val="0000FF"/>
                </a:solidFill>
                <a:latin typeface="Times New Roman" panose="02020603050405020304" pitchFamily="18" charset="0"/>
                <a:cs typeface="Times New Roman" panose="02020603050405020304" pitchFamily="18" charset="0"/>
                <a:sym typeface="Arial"/>
              </a:rPr>
              <a:t>trong</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thời</a:t>
            </a:r>
            <a:r>
              <a:rPr lang="en-US" sz="3200" kern="0" dirty="0">
                <a:solidFill>
                  <a:srgbClr val="0000FF"/>
                </a:solidFill>
                <a:latin typeface="Times New Roman" panose="02020603050405020304" pitchFamily="18" charset="0"/>
                <a:cs typeface="Times New Roman" panose="02020603050405020304" pitchFamily="18" charset="0"/>
                <a:sym typeface="Arial"/>
              </a:rPr>
              <a:t> </a:t>
            </a:r>
            <a:r>
              <a:rPr lang="en-US" sz="3200" kern="0" dirty="0" err="1">
                <a:solidFill>
                  <a:srgbClr val="0000FF"/>
                </a:solidFill>
                <a:latin typeface="Times New Roman" panose="02020603050405020304" pitchFamily="18" charset="0"/>
                <a:cs typeface="Times New Roman" panose="02020603050405020304" pitchFamily="18" charset="0"/>
                <a:sym typeface="Arial"/>
              </a:rPr>
              <a:t>gian</a:t>
            </a:r>
            <a:r>
              <a:rPr lang="en-US" sz="3200" kern="0" dirty="0">
                <a:solidFill>
                  <a:srgbClr val="0000FF"/>
                </a:solidFill>
                <a:latin typeface="Times New Roman" panose="02020603050405020304" pitchFamily="18" charset="0"/>
                <a:cs typeface="Times New Roman" panose="02020603050405020304" pitchFamily="18" charset="0"/>
                <a:sym typeface="Arial"/>
              </a:rPr>
              <a:t> 3 </a:t>
            </a:r>
            <a:r>
              <a:rPr lang="en-US" sz="3200" kern="0" dirty="0" err="1">
                <a:solidFill>
                  <a:srgbClr val="0000FF"/>
                </a:solidFill>
                <a:latin typeface="Times New Roman" panose="02020603050405020304" pitchFamily="18" charset="0"/>
                <a:cs typeface="Times New Roman" panose="02020603050405020304" pitchFamily="18" charset="0"/>
                <a:sym typeface="Arial"/>
              </a:rPr>
              <a:t>phút</a:t>
            </a:r>
            <a:r>
              <a:rPr lang="en-US" sz="3200" kern="0" dirty="0">
                <a:solidFill>
                  <a:srgbClr val="0000FF"/>
                </a:solidFill>
                <a:latin typeface="Times New Roman" panose="02020603050405020304" pitchFamily="18" charset="0"/>
                <a:cs typeface="Times New Roman" panose="02020603050405020304" pitchFamily="18" charset="0"/>
                <a:sym typeface="Arial"/>
              </a:rPr>
              <a:t>.</a:t>
            </a:r>
          </a:p>
        </p:txBody>
      </p:sp>
      <p:pic>
        <p:nvPicPr>
          <p:cNvPr id="87" name="Picture 8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EE72E3B-FFFF-4550-B2A9-3097104CB71E}"/>
              </a:ext>
            </a:extLst>
          </p:cNvPr>
          <p:cNvPicPr>
            <a:picLocks noChangeAspect="1"/>
          </p:cNvPicPr>
          <p:nvPr/>
        </p:nvPicPr>
        <p:blipFill>
          <a:blip r:embed="rId4"/>
          <a:stretch>
            <a:fillRect/>
          </a:stretch>
        </p:blipFill>
        <p:spPr>
          <a:xfrm>
            <a:off x="31898" y="-140910"/>
            <a:ext cx="1668869" cy="1668869"/>
          </a:xfrm>
          <a:prstGeom prst="rect">
            <a:avLst/>
          </a:prstGeom>
        </p:spPr>
      </p:pic>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61468D92-6033-4E23-A6A4-327287F665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85721" y="3943350"/>
            <a:ext cx="1687689" cy="949325"/>
          </a:xfrm>
          <a:prstGeom prst="rect">
            <a:avLst/>
          </a:prstGeom>
        </p:spPr>
      </p:pic>
    </p:spTree>
    <p:extLst>
      <p:ext uri="{BB962C8B-B14F-4D97-AF65-F5344CB8AC3E}">
        <p14:creationId xmlns:p14="http://schemas.microsoft.com/office/powerpoint/2010/main" val="109725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1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8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59C033-FC2E-280D-84D7-B5F2E6BF40CB}"/>
              </a:ext>
            </a:extLst>
          </p:cNvPr>
          <p:cNvPicPr>
            <a:picLocks noChangeAspect="1"/>
          </p:cNvPicPr>
          <p:nvPr/>
        </p:nvPicPr>
        <p:blipFill>
          <a:blip r:embed="rId2"/>
          <a:stretch>
            <a:fillRect/>
          </a:stretch>
        </p:blipFill>
        <p:spPr>
          <a:xfrm>
            <a:off x="1371600" y="21708"/>
            <a:ext cx="6324600" cy="1317625"/>
          </a:xfrm>
          <a:prstGeom prst="rect">
            <a:avLst/>
          </a:prstGeom>
        </p:spPr>
      </p:pic>
      <p:cxnSp>
        <p:nvCxnSpPr>
          <p:cNvPr id="6" name="Connector: Elbow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35E762-3AC3-2ECD-5288-0642BD812C3B}"/>
              </a:ext>
            </a:extLst>
          </p:cNvPr>
          <p:cNvCxnSpPr>
            <a:cxnSpLocks/>
          </p:cNvCxnSpPr>
          <p:nvPr/>
        </p:nvCxnSpPr>
        <p:spPr>
          <a:xfrm rot="5400000">
            <a:off x="1516026" y="1377433"/>
            <a:ext cx="990600" cy="91440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0" name="Connector: Elbow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512777-ADF4-C5EB-B23D-E0DFB83CE390}"/>
              </a:ext>
            </a:extLst>
          </p:cNvPr>
          <p:cNvCxnSpPr>
            <a:cxnSpLocks/>
          </p:cNvCxnSpPr>
          <p:nvPr/>
        </p:nvCxnSpPr>
        <p:spPr>
          <a:xfrm rot="16200000" flipH="1">
            <a:off x="6553200" y="1339333"/>
            <a:ext cx="990600" cy="99060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7B8EDDD-C6A2-A6BF-D2B2-2E773BA0DB8A}"/>
              </a:ext>
            </a:extLst>
          </p:cNvPr>
          <p:cNvCxnSpPr>
            <a:cxnSpLocks/>
            <a:stCxn id="3" idx="2"/>
          </p:cNvCxnSpPr>
          <p:nvPr/>
        </p:nvCxnSpPr>
        <p:spPr>
          <a:xfrm>
            <a:off x="4533900" y="1339333"/>
            <a:ext cx="0" cy="10075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5B0C1B-EFFC-436A-F2A0-E99BDC64AF6B}"/>
              </a:ext>
            </a:extLst>
          </p:cNvPr>
          <p:cNvPicPr>
            <a:picLocks noChangeAspect="1"/>
          </p:cNvPicPr>
          <p:nvPr/>
        </p:nvPicPr>
        <p:blipFill>
          <a:blip r:embed="rId3"/>
          <a:stretch>
            <a:fillRect/>
          </a:stretch>
        </p:blipFill>
        <p:spPr>
          <a:xfrm>
            <a:off x="337307" y="2346916"/>
            <a:ext cx="2433638" cy="2605200"/>
          </a:xfrm>
          <a:prstGeom prst="rect">
            <a:avLst/>
          </a:pr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23D8349-A426-4602-DBFC-31DB7032A3D1}"/>
              </a:ext>
            </a:extLst>
          </p:cNvPr>
          <p:cNvPicPr>
            <a:picLocks noChangeAspect="1"/>
          </p:cNvPicPr>
          <p:nvPr/>
        </p:nvPicPr>
        <p:blipFill>
          <a:blip r:embed="rId4"/>
          <a:stretch>
            <a:fillRect/>
          </a:stretch>
        </p:blipFill>
        <p:spPr>
          <a:xfrm>
            <a:off x="3276600" y="2346916"/>
            <a:ext cx="2566122" cy="2605200"/>
          </a:xfrm>
          <a:prstGeom prst="rect">
            <a:avLst/>
          </a:prstGeom>
        </p:spPr>
      </p:pic>
      <p:pic>
        <p:nvPicPr>
          <p:cNvPr id="21" name="Picture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F22EDB-DB49-BD49-31FC-5FB7579D0DC0}"/>
              </a:ext>
            </a:extLst>
          </p:cNvPr>
          <p:cNvPicPr>
            <a:picLocks noChangeAspect="1"/>
          </p:cNvPicPr>
          <p:nvPr/>
        </p:nvPicPr>
        <p:blipFill>
          <a:blip r:embed="rId5"/>
          <a:stretch>
            <a:fillRect/>
          </a:stretch>
        </p:blipFill>
        <p:spPr>
          <a:xfrm>
            <a:off x="6248400" y="2325060"/>
            <a:ext cx="2554991" cy="2627056"/>
          </a:xfrm>
          <a:prstGeom prst="rect">
            <a:avLst/>
          </a:prstGeom>
        </p:spPr>
      </p:pic>
      <p:pic>
        <p:nvPicPr>
          <p:cNvPr id="11"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BB677E4-05E8-46DC-9DAC-827F880C27C3}"/>
              </a:ext>
            </a:extLst>
          </p:cNvPr>
          <p:cNvPicPr>
            <a:picLocks noChangeAspect="1"/>
          </p:cNvPicPr>
          <p:nvPr/>
        </p:nvPicPr>
        <p:blipFill>
          <a:blip r:embed="rId6"/>
          <a:stretch>
            <a:fillRect/>
          </a:stretch>
        </p:blipFill>
        <p:spPr>
          <a:xfrm>
            <a:off x="10633" y="-58405"/>
            <a:ext cx="1371600" cy="1371600"/>
          </a:xfrm>
          <a:prstGeom prst="rect">
            <a:avLst/>
          </a:prstGeom>
        </p:spPr>
      </p:pic>
    </p:spTree>
    <p:extLst>
      <p:ext uri="{BB962C8B-B14F-4D97-AF65-F5344CB8AC3E}">
        <p14:creationId xmlns:p14="http://schemas.microsoft.com/office/powerpoint/2010/main" val="151611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up)">
                                      <p:cBhvr>
                                        <p:cTn id="20" dur="500"/>
                                        <p:tgtEl>
                                          <p:spTgt spid="13"/>
                                        </p:tgtEl>
                                      </p:cBhvr>
                                    </p:animEffect>
                                  </p:childTnLst>
                                </p:cTn>
                              </p:par>
                              <p:par>
                                <p:cTn id="21" presetID="22"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up)">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500"/>
                                        <p:tgtEl>
                                          <p:spTgt spid="10"/>
                                        </p:tgtEl>
                                      </p:cBhvr>
                                    </p:animEffect>
                                  </p:childTnLst>
                                </p:cTn>
                              </p:par>
                              <p:par>
                                <p:cTn id="29" presetID="22" presetClass="entr" presetSubtype="1"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9B2555-1BB2-A2A7-A1D8-34C3C875CAB3}"/>
              </a:ext>
            </a:extLst>
          </p:cNvPr>
          <p:cNvPicPr>
            <a:picLocks noChangeAspect="1"/>
          </p:cNvPicPr>
          <p:nvPr/>
        </p:nvPicPr>
        <p:blipFill>
          <a:blip r:embed="rId2"/>
          <a:stretch>
            <a:fillRect/>
          </a:stretch>
        </p:blipFill>
        <p:spPr>
          <a:xfrm>
            <a:off x="5105400" y="2876550"/>
            <a:ext cx="3881438" cy="2198161"/>
          </a:xfrm>
          <a:prstGeom prst="rect">
            <a:avLst/>
          </a:prstGeom>
        </p:spPr>
      </p:pic>
      <p:cxnSp>
        <p:nvCxnSpPr>
          <p:cNvPr id="2" name="Connector: Elbow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9510A86-8EC4-E5E5-BE7D-4EE7C50C5A0B}"/>
              </a:ext>
            </a:extLst>
          </p:cNvPr>
          <p:cNvCxnSpPr>
            <a:cxnSpLocks/>
          </p:cNvCxnSpPr>
          <p:nvPr/>
        </p:nvCxnSpPr>
        <p:spPr>
          <a:xfrm rot="5400000">
            <a:off x="1516026" y="1907067"/>
            <a:ext cx="990600" cy="91440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4" name="Connector: Elbow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F76792-E8AC-D759-2B43-015C923FBE94}"/>
              </a:ext>
            </a:extLst>
          </p:cNvPr>
          <p:cNvCxnSpPr>
            <a:cxnSpLocks/>
          </p:cNvCxnSpPr>
          <p:nvPr/>
        </p:nvCxnSpPr>
        <p:spPr>
          <a:xfrm rot="16200000" flipH="1">
            <a:off x="6568262" y="1930105"/>
            <a:ext cx="990600" cy="868324"/>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558D98-2D23-FC98-5524-ED62BA0481A6}"/>
              </a:ext>
            </a:extLst>
          </p:cNvPr>
          <p:cNvPicPr>
            <a:picLocks noChangeAspect="1"/>
          </p:cNvPicPr>
          <p:nvPr/>
        </p:nvPicPr>
        <p:blipFill>
          <a:blip r:embed="rId3"/>
          <a:stretch>
            <a:fillRect/>
          </a:stretch>
        </p:blipFill>
        <p:spPr>
          <a:xfrm>
            <a:off x="2389002" y="0"/>
            <a:ext cx="4316598" cy="2114550"/>
          </a:xfrm>
          <a:prstGeom prst="rect">
            <a:avLst/>
          </a:prstGeom>
        </p:spPr>
      </p:pic>
      <p:pic>
        <p:nvPicPr>
          <p:cNvPr id="2050"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 y="2781300"/>
            <a:ext cx="4541837"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06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250"/>
                                  </p:stCondLst>
                                  <p:childTnLst>
                                    <p:set>
                                      <p:cBhvr>
                                        <p:cTn id="10" dur="1" fill="hold">
                                          <p:stCondLst>
                                            <p:cond delay="0"/>
                                          </p:stCondLst>
                                        </p:cTn>
                                        <p:tgtEl>
                                          <p:spTgt spid="2050"/>
                                        </p:tgtEl>
                                        <p:attrNameLst>
                                          <p:attrName>style.visibility</p:attrName>
                                        </p:attrNameLst>
                                      </p:cBhvr>
                                      <p:to>
                                        <p:strVal val="visible"/>
                                      </p:to>
                                    </p:set>
                                    <p:animEffect transition="in" filter="wipe(up)">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par>
                                <p:cTn id="17" presetID="22"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or: Elbow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796BD2-052A-1992-18E7-145A38592A0B}"/>
              </a:ext>
            </a:extLst>
          </p:cNvPr>
          <p:cNvCxnSpPr>
            <a:cxnSpLocks/>
          </p:cNvCxnSpPr>
          <p:nvPr/>
        </p:nvCxnSpPr>
        <p:spPr>
          <a:xfrm rot="5400000">
            <a:off x="1516026" y="2000250"/>
            <a:ext cx="990600" cy="91440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or: Elbow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EBAC012-F343-13A4-C80B-FB18FF6BBE63}"/>
              </a:ext>
            </a:extLst>
          </p:cNvPr>
          <p:cNvCxnSpPr>
            <a:cxnSpLocks/>
          </p:cNvCxnSpPr>
          <p:nvPr/>
        </p:nvCxnSpPr>
        <p:spPr>
          <a:xfrm rot="16200000" flipH="1">
            <a:off x="6568262" y="2023288"/>
            <a:ext cx="990600" cy="868324"/>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6717C0D-DC67-107B-99D7-A583528163C1}"/>
              </a:ext>
            </a:extLst>
          </p:cNvPr>
          <p:cNvPicPr>
            <a:picLocks noChangeAspect="1"/>
          </p:cNvPicPr>
          <p:nvPr/>
        </p:nvPicPr>
        <p:blipFill>
          <a:blip r:embed="rId2"/>
          <a:stretch>
            <a:fillRect/>
          </a:stretch>
        </p:blipFill>
        <p:spPr>
          <a:xfrm>
            <a:off x="2384731" y="0"/>
            <a:ext cx="4319587" cy="2113231"/>
          </a:xfrm>
          <a:prstGeom prst="rect">
            <a:avLst/>
          </a:prstGeom>
        </p:spPr>
      </p:pic>
      <p:pic>
        <p:nvPicPr>
          <p:cNvPr id="1026"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316" y="2811236"/>
            <a:ext cx="4581562"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05" y="2811236"/>
            <a:ext cx="4443449"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394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wipe(up)">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up)">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335593" y="913118"/>
            <a:ext cx="2914977" cy="596823"/>
          </a:xfrm>
          <a:prstGeom prst="rect">
            <a:avLst/>
          </a:prstGeom>
        </p:spPr>
      </p:pic>
      <p:graphicFrame>
        <p:nvGraphicFramePr>
          <p:cNvPr id="8" name="Diagram 7" descr="OPL20U25GSXzBJYl68kk8uQGfFKzs7yb1M4KJWUiLk6ZEvGF+qCIPSnY57AbBFCvTW2023.15.47+K4lPs7H94VUqPe2XwIsfPRnrXQE//QTEXxb8/8N4CNc6FpgZahzpTjFhMzSA7T/nHJa11DE8Ng2TP3iAmRczFlmslSuUNOgUeb6yRvs0="/>
          <p:cNvGraphicFramePr/>
          <p:nvPr>
            <p:extLst>
              <p:ext uri="{D42A27DB-BD31-4B8C-83A1-F6EECF244321}">
                <p14:modId xmlns:p14="http://schemas.microsoft.com/office/powerpoint/2010/main" val="2115802208"/>
              </p:ext>
            </p:extLst>
          </p:nvPr>
        </p:nvGraphicFramePr>
        <p:xfrm>
          <a:off x="2590800" y="666750"/>
          <a:ext cx="6096000" cy="4343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C3DEFC0-1CD9-353C-D931-1F840F99703C}"/>
              </a:ext>
            </a:extLst>
          </p:cNvPr>
          <p:cNvPicPr>
            <a:picLocks noChangeAspect="1"/>
          </p:cNvPicPr>
          <p:nvPr/>
        </p:nvPicPr>
        <p:blipFill>
          <a:blip r:embed="rId2"/>
          <a:stretch>
            <a:fillRect/>
          </a:stretch>
        </p:blipFill>
        <p:spPr>
          <a:xfrm>
            <a:off x="4572000" y="2977243"/>
            <a:ext cx="4539343" cy="2141083"/>
          </a:xfrm>
          <a:prstGeom prst="rect">
            <a:avLst/>
          </a:prstGeom>
        </p:spPr>
      </p:pic>
      <p:cxnSp>
        <p:nvCxnSpPr>
          <p:cNvPr id="8" name="Connector: Elbow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C408AA-1F6E-C92D-E0E7-2EF99F151BCE}"/>
              </a:ext>
            </a:extLst>
          </p:cNvPr>
          <p:cNvCxnSpPr>
            <a:cxnSpLocks/>
          </p:cNvCxnSpPr>
          <p:nvPr/>
        </p:nvCxnSpPr>
        <p:spPr>
          <a:xfrm rot="5400000">
            <a:off x="1516026" y="2000250"/>
            <a:ext cx="990600" cy="914400"/>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cxnSp>
        <p:nvCxnSpPr>
          <p:cNvPr id="9" name="Connector: Elbow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501DC4-834B-EA3A-F9BF-090F88C8C2CD}"/>
              </a:ext>
            </a:extLst>
          </p:cNvPr>
          <p:cNvCxnSpPr>
            <a:cxnSpLocks/>
          </p:cNvCxnSpPr>
          <p:nvPr/>
        </p:nvCxnSpPr>
        <p:spPr>
          <a:xfrm rot="16200000" flipH="1">
            <a:off x="6568262" y="2023288"/>
            <a:ext cx="990600" cy="868324"/>
          </a:xfrm>
          <a:prstGeom prst="bentConnector3">
            <a:avLst>
              <a:gd name="adj1" fmla="val 50000"/>
            </a:avLst>
          </a:prstGeom>
          <a:ln>
            <a:tailEnd type="triangle"/>
          </a:ln>
        </p:spPr>
        <p:style>
          <a:lnRef idx="3">
            <a:schemeClr val="dk1"/>
          </a:lnRef>
          <a:fillRef idx="0">
            <a:schemeClr val="dk1"/>
          </a:fillRef>
          <a:effectRef idx="2">
            <a:schemeClr val="dk1"/>
          </a:effectRef>
          <a:fontRef idx="minor">
            <a:schemeClr val="tx1"/>
          </a:fontRef>
        </p:style>
      </p:cxnSp>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39ADB1-3D14-8A63-8E9F-72BC34C43428}"/>
              </a:ext>
            </a:extLst>
          </p:cNvPr>
          <p:cNvPicPr>
            <a:picLocks noChangeAspect="1"/>
          </p:cNvPicPr>
          <p:nvPr/>
        </p:nvPicPr>
        <p:blipFill>
          <a:blip r:embed="rId3"/>
          <a:stretch>
            <a:fillRect/>
          </a:stretch>
        </p:blipFill>
        <p:spPr>
          <a:xfrm>
            <a:off x="2191151" y="108264"/>
            <a:ext cx="4791075" cy="2168438"/>
          </a:xfrm>
          <a:prstGeom prst="rect">
            <a:avLst/>
          </a:prstGeom>
        </p:spPr>
      </p:pic>
      <p:pic>
        <p:nvPicPr>
          <p:cNvPr id="3074"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24" y="2881878"/>
            <a:ext cx="4670024" cy="2433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8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up)">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L20U25GSXzBJYl68kk8uQGfFKzs7yb1M4KJWUiLk6ZEvGF+qCIPSnY57AbBFCvTW2023.15.47+K4lPs7H94VUqPe2XwIsfPRnrXQE//QTEXxb8/8N4CNc6FpgZahzpTjFhMzSA7T/nHJa11DE8Ng2TP3iAmRczFlmslSuUNOgUeb6yRvs0="/>
          <p:cNvPicPr>
            <a:picLocks noChangeAspect="1" noChangeArrowheads="1"/>
          </p:cNvPicPr>
          <p:nvPr/>
        </p:nvPicPr>
        <p:blipFill rotWithShape="1">
          <a:blip r:embed="rId2">
            <a:extLst>
              <a:ext uri="{28A0092B-C50C-407E-A947-70E740481C1C}">
                <a14:useLocalDpi xmlns:a14="http://schemas.microsoft.com/office/drawing/2010/main" val="0"/>
              </a:ext>
            </a:extLst>
          </a:blip>
          <a:srcRect t="8904" r="833" b="8201"/>
          <a:stretch/>
        </p:blipFill>
        <p:spPr bwMode="auto">
          <a:xfrm>
            <a:off x="0" y="1905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794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up)">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762000" y="438150"/>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4191000" y="1657350"/>
            <a:ext cx="3547663" cy="784830"/>
          </a:xfrm>
          <a:prstGeom prst="rect">
            <a:avLst/>
          </a:prstGeom>
          <a:noFill/>
        </p:spPr>
        <p:txBody>
          <a:bodyPr wrap="square">
            <a:spAutoFit/>
          </a:bodyPr>
          <a:lstStyle/>
          <a:p>
            <a:r>
              <a:rPr lang="en-US" sz="4500" b="1" dirty="0">
                <a:solidFill>
                  <a:srgbClr val="FF0000"/>
                </a:solidFill>
                <a:latin typeface="Times New Roman" panose="02020603050405020304" pitchFamily="18" charset="0"/>
                <a:ea typeface="Calibri" panose="020F0502020204030204" pitchFamily="34" charset="0"/>
              </a:rPr>
              <a:t>LUYỆN TẬP</a:t>
            </a:r>
            <a:endParaRPr lang="en-US" sz="4500" dirty="0">
              <a:solidFill>
                <a:prstClr val="black"/>
              </a:solidFill>
            </a:endParaRPr>
          </a:p>
        </p:txBody>
      </p:sp>
      <p:pic>
        <p:nvPicPr>
          <p:cNvPr id="4" name="Hình ảnh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2286000"/>
            <a:ext cx="4762500" cy="2857500"/>
          </a:xfrm>
          <a:prstGeom prst="rect">
            <a:avLst/>
          </a:prstGeom>
        </p:spPr>
      </p:pic>
    </p:spTree>
    <p:extLst>
      <p:ext uri="{BB962C8B-B14F-4D97-AF65-F5344CB8AC3E}">
        <p14:creationId xmlns:p14="http://schemas.microsoft.com/office/powerpoint/2010/main" val="18588505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5AB195-4858-AFE1-73C3-963CF7931B42}"/>
              </a:ext>
            </a:extLst>
          </p:cNvPr>
          <p:cNvSpPr txBox="1"/>
          <p:nvPr/>
        </p:nvSpPr>
        <p:spPr>
          <a:xfrm>
            <a:off x="43181" y="5775"/>
            <a:ext cx="8338819" cy="55399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300"/>
              </a:spcBef>
              <a:spcAft>
                <a:spcPts val="300"/>
              </a:spcAft>
            </a:pPr>
            <a:r>
              <a:rPr lang="vi-VN" sz="3000" b="1" dirty="0">
                <a:solidFill>
                  <a:srgbClr val="FF0000"/>
                </a:solidFill>
                <a:effectLst/>
                <a:latin typeface="Times New Roman" panose="02020603050405020304" pitchFamily="18" charset="0"/>
                <a:ea typeface="Times New Roman" panose="02020603050405020304" pitchFamily="18" charset="0"/>
              </a:rPr>
              <a:t>Dạng 1: Tính xác suất thực nghiệm của biến cố</a:t>
            </a:r>
            <a:r>
              <a:rPr lang="en-US" sz="3000" b="1" dirty="0">
                <a:solidFill>
                  <a:srgbClr val="FF0000"/>
                </a:solidFill>
                <a:effectLst/>
                <a:latin typeface="Times New Roman" panose="02020603050405020304" pitchFamily="18" charset="0"/>
                <a:ea typeface="Times New Roman" panose="02020603050405020304" pitchFamily="18" charset="0"/>
              </a:rPr>
              <a:t>.</a:t>
            </a:r>
            <a:endParaRPr lang="en-US" sz="3000" dirty="0">
              <a:solidFill>
                <a:srgbClr val="FF0000"/>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115A39-F5C4-33CA-28EB-43E4C96E2EB0}"/>
                  </a:ext>
                </a:extLst>
              </p:cNvPr>
              <p:cNvSpPr txBox="1"/>
              <p:nvPr/>
            </p:nvSpPr>
            <p:spPr>
              <a:xfrm>
                <a:off x="16600" y="1667768"/>
                <a:ext cx="8991600" cy="3323987"/>
              </a:xfrm>
              <a:prstGeom prst="rect">
                <a:avLst/>
              </a:prstGeom>
              <a:noFill/>
            </p:spPr>
            <p:txBody>
              <a:bodyPr wrap="square">
                <a:spAutoFit/>
              </a:bodyPr>
              <a:lstStyle/>
              <a:p>
                <a:pPr algn="just">
                  <a:lnSpc>
                    <a:spcPts val="3600"/>
                  </a:lnSpc>
                </a:pPr>
                <a:r>
                  <a:rPr lang="en-US" sz="3200" b="1" dirty="0">
                    <a:solidFill>
                      <a:srgbClr val="002060"/>
                    </a:solidFill>
                    <a:latin typeface="Times New Roman" panose="02020603050405020304" pitchFamily="18" charset="0"/>
                    <a:ea typeface="Times New Roman" panose="02020603050405020304" pitchFamily="18" charset="0"/>
                  </a:rPr>
                  <a:t>B</a:t>
                </a:r>
                <a:r>
                  <a:rPr lang="en-US" sz="3200" b="1" dirty="0" err="1">
                    <a:solidFill>
                      <a:srgbClr val="002060"/>
                    </a:solidFill>
                    <a:effectLst/>
                    <a:latin typeface="Times New Roman" panose="02020603050405020304" pitchFamily="18" charset="0"/>
                    <a:ea typeface="Times New Roman" panose="02020603050405020304" pitchFamily="18" charset="0"/>
                  </a:rPr>
                  <a:t>ài</a:t>
                </a:r>
                <a:r>
                  <a:rPr lang="en-US" sz="3200" b="1" dirty="0">
                    <a:solidFill>
                      <a:srgbClr val="002060"/>
                    </a:solidFill>
                    <a:effectLst/>
                    <a:latin typeface="Times New Roman" panose="02020603050405020304" pitchFamily="18" charset="0"/>
                    <a:ea typeface="Times New Roman" panose="02020603050405020304" pitchFamily="18" charset="0"/>
                  </a:rPr>
                  <a:t> </a:t>
                </a:r>
                <a:r>
                  <a:rPr lang="en-US" sz="3200" b="1" dirty="0" err="1">
                    <a:solidFill>
                      <a:srgbClr val="002060"/>
                    </a:solidFill>
                    <a:effectLst/>
                    <a:latin typeface="Times New Roman" panose="02020603050405020304" pitchFamily="18" charset="0"/>
                    <a:ea typeface="Times New Roman" panose="02020603050405020304" pitchFamily="18" charset="0"/>
                  </a:rPr>
                  <a:t>tập</a:t>
                </a:r>
                <a:r>
                  <a:rPr lang="en-US" sz="3200" b="1" dirty="0">
                    <a:solidFill>
                      <a:srgbClr val="002060"/>
                    </a:solidFill>
                    <a:effectLst/>
                    <a:latin typeface="Times New Roman" panose="02020603050405020304" pitchFamily="18" charset="0"/>
                    <a:ea typeface="Times New Roman" panose="02020603050405020304" pitchFamily="18" charset="0"/>
                  </a:rPr>
                  <a:t> 1 (SGK </a:t>
                </a:r>
                <a:r>
                  <a:rPr lang="en-US" sz="3200" b="1" dirty="0" err="1">
                    <a:solidFill>
                      <a:srgbClr val="002060"/>
                    </a:solidFill>
                    <a:effectLst/>
                    <a:latin typeface="Times New Roman" panose="02020603050405020304" pitchFamily="18" charset="0"/>
                    <a:ea typeface="Times New Roman" panose="02020603050405020304" pitchFamily="18" charset="0"/>
                  </a:rPr>
                  <a:t>trang</a:t>
                </a:r>
                <a:r>
                  <a:rPr lang="en-US" sz="3200" b="1" dirty="0">
                    <a:solidFill>
                      <a:srgbClr val="002060"/>
                    </a:solidFill>
                    <a:effectLst/>
                    <a:latin typeface="Times New Roman" panose="02020603050405020304" pitchFamily="18" charset="0"/>
                    <a:ea typeface="Times New Roman" panose="02020603050405020304" pitchFamily="18" charset="0"/>
                  </a:rPr>
                  <a:t> 36).</a:t>
                </a:r>
              </a:p>
              <a:p>
                <a:pPr algn="just">
                  <a:lnSpc>
                    <a:spcPts val="3600"/>
                  </a:lnSpc>
                </a:pPr>
                <a:r>
                  <a:rPr lang="en-US" sz="3200" dirty="0" err="1">
                    <a:solidFill>
                      <a:srgbClr val="002060"/>
                    </a:solidFill>
                    <a:effectLst/>
                    <a:latin typeface="Times New Roman" panose="02020603050405020304" pitchFamily="18" charset="0"/>
                    <a:ea typeface="Times New Roman" panose="02020603050405020304" pitchFamily="18" charset="0"/>
                  </a:rPr>
                  <a:t>Tính</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xác</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suất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thực</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nghiệm</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biến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cố</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Mặt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xuất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hiện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của</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đồng</a:t>
                </a:r>
                <a:r>
                  <a:rPr lang="en-US" sz="3200" dirty="0">
                    <a:solidFill>
                      <a:srgbClr val="002060"/>
                    </a:solidFill>
                    <a:effectLst/>
                    <a:latin typeface="Times New Roman" panose="02020603050405020304" pitchFamily="18" charset="0"/>
                    <a:ea typeface="Times New Roman" panose="02020603050405020304" pitchFamily="18" charset="0"/>
                  </a:rPr>
                  <a:t> xu </a:t>
                </a:r>
                <a:r>
                  <a:rPr lang="en-US" sz="3200" dirty="0" err="1">
                    <a:solidFill>
                      <a:srgbClr val="002060"/>
                    </a:solidFill>
                    <a:effectLst/>
                    <a:latin typeface="Times New Roman" panose="02020603050405020304" pitchFamily="18" charset="0"/>
                    <a:ea typeface="Times New Roman" panose="02020603050405020304" pitchFamily="18" charset="0"/>
                  </a:rPr>
                  <a:t>là</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mặt</a:t>
                </a:r>
                <a:r>
                  <a:rPr lang="en-US" sz="3200" dirty="0">
                    <a:solidFill>
                      <a:srgbClr val="002060"/>
                    </a:solidFill>
                    <a:effectLst/>
                    <a:latin typeface="Times New Roman" panose="02020603050405020304" pitchFamily="18" charset="0"/>
                    <a:ea typeface="Times New Roman" panose="02020603050405020304" pitchFamily="18" charset="0"/>
                  </a:rPr>
                  <a:t> S” </a:t>
                </a:r>
                <a:r>
                  <a:rPr lang="en-US" sz="3200" dirty="0" err="1">
                    <a:solidFill>
                      <a:srgbClr val="002060"/>
                    </a:solidFill>
                    <a:effectLst/>
                    <a:latin typeface="Times New Roman" panose="02020603050405020304" pitchFamily="18" charset="0"/>
                    <a:ea typeface="Times New Roman" panose="02020603050405020304" pitchFamily="18" charset="0"/>
                  </a:rPr>
                  <a:t>trong</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mỗi</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trường</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hợp</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sau</a:t>
                </a:r>
                <a:r>
                  <a:rPr lang="en-US" sz="3200" dirty="0">
                    <a:solidFill>
                      <a:srgbClr val="002060"/>
                    </a:solidFill>
                    <a:effectLst/>
                    <a:latin typeface="Times New Roman" panose="02020603050405020304" pitchFamily="18" charset="0"/>
                    <a:ea typeface="Times New Roman" panose="02020603050405020304" pitchFamily="18" charset="0"/>
                  </a:rPr>
                  <a:t>:</a:t>
                </a:r>
              </a:p>
              <a:p>
                <a:pPr algn="just">
                  <a:lnSpc>
                    <a:spcPts val="3600"/>
                  </a:lnSpc>
                </a:pPr>
                <a:r>
                  <a:rPr lang="en-US" sz="3200" dirty="0">
                    <a:solidFill>
                      <a:srgbClr val="002060"/>
                    </a:solidFill>
                    <a:effectLst/>
                    <a:latin typeface="Times New Roman" panose="02020603050405020304" pitchFamily="18" charset="0"/>
                    <a:ea typeface="Times New Roman" panose="02020603050405020304" pitchFamily="18" charset="0"/>
                  </a:rPr>
                  <a:t>a) Tung </a:t>
                </a:r>
                <a:r>
                  <a:rPr lang="en-US" sz="3200" dirty="0" err="1">
                    <a:solidFill>
                      <a:srgbClr val="002060"/>
                    </a:solidFill>
                    <a:effectLst/>
                    <a:latin typeface="Times New Roman" panose="02020603050405020304" pitchFamily="18" charset="0"/>
                    <a:ea typeface="Times New Roman" panose="02020603050405020304" pitchFamily="18" charset="0"/>
                  </a:rPr>
                  <a:t>một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đồng</a:t>
                </a:r>
                <a:r>
                  <a:rPr lang="en-US" sz="3200" dirty="0">
                    <a:solidFill>
                      <a:srgbClr val="002060"/>
                    </a:solidFill>
                    <a:effectLst/>
                    <a:latin typeface="Times New Roman" panose="02020603050405020304" pitchFamily="18" charset="0"/>
                    <a:ea typeface="Times New Roman" panose="02020603050405020304" pitchFamily="18" charset="0"/>
                  </a:rPr>
                  <a:t> xu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50</m:t>
                    </m:r>
                  </m:oMath>
                </a14:m>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lần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liên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tiếp</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có</a:t>
                </a:r>
                <a:r>
                  <a:rPr lang="en-US" sz="3200" dirty="0">
                    <a:solidFill>
                      <a:srgbClr val="00206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27</m:t>
                    </m:r>
                  </m:oMath>
                </a14:m>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lần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xuất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hiện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mặt</a:t>
                </a:r>
                <a:r>
                  <a:rPr lang="en-US" sz="3200" dirty="0">
                    <a:solidFill>
                      <a:srgbClr val="002060"/>
                    </a:solidFill>
                    <a:effectLst/>
                    <a:latin typeface="Times New Roman" panose="02020603050405020304" pitchFamily="18" charset="0"/>
                    <a:ea typeface="Times New Roman" panose="02020603050405020304" pitchFamily="18" charset="0"/>
                  </a:rPr>
                  <a:t> S;</a:t>
                </a:r>
              </a:p>
              <a:p>
                <a:pPr algn="just">
                  <a:lnSpc>
                    <a:spcPts val="3600"/>
                  </a:lnSpc>
                </a:pPr>
                <a:r>
                  <a:rPr lang="en-US" sz="3200" dirty="0">
                    <a:solidFill>
                      <a:srgbClr val="002060"/>
                    </a:solidFill>
                    <a:effectLst/>
                    <a:latin typeface="Times New Roman" panose="02020603050405020304" pitchFamily="18" charset="0"/>
                    <a:ea typeface="Times New Roman" panose="02020603050405020304" pitchFamily="18" charset="0"/>
                  </a:rPr>
                  <a:t>b) Tung </a:t>
                </a:r>
                <a:r>
                  <a:rPr lang="en-US" sz="3200" dirty="0" err="1">
                    <a:solidFill>
                      <a:srgbClr val="002060"/>
                    </a:solidFill>
                    <a:effectLst/>
                    <a:latin typeface="Times New Roman" panose="02020603050405020304" pitchFamily="18" charset="0"/>
                    <a:ea typeface="Times New Roman" panose="02020603050405020304" pitchFamily="18" charset="0"/>
                  </a:rPr>
                  <a:t>một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đồng</a:t>
                </a:r>
                <a:r>
                  <a:rPr lang="en-US" sz="3200" dirty="0">
                    <a:solidFill>
                      <a:srgbClr val="002060"/>
                    </a:solidFill>
                    <a:effectLst/>
                    <a:latin typeface="Times New Roman" panose="02020603050405020304" pitchFamily="18" charset="0"/>
                    <a:ea typeface="Times New Roman" panose="02020603050405020304" pitchFamily="18" charset="0"/>
                  </a:rPr>
                  <a:t> xu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45</m:t>
                    </m:r>
                  </m:oMath>
                </a14:m>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lần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liên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tiếp</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có</a:t>
                </a:r>
                <a:r>
                  <a:rPr lang="en-US" sz="3200" dirty="0">
                    <a:solidFill>
                      <a:srgbClr val="00206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24</m:t>
                    </m:r>
                  </m:oMath>
                </a14:m>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lần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xuất</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hiện</a:t>
                </a:r>
                <a:r>
                  <a:rPr lang="en-US" sz="3200" dirty="0">
                    <a:solidFill>
                      <a:srgbClr val="002060"/>
                    </a:solidFill>
                    <a:effectLst/>
                    <a:latin typeface="Times New Roman" panose="02020603050405020304" pitchFamily="18" charset="0"/>
                    <a:ea typeface="Times New Roman" panose="02020603050405020304" pitchFamily="18" charset="0"/>
                  </a:rPr>
                  <a:t> </a:t>
                </a:r>
                <a:r>
                  <a:rPr lang="en-US" sz="3200" dirty="0" err="1">
                    <a:solidFill>
                      <a:srgbClr val="002060"/>
                    </a:solidFill>
                    <a:effectLst/>
                    <a:latin typeface="Times New Roman" panose="02020603050405020304" pitchFamily="18" charset="0"/>
                    <a:ea typeface="Times New Roman" panose="02020603050405020304" pitchFamily="18" charset="0"/>
                  </a:rPr>
                  <a:t>mặt</a:t>
                </a:r>
                <a:r>
                  <a:rPr lang="en-US" sz="3200" dirty="0">
                    <a:solidFill>
                      <a:srgbClr val="002060"/>
                    </a:solidFill>
                    <a:effectLst/>
                    <a:latin typeface="Times New Roman" panose="02020603050405020304" pitchFamily="18" charset="0"/>
                    <a:ea typeface="Times New Roman" panose="02020603050405020304" pitchFamily="18" charset="0"/>
                  </a:rPr>
                  <a:t> N.</a:t>
                </a:r>
              </a:p>
            </p:txBody>
          </p:sp>
        </mc:Choice>
        <mc:Fallback>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3115A39-F5C4-33CA-28EB-43E4C96E2EB0}"/>
                  </a:ext>
                </a:extLst>
              </p:cNvPr>
              <p:cNvSpPr txBox="1">
                <a:spLocks noRot="1" noChangeAspect="1" noMove="1" noResize="1" noEditPoints="1" noAdjustHandles="1" noChangeArrowheads="1" noChangeShapeType="1" noTextEdit="1"/>
              </p:cNvSpPr>
              <p:nvPr/>
            </p:nvSpPr>
            <p:spPr>
              <a:xfrm>
                <a:off x="16600" y="1667768"/>
                <a:ext cx="8991600" cy="3323987"/>
              </a:xfrm>
              <a:prstGeom prst="rect">
                <a:avLst/>
              </a:prstGeom>
              <a:blipFill>
                <a:blip r:embed="rId2"/>
                <a:stretch>
                  <a:fillRect l="-1763" t="-3486" r="-1695" b="-4954"/>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8C6495-41EE-E88F-F93D-2187A4FE900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153400" y="404949"/>
            <a:ext cx="1133202" cy="1133202"/>
          </a:xfrm>
          <a:prstGeom prst="rect">
            <a:avLst/>
          </a:prstGeom>
        </p:spPr>
      </p:pic>
      <p:sp>
        <p:nvSpPr>
          <p:cNvPr id="3" name="Rectangle 2" descr="OPL20U25GSXzBJYl68kk8uQGfFKzs7yb1M4KJWUiLk6ZEvGF+qCIPSnY57AbBFCvTW2023.15.47+K4lPs7H94VUqPe2XwIsfPRnrXQE//QTEXxb8/8N4CNc6FpgZahzpTjFhMzSA7T/nHJa11DE8Ng2TP3iAmRczFlmslSuUNOgUeb6yRvs0="/>
          <p:cNvSpPr/>
          <p:nvPr/>
        </p:nvSpPr>
        <p:spPr>
          <a:xfrm>
            <a:off x="43181" y="540092"/>
            <a:ext cx="8338819" cy="1015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300"/>
              </a:spcBef>
              <a:spcAft>
                <a:spcPts val="300"/>
              </a:spcAft>
            </a:pPr>
            <a:r>
              <a:rPr lang="vi-VN" sz="3000" i="1" dirty="0">
                <a:solidFill>
                  <a:srgbClr val="FF0000"/>
                </a:solidFill>
                <a:latin typeface="Times New Roman"/>
                <a:ea typeface="Times New Roman"/>
              </a:rPr>
              <a:t>Phương pháp giải: </a:t>
            </a:r>
            <a:r>
              <a:rPr lang="vi-VN" sz="3000" dirty="0">
                <a:solidFill>
                  <a:srgbClr val="FF0000"/>
                </a:solidFill>
                <a:latin typeface="Times New Roman"/>
                <a:ea typeface="Times New Roman"/>
              </a:rPr>
              <a:t>Áp dụng công thức tính xác suất thực nghiệm của biến cố trong từng trò chơi.</a:t>
            </a:r>
            <a:endParaRPr lang="en-US" sz="3000" dirty="0">
              <a:solidFill>
                <a:srgbClr val="FF0000"/>
              </a:solidFill>
              <a:effectLst/>
              <a:latin typeface="Times New Roman"/>
              <a:ea typeface="Times New Roman"/>
            </a:endParaRPr>
          </a:p>
        </p:txBody>
      </p:sp>
    </p:spTree>
    <p:extLst>
      <p:ext uri="{BB962C8B-B14F-4D97-AF65-F5344CB8AC3E}">
        <p14:creationId xmlns:p14="http://schemas.microsoft.com/office/powerpoint/2010/main" val="31245863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barn(inVertical)">
                                      <p:cBhvr>
                                        <p:cTn id="19" dur="500"/>
                                        <p:tgtEl>
                                          <p:spTgt spid="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barn(inVertical)">
                                      <p:cBhvr>
                                        <p:cTn id="24" dur="5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inVertical)">
                                      <p:cBhvr>
                                        <p:cTn id="29" dur="500"/>
                                        <p:tgtEl>
                                          <p:spTgt spid="7">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barn(inVertical)">
                                      <p:cBhvr>
                                        <p:cTn id="3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DB2498-A6EC-7BC0-A3F5-86D0ACC1CAC4}"/>
                  </a:ext>
                </a:extLst>
              </p:cNvPr>
              <p:cNvSpPr txBox="1"/>
              <p:nvPr/>
            </p:nvSpPr>
            <p:spPr>
              <a:xfrm>
                <a:off x="0" y="209550"/>
                <a:ext cx="9144000" cy="3499548"/>
              </a:xfrm>
              <a:prstGeom prst="rect">
                <a:avLst/>
              </a:prstGeom>
              <a:noFill/>
            </p:spPr>
            <p:txBody>
              <a:bodyPr wrap="square">
                <a:spAutoFit/>
              </a:bodyPr>
              <a:lstStyle/>
              <a:p>
                <a:pPr algn="just">
                  <a:spcBef>
                    <a:spcPts val="300"/>
                  </a:spcBef>
                  <a:spcAft>
                    <a:spcPts val="300"/>
                  </a:spcAft>
                </a:pPr>
                <a:r>
                  <a:rPr lang="vi-VN" sz="3200" dirty="0">
                    <a:solidFill>
                      <a:srgbClr val="FF0000"/>
                    </a:solidFill>
                    <a:effectLst/>
                    <a:latin typeface="Times New Roman" panose="02020603050405020304" pitchFamily="18" charset="0"/>
                    <a:ea typeface="Times New Roman" panose="02020603050405020304" pitchFamily="18" charset="0"/>
                  </a:rPr>
                  <a:t>a) Xác suất thực nghiệm của biến cố “Mặt xuất hiện của đồng xu là mặt S” là </a:t>
                </a:r>
                <a14:m>
                  <m:oMath xmlns:m="http://schemas.openxmlformats.org/officeDocument/2006/math">
                    <m:f>
                      <m:fPr>
                        <m:ctrlPr>
                          <a:rPr lang="en-US" sz="3200" i="1">
                            <a:solidFill>
                              <a:srgbClr val="FF0000"/>
                            </a:solidFill>
                            <a:effectLst/>
                            <a:latin typeface="Cambria Math" panose="02040503050406030204" pitchFamily="18" charset="0"/>
                            <a:ea typeface="Times New Roman" panose="02020603050405020304" pitchFamily="18" charset="0"/>
                          </a:rPr>
                        </m:ctrlPr>
                      </m:fPr>
                      <m:num>
                        <m:r>
                          <a:rPr lang="en-US" sz="3200" i="1">
                            <a:solidFill>
                              <a:srgbClr val="FF0000"/>
                            </a:solidFill>
                            <a:effectLst/>
                            <a:latin typeface="Cambria Math" panose="02040503050406030204" pitchFamily="18" charset="0"/>
                            <a:ea typeface="Times New Roman" panose="02020603050405020304" pitchFamily="18" charset="0"/>
                          </a:rPr>
                          <m:t>27</m:t>
                        </m:r>
                      </m:num>
                      <m:den>
                        <m:r>
                          <a:rPr lang="en-US" sz="3200" i="1">
                            <a:solidFill>
                              <a:srgbClr val="FF0000"/>
                            </a:solidFill>
                            <a:effectLst/>
                            <a:latin typeface="Cambria Math" panose="02040503050406030204" pitchFamily="18" charset="0"/>
                            <a:ea typeface="Times New Roman" panose="02020603050405020304" pitchFamily="18" charset="0"/>
                          </a:rPr>
                          <m:t>50</m:t>
                        </m:r>
                      </m:den>
                    </m:f>
                  </m:oMath>
                </a14:m>
                <a:r>
                  <a:rPr lang="vi-VN" sz="3200" dirty="0">
                    <a:solidFill>
                      <a:srgbClr val="FF0000"/>
                    </a:solidFill>
                    <a:effectLst/>
                    <a:latin typeface="Times New Roman" panose="02020603050405020304" pitchFamily="18" charset="0"/>
                    <a:ea typeface="Times New Roman" panose="02020603050405020304" pitchFamily="18" charset="0"/>
                  </a:rPr>
                  <a:t>.</a:t>
                </a:r>
                <a:endParaRPr lang="en-US" sz="3200" dirty="0">
                  <a:solidFill>
                    <a:srgbClr val="FF0000"/>
                  </a:solidFill>
                  <a:effectLst/>
                  <a:latin typeface="Times New Roman" panose="02020603050405020304" pitchFamily="18" charset="0"/>
                  <a:ea typeface="Times New Roman" panose="02020603050405020304" pitchFamily="18" charset="0"/>
                </a:endParaRPr>
              </a:p>
              <a:p>
                <a:r>
                  <a:rPr lang="vi-VN" sz="3200" dirty="0">
                    <a:solidFill>
                      <a:srgbClr val="FF0000"/>
                    </a:solidFill>
                    <a:effectLst/>
                    <a:latin typeface="Times New Roman" panose="02020603050405020304" pitchFamily="18" charset="0"/>
                    <a:ea typeface="Times New Roman" panose="02020603050405020304" pitchFamily="18" charset="0"/>
                  </a:rPr>
                  <a:t>b) Khi tung một đồng xu </a:t>
                </a:r>
                <a14:m>
                  <m:oMath xmlns:m="http://schemas.openxmlformats.org/officeDocument/2006/math">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45</m:t>
                    </m:r>
                  </m:oMath>
                </a14:m>
                <a:r>
                  <a:rPr lang="vi-VN" sz="3200" dirty="0">
                    <a:solidFill>
                      <a:srgbClr val="FF0000"/>
                    </a:solidFill>
                    <a:effectLst/>
                    <a:latin typeface="Times New Roman" panose="02020603050405020304" pitchFamily="18" charset="0"/>
                    <a:ea typeface="Times New Roman" panose="02020603050405020304" pitchFamily="18" charset="0"/>
                  </a:rPr>
                  <a:t> lần liên tiếp, có </a:t>
                </a:r>
                <a14:m>
                  <m:oMath xmlns:m="http://schemas.openxmlformats.org/officeDocument/2006/math">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24</m:t>
                    </m:r>
                  </m:oMath>
                </a14:m>
                <a:r>
                  <a:rPr lang="vi-VN" sz="3200" dirty="0">
                    <a:solidFill>
                      <a:srgbClr val="FF0000"/>
                    </a:solidFill>
                    <a:effectLst/>
                    <a:latin typeface="Times New Roman" panose="02020603050405020304" pitchFamily="18" charset="0"/>
                    <a:ea typeface="Times New Roman" panose="02020603050405020304" pitchFamily="18" charset="0"/>
                  </a:rPr>
                  <a:t> lần xuất hiện mặt N nên có </a:t>
                </a:r>
                <a14:m>
                  <m:oMath xmlns:m="http://schemas.openxmlformats.org/officeDocument/2006/math">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21</m:t>
                    </m:r>
                  </m:oMath>
                </a14:m>
                <a:r>
                  <a:rPr lang="vi-VN" sz="3200" dirty="0">
                    <a:solidFill>
                      <a:srgbClr val="FF0000"/>
                    </a:solidFill>
                    <a:effectLst/>
                    <a:latin typeface="Times New Roman" panose="02020603050405020304" pitchFamily="18" charset="0"/>
                    <a:ea typeface="Times New Roman" panose="02020603050405020304" pitchFamily="18" charset="0"/>
                  </a:rPr>
                  <a:t> lần xuất hiện mặt S. Vậy Xác suất thực nghiệm của biến cố “Mặt xuất hiện của đồng xu là mặt S” là </a:t>
                </a:r>
                <a14:m>
                  <m:oMath xmlns:m="http://schemas.openxmlformats.org/officeDocument/2006/math">
                    <m:f>
                      <m:fPr>
                        <m:ctrlPr>
                          <a:rPr lang="en-US" sz="3200" i="1">
                            <a:solidFill>
                              <a:srgbClr val="FF0000"/>
                            </a:solidFill>
                            <a:effectLst/>
                            <a:latin typeface="Cambria Math" panose="02040503050406030204" pitchFamily="18" charset="0"/>
                          </a:rPr>
                        </m:ctrlPr>
                      </m:fPr>
                      <m:num>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21</m:t>
                        </m:r>
                      </m:num>
                      <m:den>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45</m:t>
                        </m:r>
                      </m:den>
                    </m:f>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rgbClr val="FF0000"/>
                            </a:solidFill>
                            <a:effectLst/>
                            <a:latin typeface="Cambria Math" panose="02040503050406030204" pitchFamily="18" charset="0"/>
                          </a:rPr>
                        </m:ctrlPr>
                      </m:fPr>
                      <m:num>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7</m:t>
                        </m:r>
                      </m:num>
                      <m:den>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15</m:t>
                        </m:r>
                      </m:den>
                    </m:f>
                  </m:oMath>
                </a14:m>
                <a:r>
                  <a:rPr lang="vi-VN" sz="3200" dirty="0">
                    <a:solidFill>
                      <a:srgbClr val="FF0000"/>
                    </a:solidFill>
                    <a:effectLst/>
                    <a:latin typeface="Times New Roman" panose="02020603050405020304" pitchFamily="18" charset="0"/>
                    <a:ea typeface="Times New Roman" panose="02020603050405020304" pitchFamily="18" charset="0"/>
                  </a:rPr>
                  <a:t>.</a:t>
                </a:r>
                <a:endParaRPr lang="en-US" sz="3200" dirty="0">
                  <a:solidFill>
                    <a:srgbClr val="FF0000"/>
                  </a:solidFill>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ADB2498-A6EC-7BC0-A3F5-86D0ACC1CAC4}"/>
                  </a:ext>
                </a:extLst>
              </p:cNvPr>
              <p:cNvSpPr txBox="1">
                <a:spLocks noRot="1" noChangeAspect="1" noMove="1" noResize="1" noEditPoints="1" noAdjustHandles="1" noChangeArrowheads="1" noChangeShapeType="1" noTextEdit="1"/>
              </p:cNvSpPr>
              <p:nvPr/>
            </p:nvSpPr>
            <p:spPr>
              <a:xfrm>
                <a:off x="0" y="209550"/>
                <a:ext cx="9144000" cy="3499548"/>
              </a:xfrm>
              <a:prstGeom prst="rect">
                <a:avLst/>
              </a:prstGeom>
              <a:blipFill>
                <a:blip r:embed="rId2"/>
                <a:stretch>
                  <a:fillRect l="-1667" t="-2439" r="-1667" b="-1394"/>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D37B231-66F9-467C-B7A1-CDC73917C7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7793665" y="3709098"/>
            <a:ext cx="1371600" cy="1371600"/>
          </a:xfrm>
          <a:prstGeom prst="rect">
            <a:avLst/>
          </a:prstGeom>
        </p:spPr>
      </p:pic>
    </p:spTree>
    <p:extLst>
      <p:ext uri="{BB962C8B-B14F-4D97-AF65-F5344CB8AC3E}">
        <p14:creationId xmlns:p14="http://schemas.microsoft.com/office/powerpoint/2010/main" val="436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AF2876-479A-EB7F-20A9-8126D1F0C5FD}"/>
                  </a:ext>
                </a:extLst>
              </p:cNvPr>
              <p:cNvSpPr txBox="1"/>
              <p:nvPr/>
            </p:nvSpPr>
            <p:spPr>
              <a:xfrm>
                <a:off x="304800" y="209550"/>
                <a:ext cx="8763000" cy="3277820"/>
              </a:xfrm>
              <a:prstGeom prst="rect">
                <a:avLst/>
              </a:prstGeom>
              <a:noFill/>
            </p:spPr>
            <p:txBody>
              <a:bodyPr wrap="square">
                <a:spAutoFit/>
              </a:bodyPr>
              <a:lstStyle/>
              <a:p>
                <a:pPr algn="just">
                  <a:spcBef>
                    <a:spcPts val="300"/>
                  </a:spcBef>
                  <a:spcAft>
                    <a:spcPts val="300"/>
                  </a:spcAft>
                </a:pPr>
                <a:r>
                  <a:rPr lang="en-US" sz="3200" b="1" dirty="0">
                    <a:solidFill>
                      <a:srgbClr val="002060"/>
                    </a:solidFill>
                    <a:latin typeface="Times New Roman" panose="02020603050405020304" pitchFamily="18" charset="0"/>
                    <a:ea typeface="Times New Roman" panose="02020603050405020304" pitchFamily="18" charset="0"/>
                  </a:rPr>
                  <a:t>B</a:t>
                </a:r>
                <a:r>
                  <a:rPr lang="vi-VN" sz="3200" b="1" dirty="0">
                    <a:solidFill>
                      <a:srgbClr val="002060"/>
                    </a:solidFill>
                    <a:effectLst/>
                    <a:latin typeface="Times New Roman" panose="02020603050405020304" pitchFamily="18" charset="0"/>
                    <a:ea typeface="Times New Roman" panose="02020603050405020304" pitchFamily="18" charset="0"/>
                  </a:rPr>
                  <a:t>ài tập 2 </a:t>
                </a:r>
                <a:r>
                  <a:rPr lang="en-US" sz="3200" b="1" dirty="0">
                    <a:solidFill>
                      <a:srgbClr val="002060"/>
                    </a:solidFill>
                    <a:effectLst/>
                    <a:latin typeface="Times New Roman" panose="02020603050405020304" pitchFamily="18" charset="0"/>
                    <a:ea typeface="Times New Roman" panose="02020603050405020304" pitchFamily="18" charset="0"/>
                  </a:rPr>
                  <a:t>(</a:t>
                </a:r>
                <a:r>
                  <a:rPr lang="vi-VN" sz="3200" b="1" dirty="0">
                    <a:solidFill>
                      <a:srgbClr val="002060"/>
                    </a:solidFill>
                    <a:effectLst/>
                    <a:latin typeface="Times New Roman" panose="02020603050405020304" pitchFamily="18" charset="0"/>
                    <a:ea typeface="Times New Roman" panose="02020603050405020304" pitchFamily="18" charset="0"/>
                  </a:rPr>
                  <a:t>SGK trang 36</a:t>
                </a:r>
                <a:r>
                  <a:rPr lang="en-US" sz="3200" b="1" dirty="0">
                    <a:solidFill>
                      <a:srgbClr val="002060"/>
                    </a:solidFill>
                    <a:effectLst/>
                    <a:latin typeface="Times New Roman" panose="02020603050405020304" pitchFamily="18" charset="0"/>
                    <a:ea typeface="Times New Roman" panose="02020603050405020304" pitchFamily="18" charset="0"/>
                  </a:rPr>
                  <a:t>). </a:t>
                </a:r>
              </a:p>
              <a:p>
                <a:pPr algn="just">
                  <a:spcBef>
                    <a:spcPts val="300"/>
                  </a:spcBef>
                  <a:spcAft>
                    <a:spcPts val="300"/>
                  </a:spcAft>
                </a:pPr>
                <a:r>
                  <a:rPr lang="vi-VN" sz="3200" dirty="0">
                    <a:solidFill>
                      <a:srgbClr val="002060"/>
                    </a:solidFill>
                    <a:effectLst/>
                    <a:latin typeface="Times New Roman" panose="02020603050405020304" pitchFamily="18" charset="0"/>
                    <a:ea typeface="Times New Roman" panose="02020603050405020304" pitchFamily="18" charset="0"/>
                  </a:rPr>
                  <a:t>Gieo xúc xắc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30</m:t>
                    </m:r>
                  </m:oMath>
                </a14:m>
                <a:r>
                  <a:rPr lang="vi-VN" sz="3200" dirty="0">
                    <a:solidFill>
                      <a:srgbClr val="002060"/>
                    </a:solidFill>
                    <a:effectLst/>
                    <a:latin typeface="Times New Roman" panose="02020603050405020304" pitchFamily="18" charset="0"/>
                    <a:ea typeface="Times New Roman" panose="02020603050405020304" pitchFamily="18" charset="0"/>
                  </a:rPr>
                  <a:t> lần liên tiếp, ghi lại mặt xuất hiện của xúc xắc sau mỗi lần gieo. Tính xác suất thực nghiệm của mỗi biến cố sau:</a:t>
                </a:r>
                <a:endParaRPr lang="en-US" sz="3200"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3200" dirty="0">
                    <a:solidFill>
                      <a:srgbClr val="002060"/>
                    </a:solidFill>
                    <a:effectLst/>
                    <a:latin typeface="Times New Roman" panose="02020603050405020304" pitchFamily="18" charset="0"/>
                    <a:ea typeface="Times New Roman" panose="02020603050405020304" pitchFamily="18" charset="0"/>
                  </a:rPr>
                  <a:t>a) “Mặt xuất hiện của xúc xắc là mặt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3</m:t>
                    </m:r>
                  </m:oMath>
                </a14:m>
                <a:r>
                  <a:rPr lang="en-US" sz="3200" dirty="0">
                    <a:solidFill>
                      <a:srgbClr val="002060"/>
                    </a:solidFill>
                    <a:effectLst/>
                    <a:latin typeface="Times New Roman" panose="02020603050405020304" pitchFamily="18" charset="0"/>
                    <a:ea typeface="Times New Roman" panose="02020603050405020304" pitchFamily="18" charset="0"/>
                  </a:rPr>
                  <a:t> </a:t>
                </a:r>
                <a:r>
                  <a:rPr lang="vi-VN" sz="3200" dirty="0">
                    <a:solidFill>
                      <a:srgbClr val="002060"/>
                    </a:solidFill>
                    <a:effectLst/>
                    <a:latin typeface="Times New Roman" panose="02020603050405020304" pitchFamily="18" charset="0"/>
                    <a:ea typeface="Times New Roman" panose="02020603050405020304" pitchFamily="18" charset="0"/>
                  </a:rPr>
                  <a:t>chấm”;</a:t>
                </a:r>
                <a:endParaRPr lang="en-US" sz="3200"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3200" dirty="0">
                    <a:solidFill>
                      <a:srgbClr val="002060"/>
                    </a:solidFill>
                    <a:effectLst/>
                    <a:latin typeface="Times New Roman" panose="02020603050405020304" pitchFamily="18" charset="0"/>
                    <a:ea typeface="Times New Roman" panose="02020603050405020304" pitchFamily="18" charset="0"/>
                  </a:rPr>
                  <a:t>b) “Mặt xuất hiện của xúc xắc là mặt </a:t>
                </a:r>
                <a14:m>
                  <m:oMath xmlns:m="http://schemas.openxmlformats.org/officeDocument/2006/math">
                    <m:r>
                      <a:rPr lang="en-US" sz="3200" i="1">
                        <a:solidFill>
                          <a:srgbClr val="002060"/>
                        </a:solidFill>
                        <a:effectLst/>
                        <a:latin typeface="Cambria Math" panose="02040503050406030204" pitchFamily="18" charset="0"/>
                        <a:ea typeface="Times New Roman" panose="02020603050405020304" pitchFamily="18" charset="0"/>
                      </a:rPr>
                      <m:t>4</m:t>
                    </m:r>
                  </m:oMath>
                </a14:m>
                <a:r>
                  <a:rPr lang="vi-VN" sz="3200" dirty="0">
                    <a:solidFill>
                      <a:srgbClr val="002060"/>
                    </a:solidFill>
                    <a:effectLst/>
                    <a:latin typeface="Times New Roman" panose="02020603050405020304" pitchFamily="18" charset="0"/>
                    <a:ea typeface="Times New Roman" panose="02020603050405020304" pitchFamily="18" charset="0"/>
                  </a:rPr>
                  <a:t> chấm”.</a:t>
                </a:r>
                <a:endParaRPr lang="en-US" sz="3200" dirty="0">
                  <a:solidFill>
                    <a:srgbClr val="002060"/>
                  </a:solidFill>
                  <a:effectLst/>
                  <a:latin typeface="Times New Roman" panose="02020603050405020304" pitchFamily="18" charset="0"/>
                  <a:ea typeface="Times New Roman" panose="02020603050405020304"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9AF2876-479A-EB7F-20A9-8126D1F0C5FD}"/>
                  </a:ext>
                </a:extLst>
              </p:cNvPr>
              <p:cNvSpPr txBox="1">
                <a:spLocks noRot="1" noChangeAspect="1" noMove="1" noResize="1" noEditPoints="1" noAdjustHandles="1" noChangeArrowheads="1" noChangeShapeType="1" noTextEdit="1"/>
              </p:cNvSpPr>
              <p:nvPr/>
            </p:nvSpPr>
            <p:spPr>
              <a:xfrm>
                <a:off x="304800" y="209550"/>
                <a:ext cx="8763000" cy="3277820"/>
              </a:xfrm>
              <a:prstGeom prst="rect">
                <a:avLst/>
              </a:prstGeom>
              <a:blipFill>
                <a:blip r:embed="rId2"/>
                <a:stretch>
                  <a:fillRect l="-1739" t="-2602" r="-1669" b="-5019"/>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E563BB9-DC7D-D31E-C429-C239F6F94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583" y="3487370"/>
            <a:ext cx="1440180" cy="1440180"/>
          </a:xfrm>
          <a:prstGeom prst="rect">
            <a:avLst/>
          </a:prstGeom>
        </p:spPr>
      </p:pic>
    </p:spTree>
    <p:extLst>
      <p:ext uri="{BB962C8B-B14F-4D97-AF65-F5344CB8AC3E}">
        <p14:creationId xmlns:p14="http://schemas.microsoft.com/office/powerpoint/2010/main" val="2215132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Arc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6473511" y="367870"/>
            <a:ext cx="2240924"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Freeform: Shap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114800"/>
            <a:ext cx="2004647" cy="10287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DE52644-0FAA-91E3-A2BB-C19A31A8E79C}"/>
              </a:ext>
            </a:extLst>
          </p:cNvPr>
          <p:cNvSpPr>
            <a:spLocks noChangeArrowheads="1"/>
          </p:cNvSpPr>
          <p:nvPr/>
        </p:nvSpPr>
        <p:spPr bwMode="auto">
          <a:xfrm>
            <a:off x="228600" y="15957"/>
            <a:ext cx="8843507" cy="13365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R="0" lvl="0" algn="ctr" fontAlgn="base">
              <a:lnSpc>
                <a:spcPct val="90000"/>
              </a:lnSpc>
              <a:spcBef>
                <a:spcPct val="0"/>
              </a:spcBef>
              <a:spcAft>
                <a:spcPts val="600"/>
              </a:spcAft>
              <a:buClrTx/>
              <a:buSzTx/>
              <a:tabLst/>
            </a:pPr>
            <a:r>
              <a:rPr kumimoji="0" lang="en-US" altLang="en-US" sz="2800" b="1" i="0" u="none" strike="noStrike" cap="none" normalizeH="0" baseline="0" dirty="0">
                <a:ln>
                  <a:noFill/>
                </a:ln>
                <a:solidFill>
                  <a:srgbClr val="FF0000"/>
                </a:solidFill>
                <a:effectLst/>
                <a:latin typeface="Times New Roman" pitchFamily="18" charset="0"/>
                <a:cs typeface="Times New Roman" pitchFamily="18" charset="0"/>
              </a:rPr>
              <a:t>PHIẾU </a:t>
            </a:r>
            <a:r>
              <a:rPr kumimoji="0" lang="en-US" altLang="en-US" sz="2800" b="1" i="0" u="none" strike="noStrike" cap="none" normalizeH="0" baseline="0" dirty="0" err="1">
                <a:ln>
                  <a:noFill/>
                </a:ln>
                <a:solidFill>
                  <a:srgbClr val="FF0000"/>
                </a:solidFill>
                <a:effectLst/>
                <a:latin typeface="Times New Roman" pitchFamily="18" charset="0"/>
                <a:cs typeface="Times New Roman" pitchFamily="18" charset="0"/>
              </a:rPr>
              <a:t>HỌC</a:t>
            </a:r>
            <a:r>
              <a:rPr kumimoji="0" lang="en-US" altLang="en-US" sz="2800" b="1"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2800" b="1" i="0" u="none" strike="noStrike" cap="none" normalizeH="0" baseline="0" dirty="0" err="1">
                <a:ln>
                  <a:noFill/>
                </a:ln>
                <a:solidFill>
                  <a:srgbClr val="FF0000"/>
                </a:solidFill>
                <a:effectLst/>
                <a:latin typeface="Times New Roman" pitchFamily="18" charset="0"/>
                <a:cs typeface="Times New Roman" pitchFamily="18" charset="0"/>
              </a:rPr>
              <a:t>TẬP</a:t>
            </a:r>
            <a:r>
              <a:rPr kumimoji="0" lang="en-US" altLang="en-US" sz="2800" b="1" i="0" u="none" strike="noStrike" cap="none" normalizeH="0" baseline="0" dirty="0">
                <a:ln>
                  <a:noFill/>
                </a:ln>
                <a:solidFill>
                  <a:srgbClr val="FF0000"/>
                </a:solidFill>
                <a:effectLst/>
                <a:latin typeface="Times New Roman" pitchFamily="18" charset="0"/>
                <a:cs typeface="Times New Roman" pitchFamily="18" charset="0"/>
              </a:rPr>
              <a:t> 1</a:t>
            </a:r>
            <a:endParaRPr kumimoji="0" lang="en-US" altLang="en-US" sz="2800" b="0" i="0" u="none" strike="noStrike" cap="none" normalizeH="0" baseline="0" dirty="0">
              <a:ln>
                <a:noFill/>
              </a:ln>
              <a:solidFill>
                <a:srgbClr val="FF0000"/>
              </a:solidFill>
              <a:effectLst/>
              <a:latin typeface="Times New Roman" pitchFamily="18" charset="0"/>
              <a:cs typeface="Times New Roman" pitchFamily="18" charset="0"/>
            </a:endParaRPr>
          </a:p>
          <a:p>
            <a:pPr marR="0" lvl="0" fontAlgn="base">
              <a:lnSpc>
                <a:spcPct val="90000"/>
              </a:lnSpc>
              <a:spcBef>
                <a:spcPct val="0"/>
              </a:spcBef>
              <a:spcAft>
                <a:spcPts val="600"/>
              </a:spcAft>
              <a:buClrTx/>
              <a:buSzTx/>
              <a:tabLst/>
            </a:pP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Gieo</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một</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xúc</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xắc</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1" u="none" strike="noStrike" cap="none" normalizeH="0" baseline="0" dirty="0">
                <a:ln>
                  <a:noFill/>
                </a:ln>
                <a:solidFill>
                  <a:srgbClr val="002060"/>
                </a:solidFill>
                <a:effectLst/>
                <a:latin typeface="Times New Roman" pitchFamily="18" charset="0"/>
                <a:cs typeface="Times New Roman" pitchFamily="18" charset="0"/>
              </a:rPr>
              <a:t>30</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lần</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liên</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tiếp</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ghi</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lại</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mặt</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xuất</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hiện</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của</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xúc</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xắc</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sau</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mỗi</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lần</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 </a:t>
            </a:r>
            <a:r>
              <a:rPr kumimoji="0" lang="en-US" altLang="en-US" sz="2800" b="0" i="0" u="none" strike="noStrike" cap="none" normalizeH="0" baseline="0" dirty="0" err="1">
                <a:ln>
                  <a:noFill/>
                </a:ln>
                <a:solidFill>
                  <a:srgbClr val="002060"/>
                </a:solidFill>
                <a:effectLst/>
                <a:latin typeface="Times New Roman" pitchFamily="18" charset="0"/>
                <a:cs typeface="Times New Roman" pitchFamily="18" charset="0"/>
              </a:rPr>
              <a:t>gieo</a:t>
            </a:r>
            <a:r>
              <a:rPr kumimoji="0" lang="en-US" altLang="en-US" sz="2800" b="0" i="0" u="none" strike="noStrike" cap="none" normalizeH="0" baseline="0" dirty="0">
                <a:ln>
                  <a:noFill/>
                </a:ln>
                <a:solidFill>
                  <a:srgbClr val="002060"/>
                </a:solidFill>
                <a:effectLst/>
                <a:latin typeface="Times New Roman" pitchFamily="18" charset="0"/>
                <a:cs typeface="Times New Roman" pitchFamily="18" charset="0"/>
              </a:rPr>
              <a:t>.</a:t>
            </a:r>
          </a:p>
        </p:txBody>
      </p:sp>
      <p:graphicFrame>
        <p:nvGraphicFramePr>
          <p:cNvPr id="7" name="Tab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1C31E5-51C8-43DC-5686-632F3D863AD5}"/>
              </a:ext>
            </a:extLst>
          </p:cNvPr>
          <p:cNvGraphicFramePr>
            <a:graphicFrameLocks noGrp="1"/>
          </p:cNvGraphicFramePr>
          <p:nvPr>
            <p:extLst>
              <p:ext uri="{D42A27DB-BD31-4B8C-83A1-F6EECF244321}">
                <p14:modId xmlns:p14="http://schemas.microsoft.com/office/powerpoint/2010/main" val="513630414"/>
              </p:ext>
            </p:extLst>
          </p:nvPr>
        </p:nvGraphicFramePr>
        <p:xfrm>
          <a:off x="228600" y="1331838"/>
          <a:ext cx="8965243" cy="1239912"/>
        </p:xfrm>
        <a:graphic>
          <a:graphicData uri="http://schemas.openxmlformats.org/drawingml/2006/table">
            <a:tbl>
              <a:tblPr firstRow="1" firstCol="1" bandRow="1"/>
              <a:tblGrid>
                <a:gridCol w="2019358">
                  <a:extLst>
                    <a:ext uri="{9D8B030D-6E8A-4147-A177-3AD203B41FA5}">
                      <a16:colId xmlns:a16="http://schemas.microsoft.com/office/drawing/2014/main" val="1843602525"/>
                    </a:ext>
                  </a:extLst>
                </a:gridCol>
                <a:gridCol w="463059">
                  <a:extLst>
                    <a:ext uri="{9D8B030D-6E8A-4147-A177-3AD203B41FA5}">
                      <a16:colId xmlns:a16="http://schemas.microsoft.com/office/drawing/2014/main" val="3174189538"/>
                    </a:ext>
                  </a:extLst>
                </a:gridCol>
                <a:gridCol w="463059">
                  <a:extLst>
                    <a:ext uri="{9D8B030D-6E8A-4147-A177-3AD203B41FA5}">
                      <a16:colId xmlns:a16="http://schemas.microsoft.com/office/drawing/2014/main" val="2649066273"/>
                    </a:ext>
                  </a:extLst>
                </a:gridCol>
                <a:gridCol w="463059">
                  <a:extLst>
                    <a:ext uri="{9D8B030D-6E8A-4147-A177-3AD203B41FA5}">
                      <a16:colId xmlns:a16="http://schemas.microsoft.com/office/drawing/2014/main" val="3172687865"/>
                    </a:ext>
                  </a:extLst>
                </a:gridCol>
                <a:gridCol w="463059">
                  <a:extLst>
                    <a:ext uri="{9D8B030D-6E8A-4147-A177-3AD203B41FA5}">
                      <a16:colId xmlns:a16="http://schemas.microsoft.com/office/drawing/2014/main" val="1821355710"/>
                    </a:ext>
                  </a:extLst>
                </a:gridCol>
                <a:gridCol w="463059">
                  <a:extLst>
                    <a:ext uri="{9D8B030D-6E8A-4147-A177-3AD203B41FA5}">
                      <a16:colId xmlns:a16="http://schemas.microsoft.com/office/drawing/2014/main" val="3752679442"/>
                    </a:ext>
                  </a:extLst>
                </a:gridCol>
                <a:gridCol w="463059">
                  <a:extLst>
                    <a:ext uri="{9D8B030D-6E8A-4147-A177-3AD203B41FA5}">
                      <a16:colId xmlns:a16="http://schemas.microsoft.com/office/drawing/2014/main" val="2915575371"/>
                    </a:ext>
                  </a:extLst>
                </a:gridCol>
                <a:gridCol w="463059">
                  <a:extLst>
                    <a:ext uri="{9D8B030D-6E8A-4147-A177-3AD203B41FA5}">
                      <a16:colId xmlns:a16="http://schemas.microsoft.com/office/drawing/2014/main" val="543329427"/>
                    </a:ext>
                  </a:extLst>
                </a:gridCol>
                <a:gridCol w="463059">
                  <a:extLst>
                    <a:ext uri="{9D8B030D-6E8A-4147-A177-3AD203B41FA5}">
                      <a16:colId xmlns:a16="http://schemas.microsoft.com/office/drawing/2014/main" val="1371358474"/>
                    </a:ext>
                  </a:extLst>
                </a:gridCol>
                <a:gridCol w="463059">
                  <a:extLst>
                    <a:ext uri="{9D8B030D-6E8A-4147-A177-3AD203B41FA5}">
                      <a16:colId xmlns:a16="http://schemas.microsoft.com/office/drawing/2014/main" val="1130521192"/>
                    </a:ext>
                  </a:extLst>
                </a:gridCol>
                <a:gridCol w="463059">
                  <a:extLst>
                    <a:ext uri="{9D8B030D-6E8A-4147-A177-3AD203B41FA5}">
                      <a16:colId xmlns:a16="http://schemas.microsoft.com/office/drawing/2014/main" val="3802478270"/>
                    </a:ext>
                  </a:extLst>
                </a:gridCol>
                <a:gridCol w="463059">
                  <a:extLst>
                    <a:ext uri="{9D8B030D-6E8A-4147-A177-3AD203B41FA5}">
                      <a16:colId xmlns:a16="http://schemas.microsoft.com/office/drawing/2014/main" val="3134775089"/>
                    </a:ext>
                  </a:extLst>
                </a:gridCol>
                <a:gridCol w="463059">
                  <a:extLst>
                    <a:ext uri="{9D8B030D-6E8A-4147-A177-3AD203B41FA5}">
                      <a16:colId xmlns:a16="http://schemas.microsoft.com/office/drawing/2014/main" val="3009731385"/>
                    </a:ext>
                  </a:extLst>
                </a:gridCol>
                <a:gridCol w="463059">
                  <a:extLst>
                    <a:ext uri="{9D8B030D-6E8A-4147-A177-3AD203B41FA5}">
                      <a16:colId xmlns:a16="http://schemas.microsoft.com/office/drawing/2014/main" val="495870340"/>
                    </a:ext>
                  </a:extLst>
                </a:gridCol>
                <a:gridCol w="463059">
                  <a:extLst>
                    <a:ext uri="{9D8B030D-6E8A-4147-A177-3AD203B41FA5}">
                      <a16:colId xmlns:a16="http://schemas.microsoft.com/office/drawing/2014/main" val="895673559"/>
                    </a:ext>
                  </a:extLst>
                </a:gridCol>
                <a:gridCol w="463059">
                  <a:extLst>
                    <a:ext uri="{9D8B030D-6E8A-4147-A177-3AD203B41FA5}">
                      <a16:colId xmlns:a16="http://schemas.microsoft.com/office/drawing/2014/main" val="2413648017"/>
                    </a:ext>
                  </a:extLst>
                </a:gridCol>
              </a:tblGrid>
              <a:tr h="0">
                <a:tc>
                  <a:txBody>
                    <a:bodyPr/>
                    <a:lstStyle/>
                    <a:p>
                      <a:pPr algn="ctr" fontAlgn="ctr">
                        <a:spcBef>
                          <a:spcPts val="300"/>
                        </a:spcBef>
                        <a:spcAft>
                          <a:spcPts val="300"/>
                        </a:spcAft>
                      </a:pP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gieo</a:t>
                      </a:r>
                      <a:endParaRPr lang="en-US" sz="2000" b="0" i="0" u="none" strike="noStrike" dirty="0">
                        <a:solidFill>
                          <a:srgbClr val="002060"/>
                        </a:solidFill>
                        <a:effectLst/>
                        <a:latin typeface="Arial" panose="020B0604020202020204" pitchFamily="34" charset="0"/>
                      </a:endParaRPr>
                    </a:p>
                  </a:txBody>
                  <a:tcPr marL="37284" marR="37284" marT="51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283885"/>
                  </a:ext>
                </a:extLst>
              </a:tr>
              <a:tr h="0">
                <a:tc>
                  <a:txBody>
                    <a:bodyPr/>
                    <a:lstStyle/>
                    <a:p>
                      <a:pPr algn="ctr" fontAlgn="ctr">
                        <a:spcBef>
                          <a:spcPts val="300"/>
                        </a:spcBef>
                        <a:spcAft>
                          <a:spcPts val="300"/>
                        </a:spcAft>
                      </a:pP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b="0" i="0" u="none" strike="noStrike" dirty="0">
                        <a:solidFill>
                          <a:srgbClr val="002060"/>
                        </a:solidFill>
                        <a:effectLst/>
                        <a:latin typeface="Arial" panose="020B0604020202020204" pitchFamily="34" charset="0"/>
                      </a:endParaRPr>
                    </a:p>
                  </a:txBody>
                  <a:tcPr marL="37284" marR="37284" marT="51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028121"/>
                  </a:ext>
                </a:extLst>
              </a:tr>
              <a:tr h="0">
                <a:tc>
                  <a:txBody>
                    <a:bodyPr/>
                    <a:lstStyle/>
                    <a:p>
                      <a:pPr algn="ctr" fontAlgn="ctr">
                        <a:spcBef>
                          <a:spcPts val="300"/>
                        </a:spcBef>
                        <a:spcAft>
                          <a:spcPts val="300"/>
                        </a:spcAft>
                      </a:pP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gieo</a:t>
                      </a:r>
                      <a:endParaRPr lang="en-US" sz="2000" b="0" i="0" u="none" strike="noStrike" dirty="0">
                        <a:solidFill>
                          <a:srgbClr val="002060"/>
                        </a:solidFill>
                        <a:effectLst/>
                        <a:latin typeface="Arial" panose="020B0604020202020204" pitchFamily="34" charset="0"/>
                      </a:endParaRPr>
                    </a:p>
                  </a:txBody>
                  <a:tcPr marL="37284" marR="37284" marT="51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279731"/>
                  </a:ext>
                </a:extLst>
              </a:tr>
              <a:tr h="0">
                <a:tc>
                  <a:txBody>
                    <a:bodyPr/>
                    <a:lstStyle/>
                    <a:p>
                      <a:pPr algn="ctr" fontAlgn="ctr">
                        <a:spcBef>
                          <a:spcPts val="300"/>
                        </a:spcBef>
                        <a:spcAft>
                          <a:spcPts val="300"/>
                        </a:spcAft>
                      </a:pP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chấm</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xuất</a:t>
                      </a:r>
                      <a:r>
                        <a:rPr lang="en-US" sz="2000" b="0" i="0" u="none" strike="noStrike"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0" i="0" u="none" strike="noStrike"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b="0" i="0" u="none" strike="noStrike" dirty="0">
                        <a:solidFill>
                          <a:srgbClr val="002060"/>
                        </a:solidFill>
                        <a:effectLst/>
                        <a:latin typeface="Arial" panose="020B0604020202020204" pitchFamily="34" charset="0"/>
                      </a:endParaRPr>
                    </a:p>
                  </a:txBody>
                  <a:tcPr marL="37284" marR="37284" marT="51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912662"/>
                  </a:ext>
                </a:extLst>
              </a:tr>
            </a:tbl>
          </a:graphicData>
        </a:graphic>
      </p:graphicFrame>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B5E7292-7C0B-4D48-BA4D-2CDC37FA7483}"/>
              </a:ext>
            </a:extLst>
          </p:cNvPr>
          <p:cNvSpPr/>
          <p:nvPr/>
        </p:nvSpPr>
        <p:spPr>
          <a:xfrm>
            <a:off x="161036" y="2577833"/>
            <a:ext cx="8893350" cy="1720471"/>
          </a:xfrm>
          <a:prstGeom prst="rect">
            <a:avLst/>
          </a:prstGeom>
        </p:spPr>
        <p:txBody>
          <a:bodyPr wrap="square">
            <a:spAutoFit/>
          </a:bodyPr>
          <a:lstStyle/>
          <a:p>
            <a:pPr lvl="0" fontAlgn="base">
              <a:lnSpc>
                <a:spcPct val="90000"/>
              </a:lnSpc>
              <a:spcBef>
                <a:spcPct val="0"/>
              </a:spcBef>
              <a:spcAft>
                <a:spcPts val="600"/>
              </a:spcAft>
            </a:pPr>
            <a:r>
              <a:rPr lang="en-US" altLang="en-US" sz="2800" dirty="0">
                <a:solidFill>
                  <a:srgbClr val="002060"/>
                </a:solidFill>
                <a:latin typeface="Times New Roman" pitchFamily="18" charset="0"/>
                <a:cs typeface="Times New Roman" pitchFamily="18" charset="0"/>
              </a:rPr>
              <a:t>a) </a:t>
            </a:r>
            <a:r>
              <a:rPr lang="en-US" altLang="en-US" sz="2800" dirty="0" err="1">
                <a:solidFill>
                  <a:srgbClr val="002060"/>
                </a:solidFill>
                <a:latin typeface="Times New Roman" pitchFamily="18" charset="0"/>
                <a:cs typeface="Times New Roman" pitchFamily="18" charset="0"/>
              </a:rPr>
              <a:t>Xác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suất</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thực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nghiệm</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của</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biến</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cố</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Mặt</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xuất</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hiện</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của</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xúc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xắc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là</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mặt</a:t>
            </a:r>
            <a:r>
              <a:rPr lang="en-US" altLang="en-US" sz="2800" dirty="0">
                <a:solidFill>
                  <a:srgbClr val="002060"/>
                </a:solidFill>
                <a:latin typeface="Times New Roman" pitchFamily="18" charset="0"/>
                <a:cs typeface="Times New Roman" pitchFamily="18" charset="0"/>
              </a:rPr>
              <a:t> </a:t>
            </a:r>
            <a:r>
              <a:rPr lang="en-US" altLang="en-US" sz="2800" i="1" dirty="0">
                <a:solidFill>
                  <a:srgbClr val="002060"/>
                </a:solidFill>
                <a:latin typeface="Times New Roman" pitchFamily="18" charset="0"/>
                <a:cs typeface="Times New Roman" pitchFamily="18" charset="0"/>
              </a:rPr>
              <a:t>3 </a:t>
            </a:r>
            <a:r>
              <a:rPr lang="en-US" altLang="en-US" sz="2800" dirty="0" err="1">
                <a:solidFill>
                  <a:srgbClr val="002060"/>
                </a:solidFill>
                <a:latin typeface="Times New Roman" pitchFamily="18" charset="0"/>
                <a:cs typeface="Times New Roman" pitchFamily="18" charset="0"/>
              </a:rPr>
              <a:t>chấm</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là</a:t>
            </a:r>
            <a:r>
              <a:rPr lang="en-US" altLang="en-US" sz="2800" dirty="0">
                <a:solidFill>
                  <a:srgbClr val="002060"/>
                </a:solidFill>
                <a:latin typeface="Times New Roman" pitchFamily="18" charset="0"/>
                <a:cs typeface="Times New Roman" pitchFamily="18" charset="0"/>
              </a:rPr>
              <a:t>: ....</a:t>
            </a:r>
          </a:p>
          <a:p>
            <a:pPr lvl="0" fontAlgn="base">
              <a:lnSpc>
                <a:spcPct val="90000"/>
              </a:lnSpc>
              <a:spcBef>
                <a:spcPct val="0"/>
              </a:spcBef>
              <a:spcAft>
                <a:spcPts val="600"/>
              </a:spcAft>
            </a:pPr>
            <a:r>
              <a:rPr lang="en-US" altLang="en-US" sz="2800" dirty="0">
                <a:solidFill>
                  <a:srgbClr val="002060"/>
                </a:solidFill>
                <a:latin typeface="Times New Roman" pitchFamily="18" charset="0"/>
                <a:cs typeface="Times New Roman" pitchFamily="18" charset="0"/>
              </a:rPr>
              <a:t>b) </a:t>
            </a:r>
            <a:r>
              <a:rPr lang="en-US" altLang="en-US" sz="2800" dirty="0" err="1">
                <a:solidFill>
                  <a:srgbClr val="002060"/>
                </a:solidFill>
                <a:latin typeface="Times New Roman" pitchFamily="18" charset="0"/>
                <a:cs typeface="Times New Roman" pitchFamily="18" charset="0"/>
              </a:rPr>
              <a:t>Xác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suất</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thực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nghiệm</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của</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biến</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cố</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Mặt</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xuất</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hiện</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của</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xúc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xắc</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là</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mặt</a:t>
            </a:r>
            <a:r>
              <a:rPr lang="en-US" altLang="en-US" sz="2800" dirty="0">
                <a:solidFill>
                  <a:srgbClr val="002060"/>
                </a:solidFill>
                <a:latin typeface="Times New Roman" pitchFamily="18" charset="0"/>
                <a:cs typeface="Times New Roman" pitchFamily="18" charset="0"/>
              </a:rPr>
              <a:t> </a:t>
            </a:r>
            <a:r>
              <a:rPr lang="en-US" altLang="en-US" sz="2800" i="1" dirty="0">
                <a:solidFill>
                  <a:srgbClr val="002060"/>
                </a:solidFill>
                <a:latin typeface="Times New Roman" pitchFamily="18" charset="0"/>
                <a:cs typeface="Times New Roman" pitchFamily="18" charset="0"/>
              </a:rPr>
              <a:t>4 </a:t>
            </a:r>
            <a:r>
              <a:rPr lang="en-US" altLang="en-US" sz="2800" dirty="0" err="1">
                <a:solidFill>
                  <a:srgbClr val="002060"/>
                </a:solidFill>
                <a:latin typeface="Times New Roman" pitchFamily="18" charset="0"/>
                <a:cs typeface="Times New Roman" pitchFamily="18" charset="0"/>
              </a:rPr>
              <a:t>chấm</a:t>
            </a:r>
            <a:r>
              <a:rPr lang="en-US" altLang="en-US" sz="2800" dirty="0">
                <a:solidFill>
                  <a:srgbClr val="002060"/>
                </a:solidFill>
                <a:latin typeface="Times New Roman" pitchFamily="18" charset="0"/>
                <a:cs typeface="Times New Roman" pitchFamily="18" charset="0"/>
              </a:rPr>
              <a:t>” </a:t>
            </a:r>
            <a:r>
              <a:rPr lang="en-US" altLang="en-US" sz="2800" dirty="0" err="1">
                <a:solidFill>
                  <a:srgbClr val="002060"/>
                </a:solidFill>
                <a:latin typeface="Times New Roman" pitchFamily="18" charset="0"/>
                <a:cs typeface="Times New Roman" pitchFamily="18" charset="0"/>
              </a:rPr>
              <a:t>là</a:t>
            </a:r>
            <a:r>
              <a:rPr lang="en-US" altLang="en-US" sz="2800" dirty="0">
                <a:solidFill>
                  <a:srgbClr val="002060"/>
                </a:solidFill>
                <a:latin typeface="Times New Roman" pitchFamily="18" charset="0"/>
                <a:cs typeface="Times New Roman" pitchFamily="18" charset="0"/>
              </a:rPr>
              <a:t>: ....</a:t>
            </a:r>
          </a:p>
        </p:txBody>
      </p:sp>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0F0B98-F7ED-4690-814B-C5CC59E00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0812" y="3749162"/>
            <a:ext cx="1378381" cy="1378381"/>
          </a:xfrm>
          <a:prstGeom prst="rect">
            <a:avLst/>
          </a:prstGeom>
        </p:spPr>
      </p:pic>
      <p:pic>
        <p:nvPicPr>
          <p:cNvPr id="3" name="Đồng hồ đếm ngược 5 phút - 5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6BC40F0-BB58-4639-9CAA-8E66182101C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62600" y="4114800"/>
            <a:ext cx="1577975" cy="887611"/>
          </a:xfrm>
          <a:prstGeom prst="rect">
            <a:avLst/>
          </a:prstGeom>
        </p:spPr>
      </p:pic>
    </p:spTree>
    <p:extLst>
      <p:ext uri="{BB962C8B-B14F-4D97-AF65-F5344CB8AC3E}">
        <p14:creationId xmlns:p14="http://schemas.microsoft.com/office/powerpoint/2010/main" val="253316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1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9543CC-CBAB-F6F0-8DEC-153516BE0679}"/>
                  </a:ext>
                </a:extLst>
              </p:cNvPr>
              <p:cNvSpPr txBox="1"/>
              <p:nvPr/>
            </p:nvSpPr>
            <p:spPr>
              <a:xfrm>
                <a:off x="165690" y="1879759"/>
                <a:ext cx="8839200" cy="221599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ts val="300"/>
                  </a:spcBef>
                  <a:spcAft>
                    <a:spcPts val="300"/>
                  </a:spcAft>
                </a:pPr>
                <a:r>
                  <a:rPr lang="vi-VN" sz="3200" i="1" dirty="0">
                    <a:solidFill>
                      <a:srgbClr val="FF0000"/>
                    </a:solidFill>
                    <a:latin typeface="Times New Roman"/>
                    <a:ea typeface="Times New Roman"/>
                  </a:rPr>
                  <a:t>Phương pháp giải: </a:t>
                </a:r>
                <a:endParaRPr lang="en-US" sz="3200" i="1" dirty="0">
                  <a:solidFill>
                    <a:srgbClr val="FF0000"/>
                  </a:solidFill>
                  <a:latin typeface="Times New Roman"/>
                  <a:ea typeface="Times New Roman"/>
                </a:endParaRPr>
              </a:p>
              <a:p>
                <a:pPr algn="just">
                  <a:spcBef>
                    <a:spcPts val="300"/>
                  </a:spcBef>
                  <a:spcAft>
                    <a:spcPts val="300"/>
                  </a:spcAft>
                </a:pPr>
                <a:r>
                  <a:rPr lang="vi-VN" sz="3200" dirty="0">
                    <a:solidFill>
                      <a:srgbClr val="FF0000"/>
                    </a:solidFill>
                    <a:latin typeface="Times New Roman"/>
                    <a:ea typeface="Times New Roman"/>
                  </a:rPr>
                  <a:t>- Tính xác suất của biến cố đó là</a:t>
                </a:r>
                <a:r>
                  <a:rPr lang="en-US" sz="3200" dirty="0">
                    <a:solidFill>
                      <a:srgbClr val="FF0000"/>
                    </a:solidFill>
                    <a:latin typeface="Times New Roman"/>
                    <a:ea typeface="Times New Roman"/>
                  </a:rPr>
                  <a:t> </a:t>
                </a:r>
                <a14:m>
                  <m:oMath xmlns:m="http://schemas.openxmlformats.org/officeDocument/2006/math">
                    <m:r>
                      <a:rPr lang="en-US" sz="3200" b="0" i="1" smtClean="0">
                        <a:solidFill>
                          <a:srgbClr val="FF0000"/>
                        </a:solidFill>
                        <a:latin typeface="Cambria Math"/>
                        <a:ea typeface="Times New Roman"/>
                      </a:rPr>
                      <m:t>𝑎</m:t>
                    </m:r>
                  </m:oMath>
                </a14:m>
                <a:r>
                  <a:rPr lang="vi-VN" sz="3200" dirty="0">
                    <a:solidFill>
                      <a:srgbClr val="FF0000"/>
                    </a:solidFill>
                    <a:latin typeface="Times New Roman"/>
                    <a:ea typeface="Times New Roman"/>
                  </a:rPr>
                  <a:t> .</a:t>
                </a:r>
                <a:endParaRPr lang="en-US" sz="3200" dirty="0">
                  <a:solidFill>
                    <a:srgbClr val="FF0000"/>
                  </a:solidFill>
                  <a:latin typeface="Times New Roman"/>
                  <a:ea typeface="Times New Roman"/>
                </a:endParaRPr>
              </a:p>
              <a:p>
                <a:pPr algn="just">
                  <a:spcBef>
                    <a:spcPts val="300"/>
                  </a:spcBef>
                  <a:spcAft>
                    <a:spcPts val="300"/>
                  </a:spcAft>
                </a:pPr>
                <a:r>
                  <a:rPr lang="vi-VN" sz="3200" dirty="0">
                    <a:solidFill>
                      <a:srgbClr val="FF0000"/>
                    </a:solidFill>
                    <a:latin typeface="Times New Roman"/>
                    <a:ea typeface="Times New Roman"/>
                  </a:rPr>
                  <a:t>- Khi số lần thực nghiệm lớn thì xác suất thực nghiệm của biến cố càng gần với </a:t>
                </a:r>
                <a14:m>
                  <m:oMath xmlns:m="http://schemas.openxmlformats.org/officeDocument/2006/math">
                    <m:r>
                      <a:rPr lang="en-US" sz="3200" i="1">
                        <a:solidFill>
                          <a:srgbClr val="FF0000"/>
                        </a:solidFill>
                        <a:latin typeface="Cambria Math"/>
                        <a:ea typeface="Times New Roman"/>
                      </a:rPr>
                      <m:t>𝑎</m:t>
                    </m:r>
                  </m:oMath>
                </a14:m>
                <a:r>
                  <a:rPr lang="vi-VN" sz="3200" dirty="0">
                    <a:solidFill>
                      <a:srgbClr val="FF0000"/>
                    </a:solidFill>
                    <a:latin typeface="Times New Roman"/>
                    <a:ea typeface="Times New Roman"/>
                  </a:rPr>
                  <a:t>.</a:t>
                </a:r>
                <a:endParaRPr lang="en-US" sz="3200" dirty="0">
                  <a:solidFill>
                    <a:srgbClr val="FF0000"/>
                  </a:solidFill>
                  <a:effectLst/>
                  <a:latin typeface="Times New Roman"/>
                  <a:ea typeface="Times New Roman"/>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9543CC-CBAB-F6F0-8DEC-153516BE0679}"/>
                  </a:ext>
                </a:extLst>
              </p:cNvPr>
              <p:cNvSpPr txBox="1">
                <a:spLocks noRot="1" noChangeAspect="1" noMove="1" noResize="1" noEditPoints="1" noAdjustHandles="1" noChangeArrowheads="1" noChangeShapeType="1" noTextEdit="1"/>
              </p:cNvSpPr>
              <p:nvPr/>
            </p:nvSpPr>
            <p:spPr>
              <a:xfrm>
                <a:off x="165690" y="1879759"/>
                <a:ext cx="8839200" cy="2215991"/>
              </a:xfrm>
              <a:prstGeom prst="rect">
                <a:avLst/>
              </a:prstGeom>
              <a:blipFill>
                <a:blip r:embed="rId2"/>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2" name="TextBox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0B75C2-6813-2FFF-9339-B448DB98BBD9}"/>
              </a:ext>
            </a:extLst>
          </p:cNvPr>
          <p:cNvSpPr txBox="1"/>
          <p:nvPr/>
        </p:nvSpPr>
        <p:spPr>
          <a:xfrm>
            <a:off x="152400" y="136420"/>
            <a:ext cx="8839200" cy="1569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a:spAutoFit/>
          </a:bodyPr>
          <a:lstStyle/>
          <a:p>
            <a:pPr algn="just"/>
            <a:r>
              <a:rPr lang="vi-VN" sz="3200" b="1" dirty="0">
                <a:solidFill>
                  <a:srgbClr val="FF0000"/>
                </a:solidFill>
                <a:effectLst/>
                <a:latin typeface="+mj-lt"/>
                <a:ea typeface="Times New Roman" panose="02020603050405020304" pitchFamily="18" charset="0"/>
              </a:rPr>
              <a:t>Dạng</a:t>
            </a:r>
            <a:r>
              <a:rPr lang="en-US" sz="3200" b="1" dirty="0">
                <a:solidFill>
                  <a:srgbClr val="FF0000"/>
                </a:solidFill>
                <a:effectLst/>
                <a:latin typeface="+mj-lt"/>
                <a:ea typeface="Times New Roman" panose="02020603050405020304" pitchFamily="18" charset="0"/>
              </a:rPr>
              <a:t> </a:t>
            </a:r>
            <a:r>
              <a:rPr lang="en-US"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3200" b="1" dirty="0">
                <a:solidFill>
                  <a:srgbClr val="FF0000"/>
                </a:solidFill>
                <a:effectLst/>
                <a:latin typeface="+mj-lt"/>
                <a:ea typeface="Times New Roman" panose="02020603050405020304" pitchFamily="18" charset="0"/>
              </a:rPr>
              <a:t>: </a:t>
            </a:r>
            <a:r>
              <a:rPr lang="en-US" sz="3200" b="1" dirty="0">
                <a:solidFill>
                  <a:srgbClr val="FF0000"/>
                </a:solidFill>
                <a:latin typeface="Times New Roman" panose="02020603050405020304" pitchFamily="18" charset="0"/>
                <a:cs typeface="Times New Roman" panose="02020603050405020304" pitchFamily="18" charset="0"/>
              </a:rPr>
              <a:t>M</a:t>
            </a:r>
            <a:r>
              <a:rPr lang="vi-VN" sz="3200" b="1" dirty="0">
                <a:solidFill>
                  <a:srgbClr val="FF0000"/>
                </a:solidFill>
                <a:latin typeface="+mj-lt"/>
              </a:rPr>
              <a:t>ối liên hệ giữa xác suất thực nghiệm của biến cố với xác suất của biến cố đó khi số lần thực nghiệm lớn.</a:t>
            </a:r>
            <a:endParaRPr lang="en-US" sz="3200" dirty="0">
              <a:solidFill>
                <a:srgbClr val="FF0000"/>
              </a:solidFill>
              <a:effectLst/>
              <a:latin typeface="+mj-lt"/>
              <a:ea typeface="Times New Roman" panose="02020603050405020304" pitchFamily="18" charset="0"/>
            </a:endParaRP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E1E07B3-41E0-9A0C-FD82-3E30523944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010798" y="3790950"/>
            <a:ext cx="1133202" cy="1133202"/>
          </a:xfrm>
          <a:prstGeom prst="rect">
            <a:avLst/>
          </a:prstGeom>
        </p:spPr>
      </p:pic>
    </p:spTree>
    <p:extLst>
      <p:ext uri="{BB962C8B-B14F-4D97-AF65-F5344CB8AC3E}">
        <p14:creationId xmlns:p14="http://schemas.microsoft.com/office/powerpoint/2010/main" val="2772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9543CC-CBAB-F6F0-8DEC-153516BE0679}"/>
              </a:ext>
            </a:extLst>
          </p:cNvPr>
          <p:cNvSpPr txBox="1"/>
          <p:nvPr/>
        </p:nvSpPr>
        <p:spPr>
          <a:xfrm>
            <a:off x="138056" y="-1121"/>
            <a:ext cx="8839200" cy="2400657"/>
          </a:xfrm>
          <a:prstGeom prst="rect">
            <a:avLst/>
          </a:prstGeom>
          <a:solidFill>
            <a:schemeClr val="bg1"/>
          </a:solidFill>
        </p:spPr>
        <p:txBody>
          <a:bodyPr wrap="square">
            <a:spAutoFit/>
          </a:bodyPr>
          <a:lstStyle/>
          <a:p>
            <a:pPr algn="just"/>
            <a:r>
              <a:rPr lang="en-US" sz="3000" b="1" dirty="0" err="1">
                <a:solidFill>
                  <a:srgbClr val="002060"/>
                </a:solidFill>
                <a:latin typeface="Times New Roman" panose="02020603050405020304" pitchFamily="18" charset="0"/>
                <a:ea typeface="Times New Roman" panose="02020603050405020304" pitchFamily="18" charset="0"/>
              </a:rPr>
              <a:t>B</a:t>
            </a:r>
            <a:r>
              <a:rPr lang="en-US" sz="3000" b="1" dirty="0" err="1">
                <a:solidFill>
                  <a:srgbClr val="002060"/>
                </a:solidFill>
                <a:effectLst/>
                <a:latin typeface="Times New Roman" panose="02020603050405020304" pitchFamily="18" charset="0"/>
                <a:ea typeface="Times New Roman" panose="02020603050405020304" pitchFamily="18" charset="0"/>
              </a:rPr>
              <a:t>ài</a:t>
            </a:r>
            <a:r>
              <a:rPr lang="en-US" sz="3000" b="1" dirty="0">
                <a:solidFill>
                  <a:srgbClr val="002060"/>
                </a:solidFill>
                <a:effectLst/>
                <a:latin typeface="Times New Roman" panose="02020603050405020304" pitchFamily="18" charset="0"/>
                <a:ea typeface="Times New Roman" panose="02020603050405020304" pitchFamily="18" charset="0"/>
              </a:rPr>
              <a:t> </a:t>
            </a:r>
            <a:r>
              <a:rPr lang="en-US" sz="3000" b="1" dirty="0" err="1">
                <a:solidFill>
                  <a:srgbClr val="002060"/>
                </a:solidFill>
                <a:effectLst/>
                <a:latin typeface="Times New Roman" panose="02020603050405020304" pitchFamily="18" charset="0"/>
                <a:ea typeface="Times New Roman" panose="02020603050405020304" pitchFamily="18" charset="0"/>
              </a:rPr>
              <a:t>tập</a:t>
            </a:r>
            <a:r>
              <a:rPr lang="en-US" sz="3000" b="1" dirty="0">
                <a:solidFill>
                  <a:srgbClr val="002060"/>
                </a:solidFill>
                <a:effectLst/>
                <a:latin typeface="Times New Roman" panose="02020603050405020304" pitchFamily="18" charset="0"/>
                <a:ea typeface="Times New Roman" panose="02020603050405020304" pitchFamily="18" charset="0"/>
              </a:rPr>
              <a:t> 3 (SGK </a:t>
            </a:r>
            <a:r>
              <a:rPr lang="en-US" sz="3000" b="1" dirty="0" err="1">
                <a:solidFill>
                  <a:srgbClr val="002060"/>
                </a:solidFill>
                <a:effectLst/>
                <a:latin typeface="Times New Roman" panose="02020603050405020304" pitchFamily="18" charset="0"/>
                <a:ea typeface="Times New Roman" panose="02020603050405020304" pitchFamily="18" charset="0"/>
              </a:rPr>
              <a:t>trang</a:t>
            </a:r>
            <a:r>
              <a:rPr lang="en-US" sz="3000" b="1" dirty="0">
                <a:solidFill>
                  <a:srgbClr val="002060"/>
                </a:solidFill>
                <a:effectLst/>
                <a:latin typeface="Times New Roman" panose="02020603050405020304" pitchFamily="18" charset="0"/>
                <a:ea typeface="Times New Roman" panose="02020603050405020304" pitchFamily="18" charset="0"/>
              </a:rPr>
              <a:t> 36). </a:t>
            </a:r>
          </a:p>
          <a:p>
            <a:pPr algn="just"/>
            <a:r>
              <a:rPr lang="en-US" sz="3000" dirty="0" err="1">
                <a:solidFill>
                  <a:srgbClr val="002060"/>
                </a:solidFill>
                <a:effectLst/>
                <a:latin typeface="Times New Roman" panose="02020603050405020304" pitchFamily="18" charset="0"/>
                <a:ea typeface="Times New Roman" panose="02020603050405020304" pitchFamily="18" charset="0"/>
              </a:rPr>
              <a:t>Nêu</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mối</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liên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hệ</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giữa</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xác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suất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thực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nghiệm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của</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biến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cố</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Mặt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xuất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hiện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của</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xúc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xắc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có</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số</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chấm</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là</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số</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chẵn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khi</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số</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lần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gieo</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xúc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xắc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ngày</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càng</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lớn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với</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xác</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suất</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của</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biến</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cố</a:t>
            </a:r>
            <a:r>
              <a:rPr lang="en-US" sz="3000" dirty="0">
                <a:solidFill>
                  <a:srgbClr val="002060"/>
                </a:solidFill>
                <a:effectLst/>
                <a:latin typeface="Times New Roman" panose="02020603050405020304" pitchFamily="18" charset="0"/>
                <a:ea typeface="Times New Roman" panose="02020603050405020304" pitchFamily="18" charset="0"/>
              </a:rPr>
              <a:t> </a:t>
            </a:r>
            <a:r>
              <a:rPr lang="en-US" sz="3000" dirty="0" err="1">
                <a:solidFill>
                  <a:srgbClr val="002060"/>
                </a:solidFill>
                <a:effectLst/>
                <a:latin typeface="Times New Roman" panose="02020603050405020304" pitchFamily="18" charset="0"/>
                <a:ea typeface="Times New Roman" panose="02020603050405020304" pitchFamily="18" charset="0"/>
              </a:rPr>
              <a:t>đó</a:t>
            </a:r>
            <a:r>
              <a:rPr lang="en-US" sz="3000" dirty="0">
                <a:solidFill>
                  <a:srgbClr val="002060"/>
                </a:solidFill>
                <a:effectLst/>
                <a:latin typeface="Times New Roman" panose="02020603050405020304" pitchFamily="18" charset="0"/>
                <a:ea typeface="Times New Roman" panose="02020603050405020304" pitchFamily="18" charset="0"/>
              </a:rPr>
              <a:t>.</a:t>
            </a:r>
          </a:p>
        </p:txBody>
      </p:sp>
      <mc:AlternateContent xmlns:mc="http://schemas.openxmlformats.org/markup-compatibility/2006">
        <mc:Choice xmlns:a14="http://schemas.microsoft.com/office/drawing/2010/main" Requires="a14">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83CF3A-4968-14F9-E08C-2F91846995E9}"/>
                  </a:ext>
                </a:extLst>
              </p:cNvPr>
              <p:cNvSpPr>
                <a:spLocks noChangeArrowheads="1"/>
              </p:cNvSpPr>
              <p:nvPr/>
            </p:nvSpPr>
            <p:spPr bwMode="auto">
              <a:xfrm>
                <a:off x="76200" y="2233374"/>
                <a:ext cx="8839200" cy="278127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en-US" sz="3000" b="1" i="1" dirty="0">
                    <a:solidFill>
                      <a:srgbClr val="FF0000"/>
                    </a:solidFill>
                    <a:latin typeface="Times New Roman" pitchFamily="18" charset="0"/>
                    <a:ea typeface="Times New Roman" pitchFamily="18" charset="0"/>
                    <a:cs typeface="Times New Roman" pitchFamily="18" charset="0"/>
                  </a:rPr>
                  <a:t>Giải: </a:t>
                </a:r>
                <a:r>
                  <a:rPr lang="vi-VN" altLang="en-US" sz="3000" dirty="0">
                    <a:solidFill>
                      <a:srgbClr val="FF0000"/>
                    </a:solidFill>
                    <a:latin typeface="+mj-lt"/>
                    <a:ea typeface="Times New Roman" panose="02020603050405020304" pitchFamily="18" charset="0"/>
                  </a:rPr>
                  <a:t>Do </a:t>
                </a:r>
                <a:r>
                  <a:rPr kumimoji="0" lang="vi-VN" altLang="en-US" sz="3000" b="0" i="0" u="none" strike="noStrike" cap="none" normalizeH="0" baseline="0" dirty="0">
                    <a:ln>
                      <a:noFill/>
                    </a:ln>
                    <a:solidFill>
                      <a:srgbClr val="FF0000"/>
                    </a:solidFill>
                    <a:effectLst/>
                    <a:latin typeface="+mj-lt"/>
                    <a:ea typeface="Times New Roman" panose="02020603050405020304" pitchFamily="18" charset="0"/>
                  </a:rPr>
                  <a:t>xác xuất của biến cố “Mặt xuất hiện của xúc xắc có số chấm là số chẵn” là</a:t>
                </a:r>
                <a:r>
                  <a:rPr kumimoji="0" lang="en-US" altLang="en-US" sz="3000" b="0" i="0" u="none" strike="noStrike" cap="none" normalizeH="0" baseline="0" dirty="0">
                    <a:ln>
                      <a:noFill/>
                    </a:ln>
                    <a:solidFill>
                      <a:srgbClr val="FF0000"/>
                    </a:solidFill>
                    <a:effectLst/>
                    <a:latin typeface="+mj-lt"/>
                    <a:ea typeface="Times New Roman" panose="02020603050405020304" pitchFamily="18" charset="0"/>
                  </a:rPr>
                  <a:t> </a:t>
                </a:r>
                <a:r>
                  <a:rPr kumimoji="0" lang="vi-VN" altLang="en-US" sz="30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14:m>
                  <m:oMath xmlns:m="http://schemas.openxmlformats.org/officeDocument/2006/math">
                    <m:f>
                      <m:fPr>
                        <m:ctrlPr>
                          <a:rPr lang="en-US" sz="3000" i="1" smtClean="0">
                            <a:solidFill>
                              <a:srgbClr val="FF0000"/>
                            </a:solidFill>
                            <a:effectLst/>
                            <a:latin typeface="Cambria Math" panose="02040503050406030204" pitchFamily="18" charset="0"/>
                            <a:ea typeface="Cambria Math" panose="02040503050406030204" pitchFamily="18" charset="0"/>
                          </a:rPr>
                        </m:ctrlPr>
                      </m:fPr>
                      <m:num>
                        <m:r>
                          <a:rPr lang="en-US" sz="3000" b="0" i="1" smtClean="0">
                            <a:solidFill>
                              <a:srgbClr val="FF0000"/>
                            </a:solidFill>
                            <a:effectLst/>
                            <a:latin typeface="Cambria Math" panose="02040503050406030204" pitchFamily="18" charset="0"/>
                            <a:ea typeface="Cambria Math" panose="02040503050406030204" pitchFamily="18" charset="0"/>
                          </a:rPr>
                          <m:t>1</m:t>
                        </m:r>
                      </m:num>
                      <m:den>
                        <m:r>
                          <a:rPr lang="en-US" sz="3000" b="0" i="1" smtClean="0">
                            <a:solidFill>
                              <a:srgbClr val="FF0000"/>
                            </a:solidFill>
                            <a:effectLst/>
                            <a:latin typeface="Cambria Math" panose="02040503050406030204" pitchFamily="18" charset="0"/>
                            <a:ea typeface="Cambria Math" panose="02040503050406030204" pitchFamily="18" charset="0"/>
                          </a:rPr>
                          <m:t>2</m:t>
                        </m:r>
                      </m:den>
                    </m:f>
                  </m:oMath>
                </a14:m>
                <a:r>
                  <a:rPr kumimoji="0" lang="en-US" altLang="en-US" sz="3000" b="0" i="0" u="none" strike="noStrike" cap="none" normalizeH="0" baseline="0" dirty="0">
                    <a:ln>
                      <a:noFill/>
                    </a:ln>
                    <a:solidFill>
                      <a:srgbClr val="FF0000"/>
                    </a:solidFill>
                    <a:effectLst/>
                    <a:latin typeface="Cambria Math" panose="02040503050406030204" pitchFamily="18" charset="0"/>
                    <a:ea typeface="Cambria Math" panose="02040503050406030204" pitchFamily="18" charset="0"/>
                  </a:rPr>
                  <a:t>  </a:t>
                </a:r>
                <a:r>
                  <a:rPr lang="vi-VN" altLang="en-US" sz="3000" dirty="0">
                    <a:solidFill>
                      <a:srgbClr val="FF0000"/>
                    </a:solidFill>
                    <a:latin typeface="+mj-lt"/>
                    <a:ea typeface="Times New Roman" panose="02020603050405020304" pitchFamily="18" charset="0"/>
                  </a:rPr>
                  <a:t>nên khi số lần gieo xúc xắc ngày</a:t>
                </a:r>
                <a:r>
                  <a:rPr lang="en-US" altLang="en-US" sz="3000" dirty="0">
                    <a:solidFill>
                      <a:srgbClr val="FF0000"/>
                    </a:solidFill>
                    <a:latin typeface="+mj-lt"/>
                    <a:ea typeface="Times New Roman" panose="02020603050405020304" pitchFamily="18" charset="0"/>
                  </a:rPr>
                  <a:t> </a:t>
                </a:r>
                <a:r>
                  <a:rPr lang="vi-VN" altLang="en-US" sz="3000" dirty="0">
                    <a:solidFill>
                      <a:srgbClr val="FF0000"/>
                    </a:solidFill>
                    <a:latin typeface="+mj-lt"/>
                    <a:ea typeface="Times New Roman" panose="02020603050405020304" pitchFamily="18" charset="0"/>
                  </a:rPr>
                  <a:t>càng lớn thì xác suất thực nghiệm của biến cố “Mặt xuất hiện của xúc xắc có số chấm là số chẵn” </a:t>
                </a:r>
                <a:endParaRPr lang="en-US" altLang="en-US" sz="3000" dirty="0">
                  <a:solidFill>
                    <a:srgbClr val="FF0000"/>
                  </a:solidFill>
                  <a:latin typeface="+mj-lt"/>
                  <a:ea typeface="Times New Roman" panose="02020603050405020304" pitchFamily="18" charset="0"/>
                </a:endParaRPr>
              </a:p>
              <a:p>
                <a:pPr algn="just" eaLnBrk="0" fontAlgn="base" hangingPunct="0">
                  <a:spcBef>
                    <a:spcPct val="0"/>
                  </a:spcBef>
                  <a:spcAft>
                    <a:spcPct val="0"/>
                  </a:spcAft>
                </a:pPr>
                <a:r>
                  <a:rPr lang="vi-VN" altLang="en-US" sz="3000" dirty="0">
                    <a:solidFill>
                      <a:srgbClr val="FF0000"/>
                    </a:solidFill>
                    <a:latin typeface="+mj-lt"/>
                    <a:ea typeface="Times New Roman" panose="02020603050405020304" pitchFamily="18" charset="0"/>
                  </a:rPr>
                  <a:t>càng gần với </a:t>
                </a:r>
                <a14:m>
                  <m:oMath xmlns:m="http://schemas.openxmlformats.org/officeDocument/2006/math">
                    <m:f>
                      <m:fPr>
                        <m:ctrlPr>
                          <a:rPr lang="en-US" sz="3000" i="1">
                            <a:solidFill>
                              <a:srgbClr val="FF0000"/>
                            </a:solidFill>
                            <a:latin typeface="Cambria Math" panose="02040503050406030204" pitchFamily="18" charset="0"/>
                            <a:ea typeface="Cambria Math" panose="02040503050406030204" pitchFamily="18" charset="0"/>
                          </a:rPr>
                        </m:ctrlPr>
                      </m:fPr>
                      <m:num>
                        <m:r>
                          <a:rPr lang="en-US" sz="3000" i="1">
                            <a:solidFill>
                              <a:srgbClr val="FF0000"/>
                            </a:solidFill>
                            <a:latin typeface="Cambria Math" panose="02040503050406030204" pitchFamily="18" charset="0"/>
                            <a:ea typeface="Cambria Math" panose="02040503050406030204" pitchFamily="18" charset="0"/>
                          </a:rPr>
                          <m:t>1</m:t>
                        </m:r>
                      </m:num>
                      <m:den>
                        <m:r>
                          <a:rPr lang="en-US" sz="3000" i="1">
                            <a:solidFill>
                              <a:srgbClr val="FF0000"/>
                            </a:solidFill>
                            <a:latin typeface="Cambria Math" panose="02040503050406030204" pitchFamily="18" charset="0"/>
                            <a:ea typeface="Cambria Math" panose="02040503050406030204" pitchFamily="18" charset="0"/>
                          </a:rPr>
                          <m:t>2</m:t>
                        </m:r>
                      </m:den>
                    </m:f>
                  </m:oMath>
                </a14:m>
                <a:r>
                  <a:rPr lang="en-US" altLang="en-US" sz="3000" dirty="0">
                    <a:solidFill>
                      <a:srgbClr val="FF0000"/>
                    </a:solidFill>
                    <a:latin typeface="+mj-lt"/>
                  </a:rPr>
                  <a:t> </a:t>
                </a:r>
                <a:r>
                  <a:rPr lang="en-US" altLang="en-US" sz="3000" dirty="0">
                    <a:solidFill>
                      <a:srgbClr val="FF0000"/>
                    </a:solidFill>
                    <a:latin typeface="+mj-lt"/>
                    <a:ea typeface="Times New Roman" panose="02020603050405020304" pitchFamily="18" charset="0"/>
                  </a:rPr>
                  <a:t>.</a:t>
                </a:r>
                <a:endParaRPr lang="vi-VN" altLang="en-US" sz="3000" dirty="0">
                  <a:solidFill>
                    <a:srgbClr val="FF0000"/>
                  </a:solidFill>
                  <a:latin typeface="+mj-lt"/>
                  <a:ea typeface="Times New Roman" panose="02020603050405020304" pitchFamily="18" charset="0"/>
                </a:endParaRPr>
              </a:p>
            </p:txBody>
          </p:sp>
        </mc:Choice>
        <mc:Fallback>
          <p:sp>
            <p:nvSpPr>
              <p:cNvPr id="6" name="Rectang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683CF3A-4968-14F9-E08C-2F91846995E9}"/>
                  </a:ext>
                </a:extLst>
              </p:cNvPr>
              <p:cNvSpPr>
                <a:spLocks noRot="1" noChangeAspect="1" noMove="1" noResize="1" noEditPoints="1" noAdjustHandles="1" noChangeArrowheads="1" noChangeShapeType="1" noTextEdit="1"/>
              </p:cNvSpPr>
              <p:nvPr/>
            </p:nvSpPr>
            <p:spPr bwMode="auto">
              <a:xfrm>
                <a:off x="76200" y="2233374"/>
                <a:ext cx="8839200" cy="2781274"/>
              </a:xfrm>
              <a:prstGeom prst="rect">
                <a:avLst/>
              </a:prstGeom>
              <a:blipFill>
                <a:blip r:embed="rId2"/>
                <a:stretch>
                  <a:fillRect l="-1655" t="-2188" r="-1586" b="-3063"/>
                </a:stretch>
              </a:blipFill>
              <a:ln>
                <a:noFill/>
              </a:ln>
              <a:effectLst/>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7863FE-CB8C-5C34-CDD4-1E484A2542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001000" y="3943350"/>
            <a:ext cx="1071298" cy="1071298"/>
          </a:xfrm>
          <a:prstGeom prst="rect">
            <a:avLst/>
          </a:prstGeom>
        </p:spPr>
      </p:pic>
    </p:spTree>
    <p:extLst>
      <p:ext uri="{BB962C8B-B14F-4D97-AF65-F5344CB8AC3E}">
        <p14:creationId xmlns:p14="http://schemas.microsoft.com/office/powerpoint/2010/main" val="566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8321CB-9DD6-8570-8ACB-B677806684A7}"/>
                  </a:ext>
                </a:extLst>
              </p:cNvPr>
              <p:cNvSpPr txBox="1"/>
              <p:nvPr/>
            </p:nvSpPr>
            <p:spPr>
              <a:xfrm>
                <a:off x="0" y="-19050"/>
                <a:ext cx="9144000" cy="4785926"/>
              </a:xfrm>
              <a:prstGeom prst="rect">
                <a:avLst/>
              </a:prstGeom>
              <a:noFill/>
            </p:spPr>
            <p:txBody>
              <a:bodyPr wrap="square">
                <a:spAutoFit/>
              </a:bodyPr>
              <a:lstStyle/>
              <a:p>
                <a:pPr algn="just">
                  <a:spcBef>
                    <a:spcPts val="300"/>
                  </a:spcBef>
                  <a:spcAft>
                    <a:spcPts val="300"/>
                  </a:spcAft>
                </a:pPr>
                <a:r>
                  <a:rPr lang="en-US" sz="2800" b="1" dirty="0">
                    <a:solidFill>
                      <a:srgbClr val="002060"/>
                    </a:solidFill>
                    <a:latin typeface="Times New Roman" panose="02020603050405020304" pitchFamily="18" charset="0"/>
                    <a:ea typeface="Times New Roman" panose="02020603050405020304" pitchFamily="18" charset="0"/>
                  </a:rPr>
                  <a:t>B</a:t>
                </a:r>
                <a:r>
                  <a:rPr lang="vi-VN" sz="2800" b="1" dirty="0">
                    <a:solidFill>
                      <a:srgbClr val="002060"/>
                    </a:solidFill>
                    <a:effectLst/>
                    <a:latin typeface="Times New Roman" panose="02020603050405020304" pitchFamily="18" charset="0"/>
                    <a:ea typeface="Times New Roman" panose="02020603050405020304" pitchFamily="18" charset="0"/>
                  </a:rPr>
                  <a:t>ài tập 4 </a:t>
                </a:r>
                <a:r>
                  <a:rPr lang="en-US" sz="2800" b="1" dirty="0">
                    <a:solidFill>
                      <a:srgbClr val="002060"/>
                    </a:solidFill>
                    <a:effectLst/>
                    <a:latin typeface="Times New Roman" panose="02020603050405020304" pitchFamily="18" charset="0"/>
                    <a:ea typeface="Times New Roman" panose="02020603050405020304" pitchFamily="18" charset="0"/>
                  </a:rPr>
                  <a:t>(</a:t>
                </a:r>
                <a:r>
                  <a:rPr lang="vi-VN" sz="2800" b="1" dirty="0">
                    <a:solidFill>
                      <a:srgbClr val="002060"/>
                    </a:solidFill>
                    <a:effectLst/>
                    <a:latin typeface="Times New Roman" panose="02020603050405020304" pitchFamily="18" charset="0"/>
                    <a:ea typeface="Times New Roman" panose="02020603050405020304" pitchFamily="18" charset="0"/>
                  </a:rPr>
                  <a:t>SGK trang 36</a:t>
                </a:r>
                <a:r>
                  <a:rPr lang="en-US" sz="2800" b="1" dirty="0">
                    <a:solidFill>
                      <a:srgbClr val="002060"/>
                    </a:solidFill>
                    <a:latin typeface="Times New Roman" panose="02020603050405020304" pitchFamily="18" charset="0"/>
                    <a:ea typeface="Times New Roman" panose="02020603050405020304" pitchFamily="18" charset="0"/>
                  </a:rPr>
                  <a:t>).</a:t>
                </a:r>
                <a:endParaRPr lang="en-US" sz="2800" b="1"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dirty="0">
                    <a:solidFill>
                      <a:srgbClr val="002060"/>
                    </a:solidFill>
                    <a:effectLst/>
                    <a:latin typeface="Times New Roman" panose="02020603050405020304" pitchFamily="18" charset="0"/>
                    <a:ea typeface="Times New Roman" panose="02020603050405020304" pitchFamily="18" charset="0"/>
                  </a:rPr>
                  <a:t>Một hộp có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10</m:t>
                    </m:r>
                  </m:oMath>
                </a14:m>
                <a:r>
                  <a:rPr lang="vi-VN" sz="2800" dirty="0">
                    <a:solidFill>
                      <a:srgbClr val="002060"/>
                    </a:solidFill>
                    <a:effectLst/>
                    <a:latin typeface="Times New Roman" panose="02020603050405020304" pitchFamily="18" charset="0"/>
                    <a:ea typeface="Times New Roman" panose="02020603050405020304" pitchFamily="18" charset="0"/>
                  </a:rPr>
                  <a:t> chiếc thẻ cùng loại, mỗi thẻ được ghi một trong các số nguyên dương không vượt quá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10</m:t>
                    </m:r>
                  </m:oMath>
                </a14:m>
                <a:r>
                  <a:rPr lang="vi-VN" sz="2800" dirty="0">
                    <a:solidFill>
                      <a:srgbClr val="002060"/>
                    </a:solidFill>
                    <a:effectLst/>
                    <a:latin typeface="Times New Roman" panose="02020603050405020304" pitchFamily="18" charset="0"/>
                    <a:ea typeface="Times New Roman" panose="02020603050405020304" pitchFamily="18" charset="0"/>
                  </a:rPr>
                  <a:t>, hai thẻ khác nhau thì ghi hai số khác nhau. Lấy ngẫu nhiên một chiếc thẻ từ trong hộp, ghi lại số của thẻ lấy ra và bỏ lại thẻ đó vào hộp.</a:t>
                </a:r>
                <a:endParaRPr lang="en-US" sz="2800" dirty="0">
                  <a:solidFill>
                    <a:srgbClr val="002060"/>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dirty="0">
                    <a:solidFill>
                      <a:srgbClr val="002060"/>
                    </a:solidFill>
                    <a:effectLst/>
                    <a:latin typeface="Times New Roman" panose="02020603050405020304" pitchFamily="18" charset="0"/>
                    <a:ea typeface="Times New Roman" panose="02020603050405020304" pitchFamily="18" charset="0"/>
                  </a:rPr>
                  <a:t>a) Sau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30</m:t>
                    </m:r>
                  </m:oMath>
                </a14:m>
                <a:r>
                  <a:rPr lang="vi-VN" sz="2800" dirty="0">
                    <a:solidFill>
                      <a:srgbClr val="002060"/>
                    </a:solidFill>
                    <a:effectLst/>
                    <a:latin typeface="Times New Roman" panose="02020603050405020304" pitchFamily="18" charset="0"/>
                    <a:ea typeface="Times New Roman" panose="02020603050405020304" pitchFamily="18" charset="0"/>
                  </a:rPr>
                  <a:t> lần rút thẻ liên tiếp, tính xác suất thực nghiệm của mỗi biến cố sau:</a:t>
                </a:r>
                <a:endParaRPr lang="en-US" sz="2800"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 “Thẻ rút ra ghi số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1</m:t>
                    </m:r>
                  </m:oMath>
                </a14:m>
                <a:r>
                  <a:rPr lang="vi-VN"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 “Thẻ rút ra ghi số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5</m:t>
                    </m:r>
                  </m:oMath>
                </a14:m>
                <a:r>
                  <a:rPr lang="vi-VN" sz="2800" dirty="0">
                    <a:solidFill>
                      <a:srgbClr val="002060"/>
                    </a:solidFill>
                    <a:effectLst/>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vi-VN" sz="2800" dirty="0">
                    <a:solidFill>
                      <a:srgbClr val="002060"/>
                    </a:solidFill>
                    <a:effectLst/>
                    <a:latin typeface="Times New Roman" panose="02020603050405020304" pitchFamily="18" charset="0"/>
                    <a:ea typeface="Times New Roman" panose="02020603050405020304" pitchFamily="18" charset="0"/>
                  </a:rPr>
                  <a:t>- “Thẻ rút ra ghi số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10</m:t>
                    </m:r>
                  </m:oMath>
                </a14:m>
                <a:r>
                  <a:rPr lang="vi-VN" sz="2800" dirty="0">
                    <a:solidFill>
                      <a:srgbClr val="00206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C8321CB-9DD6-8570-8ACB-B677806684A7}"/>
                  </a:ext>
                </a:extLst>
              </p:cNvPr>
              <p:cNvSpPr txBox="1">
                <a:spLocks noRot="1" noChangeAspect="1" noMove="1" noResize="1" noEditPoints="1" noAdjustHandles="1" noChangeArrowheads="1" noChangeShapeType="1" noTextEdit="1"/>
              </p:cNvSpPr>
              <p:nvPr/>
            </p:nvSpPr>
            <p:spPr>
              <a:xfrm>
                <a:off x="0" y="-19050"/>
                <a:ext cx="9144000" cy="4785926"/>
              </a:xfrm>
              <a:prstGeom prst="rect">
                <a:avLst/>
              </a:prstGeom>
              <a:blipFill>
                <a:blip r:embed="rId2"/>
                <a:stretch>
                  <a:fillRect l="-1333" t="-1401" r="-1333" b="-2675"/>
                </a:stretch>
              </a:blipFill>
            </p:spPr>
            <p:txBody>
              <a:bodyPr/>
              <a:lstStyle/>
              <a:p>
                <a:r>
                  <a:rPr lang="en-US">
                    <a:noFill/>
                  </a:rPr>
                  <a:t> </a:t>
                </a:r>
              </a:p>
            </p:txBody>
          </p:sp>
        </mc:Fallback>
      </mc:AlternateContent>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813509-8296-43CB-9F48-2230D1764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820" y="3703320"/>
            <a:ext cx="1440180" cy="1440180"/>
          </a:xfrm>
          <a:prstGeom prst="rect">
            <a:avLst/>
          </a:prstGeom>
        </p:spPr>
      </p:pic>
    </p:spTree>
    <p:extLst>
      <p:ext uri="{BB962C8B-B14F-4D97-AF65-F5344CB8AC3E}">
        <p14:creationId xmlns:p14="http://schemas.microsoft.com/office/powerpoint/2010/main" val="233141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238560" y="568546"/>
            <a:ext cx="2050385" cy="520472"/>
          </a:xfrm>
          <a:prstGeom prst="rect">
            <a:avLst/>
          </a:prstGeom>
        </p:spPr>
      </p:pic>
      <p:sp>
        <p:nvSpPr>
          <p:cNvPr id="2" name="Cloud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6B3540-F0D6-92D3-9C69-30A5FFCF8D70}"/>
              </a:ext>
            </a:extLst>
          </p:cNvPr>
          <p:cNvSpPr/>
          <p:nvPr/>
        </p:nvSpPr>
        <p:spPr>
          <a:xfrm>
            <a:off x="615357" y="873433"/>
            <a:ext cx="2568424" cy="1385436"/>
          </a:xfrm>
          <a:prstGeom prst="cloud">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Times New Roman" panose="02020603050405020304" pitchFamily="18" charset="0"/>
                <a:cs typeface="Times New Roman" panose="02020603050405020304" pitchFamily="18" charset="0"/>
              </a:rPr>
              <a:t>HĐ:</a:t>
            </a:r>
          </a:p>
          <a:p>
            <a:pPr algn="ctr"/>
            <a:r>
              <a:rPr lang="en-US" sz="2800" b="1" dirty="0">
                <a:solidFill>
                  <a:srgbClr val="0070C0"/>
                </a:solidFill>
                <a:latin typeface="Times New Roman" panose="02020603050405020304" pitchFamily="18" charset="0"/>
                <a:cs typeface="Times New Roman" panose="02020603050405020304" pitchFamily="18" charset="0"/>
              </a:rPr>
              <a:t>CẶP ĐÔI</a:t>
            </a:r>
          </a:p>
        </p:txBody>
      </p:sp>
      <p:sp>
        <p:nvSpPr>
          <p:cNvPr id="10" name="Cloud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854C2E9-FACC-AC89-9563-96E64375679A}"/>
              </a:ext>
            </a:extLst>
          </p:cNvPr>
          <p:cNvSpPr/>
          <p:nvPr/>
        </p:nvSpPr>
        <p:spPr>
          <a:xfrm>
            <a:off x="3048000" y="77618"/>
            <a:ext cx="2568424" cy="1385436"/>
          </a:xfrm>
          <a:prstGeom prst="cloud">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Times New Roman" panose="02020603050405020304" pitchFamily="18" charset="0"/>
                <a:cs typeface="Times New Roman" panose="02020603050405020304" pitchFamily="18" charset="0"/>
              </a:rPr>
              <a:t>HĐ:</a:t>
            </a:r>
          </a:p>
          <a:p>
            <a:pPr algn="ctr"/>
            <a:r>
              <a:rPr lang="en-US" sz="2800" b="1" dirty="0">
                <a:solidFill>
                  <a:srgbClr val="0070C0"/>
                </a:solidFill>
                <a:latin typeface="Times New Roman" panose="02020603050405020304" pitchFamily="18" charset="0"/>
                <a:cs typeface="Times New Roman" panose="02020603050405020304" pitchFamily="18" charset="0"/>
              </a:rPr>
              <a:t>NHÓM</a:t>
            </a:r>
          </a:p>
        </p:txBody>
      </p:sp>
      <p:sp>
        <p:nvSpPr>
          <p:cNvPr id="11" name="Cloud 10">
            <a:extLst>
              <a:ext uri="{FF2B5EF4-FFF2-40B4-BE49-F238E27FC236}">
                <a16:creationId xmlns:a16="http://schemas.microsoft.com/office/drawing/2014/main" id="{AA3BFEE5-20A7-A44E-6B1B-089B0EC91E9C}"/>
              </a:ext>
            </a:extLst>
          </p:cNvPr>
          <p:cNvSpPr/>
          <p:nvPr/>
        </p:nvSpPr>
        <p:spPr>
          <a:xfrm>
            <a:off x="5432576" y="447232"/>
            <a:ext cx="2873224" cy="1385436"/>
          </a:xfrm>
          <a:prstGeom prst="cloud">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70C0"/>
                </a:solidFill>
                <a:latin typeface="Times New Roman" panose="02020603050405020304" pitchFamily="18" charset="0"/>
                <a:cs typeface="Times New Roman" panose="02020603050405020304" pitchFamily="18" charset="0"/>
              </a:rPr>
              <a:t>HĐ:</a:t>
            </a:r>
          </a:p>
          <a:p>
            <a:pPr algn="ctr"/>
            <a:r>
              <a:rPr lang="en-US" sz="2800" b="1" dirty="0">
                <a:solidFill>
                  <a:srgbClr val="0070C0"/>
                </a:solidFill>
                <a:latin typeface="Times New Roman" panose="02020603050405020304" pitchFamily="18" charset="0"/>
                <a:cs typeface="Times New Roman" panose="02020603050405020304" pitchFamily="18" charset="0"/>
              </a:rPr>
              <a:t>CÁ NHÂN</a:t>
            </a:r>
          </a:p>
        </p:txBody>
      </p:sp>
    </p:spTree>
    <p:extLst>
      <p:ext uri="{BB962C8B-B14F-4D97-AF65-F5344CB8AC3E}">
        <p14:creationId xmlns:p14="http://schemas.microsoft.com/office/powerpoint/2010/main" val="2282725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158885-D173-F302-8FA0-89509CD06108}"/>
                  </a:ext>
                </a:extLst>
              </p:cNvPr>
              <p:cNvSpPr txBox="1"/>
              <p:nvPr/>
            </p:nvSpPr>
            <p:spPr>
              <a:xfrm>
                <a:off x="78889" y="133350"/>
                <a:ext cx="8991600" cy="4201150"/>
              </a:xfrm>
              <a:prstGeom prst="rect">
                <a:avLst/>
              </a:prstGeom>
              <a:solidFill>
                <a:schemeClr val="bg1"/>
              </a:solidFill>
            </p:spPr>
            <p:txBody>
              <a:bodyPr wrap="square">
                <a:spAutoFit/>
              </a:bodyPr>
              <a:lstStyle/>
              <a:p>
                <a:pPr algn="just">
                  <a:spcBef>
                    <a:spcPts val="300"/>
                  </a:spcBef>
                  <a:spcAft>
                    <a:spcPts val="300"/>
                  </a:spcAft>
                </a:pPr>
                <a:r>
                  <a:rPr lang="en-US" sz="2800" b="1" dirty="0">
                    <a:solidFill>
                      <a:srgbClr val="002060"/>
                    </a:solidFill>
                    <a:latin typeface="Times New Roman" panose="02020603050405020304" pitchFamily="18" charset="0"/>
                    <a:ea typeface="Times New Roman" panose="02020603050405020304" pitchFamily="18" charset="0"/>
                  </a:rPr>
                  <a:t>B</a:t>
                </a:r>
                <a:r>
                  <a:rPr lang="vi-VN" sz="2800" b="1" dirty="0">
                    <a:solidFill>
                      <a:srgbClr val="002060"/>
                    </a:solidFill>
                    <a:latin typeface="Times New Roman" panose="02020603050405020304" pitchFamily="18" charset="0"/>
                    <a:ea typeface="Times New Roman" panose="02020603050405020304" pitchFamily="18" charset="0"/>
                  </a:rPr>
                  <a:t>ài tập 4 </a:t>
                </a:r>
                <a:r>
                  <a:rPr lang="en-US" sz="2800" b="1" dirty="0">
                    <a:solidFill>
                      <a:srgbClr val="002060"/>
                    </a:solidFill>
                    <a:latin typeface="Times New Roman" panose="02020603050405020304" pitchFamily="18" charset="0"/>
                    <a:ea typeface="Times New Roman" panose="02020603050405020304" pitchFamily="18" charset="0"/>
                  </a:rPr>
                  <a:t>(</a:t>
                </a:r>
                <a:r>
                  <a:rPr lang="vi-VN" sz="2800" b="1" dirty="0">
                    <a:solidFill>
                      <a:srgbClr val="002060"/>
                    </a:solidFill>
                    <a:latin typeface="Times New Roman" panose="02020603050405020304" pitchFamily="18" charset="0"/>
                    <a:ea typeface="Times New Roman" panose="02020603050405020304" pitchFamily="18" charset="0"/>
                  </a:rPr>
                  <a:t>SGK trang 36</a:t>
                </a:r>
                <a:r>
                  <a:rPr lang="en-US" sz="2800" b="1" dirty="0">
                    <a:solidFill>
                      <a:srgbClr val="002060"/>
                    </a:solidFill>
                    <a:latin typeface="Times New Roman" panose="02020603050405020304" pitchFamily="18" charset="0"/>
                    <a:ea typeface="Times New Roman" panose="02020603050405020304" pitchFamily="18" charset="0"/>
                  </a:rPr>
                  <a:t>).</a:t>
                </a:r>
              </a:p>
              <a:p>
                <a:pPr algn="just">
                  <a:spcBef>
                    <a:spcPts val="300"/>
                  </a:spcBef>
                  <a:spcAft>
                    <a:spcPts val="300"/>
                  </a:spcAft>
                </a:pPr>
                <a:r>
                  <a:rPr lang="vi-VN" sz="2800" dirty="0">
                    <a:solidFill>
                      <a:srgbClr val="002060"/>
                    </a:solidFill>
                    <a:latin typeface="Times New Roman" panose="02020603050405020304" pitchFamily="18" charset="0"/>
                    <a:ea typeface="Times New Roman" panose="02020603050405020304" pitchFamily="18" charset="0"/>
                  </a:rPr>
                  <a:t>Một hộp có </a:t>
                </a:r>
                <a14:m>
                  <m:oMath xmlns:m="http://schemas.openxmlformats.org/officeDocument/2006/math">
                    <m:r>
                      <a:rPr lang="en-US" sz="2800" i="1">
                        <a:solidFill>
                          <a:srgbClr val="002060"/>
                        </a:solidFill>
                        <a:latin typeface="Cambria Math" panose="02040503050406030204" pitchFamily="18" charset="0"/>
                        <a:ea typeface="Times New Roman" panose="02020603050405020304" pitchFamily="18" charset="0"/>
                      </a:rPr>
                      <m:t>10</m:t>
                    </m:r>
                  </m:oMath>
                </a14:m>
                <a:r>
                  <a:rPr lang="vi-VN" sz="2800" dirty="0">
                    <a:solidFill>
                      <a:srgbClr val="002060"/>
                    </a:solidFill>
                    <a:latin typeface="Times New Roman" panose="02020603050405020304" pitchFamily="18" charset="0"/>
                    <a:ea typeface="Times New Roman" panose="02020603050405020304" pitchFamily="18" charset="0"/>
                  </a:rPr>
                  <a:t> chiếc thẻ cùng loại, mỗi thẻ được ghi một trong các số nguyên dương không vượt quá </a:t>
                </a:r>
                <a14:m>
                  <m:oMath xmlns:m="http://schemas.openxmlformats.org/officeDocument/2006/math">
                    <m:r>
                      <a:rPr lang="en-US" sz="2800" i="1">
                        <a:solidFill>
                          <a:srgbClr val="002060"/>
                        </a:solidFill>
                        <a:latin typeface="Cambria Math" panose="02040503050406030204" pitchFamily="18" charset="0"/>
                        <a:ea typeface="Times New Roman" panose="02020603050405020304" pitchFamily="18" charset="0"/>
                      </a:rPr>
                      <m:t>10</m:t>
                    </m:r>
                  </m:oMath>
                </a14:m>
                <a:r>
                  <a:rPr lang="vi-VN" sz="2800" dirty="0">
                    <a:solidFill>
                      <a:srgbClr val="002060"/>
                    </a:solidFill>
                    <a:latin typeface="Times New Roman" panose="02020603050405020304" pitchFamily="18" charset="0"/>
                    <a:ea typeface="Times New Roman" panose="02020603050405020304" pitchFamily="18" charset="0"/>
                  </a:rPr>
                  <a:t>, hai thẻ khác nhau thì ghi hai số khác nhau. </a:t>
                </a:r>
                <a:endParaRPr lang="en-US" sz="2800" dirty="0">
                  <a:solidFill>
                    <a:srgbClr val="002060"/>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dirty="0">
                    <a:solidFill>
                      <a:srgbClr val="002060"/>
                    </a:solidFill>
                    <a:latin typeface="Times New Roman" panose="02020603050405020304" pitchFamily="18" charset="0"/>
                    <a:ea typeface="Times New Roman" panose="02020603050405020304" pitchFamily="18" charset="0"/>
                  </a:rPr>
                  <a:t>Lấy ngẫu nhiên một chiếc thẻ từ trong hộp, ghi lại số của thẻ lấy ra và bỏ lại thẻ đó vào hộp.</a:t>
                </a:r>
                <a:endParaRPr lang="en-US" sz="2800" dirty="0">
                  <a:solidFill>
                    <a:srgbClr val="002060"/>
                  </a:solidFill>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dirty="0">
                    <a:solidFill>
                      <a:srgbClr val="002060"/>
                    </a:solidFill>
                    <a:effectLst/>
                    <a:latin typeface="Times New Roman" panose="02020603050405020304" pitchFamily="18" charset="0"/>
                    <a:ea typeface="Times New Roman" panose="02020603050405020304" pitchFamily="18" charset="0"/>
                  </a:rPr>
                  <a:t>b) Nêu mối liên hệ giữa xác suất thực nghiệm của biến cố “Thẻ rút ra ghi số chia hết cho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3</m:t>
                    </m:r>
                  </m:oMath>
                </a14:m>
                <a:r>
                  <a:rPr lang="vi-VN" sz="2800" dirty="0">
                    <a:solidFill>
                      <a:srgbClr val="002060"/>
                    </a:solidFill>
                    <a:effectLst/>
                    <a:latin typeface="Times New Roman" panose="02020603050405020304" pitchFamily="18" charset="0"/>
                    <a:ea typeface="Times New Roman" panose="02020603050405020304" pitchFamily="18" charset="0"/>
                  </a:rPr>
                  <a:t>” với xác suất của biến cố đó khi số lần rút thẻ ngày càng lớn.</a:t>
                </a:r>
                <a:endParaRPr lang="en-US" sz="2800" dirty="0">
                  <a:solidFill>
                    <a:srgbClr val="002060"/>
                  </a:solidFill>
                  <a:effectLst/>
                  <a:latin typeface="Times New Roman" panose="02020603050405020304" pitchFamily="18" charset="0"/>
                  <a:ea typeface="Times New Roman" panose="02020603050405020304" pitchFamily="18" charset="0"/>
                </a:endParaRP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158885-D173-F302-8FA0-89509CD06108}"/>
                  </a:ext>
                </a:extLst>
              </p:cNvPr>
              <p:cNvSpPr txBox="1">
                <a:spLocks noRot="1" noChangeAspect="1" noMove="1" noResize="1" noEditPoints="1" noAdjustHandles="1" noChangeArrowheads="1" noChangeShapeType="1" noTextEdit="1"/>
              </p:cNvSpPr>
              <p:nvPr/>
            </p:nvSpPr>
            <p:spPr>
              <a:xfrm>
                <a:off x="78889" y="133350"/>
                <a:ext cx="8991600" cy="4201150"/>
              </a:xfrm>
              <a:prstGeom prst="rect">
                <a:avLst/>
              </a:prstGeom>
              <a:blipFill>
                <a:blip r:embed="rId2"/>
                <a:stretch>
                  <a:fillRect l="-1424" t="-1597" r="-1356" b="-3193"/>
                </a:stretch>
              </a:blipFill>
            </p:spPr>
            <p:txBody>
              <a:bodyPr/>
              <a:lstStyle/>
              <a:p>
                <a:r>
                  <a:rPr lang="en-US">
                    <a:noFill/>
                  </a:rPr>
                  <a:t> </a:t>
                </a:r>
              </a:p>
            </p:txBody>
          </p:sp>
        </mc:Fallback>
      </mc:AlternateContent>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9C4B2F-97C9-AA50-8A4C-57D3FF4BF5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0050" y="4095750"/>
            <a:ext cx="1047750" cy="1047750"/>
          </a:xfrm>
          <a:prstGeom prst="rect">
            <a:avLst/>
          </a:prstGeom>
        </p:spPr>
      </p:pic>
    </p:spTree>
    <p:extLst>
      <p:ext uri="{BB962C8B-B14F-4D97-AF65-F5344CB8AC3E}">
        <p14:creationId xmlns:p14="http://schemas.microsoft.com/office/powerpoint/2010/main" val="22175486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D1C31E5-51C8-43DC-5686-632F3D863AD5}"/>
              </a:ext>
            </a:extLst>
          </p:cNvPr>
          <p:cNvGraphicFramePr>
            <a:graphicFrameLocks noGrp="1"/>
          </p:cNvGraphicFramePr>
          <p:nvPr>
            <p:extLst>
              <p:ext uri="{D42A27DB-BD31-4B8C-83A1-F6EECF244321}">
                <p14:modId xmlns:p14="http://schemas.microsoft.com/office/powerpoint/2010/main" val="2094297357"/>
              </p:ext>
            </p:extLst>
          </p:nvPr>
        </p:nvGraphicFramePr>
        <p:xfrm>
          <a:off x="253409" y="1962150"/>
          <a:ext cx="8660444" cy="1219200"/>
        </p:xfrm>
        <a:graphic>
          <a:graphicData uri="http://schemas.openxmlformats.org/drawingml/2006/table">
            <a:tbl>
              <a:tblPr firstRow="1" firstCol="1" bandRow="1"/>
              <a:tblGrid>
                <a:gridCol w="1950704">
                  <a:extLst>
                    <a:ext uri="{9D8B030D-6E8A-4147-A177-3AD203B41FA5}">
                      <a16:colId xmlns:a16="http://schemas.microsoft.com/office/drawing/2014/main" val="1843602525"/>
                    </a:ext>
                  </a:extLst>
                </a:gridCol>
                <a:gridCol w="447316">
                  <a:extLst>
                    <a:ext uri="{9D8B030D-6E8A-4147-A177-3AD203B41FA5}">
                      <a16:colId xmlns:a16="http://schemas.microsoft.com/office/drawing/2014/main" val="3174189538"/>
                    </a:ext>
                  </a:extLst>
                </a:gridCol>
                <a:gridCol w="447316">
                  <a:extLst>
                    <a:ext uri="{9D8B030D-6E8A-4147-A177-3AD203B41FA5}">
                      <a16:colId xmlns:a16="http://schemas.microsoft.com/office/drawing/2014/main" val="2649066273"/>
                    </a:ext>
                  </a:extLst>
                </a:gridCol>
                <a:gridCol w="447316">
                  <a:extLst>
                    <a:ext uri="{9D8B030D-6E8A-4147-A177-3AD203B41FA5}">
                      <a16:colId xmlns:a16="http://schemas.microsoft.com/office/drawing/2014/main" val="3172687865"/>
                    </a:ext>
                  </a:extLst>
                </a:gridCol>
                <a:gridCol w="447316">
                  <a:extLst>
                    <a:ext uri="{9D8B030D-6E8A-4147-A177-3AD203B41FA5}">
                      <a16:colId xmlns:a16="http://schemas.microsoft.com/office/drawing/2014/main" val="1821355710"/>
                    </a:ext>
                  </a:extLst>
                </a:gridCol>
                <a:gridCol w="447316">
                  <a:extLst>
                    <a:ext uri="{9D8B030D-6E8A-4147-A177-3AD203B41FA5}">
                      <a16:colId xmlns:a16="http://schemas.microsoft.com/office/drawing/2014/main" val="3752679442"/>
                    </a:ext>
                  </a:extLst>
                </a:gridCol>
                <a:gridCol w="447316">
                  <a:extLst>
                    <a:ext uri="{9D8B030D-6E8A-4147-A177-3AD203B41FA5}">
                      <a16:colId xmlns:a16="http://schemas.microsoft.com/office/drawing/2014/main" val="2915575371"/>
                    </a:ext>
                  </a:extLst>
                </a:gridCol>
                <a:gridCol w="447316">
                  <a:extLst>
                    <a:ext uri="{9D8B030D-6E8A-4147-A177-3AD203B41FA5}">
                      <a16:colId xmlns:a16="http://schemas.microsoft.com/office/drawing/2014/main" val="543329427"/>
                    </a:ext>
                  </a:extLst>
                </a:gridCol>
                <a:gridCol w="447316">
                  <a:extLst>
                    <a:ext uri="{9D8B030D-6E8A-4147-A177-3AD203B41FA5}">
                      <a16:colId xmlns:a16="http://schemas.microsoft.com/office/drawing/2014/main" val="1371358474"/>
                    </a:ext>
                  </a:extLst>
                </a:gridCol>
                <a:gridCol w="447316">
                  <a:extLst>
                    <a:ext uri="{9D8B030D-6E8A-4147-A177-3AD203B41FA5}">
                      <a16:colId xmlns:a16="http://schemas.microsoft.com/office/drawing/2014/main" val="1130521192"/>
                    </a:ext>
                  </a:extLst>
                </a:gridCol>
                <a:gridCol w="447316">
                  <a:extLst>
                    <a:ext uri="{9D8B030D-6E8A-4147-A177-3AD203B41FA5}">
                      <a16:colId xmlns:a16="http://schemas.microsoft.com/office/drawing/2014/main" val="3802478270"/>
                    </a:ext>
                  </a:extLst>
                </a:gridCol>
                <a:gridCol w="447316">
                  <a:extLst>
                    <a:ext uri="{9D8B030D-6E8A-4147-A177-3AD203B41FA5}">
                      <a16:colId xmlns:a16="http://schemas.microsoft.com/office/drawing/2014/main" val="3134775089"/>
                    </a:ext>
                  </a:extLst>
                </a:gridCol>
                <a:gridCol w="447316">
                  <a:extLst>
                    <a:ext uri="{9D8B030D-6E8A-4147-A177-3AD203B41FA5}">
                      <a16:colId xmlns:a16="http://schemas.microsoft.com/office/drawing/2014/main" val="3009731385"/>
                    </a:ext>
                  </a:extLst>
                </a:gridCol>
                <a:gridCol w="447316">
                  <a:extLst>
                    <a:ext uri="{9D8B030D-6E8A-4147-A177-3AD203B41FA5}">
                      <a16:colId xmlns:a16="http://schemas.microsoft.com/office/drawing/2014/main" val="495870340"/>
                    </a:ext>
                  </a:extLst>
                </a:gridCol>
                <a:gridCol w="447316">
                  <a:extLst>
                    <a:ext uri="{9D8B030D-6E8A-4147-A177-3AD203B41FA5}">
                      <a16:colId xmlns:a16="http://schemas.microsoft.com/office/drawing/2014/main" val="895673559"/>
                    </a:ext>
                  </a:extLst>
                </a:gridCol>
                <a:gridCol w="447316">
                  <a:extLst>
                    <a:ext uri="{9D8B030D-6E8A-4147-A177-3AD203B41FA5}">
                      <a16:colId xmlns:a16="http://schemas.microsoft.com/office/drawing/2014/main" val="2413648017"/>
                    </a:ext>
                  </a:extLst>
                </a:gridCol>
              </a:tblGrid>
              <a:tr h="0">
                <a:tc>
                  <a:txBody>
                    <a:bodyPr/>
                    <a:lstStyle/>
                    <a:p>
                      <a:pPr algn="ctr">
                        <a:spcBef>
                          <a:spcPts val="300"/>
                        </a:spcBef>
                        <a:spcAft>
                          <a:spcPts val="300"/>
                        </a:spcAft>
                      </a:pP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rút</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283885"/>
                  </a:ext>
                </a:extLst>
              </a:tr>
              <a:tr h="0">
                <a:tc>
                  <a:txBody>
                    <a:bodyPr/>
                    <a:lstStyle/>
                    <a:p>
                      <a:pPr algn="ctr">
                        <a:spcBef>
                          <a:spcPts val="300"/>
                        </a:spcBef>
                        <a:spcAft>
                          <a:spcPts val="300"/>
                        </a:spcAft>
                      </a:pP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thẻ</a:t>
                      </a: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rút</a:t>
                      </a: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ra</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028121"/>
                  </a:ext>
                </a:extLst>
              </a:tr>
              <a:tr h="0">
                <a:tc>
                  <a:txBody>
                    <a:bodyPr/>
                    <a:lstStyle/>
                    <a:p>
                      <a:pPr algn="ctr">
                        <a:spcBef>
                          <a:spcPts val="300"/>
                        </a:spcBef>
                        <a:spcAft>
                          <a:spcPts val="300"/>
                        </a:spcAft>
                      </a:pP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Lần</a:t>
                      </a: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kern="1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rút</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19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29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Cambria Math" panose="02040503050406030204" pitchFamily="18" charset="0"/>
                          <a:ea typeface="Cambria Math" panose="02040503050406030204" pitchFamily="18" charset="0"/>
                          <a:cs typeface="Times New Roman" panose="02020603050405020304" pitchFamily="18" charset="0"/>
                        </a:rPr>
                        <a:t>30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7279731"/>
                  </a:ext>
                </a:extLst>
              </a:tr>
              <a:tr h="0">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Số trên thẻ rút ra</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300"/>
                        </a:spcBef>
                        <a:spcAft>
                          <a:spcPts val="300"/>
                        </a:spcAft>
                      </a:pPr>
                      <a:r>
                        <a:rPr lang="en-US" sz="20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912662"/>
                  </a:ext>
                </a:extLst>
              </a:tr>
            </a:tbl>
          </a:graphicData>
        </a:graphic>
      </p:graphicFrame>
      <p:sp>
        <p:nvSpPr>
          <p:cNvPr id="89" name="TextBox 8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B21325-49EA-F072-5C79-321C9BABBFE3}"/>
              </a:ext>
            </a:extLst>
          </p:cNvPr>
          <p:cNvSpPr txBox="1"/>
          <p:nvPr/>
        </p:nvSpPr>
        <p:spPr>
          <a:xfrm>
            <a:off x="228600" y="79934"/>
            <a:ext cx="8660444" cy="1815882"/>
          </a:xfrm>
          <a:prstGeom prst="rect">
            <a:avLst/>
          </a:prstGeom>
          <a:solidFill>
            <a:schemeClr val="bg1"/>
          </a:solidFill>
        </p:spPr>
        <p:txBody>
          <a:bodyPr wrap="square">
            <a:spAutoFit/>
          </a:bodyPr>
          <a:lstStyle/>
          <a:p>
            <a:pPr algn="ctr"/>
            <a:r>
              <a:rPr lang="en-US" sz="2800" b="1" dirty="0">
                <a:solidFill>
                  <a:srgbClr val="002060"/>
                </a:solidFill>
                <a:latin typeface="Times New Roman" panose="02020603050405020304" pitchFamily="18" charset="0"/>
                <a:cs typeface="Times New Roman" panose="02020603050405020304" pitchFamily="18" charset="0"/>
              </a:rPr>
              <a:t>PHIẾU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r>
              <a:rPr lang="en-US" sz="2800" b="1" dirty="0">
                <a:solidFill>
                  <a:srgbClr val="002060"/>
                </a:solidFill>
                <a:latin typeface="Times New Roman" panose="02020603050405020304" pitchFamily="18" charset="0"/>
                <a:cs typeface="Times New Roman" panose="02020603050405020304" pitchFamily="18" charset="0"/>
              </a:rPr>
              <a:t> 2</a:t>
            </a:r>
          </a:p>
          <a:p>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ngẫu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một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chiếc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trong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số</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của</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lấy</a:t>
            </a:r>
            <a:r>
              <a:rPr lang="en-US" sz="2800" dirty="0">
                <a:solidFill>
                  <a:srgbClr val="002060"/>
                </a:solidFill>
                <a:latin typeface="Times New Roman" panose="02020603050405020304" pitchFamily="18" charset="0"/>
                <a:cs typeface="Times New Roman" panose="02020603050405020304" pitchFamily="18" charset="0"/>
              </a:rPr>
              <a:t> ra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bỏ</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lại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đó</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hộp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Kết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quả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a:solidFill>
                  <a:srgbClr val="002060"/>
                </a:solidFill>
                <a:latin typeface="Cambria Math" panose="02040503050406030204" pitchFamily="18" charset="0"/>
                <a:ea typeface="Cambria Math" panose="02040503050406030204" pitchFamily="18" charset="0"/>
              </a:rPr>
              <a:t>30</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lần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rút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thẻ</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liên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tiếp</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213CF9-E725-4312-9508-0CBF5211E9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4427" y="3693646"/>
            <a:ext cx="1234617" cy="1234617"/>
          </a:xfrm>
          <a:prstGeom prst="rect">
            <a:avLst/>
          </a:prstGeom>
        </p:spPr>
      </p:pic>
      <p:pic>
        <p:nvPicPr>
          <p:cNvPr id="6" name="Đồng hồ đếm ngược 5 phút - 5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7FF1544D-F87E-413D-9958-EA331E1064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1200" y="3867150"/>
            <a:ext cx="1577975" cy="887611"/>
          </a:xfrm>
          <a:prstGeom prst="rect">
            <a:avLst/>
          </a:prstGeom>
        </p:spPr>
      </p:pic>
    </p:spTree>
    <p:extLst>
      <p:ext uri="{BB962C8B-B14F-4D97-AF65-F5344CB8AC3E}">
        <p14:creationId xmlns:p14="http://schemas.microsoft.com/office/powerpoint/2010/main" val="37582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p:cNvSpPr/>
          <p:nvPr/>
        </p:nvSpPr>
        <p:spPr>
          <a:xfrm>
            <a:off x="990600" y="514349"/>
            <a:ext cx="3235960" cy="318516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pic>
        <p:nvPicPr>
          <p:cNvPr id="4" name="Hình ảnh 3"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243" y="2647950"/>
            <a:ext cx="2320220" cy="2234972"/>
          </a:xfrm>
          <a:prstGeom prst="rect">
            <a:avLst/>
          </a:prstGeom>
        </p:spPr>
      </p:pic>
      <p:sp>
        <p:nvSpPr>
          <p:cNvPr id="2" name="TextBox 10" descr="OPL20U25GSXzBJYl68kk8uQGfFKzs7yb1M4KJWUiLk6ZEvGF+qCIPSnY57AbBFCvTW2023.15.47+K4lPs7H94VUqPe2XwIsfPRnrXQE//QTEXxb8/8N4CNc6FpgZahzpTjFhMzSA7T/nHJa11DE8Ng2TP3iAmRczFlmslSuUNOgUeb6yRvs0="/>
          <p:cNvSpPr txBox="1"/>
          <p:nvPr/>
        </p:nvSpPr>
        <p:spPr>
          <a:xfrm>
            <a:off x="4572000" y="1815146"/>
            <a:ext cx="2438400" cy="5835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VẬN DỤNG</a:t>
            </a:r>
          </a:p>
        </p:txBody>
      </p:sp>
    </p:spTree>
    <p:extLst>
      <p:ext uri="{BB962C8B-B14F-4D97-AF65-F5344CB8AC3E}">
        <p14:creationId xmlns:p14="http://schemas.microsoft.com/office/powerpoint/2010/main" val="472337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64323A-F91C-9997-0774-E546FB48E46E}"/>
                  </a:ext>
                </a:extLst>
              </p:cNvPr>
              <p:cNvSpPr txBox="1"/>
              <p:nvPr/>
            </p:nvSpPr>
            <p:spPr>
              <a:xfrm>
                <a:off x="24809" y="-19050"/>
                <a:ext cx="8966791" cy="3770263"/>
              </a:xfrm>
              <a:prstGeom prst="rect">
                <a:avLst/>
              </a:prstGeom>
              <a:noFill/>
            </p:spPr>
            <p:txBody>
              <a:bodyPr wrap="square">
                <a:spAutoFit/>
              </a:bodyPr>
              <a:lstStyle/>
              <a:p>
                <a:pPr algn="just">
                  <a:spcBef>
                    <a:spcPts val="300"/>
                  </a:spcBef>
                  <a:spcAft>
                    <a:spcPts val="300"/>
                  </a:spcAft>
                </a:pPr>
                <a:r>
                  <a:rPr lang="en-US" sz="2800" b="1" dirty="0">
                    <a:solidFill>
                      <a:srgbClr val="002060"/>
                    </a:solidFill>
                    <a:latin typeface="Times New Roman" panose="02020603050405020304" pitchFamily="18" charset="0"/>
                    <a:ea typeface="Times New Roman" panose="02020603050405020304" pitchFamily="18" charset="0"/>
                  </a:rPr>
                  <a:t>B</a:t>
                </a:r>
                <a:r>
                  <a:rPr lang="en-US" sz="2800" b="1" dirty="0" err="1">
                    <a:solidFill>
                      <a:srgbClr val="002060"/>
                    </a:solidFill>
                    <a:effectLst/>
                    <a:latin typeface="Times New Roman" panose="02020603050405020304" pitchFamily="18" charset="0"/>
                    <a:ea typeface="Times New Roman" panose="02020603050405020304" pitchFamily="18" charset="0"/>
                  </a:rPr>
                  <a:t>ài</a:t>
                </a:r>
                <a:r>
                  <a:rPr lang="en-US" sz="2800" b="1" dirty="0">
                    <a:solidFill>
                      <a:srgbClr val="002060"/>
                    </a:solidFill>
                    <a:effectLst/>
                    <a:latin typeface="Times New Roman" panose="02020603050405020304" pitchFamily="18" charset="0"/>
                    <a:ea typeface="Times New Roman" panose="02020603050405020304" pitchFamily="18" charset="0"/>
                  </a:rPr>
                  <a:t> </a:t>
                </a:r>
                <a:r>
                  <a:rPr lang="en-US" sz="2800" b="1" dirty="0" err="1">
                    <a:solidFill>
                      <a:srgbClr val="002060"/>
                    </a:solidFill>
                    <a:effectLst/>
                    <a:latin typeface="Times New Roman" panose="02020603050405020304" pitchFamily="18" charset="0"/>
                    <a:ea typeface="Times New Roman" panose="02020603050405020304" pitchFamily="18" charset="0"/>
                  </a:rPr>
                  <a:t>tập</a:t>
                </a:r>
                <a:r>
                  <a:rPr lang="en-US" sz="2800" b="1" dirty="0">
                    <a:solidFill>
                      <a:srgbClr val="002060"/>
                    </a:solidFill>
                    <a:effectLst/>
                    <a:latin typeface="Times New Roman" panose="02020603050405020304" pitchFamily="18" charset="0"/>
                    <a:ea typeface="Times New Roman" panose="02020603050405020304" pitchFamily="18" charset="0"/>
                  </a:rPr>
                  <a:t> 5</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bài</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tập</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bổ</a:t>
                </a:r>
                <a:r>
                  <a:rPr lang="en-US" sz="2800" b="1" dirty="0">
                    <a:solidFill>
                      <a:srgbClr val="002060"/>
                    </a:solidFill>
                    <a:latin typeface="Times New Roman" panose="02020603050405020304" pitchFamily="18" charset="0"/>
                    <a:ea typeface="Times New Roman" panose="02020603050405020304" pitchFamily="18" charset="0"/>
                  </a:rPr>
                  <a:t> sung)</a:t>
                </a:r>
                <a:endParaRPr lang="en-US" sz="2800" b="1" dirty="0">
                  <a:solidFill>
                    <a:srgbClr val="002060"/>
                  </a:solidFill>
                  <a:effectLst/>
                  <a:latin typeface="Roboto" panose="02000000000000000000" pitchFamily="2" charset="0"/>
                  <a:ea typeface="Times New Roman" panose="02020603050405020304" pitchFamily="18" charset="0"/>
                </a:endParaRP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Tung </a:t>
                </a:r>
                <a:r>
                  <a:rPr lang="en-US" sz="2800" dirty="0" err="1">
                    <a:solidFill>
                      <a:srgbClr val="002060"/>
                    </a:solidFill>
                    <a:effectLst/>
                    <a:latin typeface="Times New Roman" panose="02020603050405020304" pitchFamily="18" charset="0"/>
                    <a:ea typeface="Times New Roman" panose="02020603050405020304" pitchFamily="18" charset="0"/>
                  </a:rPr>
                  <a:t>một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chiếc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kẹp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giấy</a:t>
                </a:r>
                <a:r>
                  <a:rPr lang="en-US" sz="2800" dirty="0">
                    <a:solidFill>
                      <a:srgbClr val="00206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145</m:t>
                    </m:r>
                  </m:oMath>
                </a14:m>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xuống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nhà</a:t>
                </a:r>
                <a:br>
                  <a:rPr lang="en-US" sz="2800" dirty="0">
                    <a:solidFill>
                      <a:srgbClr val="002060"/>
                    </a:solidFill>
                    <a:latin typeface="Times New Roman" panose="02020603050405020304" pitchFamily="18" charset="0"/>
                    <a:ea typeface="Times New Roman" panose="02020603050405020304" pitchFamily="18" charset="0"/>
                  </a:rPr>
                </a:br>
                <a:r>
                  <a:rPr lang="en-US" sz="2800" dirty="0" err="1">
                    <a:solidFill>
                      <a:srgbClr val="002060"/>
                    </a:solidFill>
                    <a:effectLst/>
                    <a:latin typeface="Times New Roman" panose="02020603050405020304" pitchFamily="18" charset="0"/>
                    <a:ea typeface="Times New Roman" panose="02020603050405020304" pitchFamily="18" charset="0"/>
                  </a:rPr>
                  <a:t>lát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gạch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đá</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vuông</a:t>
                </a:r>
                <a:r>
                  <a:rPr lang="en-US" sz="2800" dirty="0">
                    <a:solidFill>
                      <a:srgbClr val="002060"/>
                    </a:solidFill>
                    <a:effectLst/>
                    <a:latin typeface="Times New Roman" panose="02020603050405020304" pitchFamily="18" charset="0"/>
                    <a:ea typeface="Times New Roman" panose="02020603050405020304" pitchFamily="18" charset="0"/>
                  </a:rPr>
                  <a:t>. Quan </a:t>
                </a:r>
                <a:r>
                  <a:rPr lang="en-US" sz="2800" dirty="0" err="1">
                    <a:solidFill>
                      <a:srgbClr val="002060"/>
                    </a:solidFill>
                    <a:effectLst/>
                    <a:latin typeface="Times New Roman" panose="02020603050405020304" pitchFamily="18" charset="0"/>
                    <a:ea typeface="Times New Roman" panose="02020603050405020304" pitchFamily="18" charset="0"/>
                  </a:rPr>
                  <a:t>sát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thấy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có</a:t>
                </a:r>
                <a:r>
                  <a:rPr lang="en-US" sz="2800" dirty="0">
                    <a:solidFill>
                      <a:srgbClr val="00206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113</m:t>
                    </m:r>
                  </m:oMath>
                </a14:m>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chiếc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kẹp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nằm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vuông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và</a:t>
                </a:r>
                <a:r>
                  <a:rPr lang="en-US" sz="2800" dirty="0">
                    <a:solidFill>
                      <a:srgbClr val="002060"/>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a:solidFill>
                          <a:srgbClr val="002060"/>
                        </a:solidFill>
                        <a:effectLst/>
                        <a:latin typeface="Cambria Math" panose="02040503050406030204" pitchFamily="18" charset="0"/>
                        <a:ea typeface="Times New Roman" panose="02020603050405020304" pitchFamily="18" charset="0"/>
                      </a:rPr>
                      <m:t>32</m:t>
                    </m:r>
                  </m:oMath>
                </a14:m>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chiếc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kẹp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nằm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vuông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suất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nghiệm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tròn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hàng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phần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trăm</a:t>
                </a:r>
                <a:r>
                  <a:rPr lang="en-US" sz="2800"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a) "</a:t>
                </a:r>
                <a:r>
                  <a:rPr lang="en-US" sz="2800" dirty="0" err="1">
                    <a:solidFill>
                      <a:srgbClr val="002060"/>
                    </a:solidFill>
                    <a:effectLst/>
                    <a:latin typeface="Times New Roman" panose="02020603050405020304" pitchFamily="18" charset="0"/>
                    <a:ea typeface="Times New Roman" panose="02020603050405020304" pitchFamily="18" charset="0"/>
                  </a:rPr>
                  <a:t>Chiếc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kẹp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giấy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nằm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vuông</a:t>
                </a:r>
                <a:r>
                  <a:rPr lang="en-US" sz="2800"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b) “</a:t>
                </a:r>
                <a:r>
                  <a:rPr lang="en-US" sz="2800" dirty="0" err="1">
                    <a:solidFill>
                      <a:srgbClr val="002060"/>
                    </a:solidFill>
                    <a:effectLst/>
                    <a:latin typeface="Times New Roman" panose="02020603050405020304" pitchFamily="18" charset="0"/>
                    <a:ea typeface="Times New Roman" panose="02020603050405020304" pitchFamily="18" charset="0"/>
                  </a:rPr>
                  <a:t>Chiếc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kẹp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giấy</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nằm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toàn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hình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vuông</a:t>
                </a:r>
                <a:r>
                  <a:rPr lang="en-US" sz="2800" dirty="0">
                    <a:solidFill>
                      <a:srgbClr val="002060"/>
                    </a:solidFill>
                    <a:effectLst/>
                    <a:latin typeface="Times New Roman" panose="02020603050405020304" pitchFamily="18" charset="0"/>
                    <a:ea typeface="Times New Roman" panose="02020603050405020304" pitchFamily="18" charset="0"/>
                  </a:rPr>
                  <a:t>"</a:t>
                </a:r>
                <a:r>
                  <a:rPr lang="en-US" sz="2800" dirty="0">
                    <a:solidFill>
                      <a:srgbClr val="0000FF"/>
                    </a:solidFill>
                    <a:effectLst/>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564323A-F91C-9997-0774-E546FB48E46E}"/>
                  </a:ext>
                </a:extLst>
              </p:cNvPr>
              <p:cNvSpPr txBox="1">
                <a:spLocks noRot="1" noChangeAspect="1" noMove="1" noResize="1" noEditPoints="1" noAdjustHandles="1" noChangeArrowheads="1" noChangeShapeType="1" noTextEdit="1"/>
              </p:cNvSpPr>
              <p:nvPr/>
            </p:nvSpPr>
            <p:spPr>
              <a:xfrm>
                <a:off x="24809" y="-19050"/>
                <a:ext cx="8966791" cy="3770263"/>
              </a:xfrm>
              <a:prstGeom prst="rect">
                <a:avLst/>
              </a:prstGeom>
              <a:blipFill>
                <a:blip r:embed="rId4"/>
                <a:stretch>
                  <a:fillRect l="-1360" t="-1780" r="-1428" b="-3722"/>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21B99D-DD30-3820-2FB5-CB140F26A4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8305800" y="133350"/>
            <a:ext cx="609600" cy="609600"/>
          </a:xfrm>
          <a:prstGeom prst="rect">
            <a:avLst/>
          </a:pr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32C4D2-B4A8-472F-A24F-1001FEC0FD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8819"/>
          <a:stretch/>
        </p:blipFill>
        <p:spPr>
          <a:xfrm>
            <a:off x="8001000" y="3943350"/>
            <a:ext cx="1071298" cy="1071298"/>
          </a:xfrm>
          <a:prstGeom prst="rect">
            <a:avLst/>
          </a:prstGeom>
        </p:spPr>
      </p:pic>
      <p:pic>
        <p:nvPicPr>
          <p:cNvPr id="6" name="Đồng hồ đếm ngược 5 phút - 5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C38A2B46-3B55-4E12-8347-8E719D24086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248400" y="4092038"/>
            <a:ext cx="1577975" cy="887611"/>
          </a:xfrm>
          <a:prstGeom prst="rect">
            <a:avLst/>
          </a:prstGeom>
        </p:spPr>
      </p:pic>
    </p:spTree>
    <p:extLst>
      <p:ext uri="{BB962C8B-B14F-4D97-AF65-F5344CB8AC3E}">
        <p14:creationId xmlns:p14="http://schemas.microsoft.com/office/powerpoint/2010/main" val="343183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6"/>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2057FF1-7EEF-2713-FE37-C35F49E15197}"/>
                  </a:ext>
                </a:extLst>
              </p:cNvPr>
              <p:cNvSpPr txBox="1"/>
              <p:nvPr/>
            </p:nvSpPr>
            <p:spPr>
              <a:xfrm>
                <a:off x="-28353" y="258645"/>
                <a:ext cx="9144000" cy="2133148"/>
              </a:xfrm>
              <a:prstGeom prst="rect">
                <a:avLst/>
              </a:prstGeom>
              <a:solidFill>
                <a:schemeClr val="bg1"/>
              </a:solidFill>
            </p:spPr>
            <p:txBody>
              <a:bodyPr wrap="square">
                <a:spAutoFit/>
              </a:bodyPr>
              <a:lstStyle/>
              <a:p>
                <a:pPr>
                  <a:spcBef>
                    <a:spcPts val="300"/>
                  </a:spcBef>
                  <a:spcAft>
                    <a:spcPts val="300"/>
                  </a:spcAft>
                </a:pPr>
                <a:r>
                  <a:rPr lang="vi-VN" sz="3000" dirty="0">
                    <a:solidFill>
                      <a:srgbClr val="FF0000"/>
                    </a:solidFill>
                    <a:effectLst/>
                    <a:latin typeface="Times New Roman" panose="02020603050405020304" pitchFamily="18" charset="0"/>
                    <a:ea typeface="Times New Roman" panose="02020603050405020304" pitchFamily="18" charset="0"/>
                  </a:rPr>
                  <a:t>a) Trong </a:t>
                </a:r>
                <a14:m>
                  <m:oMath xmlns:m="http://schemas.openxmlformats.org/officeDocument/2006/math">
                    <m:r>
                      <a:rPr lang="en-US" sz="3000" i="1">
                        <a:solidFill>
                          <a:srgbClr val="FF0000"/>
                        </a:solidFill>
                        <a:effectLst/>
                        <a:latin typeface="Cambria Math" panose="02040503050406030204" pitchFamily="18" charset="0"/>
                        <a:ea typeface="Times New Roman" panose="02020603050405020304" pitchFamily="18" charset="0"/>
                      </a:rPr>
                      <m:t>145</m:t>
                    </m:r>
                  </m:oMath>
                </a14:m>
                <a:r>
                  <a:rPr lang="vi-VN" sz="3000" dirty="0">
                    <a:solidFill>
                      <a:srgbClr val="FF0000"/>
                    </a:solidFill>
                    <a:effectLst/>
                    <a:latin typeface="Times New Roman" panose="02020603050405020304" pitchFamily="18" charset="0"/>
                    <a:ea typeface="Times New Roman" panose="02020603050405020304" pitchFamily="18" charset="0"/>
                  </a:rPr>
                  <a:t> lần tung có </a:t>
                </a:r>
                <a14:m>
                  <m:oMath xmlns:m="http://schemas.openxmlformats.org/officeDocument/2006/math">
                    <m:r>
                      <a:rPr lang="en-US" sz="3000" i="1">
                        <a:solidFill>
                          <a:srgbClr val="FF0000"/>
                        </a:solidFill>
                        <a:effectLst/>
                        <a:latin typeface="Cambria Math" panose="02040503050406030204" pitchFamily="18" charset="0"/>
                        <a:ea typeface="Times New Roman" panose="02020603050405020304" pitchFamily="18" charset="0"/>
                      </a:rPr>
                      <m:t>113</m:t>
                    </m:r>
                  </m:oMath>
                </a14:m>
                <a:r>
                  <a:rPr lang="vi-VN" sz="3000" dirty="0">
                    <a:solidFill>
                      <a:srgbClr val="FF0000"/>
                    </a:solidFill>
                    <a:effectLst/>
                    <a:latin typeface="Times New Roman" panose="02020603050405020304" pitchFamily="18" charset="0"/>
                    <a:ea typeface="Times New Roman" panose="02020603050405020304" pitchFamily="18" charset="0"/>
                  </a:rPr>
                  <a:t> lần chiếc kẹp nằm hoàn toàn bên trong hình vuông. Do đó, xác suất thực nghiệm của biến cố "Chiếc kẹp giấy nằm hoàn toàn trong hình vuông" là </a:t>
                </a:r>
                <a14:m>
                  <m:oMath xmlns:m="http://schemas.openxmlformats.org/officeDocument/2006/math">
                    <m:f>
                      <m:fPr>
                        <m:ctrlPr>
                          <a:rPr lang="en-US" sz="3000" i="1">
                            <a:solidFill>
                              <a:srgbClr val="FF0000"/>
                            </a:solidFill>
                            <a:effectLst/>
                            <a:latin typeface="Cambria Math" panose="02040503050406030204" pitchFamily="18" charset="0"/>
                            <a:ea typeface="Times New Roman" panose="02020603050405020304" pitchFamily="18" charset="0"/>
                          </a:rPr>
                        </m:ctrlPr>
                      </m:fPr>
                      <m:num>
                        <m:r>
                          <a:rPr lang="en-US" sz="3000" i="1">
                            <a:solidFill>
                              <a:srgbClr val="FF0000"/>
                            </a:solidFill>
                            <a:effectLst/>
                            <a:latin typeface="Cambria Math" panose="02040503050406030204" pitchFamily="18" charset="0"/>
                            <a:ea typeface="Times New Roman" panose="02020603050405020304" pitchFamily="18" charset="0"/>
                          </a:rPr>
                          <m:t>113</m:t>
                        </m:r>
                      </m:num>
                      <m:den>
                        <m:r>
                          <a:rPr lang="en-US" sz="3000" i="1">
                            <a:solidFill>
                              <a:srgbClr val="FF0000"/>
                            </a:solidFill>
                            <a:effectLst/>
                            <a:latin typeface="Cambria Math" panose="02040503050406030204" pitchFamily="18" charset="0"/>
                            <a:ea typeface="Times New Roman" panose="02020603050405020304" pitchFamily="18" charset="0"/>
                          </a:rPr>
                          <m:t>145</m:t>
                        </m:r>
                      </m:den>
                    </m:f>
                    <m:r>
                      <a:rPr lang="en-US" sz="3000" i="1">
                        <a:solidFill>
                          <a:srgbClr val="FF0000"/>
                        </a:solidFill>
                        <a:effectLst/>
                        <a:latin typeface="Cambria Math" panose="02040503050406030204" pitchFamily="18" charset="0"/>
                        <a:ea typeface="Times New Roman" panose="02020603050405020304" pitchFamily="18" charset="0"/>
                      </a:rPr>
                      <m:t>≈0,78</m:t>
                    </m:r>
                  </m:oMath>
                </a14:m>
                <a:r>
                  <a:rPr lang="vi-VN" sz="3000" dirty="0">
                    <a:solidFill>
                      <a:srgbClr val="FF0000"/>
                    </a:solidFill>
                    <a:effectLst/>
                    <a:latin typeface="Times New Roman" panose="02020603050405020304" pitchFamily="18" charset="0"/>
                    <a:ea typeface="Times New Roman" panose="02020603050405020304" pitchFamily="18" charset="0"/>
                  </a:rPr>
                  <a:t>.</a:t>
                </a:r>
                <a:endParaRPr lang="en-US" sz="3000" dirty="0">
                  <a:solidFill>
                    <a:srgbClr val="FF0000"/>
                  </a:solidFill>
                  <a:effectLst/>
                  <a:latin typeface="Times New Roman" panose="02020603050405020304" pitchFamily="18" charset="0"/>
                  <a:ea typeface="Times New Roman" panose="02020603050405020304" pitchFamily="18" charset="0"/>
                </a:endParaRP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2057FF1-7EEF-2713-FE37-C35F49E15197}"/>
                  </a:ext>
                </a:extLst>
              </p:cNvPr>
              <p:cNvSpPr txBox="1">
                <a:spLocks noRot="1" noChangeAspect="1" noMove="1" noResize="1" noEditPoints="1" noAdjustHandles="1" noChangeArrowheads="1" noChangeShapeType="1" noTextEdit="1"/>
              </p:cNvSpPr>
              <p:nvPr/>
            </p:nvSpPr>
            <p:spPr>
              <a:xfrm>
                <a:off x="-28353" y="258645"/>
                <a:ext cx="9144000" cy="2133148"/>
              </a:xfrm>
              <a:prstGeom prst="rect">
                <a:avLst/>
              </a:prstGeom>
              <a:blipFill>
                <a:blip r:embed="rId2"/>
                <a:stretch>
                  <a:fillRect l="-1533" t="-3714" b="-314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8FC4AA-EF67-457D-85FA-C08796D98AFF}"/>
                  </a:ext>
                </a:extLst>
              </p:cNvPr>
              <p:cNvSpPr txBox="1"/>
              <p:nvPr/>
            </p:nvSpPr>
            <p:spPr>
              <a:xfrm>
                <a:off x="0" y="2391793"/>
                <a:ext cx="9144000" cy="2133148"/>
              </a:xfrm>
              <a:prstGeom prst="rect">
                <a:avLst/>
              </a:prstGeom>
              <a:solidFill>
                <a:schemeClr val="bg1"/>
              </a:solidFill>
            </p:spPr>
            <p:txBody>
              <a:bodyPr wrap="square">
                <a:spAutoFit/>
              </a:bodyPr>
              <a:lstStyle/>
              <a:p>
                <a:pPr>
                  <a:spcBef>
                    <a:spcPts val="300"/>
                  </a:spcBef>
                  <a:spcAft>
                    <a:spcPts val="300"/>
                  </a:spcAft>
                </a:pPr>
                <a:r>
                  <a:rPr lang="vi-VN" sz="3000" dirty="0">
                    <a:solidFill>
                      <a:srgbClr val="FF0000"/>
                    </a:solidFill>
                    <a:effectLst/>
                    <a:latin typeface="Times New Roman" panose="02020603050405020304" pitchFamily="18" charset="0"/>
                    <a:ea typeface="Times New Roman" panose="02020603050405020304" pitchFamily="18" charset="0"/>
                  </a:rPr>
                  <a:t>b)  Trong </a:t>
                </a:r>
                <a14:m>
                  <m:oMath xmlns:m="http://schemas.openxmlformats.org/officeDocument/2006/math">
                    <m:r>
                      <a:rPr lang="en-US" sz="3000" i="1">
                        <a:solidFill>
                          <a:srgbClr val="FF0000"/>
                        </a:solidFill>
                        <a:effectLst/>
                        <a:latin typeface="Cambria Math" panose="02040503050406030204" pitchFamily="18" charset="0"/>
                        <a:ea typeface="Times New Roman" panose="02020603050405020304" pitchFamily="18" charset="0"/>
                      </a:rPr>
                      <m:t>145</m:t>
                    </m:r>
                  </m:oMath>
                </a14:m>
                <a:r>
                  <a:rPr lang="vi-VN" sz="3000" dirty="0">
                    <a:solidFill>
                      <a:srgbClr val="FF0000"/>
                    </a:solidFill>
                    <a:effectLst/>
                    <a:latin typeface="Times New Roman" panose="02020603050405020304" pitchFamily="18" charset="0"/>
                    <a:ea typeface="Times New Roman" panose="02020603050405020304" pitchFamily="18" charset="0"/>
                  </a:rPr>
                  <a:t> lần tung có </a:t>
                </a:r>
                <a14:m>
                  <m:oMath xmlns:m="http://schemas.openxmlformats.org/officeDocument/2006/math">
                    <m:r>
                      <a:rPr lang="en-US" sz="3000" i="1">
                        <a:solidFill>
                          <a:srgbClr val="FF0000"/>
                        </a:solidFill>
                        <a:effectLst/>
                        <a:latin typeface="Cambria Math" panose="02040503050406030204" pitchFamily="18" charset="0"/>
                        <a:ea typeface="Times New Roman" panose="02020603050405020304" pitchFamily="18" charset="0"/>
                      </a:rPr>
                      <m:t>32</m:t>
                    </m:r>
                  </m:oMath>
                </a14:m>
                <a:r>
                  <a:rPr lang="vi-VN" sz="3000" dirty="0">
                    <a:solidFill>
                      <a:srgbClr val="FF0000"/>
                    </a:solidFill>
                    <a:effectLst/>
                    <a:latin typeface="Times New Roman" panose="02020603050405020304" pitchFamily="18" charset="0"/>
                    <a:ea typeface="Times New Roman" panose="02020603050405020304" pitchFamily="18" charset="0"/>
                  </a:rPr>
                  <a:t> lần chiếc kẹp </a:t>
                </a:r>
                <a:r>
                  <a:rPr lang="en-US" sz="3000" dirty="0" err="1">
                    <a:solidFill>
                      <a:srgbClr val="FF0000"/>
                    </a:solidFill>
                    <a:effectLst/>
                    <a:latin typeface="Times New Roman" panose="02020603050405020304" pitchFamily="18" charset="0"/>
                    <a:ea typeface="Times New Roman" panose="02020603050405020304" pitchFamily="18" charset="0"/>
                  </a:rPr>
                  <a:t>không</a:t>
                </a:r>
                <a:r>
                  <a:rPr lang="en-US" sz="3000" dirty="0">
                    <a:solidFill>
                      <a:srgbClr val="FF0000"/>
                    </a:solidFill>
                    <a:effectLst/>
                    <a:latin typeface="Times New Roman" panose="02020603050405020304" pitchFamily="18" charset="0"/>
                    <a:ea typeface="Times New Roman" panose="02020603050405020304" pitchFamily="18" charset="0"/>
                  </a:rPr>
                  <a:t> </a:t>
                </a:r>
                <a:r>
                  <a:rPr lang="vi-VN" sz="3000" dirty="0">
                    <a:solidFill>
                      <a:srgbClr val="FF0000"/>
                    </a:solidFill>
                    <a:effectLst/>
                    <a:latin typeface="Times New Roman" panose="02020603050405020304" pitchFamily="18" charset="0"/>
                    <a:ea typeface="Times New Roman" panose="02020603050405020304" pitchFamily="18" charset="0"/>
                  </a:rPr>
                  <a:t>nằm </a:t>
                </a:r>
                <a:r>
                  <a:rPr lang="en-US" sz="3000" dirty="0" err="1">
                    <a:solidFill>
                      <a:srgbClr val="FF0000"/>
                    </a:solidFill>
                    <a:effectLst/>
                    <a:latin typeface="Times New Roman" panose="02020603050405020304" pitchFamily="18" charset="0"/>
                    <a:ea typeface="Times New Roman" panose="02020603050405020304" pitchFamily="18" charset="0"/>
                  </a:rPr>
                  <a:t>hoàn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toàn</a:t>
                </a:r>
                <a:r>
                  <a:rPr lang="en-US" sz="3000" dirty="0">
                    <a:solidFill>
                      <a:srgbClr val="FF0000"/>
                    </a:solidFill>
                    <a:effectLst/>
                    <a:latin typeface="Times New Roman" panose="02020603050405020304" pitchFamily="18" charset="0"/>
                    <a:ea typeface="Times New Roman" panose="02020603050405020304" pitchFamily="18" charset="0"/>
                  </a:rPr>
                  <a:t> </a:t>
                </a:r>
                <a:r>
                  <a:rPr lang="en-US" sz="3000" dirty="0" err="1">
                    <a:solidFill>
                      <a:srgbClr val="FF0000"/>
                    </a:solidFill>
                    <a:effectLst/>
                    <a:latin typeface="Times New Roman" panose="02020603050405020304" pitchFamily="18" charset="0"/>
                    <a:ea typeface="Times New Roman" panose="02020603050405020304" pitchFamily="18" charset="0"/>
                  </a:rPr>
                  <a:t>trong</a:t>
                </a:r>
                <a:r>
                  <a:rPr lang="vi-VN" sz="3000" dirty="0">
                    <a:solidFill>
                      <a:srgbClr val="FF0000"/>
                    </a:solidFill>
                    <a:effectLst/>
                    <a:latin typeface="Times New Roman" panose="02020603050405020304" pitchFamily="18" charset="0"/>
                    <a:ea typeface="Times New Roman" panose="02020603050405020304" pitchFamily="18" charset="0"/>
                  </a:rPr>
                  <a:t> hình vuông. Do đó, xác suất thực nghiệm của biến cố “</a:t>
                </a:r>
                <a:r>
                  <a:rPr lang="vi-VN" sz="3000" dirty="0">
                    <a:solidFill>
                      <a:srgbClr val="FF0000"/>
                    </a:solidFill>
                    <a:latin typeface="Times New Roman" panose="02020603050405020304" pitchFamily="18" charset="0"/>
                    <a:ea typeface="Times New Roman" panose="02020603050405020304" pitchFamily="18" charset="0"/>
                  </a:rPr>
                  <a:t>Chiếc kẹp giấy </a:t>
                </a:r>
                <a:r>
                  <a:rPr lang="en-US" sz="3000" dirty="0" err="1">
                    <a:solidFill>
                      <a:srgbClr val="FF0000"/>
                    </a:solidFill>
                    <a:latin typeface="Times New Roman" panose="02020603050405020304" pitchFamily="18" charset="0"/>
                    <a:ea typeface="Times New Roman" panose="02020603050405020304" pitchFamily="18" charset="0"/>
                  </a:rPr>
                  <a:t>không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nằm</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hoàn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toàn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trong</a:t>
                </a:r>
                <a:r>
                  <a:rPr lang="vi-VN" sz="3000" dirty="0">
                    <a:solidFill>
                      <a:srgbClr val="FF0000"/>
                    </a:solidFill>
                    <a:latin typeface="Times New Roman" panose="02020603050405020304" pitchFamily="18" charset="0"/>
                    <a:ea typeface="Times New Roman" panose="02020603050405020304" pitchFamily="18" charset="0"/>
                  </a:rPr>
                  <a:t> hình vuông</a:t>
                </a:r>
                <a:r>
                  <a:rPr lang="vi-VN" sz="3000" dirty="0">
                    <a:solidFill>
                      <a:srgbClr val="FF0000"/>
                    </a:solidFill>
                    <a:effectLst/>
                    <a:latin typeface="Times New Roman" panose="02020603050405020304" pitchFamily="18" charset="0"/>
                    <a:ea typeface="Times New Roman" panose="02020603050405020304" pitchFamily="18" charset="0"/>
                  </a:rPr>
                  <a:t>" là </a:t>
                </a:r>
                <a14:m>
                  <m:oMath xmlns:m="http://schemas.openxmlformats.org/officeDocument/2006/math">
                    <m:f>
                      <m:fPr>
                        <m:ctrlPr>
                          <a:rPr lang="en-US" sz="3000" i="1">
                            <a:solidFill>
                              <a:srgbClr val="FF0000"/>
                            </a:solidFill>
                            <a:effectLst/>
                            <a:latin typeface="Cambria Math" panose="02040503050406030204" pitchFamily="18" charset="0"/>
                            <a:ea typeface="Times New Roman" panose="02020603050405020304" pitchFamily="18" charset="0"/>
                          </a:rPr>
                        </m:ctrlPr>
                      </m:fPr>
                      <m:num>
                        <m:r>
                          <a:rPr lang="en-US" sz="3000" i="1">
                            <a:solidFill>
                              <a:srgbClr val="FF0000"/>
                            </a:solidFill>
                            <a:effectLst/>
                            <a:latin typeface="Cambria Math" panose="02040503050406030204" pitchFamily="18" charset="0"/>
                            <a:ea typeface="Times New Roman" panose="02020603050405020304" pitchFamily="18" charset="0"/>
                          </a:rPr>
                          <m:t>32</m:t>
                        </m:r>
                      </m:num>
                      <m:den>
                        <m:r>
                          <a:rPr lang="en-US" sz="3000" i="1">
                            <a:solidFill>
                              <a:srgbClr val="FF0000"/>
                            </a:solidFill>
                            <a:effectLst/>
                            <a:latin typeface="Cambria Math" panose="02040503050406030204" pitchFamily="18" charset="0"/>
                            <a:ea typeface="Times New Roman" panose="02020603050405020304" pitchFamily="18" charset="0"/>
                          </a:rPr>
                          <m:t>145</m:t>
                        </m:r>
                      </m:den>
                    </m:f>
                    <m:r>
                      <a:rPr lang="en-US" sz="3000" i="1">
                        <a:solidFill>
                          <a:srgbClr val="FF0000"/>
                        </a:solidFill>
                        <a:effectLst/>
                        <a:latin typeface="Cambria Math" panose="02040503050406030204" pitchFamily="18" charset="0"/>
                        <a:ea typeface="Times New Roman" panose="02020603050405020304" pitchFamily="18" charset="0"/>
                      </a:rPr>
                      <m:t>≈0,22</m:t>
                    </m:r>
                  </m:oMath>
                </a14:m>
                <a:r>
                  <a:rPr lang="vi-VN" sz="3000" dirty="0">
                    <a:solidFill>
                      <a:srgbClr val="FF0000"/>
                    </a:solidFill>
                    <a:effectLst/>
                    <a:latin typeface="Times New Roman" panose="02020603050405020304" pitchFamily="18" charset="0"/>
                    <a:ea typeface="Times New Roman" panose="02020603050405020304" pitchFamily="18" charset="0"/>
                  </a:rPr>
                  <a:t>.</a:t>
                </a:r>
                <a:endParaRPr lang="en-US" sz="3000" dirty="0">
                  <a:solidFill>
                    <a:srgbClr val="FF0000"/>
                  </a:solidFill>
                  <a:effectLst/>
                  <a:latin typeface="Times New Roman" panose="02020603050405020304" pitchFamily="18" charset="0"/>
                  <a:ea typeface="Times New Roman" panose="02020603050405020304" pitchFamily="18" charset="0"/>
                </a:endParaRP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68FC4AA-EF67-457D-85FA-C08796D98AFF}"/>
                  </a:ext>
                </a:extLst>
              </p:cNvPr>
              <p:cNvSpPr txBox="1">
                <a:spLocks noRot="1" noChangeAspect="1" noMove="1" noResize="1" noEditPoints="1" noAdjustHandles="1" noChangeArrowheads="1" noChangeShapeType="1" noTextEdit="1"/>
              </p:cNvSpPr>
              <p:nvPr/>
            </p:nvSpPr>
            <p:spPr>
              <a:xfrm>
                <a:off x="0" y="2391793"/>
                <a:ext cx="9144000" cy="2133148"/>
              </a:xfrm>
              <a:prstGeom prst="rect">
                <a:avLst/>
              </a:prstGeom>
              <a:blipFill>
                <a:blip r:embed="rId3"/>
                <a:stretch>
                  <a:fillRect l="-1533" t="-3714" r="-667" b="-3143"/>
                </a:stretch>
              </a:blipFill>
            </p:spPr>
            <p:txBody>
              <a:bodyPr/>
              <a:lstStyle/>
              <a:p>
                <a:r>
                  <a:rPr lang="en-US">
                    <a:noFill/>
                  </a:rPr>
                  <a:t> </a:t>
                </a:r>
              </a:p>
            </p:txBody>
          </p:sp>
        </mc:Fallback>
      </mc:AlternateContent>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0AAB274-C52B-4D13-B6E2-86DA4215AF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8819"/>
          <a:stretch/>
        </p:blipFill>
        <p:spPr>
          <a:xfrm>
            <a:off x="8001000" y="3943350"/>
            <a:ext cx="1071298" cy="1071298"/>
          </a:xfrm>
          <a:prstGeom prst="rect">
            <a:avLst/>
          </a:prstGeom>
        </p:spPr>
      </p:pic>
    </p:spTree>
    <p:extLst>
      <p:ext uri="{BB962C8B-B14F-4D97-AF65-F5344CB8AC3E}">
        <p14:creationId xmlns:p14="http://schemas.microsoft.com/office/powerpoint/2010/main" val="32838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6" name="Tab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5897F4E-3D88-14B0-CDF4-0041F49B3A46}"/>
                  </a:ext>
                </a:extLst>
              </p:cNvPr>
              <p:cNvGraphicFramePr>
                <a:graphicFrameLocks noGrp="1"/>
              </p:cNvGraphicFramePr>
              <p:nvPr>
                <p:extLst>
                  <p:ext uri="{D42A27DB-BD31-4B8C-83A1-F6EECF244321}">
                    <p14:modId xmlns:p14="http://schemas.microsoft.com/office/powerpoint/2010/main" val="713892539"/>
                  </p:ext>
                </p:extLst>
              </p:nvPr>
            </p:nvGraphicFramePr>
            <p:xfrm>
              <a:off x="5147929" y="18164"/>
              <a:ext cx="3810000" cy="3825996"/>
            </p:xfrm>
            <a:graphic>
              <a:graphicData uri="http://schemas.openxmlformats.org/drawingml/2006/table">
                <a:tbl>
                  <a:tblPr firstRow="1" firstCol="1" bandRow="1">
                    <a:tableStyleId>{5C22544A-7EE6-4342-B048-85BDC9FD1C3A}</a:tableStyleId>
                  </a:tblPr>
                  <a:tblGrid>
                    <a:gridCol w="1269520">
                      <a:extLst>
                        <a:ext uri="{9D8B030D-6E8A-4147-A177-3AD203B41FA5}">
                          <a16:colId xmlns:a16="http://schemas.microsoft.com/office/drawing/2014/main" val="3570089807"/>
                        </a:ext>
                      </a:extLst>
                    </a:gridCol>
                    <a:gridCol w="1270240">
                      <a:extLst>
                        <a:ext uri="{9D8B030D-6E8A-4147-A177-3AD203B41FA5}">
                          <a16:colId xmlns:a16="http://schemas.microsoft.com/office/drawing/2014/main" val="2249054994"/>
                        </a:ext>
                      </a:extLst>
                    </a:gridCol>
                    <a:gridCol w="1270240">
                      <a:extLst>
                        <a:ext uri="{9D8B030D-6E8A-4147-A177-3AD203B41FA5}">
                          <a16:colId xmlns:a16="http://schemas.microsoft.com/office/drawing/2014/main" val="360205143"/>
                        </a:ext>
                      </a:extLst>
                    </a:gridCol>
                  </a:tblGrid>
                  <a:tr h="1524000">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Quý</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r>
                            <a:rPr lang="en-US" sz="2800" kern="100" dirty="0" err="1">
                              <a:solidFill>
                                <a:srgbClr val="002060"/>
                              </a:solidFill>
                              <a:effectLst/>
                              <a:latin typeface="Times New Roman" panose="02020603050405020304" pitchFamily="18" charset="0"/>
                              <a:cs typeface="Times New Roman" panose="02020603050405020304" pitchFamily="18" charset="0"/>
                            </a:rPr>
                            <a:t>Số</a:t>
                          </a:r>
                          <a:r>
                            <a:rPr lang="en-US" sz="2800" kern="100" dirty="0">
                              <a:solidFill>
                                <a:srgbClr val="002060"/>
                              </a:solidFill>
                              <a:effectLst/>
                              <a:latin typeface="Times New Roman" panose="02020603050405020304" pitchFamily="18" charset="0"/>
                              <a:cs typeface="Times New Roman" panose="02020603050405020304" pitchFamily="18" charset="0"/>
                            </a:rPr>
                            <a:t> ca </a:t>
                          </a:r>
                          <a:r>
                            <a:rPr lang="en-US" sz="2800" kern="100" dirty="0" err="1">
                              <a:solidFill>
                                <a:srgbClr val="002060"/>
                              </a:solidFill>
                              <a:effectLst/>
                              <a:latin typeface="Times New Roman" panose="02020603050405020304" pitchFamily="18" charset="0"/>
                              <a:cs typeface="Times New Roman" panose="02020603050405020304" pitchFamily="18" charset="0"/>
                            </a:rPr>
                            <a:t>xét</a:t>
                          </a:r>
                          <a:r>
                            <a:rPr lang="en-US" sz="2800" kern="100" dirty="0">
                              <a:solidFill>
                                <a:srgbClr val="002060"/>
                              </a:solidFill>
                              <a:effectLst/>
                              <a:latin typeface="Times New Roman" panose="02020603050405020304" pitchFamily="18"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cs typeface="Times New Roman" panose="02020603050405020304" pitchFamily="18" charset="0"/>
                            </a:rPr>
                            <a:t>nghiệm</a:t>
                          </a:r>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r>
                            <a:rPr lang="en-US" sz="2800" kern="100" dirty="0" err="1">
                              <a:solidFill>
                                <a:srgbClr val="002060"/>
                              </a:solidFill>
                              <a:effectLst/>
                              <a:latin typeface="Times New Roman" panose="02020603050405020304" pitchFamily="18" charset="0"/>
                              <a:cs typeface="Times New Roman" panose="02020603050405020304" pitchFamily="18" charset="0"/>
                            </a:rPr>
                            <a:t>Số</a:t>
                          </a:r>
                          <a:r>
                            <a:rPr lang="en-US" sz="2800" kern="100" dirty="0">
                              <a:solidFill>
                                <a:srgbClr val="002060"/>
                              </a:solidFill>
                              <a:effectLst/>
                              <a:latin typeface="Times New Roman" panose="02020603050405020304" pitchFamily="18" charset="0"/>
                              <a:cs typeface="Times New Roman" panose="02020603050405020304" pitchFamily="18" charset="0"/>
                            </a:rPr>
                            <a:t> ca </a:t>
                          </a:r>
                          <a:r>
                            <a:rPr lang="en-US" sz="2800" kern="100" dirty="0" err="1">
                              <a:solidFill>
                                <a:srgbClr val="002060"/>
                              </a:solidFill>
                              <a:effectLst/>
                              <a:latin typeface="Times New Roman" panose="02020603050405020304" pitchFamily="18" charset="0"/>
                              <a:cs typeface="Times New Roman" panose="02020603050405020304" pitchFamily="18" charset="0"/>
                            </a:rPr>
                            <a:t>dương</a:t>
                          </a:r>
                          <a:r>
                            <a:rPr lang="en-US" sz="2800" kern="100" dirty="0">
                              <a:solidFill>
                                <a:srgbClr val="002060"/>
                              </a:solidFill>
                              <a:effectLst/>
                              <a:latin typeface="Times New Roman" panose="02020603050405020304" pitchFamily="18"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cs typeface="Times New Roman" panose="02020603050405020304" pitchFamily="18" charset="0"/>
                            </a:rPr>
                            <a:t>tính</a:t>
                          </a:r>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840134027"/>
                      </a:ext>
                    </a:extLst>
                  </a:tr>
                  <a:tr h="575499">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I</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120</m:t>
                                </m:r>
                              </m:oMath>
                            </m:oMathPara>
                          </a14:m>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10</m:t>
                                </m:r>
                              </m:oMath>
                            </m:oMathPara>
                          </a14:m>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257256937"/>
                      </a:ext>
                    </a:extLst>
                  </a:tr>
                  <a:tr h="575499">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II</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180</m:t>
                                </m:r>
                              </m:oMath>
                            </m:oMathPara>
                          </a14:m>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12</m:t>
                                </m:r>
                              </m:oMath>
                            </m:oMathPara>
                          </a14:m>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4217482410"/>
                      </a:ext>
                    </a:extLst>
                  </a:tr>
                  <a:tr h="575499">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III</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250</m:t>
                                </m:r>
                              </m:oMath>
                            </m:oMathPara>
                          </a14:m>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18</m:t>
                                </m:r>
                              </m:oMath>
                            </m:oMathPara>
                          </a14:m>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4150507051"/>
                      </a:ext>
                    </a:extLst>
                  </a:tr>
                  <a:tr h="575499">
                    <a:tc>
                      <a:txBody>
                        <a:bodyPr/>
                        <a:lstStyle/>
                        <a:p>
                          <a:pPr algn="ctr">
                            <a:spcBef>
                              <a:spcPts val="300"/>
                            </a:spcBef>
                            <a:spcAft>
                              <a:spcPts val="300"/>
                            </a:spcAft>
                          </a:pPr>
                          <a:r>
                            <a:rPr lang="en-US" sz="2800" kern="100" dirty="0">
                              <a:solidFill>
                                <a:srgbClr val="002060"/>
                              </a:solidFill>
                              <a:effectLst/>
                              <a:latin typeface="Times New Roman" panose="02020603050405020304" pitchFamily="18" charset="0"/>
                              <a:cs typeface="Times New Roman" panose="02020603050405020304" pitchFamily="18" charset="0"/>
                            </a:rPr>
                            <a:t>IV</a:t>
                          </a:r>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100</m:t>
                                </m:r>
                              </m:oMath>
                            </m:oMathPara>
                          </a14:m>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14:m>
                            <m:oMathPara xmlns:m="http://schemas.openxmlformats.org/officeDocument/2006/math">
                              <m:oMathParaPr>
                                <m:jc m:val="centerGroup"/>
                              </m:oMathParaPr>
                              <m:oMath xmlns:m="http://schemas.openxmlformats.org/officeDocument/2006/math">
                                <m:r>
                                  <a:rPr lang="en-US" sz="2800" kern="100" smtClean="0">
                                    <a:solidFill>
                                      <a:srgbClr val="002060"/>
                                    </a:solidFill>
                                    <a:effectLst/>
                                    <a:latin typeface="Cambria Math" panose="02040503050406030204" pitchFamily="18" charset="0"/>
                                  </a:rPr>
                                  <m:t>9</m:t>
                                </m:r>
                              </m:oMath>
                            </m:oMathPara>
                          </a14:m>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643956193"/>
                      </a:ext>
                    </a:extLst>
                  </a:tr>
                </a:tbl>
              </a:graphicData>
            </a:graphic>
          </p:graphicFrame>
        </mc:Choice>
        <mc:Fallback>
          <p:graphicFrame>
            <p:nvGraphicFramePr>
              <p:cNvPr id="6" name="Tabl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5897F4E-3D88-14B0-CDF4-0041F49B3A46}"/>
                  </a:ext>
                </a:extLst>
              </p:cNvPr>
              <p:cNvGraphicFramePr>
                <a:graphicFrameLocks noGrp="1"/>
              </p:cNvGraphicFramePr>
              <p:nvPr>
                <p:extLst>
                  <p:ext uri="{D42A27DB-BD31-4B8C-83A1-F6EECF244321}">
                    <p14:modId xmlns:p14="http://schemas.microsoft.com/office/powerpoint/2010/main" val="713892539"/>
                  </p:ext>
                </p:extLst>
              </p:nvPr>
            </p:nvGraphicFramePr>
            <p:xfrm>
              <a:off x="5147929" y="18164"/>
              <a:ext cx="3810000" cy="3825996"/>
            </p:xfrm>
            <a:graphic>
              <a:graphicData uri="http://schemas.openxmlformats.org/drawingml/2006/table">
                <a:tbl>
                  <a:tblPr firstRow="1" firstCol="1" bandRow="1">
                    <a:tableStyleId>{5C22544A-7EE6-4342-B048-85BDC9FD1C3A}</a:tableStyleId>
                  </a:tblPr>
                  <a:tblGrid>
                    <a:gridCol w="1269520">
                      <a:extLst>
                        <a:ext uri="{9D8B030D-6E8A-4147-A177-3AD203B41FA5}">
                          <a16:colId xmlns:a16="http://schemas.microsoft.com/office/drawing/2014/main" val="3570089807"/>
                        </a:ext>
                      </a:extLst>
                    </a:gridCol>
                    <a:gridCol w="1270240">
                      <a:extLst>
                        <a:ext uri="{9D8B030D-6E8A-4147-A177-3AD203B41FA5}">
                          <a16:colId xmlns:a16="http://schemas.microsoft.com/office/drawing/2014/main" val="2249054994"/>
                        </a:ext>
                      </a:extLst>
                    </a:gridCol>
                    <a:gridCol w="1270240">
                      <a:extLst>
                        <a:ext uri="{9D8B030D-6E8A-4147-A177-3AD203B41FA5}">
                          <a16:colId xmlns:a16="http://schemas.microsoft.com/office/drawing/2014/main" val="360205143"/>
                        </a:ext>
                      </a:extLst>
                    </a:gridCol>
                  </a:tblGrid>
                  <a:tr h="1524000">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Quý</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r>
                            <a:rPr lang="en-US" sz="2800" kern="100" dirty="0" err="1">
                              <a:solidFill>
                                <a:srgbClr val="002060"/>
                              </a:solidFill>
                              <a:effectLst/>
                              <a:latin typeface="Times New Roman" panose="02020603050405020304" pitchFamily="18" charset="0"/>
                              <a:cs typeface="Times New Roman" panose="02020603050405020304" pitchFamily="18" charset="0"/>
                            </a:rPr>
                            <a:t>Số</a:t>
                          </a:r>
                          <a:r>
                            <a:rPr lang="en-US" sz="2800" kern="100" dirty="0">
                              <a:solidFill>
                                <a:srgbClr val="002060"/>
                              </a:solidFill>
                              <a:effectLst/>
                              <a:latin typeface="Times New Roman" panose="02020603050405020304" pitchFamily="18" charset="0"/>
                              <a:cs typeface="Times New Roman" panose="02020603050405020304" pitchFamily="18" charset="0"/>
                            </a:rPr>
                            <a:t> ca </a:t>
                          </a:r>
                          <a:r>
                            <a:rPr lang="en-US" sz="2800" kern="100" dirty="0" err="1">
                              <a:solidFill>
                                <a:srgbClr val="002060"/>
                              </a:solidFill>
                              <a:effectLst/>
                              <a:latin typeface="Times New Roman" panose="02020603050405020304" pitchFamily="18" charset="0"/>
                              <a:cs typeface="Times New Roman" panose="02020603050405020304" pitchFamily="18" charset="0"/>
                            </a:rPr>
                            <a:t>xét</a:t>
                          </a:r>
                          <a:r>
                            <a:rPr lang="en-US" sz="2800" kern="100" dirty="0">
                              <a:solidFill>
                                <a:srgbClr val="002060"/>
                              </a:solidFill>
                              <a:effectLst/>
                              <a:latin typeface="Times New Roman" panose="02020603050405020304" pitchFamily="18"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cs typeface="Times New Roman" panose="02020603050405020304" pitchFamily="18" charset="0"/>
                            </a:rPr>
                            <a:t>nghiệm</a:t>
                          </a:r>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algn="ctr">
                            <a:spcBef>
                              <a:spcPts val="300"/>
                            </a:spcBef>
                            <a:spcAft>
                              <a:spcPts val="300"/>
                            </a:spcAft>
                          </a:pPr>
                          <a:r>
                            <a:rPr lang="en-US" sz="2800" kern="100" dirty="0" err="1">
                              <a:solidFill>
                                <a:srgbClr val="002060"/>
                              </a:solidFill>
                              <a:effectLst/>
                              <a:latin typeface="Times New Roman" panose="02020603050405020304" pitchFamily="18" charset="0"/>
                              <a:cs typeface="Times New Roman" panose="02020603050405020304" pitchFamily="18" charset="0"/>
                            </a:rPr>
                            <a:t>Số</a:t>
                          </a:r>
                          <a:r>
                            <a:rPr lang="en-US" sz="2800" kern="100" dirty="0">
                              <a:solidFill>
                                <a:srgbClr val="002060"/>
                              </a:solidFill>
                              <a:effectLst/>
                              <a:latin typeface="Times New Roman" panose="02020603050405020304" pitchFamily="18" charset="0"/>
                              <a:cs typeface="Times New Roman" panose="02020603050405020304" pitchFamily="18" charset="0"/>
                            </a:rPr>
                            <a:t> ca </a:t>
                          </a:r>
                          <a:r>
                            <a:rPr lang="en-US" sz="2800" kern="100" dirty="0" err="1">
                              <a:solidFill>
                                <a:srgbClr val="002060"/>
                              </a:solidFill>
                              <a:effectLst/>
                              <a:latin typeface="Times New Roman" panose="02020603050405020304" pitchFamily="18" charset="0"/>
                              <a:cs typeface="Times New Roman" panose="02020603050405020304" pitchFamily="18" charset="0"/>
                            </a:rPr>
                            <a:t>dương</a:t>
                          </a:r>
                          <a:r>
                            <a:rPr lang="en-US" sz="2800" kern="100" dirty="0">
                              <a:solidFill>
                                <a:srgbClr val="002060"/>
                              </a:solidFill>
                              <a:effectLst/>
                              <a:latin typeface="Times New Roman" panose="02020603050405020304" pitchFamily="18" charset="0"/>
                              <a:cs typeface="Times New Roman" panose="02020603050405020304" pitchFamily="18" charset="0"/>
                            </a:rPr>
                            <a:t> </a:t>
                          </a:r>
                          <a:r>
                            <a:rPr lang="en-US" sz="2800" kern="100" dirty="0" err="1">
                              <a:solidFill>
                                <a:srgbClr val="002060"/>
                              </a:solidFill>
                              <a:effectLst/>
                              <a:latin typeface="Times New Roman" panose="02020603050405020304" pitchFamily="18" charset="0"/>
                              <a:cs typeface="Times New Roman" panose="02020603050405020304" pitchFamily="18" charset="0"/>
                            </a:rPr>
                            <a:t>tính</a:t>
                          </a:r>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3840134027"/>
                      </a:ext>
                    </a:extLst>
                  </a:tr>
                  <a:tr h="575499">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I</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endParaRPr lang="en-US"/>
                        </a:p>
                      </a:txBody>
                      <a:tcPr marL="68580" marR="68580" marT="0" marB="0">
                        <a:blipFill>
                          <a:blip r:embed="rId5"/>
                          <a:stretch>
                            <a:fillRect l="-100962" t="-285106" r="-102404" b="-313830"/>
                          </a:stretch>
                        </a:blipFill>
                      </a:tcPr>
                    </a:tc>
                    <a:tc>
                      <a:txBody>
                        <a:bodyPr/>
                        <a:lstStyle/>
                        <a:p>
                          <a:endParaRPr lang="en-US"/>
                        </a:p>
                      </a:txBody>
                      <a:tcPr marL="68580" marR="68580" marT="0" marB="0">
                        <a:blipFill>
                          <a:blip r:embed="rId5"/>
                          <a:stretch>
                            <a:fillRect l="-200000" t="-285106" r="-1914" b="-313830"/>
                          </a:stretch>
                        </a:blipFill>
                      </a:tcPr>
                    </a:tc>
                    <a:extLst>
                      <a:ext uri="{0D108BD9-81ED-4DB2-BD59-A6C34878D82A}">
                        <a16:rowId xmlns:a16="http://schemas.microsoft.com/office/drawing/2014/main" val="257256937"/>
                      </a:ext>
                    </a:extLst>
                  </a:tr>
                  <a:tr h="575499">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II</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endParaRPr lang="en-US"/>
                        </a:p>
                      </a:txBody>
                      <a:tcPr marL="68580" marR="68580" marT="0" marB="0">
                        <a:blipFill>
                          <a:blip r:embed="rId5"/>
                          <a:stretch>
                            <a:fillRect l="-100962" t="-381053" r="-102404" b="-210526"/>
                          </a:stretch>
                        </a:blipFill>
                      </a:tcPr>
                    </a:tc>
                    <a:tc>
                      <a:txBody>
                        <a:bodyPr/>
                        <a:lstStyle/>
                        <a:p>
                          <a:endParaRPr lang="en-US"/>
                        </a:p>
                      </a:txBody>
                      <a:tcPr marL="68580" marR="68580" marT="0" marB="0">
                        <a:blipFill>
                          <a:blip r:embed="rId5"/>
                          <a:stretch>
                            <a:fillRect l="-200000" t="-381053" r="-1914" b="-210526"/>
                          </a:stretch>
                        </a:blipFill>
                      </a:tcPr>
                    </a:tc>
                    <a:extLst>
                      <a:ext uri="{0D108BD9-81ED-4DB2-BD59-A6C34878D82A}">
                        <a16:rowId xmlns:a16="http://schemas.microsoft.com/office/drawing/2014/main" val="4217482410"/>
                      </a:ext>
                    </a:extLst>
                  </a:tr>
                  <a:tr h="575499">
                    <a:tc>
                      <a:txBody>
                        <a:bodyPr/>
                        <a:lstStyle/>
                        <a:p>
                          <a:pPr algn="ctr">
                            <a:spcBef>
                              <a:spcPts val="300"/>
                            </a:spcBef>
                            <a:spcAft>
                              <a:spcPts val="300"/>
                            </a:spcAft>
                          </a:pPr>
                          <a:r>
                            <a:rPr lang="en-US" sz="2800" kern="100">
                              <a:solidFill>
                                <a:srgbClr val="002060"/>
                              </a:solidFill>
                              <a:effectLst/>
                              <a:latin typeface="Times New Roman" panose="02020603050405020304" pitchFamily="18" charset="0"/>
                              <a:cs typeface="Times New Roman" panose="02020603050405020304" pitchFamily="18" charset="0"/>
                            </a:rPr>
                            <a:t>III</a:t>
                          </a:r>
                          <a:endParaRPr lang="en-US" sz="2800" kern="1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endParaRPr lang="en-US"/>
                        </a:p>
                      </a:txBody>
                      <a:tcPr marL="68580" marR="68580" marT="0" marB="0">
                        <a:blipFill>
                          <a:blip r:embed="rId5"/>
                          <a:stretch>
                            <a:fillRect l="-100962" t="-486170" r="-102404" b="-112766"/>
                          </a:stretch>
                        </a:blipFill>
                      </a:tcPr>
                    </a:tc>
                    <a:tc>
                      <a:txBody>
                        <a:bodyPr/>
                        <a:lstStyle/>
                        <a:p>
                          <a:endParaRPr lang="en-US"/>
                        </a:p>
                      </a:txBody>
                      <a:tcPr marL="68580" marR="68580" marT="0" marB="0">
                        <a:blipFill>
                          <a:blip r:embed="rId5"/>
                          <a:stretch>
                            <a:fillRect l="-200000" t="-486170" r="-1914" b="-112766"/>
                          </a:stretch>
                        </a:blipFill>
                      </a:tcPr>
                    </a:tc>
                    <a:extLst>
                      <a:ext uri="{0D108BD9-81ED-4DB2-BD59-A6C34878D82A}">
                        <a16:rowId xmlns:a16="http://schemas.microsoft.com/office/drawing/2014/main" val="4150507051"/>
                      </a:ext>
                    </a:extLst>
                  </a:tr>
                  <a:tr h="575499">
                    <a:tc>
                      <a:txBody>
                        <a:bodyPr/>
                        <a:lstStyle/>
                        <a:p>
                          <a:pPr algn="ctr">
                            <a:spcBef>
                              <a:spcPts val="300"/>
                            </a:spcBef>
                            <a:spcAft>
                              <a:spcPts val="300"/>
                            </a:spcAft>
                          </a:pPr>
                          <a:r>
                            <a:rPr lang="en-US" sz="2800" kern="100" dirty="0">
                              <a:solidFill>
                                <a:srgbClr val="002060"/>
                              </a:solidFill>
                              <a:effectLst/>
                              <a:latin typeface="Times New Roman" panose="02020603050405020304" pitchFamily="18" charset="0"/>
                              <a:cs typeface="Times New Roman" panose="02020603050405020304" pitchFamily="18" charset="0"/>
                            </a:rPr>
                            <a:t>IV</a:t>
                          </a:r>
                          <a:endParaRPr lang="en-US" sz="2800" kern="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endParaRPr lang="en-US"/>
                        </a:p>
                      </a:txBody>
                      <a:tcPr marL="68580" marR="68580" marT="0" marB="0">
                        <a:blipFill>
                          <a:blip r:embed="rId5"/>
                          <a:stretch>
                            <a:fillRect l="-100962" t="-580000" r="-102404" b="-11579"/>
                          </a:stretch>
                        </a:blipFill>
                      </a:tcPr>
                    </a:tc>
                    <a:tc>
                      <a:txBody>
                        <a:bodyPr/>
                        <a:lstStyle/>
                        <a:p>
                          <a:endParaRPr lang="en-US"/>
                        </a:p>
                      </a:txBody>
                      <a:tcPr marL="68580" marR="68580" marT="0" marB="0">
                        <a:blipFill>
                          <a:blip r:embed="rId5"/>
                          <a:stretch>
                            <a:fillRect l="-200000" t="-580000" r="-1914" b="-11579"/>
                          </a:stretch>
                        </a:blipFill>
                      </a:tcPr>
                    </a:tc>
                    <a:extLst>
                      <a:ext uri="{0D108BD9-81ED-4DB2-BD59-A6C34878D82A}">
                        <a16:rowId xmlns:a16="http://schemas.microsoft.com/office/drawing/2014/main" val="3643956193"/>
                      </a:ext>
                    </a:extLst>
                  </a:tr>
                </a:tbl>
              </a:graphicData>
            </a:graphic>
          </p:graphicFrame>
        </mc:Fallback>
      </mc:AlternateContent>
      <p:sp>
        <p:nvSpPr>
          <p:cNvPr id="7" name="Rectangl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CEC752C-AA25-384C-1CD3-FB50F3F59E00}"/>
              </a:ext>
            </a:extLst>
          </p:cNvPr>
          <p:cNvSpPr>
            <a:spLocks noChangeArrowheads="1"/>
          </p:cNvSpPr>
          <p:nvPr/>
        </p:nvSpPr>
        <p:spPr bwMode="auto">
          <a:xfrm>
            <a:off x="152401" y="317301"/>
            <a:ext cx="4800599" cy="440120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8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a:t>
            </a:r>
            <a:r>
              <a:rPr kumimoji="0" lang="vi-VN" altLang="en-US" sz="2800" b="1"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ài tập 6</a:t>
            </a:r>
            <a:r>
              <a:rPr kumimoji="0" lang="en-US" altLang="en-US" sz="2800" b="1" i="0" u="none" strike="noStrike" cap="none" normalizeH="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en-US" sz="2800" b="1" i="0" u="none" strike="noStrike" cap="none" normalizeH="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2800" b="1" i="0" u="none" strike="noStrike" cap="none" normalizeH="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en-US" sz="2800" b="1" i="0" u="none" strike="noStrike" cap="none" normalizeH="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sung)</a:t>
            </a:r>
            <a:r>
              <a:rPr kumimoji="0" lang="vi-VN" altLang="en-US" sz="2800" b="1"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1"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Bảng sau là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tổng hợp kết quả xét nghiệm người nhiễm Covid 19 ở một bệnh viện trong một năm: </a:t>
            </a:r>
            <a:endParaRPr kumimoji="0" lang="en-US"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suất</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quý</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rgbClr val="002060"/>
              </a:solidFill>
              <a:effectLst/>
              <a:latin typeface="Times New Roman" panose="02020603050405020304" pitchFamily="18" charset="0"/>
              <a:cs typeface="Times New Roman" panose="02020603050405020304" pitchFamily="18" charset="0"/>
            </a:endParaRPr>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7A311A5-DD19-4D89-9364-CC90C512FB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427" y="3693646"/>
            <a:ext cx="1234617" cy="1234617"/>
          </a:xfrm>
          <a:prstGeom prst="rect">
            <a:avLst/>
          </a:prstGeom>
        </p:spPr>
      </p:pic>
      <p:pic>
        <p:nvPicPr>
          <p:cNvPr id="5" name="Đồng hồ đếm ngược 5 phút - 5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8E581646-352B-42ED-A0D6-5254979E22E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791200" y="3867150"/>
            <a:ext cx="1577975" cy="887611"/>
          </a:xfrm>
          <a:prstGeom prst="rect">
            <a:avLst/>
          </a:prstGeom>
        </p:spPr>
      </p:pic>
    </p:spTree>
    <p:extLst>
      <p:ext uri="{BB962C8B-B14F-4D97-AF65-F5344CB8AC3E}">
        <p14:creationId xmlns:p14="http://schemas.microsoft.com/office/powerpoint/2010/main" val="3279313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7E2B10-1CDD-257D-24E1-7594DC27746B}"/>
                  </a:ext>
                </a:extLst>
              </p:cNvPr>
              <p:cNvSpPr txBox="1"/>
              <p:nvPr/>
            </p:nvSpPr>
            <p:spPr>
              <a:xfrm>
                <a:off x="0" y="0"/>
                <a:ext cx="9144000" cy="1643014"/>
              </a:xfrm>
              <a:prstGeom prst="rect">
                <a:avLst/>
              </a:prstGeom>
              <a:noFill/>
            </p:spPr>
            <p:txBody>
              <a:bodyPr wrap="square">
                <a:spAutoFit/>
              </a:bodyPr>
              <a:lstStyle/>
              <a:p>
                <a:pPr algn="just">
                  <a:spcBef>
                    <a:spcPts val="300"/>
                  </a:spcBef>
                  <a:spcAft>
                    <a:spcPts val="300"/>
                  </a:spcAft>
                </a:pPr>
                <a:r>
                  <a:rPr lang="vi-VN" sz="2800" b="1" dirty="0">
                    <a:solidFill>
                      <a:srgbClr val="002060"/>
                    </a:solidFill>
                    <a:effectLst/>
                    <a:latin typeface="Times New Roman" panose="02020603050405020304" pitchFamily="18" charset="0"/>
                    <a:ea typeface="Times New Roman" panose="02020603050405020304" pitchFamily="18" charset="0"/>
                  </a:rPr>
                  <a:t>Bài </a:t>
                </a:r>
                <a:r>
                  <a:rPr lang="en-US" sz="2800" b="1" dirty="0" err="1">
                    <a:solidFill>
                      <a:srgbClr val="002060"/>
                    </a:solidFill>
                    <a:effectLst/>
                    <a:latin typeface="Times New Roman" panose="02020603050405020304" pitchFamily="18" charset="0"/>
                    <a:ea typeface="Times New Roman" panose="02020603050405020304" pitchFamily="18" charset="0"/>
                  </a:rPr>
                  <a:t>tập</a:t>
                </a:r>
                <a:r>
                  <a:rPr lang="en-US" sz="2800" b="1" dirty="0">
                    <a:solidFill>
                      <a:srgbClr val="002060"/>
                    </a:solidFill>
                    <a:effectLst/>
                    <a:latin typeface="Times New Roman" panose="02020603050405020304" pitchFamily="18" charset="0"/>
                    <a:ea typeface="Times New Roman" panose="02020603050405020304" pitchFamily="18" charset="0"/>
                  </a:rPr>
                  <a:t> </a:t>
                </a:r>
                <a:r>
                  <a:rPr lang="vi-VN" sz="2800" b="1" dirty="0">
                    <a:solidFill>
                      <a:srgbClr val="002060"/>
                    </a:solidFill>
                    <a:effectLst/>
                    <a:latin typeface="Times New Roman" panose="02020603050405020304" pitchFamily="18" charset="0"/>
                    <a:ea typeface="Times New Roman" panose="02020603050405020304" pitchFamily="18" charset="0"/>
                  </a:rPr>
                  <a:t>6</a:t>
                </a:r>
                <a:endParaRPr lang="en-US" sz="2800" dirty="0">
                  <a:solidFill>
                    <a:srgbClr val="00206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vi-VN" sz="2800" dirty="0">
                    <a:solidFill>
                      <a:srgbClr val="FF0000"/>
                    </a:solidFill>
                    <a:effectLst/>
                    <a:latin typeface="Times New Roman" panose="02020603050405020304" pitchFamily="18" charset="0"/>
                    <a:ea typeface="Times New Roman" panose="02020603050405020304" pitchFamily="18" charset="0"/>
                  </a:rPr>
                  <a:t>a) Xác suất thực nghiệm của sự kiện </a:t>
                </a:r>
                <a:r>
                  <a:rPr lang="en-US" sz="2800" dirty="0">
                    <a:solidFill>
                      <a:srgbClr val="FF0000"/>
                    </a:solidFill>
                    <a:effectLst/>
                    <a:latin typeface="Times New Roman" panose="02020603050405020304" pitchFamily="18" charset="0"/>
                    <a:ea typeface="Times New Roman" panose="02020603050405020304" pitchFamily="18" charset="0"/>
                  </a:rPr>
                  <a:t>“</a:t>
                </a:r>
                <a:r>
                  <a:rPr lang="en-US" sz="2800" dirty="0" err="1">
                    <a:solidFill>
                      <a:srgbClr val="FF0000"/>
                    </a:solidFill>
                    <a:effectLst/>
                    <a:latin typeface="Times New Roman" panose="02020603050405020304" pitchFamily="18" charset="0"/>
                    <a:ea typeface="Times New Roman" panose="02020603050405020304" pitchFamily="18" charset="0"/>
                  </a:rPr>
                  <a:t>Số</a:t>
                </a:r>
                <a:r>
                  <a:rPr lang="en-US" sz="2800" dirty="0">
                    <a:solidFill>
                      <a:srgbClr val="FF0000"/>
                    </a:solidFill>
                    <a:effectLst/>
                    <a:latin typeface="Times New Roman" panose="02020603050405020304" pitchFamily="18" charset="0"/>
                    <a:ea typeface="Times New Roman" panose="02020603050405020304" pitchFamily="18" charset="0"/>
                  </a:rPr>
                  <a:t> ca </a:t>
                </a:r>
                <a:r>
                  <a:rPr lang="en-US" sz="2800" dirty="0" err="1">
                    <a:solidFill>
                      <a:srgbClr val="FF0000"/>
                    </a:solidFill>
                    <a:effectLst/>
                    <a:latin typeface="Times New Roman" panose="02020603050405020304" pitchFamily="18" charset="0"/>
                    <a:ea typeface="Times New Roman" panose="02020603050405020304" pitchFamily="18" charset="0"/>
                  </a:rPr>
                  <a:t>xét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nghiệm</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có</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kết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quả</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dương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vi-VN" sz="2800" dirty="0">
                    <a:solidFill>
                      <a:srgbClr val="FF0000"/>
                    </a:solidFill>
                    <a:effectLst/>
                    <a:latin typeface="Times New Roman" panose="02020603050405020304" pitchFamily="18" charset="0"/>
                    <a:ea typeface="Times New Roman" panose="02020603050405020304" pitchFamily="18" charset="0"/>
                  </a:rPr>
                  <a:t>quý I là: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10</m:t>
                        </m:r>
                      </m:num>
                      <m:den>
                        <m:r>
                          <a:rPr lang="en-US" sz="2800" i="1">
                            <a:solidFill>
                              <a:srgbClr val="FF0000"/>
                            </a:solidFill>
                            <a:effectLst/>
                            <a:latin typeface="Cambria Math" panose="02040503050406030204" pitchFamily="18" charset="0"/>
                            <a:ea typeface="Times New Roman" panose="02020603050405020304" pitchFamily="18" charset="0"/>
                          </a:rPr>
                          <m:t>120</m:t>
                        </m:r>
                      </m:den>
                    </m:f>
                    <m:r>
                      <a:rPr lang="en-US" sz="2800" i="1">
                        <a:solidFill>
                          <a:srgbClr val="FF0000"/>
                        </a:solidFill>
                        <a:effectLst/>
                        <a:latin typeface="Cambria Math" panose="02040503050406030204" pitchFamily="18" charset="0"/>
                        <a:ea typeface="Times New Roman" panose="02020603050405020304" pitchFamily="18" charset="0"/>
                      </a:rPr>
                      <m:t>=</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1</m:t>
                        </m:r>
                      </m:num>
                      <m:den>
                        <m:r>
                          <a:rPr lang="en-US" sz="2800" i="1">
                            <a:solidFill>
                              <a:srgbClr val="FF0000"/>
                            </a:solidFill>
                            <a:effectLst/>
                            <a:latin typeface="Cambria Math" panose="02040503050406030204" pitchFamily="18" charset="0"/>
                            <a:ea typeface="Times New Roman" panose="02020603050405020304" pitchFamily="18" charset="0"/>
                          </a:rPr>
                          <m:t>12</m:t>
                        </m:r>
                      </m:den>
                    </m:f>
                  </m:oMath>
                </a14:m>
                <a:endParaRPr lang="en-US" sz="2800" dirty="0">
                  <a:solidFill>
                    <a:srgbClr val="FF0000"/>
                  </a:solidFill>
                  <a:effectLst/>
                  <a:latin typeface="Times New Roman" panose="02020603050405020304" pitchFamily="18" charset="0"/>
                  <a:ea typeface="Times New Roman" panose="02020603050405020304" pitchFamily="18" charset="0"/>
                </a:endParaRPr>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7E2B10-1CDD-257D-24E1-7594DC27746B}"/>
                  </a:ext>
                </a:extLst>
              </p:cNvPr>
              <p:cNvSpPr txBox="1">
                <a:spLocks noRot="1" noChangeAspect="1" noMove="1" noResize="1" noEditPoints="1" noAdjustHandles="1" noChangeArrowheads="1" noChangeShapeType="1" noTextEdit="1"/>
              </p:cNvSpPr>
              <p:nvPr/>
            </p:nvSpPr>
            <p:spPr>
              <a:xfrm>
                <a:off x="0" y="0"/>
                <a:ext cx="9144000" cy="1643014"/>
              </a:xfrm>
              <a:prstGeom prst="rect">
                <a:avLst/>
              </a:prstGeom>
              <a:blipFill>
                <a:blip r:embed="rId2"/>
                <a:stretch>
                  <a:fillRect l="-1333" t="-3704" r="-1333" b="-33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B0E085-06CF-4914-BA0D-41F534F0C6B9}"/>
                  </a:ext>
                </a:extLst>
              </p:cNvPr>
              <p:cNvSpPr txBox="1"/>
              <p:nvPr/>
            </p:nvSpPr>
            <p:spPr>
              <a:xfrm>
                <a:off x="0" y="1643014"/>
                <a:ext cx="9144000" cy="1135439"/>
              </a:xfrm>
              <a:prstGeom prst="rect">
                <a:avLst/>
              </a:prstGeom>
              <a:noFill/>
            </p:spPr>
            <p:txBody>
              <a:bodyPr wrap="square">
                <a:spAutoFit/>
              </a:bodyPr>
              <a:lstStyle/>
              <a:p>
                <a:pPr algn="just">
                  <a:spcBef>
                    <a:spcPts val="300"/>
                  </a:spcBef>
                  <a:spcAft>
                    <a:spcPts val="300"/>
                  </a:spcAft>
                </a:pPr>
                <a:r>
                  <a:rPr lang="vi-VN" sz="2800" dirty="0">
                    <a:solidFill>
                      <a:srgbClr val="FF0000"/>
                    </a:solidFill>
                    <a:effectLst/>
                    <a:latin typeface="Times New Roman" panose="02020603050405020304" pitchFamily="18" charset="0"/>
                    <a:ea typeface="Times New Roman" panose="02020603050405020304" pitchFamily="18" charset="0"/>
                  </a:rPr>
                  <a:t>Xác suất thực nghiệm của sự kiện </a:t>
                </a:r>
                <a:r>
                  <a:rPr lang="en-US" sz="2800" dirty="0">
                    <a:solidFill>
                      <a:srgbClr val="FF0000"/>
                    </a:solidFill>
                    <a:effectLst/>
                    <a:latin typeface="Times New Roman" panose="02020603050405020304" pitchFamily="18" charset="0"/>
                    <a:ea typeface="Times New Roman" panose="02020603050405020304" pitchFamily="18" charset="0"/>
                  </a:rPr>
                  <a:t>“</a:t>
                </a:r>
                <a:r>
                  <a:rPr lang="en-US" sz="2800" dirty="0" err="1">
                    <a:solidFill>
                      <a:srgbClr val="FF0000"/>
                    </a:solidFill>
                    <a:effectLst/>
                    <a:latin typeface="Times New Roman" panose="02020603050405020304" pitchFamily="18" charset="0"/>
                    <a:ea typeface="Times New Roman" panose="02020603050405020304" pitchFamily="18" charset="0"/>
                  </a:rPr>
                  <a:t>Số</a:t>
                </a:r>
                <a:r>
                  <a:rPr lang="en-US" sz="2800" dirty="0">
                    <a:solidFill>
                      <a:srgbClr val="FF0000"/>
                    </a:solidFill>
                    <a:effectLst/>
                    <a:latin typeface="Times New Roman" panose="02020603050405020304" pitchFamily="18" charset="0"/>
                    <a:ea typeface="Times New Roman" panose="02020603050405020304" pitchFamily="18" charset="0"/>
                  </a:rPr>
                  <a:t> ca </a:t>
                </a:r>
                <a:r>
                  <a:rPr lang="en-US" sz="2800" dirty="0" err="1">
                    <a:solidFill>
                      <a:srgbClr val="FF0000"/>
                    </a:solidFill>
                    <a:effectLst/>
                    <a:latin typeface="Times New Roman" panose="02020603050405020304" pitchFamily="18" charset="0"/>
                    <a:ea typeface="Times New Roman" panose="02020603050405020304" pitchFamily="18" charset="0"/>
                  </a:rPr>
                  <a:t>xét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nghiệm</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có</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kết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quả</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dương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quý</a:t>
                </a:r>
                <a:r>
                  <a:rPr lang="en-US" sz="2800" dirty="0">
                    <a:solidFill>
                      <a:srgbClr val="FF0000"/>
                    </a:solidFill>
                    <a:effectLst/>
                    <a:latin typeface="Times New Roman" panose="02020603050405020304" pitchFamily="18" charset="0"/>
                    <a:ea typeface="Times New Roman" panose="02020603050405020304" pitchFamily="18" charset="0"/>
                  </a:rPr>
                  <a:t> II </a:t>
                </a:r>
                <a:r>
                  <a:rPr lang="en-US" sz="2800" dirty="0" err="1">
                    <a:solidFill>
                      <a:srgbClr val="FF0000"/>
                    </a:solidFill>
                    <a:effectLst/>
                    <a:latin typeface="Times New Roman" panose="02020603050405020304" pitchFamily="18" charset="0"/>
                    <a:ea typeface="Times New Roman" panose="02020603050405020304" pitchFamily="18" charset="0"/>
                  </a:rPr>
                  <a:t>là</a:t>
                </a:r>
                <a:r>
                  <a:rPr lang="en-US" sz="2800" dirty="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12</m:t>
                        </m:r>
                      </m:num>
                      <m:den>
                        <m:r>
                          <a:rPr lang="en-US" sz="2800" i="1">
                            <a:solidFill>
                              <a:srgbClr val="FF0000"/>
                            </a:solidFill>
                            <a:effectLst/>
                            <a:latin typeface="Cambria Math" panose="02040503050406030204" pitchFamily="18" charset="0"/>
                            <a:ea typeface="Times New Roman" panose="02020603050405020304" pitchFamily="18" charset="0"/>
                          </a:rPr>
                          <m:t>180</m:t>
                        </m:r>
                      </m:den>
                    </m:f>
                    <m:r>
                      <a:rPr lang="en-US" sz="2800" i="1">
                        <a:solidFill>
                          <a:srgbClr val="FF0000"/>
                        </a:solidFill>
                        <a:effectLst/>
                        <a:latin typeface="Cambria Math" panose="02040503050406030204" pitchFamily="18" charset="0"/>
                        <a:ea typeface="Times New Roman" panose="02020603050405020304" pitchFamily="18" charset="0"/>
                      </a:rPr>
                      <m:t>=</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1</m:t>
                        </m:r>
                      </m:num>
                      <m:den>
                        <m:r>
                          <a:rPr lang="en-US" sz="2800" i="1">
                            <a:solidFill>
                              <a:srgbClr val="FF0000"/>
                            </a:solidFill>
                            <a:effectLst/>
                            <a:latin typeface="Cambria Math" panose="02040503050406030204" pitchFamily="18" charset="0"/>
                            <a:ea typeface="Times New Roman" panose="02020603050405020304" pitchFamily="18" charset="0"/>
                          </a:rPr>
                          <m:t>15</m:t>
                        </m:r>
                      </m:den>
                    </m:f>
                  </m:oMath>
                </a14:m>
                <a:r>
                  <a:rPr lang="en-US" sz="2800" dirty="0">
                    <a:solidFill>
                      <a:srgbClr val="FF0000"/>
                    </a:solidFill>
                    <a:effectLst/>
                    <a:latin typeface="Times New Roman" panose="02020603050405020304" pitchFamily="18" charset="0"/>
                    <a:ea typeface="Times New Roman" panose="02020603050405020304" pitchFamily="18" charset="0"/>
                  </a:rPr>
                  <a:t> </a:t>
                </a:r>
              </a:p>
            </p:txBody>
          </p:sp>
        </mc:Choice>
        <mc:Fallback>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4B0E085-06CF-4914-BA0D-41F534F0C6B9}"/>
                  </a:ext>
                </a:extLst>
              </p:cNvPr>
              <p:cNvSpPr txBox="1">
                <a:spLocks noRot="1" noChangeAspect="1" noMove="1" noResize="1" noEditPoints="1" noAdjustHandles="1" noChangeArrowheads="1" noChangeShapeType="1" noTextEdit="1"/>
              </p:cNvSpPr>
              <p:nvPr/>
            </p:nvSpPr>
            <p:spPr>
              <a:xfrm>
                <a:off x="0" y="1643014"/>
                <a:ext cx="9144000" cy="1135439"/>
              </a:xfrm>
              <a:prstGeom prst="rect">
                <a:avLst/>
              </a:prstGeom>
              <a:blipFill>
                <a:blip r:embed="rId3"/>
                <a:stretch>
                  <a:fillRect l="-1333" t="-5914" r="-1333" b="-59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A2C1153-D34A-4BE9-9228-CD92E5AB5E55}"/>
                  </a:ext>
                </a:extLst>
              </p:cNvPr>
              <p:cNvSpPr txBox="1"/>
              <p:nvPr/>
            </p:nvSpPr>
            <p:spPr>
              <a:xfrm>
                <a:off x="0" y="2718436"/>
                <a:ext cx="9144000" cy="1135183"/>
              </a:xfrm>
              <a:prstGeom prst="rect">
                <a:avLst/>
              </a:prstGeom>
              <a:noFill/>
            </p:spPr>
            <p:txBody>
              <a:bodyPr wrap="square">
                <a:spAutoFit/>
              </a:bodyPr>
              <a:lstStyle/>
              <a:p>
                <a:pPr algn="just">
                  <a:spcBef>
                    <a:spcPts val="300"/>
                  </a:spcBef>
                  <a:spcAft>
                    <a:spcPts val="300"/>
                  </a:spcAft>
                </a:pPr>
                <a:r>
                  <a:rPr lang="vi-VN" sz="2800" dirty="0">
                    <a:solidFill>
                      <a:srgbClr val="FF0000"/>
                    </a:solidFill>
                    <a:effectLst/>
                    <a:latin typeface="Times New Roman" panose="02020603050405020304" pitchFamily="18" charset="0"/>
                    <a:ea typeface="Times New Roman" panose="02020603050405020304" pitchFamily="18" charset="0"/>
                  </a:rPr>
                  <a:t>Xác suất thực nghiệm của sự kiện </a:t>
                </a:r>
                <a:r>
                  <a:rPr lang="en-US" sz="2800" dirty="0">
                    <a:solidFill>
                      <a:srgbClr val="FF0000"/>
                    </a:solidFill>
                    <a:effectLst/>
                    <a:latin typeface="Times New Roman" panose="02020603050405020304" pitchFamily="18" charset="0"/>
                    <a:ea typeface="Times New Roman" panose="02020603050405020304" pitchFamily="18" charset="0"/>
                  </a:rPr>
                  <a:t>“</a:t>
                </a:r>
                <a:r>
                  <a:rPr lang="en-US" sz="2800" dirty="0" err="1">
                    <a:solidFill>
                      <a:srgbClr val="FF0000"/>
                    </a:solidFill>
                    <a:effectLst/>
                    <a:latin typeface="Times New Roman" panose="02020603050405020304" pitchFamily="18" charset="0"/>
                    <a:ea typeface="Times New Roman" panose="02020603050405020304" pitchFamily="18" charset="0"/>
                  </a:rPr>
                  <a:t>Số</a:t>
                </a:r>
                <a:r>
                  <a:rPr lang="en-US" sz="2800" dirty="0">
                    <a:solidFill>
                      <a:srgbClr val="FF0000"/>
                    </a:solidFill>
                    <a:effectLst/>
                    <a:latin typeface="Times New Roman" panose="02020603050405020304" pitchFamily="18" charset="0"/>
                    <a:ea typeface="Times New Roman" panose="02020603050405020304" pitchFamily="18" charset="0"/>
                  </a:rPr>
                  <a:t> ca </a:t>
                </a:r>
                <a:r>
                  <a:rPr lang="en-US" sz="2800" dirty="0" err="1">
                    <a:solidFill>
                      <a:srgbClr val="FF0000"/>
                    </a:solidFill>
                    <a:effectLst/>
                    <a:latin typeface="Times New Roman" panose="02020603050405020304" pitchFamily="18" charset="0"/>
                    <a:ea typeface="Times New Roman" panose="02020603050405020304" pitchFamily="18" charset="0"/>
                  </a:rPr>
                  <a:t>xét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nghiệm</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có</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kết</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quả</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dương</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tính</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của</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quý</a:t>
                </a:r>
                <a:r>
                  <a:rPr lang="en-US" sz="2800" dirty="0">
                    <a:solidFill>
                      <a:srgbClr val="FF0000"/>
                    </a:solidFill>
                    <a:effectLst/>
                    <a:latin typeface="Times New Roman" panose="02020603050405020304" pitchFamily="18" charset="0"/>
                    <a:ea typeface="Times New Roman" panose="02020603050405020304" pitchFamily="18" charset="0"/>
                  </a:rPr>
                  <a:t> III </a:t>
                </a:r>
                <a:r>
                  <a:rPr lang="en-US" sz="2800" dirty="0" err="1">
                    <a:solidFill>
                      <a:srgbClr val="FF0000"/>
                    </a:solidFill>
                    <a:effectLst/>
                    <a:latin typeface="Times New Roman" panose="02020603050405020304" pitchFamily="18" charset="0"/>
                    <a:ea typeface="Times New Roman" panose="02020603050405020304" pitchFamily="18" charset="0"/>
                  </a:rPr>
                  <a:t>là</a:t>
                </a:r>
                <a:r>
                  <a:rPr lang="en-US" sz="2800" dirty="0">
                    <a:solidFill>
                      <a:srgbClr val="FF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18</m:t>
                        </m:r>
                      </m:num>
                      <m:den>
                        <m:r>
                          <a:rPr lang="en-US" sz="2800" i="1">
                            <a:solidFill>
                              <a:srgbClr val="FF0000"/>
                            </a:solidFill>
                            <a:effectLst/>
                            <a:latin typeface="Cambria Math" panose="02040503050406030204" pitchFamily="18" charset="0"/>
                            <a:ea typeface="Times New Roman" panose="02020603050405020304" pitchFamily="18" charset="0"/>
                          </a:rPr>
                          <m:t>250</m:t>
                        </m:r>
                      </m:den>
                    </m:f>
                    <m:r>
                      <a:rPr lang="en-US" sz="2800" i="1">
                        <a:solidFill>
                          <a:srgbClr val="FF0000"/>
                        </a:solidFill>
                        <a:effectLst/>
                        <a:latin typeface="Cambria Math" panose="02040503050406030204" pitchFamily="18" charset="0"/>
                        <a:ea typeface="Times New Roman" panose="02020603050405020304" pitchFamily="18" charset="0"/>
                      </a:rPr>
                      <m:t>=</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9</m:t>
                        </m:r>
                      </m:num>
                      <m:den>
                        <m:r>
                          <a:rPr lang="en-US" sz="2800" i="1">
                            <a:solidFill>
                              <a:srgbClr val="FF0000"/>
                            </a:solidFill>
                            <a:effectLst/>
                            <a:latin typeface="Cambria Math" panose="02040503050406030204" pitchFamily="18" charset="0"/>
                            <a:ea typeface="Times New Roman" panose="02020603050405020304" pitchFamily="18" charset="0"/>
                          </a:rPr>
                          <m:t>125</m:t>
                        </m:r>
                      </m:den>
                    </m:f>
                  </m:oMath>
                </a14:m>
                <a:endParaRPr lang="en-US" sz="2800" dirty="0">
                  <a:solidFill>
                    <a:srgbClr val="FF0000"/>
                  </a:solidFill>
                  <a:effectLst/>
                  <a:latin typeface="Times New Roman" panose="02020603050405020304" pitchFamily="18" charset="0"/>
                  <a:ea typeface="Times New Roman" panose="02020603050405020304" pitchFamily="18" charset="0"/>
                </a:endParaRPr>
              </a:p>
            </p:txBody>
          </p:sp>
        </mc:Choice>
        <mc:Fallback>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A2C1153-D34A-4BE9-9228-CD92E5AB5E55}"/>
                  </a:ext>
                </a:extLst>
              </p:cNvPr>
              <p:cNvSpPr txBox="1">
                <a:spLocks noRot="1" noChangeAspect="1" noMove="1" noResize="1" noEditPoints="1" noAdjustHandles="1" noChangeArrowheads="1" noChangeShapeType="1" noTextEdit="1"/>
              </p:cNvSpPr>
              <p:nvPr/>
            </p:nvSpPr>
            <p:spPr>
              <a:xfrm>
                <a:off x="0" y="2718436"/>
                <a:ext cx="9144000" cy="1135183"/>
              </a:xfrm>
              <a:prstGeom prst="rect">
                <a:avLst/>
              </a:prstGeom>
              <a:blipFill>
                <a:blip r:embed="rId4"/>
                <a:stretch>
                  <a:fillRect l="-1333" t="-5914" r="-1333" b="-59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33C5C4-9DD0-4332-8A3A-D92D997C4298}"/>
                  </a:ext>
                </a:extLst>
              </p:cNvPr>
              <p:cNvSpPr/>
              <p:nvPr/>
            </p:nvSpPr>
            <p:spPr>
              <a:xfrm>
                <a:off x="990600" y="4008317"/>
                <a:ext cx="7848600" cy="1135183"/>
              </a:xfrm>
              <a:prstGeom prst="rect">
                <a:avLst/>
              </a:prstGeom>
            </p:spPr>
            <p:txBody>
              <a:bodyPr wrap="square">
                <a:spAutoFit/>
              </a:bodyPr>
              <a:lstStyle/>
              <a:p>
                <a:pPr lvl="0" algn="just">
                  <a:spcBef>
                    <a:spcPts val="300"/>
                  </a:spcBef>
                  <a:spcAft>
                    <a:spcPts val="300"/>
                  </a:spcAft>
                </a:pPr>
                <a:r>
                  <a:rPr lang="vi-VN" sz="2800" dirty="0">
                    <a:solidFill>
                      <a:srgbClr val="FF0000"/>
                    </a:solidFill>
                    <a:latin typeface="Times New Roman" panose="02020603050405020304" pitchFamily="18" charset="0"/>
                    <a:ea typeface="Times New Roman" panose="02020603050405020304" pitchFamily="18" charset="0"/>
                  </a:rPr>
                  <a:t>Xác suất thực nghiệm của sự kiện </a:t>
                </a:r>
                <a:r>
                  <a:rPr lang="en-US" sz="2800" dirty="0">
                    <a:solidFill>
                      <a:srgbClr val="FF0000"/>
                    </a:solidFill>
                    <a:latin typeface="Times New Roman" panose="02020603050405020304" pitchFamily="18" charset="0"/>
                    <a:ea typeface="Times New Roman" panose="02020603050405020304" pitchFamily="18" charset="0"/>
                  </a:rPr>
                  <a:t>“</a:t>
                </a:r>
                <a:r>
                  <a:rPr lang="en-US" sz="2800" dirty="0" err="1">
                    <a:solidFill>
                      <a:srgbClr val="FF0000"/>
                    </a:solidFill>
                    <a:latin typeface="Times New Roman" panose="02020603050405020304" pitchFamily="18" charset="0"/>
                    <a:ea typeface="Times New Roman" panose="02020603050405020304" pitchFamily="18" charset="0"/>
                  </a:rPr>
                  <a:t>Số</a:t>
                </a:r>
                <a:r>
                  <a:rPr lang="en-US" sz="2800" dirty="0">
                    <a:solidFill>
                      <a:srgbClr val="FF0000"/>
                    </a:solidFill>
                    <a:latin typeface="Times New Roman" panose="02020603050405020304" pitchFamily="18" charset="0"/>
                    <a:ea typeface="Times New Roman" panose="02020603050405020304" pitchFamily="18" charset="0"/>
                  </a:rPr>
                  <a:t> ca </a:t>
                </a:r>
                <a:r>
                  <a:rPr lang="en-US" sz="2800" dirty="0" err="1">
                    <a:solidFill>
                      <a:srgbClr val="FF0000"/>
                    </a:solidFill>
                    <a:latin typeface="Times New Roman" panose="02020603050405020304" pitchFamily="18" charset="0"/>
                    <a:ea typeface="Times New Roman" panose="02020603050405020304" pitchFamily="18" charset="0"/>
                  </a:rPr>
                  <a:t>xét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nghiệm</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có</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kết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quả</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dương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tính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quý</a:t>
                </a:r>
                <a:r>
                  <a:rPr lang="en-US" sz="2800" dirty="0">
                    <a:solidFill>
                      <a:srgbClr val="FF0000"/>
                    </a:solidFill>
                    <a:latin typeface="Times New Roman" panose="02020603050405020304" pitchFamily="18" charset="0"/>
                    <a:ea typeface="Times New Roman" panose="02020603050405020304" pitchFamily="18" charset="0"/>
                  </a:rPr>
                  <a:t> IV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solidFill>
                              <a:srgbClr val="FF0000"/>
                            </a:solidFill>
                            <a:latin typeface="Cambria Math" panose="02040503050406030204" pitchFamily="18" charset="0"/>
                            <a:ea typeface="Times New Roman" panose="02020603050405020304" pitchFamily="18" charset="0"/>
                          </a:rPr>
                        </m:ctrlPr>
                      </m:fPr>
                      <m:num>
                        <m:r>
                          <a:rPr lang="en-US" sz="2800" i="1">
                            <a:solidFill>
                              <a:srgbClr val="FF0000"/>
                            </a:solidFill>
                            <a:latin typeface="Cambria Math" panose="02040503050406030204" pitchFamily="18" charset="0"/>
                            <a:ea typeface="Times New Roman" panose="02020603050405020304" pitchFamily="18" charset="0"/>
                          </a:rPr>
                          <m:t>9</m:t>
                        </m:r>
                      </m:num>
                      <m:den>
                        <m:r>
                          <a:rPr lang="en-US" sz="2800" i="1">
                            <a:solidFill>
                              <a:srgbClr val="FF0000"/>
                            </a:solidFill>
                            <a:latin typeface="Cambria Math" panose="02040503050406030204" pitchFamily="18" charset="0"/>
                            <a:ea typeface="Times New Roman" panose="02020603050405020304" pitchFamily="18" charset="0"/>
                          </a:rPr>
                          <m:t>100</m:t>
                        </m:r>
                      </m:den>
                    </m:f>
                  </m:oMath>
                </a14:m>
                <a:endParaRPr lang="en-US" sz="2800" dirty="0">
                  <a:solidFill>
                    <a:srgbClr val="FF0000"/>
                  </a:solidFill>
                  <a:latin typeface="Times New Roman" panose="02020603050405020304" pitchFamily="18" charset="0"/>
                  <a:ea typeface="Times New Roman" panose="02020603050405020304" pitchFamily="18" charset="0"/>
                </a:endParaRPr>
              </a:p>
            </p:txBody>
          </p:sp>
        </mc:Choice>
        <mc:Fallback>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33C5C4-9DD0-4332-8A3A-D92D997C4298}"/>
                  </a:ext>
                </a:extLst>
              </p:cNvPr>
              <p:cNvSpPr>
                <a:spLocks noRot="1" noChangeAspect="1" noMove="1" noResize="1" noEditPoints="1" noAdjustHandles="1" noChangeArrowheads="1" noChangeShapeType="1" noTextEdit="1"/>
              </p:cNvSpPr>
              <p:nvPr/>
            </p:nvSpPr>
            <p:spPr>
              <a:xfrm>
                <a:off x="990600" y="4008317"/>
                <a:ext cx="7848600" cy="1135183"/>
              </a:xfrm>
              <a:prstGeom prst="rect">
                <a:avLst/>
              </a:prstGeom>
              <a:blipFill>
                <a:blip r:embed="rId5"/>
                <a:stretch>
                  <a:fillRect l="-1632" t="-5914" r="-1554" b="-5914"/>
                </a:stretch>
              </a:blipFill>
            </p:spPr>
            <p:txBody>
              <a:bodyPr/>
              <a:lstStyle/>
              <a:p>
                <a:r>
                  <a:rPr lang="en-US">
                    <a:noFill/>
                  </a:rPr>
                  <a:t> </a:t>
                </a:r>
              </a:p>
            </p:txBody>
          </p:sp>
        </mc:Fallback>
      </mc:AlternateContent>
    </p:spTree>
    <p:extLst>
      <p:ext uri="{BB962C8B-B14F-4D97-AF65-F5344CB8AC3E}">
        <p14:creationId xmlns:p14="http://schemas.microsoft.com/office/powerpoint/2010/main" val="286652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E5B56FC-3244-1B90-3397-5262BAC3409E}"/>
                  </a:ext>
                </a:extLst>
              </p:cNvPr>
              <p:cNvSpPr txBox="1"/>
              <p:nvPr/>
            </p:nvSpPr>
            <p:spPr>
              <a:xfrm>
                <a:off x="6275" y="1200150"/>
                <a:ext cx="9144000" cy="2049087"/>
              </a:xfrm>
              <a:prstGeom prst="rect">
                <a:avLst/>
              </a:prstGeom>
              <a:noFill/>
            </p:spPr>
            <p:txBody>
              <a:bodyPr wrap="square">
                <a:spAutoFit/>
              </a:bodyPr>
              <a:lstStyle/>
              <a:p>
                <a:pPr algn="just">
                  <a:spcBef>
                    <a:spcPts val="300"/>
                  </a:spcBef>
                  <a:spcAft>
                    <a:spcPts val="300"/>
                  </a:spcAft>
                </a:pPr>
                <a:r>
                  <a:rPr lang="en-US" sz="3200" dirty="0">
                    <a:solidFill>
                      <a:srgbClr val="FF0000"/>
                    </a:solidFill>
                    <a:effectLst/>
                    <a:latin typeface="Times New Roman" panose="02020603050405020304" pitchFamily="18" charset="0"/>
                    <a:ea typeface="Times New Roman" panose="02020603050405020304" pitchFamily="18" charset="0"/>
                  </a:rPr>
                  <a:t>b) </a:t>
                </a:r>
                <a:r>
                  <a:rPr lang="en-US" sz="3200" dirty="0" err="1">
                    <a:solidFill>
                      <a:srgbClr val="FF0000"/>
                    </a:solidFill>
                    <a:effectLst/>
                    <a:latin typeface="Times New Roman" panose="02020603050405020304" pitchFamily="18" charset="0"/>
                    <a:ea typeface="Times New Roman" panose="02020603050405020304" pitchFamily="18" charset="0"/>
                  </a:rPr>
                  <a:t>Xác</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suất</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thực</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nghiệm</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của</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sự</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kiện</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một</a:t>
                </a:r>
                <a:r>
                  <a:rPr lang="en-US" sz="3200" dirty="0">
                    <a:solidFill>
                      <a:srgbClr val="FF0000"/>
                    </a:solidFill>
                    <a:effectLst/>
                    <a:latin typeface="Times New Roman" panose="02020603050405020304" pitchFamily="18" charset="0"/>
                    <a:ea typeface="Times New Roman" panose="02020603050405020304" pitchFamily="18" charset="0"/>
                  </a:rPr>
                  <a:t> ca </a:t>
                </a:r>
                <a:r>
                  <a:rPr lang="en-US" sz="3200" dirty="0" err="1">
                    <a:solidFill>
                      <a:srgbClr val="FF0000"/>
                    </a:solidFill>
                    <a:effectLst/>
                    <a:latin typeface="Times New Roman" panose="02020603050405020304" pitchFamily="18" charset="0"/>
                    <a:ea typeface="Times New Roman" panose="02020603050405020304" pitchFamily="18" charset="0"/>
                  </a:rPr>
                  <a:t>xét</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nghiệm</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có</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kết</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quả</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dương</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tính</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trong</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một</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năm</a:t>
                </a:r>
                <a:r>
                  <a:rPr lang="en-US" sz="3200" dirty="0">
                    <a:solidFill>
                      <a:srgbClr val="FF0000"/>
                    </a:solidFill>
                    <a:effectLst/>
                    <a:latin typeface="Times New Roman" panose="02020603050405020304" pitchFamily="18" charset="0"/>
                    <a:ea typeface="Times New Roman" panose="02020603050405020304" pitchFamily="18" charset="0"/>
                  </a:rPr>
                  <a:t> </a:t>
                </a:r>
                <a:r>
                  <a:rPr lang="en-US" sz="3200" dirty="0" err="1">
                    <a:solidFill>
                      <a:srgbClr val="FF0000"/>
                    </a:solidFill>
                    <a:effectLst/>
                    <a:latin typeface="Times New Roman" panose="02020603050405020304" pitchFamily="18" charset="0"/>
                    <a:ea typeface="Times New Roman" panose="02020603050405020304" pitchFamily="18" charset="0"/>
                  </a:rPr>
                  <a:t>là</a:t>
                </a:r>
                <a:r>
                  <a:rPr lang="en-US" sz="3200" dirty="0">
                    <a:solidFill>
                      <a:srgbClr val="FF0000"/>
                    </a:solidFill>
                    <a:effectLst/>
                    <a:latin typeface="Times New Roman" panose="02020603050405020304" pitchFamily="18" charset="0"/>
                    <a:ea typeface="Times New Roman" panose="02020603050405020304" pitchFamily="18" charset="0"/>
                  </a:rPr>
                  <a:t>: </a:t>
                </a:r>
              </a:p>
              <a:p>
                <a:pPr/>
                <a14:m>
                  <m:oMathPara xmlns:m="http://schemas.openxmlformats.org/officeDocument/2006/math">
                    <m:oMathParaPr>
                      <m:jc m:val="centerGroup"/>
                    </m:oMathParaPr>
                    <m:oMath xmlns:m="http://schemas.openxmlformats.org/officeDocument/2006/math">
                      <m:f>
                        <m:fPr>
                          <m:ctrlPr>
                            <a:rPr lang="en-US" sz="3200" i="1">
                              <a:solidFill>
                                <a:srgbClr val="FF0000"/>
                              </a:solidFill>
                              <a:effectLst/>
                              <a:latin typeface="Cambria Math" panose="02040503050406030204" pitchFamily="18" charset="0"/>
                            </a:rPr>
                          </m:ctrlPr>
                        </m:fPr>
                        <m:num>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10+12+18+9</m:t>
                          </m:r>
                        </m:num>
                        <m:den>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120+180+250+100</m:t>
                          </m:r>
                        </m:den>
                      </m:f>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rgbClr val="FF0000"/>
                              </a:solidFill>
                              <a:effectLst/>
                              <a:latin typeface="Cambria Math" panose="02040503050406030204" pitchFamily="18" charset="0"/>
                            </a:rPr>
                          </m:ctrlPr>
                        </m:fPr>
                        <m:num>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49</m:t>
                          </m:r>
                        </m:num>
                        <m:den>
                          <m:r>
                            <a:rPr lang="en-US" sz="32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650</m:t>
                          </m:r>
                        </m:den>
                      </m:f>
                    </m:oMath>
                  </m:oMathPara>
                </a14:m>
                <a:endParaRPr lang="en-US" sz="3200" dirty="0"/>
              </a:p>
            </p:txBody>
          </p:sp>
        </mc:Choice>
        <mc:Fallback>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E5B56FC-3244-1B90-3397-5262BAC3409E}"/>
                  </a:ext>
                </a:extLst>
              </p:cNvPr>
              <p:cNvSpPr txBox="1">
                <a:spLocks noRot="1" noChangeAspect="1" noMove="1" noResize="1" noEditPoints="1" noAdjustHandles="1" noChangeArrowheads="1" noChangeShapeType="1" noTextEdit="1"/>
              </p:cNvSpPr>
              <p:nvPr/>
            </p:nvSpPr>
            <p:spPr>
              <a:xfrm>
                <a:off x="6275" y="1200150"/>
                <a:ext cx="9144000" cy="2049087"/>
              </a:xfrm>
              <a:prstGeom prst="rect">
                <a:avLst/>
              </a:prstGeom>
              <a:blipFill>
                <a:blip r:embed="rId2"/>
                <a:stretch>
                  <a:fillRect l="-1667" t="-4167" r="-1733"/>
                </a:stretch>
              </a:blipFill>
            </p:spPr>
            <p:txBody>
              <a:bodyPr/>
              <a:lstStyle/>
              <a:p>
                <a:r>
                  <a:rPr lang="en-US">
                    <a:noFill/>
                  </a:rPr>
                  <a:t> </a:t>
                </a:r>
              </a:p>
            </p:txBody>
          </p:sp>
        </mc:Fallback>
      </mc:AlternateContent>
    </p:spTree>
    <p:extLst>
      <p:ext uri="{BB962C8B-B14F-4D97-AF65-F5344CB8AC3E}">
        <p14:creationId xmlns:p14="http://schemas.microsoft.com/office/powerpoint/2010/main" val="212274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304800" y="274967"/>
            <a:ext cx="7772400" cy="646331"/>
          </a:xfrm>
          <a:prstGeom prst="rect">
            <a:avLst/>
          </a:prstGeom>
          <a:noFill/>
        </p:spPr>
        <p:txBody>
          <a:bodyPr wrap="square">
            <a:spAutoFit/>
          </a:bodyPr>
          <a:lstStyle/>
          <a:p>
            <a:pPr algn="ctr"/>
            <a:r>
              <a:rPr lang="en-US" sz="3600" b="1" dirty="0">
                <a:solidFill>
                  <a:srgbClr val="FF0000"/>
                </a:solidFill>
                <a:latin typeface="Times New Roman" panose="02020603050405020304" pitchFamily="18" charset="0"/>
                <a:ea typeface="Calibri" panose="020F0502020204030204" pitchFamily="34" charset="0"/>
              </a:rPr>
              <a:t> HƯỚNG DẪN VỀ NHÀ</a:t>
            </a:r>
            <a:endParaRPr lang="en-US" sz="3600" dirty="0">
              <a:solidFill>
                <a:prstClr val="black"/>
              </a:solidFill>
            </a:endParaRP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7C44263-57D6-973E-611E-B67A5AA8E414}"/>
              </a:ext>
            </a:extLst>
          </p:cNvPr>
          <p:cNvSpPr txBox="1"/>
          <p:nvPr/>
        </p:nvSpPr>
        <p:spPr>
          <a:xfrm>
            <a:off x="76200" y="921298"/>
            <a:ext cx="8991600" cy="3300904"/>
          </a:xfrm>
          <a:prstGeom prst="rect">
            <a:avLst/>
          </a:prstGeom>
          <a:noFill/>
        </p:spPr>
        <p:txBody>
          <a:bodyPr wrap="square">
            <a:spAutoFit/>
          </a:bodyPr>
          <a:lstStyle/>
          <a:p>
            <a:pPr algn="just"/>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Ôn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tập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công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thức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tính</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suất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nghiệm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cố</a:t>
            </a:r>
            <a:r>
              <a:rPr lang="en-US" sz="2800" dirty="0">
                <a:solidFill>
                  <a:srgbClr val="002060"/>
                </a:solidFill>
                <a:effectLst/>
                <a:latin typeface="Times New Roman" panose="02020603050405020304" pitchFamily="18" charset="0"/>
                <a:ea typeface="Times New Roman" panose="02020603050405020304" pitchFamily="18" charset="0"/>
              </a:rPr>
              <a:t>.</a:t>
            </a:r>
          </a:p>
          <a:p>
            <a:pPr algn="just"/>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Nêu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được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mối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liên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hệ</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giữa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suất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nghiệm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với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suất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của</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biến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đó</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khi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số</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lần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thực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nghiệm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lớn</a:t>
            </a:r>
            <a:r>
              <a:rPr lang="en-US" sz="2800"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Xem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bài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tập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giải</a:t>
            </a:r>
            <a:r>
              <a:rPr lang="en-US" sz="2800" dirty="0">
                <a:solidFill>
                  <a:srgbClr val="002060"/>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rPr>
              <a:t> BT.... SBT</a:t>
            </a:r>
          </a:p>
          <a:p>
            <a:pPr algn="just">
              <a:spcBef>
                <a:spcPts val="300"/>
              </a:spcBef>
              <a:spcAft>
                <a:spcPts val="300"/>
              </a:spcAft>
            </a:pP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Xem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lại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các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nội</a:t>
            </a:r>
            <a:r>
              <a:rPr lang="en-US" sz="2800" dirty="0">
                <a:solidFill>
                  <a:srgbClr val="002060"/>
                </a:solidFill>
                <a:effectLst/>
                <a:latin typeface="Times New Roman" panose="02020603050405020304" pitchFamily="18" charset="0"/>
                <a:ea typeface="Times New Roman" panose="02020603050405020304" pitchFamily="18" charset="0"/>
              </a:rPr>
              <a:t> dung </a:t>
            </a:r>
            <a:r>
              <a:rPr lang="en-US" sz="2800" dirty="0" err="1">
                <a:solidFill>
                  <a:srgbClr val="002060"/>
                </a:solidFill>
                <a:effectLst/>
                <a:latin typeface="Times New Roman" panose="02020603050405020304" pitchFamily="18" charset="0"/>
                <a:ea typeface="Times New Roman" panose="02020603050405020304" pitchFamily="18" charset="0"/>
              </a:rPr>
              <a:t>đã</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học</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trong</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chương</a:t>
            </a:r>
            <a:r>
              <a:rPr lang="en-US" sz="2800" dirty="0">
                <a:solidFill>
                  <a:srgbClr val="002060"/>
                </a:solidFill>
                <a:effectLst/>
                <a:latin typeface="Times New Roman" panose="02020603050405020304" pitchFamily="18" charset="0"/>
                <a:ea typeface="Times New Roman" panose="02020603050405020304" pitchFamily="18" charset="0"/>
              </a:rPr>
              <a:t> VI </a:t>
            </a:r>
            <a:r>
              <a:rPr lang="en-US" sz="2800" dirty="0" err="1">
                <a:solidFill>
                  <a:srgbClr val="002060"/>
                </a:solidFill>
                <a:effectLst/>
                <a:latin typeface="Times New Roman" panose="02020603050405020304" pitchFamily="18" charset="0"/>
                <a:ea typeface="Times New Roman" panose="02020603050405020304" pitchFamily="18" charset="0"/>
              </a:rPr>
              <a:t>để</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tiết</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sau</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làm</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bài</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tập</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ôn</a:t>
            </a:r>
            <a:r>
              <a:rPr lang="en-US" sz="2800" dirty="0">
                <a:solidFill>
                  <a:srgbClr val="002060"/>
                </a:solidFill>
                <a:effectLst/>
                <a:latin typeface="Times New Roman" panose="02020603050405020304" pitchFamily="18" charset="0"/>
                <a:ea typeface="Times New Roman" panose="02020603050405020304" pitchFamily="18" charset="0"/>
              </a:rPr>
              <a:t> </a:t>
            </a:r>
            <a:r>
              <a:rPr lang="en-US" sz="2800" dirty="0" err="1">
                <a:solidFill>
                  <a:srgbClr val="002060"/>
                </a:solidFill>
                <a:effectLst/>
                <a:latin typeface="Times New Roman" panose="02020603050405020304" pitchFamily="18" charset="0"/>
                <a:ea typeface="Times New Roman" panose="02020603050405020304" pitchFamily="18" charset="0"/>
              </a:rPr>
              <a:t>chương</a:t>
            </a:r>
            <a:r>
              <a:rPr lang="en-US" sz="2800" dirty="0">
                <a:solidFill>
                  <a:srgbClr val="002060"/>
                </a:solidFill>
                <a:effectLst/>
                <a:latin typeface="Times New Roman" panose="02020603050405020304" pitchFamily="18" charset="0"/>
                <a:ea typeface="Times New Roman" panose="02020603050405020304" pitchFamily="18" charset="0"/>
              </a:rPr>
              <a:t> VI.</a:t>
            </a: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Hình ảnh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3"/>
          <a:stretch>
            <a:fillRect/>
          </a:stretch>
        </p:blipFill>
        <p:spPr>
          <a:xfrm>
            <a:off x="2904961" y="173437"/>
            <a:ext cx="3177228" cy="3714750"/>
          </a:xfrm>
          <a:prstGeom prst="rect">
            <a:avLst/>
          </a:prstGeom>
          <a:noFill/>
        </p:spPr>
      </p:pic>
      <p:sp>
        <p:nvSpPr>
          <p:cNvPr id="10" name="Hình chữ nhật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1271194" y="4009561"/>
            <a:ext cx="6089167" cy="900246"/>
          </a:xfrm>
          <a:prstGeom prst="rect">
            <a:avLst/>
          </a:prstGeom>
          <a:noFill/>
        </p:spPr>
        <p:txBody>
          <a:bodyPr wrap="none" lIns="68580" tIns="34290" rIns="68580" bIns="3429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HOẠT ĐỘNG</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271194" y="1255313"/>
            <a:ext cx="2050090" cy="1061828"/>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anose="02020603050405020304" pitchFamily="18" charset="0"/>
                <a:cs typeface="Times New Roman" panose="02020603050405020304" pitchFamily="18" charset="0"/>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213285" y="1955644"/>
              <a:ext cx="1855637" cy="697626"/>
            </a:xfrm>
            <a:prstGeom prst="rect">
              <a:avLst/>
            </a:prstGeom>
            <a:noFill/>
          </p:spPr>
          <p:txBody>
            <a:bodyPr wrap="non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Mở</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đầu</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4191001" y="330362"/>
            <a:ext cx="2895600" cy="1479345"/>
            <a:chOff x="5714125" y="780700"/>
            <a:chExt cx="3028822" cy="1972459"/>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anose="02020603050405020304" pitchFamily="18" charset="0"/>
                <a:cs typeface="Times New Roman" panose="02020603050405020304" pitchFamily="18" charset="0"/>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109720" y="906500"/>
              <a:ext cx="2162013" cy="1846659"/>
            </a:xfrm>
            <a:prstGeom prst="rect">
              <a:avLst/>
            </a:prstGeom>
            <a:noFill/>
          </p:spPr>
          <p:txBody>
            <a:bodyPr wrap="square" rtlCol="0">
              <a:spAutoFit/>
            </a:bodyPr>
            <a:lstStyle/>
            <a:p>
              <a:pPr algn="ctr"/>
              <a:r>
                <a:rPr lang="en-US" sz="2800" b="1" dirty="0" err="1">
                  <a:solidFill>
                    <a:srgbClr val="002060"/>
                  </a:solidFill>
                  <a:latin typeface="Times New Roman" panose="02020603050405020304" pitchFamily="18" charset="0"/>
                  <a:cs typeface="Times New Roman" panose="02020603050405020304" pitchFamily="18" charset="0"/>
                </a:rPr>
                <a:t>Hình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kiến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thức</a:t>
              </a:r>
              <a:endParaRPr lang="en-US" sz="2800" b="1" dirty="0">
                <a:solidFill>
                  <a:srgbClr val="002060"/>
                </a:solidFill>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6476956" y="1123371"/>
            <a:ext cx="2271617" cy="1061828"/>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anose="02020603050405020304" pitchFamily="18" charset="0"/>
                <a:cs typeface="Times New Roman" panose="02020603050405020304" pitchFamily="18" charset="0"/>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2" y="2884088"/>
              <a:ext cx="2503547" cy="697626"/>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Luyện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tập</a:t>
              </a:r>
              <a:endParaRPr lang="en-US" sz="2800" b="1" dirty="0">
                <a:solidFill>
                  <a:srgbClr val="002060"/>
                </a:solidFill>
                <a:latin typeface="Times New Roman" panose="02020603050405020304" pitchFamily="18" charset="0"/>
                <a:cs typeface="Times New Roman" panose="02020603050405020304" pitchFamily="18" charset="0"/>
              </a:endParaRPr>
            </a:p>
          </p:txBody>
        </p:sp>
      </p:grpSp>
      <p:sp>
        <p:nvSpPr>
          <p:cNvPr id="16" name="Google Shape;162;p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3397892" y="1733550"/>
            <a:ext cx="1707508" cy="903298"/>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14" name="Nhóm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5675243" y="2428277"/>
            <a:ext cx="2271617" cy="1061829"/>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2800" dirty="0">
                <a:latin typeface="Times New Roman" panose="02020603050405020304" pitchFamily="18" charset="0"/>
                <a:cs typeface="Times New Roman" panose="02020603050405020304" pitchFamily="18" charset="0"/>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2" y="2751137"/>
              <a:ext cx="2486227" cy="697626"/>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Vận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dụng</a:t>
              </a:r>
              <a:r>
                <a:rPr lang="en-US" sz="2800" b="1" dirty="0">
                  <a:solidFill>
                    <a:srgbClr val="002060"/>
                  </a:solidFill>
                  <a:latin typeface="Times New Roman" panose="02020603050405020304" pitchFamily="18" charset="0"/>
                  <a:cs typeface="Times New Roman" panose="02020603050405020304" pitchFamily="18" charset="0"/>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428750" y="7429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029200" y="1863864"/>
            <a:ext cx="3143250" cy="707886"/>
          </a:xfrm>
          <a:prstGeom prst="rect">
            <a:avLst/>
          </a:prstGeom>
          <a:noFill/>
        </p:spPr>
        <p:txBody>
          <a:bodyPr wrap="square">
            <a:spAutoFit/>
          </a:bodyPr>
          <a:lstStyle/>
          <a:p>
            <a:r>
              <a:rPr lang="en-US" sz="4000" b="1" dirty="0">
                <a:solidFill>
                  <a:srgbClr val="FF0000"/>
                </a:solidFill>
                <a:latin typeface="Times New Roman" panose="02020603050405020304" pitchFamily="18" charset="0"/>
              </a:rPr>
              <a:t>MỞ ĐẦU</a:t>
            </a:r>
            <a:endParaRPr lang="en-US" sz="4000" dirty="0"/>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006715" y="2536685"/>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nh 3" descr="OPL20U25GSXzBJYl68kk8uQGfFKzs7yb1M4KJWUiLk6ZEvGF+qCIPSnY57AbBFCvTW2023.15.47+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9168" y="174543"/>
            <a:ext cx="5357920" cy="4968958"/>
          </a:xfrm>
          <a:prstGeom prst="rect">
            <a:avLst/>
          </a:prstGeom>
        </p:spPr>
      </p:pic>
      <p:sp>
        <p:nvSpPr>
          <p:cNvPr id="5" name="Hình chữ nhật 4" descr="OPL20U25GSXzBJYl68kk8uQGfFKzs7yb1M4KJWUiLk6ZEvGF+qCIPSnY57AbBFCvTW2023.15.47+K4lPs7H94VUqPe2XwIsfPRnrXQE//QTEXxb8/8N4CNc6FpgZahzpTjFhMzSA7T/nHJa11DE8Ng2TP3iAmRczFlmslSuUNOgUeb6yRvs0="/>
          <p:cNvSpPr/>
          <p:nvPr/>
        </p:nvSpPr>
        <p:spPr>
          <a:xfrm>
            <a:off x="2309878" y="174542"/>
            <a:ext cx="5087210" cy="692498"/>
          </a:xfrm>
          <a:prstGeom prst="rect">
            <a:avLst/>
          </a:prstGeom>
          <a:noFill/>
        </p:spPr>
        <p:txBody>
          <a:bodyPr wrap="square" lIns="68580" tIns="34290" rIns="68580" bIns="3429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vi-VN" sz="4050" b="1" dirty="0">
                <a:ln w="6600">
                  <a:solidFill>
                    <a:schemeClr val="accent2"/>
                  </a:solidFill>
                  <a:prstDash val="solid"/>
                </a:ln>
                <a:solidFill>
                  <a:srgbClr val="FF0000"/>
                </a:solidFill>
                <a:effectLst>
                  <a:outerShdw dist="38100" dir="2700000" algn="tl" rotWithShape="0">
                    <a:schemeClr val="accent2"/>
                  </a:outerShdw>
                </a:effectLst>
                <a:latin typeface="+mj-lt"/>
              </a:rPr>
              <a:t>BIỆT ĐỘI CỨU HỎA</a:t>
            </a:r>
          </a:p>
        </p:txBody>
      </p:sp>
      <p:pic>
        <p:nvPicPr>
          <p:cNvPr id="6" name="Ảnh 5" descr="OPL20U25GSXzBJYl68kk8uQGfFKzs7yb1M4KJWUiLk6ZEvGF+qCIPSnY57AbBFCvTW2023.15.47+K4lPs7H94VUqPe2XwIsfPRnrXQE//QTEXxb8/8N4CNc6FpgZahzpTjFhMzSA7T/nHJa11DE8Ng2TP3iAmRczFlmslSuUNOgUeb6yRvs0=">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8046" b="97701" l="0" r="100000"/>
                    </a14:imgEffect>
                  </a14:imgLayer>
                </a14:imgProps>
              </a:ext>
            </a:extLst>
          </a:blip>
          <a:stretch>
            <a:fillRect/>
          </a:stretch>
        </p:blipFill>
        <p:spPr>
          <a:xfrm>
            <a:off x="5740267" y="1038403"/>
            <a:ext cx="1728572" cy="621428"/>
          </a:xfrm>
          <a:prstGeom prst="rect">
            <a:avLst/>
          </a:prstGeom>
        </p:spPr>
      </p:pic>
    </p:spTree>
    <p:extLst>
      <p:ext uri="{BB962C8B-B14F-4D97-AF65-F5344CB8AC3E}">
        <p14:creationId xmlns:p14="http://schemas.microsoft.com/office/powerpoint/2010/main" val="398073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descr="OPL20U25GSXzBJYl68kk8uQGfFKzs7yb1M4KJWUiLk6ZEvGF+qCIPSnY57AbBFCvTW2023.15.47+K4lPs7H94VUqPe2XwIsfPRnrXQE//QTEXxb8/8N4CNc6FpgZahzpTjFhMzSA7T/nHJa11DE8Ng2TP3iAmRczFlmslSuUNOgUeb6yRvs0="/>
          <p:cNvSpPr>
            <a:spLocks noGrp="1"/>
          </p:cNvSpPr>
          <p:nvPr>
            <p:ph type="title"/>
          </p:nvPr>
        </p:nvSpPr>
        <p:spPr>
          <a:xfrm>
            <a:off x="533400" y="133350"/>
            <a:ext cx="7886700" cy="994172"/>
          </a:xfrm>
        </p:spPr>
        <p:txBody>
          <a:bodyP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vi-VN" sz="3600" b="1" dirty="0">
                <a:solidFill>
                  <a:srgbClr val="FF0000"/>
                </a:solidFill>
                <a:latin typeface="+mj-lt"/>
              </a:rPr>
              <a:t>LUẬT CHƠI – CÁCH CHƠI</a:t>
            </a:r>
          </a:p>
        </p:txBody>
      </p:sp>
      <p:sp>
        <p:nvSpPr>
          <p:cNvPr id="3" name="Chỗ dành sẵn cho Nội dung 2" descr="OPL20U25GSXzBJYl68kk8uQGfFKzs7yb1M4KJWUiLk6ZEvGF+qCIPSnY57AbBFCvTW2023.15.47+K4lPs7H94VUqPe2XwIsfPRnrXQE//QTEXxb8/8N4CNc6FpgZahzpTjFhMzSA7T/nHJa11DE8Ng2TP3iAmRczFlmslSuUNOgUeb6yRvs0="/>
          <p:cNvSpPr>
            <a:spLocks noGrp="1"/>
          </p:cNvSpPr>
          <p:nvPr>
            <p:ph idx="1"/>
          </p:nvPr>
        </p:nvSpPr>
        <p:spPr>
          <a:xfrm>
            <a:off x="438150" y="895350"/>
            <a:ext cx="8267700" cy="3886200"/>
          </a:xfr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indent="0" algn="ctr">
              <a:buNone/>
            </a:pPr>
            <a:r>
              <a:rPr lang="vi-VN" sz="3200" dirty="0">
                <a:solidFill>
                  <a:srgbClr val="02023C"/>
                </a:solidFill>
                <a:latin typeface="Times New Roman" panose="02020603050405020304" pitchFamily="18" charset="0"/>
                <a:cs typeface="Times New Roman" panose="02020603050405020304" pitchFamily="18" charset="0"/>
              </a:rPr>
              <a:t>Có mộ</a:t>
            </a:r>
            <a:r>
              <a:rPr lang="en-US" sz="3200" dirty="0">
                <a:solidFill>
                  <a:srgbClr val="02023C"/>
                </a:solidFill>
                <a:latin typeface="Times New Roman" panose="02020603050405020304" pitchFamily="18" charset="0"/>
                <a:cs typeface="Times New Roman" panose="02020603050405020304" pitchFamily="18" charset="0"/>
              </a:rPr>
              <a:t>t</a:t>
            </a:r>
            <a:r>
              <a:rPr lang="vi-VN" sz="3200" dirty="0">
                <a:solidFill>
                  <a:srgbClr val="02023C"/>
                </a:solidFill>
                <a:latin typeface="Times New Roman" panose="02020603050405020304" pitchFamily="18" charset="0"/>
                <a:cs typeface="Times New Roman" panose="02020603050405020304" pitchFamily="18" charset="0"/>
              </a:rPr>
              <a:t> ngôi nhà trong thành phố bị cháy</a:t>
            </a:r>
            <a:r>
              <a:rPr lang="en-US" sz="3200" dirty="0">
                <a:solidFill>
                  <a:srgbClr val="02023C"/>
                </a:solidFill>
                <a:latin typeface="Times New Roman" panose="02020603050405020304" pitchFamily="18" charset="0"/>
                <a:cs typeface="Times New Roman" panose="02020603050405020304" pitchFamily="18" charset="0"/>
              </a:rPr>
              <a:t>!</a:t>
            </a:r>
            <a:r>
              <a:rPr lang="vi-VN" sz="3200" dirty="0">
                <a:solidFill>
                  <a:srgbClr val="02023C"/>
                </a:solidFill>
                <a:latin typeface="Times New Roman" panose="02020603050405020304" pitchFamily="18" charset="0"/>
                <a:cs typeface="Times New Roman" panose="02020603050405020304" pitchFamily="18" charset="0"/>
              </a:rPr>
              <a:t> </a:t>
            </a:r>
            <a:endParaRPr lang="en-US" sz="3200" dirty="0">
              <a:solidFill>
                <a:srgbClr val="02023C"/>
              </a:solidFill>
              <a:latin typeface="Times New Roman" panose="02020603050405020304" pitchFamily="18" charset="0"/>
              <a:cs typeface="Times New Roman" panose="02020603050405020304" pitchFamily="18" charset="0"/>
            </a:endParaRPr>
          </a:p>
          <a:p>
            <a:pPr marL="0" indent="0" algn="just">
              <a:buNone/>
            </a:pPr>
            <a:r>
              <a:rPr lang="vi-VN" sz="3200" dirty="0">
                <a:solidFill>
                  <a:srgbClr val="02023C"/>
                </a:solidFill>
                <a:latin typeface="Times New Roman" panose="02020603050405020304" pitchFamily="18" charset="0"/>
                <a:cs typeface="Times New Roman" panose="02020603050405020304" pitchFamily="18" charset="0"/>
              </a:rPr>
              <a:t>Hãy dập tắt đám cháy bằng cách </a:t>
            </a:r>
            <a:r>
              <a:rPr lang="en-US" sz="3200" dirty="0" err="1">
                <a:solidFill>
                  <a:srgbClr val="02023C"/>
                </a:solidFill>
                <a:latin typeface="Times New Roman" panose="02020603050405020304" pitchFamily="18" charset="0"/>
                <a:cs typeface="Times New Roman" panose="02020603050405020304" pitchFamily="18" charset="0"/>
              </a:rPr>
              <a:t>giơ</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tay</a:t>
            </a:r>
            <a:r>
              <a:rPr lang="en-US" sz="3200" dirty="0">
                <a:solidFill>
                  <a:srgbClr val="02023C"/>
                </a:solidFill>
                <a:latin typeface="Times New Roman" panose="02020603050405020304" pitchFamily="18" charset="0"/>
                <a:cs typeface="Times New Roman" panose="02020603050405020304" pitchFamily="18" charset="0"/>
              </a:rPr>
              <a:t> </a:t>
            </a:r>
            <a:r>
              <a:rPr lang="vi-VN" sz="3200" dirty="0">
                <a:solidFill>
                  <a:srgbClr val="02023C"/>
                </a:solidFill>
                <a:latin typeface="Times New Roman" panose="02020603050405020304" pitchFamily="18" charset="0"/>
                <a:cs typeface="Times New Roman" panose="02020603050405020304" pitchFamily="18" charset="0"/>
              </a:rPr>
              <a:t>chọn các hình ảnh tương ứng với các bước</a:t>
            </a:r>
            <a:r>
              <a:rPr lang="en-US" sz="3200" dirty="0">
                <a:solidFill>
                  <a:srgbClr val="02023C"/>
                </a:solidFill>
                <a:latin typeface="Times New Roman" panose="02020603050405020304" pitchFamily="18" charset="0"/>
                <a:cs typeface="Times New Roman" panose="02020603050405020304" pitchFamily="18" charset="0"/>
              </a:rPr>
              <a:t> </a:t>
            </a:r>
            <a:r>
              <a:rPr lang="vi-VN" sz="3200" dirty="0">
                <a:solidFill>
                  <a:srgbClr val="02023C"/>
                </a:solidFill>
                <a:latin typeface="Times New Roman" panose="02020603050405020304" pitchFamily="18" charset="0"/>
                <a:cs typeface="Times New Roman" panose="02020603050405020304" pitchFamily="18" charset="0"/>
              </a:rPr>
              <a:t>cứu hỏa</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mỗi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bước</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tương</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ứng</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với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mỗi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câu</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hỏi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trả</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lời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đúng</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câu</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hỏi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thì</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bạn</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đã</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hoàn</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thành</a:t>
            </a:r>
            <a:r>
              <a:rPr lang="en-US" sz="3200" dirty="0">
                <a:solidFill>
                  <a:srgbClr val="02023C"/>
                </a:solidFill>
                <a:latin typeface="Times New Roman" panose="02020603050405020304" pitchFamily="18" charset="0"/>
                <a:cs typeface="Times New Roman" panose="02020603050405020304" pitchFamily="18" charset="0"/>
              </a:rPr>
              <a:t> </a:t>
            </a:r>
            <a:r>
              <a:rPr lang="vi-VN" sz="3200" dirty="0">
                <a:solidFill>
                  <a:srgbClr val="02023C"/>
                </a:solidFill>
                <a:latin typeface="Times New Roman" panose="02020603050405020304" pitchFamily="18" charset="0"/>
                <a:cs typeface="Times New Roman" panose="02020603050405020304" pitchFamily="18" charset="0"/>
              </a:rPr>
              <a:t>được </a:t>
            </a:r>
            <a:r>
              <a:rPr lang="en-US" sz="3200" dirty="0" err="1">
                <a:solidFill>
                  <a:srgbClr val="02023C"/>
                </a:solidFill>
                <a:latin typeface="Times New Roman" panose="02020603050405020304" pitchFamily="18" charset="0"/>
                <a:cs typeface="Times New Roman" panose="02020603050405020304" pitchFamily="18" charset="0"/>
              </a:rPr>
              <a:t>bước</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cứu</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hỏa</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đó</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và</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được</a:t>
            </a:r>
            <a:r>
              <a:rPr lang="en-US" sz="3200" dirty="0">
                <a:solidFill>
                  <a:srgbClr val="02023C"/>
                </a:solidFill>
                <a:latin typeface="Times New Roman" panose="02020603050405020304" pitchFamily="18" charset="0"/>
                <a:cs typeface="Times New Roman" panose="02020603050405020304" pitchFamily="18" charset="0"/>
              </a:rPr>
              <a:t> 10 </a:t>
            </a:r>
            <a:r>
              <a:rPr lang="en-US" sz="3200" dirty="0" err="1">
                <a:solidFill>
                  <a:srgbClr val="02023C"/>
                </a:solidFill>
                <a:latin typeface="Times New Roman" panose="02020603050405020304" pitchFamily="18" charset="0"/>
                <a:cs typeface="Times New Roman" panose="02020603050405020304" pitchFamily="18" charset="0"/>
              </a:rPr>
              <a:t>điểm</a:t>
            </a:r>
            <a:r>
              <a:rPr lang="vi-VN" sz="3200" dirty="0">
                <a:solidFill>
                  <a:srgbClr val="02023C"/>
                </a:solidFill>
                <a:latin typeface="Times New Roman" panose="02020603050405020304" pitchFamily="18" charset="0"/>
                <a:cs typeface="Times New Roman" panose="02020603050405020304" pitchFamily="18" charset="0"/>
              </a:rPr>
              <a:t>.</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Mỗi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câu</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hỏi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có</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thời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gian</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suy</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nghĩ</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là</a:t>
            </a:r>
            <a:r>
              <a:rPr lang="en-US" sz="3200" dirty="0">
                <a:solidFill>
                  <a:srgbClr val="02023C"/>
                </a:solidFill>
                <a:latin typeface="Times New Roman" panose="02020603050405020304" pitchFamily="18" charset="0"/>
                <a:cs typeface="Times New Roman" panose="02020603050405020304" pitchFamily="18" charset="0"/>
              </a:rPr>
              <a:t> 10 </a:t>
            </a:r>
            <a:r>
              <a:rPr lang="en-US" sz="3200" dirty="0" err="1">
                <a:solidFill>
                  <a:srgbClr val="02023C"/>
                </a:solidFill>
                <a:latin typeface="Times New Roman" panose="02020603050405020304" pitchFamily="18" charset="0"/>
                <a:cs typeface="Times New Roman" panose="02020603050405020304" pitchFamily="18" charset="0"/>
              </a:rPr>
              <a:t>giây</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Nếu</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trả</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lời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sai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bạn</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khác</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sẽ</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được</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giành</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quyền</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trả</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lời</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bằng</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cách</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giơ</a:t>
            </a:r>
            <a:r>
              <a:rPr lang="en-US" sz="3200" dirty="0">
                <a:solidFill>
                  <a:srgbClr val="02023C"/>
                </a:solidFill>
                <a:latin typeface="Times New Roman" panose="02020603050405020304" pitchFamily="18" charset="0"/>
                <a:cs typeface="Times New Roman" panose="02020603050405020304" pitchFamily="18" charset="0"/>
              </a:rPr>
              <a:t> </a:t>
            </a:r>
            <a:r>
              <a:rPr lang="en-US" sz="3200" dirty="0" err="1">
                <a:solidFill>
                  <a:srgbClr val="02023C"/>
                </a:solidFill>
                <a:latin typeface="Times New Roman" panose="02020603050405020304" pitchFamily="18" charset="0"/>
                <a:cs typeface="Times New Roman" panose="02020603050405020304" pitchFamily="18" charset="0"/>
              </a:rPr>
              <a:t>tay</a:t>
            </a:r>
            <a:r>
              <a:rPr lang="en-US" sz="3200" dirty="0">
                <a:solidFill>
                  <a:srgbClr val="02023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5333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95000"/>
            <a:lum/>
          </a:blip>
          <a:srcRect/>
          <a:stretch>
            <a:fillRect t="-3000" b="-3000"/>
          </a:stretch>
        </a:blipFill>
        <a:effectLst/>
      </p:bgPr>
    </p:bg>
    <p:spTree>
      <p:nvGrpSpPr>
        <p:cNvPr id="1" name=""/>
        <p:cNvGrpSpPr/>
        <p:nvPr/>
      </p:nvGrpSpPr>
      <p:grpSpPr>
        <a:xfrm>
          <a:off x="0" y="0"/>
          <a:ext cx="0" cy="0"/>
          <a:chOff x="0" y="0"/>
          <a:chExt cx="0" cy="0"/>
        </a:xfrm>
      </p:grpSpPr>
      <p:pic>
        <p:nvPicPr>
          <p:cNvPr id="10" name="Ảnh 9" descr="OPL20U25GSXzBJYl68kk8uQGfFKzs7yb1M4KJWUiLk6ZEvGF+qCIPSnY57AbBFCvTW2023.15.47+K4lPs7H94VUqPe2XwIsfPRnrXQE//QTEXxb8/8N4CNc6FpgZahzpTjFhMzSA7T/nHJa11DE8Ng2TP3iAmRczFlmslSuUNOgUeb6yRvs0="/>
          <p:cNvPicPr>
            <a:picLocks noChangeAspect="1"/>
          </p:cNvPicPr>
          <p:nvPr/>
        </p:nvPicPr>
        <p:blipFill>
          <a:blip r:embed="rId6">
            <a:clrChange>
              <a:clrFrom>
                <a:srgbClr val="FFFFFF"/>
              </a:clrFrom>
              <a:clrTo>
                <a:srgbClr val="FFFFFF">
                  <a:alpha val="0"/>
                </a:srgbClr>
              </a:clrTo>
            </a:clrChange>
          </a:blip>
          <a:stretch>
            <a:fillRect/>
          </a:stretch>
        </p:blipFill>
        <p:spPr>
          <a:xfrm>
            <a:off x="3121249" y="2924200"/>
            <a:ext cx="1595534" cy="1203083"/>
          </a:xfrm>
          <a:prstGeom prst="rect">
            <a:avLst/>
          </a:prstGeom>
        </p:spPr>
      </p:pic>
      <p:pic>
        <p:nvPicPr>
          <p:cNvPr id="11" name="lua" descr="OPL20U25GSXzBJYl68kk8uQGfFKzs7yb1M4KJWUiLk6ZEvGF+qCIPSnY57AbBFCvTW2023.15.47+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6287" y="2993022"/>
            <a:ext cx="714375" cy="714375"/>
          </a:xfrm>
          <a:prstGeom prst="rect">
            <a:avLst/>
          </a:prstGeom>
        </p:spPr>
      </p:pic>
      <p:pic>
        <p:nvPicPr>
          <p:cNvPr id="12" name="lua2" descr="OPL20U25GSXzBJYl68kk8uQGfFKzs7yb1M4KJWUiLk6ZEvGF+qCIPSnY57AbBFCvTW2023.15.47+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6586" y="2811366"/>
            <a:ext cx="714375" cy="714375"/>
          </a:xfrm>
          <a:prstGeom prst="rect">
            <a:avLst/>
          </a:prstGeom>
        </p:spPr>
      </p:pic>
      <p:pic>
        <p:nvPicPr>
          <p:cNvPr id="13" name="Lua3" descr="OPL20U25GSXzBJYl68kk8uQGfFKzs7yb1M4KJWUiLk6ZEvGF+qCIPSnY57AbBFCvTW2023.15.47+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1437" y="2750922"/>
            <a:ext cx="714375" cy="714375"/>
          </a:xfrm>
          <a:prstGeom prst="rect">
            <a:avLst/>
          </a:prstGeom>
        </p:spPr>
      </p:pic>
      <p:pic>
        <p:nvPicPr>
          <p:cNvPr id="15" name="114" descr="OPL20U25GSXzBJYl68kk8uQGfFKzs7yb1M4KJWUiLk6ZEvGF+qCIPSnY57AbBFCvTW2023.15.47+K4lPs7H94VUqPe2XwIsfPRnrXQE//QTEXxb8/8N4CNc6FpgZahzpTjFhMzSA7T/nHJa11DE8Ng2TP3iAmRczFlmslSuUNOgUeb6yRvs0=">
            <a:hlinkClick r:id="rId8" action="ppaction://hlinksldjump"/>
          </p:cNvPr>
          <p:cNvPicPr>
            <a:picLocks noChangeAspect="1"/>
          </p:cNvPicPr>
          <p:nvPr/>
        </p:nvPicPr>
        <p:blipFill>
          <a:blip r:embed="rId9">
            <a:clrChange>
              <a:clrFrom>
                <a:srgbClr val="FFFFFF"/>
              </a:clrFrom>
              <a:clrTo>
                <a:srgbClr val="FFFFFF">
                  <a:alpha val="0"/>
                </a:srgbClr>
              </a:clrTo>
            </a:clrChange>
          </a:blip>
          <a:stretch>
            <a:fillRect/>
          </a:stretch>
        </p:blipFill>
        <p:spPr>
          <a:xfrm>
            <a:off x="1356132" y="416110"/>
            <a:ext cx="1221515" cy="1295297"/>
          </a:xfrm>
          <a:prstGeom prst="rect">
            <a:avLst/>
          </a:prstGeom>
          <a:ln>
            <a:noFill/>
          </a:ln>
          <a:effectLst>
            <a:outerShdw blurRad="292100" dist="139700" dir="2700000" algn="tl" rotWithShape="0">
              <a:srgbClr val="333333">
                <a:alpha val="65000"/>
              </a:srgbClr>
            </a:outerShdw>
          </a:effectLst>
        </p:spPr>
      </p:pic>
      <p:pic>
        <p:nvPicPr>
          <p:cNvPr id="1028" name="Xecuu"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686402" y="3465297"/>
            <a:ext cx="1829402" cy="1827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Linhcuu\" descr="OPL20U25GSXzBJYl68kk8uQGfFKzs7yb1M4KJWUiLk6ZEvGF+qCIPSnY57AbBFCvTW2023.15.47+K4lPs7H94VUqPe2XwIsfPRnrXQE//QTEXxb8/8N4CNc6FpgZahzpTjFhMzSA7T/nHJa11DE8Ng2TP3iAmRczFlmslSuUNOgUeb6yRvs0="/>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4233" l="0" r="100000"/>
                    </a14:imgEffect>
                  </a14:imgLayer>
                </a14:imgProps>
              </a:ext>
              <a:ext uri="{28A0092B-C50C-407E-A947-70E740481C1C}">
                <a14:useLocalDpi xmlns:a14="http://schemas.microsoft.com/office/drawing/2010/main" val="0"/>
              </a:ext>
            </a:extLst>
          </a:blip>
          <a:srcRect/>
          <a:stretch>
            <a:fillRect/>
          </a:stretch>
        </p:blipFill>
        <p:spPr bwMode="auto">
          <a:xfrm flipH="1">
            <a:off x="1976642" y="3066494"/>
            <a:ext cx="1271456" cy="1281806"/>
          </a:xfrm>
          <a:prstGeom prst="rect">
            <a:avLst/>
          </a:prstGeom>
          <a:noFill/>
          <a:extLst>
            <a:ext uri="{909E8E84-426E-40DD-AFC4-6F175D3DCCD1}">
              <a14:hiddenFill xmlns:a14="http://schemas.microsoft.com/office/drawing/2010/main">
                <a:solidFill>
                  <a:srgbClr val="FFFFFF"/>
                </a:solidFill>
              </a14:hiddenFill>
            </a:ext>
          </a:extLst>
        </p:spPr>
      </p:pic>
      <p:pic>
        <p:nvPicPr>
          <p:cNvPr id="19" name="TruHoi" descr="OPL20U25GSXzBJYl68kk8uQGfFKzs7yb1M4KJWUiLk6ZEvGF+qCIPSnY57AbBFCvTW2023.15.47+K4lPs7H94VUqPe2XwIsfPRnrXQE//QTEXxb8/8N4CNc6FpgZahzpTjFhMzSA7T/nHJa11DE8Ng2TP3iAmRczFlmslSuUNOgUeb6yRvs0=">
            <a:hlinkClick r:id="rId13" action="ppaction://hlinksldjump"/>
          </p:cNvPr>
          <p:cNvPicPr>
            <a:picLocks noChangeAspect="1"/>
          </p:cNvPicPr>
          <p:nvPr/>
        </p:nvPicPr>
        <p:blipFill>
          <a:blip r:embed="rId14">
            <a:clrChange>
              <a:clrFrom>
                <a:srgbClr val="FFFFFF"/>
              </a:clrFrom>
              <a:clrTo>
                <a:srgbClr val="FFFFFF">
                  <a:alpha val="0"/>
                </a:srgbClr>
              </a:clrTo>
            </a:clrChange>
          </a:blip>
          <a:stretch>
            <a:fillRect/>
          </a:stretch>
        </p:blipFill>
        <p:spPr>
          <a:xfrm>
            <a:off x="4952453" y="464447"/>
            <a:ext cx="748981" cy="1171026"/>
          </a:xfrm>
          <a:prstGeom prst="rect">
            <a:avLst/>
          </a:prstGeom>
          <a:ln>
            <a:noFill/>
          </a:ln>
          <a:effectLst>
            <a:outerShdw blurRad="292100" dist="139700" dir="2700000" algn="tl" rotWithShape="0">
              <a:srgbClr val="333333">
                <a:alpha val="65000"/>
              </a:srgbClr>
            </a:outerShdw>
          </a:effectLst>
        </p:spPr>
      </p:pic>
      <p:pic>
        <p:nvPicPr>
          <p:cNvPr id="1032" name="Daynuoc" descr="OPL20U25GSXzBJYl68kk8uQGfFKzs7yb1M4KJWUiLk6ZEvGF+qCIPSnY57AbBFCvTW2023.15.47+K4lPs7H94VUqPe2XwIsfPRnrXQE//QTEXxb8/8N4CNc6FpgZahzpTjFhMzSA7T/nHJa11DE8Ng2TP3iAmRczFlmslSuUNOgUeb6yRvs0=">
            <a:hlinkClick r:id="rId15" action="ppaction://hlinksldjump"/>
          </p:cNvPr>
          <p:cNvPicPr>
            <a:picLocks noChangeAspect="1" noChangeArrowheads="1"/>
          </p:cNvPicPr>
          <p:nvPr/>
        </p:nvPicPr>
        <p:blipFill>
          <a:blip r:embed="rId1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6386245" y="533644"/>
            <a:ext cx="1133202" cy="1133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TruCuu" descr="OPL20U25GSXzBJYl68kk8uQGfFKzs7yb1M4KJWUiLk6ZEvGF+qCIPSnY57AbBFCvTW2023.15.47+K4lPs7H94VUqPe2XwIsfPRnrXQE//QTEXxb8/8N4CNc6FpgZahzpTjFhMzSA7T/nHJa11DE8Ng2TP3iAmRczFlmslSuUNOgUeb6yRvs0="/>
          <p:cNvPicPr>
            <a:picLocks noChangeAspect="1"/>
          </p:cNvPicPr>
          <p:nvPr/>
        </p:nvPicPr>
        <p:blipFill>
          <a:blip r:embed="rId17">
            <a:extLst>
              <a:ext uri="{BEBA8EAE-BF5A-486C-A8C5-ECC9F3942E4B}">
                <a14:imgProps xmlns:a14="http://schemas.microsoft.com/office/drawing/2010/main">
                  <a14:imgLayer r:embed="rId18">
                    <a14:imgEffect>
                      <a14:backgroundRemoval t="4145" b="100000" l="893" r="100000"/>
                    </a14:imgEffect>
                  </a14:imgLayer>
                </a14:imgProps>
              </a:ext>
            </a:extLst>
          </a:blip>
          <a:stretch>
            <a:fillRect/>
          </a:stretch>
        </p:blipFill>
        <p:spPr>
          <a:xfrm>
            <a:off x="5816494" y="3693784"/>
            <a:ext cx="341232" cy="588016"/>
          </a:xfrm>
          <a:prstGeom prst="rect">
            <a:avLst/>
          </a:prstGeom>
        </p:spPr>
      </p:pic>
      <p:pic>
        <p:nvPicPr>
          <p:cNvPr id="1034" name="Voicuu" descr="C:\Users\Tien\AppData\Local\Temp\SNAGHTML3c0889.PNG"/>
          <p:cNvPicPr>
            <a:picLocks noChangeAspect="1" noChangeArrowheads="1"/>
          </p:cNvPicPr>
          <p:nvPr/>
        </p:nvPicPr>
        <p:blipFill>
          <a:blip r:embed="rId19" cstate="print">
            <a:clrChange>
              <a:clrFrom>
                <a:srgbClr val="F6F6F6"/>
              </a:clrFrom>
              <a:clrTo>
                <a:srgbClr val="F6F6F6">
                  <a:alpha val="0"/>
                </a:srgbClr>
              </a:clrTo>
            </a:clrChange>
            <a:extLst>
              <a:ext uri="{BEBA8EAE-BF5A-486C-A8C5-ECC9F3942E4B}">
                <a14:imgProps xmlns:a14="http://schemas.microsoft.com/office/drawing/2010/main">
                  <a14:imgLayer r:embed="rId20">
                    <a14:imgEffect>
                      <a14:backgroundRemoval t="1613" b="100000" l="0" r="100000"/>
                    </a14:imgEffect>
                  </a14:imgLayer>
                </a14:imgProps>
              </a:ext>
              <a:ext uri="{28A0092B-C50C-407E-A947-70E740481C1C}">
                <a14:useLocalDpi xmlns:a14="http://schemas.microsoft.com/office/drawing/2010/main" val="0"/>
              </a:ext>
            </a:extLst>
          </a:blip>
          <a:srcRect/>
          <a:stretch>
            <a:fillRect/>
          </a:stretch>
        </p:blipFill>
        <p:spPr bwMode="auto">
          <a:xfrm>
            <a:off x="5497939" y="3723105"/>
            <a:ext cx="406991" cy="529373"/>
          </a:xfrm>
          <a:prstGeom prst="rect">
            <a:avLst/>
          </a:prstGeom>
          <a:noFill/>
          <a:extLst>
            <a:ext uri="{909E8E84-426E-40DD-AFC4-6F175D3DCCD1}">
              <a14:hiddenFill xmlns:a14="http://schemas.microsoft.com/office/drawing/2010/main">
                <a:solidFill>
                  <a:srgbClr val="FFFFFF"/>
                </a:solidFill>
              </a14:hiddenFill>
            </a:ext>
          </a:extLst>
        </p:spPr>
      </p:pic>
      <p:pic>
        <p:nvPicPr>
          <p:cNvPr id="21" name="Linhcuu"/>
          <p:cNvPicPr>
            <a:picLocks noChangeAspect="1"/>
          </p:cNvPicPr>
          <p:nvPr/>
        </p:nvPicPr>
        <p:blipFill>
          <a:blip r:embed="rId21">
            <a:clrChange>
              <a:clrFrom>
                <a:srgbClr val="F6F6F6"/>
              </a:clrFrom>
              <a:clrTo>
                <a:srgbClr val="F6F6F6">
                  <a:alpha val="0"/>
                </a:srgbClr>
              </a:clrTo>
            </a:clrChange>
          </a:blip>
          <a:stretch>
            <a:fillRect/>
          </a:stretch>
        </p:blipFill>
        <p:spPr>
          <a:xfrm>
            <a:off x="4721081" y="3166411"/>
            <a:ext cx="910253" cy="1010465"/>
          </a:xfrm>
          <a:prstGeom prst="rect">
            <a:avLst/>
          </a:prstGeom>
        </p:spPr>
      </p:pic>
      <p:pic>
        <p:nvPicPr>
          <p:cNvPr id="26" name="trucuu"/>
          <p:cNvPicPr>
            <a:picLocks noChangeAspect="1"/>
          </p:cNvPicPr>
          <p:nvPr/>
        </p:nvPicPr>
        <p:blipFill>
          <a:blip r:embed="rId14">
            <a:clrChange>
              <a:clrFrom>
                <a:srgbClr val="FFFFFF"/>
              </a:clrFrom>
              <a:clrTo>
                <a:srgbClr val="FFFFFF">
                  <a:alpha val="0"/>
                </a:srgbClr>
              </a:clrTo>
            </a:clrChange>
          </a:blip>
          <a:stretch>
            <a:fillRect/>
          </a:stretch>
        </p:blipFill>
        <p:spPr>
          <a:xfrm>
            <a:off x="1728690" y="3671644"/>
            <a:ext cx="379294" cy="593023"/>
          </a:xfrm>
          <a:prstGeom prst="rect">
            <a:avLst/>
          </a:prstGeom>
        </p:spPr>
      </p:pic>
      <p:pic>
        <p:nvPicPr>
          <p:cNvPr id="28" name="Xehoi" descr="Káº¿t quáº£ hÃ¬nh áº£nh cho xe cá»©u há»a hoáº¡t hÃ¬nh">
            <a:hlinkClick r:id="rId22" action="ppaction://hlinksldjump"/>
          </p:cNvPr>
          <p:cNvPicPr>
            <a:picLocks noChangeAspect="1" noChangeArrowheads="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2950695" y="314360"/>
            <a:ext cx="1573078" cy="15717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Hình Bầu dục 22"/>
          <p:cNvSpPr/>
          <p:nvPr/>
        </p:nvSpPr>
        <p:spPr>
          <a:xfrm>
            <a:off x="8035515" y="726362"/>
            <a:ext cx="796628" cy="64719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dirty="0">
                <a:solidFill>
                  <a:srgbClr val="FF0000"/>
                </a:solidFill>
                <a:latin typeface="Times New Roman" panose="02020603050405020304" pitchFamily="18" charset="0"/>
                <a:cs typeface="Times New Roman" panose="02020603050405020304" pitchFamily="18" charset="0"/>
                <a:hlinkClick r:id="rId24" action="ppaction://hlinksldjump"/>
              </a:rPr>
              <a:t>Next</a:t>
            </a:r>
            <a:endParaRPr lang="vi-VN" sz="1500" dirty="0">
              <a:solidFill>
                <a:srgbClr val="FF0000"/>
              </a:solidFill>
              <a:latin typeface="Times New Roman" panose="02020603050405020304" pitchFamily="18" charset="0"/>
              <a:cs typeface="Times New Roman" panose="02020603050405020304" pitchFamily="18" charset="0"/>
            </a:endParaRPr>
          </a:p>
        </p:txBody>
      </p:sp>
      <p:pic>
        <p:nvPicPr>
          <p:cNvPr id="2" name="TiengC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7578315" y="-552450"/>
            <a:ext cx="457200" cy="457200"/>
          </a:xfrm>
          <a:prstGeom prst="rect">
            <a:avLst/>
          </a:prstGeom>
        </p:spPr>
      </p:pic>
      <p:pic>
        <p:nvPicPr>
          <p:cNvPr id="3" name="Picture 2">
            <a:extLst>
              <a:ext uri="{FF2B5EF4-FFF2-40B4-BE49-F238E27FC236}">
                <a16:creationId xmlns:a16="http://schemas.microsoft.com/office/drawing/2014/main" id="{08C79D4D-4C3D-C7A5-A0AA-F4EB3D10D512}"/>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b="8819"/>
          <a:stretch/>
        </p:blipFill>
        <p:spPr>
          <a:xfrm>
            <a:off x="-44979" y="483359"/>
            <a:ext cx="1133202" cy="1133202"/>
          </a:xfrm>
          <a:prstGeom prst="rect">
            <a:avLst/>
          </a:prstGeom>
        </p:spPr>
      </p:pic>
    </p:spTree>
    <p:extLst>
      <p:ext uri="{BB962C8B-B14F-4D97-AF65-F5344CB8AC3E}">
        <p14:creationId xmlns:p14="http://schemas.microsoft.com/office/powerpoint/2010/main" val="17412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60" fill="hold"/>
                                        <p:tgtEl>
                                          <p:spTgt spid="2"/>
                                        </p:tgtEl>
                                      </p:cBhvr>
                                    </p:cmd>
                                  </p:childTnLst>
                                </p:cTn>
                              </p:par>
                              <p:par>
                                <p:cTn id="7" presetID="5" presetClass="entr" presetSubtype="1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animEffect transition="in" filter="checkerboard(across)">
                                      <p:cBhvr>
                                        <p:cTn id="9" dur="500"/>
                                        <p:tgtEl>
                                          <p:spTgt spid="1030"/>
                                        </p:tgtEl>
                                      </p:cBhvr>
                                    </p:animEffect>
                                  </p:childTnLst>
                                </p:cTn>
                              </p:par>
                              <p:par>
                                <p:cTn id="10" presetID="5" presetClass="entr" presetSubtype="1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heckerboard(across)">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2" presetClass="exit" presetSubtype="4" fill="hold" nodeType="clickEffect">
                                  <p:stCondLst>
                                    <p:cond delay="0"/>
                                  </p:stCondLst>
                                  <p:childTnLst>
                                    <p:anim calcmode="lin" valueType="num">
                                      <p:cBhvr additive="base">
                                        <p:cTn id="17" dur="500"/>
                                        <p:tgtEl>
                                          <p:spTgt spid="15"/>
                                        </p:tgtEl>
                                        <p:attrNameLst>
                                          <p:attrName>ppt_y</p:attrName>
                                        </p:attrNameLst>
                                      </p:cBhvr>
                                      <p:tavLst>
                                        <p:tav tm="0">
                                          <p:val>
                                            <p:strVal val="#ppt_y"/>
                                          </p:val>
                                        </p:tav>
                                        <p:tav tm="100000">
                                          <p:val>
                                            <p:strVal val="#ppt_y+#ppt_h*1.125000"/>
                                          </p:val>
                                        </p:tav>
                                      </p:tavLst>
                                    </p:anim>
                                    <p:animEffect transition="out" filter="wipe(down)">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28"/>
                                        </p:tgtEl>
                                        <p:attrNameLst>
                                          <p:attrName>ppt_y</p:attrName>
                                        </p:attrNameLst>
                                      </p:cBhvr>
                                      <p:tavLst>
                                        <p:tav tm="0">
                                          <p:val>
                                            <p:strVal val="#ppt_y"/>
                                          </p:val>
                                        </p:tav>
                                        <p:tav tm="100000">
                                          <p:val>
                                            <p:strVal val="#ppt_y+#ppt_h*1.125000"/>
                                          </p:val>
                                        </p:tav>
                                      </p:tavLst>
                                    </p:anim>
                                    <p:animEffect transition="out" filter="wipe(down)">
                                      <p:cBhvr>
                                        <p:cTn id="25" dur="500"/>
                                        <p:tgtEl>
                                          <p:spTgt spid="28"/>
                                        </p:tgtEl>
                                      </p:cBhvr>
                                    </p:animEffect>
                                    <p:set>
                                      <p:cBhvr>
                                        <p:cTn id="26" dur="1" fill="hold">
                                          <p:stCondLst>
                                            <p:cond delay="499"/>
                                          </p:stCondLst>
                                        </p:cTn>
                                        <p:tgtEl>
                                          <p:spTgt spid="28"/>
                                        </p:tgtEl>
                                        <p:attrNameLst>
                                          <p:attrName>style.visibility</p:attrName>
                                        </p:attrNameLst>
                                      </p:cBhvr>
                                      <p:to>
                                        <p:strVal val="hidden"/>
                                      </p:to>
                                    </p:set>
                                  </p:childTnLst>
                                </p:cTn>
                              </p:par>
                              <p:par>
                                <p:cTn id="27" presetID="63" presetClass="path" presetSubtype="0" accel="50000" decel="50000" fill="hold" nodeType="withEffect">
                                  <p:stCondLst>
                                    <p:cond delay="0"/>
                                  </p:stCondLst>
                                  <p:childTnLst>
                                    <p:animMotion origin="layout" path="M 3.33333E-6 1.11111E-6 L 0.99166 0.02014 " pathEditMode="relative" rAng="0" ptsTypes="AA">
                                      <p:cBhvr>
                                        <p:cTn id="28" dur="3000" fill="hold"/>
                                        <p:tgtEl>
                                          <p:spTgt spid="1028"/>
                                        </p:tgtEl>
                                        <p:attrNameLst>
                                          <p:attrName>ppt_x</p:attrName>
                                          <p:attrName>ppt_y</p:attrName>
                                        </p:attrNameLst>
                                      </p:cBhvr>
                                      <p:rCtr x="49583" y="995"/>
                                    </p:animMotion>
                                  </p:childTnLst>
                                </p:cTn>
                              </p:par>
                            </p:childTnLst>
                          </p:cTn>
                        </p:par>
                      </p:childTnLst>
                    </p:cTn>
                  </p:par>
                </p:childTnLst>
              </p:cTn>
              <p:nextCondLst>
                <p:cond evt="onClick" delay="0">
                  <p:tgtEl>
                    <p:spTgt spid="2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hold" nodeType="clickEffect">
                                  <p:stCondLst>
                                    <p:cond delay="0"/>
                                  </p:stCondLst>
                                  <p:childTnLst>
                                    <p:anim calcmode="lin" valueType="num">
                                      <p:cBhvr additive="base">
                                        <p:cTn id="33" dur="500"/>
                                        <p:tgtEl>
                                          <p:spTgt spid="19"/>
                                        </p:tgtEl>
                                        <p:attrNameLst>
                                          <p:attrName>ppt_y</p:attrName>
                                        </p:attrNameLst>
                                      </p:cBhvr>
                                      <p:tavLst>
                                        <p:tav tm="0">
                                          <p:val>
                                            <p:strVal val="#ppt_y"/>
                                          </p:val>
                                        </p:tav>
                                        <p:tav tm="100000">
                                          <p:val>
                                            <p:strVal val="#ppt_y+#ppt_h*1.125000"/>
                                          </p:val>
                                        </p:tav>
                                      </p:tavLst>
                                    </p:anim>
                                    <p:animEffect transition="out" filter="wipe(down)">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2" presetClass="entr" presetSubtype="4"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ppt_y</p:attrName>
                                        </p:attrNameLst>
                                      </p:cBhvr>
                                      <p:tavLst>
                                        <p:tav tm="0">
                                          <p:val>
                                            <p:strVal val="#ppt_y+#ppt_h*1.125000"/>
                                          </p:val>
                                        </p:tav>
                                        <p:tav tm="100000">
                                          <p:val>
                                            <p:strVal val="#ppt_y"/>
                                          </p:val>
                                        </p:tav>
                                      </p:tavLst>
                                    </p:anim>
                                    <p:animEffect transition="in" filter="wipe(up)">
                                      <p:cBhvr>
                                        <p:cTn id="39" dur="500"/>
                                        <p:tgtEl>
                                          <p:spTgt spid="18"/>
                                        </p:tgtEl>
                                      </p:cBhvr>
                                    </p:animEffect>
                                  </p:childTnLst>
                                </p:cTn>
                              </p:par>
                              <p:par>
                                <p:cTn id="40" presetID="12" presetClass="entr" presetSubtype="4"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p:tgtEl>
                                          <p:spTgt spid="26"/>
                                        </p:tgtEl>
                                        <p:attrNameLst>
                                          <p:attrName>ppt_y</p:attrName>
                                        </p:attrNameLst>
                                      </p:cBhvr>
                                      <p:tavLst>
                                        <p:tav tm="0">
                                          <p:val>
                                            <p:strVal val="#ppt_y+#ppt_h*1.125000"/>
                                          </p:val>
                                        </p:tav>
                                        <p:tav tm="100000">
                                          <p:val>
                                            <p:strVal val="#ppt_y"/>
                                          </p:val>
                                        </p:tav>
                                      </p:tavLst>
                                    </p:anim>
                                    <p:animEffect transition="in" filter="wipe(up)">
                                      <p:cBhvr>
                                        <p:cTn id="43" dur="500"/>
                                        <p:tgtEl>
                                          <p:spTgt spid="26"/>
                                        </p:tgtEl>
                                      </p:cBhvr>
                                    </p:animEffect>
                                  </p:childTnLst>
                                </p:cTn>
                              </p:par>
                            </p:childTnLst>
                          </p:cTn>
                        </p:par>
                      </p:childTnLst>
                    </p:cTn>
                  </p:par>
                </p:childTnLst>
              </p:cTn>
              <p:nextCondLst>
                <p:cond evt="onClick" delay="0">
                  <p:tgtEl>
                    <p:spTgt spid="19"/>
                  </p:tgtEl>
                </p:cond>
              </p:nextCondLst>
            </p:seq>
            <p:seq concurrent="1" nextAc="seek">
              <p:cTn id="44" restart="whenNotActive" fill="hold" evtFilter="cancelBubble" nodeType="interactiveSeq">
                <p:stCondLst>
                  <p:cond evt="onClick" delay="0">
                    <p:tgtEl>
                      <p:spTgt spid="1032"/>
                    </p:tgtEl>
                  </p:cond>
                </p:stCondLst>
                <p:endSync evt="end" delay="0">
                  <p:rtn val="all"/>
                </p:endSync>
                <p:childTnLst>
                  <p:par>
                    <p:cTn id="45" fill="hold">
                      <p:stCondLst>
                        <p:cond delay="0"/>
                      </p:stCondLst>
                      <p:childTnLst>
                        <p:par>
                          <p:cTn id="46" fill="hold">
                            <p:stCondLst>
                              <p:cond delay="0"/>
                            </p:stCondLst>
                            <p:childTnLst>
                              <p:par>
                                <p:cTn id="47" presetID="12" presetClass="exit" presetSubtype="4" fill="hold" nodeType="clickEffect">
                                  <p:stCondLst>
                                    <p:cond delay="0"/>
                                  </p:stCondLst>
                                  <p:childTnLst>
                                    <p:anim calcmode="lin" valueType="num">
                                      <p:cBhvr additive="base">
                                        <p:cTn id="48" dur="500"/>
                                        <p:tgtEl>
                                          <p:spTgt spid="1032"/>
                                        </p:tgtEl>
                                        <p:attrNameLst>
                                          <p:attrName>ppt_y</p:attrName>
                                        </p:attrNameLst>
                                      </p:cBhvr>
                                      <p:tavLst>
                                        <p:tav tm="0">
                                          <p:val>
                                            <p:strVal val="#ppt_y"/>
                                          </p:val>
                                        </p:tav>
                                        <p:tav tm="100000">
                                          <p:val>
                                            <p:strVal val="#ppt_y+#ppt_h*1.125000"/>
                                          </p:val>
                                        </p:tav>
                                      </p:tavLst>
                                    </p:anim>
                                    <p:animEffect transition="out" filter="wipe(down)">
                                      <p:cBhvr>
                                        <p:cTn id="49" dur="500"/>
                                        <p:tgtEl>
                                          <p:spTgt spid="1032"/>
                                        </p:tgtEl>
                                      </p:cBhvr>
                                    </p:animEffect>
                                    <p:set>
                                      <p:cBhvr>
                                        <p:cTn id="50" dur="1" fill="hold">
                                          <p:stCondLst>
                                            <p:cond delay="499"/>
                                          </p:stCondLst>
                                        </p:cTn>
                                        <p:tgtEl>
                                          <p:spTgt spid="1032"/>
                                        </p:tgtEl>
                                        <p:attrNameLst>
                                          <p:attrName>style.visibility</p:attrName>
                                        </p:attrNameLst>
                                      </p:cBhvr>
                                      <p:to>
                                        <p:strVal val="hidden"/>
                                      </p:to>
                                    </p:set>
                                  </p:childTnLst>
                                </p:cTn>
                              </p:par>
                              <p:par>
                                <p:cTn id="51" presetID="12" presetClass="entr" presetSubtype="4" fill="hold" nodeType="withEffect">
                                  <p:stCondLst>
                                    <p:cond delay="0"/>
                                  </p:stCondLst>
                                  <p:childTnLst>
                                    <p:set>
                                      <p:cBhvr>
                                        <p:cTn id="52" dur="1" fill="hold">
                                          <p:stCondLst>
                                            <p:cond delay="0"/>
                                          </p:stCondLst>
                                        </p:cTn>
                                        <p:tgtEl>
                                          <p:spTgt spid="1034"/>
                                        </p:tgtEl>
                                        <p:attrNameLst>
                                          <p:attrName>style.visibility</p:attrName>
                                        </p:attrNameLst>
                                      </p:cBhvr>
                                      <p:to>
                                        <p:strVal val="visible"/>
                                      </p:to>
                                    </p:set>
                                    <p:anim calcmode="lin" valueType="num">
                                      <p:cBhvr additive="base">
                                        <p:cTn id="53" dur="500"/>
                                        <p:tgtEl>
                                          <p:spTgt spid="1034"/>
                                        </p:tgtEl>
                                        <p:attrNameLst>
                                          <p:attrName>ppt_y</p:attrName>
                                        </p:attrNameLst>
                                      </p:cBhvr>
                                      <p:tavLst>
                                        <p:tav tm="0">
                                          <p:val>
                                            <p:strVal val="#ppt_y+#ppt_h*1.125000"/>
                                          </p:val>
                                        </p:tav>
                                        <p:tav tm="100000">
                                          <p:val>
                                            <p:strVal val="#ppt_y"/>
                                          </p:val>
                                        </p:tav>
                                      </p:tavLst>
                                    </p:anim>
                                    <p:animEffect transition="in" filter="wipe(up)">
                                      <p:cBhvr>
                                        <p:cTn id="54" dur="500"/>
                                        <p:tgtEl>
                                          <p:spTgt spid="1034"/>
                                        </p:tgtEl>
                                      </p:cBhvr>
                                    </p:animEffect>
                                  </p:childTnLst>
                                </p:cTn>
                              </p:par>
                            </p:childTnLst>
                          </p:cTn>
                        </p:par>
                      </p:childTnLst>
                    </p:cTn>
                  </p:par>
                </p:childTnLst>
              </p:cTn>
              <p:nextCondLst>
                <p:cond evt="onClick" delay="0">
                  <p:tgtEl>
                    <p:spTgt spid="1032"/>
                  </p:tgtEl>
                </p:cond>
              </p:nextCondLst>
            </p:seq>
            <p:audio>
              <p:cMediaNode vol="80000">
                <p:cTn id="55"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2331841-65EE-46CC-3374-9AF07DF20D48}"/>
              </a:ext>
            </a:extLst>
          </p:cNvPr>
          <p:cNvSpPr/>
          <p:nvPr/>
        </p:nvSpPr>
        <p:spPr>
          <a:xfrm flipH="1">
            <a:off x="4688888" y="4205740"/>
            <a:ext cx="3257549" cy="7175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D.</a:t>
            </a:r>
            <a:r>
              <a:rPr lang="en-US" sz="3200" b="1" dirty="0"/>
              <a:t> </a:t>
            </a:r>
            <a:endParaRPr lang="vi-VN" sz="3200" b="1" dirty="0"/>
          </a:p>
        </p:txBody>
      </p:sp>
      <p:sp>
        <p:nvSpPr>
          <p:cNvPr id="2" name="B"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E606D7-A823-2886-1C04-43808EEA704B}"/>
              </a:ext>
            </a:extLst>
          </p:cNvPr>
          <p:cNvSpPr/>
          <p:nvPr/>
        </p:nvSpPr>
        <p:spPr>
          <a:xfrm>
            <a:off x="885044" y="4228900"/>
            <a:ext cx="3257549" cy="71757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C. </a:t>
            </a:r>
            <a:endParaRPr lang="vi-VN" sz="3200" b="1" dirty="0"/>
          </a:p>
        </p:txBody>
      </p:sp>
      <p:grpSp>
        <p:nvGrpSpPr>
          <p:cNvPr id="12" name="Nhóm 11" descr="OPL20U25GSXzBJYl68kk8uQGfFKzs7yb1M4KJWUiLk6ZEvGF+qCIPSnY57AbBFCvTW2023.15.47+K4lPs7H94VUqPe2XwIsfPRnrXQE//QTEXxb8/8N4CNc6FpgZahzpTjFhMzSA7T/nHJa11DE8Ng2TP3iAmRczFlmslSuUNOgUeb6yRvs0="/>
          <p:cNvGrpSpPr/>
          <p:nvPr/>
        </p:nvGrpSpPr>
        <p:grpSpPr>
          <a:xfrm>
            <a:off x="881010" y="-103392"/>
            <a:ext cx="7863839" cy="2575270"/>
            <a:chOff x="-7257" y="100066"/>
            <a:chExt cx="8473022" cy="2947934"/>
          </a:xfrm>
        </p:grpSpPr>
        <p:sp>
          <p:nvSpPr>
            <p:cNvPr id="13" name="Hình chữ nhật 12"/>
            <p:cNvSpPr/>
            <p:nvPr/>
          </p:nvSpPr>
          <p:spPr>
            <a:xfrm>
              <a:off x="609600" y="533400"/>
              <a:ext cx="7856165" cy="2514600"/>
            </a:xfrm>
            <a:prstGeom prst="rect">
              <a:avLst/>
            </a:prstGeom>
            <a:solidFill>
              <a:schemeClr val="bg1"/>
            </a:solidFill>
            <a:ln w="76200">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vi-VN" sz="2100" b="1" dirty="0">
                <a:solidFill>
                  <a:srgbClr val="FF0000"/>
                </a:solidFill>
              </a:endParaRPr>
            </a:p>
          </p:txBody>
        </p:sp>
        <p:pic>
          <p:nvPicPr>
            <p:cNvPr id="14" name="Ảnh 13"/>
            <p:cNvPicPr>
              <a:picLocks noChangeAspect="1"/>
            </p:cNvPicPr>
            <p:nvPr/>
          </p:nvPicPr>
          <p:blipFill>
            <a:blip r:embed="rId5">
              <a:clrChange>
                <a:clrFrom>
                  <a:srgbClr val="FFFFFF"/>
                </a:clrFrom>
                <a:clrTo>
                  <a:srgbClr val="FFFFFF">
                    <a:alpha val="0"/>
                  </a:srgbClr>
                </a:clrTo>
              </a:clrChange>
              <a:duotone>
                <a:prstClr val="black"/>
                <a:schemeClr val="accent2">
                  <a:tint val="45000"/>
                  <a:satMod val="400000"/>
                </a:schemeClr>
              </a:duotone>
            </a:blip>
            <a:stretch>
              <a:fillRect/>
            </a:stretch>
          </p:blipFill>
          <p:spPr>
            <a:xfrm>
              <a:off x="-7257" y="100066"/>
              <a:ext cx="1704762" cy="866667"/>
            </a:xfrm>
            <a:prstGeom prst="rect">
              <a:avLst/>
            </a:prstGeom>
          </p:spPr>
        </p:pic>
      </p:grpSp>
      <p:sp>
        <p:nvSpPr>
          <p:cNvPr id="18" name="Rounded Rectangle 23" descr="OPL20U25GSXzBJYl68kk8uQGfFKzs7yb1M4KJWUiLk6ZEvGF+qCIPSnY57AbBFCvTW2023.15.47+K4lPs7H94VUqPe2XwIsfPRnrXQE//QTEXxb8/8N4CNc6FpgZahzpTjFhMzSA7T/nHJa11DE8Ng2TP3iAmRczFlmslSuUNOgUeb6yRvs0="/>
          <p:cNvSpPr/>
          <p:nvPr/>
        </p:nvSpPr>
        <p:spPr>
          <a:xfrm>
            <a:off x="7910187" y="259435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00:10</a:t>
            </a:r>
          </a:p>
        </p:txBody>
      </p:sp>
      <p:sp>
        <p:nvSpPr>
          <p:cNvPr id="19" name="Rounded Rectangle 24" descr="OPL20U25GSXzBJYl68kk8uQGfFKzs7yb1M4KJWUiLk6ZEvGF+qCIPSnY57AbBFCvTW2023.15.47+K4lPs7H94VUqPe2XwIsfPRnrXQE//QTEXxb8/8N4CNc6FpgZahzpTjFhMzSA7T/nHJa11DE8Ng2TP3iAmRczFlmslSuUNOgUeb6yRvs0="/>
          <p:cNvSpPr/>
          <p:nvPr/>
        </p:nvSpPr>
        <p:spPr>
          <a:xfrm>
            <a:off x="7910187" y="2605447"/>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00:09</a:t>
            </a:r>
          </a:p>
        </p:txBody>
      </p:sp>
      <p:sp>
        <p:nvSpPr>
          <p:cNvPr id="20" name="Rounded Rectangle 25" descr="OPL20U25GSXzBJYl68kk8uQGfFKzs7yb1M4KJWUiLk6ZEvGF+qCIPSnY57AbBFCvTW2023.15.47+K4lPs7H94VUqPe2XwIsfPRnrXQE//QTEXxb8/8N4CNc6FpgZahzpTjFhMzSA7T/nHJa11DE8Ng2TP3iAmRczFlmslSuUNOgUeb6yRvs0="/>
          <p:cNvSpPr/>
          <p:nvPr/>
        </p:nvSpPr>
        <p:spPr>
          <a:xfrm>
            <a:off x="7910187" y="2612919"/>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00:08</a:t>
            </a:r>
          </a:p>
        </p:txBody>
      </p:sp>
      <p:sp>
        <p:nvSpPr>
          <p:cNvPr id="21" name="Rounded Rectangle 26" descr="OPL20U25GSXzBJYl68kk8uQGfFKzs7yb1M4KJWUiLk6ZEvGF+qCIPSnY57AbBFCvTW2023.15.47+K4lPs7H94VUqPe2XwIsfPRnrXQE//QTEXxb8/8N4CNc6FpgZahzpTjFhMzSA7T/nHJa11DE8Ng2TP3iAmRczFlmslSuUNOgUeb6yRvs0="/>
          <p:cNvSpPr/>
          <p:nvPr/>
        </p:nvSpPr>
        <p:spPr>
          <a:xfrm>
            <a:off x="7910187" y="26056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00:07</a:t>
            </a:r>
          </a:p>
        </p:txBody>
      </p:sp>
      <p:sp>
        <p:nvSpPr>
          <p:cNvPr id="22" name="Rounded Rectangle 27" descr="OPL20U25GSXzBJYl68kk8uQGfFKzs7yb1M4KJWUiLk6ZEvGF+qCIPSnY57AbBFCvTW2023.15.47+K4lPs7H94VUqPe2XwIsfPRnrXQE//QTEXxb8/8N4CNc6FpgZahzpTjFhMzSA7T/nHJa11DE8Ng2TP3iAmRczFlmslSuUNOgUeb6yRvs0="/>
          <p:cNvSpPr/>
          <p:nvPr/>
        </p:nvSpPr>
        <p:spPr>
          <a:xfrm>
            <a:off x="7910187" y="259435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00:06</a:t>
            </a:r>
          </a:p>
        </p:txBody>
      </p:sp>
      <p:sp>
        <p:nvSpPr>
          <p:cNvPr id="23" name="Rounded Rectangle 28" descr="OPL20U25GSXzBJYl68kk8uQGfFKzs7yb1M4KJWUiLk6ZEvGF+qCIPSnY57AbBFCvTW2023.15.47+K4lPs7H94VUqPe2XwIsfPRnrXQE//QTEXxb8/8N4CNc6FpgZahzpTjFhMzSA7T/nHJa11DE8Ng2TP3iAmRczFlmslSuUNOgUeb6yRvs0="/>
          <p:cNvSpPr/>
          <p:nvPr/>
        </p:nvSpPr>
        <p:spPr>
          <a:xfrm>
            <a:off x="7910187" y="2609303"/>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00:05</a:t>
            </a:r>
          </a:p>
        </p:txBody>
      </p:sp>
      <p:sp>
        <p:nvSpPr>
          <p:cNvPr id="24" name="Rounded Rectangle 29" descr="OPL20U25GSXzBJYl68kk8uQGfFKzs7yb1M4KJWUiLk6ZEvGF+qCIPSnY57AbBFCvTW2023.15.47+K4lPs7H94VUqPe2XwIsfPRnrXQE//QTEXxb8/8N4CNc6FpgZahzpTjFhMzSA7T/nHJa11DE8Ng2TP3iAmRczFlmslSuUNOgUeb6yRvs0="/>
          <p:cNvSpPr/>
          <p:nvPr/>
        </p:nvSpPr>
        <p:spPr>
          <a:xfrm>
            <a:off x="7910187" y="2601830"/>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00:04</a:t>
            </a:r>
          </a:p>
        </p:txBody>
      </p:sp>
      <p:sp>
        <p:nvSpPr>
          <p:cNvPr id="25" name="Rounded Rectangle 30"/>
          <p:cNvSpPr/>
          <p:nvPr/>
        </p:nvSpPr>
        <p:spPr>
          <a:xfrm>
            <a:off x="7910187" y="2594358"/>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00:03</a:t>
            </a:r>
          </a:p>
        </p:txBody>
      </p:sp>
      <p:sp>
        <p:nvSpPr>
          <p:cNvPr id="26" name="Rounded Rectangle 31"/>
          <p:cNvSpPr/>
          <p:nvPr/>
        </p:nvSpPr>
        <p:spPr>
          <a:xfrm>
            <a:off x="7910187" y="2579414"/>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00:02</a:t>
            </a:r>
          </a:p>
        </p:txBody>
      </p:sp>
      <p:sp>
        <p:nvSpPr>
          <p:cNvPr id="27" name="Rounded Rectangle 32"/>
          <p:cNvSpPr/>
          <p:nvPr/>
        </p:nvSpPr>
        <p:spPr>
          <a:xfrm>
            <a:off x="7910187" y="25868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a:solidFill>
                  <a:srgbClr val="002060"/>
                </a:solidFill>
              </a:rPr>
              <a:t>00:01</a:t>
            </a:r>
          </a:p>
        </p:txBody>
      </p:sp>
      <p:sp>
        <p:nvSpPr>
          <p:cNvPr id="28" name="Rounded Rectangle 33"/>
          <p:cNvSpPr/>
          <p:nvPr/>
        </p:nvSpPr>
        <p:spPr>
          <a:xfrm>
            <a:off x="7910187" y="2586886"/>
            <a:ext cx="1143000" cy="51435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dirty="0">
                <a:solidFill>
                  <a:srgbClr val="002060"/>
                </a:solidFill>
              </a:rPr>
              <a:t>00:00</a:t>
            </a:r>
          </a:p>
        </p:txBody>
      </p:sp>
      <p:pic>
        <p:nvPicPr>
          <p:cNvPr id="29" name="Picture 2" descr="Káº¿t quáº£ hÃ¬nh áº£nh cho icon Äá»ng há»"/>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58955" y="3294921"/>
            <a:ext cx="585656" cy="592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
          <p:cNvSpPr/>
          <p:nvPr/>
        </p:nvSpPr>
        <p:spPr>
          <a:xfrm flipH="1">
            <a:off x="4731985" y="3205622"/>
            <a:ext cx="3254318" cy="77022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       B.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34" name="D"/>
          <p:cNvSpPr/>
          <p:nvPr/>
        </p:nvSpPr>
        <p:spPr>
          <a:xfrm>
            <a:off x="885045" y="3205623"/>
            <a:ext cx="3257549" cy="7633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dirty="0">
                <a:solidFill>
                  <a:schemeClr val="tx1"/>
                </a:solidFill>
                <a:latin typeface="Times New Roman" panose="02020603050405020304" pitchFamily="18"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endParaRPr lang="vi-VN" sz="3200" b="1" dirty="0">
              <a:latin typeface="Times New Roman" panose="02020603050405020304" pitchFamily="18" charset="0"/>
              <a:cs typeface="Times New Roman" panose="02020603050405020304" pitchFamily="18" charset="0"/>
            </a:endParaRPr>
          </a:p>
        </p:txBody>
      </p:sp>
      <p:pic>
        <p:nvPicPr>
          <p:cNvPr id="30" name="Picture 8" descr="Káº¿t quáº£ hÃ¬nh áº£nh cho xe cá»©u há»a hoáº¡t hÃ¬nh">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5714" l="0" r="96333"/>
                    </a14:imgEffect>
                  </a14:imgLayer>
                </a14:imgProps>
              </a:ext>
              <a:ext uri="{28A0092B-C50C-407E-A947-70E740481C1C}">
                <a14:useLocalDpi xmlns:a14="http://schemas.microsoft.com/office/drawing/2010/main" val="0"/>
              </a:ext>
            </a:extLst>
          </a:blip>
          <a:srcRect/>
          <a:stretch>
            <a:fillRect/>
          </a:stretch>
        </p:blipFill>
        <p:spPr bwMode="auto">
          <a:xfrm>
            <a:off x="328696" y="269904"/>
            <a:ext cx="940594" cy="73157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5FE5B22-04AE-31F1-40EE-C1D6B9B95BFA}"/>
                  </a:ext>
                </a:extLst>
              </p:cNvPr>
              <p:cNvSpPr txBox="1"/>
              <p:nvPr/>
            </p:nvSpPr>
            <p:spPr>
              <a:xfrm>
                <a:off x="1672107" y="400231"/>
                <a:ext cx="6888515" cy="2062103"/>
              </a:xfrm>
              <a:prstGeom prst="rect">
                <a:avLst/>
              </a:prstGeom>
              <a:noFill/>
            </p:spPr>
            <p:txBody>
              <a:bodyPr wrap="square">
                <a:spAutoFit/>
              </a:bodyPr>
              <a:lstStyle/>
              <a:p>
                <a:pPr algn="just">
                  <a:spcBef>
                    <a:spcPts val="300"/>
                  </a:spcBef>
                  <a:spcAft>
                    <a:spcPts val="300"/>
                  </a:spcAft>
                </a:pPr>
                <a:r>
                  <a:rPr lang="en-US" sz="3200" dirty="0">
                    <a:solidFill>
                      <a:srgbClr val="0000FF"/>
                    </a:solidFill>
                    <a:effectLst/>
                    <a:latin typeface="Times New Roman" panose="02020603050405020304" pitchFamily="18" charset="0"/>
                    <a:ea typeface="Times New Roman" panose="02020603050405020304" pitchFamily="18" charset="0"/>
                  </a:rPr>
                  <a:t>Một </a:t>
                </a:r>
                <a:r>
                  <a:rPr lang="en-US" sz="3200" dirty="0" err="1">
                    <a:solidFill>
                      <a:srgbClr val="0000FF"/>
                    </a:solidFill>
                    <a:effectLst/>
                    <a:latin typeface="Times New Roman" panose="02020603050405020304" pitchFamily="18" charset="0"/>
                    <a:ea typeface="Times New Roman" panose="02020603050405020304" pitchFamily="18" charset="0"/>
                  </a:rPr>
                  <a:t>hộp</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chứa</a:t>
                </a:r>
                <a:r>
                  <a:rPr lang="en-US" sz="32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00FF"/>
                        </a:solidFill>
                        <a:effectLst/>
                        <a:latin typeface="Cambria Math" panose="02040503050406030204" pitchFamily="18" charset="0"/>
                        <a:ea typeface="Times New Roman" panose="02020603050405020304" pitchFamily="18" charset="0"/>
                      </a:rPr>
                      <m:t>10</m:t>
                    </m:r>
                  </m:oMath>
                </a14:m>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thẻ</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cùng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loại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được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đánh</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từ</a:t>
                </a:r>
                <a:r>
                  <a:rPr lang="en-US" sz="32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00FF"/>
                        </a:solidFill>
                        <a:effectLst/>
                        <a:latin typeface="Cambria Math" panose="02040503050406030204" pitchFamily="18" charset="0"/>
                        <a:ea typeface="Times New Roman" panose="02020603050405020304" pitchFamily="18" charset="0"/>
                      </a:rPr>
                      <m:t>4</m:t>
                    </m:r>
                  </m:oMath>
                </a14:m>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đến</a:t>
                </a:r>
                <a:r>
                  <a:rPr lang="en-US" sz="32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3200" i="1">
                        <a:solidFill>
                          <a:srgbClr val="0000FF"/>
                        </a:solidFill>
                        <a:effectLst/>
                        <a:latin typeface="Cambria Math" panose="02040503050406030204" pitchFamily="18" charset="0"/>
                        <a:ea typeface="Times New Roman" panose="02020603050405020304" pitchFamily="18" charset="0"/>
                      </a:rPr>
                      <m:t>13</m:t>
                    </m:r>
                  </m:oMath>
                </a14:m>
                <a:r>
                  <a:rPr lang="en-US" sz="3200" dirty="0">
                    <a:solidFill>
                      <a:srgbClr val="0000FF"/>
                    </a:solidFill>
                    <a:effectLst/>
                    <a:latin typeface="Times New Roman" panose="02020603050405020304" pitchFamily="18" charset="0"/>
                    <a:ea typeface="Times New Roman" panose="02020603050405020304" pitchFamily="18" charset="0"/>
                  </a:rPr>
                  <a:t>. Hà </a:t>
                </a:r>
                <a:r>
                  <a:rPr lang="en-US" sz="3200" dirty="0" err="1">
                    <a:solidFill>
                      <a:srgbClr val="0000FF"/>
                    </a:solidFill>
                    <a:effectLst/>
                    <a:latin typeface="Times New Roman" panose="02020603050405020304" pitchFamily="18" charset="0"/>
                    <a:ea typeface="Times New Roman" panose="02020603050405020304" pitchFamily="18" charset="0"/>
                  </a:rPr>
                  <a:t>lấy</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ra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ngẫu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nhiên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một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thẻ</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hộp</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Xác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suất</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của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Thẻ</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lấy</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ra</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ghi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nguyên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là</a:t>
                </a:r>
                <a:r>
                  <a:rPr lang="en-US" sz="3200" dirty="0">
                    <a:solidFill>
                      <a:srgbClr val="0000FF"/>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D5FE5B22-04AE-31F1-40EE-C1D6B9B95BFA}"/>
                  </a:ext>
                </a:extLst>
              </p:cNvPr>
              <p:cNvSpPr txBox="1">
                <a:spLocks noRot="1" noChangeAspect="1" noMove="1" noResize="1" noEditPoints="1" noAdjustHandles="1" noChangeArrowheads="1" noChangeShapeType="1" noTextEdit="1"/>
              </p:cNvSpPr>
              <p:nvPr/>
            </p:nvSpPr>
            <p:spPr>
              <a:xfrm>
                <a:off x="1672107" y="400231"/>
                <a:ext cx="6888515" cy="2062103"/>
              </a:xfrm>
              <a:prstGeom prst="rect">
                <a:avLst/>
              </a:prstGeom>
              <a:blipFill>
                <a:blip r:embed="rId11"/>
                <a:stretch>
                  <a:fillRect l="-2212" t="-4142" r="-2301" b="-8580"/>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0E5473D-939B-8940-924B-BF7825CBBAC7}"/>
                  </a:ext>
                </a:extLst>
              </p:cNvPr>
              <p:cNvSpPr txBox="1"/>
              <p:nvPr/>
            </p:nvSpPr>
            <p:spPr>
              <a:xfrm>
                <a:off x="1460782" y="3294921"/>
                <a:ext cx="74901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00FF"/>
                          </a:solidFill>
                          <a:effectLst/>
                          <a:latin typeface="Cambria Math" panose="02040503050406030204" pitchFamily="18" charset="0"/>
                          <a:ea typeface="Times New Roman" panose="02020603050405020304" pitchFamily="18" charset="0"/>
                        </a:rPr>
                        <m:t>0,2</m:t>
                      </m:r>
                    </m:oMath>
                  </m:oMathPara>
                </a14:m>
                <a:endParaRPr lang="en-US" sz="3200" dirty="0"/>
              </a:p>
            </p:txBody>
          </p:sp>
        </mc:Choice>
        <mc:Fallback xmlns="">
          <p:sp>
            <p:nvSpPr>
              <p:cNvPr id="11" name="TextBox 10">
                <a:extLst>
                  <a:ext uri="{FF2B5EF4-FFF2-40B4-BE49-F238E27FC236}">
                    <a16:creationId xmlns:a16="http://schemas.microsoft.com/office/drawing/2014/main" id="{A0E5473D-939B-8940-924B-BF7825CBBAC7}"/>
                  </a:ext>
                </a:extLst>
              </p:cNvPr>
              <p:cNvSpPr txBox="1">
                <a:spLocks noRot="1" noChangeAspect="1" noMove="1" noResize="1" noEditPoints="1" noAdjustHandles="1" noChangeArrowheads="1" noChangeShapeType="1" noTextEdit="1"/>
              </p:cNvSpPr>
              <p:nvPr/>
            </p:nvSpPr>
            <p:spPr>
              <a:xfrm>
                <a:off x="1460782" y="3294921"/>
                <a:ext cx="749018" cy="58477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EFA228F-2182-8DEC-97AE-5A5F608B8E06}"/>
                  </a:ext>
                </a:extLst>
              </p:cNvPr>
              <p:cNvSpPr txBox="1"/>
              <p:nvPr/>
            </p:nvSpPr>
            <p:spPr>
              <a:xfrm>
                <a:off x="5917472" y="3295998"/>
                <a:ext cx="661856"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00FF"/>
                          </a:solidFill>
                          <a:effectLst/>
                          <a:latin typeface="Cambria Math" panose="02040503050406030204" pitchFamily="18" charset="0"/>
                          <a:ea typeface="Times New Roman" panose="02020603050405020304" pitchFamily="18" charset="0"/>
                        </a:rPr>
                        <m:t>0,3</m:t>
                      </m:r>
                    </m:oMath>
                  </m:oMathPara>
                </a14:m>
                <a:endParaRPr lang="en-US" sz="3200" dirty="0"/>
              </a:p>
            </p:txBody>
          </p:sp>
        </mc:Choice>
        <mc:Fallback xmlns="">
          <p:sp>
            <p:nvSpPr>
              <p:cNvPr id="16" name="TextBox 15">
                <a:extLst>
                  <a:ext uri="{FF2B5EF4-FFF2-40B4-BE49-F238E27FC236}">
                    <a16:creationId xmlns:a16="http://schemas.microsoft.com/office/drawing/2014/main" id="{0EFA228F-2182-8DEC-97AE-5A5F608B8E06}"/>
                  </a:ext>
                </a:extLst>
              </p:cNvPr>
              <p:cNvSpPr txBox="1">
                <a:spLocks noRot="1" noChangeAspect="1" noMove="1" noResize="1" noEditPoints="1" noAdjustHandles="1" noChangeArrowheads="1" noChangeShapeType="1" noTextEdit="1"/>
              </p:cNvSpPr>
              <p:nvPr/>
            </p:nvSpPr>
            <p:spPr>
              <a:xfrm>
                <a:off x="5917472" y="3295998"/>
                <a:ext cx="661856" cy="58477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CEC98B2-EA76-F049-A4E9-59D15C986312}"/>
                  </a:ext>
                </a:extLst>
              </p:cNvPr>
              <p:cNvSpPr txBox="1"/>
              <p:nvPr/>
            </p:nvSpPr>
            <p:spPr>
              <a:xfrm>
                <a:off x="1478235" y="4272975"/>
                <a:ext cx="807765"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00FF"/>
                          </a:solidFill>
                          <a:effectLst/>
                          <a:latin typeface="Cambria Math" panose="02040503050406030204" pitchFamily="18" charset="0"/>
                          <a:ea typeface="Times New Roman" panose="02020603050405020304" pitchFamily="18" charset="0"/>
                        </a:rPr>
                        <m:t>0,4 </m:t>
                      </m:r>
                    </m:oMath>
                  </m:oMathPara>
                </a14:m>
                <a:endParaRPr lang="en-US" sz="3200" dirty="0"/>
              </a:p>
            </p:txBody>
          </p:sp>
        </mc:Choice>
        <mc:Fallback xmlns="">
          <p:sp>
            <p:nvSpPr>
              <p:cNvPr id="36" name="TextBox 35">
                <a:extLst>
                  <a:ext uri="{FF2B5EF4-FFF2-40B4-BE49-F238E27FC236}">
                    <a16:creationId xmlns:a16="http://schemas.microsoft.com/office/drawing/2014/main" id="{BCEC98B2-EA76-F049-A4E9-59D15C986312}"/>
                  </a:ext>
                </a:extLst>
              </p:cNvPr>
              <p:cNvSpPr txBox="1">
                <a:spLocks noRot="1" noChangeAspect="1" noMove="1" noResize="1" noEditPoints="1" noAdjustHandles="1" noChangeArrowheads="1" noChangeShapeType="1" noTextEdit="1"/>
              </p:cNvSpPr>
              <p:nvPr/>
            </p:nvSpPr>
            <p:spPr>
              <a:xfrm>
                <a:off x="1478235" y="4272975"/>
                <a:ext cx="807765" cy="584775"/>
              </a:xfrm>
              <a:prstGeom prst="rect">
                <a:avLst/>
              </a:prstGeom>
              <a:blipFill>
                <a:blip r:embed="rId14"/>
                <a:stretch>
                  <a:fillRect/>
                </a:stretch>
              </a:blipFill>
            </p:spPr>
            <p:txBody>
              <a:bodyPr/>
              <a:lstStyle/>
              <a:p>
                <a:r>
                  <a:rPr lang="en-SG">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C66440A2-A1B8-FC4C-66B8-10BB8D8EED4A}"/>
                  </a:ext>
                </a:extLst>
              </p:cNvPr>
              <p:cNvSpPr txBox="1"/>
              <p:nvPr/>
            </p:nvSpPr>
            <p:spPr>
              <a:xfrm>
                <a:off x="5775554" y="4260589"/>
                <a:ext cx="1084218"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solidFill>
                            <a:srgbClr val="0000FF"/>
                          </a:solidFill>
                          <a:effectLst/>
                          <a:latin typeface="Cambria Math" panose="02040503050406030204" pitchFamily="18" charset="0"/>
                          <a:ea typeface="Times New Roman" panose="02020603050405020304" pitchFamily="18" charset="0"/>
                        </a:rPr>
                        <m:t>0,5</m:t>
                      </m:r>
                    </m:oMath>
                  </m:oMathPara>
                </a14:m>
                <a:endParaRPr lang="en-US" sz="3200" dirty="0"/>
              </a:p>
            </p:txBody>
          </p:sp>
        </mc:Choice>
        <mc:Fallback xmlns="">
          <p:sp>
            <p:nvSpPr>
              <p:cNvPr id="38" name="TextBox 37">
                <a:extLst>
                  <a:ext uri="{FF2B5EF4-FFF2-40B4-BE49-F238E27FC236}">
                    <a16:creationId xmlns:a16="http://schemas.microsoft.com/office/drawing/2014/main" id="{C66440A2-A1B8-FC4C-66B8-10BB8D8EED4A}"/>
                  </a:ext>
                </a:extLst>
              </p:cNvPr>
              <p:cNvSpPr txBox="1">
                <a:spLocks noRot="1" noChangeAspect="1" noMove="1" noResize="1" noEditPoints="1" noAdjustHandles="1" noChangeArrowheads="1" noChangeShapeType="1" noTextEdit="1"/>
              </p:cNvSpPr>
              <p:nvPr/>
            </p:nvSpPr>
            <p:spPr>
              <a:xfrm>
                <a:off x="5775554" y="4260589"/>
                <a:ext cx="1084218" cy="584775"/>
              </a:xfrm>
              <a:prstGeom prst="rect">
                <a:avLst/>
              </a:prstGeom>
              <a:blipFill>
                <a:blip r:embed="rId15"/>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6FCF1ABA-43A7-AAF0-E272-D69E92FEDEDF}"/>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b="8819"/>
          <a:stretch/>
        </p:blipFill>
        <p:spPr>
          <a:xfrm>
            <a:off x="-165349" y="3792434"/>
            <a:ext cx="1133202" cy="1133202"/>
          </a:xfrm>
          <a:prstGeom prst="rect">
            <a:avLst/>
          </a:prstGeom>
        </p:spPr>
      </p:pic>
    </p:spTree>
    <p:extLst>
      <p:ext uri="{BB962C8B-B14F-4D97-AF65-F5344CB8AC3E}">
        <p14:creationId xmlns:p14="http://schemas.microsoft.com/office/powerpoint/2010/main" val="150080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grpId="1" nodeType="after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par>
                          <p:cTn id="12" fill="hold">
                            <p:stCondLst>
                              <p:cond delay="500"/>
                            </p:stCondLst>
                            <p:childTnLst>
                              <p:par>
                                <p:cTn id="13" presetID="1" presetClass="entr" presetSubtype="0" fill="hold" grpId="1" nodeType="after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1" nodeType="afterEffect">
                                  <p:stCondLst>
                                    <p:cond delay="0"/>
                                  </p:stCondLst>
                                  <p:iterate type="lt">
                                    <p:tmAbs val="0"/>
                                  </p:iterate>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1"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9"/>
                    </p:tgtEl>
                  </p:cond>
                </p:stCondLst>
                <p:endSync evt="end" delay="0">
                  <p:rtn val="all"/>
                </p:endSync>
                <p:childTnLst>
                  <p:par>
                    <p:cTn id="22" fill="hold">
                      <p:stCondLst>
                        <p:cond delay="0"/>
                      </p:stCondLst>
                      <p:childTnLst>
                        <p:par>
                          <p:cTn id="23" fill="hold">
                            <p:stCondLst>
                              <p:cond delay="0"/>
                            </p:stCondLst>
                            <p:childTnLst>
                              <p:par>
                                <p:cTn id="24" presetID="11" presetClass="entr" presetSubtype="0" fill="hold" grpId="0" nodeType="afterEffect">
                                  <p:stCondLst>
                                    <p:cond delay="0"/>
                                  </p:stCondLst>
                                  <p:childTnLst>
                                    <p:set>
                                      <p:cBhvr>
                                        <p:cTn id="25" dur="1000">
                                          <p:stCondLst>
                                            <p:cond delay="0"/>
                                          </p:stCondLst>
                                        </p:cTn>
                                        <p:tgtEl>
                                          <p:spTgt spid="18"/>
                                        </p:tgtEl>
                                        <p:attrNameLst>
                                          <p:attrName>style.visibility</p:attrName>
                                        </p:attrNameLst>
                                      </p:cBhvr>
                                      <p:to>
                                        <p:strVal val="visible"/>
                                      </p:to>
                                    </p:set>
                                  </p:childTnLst>
                                </p:cTn>
                              </p:par>
                            </p:childTnLst>
                          </p:cTn>
                        </p:par>
                        <p:par>
                          <p:cTn id="26" fill="hold">
                            <p:stCondLst>
                              <p:cond delay="1000"/>
                            </p:stCondLst>
                            <p:childTnLst>
                              <p:par>
                                <p:cTn id="27" presetID="11" presetClass="entr" presetSubtype="0" fill="hold" grpId="0" nodeType="afterEffect">
                                  <p:stCondLst>
                                    <p:cond delay="0"/>
                                  </p:stCondLst>
                                  <p:childTnLst>
                                    <p:set>
                                      <p:cBhvr>
                                        <p:cTn id="28" dur="1000">
                                          <p:stCondLst>
                                            <p:cond delay="0"/>
                                          </p:stCondLst>
                                        </p:cTn>
                                        <p:tgtEl>
                                          <p:spTgt spid="19"/>
                                        </p:tgtEl>
                                        <p:attrNameLst>
                                          <p:attrName>style.visibility</p:attrName>
                                        </p:attrNameLst>
                                      </p:cBhvr>
                                      <p:to>
                                        <p:strVal val="visible"/>
                                      </p:to>
                                    </p:set>
                                  </p:childTnLst>
                                </p:cTn>
                              </p:par>
                            </p:childTnLst>
                          </p:cTn>
                        </p:par>
                        <p:par>
                          <p:cTn id="29" fill="hold">
                            <p:stCondLst>
                              <p:cond delay="2000"/>
                            </p:stCondLst>
                            <p:childTnLst>
                              <p:par>
                                <p:cTn id="30" presetID="11" presetClass="entr" presetSubtype="0" fill="hold" grpId="0" nodeType="afterEffect">
                                  <p:stCondLst>
                                    <p:cond delay="0"/>
                                  </p:stCondLst>
                                  <p:childTnLst>
                                    <p:set>
                                      <p:cBhvr>
                                        <p:cTn id="31" dur="1000">
                                          <p:stCondLst>
                                            <p:cond delay="0"/>
                                          </p:stCondLst>
                                        </p:cTn>
                                        <p:tgtEl>
                                          <p:spTgt spid="20"/>
                                        </p:tgtEl>
                                        <p:attrNameLst>
                                          <p:attrName>style.visibility</p:attrName>
                                        </p:attrNameLst>
                                      </p:cBhvr>
                                      <p:to>
                                        <p:strVal val="visible"/>
                                      </p:to>
                                    </p:set>
                                  </p:childTnLst>
                                </p:cTn>
                              </p:par>
                            </p:childTnLst>
                          </p:cTn>
                        </p:par>
                        <p:par>
                          <p:cTn id="32" fill="hold">
                            <p:stCondLst>
                              <p:cond delay="3000"/>
                            </p:stCondLst>
                            <p:childTnLst>
                              <p:par>
                                <p:cTn id="33" presetID="11" presetClass="entr" presetSubtype="0" fill="hold" grpId="0" nodeType="afterEffect">
                                  <p:stCondLst>
                                    <p:cond delay="0"/>
                                  </p:stCondLst>
                                  <p:childTnLst>
                                    <p:set>
                                      <p:cBhvr>
                                        <p:cTn id="34" dur="1000">
                                          <p:stCondLst>
                                            <p:cond delay="0"/>
                                          </p:stCondLst>
                                        </p:cTn>
                                        <p:tgtEl>
                                          <p:spTgt spid="21"/>
                                        </p:tgtEl>
                                        <p:attrNameLst>
                                          <p:attrName>style.visibility</p:attrName>
                                        </p:attrNameLst>
                                      </p:cBhvr>
                                      <p:to>
                                        <p:strVal val="visible"/>
                                      </p:to>
                                    </p:set>
                                  </p:childTnLst>
                                </p:cTn>
                              </p:par>
                            </p:childTnLst>
                          </p:cTn>
                        </p:par>
                        <p:par>
                          <p:cTn id="35" fill="hold">
                            <p:stCondLst>
                              <p:cond delay="4000"/>
                            </p:stCondLst>
                            <p:childTnLst>
                              <p:par>
                                <p:cTn id="36" presetID="11" presetClass="entr" presetSubtype="0" fill="hold" grpId="0" nodeType="afterEffect">
                                  <p:stCondLst>
                                    <p:cond delay="0"/>
                                  </p:stCondLst>
                                  <p:childTnLst>
                                    <p:set>
                                      <p:cBhvr>
                                        <p:cTn id="37" dur="1000">
                                          <p:stCondLst>
                                            <p:cond delay="0"/>
                                          </p:stCondLst>
                                        </p:cTn>
                                        <p:tgtEl>
                                          <p:spTgt spid="22"/>
                                        </p:tgtEl>
                                        <p:attrNameLst>
                                          <p:attrName>style.visibility</p:attrName>
                                        </p:attrNameLst>
                                      </p:cBhvr>
                                      <p:to>
                                        <p:strVal val="visible"/>
                                      </p:to>
                                    </p:set>
                                  </p:childTnLst>
                                </p:cTn>
                              </p:par>
                            </p:childTnLst>
                          </p:cTn>
                        </p:par>
                        <p:par>
                          <p:cTn id="38" fill="hold">
                            <p:stCondLst>
                              <p:cond delay="5000"/>
                            </p:stCondLst>
                            <p:childTnLst>
                              <p:par>
                                <p:cTn id="39" presetID="11" presetClass="entr" presetSubtype="0" fill="hold" grpId="0" nodeType="afterEffect">
                                  <p:stCondLst>
                                    <p:cond delay="0"/>
                                  </p:stCondLst>
                                  <p:childTnLst>
                                    <p:set>
                                      <p:cBhvr>
                                        <p:cTn id="40" dur="1000">
                                          <p:stCondLst>
                                            <p:cond delay="0"/>
                                          </p:stCondLst>
                                        </p:cTn>
                                        <p:tgtEl>
                                          <p:spTgt spid="23"/>
                                        </p:tgtEl>
                                        <p:attrNameLst>
                                          <p:attrName>style.visibility</p:attrName>
                                        </p:attrNameLst>
                                      </p:cBhvr>
                                      <p:to>
                                        <p:strVal val="visible"/>
                                      </p:to>
                                    </p:set>
                                  </p:childTnLst>
                                </p:cTn>
                              </p:par>
                            </p:childTnLst>
                          </p:cTn>
                        </p:par>
                        <p:par>
                          <p:cTn id="41" fill="hold">
                            <p:stCondLst>
                              <p:cond delay="6000"/>
                            </p:stCondLst>
                            <p:childTnLst>
                              <p:par>
                                <p:cTn id="42" presetID="11" presetClass="entr" presetSubtype="0" fill="hold" grpId="0" nodeType="afterEffect">
                                  <p:stCondLst>
                                    <p:cond delay="0"/>
                                  </p:stCondLst>
                                  <p:childTnLst>
                                    <p:set>
                                      <p:cBhvr>
                                        <p:cTn id="43" dur="1000">
                                          <p:stCondLst>
                                            <p:cond delay="0"/>
                                          </p:stCondLst>
                                        </p:cTn>
                                        <p:tgtEl>
                                          <p:spTgt spid="24"/>
                                        </p:tgtEl>
                                        <p:attrNameLst>
                                          <p:attrName>style.visibility</p:attrName>
                                        </p:attrNameLst>
                                      </p:cBhvr>
                                      <p:to>
                                        <p:strVal val="visible"/>
                                      </p:to>
                                    </p:set>
                                  </p:childTnLst>
                                </p:cTn>
                              </p:par>
                            </p:childTnLst>
                          </p:cTn>
                        </p:par>
                        <p:par>
                          <p:cTn id="44" fill="hold">
                            <p:stCondLst>
                              <p:cond delay="7000"/>
                            </p:stCondLst>
                            <p:childTnLst>
                              <p:par>
                                <p:cTn id="45" presetID="11" presetClass="entr" presetSubtype="0" fill="hold" grpId="0" nodeType="afterEffect">
                                  <p:stCondLst>
                                    <p:cond delay="0"/>
                                  </p:stCondLst>
                                  <p:childTnLst>
                                    <p:set>
                                      <p:cBhvr>
                                        <p:cTn id="46" dur="1000">
                                          <p:stCondLst>
                                            <p:cond delay="0"/>
                                          </p:stCondLst>
                                        </p:cTn>
                                        <p:tgtEl>
                                          <p:spTgt spid="25"/>
                                        </p:tgtEl>
                                        <p:attrNameLst>
                                          <p:attrName>style.visibility</p:attrName>
                                        </p:attrNameLst>
                                      </p:cBhvr>
                                      <p:to>
                                        <p:strVal val="visible"/>
                                      </p:to>
                                    </p:set>
                                  </p:childTnLst>
                                </p:cTn>
                              </p:par>
                            </p:childTnLst>
                          </p:cTn>
                        </p:par>
                        <p:par>
                          <p:cTn id="47" fill="hold">
                            <p:stCondLst>
                              <p:cond delay="8000"/>
                            </p:stCondLst>
                            <p:childTnLst>
                              <p:par>
                                <p:cTn id="48" presetID="11" presetClass="entr" presetSubtype="0" fill="hold" grpId="0" nodeType="afterEffect">
                                  <p:stCondLst>
                                    <p:cond delay="0"/>
                                  </p:stCondLst>
                                  <p:childTnLst>
                                    <p:set>
                                      <p:cBhvr>
                                        <p:cTn id="49" dur="1000">
                                          <p:stCondLst>
                                            <p:cond delay="0"/>
                                          </p:stCondLst>
                                        </p:cTn>
                                        <p:tgtEl>
                                          <p:spTgt spid="26"/>
                                        </p:tgtEl>
                                        <p:attrNameLst>
                                          <p:attrName>style.visibility</p:attrName>
                                        </p:attrNameLst>
                                      </p:cBhvr>
                                      <p:to>
                                        <p:strVal val="visible"/>
                                      </p:to>
                                    </p:set>
                                  </p:childTnLst>
                                </p:cTn>
                              </p:par>
                            </p:childTnLst>
                          </p:cTn>
                        </p:par>
                        <p:par>
                          <p:cTn id="50" fill="hold">
                            <p:stCondLst>
                              <p:cond delay="9000"/>
                            </p:stCondLst>
                            <p:childTnLst>
                              <p:par>
                                <p:cTn id="51" presetID="11" presetClass="entr" presetSubtype="0" fill="hold" grpId="0" nodeType="afterEffect">
                                  <p:stCondLst>
                                    <p:cond delay="0"/>
                                  </p:stCondLst>
                                  <p:childTnLst>
                                    <p:set>
                                      <p:cBhvr>
                                        <p:cTn id="52" dur="1000">
                                          <p:stCondLst>
                                            <p:cond delay="0"/>
                                          </p:stCondLst>
                                        </p:cTn>
                                        <p:tgtEl>
                                          <p:spTgt spid="27"/>
                                        </p:tgtEl>
                                        <p:attrNameLst>
                                          <p:attrName>style.visibility</p:attrName>
                                        </p:attrNameLst>
                                      </p:cBhvr>
                                      <p:to>
                                        <p:strVal val="visible"/>
                                      </p:to>
                                    </p:set>
                                  </p:childTnLst>
                                </p:cTn>
                              </p:par>
                            </p:childTnLst>
                          </p:cTn>
                        </p:par>
                        <p:par>
                          <p:cTn id="53" fill="hold">
                            <p:stCondLst>
                              <p:cond delay="10000"/>
                            </p:stCondLst>
                            <p:childTnLst>
                              <p:par>
                                <p:cTn id="54" presetID="11" presetClass="entr" presetSubtype="0" fill="hold" grpId="0" nodeType="afterEffect">
                                  <p:stCondLst>
                                    <p:cond delay="0"/>
                                  </p:stCondLst>
                                  <p:childTnLst>
                                    <p:set>
                                      <p:cBhvr>
                                        <p:cTn id="55" dur="1000">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grpId="0" nodeType="clickEffect">
                                  <p:stCondLst>
                                    <p:cond delay="0"/>
                                  </p:stCondLst>
                                  <p:childTnLst>
                                    <p:animEffect transition="out" filter="fade">
                                      <p:cBhvr>
                                        <p:cTn id="60" dur="500" tmFilter="0, 0; .2, .5; .8, .5; 1, 0"/>
                                        <p:tgtEl>
                                          <p:spTgt spid="33"/>
                                        </p:tgtEl>
                                      </p:cBhvr>
                                    </p:animEffect>
                                    <p:animScale>
                                      <p:cBhvr>
                                        <p:cTn id="61" dur="250" autoRev="1" fill="hold"/>
                                        <p:tgtEl>
                                          <p:spTgt spid="33"/>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4"/>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grpId="0" nodeType="clickEffect">
                                  <p:stCondLst>
                                    <p:cond delay="0"/>
                                  </p:stCondLst>
                                  <p:childTnLst>
                                    <p:animEffect transition="out" filter="fade">
                                      <p:cBhvr>
                                        <p:cTn id="66" dur="500" tmFilter="0, 0; .2, .5; .8, .5; 1, 0"/>
                                        <p:tgtEl>
                                          <p:spTgt spid="34"/>
                                        </p:tgtEl>
                                      </p:cBhvr>
                                    </p:animEffect>
                                    <p:animScale>
                                      <p:cBhvr>
                                        <p:cTn id="67" dur="250" autoRev="1" fill="hold"/>
                                        <p:tgtEl>
                                          <p:spTgt spid="34"/>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4"/>
                  </p:tgtEl>
                </p:cond>
              </p:nextCondLst>
            </p:seq>
            <p:seq concurrent="1" nextAc="seek">
              <p:cTn id="68" restart="whenNotActive" fill="hold" evtFilter="cancelBubble" nodeType="interactiveSeq">
                <p:stCondLst>
                  <p:cond evt="onClick" delay="0">
                    <p:tgtEl>
                      <p:spTgt spid="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grpId="0" nodeType="clickEffect">
                                  <p:stCondLst>
                                    <p:cond delay="0"/>
                                  </p:stCondLst>
                                  <p:childTnLst>
                                    <p:animClr clrSpc="rgb" dir="cw">
                                      <p:cBhvr>
                                        <p:cTn id="72" dur="500" fill="hold"/>
                                        <p:tgtEl>
                                          <p:spTgt spid="2"/>
                                        </p:tgtEl>
                                        <p:attrNameLst>
                                          <p:attrName>fillcolor</p:attrName>
                                        </p:attrNameLst>
                                      </p:cBhvr>
                                      <p:to>
                                        <a:schemeClr val="accent2"/>
                                      </p:to>
                                    </p:animClr>
                                    <p:set>
                                      <p:cBhvr>
                                        <p:cTn id="73" dur="500" fill="hold"/>
                                        <p:tgtEl>
                                          <p:spTgt spid="2"/>
                                        </p:tgtEl>
                                        <p:attrNameLst>
                                          <p:attrName>fill.type</p:attrName>
                                        </p:attrNameLst>
                                      </p:cBhvr>
                                      <p:to>
                                        <p:strVal val="solid"/>
                                      </p:to>
                                    </p:set>
                                    <p:set>
                                      <p:cBhvr>
                                        <p:cTn id="74" dur="500" fill="hold"/>
                                        <p:tgtEl>
                                          <p:spTgt spid="2"/>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4" name="applause.wav"/>
                                        </p:tgtEl>
                                      </p:cMediaNode>
                                    </p:audio>
                                    <p:animClr clrSpc="rgb" dir="cw">
                                      <p:cBhvr override="childStyle">
                                        <p:cTn dur="1" fill="hold" display="0" masterRel="nextClick" afterEffect="1"/>
                                        <p:tgtEl>
                                          <p:spTgt spid="2"/>
                                        </p:tgtEl>
                                        <p:attrNameLst>
                                          <p:attrName>ppt_c</p:attrName>
                                        </p:attrNameLst>
                                      </p:cBhvr>
                                      <p:to>
                                        <a:srgbClr val="F3A875"/>
                                      </p:to>
                                    </p:animClr>
                                  </p:subTnLst>
                                </p:cTn>
                              </p:par>
                            </p:childTnLst>
                          </p:cTn>
                        </p:par>
                      </p:childTnLst>
                    </p:cTn>
                  </p:par>
                </p:childTnLst>
              </p:cTn>
              <p:nextCondLst>
                <p:cond evt="onClick" delay="0">
                  <p:tgtEl>
                    <p:spTgt spid="2"/>
                  </p:tgtEl>
                </p:cond>
              </p:nextCondLst>
            </p:seq>
            <p:seq concurrent="1" nextAc="seek">
              <p:cTn id="75" restart="whenNotActive" fill="hold" evtFilter="cancelBubble" nodeType="interactiveSeq">
                <p:stCondLst>
                  <p:cond evt="onClick" delay="0">
                    <p:tgtEl>
                      <p:spTgt spid="3"/>
                    </p:tgtEl>
                  </p:cond>
                </p:stCondLst>
                <p:endSync evt="end" delay="0">
                  <p:rtn val="all"/>
                </p:endSync>
                <p:childTnLst>
                  <p:par>
                    <p:cTn id="76" fill="hold">
                      <p:stCondLst>
                        <p:cond delay="0"/>
                      </p:stCondLst>
                      <p:childTnLst>
                        <p:par>
                          <p:cTn id="77" fill="hold">
                            <p:stCondLst>
                              <p:cond delay="0"/>
                            </p:stCondLst>
                            <p:childTnLst>
                              <p:par>
                                <p:cTn id="78" presetID="26" presetClass="emph" presetSubtype="0" fill="hold" grpId="0" nodeType="clickEffect">
                                  <p:stCondLst>
                                    <p:cond delay="0"/>
                                  </p:stCondLst>
                                  <p:childTnLst>
                                    <p:animEffect transition="out" filter="fade">
                                      <p:cBhvr>
                                        <p:cTn id="79" dur="500" tmFilter="0, 0; .2, .5; .8, .5; 1, 0"/>
                                        <p:tgtEl>
                                          <p:spTgt spid="3"/>
                                        </p:tgtEl>
                                      </p:cBhvr>
                                    </p:animEffect>
                                    <p:animScale>
                                      <p:cBhvr>
                                        <p:cTn id="80" dur="250" autoRev="1" fill="hold"/>
                                        <p:tgtEl>
                                          <p:spTgt spid="3"/>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
                  </p:tgtEl>
                </p:cond>
              </p:nextCondLst>
            </p:seq>
          </p:childTnLst>
        </p:cTn>
      </p:par>
    </p:tnLst>
    <p:bldLst>
      <p:bldP spid="3" grpId="0" animBg="1"/>
      <p:bldP spid="3" grpId="1" animBg="1"/>
      <p:bldP spid="2" grpId="0" animBg="1"/>
      <p:bldP spid="2" grpId="1"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3" grpId="0" animBg="1"/>
      <p:bldP spid="33" grpId="1" animBg="1"/>
      <p:bldP spid="34" grpId="0" animBg="1"/>
      <p:bldP spid="3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SECTOMILLISECCONVERTED" val="1"/>
  <p:tag name="MMPROD_NEXTUNIQUEID" val="10009"/>
  <p:tag name="MMPROD_UIDATA" val="&lt;database version=&quot;11.0&quot;&gt;&lt;object type=&quot;1&quot; unique_id=&quot;10001&quot;&gt;&lt;object type=&quot;2&quot; unique_id=&quot;10002&quot;&gt;&lt;object type=&quot;3&quot; unique_id=&quot;10015&quot;&gt;&lt;property id=&quot;20148&quot; value=&quot;5&quot;/&gt;&lt;property id=&quot;20300&quot; value=&quot;Slide 1&quot;/&gt;&lt;property id=&quot;20307&quot; value=&quot;570&quot;/&gt;&lt;/object&gt;&lt;object type=&quot;3&quot; unique_id=&quot;10016&quot;&gt;&lt;property id=&quot;20148&quot; value=&quot;5&quot;/&gt;&lt;property id=&quot;20300&quot; value=&quot;Slide 2&quot;/&gt;&lt;property id=&quot;20307&quot; value=&quot;281&quot;/&gt;&lt;/object&gt;&lt;object type=&quot;3&quot; unique_id=&quot;10017&quot;&gt;&lt;property id=&quot;20148&quot; value=&quot;5&quot;/&gt;&lt;property id=&quot;20300&quot; value=&quot;Slide 3&quot;/&gt;&lt;property id=&quot;20307&quot; value=&quot;282&quot;/&gt;&lt;/object&gt;&lt;object type=&quot;3&quot; unique_id=&quot;10018&quot;&gt;&lt;property id=&quot;20148&quot; value=&quot;5&quot;/&gt;&lt;property id=&quot;20300&quot; value=&quot;Slide 4&quot;/&gt;&lt;property id=&quot;20307&quot; value=&quot;497&quot;/&gt;&lt;/object&gt;&lt;object type=&quot;3&quot; unique_id=&quot;10019&quot;&gt;&lt;property id=&quot;20148&quot; value=&quot;5&quot;/&gt;&lt;property id=&quot;20300&quot; value=&quot;Slide 5&quot;/&gt;&lt;property id=&quot;20307&quot; value=&quot;456&quot;/&gt;&lt;/object&gt;&lt;object type=&quot;3&quot; unique_id=&quot;10020&quot;&gt;&lt;property id=&quot;20148&quot; value=&quot;5&quot;/&gt;&lt;property id=&quot;20300&quot; value=&quot;Slide 13&quot;/&gt;&lt;property id=&quot;20307&quot; value=&quot;326&quot;/&gt;&lt;/object&gt;&lt;object type=&quot;3&quot; unique_id=&quot;10021&quot;&gt;&lt;property id=&quot;20148&quot; value=&quot;5&quot;/&gt;&lt;property id=&quot;20300&quot; value=&quot;Slide 14&quot;/&gt;&lt;property id=&quot;20307&quot; value=&quot;574&quot;/&gt;&lt;/object&gt;&lt;object type=&quot;3&quot; unique_id=&quot;10022&quot;&gt;&lt;property id=&quot;20148&quot; value=&quot;5&quot;/&gt;&lt;property id=&quot;20300&quot; value=&quot;Slide 15&quot;/&gt;&lt;property id=&quot;20307&quot; value=&quot;483&quot;/&gt;&lt;/object&gt;&lt;object type=&quot;3&quot; unique_id=&quot;10024&quot;&gt;&lt;property id=&quot;20148&quot; value=&quot;5&quot;/&gt;&lt;property id=&quot;20300&quot; value=&quot;Slide 21&quot;/&gt;&lt;property id=&quot;20307&quot; value=&quot;577&quot;/&gt;&lt;/object&gt;&lt;object type=&quot;3&quot; unique_id=&quot;10027&quot;&gt;&lt;property id=&quot;20148&quot; value=&quot;5&quot;/&gt;&lt;property id=&quot;20300&quot; value=&quot;Slide 27&quot;/&gt;&lt;property id=&quot;20307&quot; value=&quot;543&quot;/&gt;&lt;/object&gt;&lt;object type=&quot;3&quot; unique_id=&quot;10029&quot;&gt;&lt;property id=&quot;20148&quot; value=&quot;5&quot;/&gt;&lt;property id=&quot;20300&quot; value=&quot;Slide 36&quot;/&gt;&lt;property id=&quot;20307&quot; value=&quot;576&quot;/&gt;&lt;/object&gt;&lt;object type=&quot;3&quot; unique_id=&quot;10707&quot;&gt;&lt;property id=&quot;20148&quot; value=&quot;5&quot;/&gt;&lt;property id=&quot;20300&quot; value=&quot;Slide 6&quot;/&gt;&lt;property id=&quot;20307&quot; value=&quot;585&quot;/&gt;&lt;/object&gt;&lt;object type=&quot;3&quot; unique_id=&quot;10708&quot;&gt;&lt;property id=&quot;20148&quot; value=&quot;5&quot;/&gt;&lt;property id=&quot;20300&quot; value=&quot;Slide 7 - &amp;quot;LUẬT CHƠI – CÁCH CHƠI&amp;quot;&quot;/&gt;&lt;property id=&quot;20307&quot; value=&quot;586&quot;/&gt;&lt;/object&gt;&lt;object type=&quot;3&quot; unique_id=&quot;10709&quot;&gt;&lt;property id=&quot;20148&quot; value=&quot;5&quot;/&gt;&lt;property id=&quot;20300&quot; value=&quot;Slide 8&quot;/&gt;&lt;property id=&quot;20307&quot; value=&quot;580&quot;/&gt;&lt;/object&gt;&lt;object type=&quot;3&quot; unique_id=&quot;10710&quot;&gt;&lt;property id=&quot;20148&quot; value=&quot;5&quot;/&gt;&lt;property id=&quot;20300&quot; value=&quot;Slide 9&quot;/&gt;&lt;property id=&quot;20307&quot; value=&quot;581&quot;/&gt;&lt;/object&gt;&lt;object type=&quot;3&quot; unique_id=&quot;10711&quot;&gt;&lt;property id=&quot;20148&quot; value=&quot;5&quot;/&gt;&lt;property id=&quot;20300&quot; value=&quot;Slide 10&quot;/&gt;&lt;property id=&quot;20307&quot; value=&quot;582&quot;/&gt;&lt;/object&gt;&lt;object type=&quot;3&quot; unique_id=&quot;10712&quot;&gt;&lt;property id=&quot;20148&quot; value=&quot;5&quot;/&gt;&lt;property id=&quot;20300&quot; value=&quot;Slide 11&quot;/&gt;&lt;property id=&quot;20307&quot; value=&quot;583&quot;/&gt;&lt;/object&gt;&lt;object type=&quot;3&quot; unique_id=&quot;10713&quot;&gt;&lt;property id=&quot;20148&quot; value=&quot;5&quot;/&gt;&lt;property id=&quot;20300&quot; value=&quot;Slide 12&quot;/&gt;&lt;property id=&quot;20307&quot; value=&quot;584&quot;/&gt;&lt;/object&gt;&lt;object type=&quot;3&quot; unique_id=&quot;11176&quot;&gt;&lt;property id=&quot;20148&quot; value=&quot;5&quot;/&gt;&lt;property id=&quot;20300&quot; value=&quot;Slide 22&quot;/&gt;&lt;property id=&quot;20307&quot; value=&quot;588&quot;/&gt;&lt;/object&gt;&lt;object type=&quot;3&quot; unique_id=&quot;11281&quot;&gt;&lt;property id=&quot;20148&quot; value=&quot;5&quot;/&gt;&lt;property id=&quot;20300&quot; value=&quot;Slide 23&quot;/&gt;&lt;property id=&quot;20307&quot; value=&quot;589&quot;/&gt;&lt;/object&gt;&lt;object type=&quot;3&quot; unique_id=&quot;11282&quot;&gt;&lt;property id=&quot;20148&quot; value=&quot;5&quot;/&gt;&lt;property id=&quot;20300&quot; value=&quot;Slide 24&quot;/&gt;&lt;property id=&quot;20307&quot; value=&quot;590&quot;/&gt;&lt;/object&gt;&lt;object type=&quot;3&quot; unique_id=&quot;11421&quot;&gt;&lt;property id=&quot;20148&quot; value=&quot;5&quot;/&gt;&lt;property id=&quot;20300&quot; value=&quot;Slide 20&quot;/&gt;&lt;property id=&quot;20307&quot; value=&quot;484&quot;/&gt;&lt;/object&gt;&lt;object type=&quot;3&quot; unique_id=&quot;11422&quot;&gt;&lt;property id=&quot;20148&quot; value=&quot;5&quot;/&gt;&lt;property id=&quot;20300&quot; value=&quot;Slide 25&quot;/&gt;&lt;property id=&quot;20307&quot; value=&quot;591&quot;/&gt;&lt;/object&gt;&lt;object type=&quot;3&quot; unique_id=&quot;11539&quot;&gt;&lt;property id=&quot;20148&quot; value=&quot;5&quot;/&gt;&lt;property id=&quot;20300&quot; value=&quot;Slide 28&quot;/&gt;&lt;property id=&quot;20307&quot; value=&quot;592&quot;/&gt;&lt;/object&gt;&lt;object type=&quot;3&quot; unique_id=&quot;11540&quot;&gt;&lt;property id=&quot;20148&quot; value=&quot;5&quot;/&gt;&lt;property id=&quot;20300&quot; value=&quot;Slide 31&quot;/&gt;&lt;property id=&quot;20307&quot; value=&quot;593&quot;/&gt;&lt;/object&gt;&lt;object type=&quot;3&quot; unique_id=&quot;11692&quot;&gt;&lt;property id=&quot;20148&quot; value=&quot;5&quot;/&gt;&lt;property id=&quot;20300&quot; value=&quot;Slide 33&quot;/&gt;&lt;property id=&quot;20307&quot; value=&quot;594&quot;/&gt;&lt;/object&gt;&lt;object type=&quot;3&quot; unique_id=&quot;12414&quot;&gt;&lt;property id=&quot;20148&quot; value=&quot;5&quot;/&gt;&lt;property id=&quot;20300&quot; value=&quot;Slide 16&quot;/&gt;&lt;property id=&quot;20307&quot; value=&quot;595&quot;/&gt;&lt;/object&gt;&lt;object type=&quot;3&quot; unique_id=&quot;12678&quot;&gt;&lt;property id=&quot;20148&quot; value=&quot;5&quot;/&gt;&lt;property id=&quot;20300&quot; value=&quot;Slide 26&quot;/&gt;&lt;property id=&quot;20307&quot; value=&quot;596&quot;/&gt;&lt;/object&gt;&lt;object type=&quot;3&quot; unique_id=&quot;12799&quot;&gt;&lt;property id=&quot;20148&quot; value=&quot;5&quot;/&gt;&lt;property id=&quot;20300&quot; value=&quot;Slide 29&quot;/&gt;&lt;property id=&quot;20307&quot; value=&quot;597&quot;/&gt;&lt;/object&gt;&lt;object type=&quot;3&quot; unique_id=&quot;12800&quot;&gt;&lt;property id=&quot;20148&quot; value=&quot;5&quot;/&gt;&lt;property id=&quot;20300&quot; value=&quot;Slide 30&quot;/&gt;&lt;property id=&quot;20307&quot; value=&quot;598&quot;/&gt;&lt;/object&gt;&lt;object type=&quot;3&quot; unique_id=&quot;12994&quot;&gt;&lt;property id=&quot;20148&quot; value=&quot;5&quot;/&gt;&lt;property id=&quot;20300&quot; value=&quot;Slide 32&quot;/&gt;&lt;property id=&quot;20307&quot; value=&quot;599&quot;/&gt;&lt;/object&gt;&lt;object type=&quot;3&quot; unique_id=&quot;12995&quot;&gt;&lt;property id=&quot;20148&quot; value=&quot;5&quot;/&gt;&lt;property id=&quot;20300&quot; value=&quot;Slide 34&quot;/&gt;&lt;property id=&quot;20307&quot; value=&quot;600&quot;/&gt;&lt;/object&gt;&lt;object type=&quot;3&quot; unique_id=&quot;12996&quot;&gt;&lt;property id=&quot;20148&quot; value=&quot;5&quot;/&gt;&lt;property id=&quot;20300&quot; value=&quot;Slide 35&quot;/&gt;&lt;property id=&quot;20307&quot; value=&quot;601&quot;/&gt;&lt;/object&gt;&lt;object type=&quot;3&quot; unique_id=&quot;14425&quot;&gt;&lt;property id=&quot;20148&quot; value=&quot;5&quot;/&gt;&lt;property id=&quot;20300&quot; value=&quot;Slide 17&quot;/&gt;&lt;property id=&quot;20307&quot; value=&quot;606&quot;/&gt;&lt;/object&gt;&lt;object type=&quot;3&quot; unique_id=&quot;14700&quot;&gt;&lt;property id=&quot;20148&quot; value=&quot;5&quot;/&gt;&lt;property id=&quot;20300&quot; value=&quot;Slide 18&quot;/&gt;&lt;property id=&quot;20307&quot; value=&quot;607&quot;/&gt;&lt;/object&gt;&lt;object type=&quot;3&quot; unique_id=&quot;14701&quot;&gt;&lt;property id=&quot;20148&quot; value=&quot;5&quot;/&gt;&lt;property id=&quot;20300&quot; value=&quot;Slide 19&quot;/&gt;&lt;property id=&quot;20307&quot; value=&quot;608&quot;/&gt;&lt;/object&gt;&lt;/object&gt;&lt;object type=&quot;8&quot; unique_id=&quot;10058&quot;&gt;&lt;/object&gt;&lt;/object&gt;&lt;/database&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2569</TotalTime>
  <Words>2375</Words>
  <Application>Microsoft Office PowerPoint</Application>
  <PresentationFormat>On-screen Show (16:9)</PresentationFormat>
  <Paragraphs>370</Paragraphs>
  <Slides>38</Slides>
  <Notes>12</Notes>
  <HiddenSlides>0</HiddenSlides>
  <MMClips>7</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38</vt:i4>
      </vt:variant>
    </vt:vector>
  </HeadingPairs>
  <TitlesOfParts>
    <vt:vector size="49" baseType="lpstr">
      <vt:lpstr>Arial</vt:lpstr>
      <vt:lpstr>Calibri</vt:lpstr>
      <vt:lpstr>Calibri Light</vt:lpstr>
      <vt:lpstr>Cambria Math</vt:lpstr>
      <vt:lpstr>Roboto</vt:lpstr>
      <vt:lpstr>Times New Roman</vt:lpstr>
      <vt:lpstr>思源黑体 Heavy</vt:lpstr>
      <vt:lpstr>Office Theme</vt:lpstr>
      <vt:lpstr>Chủ đề Office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LUẬT CHƠI – CÁCH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LE DAI</cp:lastModifiedBy>
  <cp:revision>408</cp:revision>
  <dcterms:created xsi:type="dcterms:W3CDTF">2021-07-22T17:31:00Z</dcterms:created>
  <dcterms:modified xsi:type="dcterms:W3CDTF">2023-08-17T08:06:56Z</dcterms:modified>
</cp:coreProperties>
</file>