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b28b8428ceff4218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16" r:id="rId2"/>
    <p:sldMasterId id="2147483828" r:id="rId3"/>
    <p:sldMasterId id="2147483840" r:id="rId4"/>
    <p:sldMasterId id="2147483852" r:id="rId5"/>
  </p:sldMasterIdLst>
  <p:notesMasterIdLst>
    <p:notesMasterId r:id="rId38"/>
  </p:notesMasterIdLst>
  <p:sldIdLst>
    <p:sldId id="350" r:id="rId6"/>
    <p:sldId id="362" r:id="rId7"/>
    <p:sldId id="364" r:id="rId8"/>
    <p:sldId id="365" r:id="rId9"/>
    <p:sldId id="363" r:id="rId10"/>
    <p:sldId id="366" r:id="rId11"/>
    <p:sldId id="367" r:id="rId12"/>
    <p:sldId id="402" r:id="rId13"/>
    <p:sldId id="368" r:id="rId14"/>
    <p:sldId id="369" r:id="rId15"/>
    <p:sldId id="266" r:id="rId16"/>
    <p:sldId id="286" r:id="rId17"/>
    <p:sldId id="404" r:id="rId18"/>
    <p:sldId id="408" r:id="rId19"/>
    <p:sldId id="377" r:id="rId20"/>
    <p:sldId id="379" r:id="rId21"/>
    <p:sldId id="400" r:id="rId22"/>
    <p:sldId id="380" r:id="rId23"/>
    <p:sldId id="382" r:id="rId24"/>
    <p:sldId id="384" r:id="rId25"/>
    <p:sldId id="383" r:id="rId26"/>
    <p:sldId id="396" r:id="rId27"/>
    <p:sldId id="270" r:id="rId28"/>
    <p:sldId id="385" r:id="rId29"/>
    <p:sldId id="387" r:id="rId30"/>
    <p:sldId id="388" r:id="rId31"/>
    <p:sldId id="389" r:id="rId32"/>
    <p:sldId id="390" r:id="rId33"/>
    <p:sldId id="391" r:id="rId34"/>
    <p:sldId id="392" r:id="rId35"/>
    <p:sldId id="393" r:id="rId36"/>
    <p:sldId id="395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0000CC"/>
    <a:srgbClr val="C4FF1D"/>
    <a:srgbClr val="000099"/>
    <a:srgbClr val="000066"/>
    <a:srgbClr val="183550"/>
    <a:srgbClr val="594029"/>
    <a:srgbClr val="354800"/>
    <a:srgbClr val="75A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27" autoAdjust="0"/>
  </p:normalViewPr>
  <p:slideViewPr>
    <p:cSldViewPr>
      <p:cViewPr varScale="1">
        <p:scale>
          <a:sx n="76" d="100"/>
          <a:sy n="76" d="100"/>
        </p:scale>
        <p:origin x="91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4E2BFFC-179A-4DA5-A2FF-EF6606765F17}" type="datetimeFigureOut">
              <a:rPr lang="en-US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B979B6-8E7C-4E90-8C9D-F537DFD70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97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7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81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14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28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42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99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9974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772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1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4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71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90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07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42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92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91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51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52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1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72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11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7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52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5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44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5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93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051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86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46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38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75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1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31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24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15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5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88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55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942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683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1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940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9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823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355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780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5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172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278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203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05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7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214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095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872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75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3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3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75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4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36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2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8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5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874" r:id="rId3"/>
    <p:sldLayoutId id="2147483873" r:id="rId4"/>
    <p:sldLayoutId id="2147483872" r:id="rId5"/>
    <p:sldLayoutId id="2147483871" r:id="rId6"/>
    <p:sldLayoutId id="2147483868" r:id="rId7"/>
    <p:sldLayoutId id="2147483867" r:id="rId8"/>
    <p:sldLayoutId id="2147483866" r:id="rId9"/>
    <p:sldLayoutId id="2147483865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870" r:id="rId16"/>
    <p:sldLayoutId id="2147483869" r:id="rId17"/>
    <p:sldLayoutId id="2147483798" r:id="rId18"/>
    <p:sldLayoutId id="2147483799" r:id="rId19"/>
    <p:sldLayoutId id="2147483800" r:id="rId20"/>
    <p:sldLayoutId id="2147483801" r:id="rId2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64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5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8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1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control" Target="../activeX/activeX2.xml"/><Relationship Id="rId7" Type="http://schemas.openxmlformats.org/officeDocument/2006/relationships/image" Target="../media/image28.e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wmf"/><Relationship Id="rId4" Type="http://schemas.openxmlformats.org/officeDocument/2006/relationships/control" Target="../activeX/activeX3.xml"/><Relationship Id="rId9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file:///C:\Program%20Files\Inknoe%20ClassPoint\Images\slide_annotate_without%20result_default.png" TargetMode="Externa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18.png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emf"/><Relationship Id="rId11" Type="http://schemas.openxmlformats.org/officeDocument/2006/relationships/image" Target="../media/image16.png"/><Relationship Id="rId5" Type="http://schemas.openxmlformats.org/officeDocument/2006/relationships/image" Target="../media/image38.emf"/><Relationship Id="rId10" Type="http://schemas.openxmlformats.org/officeDocument/2006/relationships/image" Target="../media/image43.png"/><Relationship Id="rId4" Type="http://schemas.openxmlformats.org/officeDocument/2006/relationships/image" Target="../media/image37.emf"/><Relationship Id="rId9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8.jpeg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8.jpeg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.bin"/><Relationship Id="rId9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png"/><Relationship Id="rId5" Type="http://schemas.openxmlformats.org/officeDocument/2006/relationships/image" Target="../media/image50.w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slide" Target="slide22.xml"/><Relationship Id="rId3" Type="http://schemas.openxmlformats.org/officeDocument/2006/relationships/image" Target="../media/image8.jpeg"/><Relationship Id="rId7" Type="http://schemas.openxmlformats.org/officeDocument/2006/relationships/image" Target="../media/image53.wmf"/><Relationship Id="rId12" Type="http://schemas.openxmlformats.org/officeDocument/2006/relationships/slide" Target="slide32.xml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55.wmf"/><Relationship Id="rId5" Type="http://schemas.openxmlformats.org/officeDocument/2006/relationships/image" Target="../media/image57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56.png"/><Relationship Id="rId9" Type="http://schemas.openxmlformats.org/officeDocument/2006/relationships/image" Target="../media/image54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8.wdp"/><Relationship Id="rId18" Type="http://schemas.openxmlformats.org/officeDocument/2006/relationships/image" Target="../media/image65.png"/><Relationship Id="rId26" Type="http://schemas.openxmlformats.org/officeDocument/2006/relationships/image" Target="../media/image69.png"/><Relationship Id="rId3" Type="http://schemas.openxmlformats.org/officeDocument/2006/relationships/slideLayout" Target="../slideLayouts/slideLayout56.xml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62.png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29" Type="http://schemas.microsoft.com/office/2007/relationships/hdphoto" Target="../media/hdphoto16.wdp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11" Type="http://schemas.microsoft.com/office/2007/relationships/hdphoto" Target="../media/hdphoto7.wdp"/><Relationship Id="rId24" Type="http://schemas.openxmlformats.org/officeDocument/2006/relationships/image" Target="../media/image68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openxmlformats.org/officeDocument/2006/relationships/image" Target="../media/image70.png"/><Relationship Id="rId10" Type="http://schemas.openxmlformats.org/officeDocument/2006/relationships/image" Target="../media/image61.png"/><Relationship Id="rId19" Type="http://schemas.microsoft.com/office/2007/relationships/hdphoto" Target="../media/hdphoto11.wdp"/><Relationship Id="rId31" Type="http://schemas.openxmlformats.org/officeDocument/2006/relationships/image" Target="../media/image72.png"/><Relationship Id="rId4" Type="http://schemas.openxmlformats.org/officeDocument/2006/relationships/image" Target="../media/image58.jpeg"/><Relationship Id="rId9" Type="http://schemas.microsoft.com/office/2007/relationships/hdphoto" Target="../media/hdphoto6.wdp"/><Relationship Id="rId14" Type="http://schemas.openxmlformats.org/officeDocument/2006/relationships/image" Target="../media/image63.png"/><Relationship Id="rId22" Type="http://schemas.openxmlformats.org/officeDocument/2006/relationships/image" Target="../media/image67.png"/><Relationship Id="rId27" Type="http://schemas.microsoft.com/office/2007/relationships/hdphoto" Target="../media/hdphoto15.wdp"/><Relationship Id="rId30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5.png"/><Relationship Id="rId4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png"/><Relationship Id="rId18" Type="http://schemas.openxmlformats.org/officeDocument/2006/relationships/slide" Target="slide2.xml"/><Relationship Id="rId26" Type="http://schemas.openxmlformats.org/officeDocument/2006/relationships/image" Target="../media/image68.png"/><Relationship Id="rId39" Type="http://schemas.microsoft.com/office/2007/relationships/hdphoto" Target="../media/hdphoto28.wdp"/><Relationship Id="rId21" Type="http://schemas.openxmlformats.org/officeDocument/2006/relationships/image" Target="../media/image65.png"/><Relationship Id="rId34" Type="http://schemas.openxmlformats.org/officeDocument/2006/relationships/image" Target="../media/image87.png"/><Relationship Id="rId42" Type="http://schemas.openxmlformats.org/officeDocument/2006/relationships/image" Target="../media/image91.png"/><Relationship Id="rId47" Type="http://schemas.openxmlformats.org/officeDocument/2006/relationships/slide" Target="slide32.xml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6" Type="http://schemas.microsoft.com/office/2007/relationships/hdphoto" Target="../media/hdphoto12.wdp"/><Relationship Id="rId29" Type="http://schemas.microsoft.com/office/2007/relationships/hdphoto" Target="../media/hdphoto24.wdp"/><Relationship Id="rId1" Type="http://schemas.openxmlformats.org/officeDocument/2006/relationships/slideLayout" Target="../slideLayouts/slideLayout56.xml"/><Relationship Id="rId6" Type="http://schemas.microsoft.com/office/2007/relationships/hdphoto" Target="../media/hdphoto19.wdp"/><Relationship Id="rId11" Type="http://schemas.openxmlformats.org/officeDocument/2006/relationships/image" Target="../media/image80.png"/><Relationship Id="rId24" Type="http://schemas.openxmlformats.org/officeDocument/2006/relationships/image" Target="../media/image84.png"/><Relationship Id="rId32" Type="http://schemas.openxmlformats.org/officeDocument/2006/relationships/image" Target="../media/image69.png"/><Relationship Id="rId37" Type="http://schemas.microsoft.com/office/2007/relationships/hdphoto" Target="../media/hdphoto27.wdp"/><Relationship Id="rId40" Type="http://schemas.openxmlformats.org/officeDocument/2006/relationships/image" Target="../media/image90.png"/><Relationship Id="rId45" Type="http://schemas.openxmlformats.org/officeDocument/2006/relationships/slide" Target="slide30.xml"/><Relationship Id="rId5" Type="http://schemas.openxmlformats.org/officeDocument/2006/relationships/image" Target="../media/image77.png"/><Relationship Id="rId15" Type="http://schemas.openxmlformats.org/officeDocument/2006/relationships/image" Target="../media/image66.png"/><Relationship Id="rId23" Type="http://schemas.openxmlformats.org/officeDocument/2006/relationships/slide" Target="slide3.xml"/><Relationship Id="rId28" Type="http://schemas.openxmlformats.org/officeDocument/2006/relationships/image" Target="../media/image85.png"/><Relationship Id="rId36" Type="http://schemas.openxmlformats.org/officeDocument/2006/relationships/image" Target="../media/image88.png"/><Relationship Id="rId10" Type="http://schemas.microsoft.com/office/2007/relationships/hdphoto" Target="../media/hdphoto21.wdp"/><Relationship Id="rId19" Type="http://schemas.openxmlformats.org/officeDocument/2006/relationships/image" Target="../media/image83.png"/><Relationship Id="rId31" Type="http://schemas.microsoft.com/office/2007/relationships/hdphoto" Target="../media/hdphoto25.wdp"/><Relationship Id="rId44" Type="http://schemas.openxmlformats.org/officeDocument/2006/relationships/slide" Target="slide29.xml"/><Relationship Id="rId4" Type="http://schemas.microsoft.com/office/2007/relationships/hdphoto" Target="../media/hdphoto18.wdp"/><Relationship Id="rId9" Type="http://schemas.openxmlformats.org/officeDocument/2006/relationships/image" Target="../media/image79.png"/><Relationship Id="rId14" Type="http://schemas.openxmlformats.org/officeDocument/2006/relationships/slide" Target="slide4.xml"/><Relationship Id="rId22" Type="http://schemas.microsoft.com/office/2007/relationships/hdphoto" Target="../media/hdphoto11.wdp"/><Relationship Id="rId27" Type="http://schemas.microsoft.com/office/2007/relationships/hdphoto" Target="../media/hdphoto14.wdp"/><Relationship Id="rId30" Type="http://schemas.openxmlformats.org/officeDocument/2006/relationships/image" Target="../media/image86.png"/><Relationship Id="rId35" Type="http://schemas.microsoft.com/office/2007/relationships/hdphoto" Target="../media/hdphoto26.wdp"/><Relationship Id="rId43" Type="http://schemas.microsoft.com/office/2007/relationships/hdphoto" Target="../media/hdphoto30.wdp"/><Relationship Id="rId8" Type="http://schemas.microsoft.com/office/2007/relationships/hdphoto" Target="../media/hdphoto20.wdp"/><Relationship Id="rId3" Type="http://schemas.openxmlformats.org/officeDocument/2006/relationships/image" Target="../media/image76.png"/><Relationship Id="rId12" Type="http://schemas.microsoft.com/office/2007/relationships/hdphoto" Target="../media/hdphoto22.wdp"/><Relationship Id="rId17" Type="http://schemas.openxmlformats.org/officeDocument/2006/relationships/image" Target="../media/image82.png"/><Relationship Id="rId25" Type="http://schemas.microsoft.com/office/2007/relationships/hdphoto" Target="../media/hdphoto23.wdp"/><Relationship Id="rId33" Type="http://schemas.microsoft.com/office/2007/relationships/hdphoto" Target="../media/hdphoto15.wdp"/><Relationship Id="rId38" Type="http://schemas.openxmlformats.org/officeDocument/2006/relationships/image" Target="../media/image89.png"/><Relationship Id="rId46" Type="http://schemas.openxmlformats.org/officeDocument/2006/relationships/slide" Target="slide31.xml"/><Relationship Id="rId20" Type="http://schemas.openxmlformats.org/officeDocument/2006/relationships/slide" Target="slide1.xml"/><Relationship Id="rId41" Type="http://schemas.microsoft.com/office/2007/relationships/hdphoto" Target="../media/hdphoto2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slide" Target="slide23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5.png"/><Relationship Id="rId5" Type="http://schemas.openxmlformats.org/officeDocument/2006/relationships/slide" Target="slide27.xml"/><Relationship Id="rId4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73.jpe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7.vml"/><Relationship Id="rId6" Type="http://schemas.openxmlformats.org/officeDocument/2006/relationships/slide" Target="slide27.xml"/><Relationship Id="rId5" Type="http://schemas.microsoft.com/office/2007/relationships/hdphoto" Target="../media/hdphoto17.wdp"/><Relationship Id="rId4" Type="http://schemas.openxmlformats.org/officeDocument/2006/relationships/image" Target="../media/image74.png"/><Relationship Id="rId9" Type="http://schemas.openxmlformats.org/officeDocument/2006/relationships/image" Target="../media/image9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5.png"/><Relationship Id="rId5" Type="http://schemas.openxmlformats.org/officeDocument/2006/relationships/slide" Target="slide27.xml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73.jpe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8.vml"/><Relationship Id="rId6" Type="http://schemas.openxmlformats.org/officeDocument/2006/relationships/slide" Target="slide27.xml"/><Relationship Id="rId5" Type="http://schemas.microsoft.com/office/2007/relationships/hdphoto" Target="../media/hdphoto17.wdp"/><Relationship Id="rId4" Type="http://schemas.openxmlformats.org/officeDocument/2006/relationships/image" Target="../media/image74.png"/><Relationship Id="rId9" Type="http://schemas.openxmlformats.org/officeDocument/2006/relationships/image" Target="../media/image9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n 1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14400" y="1600205"/>
            <a:ext cx="3185589" cy="260543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E251AD20-8C98-40FE-AE1B-648D64085EB3}"/>
              </a:ext>
            </a:extLst>
          </p:cNvPr>
          <p:cNvSpPr/>
          <p:nvPr/>
        </p:nvSpPr>
        <p:spPr>
          <a:xfrm>
            <a:off x="4724400" y="2225056"/>
            <a:ext cx="3581400" cy="1432559"/>
          </a:xfrm>
          <a:prstGeom prst="roundRect">
            <a:avLst/>
          </a:prstGeom>
          <a:solidFill>
            <a:srgbClr val="FF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65613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173" y="64797"/>
            <a:ext cx="5118439" cy="3568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6" y="1343968"/>
            <a:ext cx="9406943" cy="23898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8066" y="245140"/>
            <a:ext cx="4607207" cy="95410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lIns="91432" tIns="45718" rIns="91432" bIns="45718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HÌNH THOI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NHẬN BIẾT HÌNH THOI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4148458"/>
            <a:ext cx="6096000" cy="22467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lIns="91432" tIns="45718" rIns="91432" bIns="45718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Hai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Hai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8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D3728A3-BB3E-4454-9395-756D7AA93CB9}"/>
              </a:ext>
            </a:extLst>
          </p:cNvPr>
          <p:cNvSpPr txBox="1"/>
          <p:nvPr/>
        </p:nvSpPr>
        <p:spPr>
          <a:xfrm>
            <a:off x="599032" y="714885"/>
            <a:ext cx="109939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Cho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trống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6D0C7-A919-4AB5-9A42-FA68D5882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006" y="2228370"/>
            <a:ext cx="4984386" cy="36829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3362F5-6FE9-474B-B24D-BA9D7CB2F442}"/>
              </a:ext>
            </a:extLst>
          </p:cNvPr>
          <p:cNvSpPr txBox="1"/>
          <p:nvPr/>
        </p:nvSpPr>
        <p:spPr>
          <a:xfrm>
            <a:off x="6308095" y="2320274"/>
            <a:ext cx="4943830" cy="24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= ………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…………….. QS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song song với …….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3329" name="TextBox1" r:id="rId2" imgW="3101400" imgH="533520"/>
        </mc:Choice>
        <mc:Fallback>
          <p:control name="TextBox1" r:id="rId2" imgW="3101400" imgH="53352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ED9A700B-A5C7-4E86-BD78-6C2A871613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573170" y="2389480"/>
                  <a:ext cx="3101975" cy="5334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330" name="TextBox2" r:id="rId3" imgW="2133720" imgH="533520"/>
        </mc:Choice>
        <mc:Fallback>
          <p:control name="TextBox2" r:id="rId3" imgW="2133720" imgH="533520">
            <p:pic>
              <p:nvPicPr>
                <p:cNvPr id="9" name="TextBox2">
                  <a:extLst>
                    <a:ext uri="{FF2B5EF4-FFF2-40B4-BE49-F238E27FC236}">
                      <a16:creationId xmlns:a16="http://schemas.microsoft.com/office/drawing/2014/main" id="{2049C81B-46E0-48FD-B040-45153BB2260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239000" y="3296296"/>
                  <a:ext cx="2133600" cy="53339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331" name="TextBox3" r:id="rId4" imgW="1082160" imgH="533520"/>
        </mc:Choice>
        <mc:Fallback>
          <p:control name="TextBox3" r:id="rId4" imgW="1082160" imgH="533520">
            <p:pic>
              <p:nvPicPr>
                <p:cNvPr id="11" name="TextBox3">
                  <a:extLst>
                    <a:ext uri="{FF2B5EF4-FFF2-40B4-BE49-F238E27FC236}">
                      <a16:creationId xmlns:a16="http://schemas.microsoft.com/office/drawing/2014/main" id="{6F438296-6B19-4302-AF79-E6548E51494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133534" y="3943494"/>
                  <a:ext cx="1083221" cy="5334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4E0A2-F50F-4093-8FF8-7BF66A9DBAF7}"/>
              </a:ext>
            </a:extLst>
          </p:cNvPr>
          <p:cNvSpPr txBox="1"/>
          <p:nvPr/>
        </p:nvSpPr>
        <p:spPr>
          <a:xfrm>
            <a:off x="1143000" y="475412"/>
            <a:ext cx="10673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969BDEB-C709-4094-99FF-E48C56FE09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9372600" cy="565224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89ED51D-D300-4ACB-8CAF-691515C4F6AC}"/>
              </a:ext>
            </a:extLst>
          </p:cNvPr>
          <p:cNvSpPr/>
          <p:nvPr/>
        </p:nvSpPr>
        <p:spPr>
          <a:xfrm>
            <a:off x="1905000" y="5791471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D66AE3-F6B2-4553-BD6D-08D017EE4457}"/>
              </a:ext>
            </a:extLst>
          </p:cNvPr>
          <p:cNvSpPr/>
          <p:nvPr/>
        </p:nvSpPr>
        <p:spPr>
          <a:xfrm>
            <a:off x="9829800" y="2971800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3EAF0340-6440-49BC-AA7A-5325BBECBB7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27" y="6096838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45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601201" y="8"/>
            <a:ext cx="2209800" cy="2057392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349" y="6350"/>
            <a:ext cx="3270251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thoi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3" y="649534"/>
            <a:ext cx="8986867" cy="107721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73" y="1825938"/>
            <a:ext cx="8956259" cy="107721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 2: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Dùng thước và compa vẽ hình thoi ABCD  biết AB = 5cm và AC = 8cm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81F2A9-D7EE-4A63-BA04-ED415A233393}"/>
              </a:ext>
            </a:extLst>
          </p:cNvPr>
          <p:cNvGrpSpPr/>
          <p:nvPr/>
        </p:nvGrpSpPr>
        <p:grpSpPr>
          <a:xfrm>
            <a:off x="31010" y="649534"/>
            <a:ext cx="1006505" cy="634576"/>
            <a:chOff x="343120" y="1291878"/>
            <a:chExt cx="1006505" cy="63457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159B687C-48E8-4FF5-8146-C20C91B6D1C1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79097A-C63E-405D-95C3-3EB50B032240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F933DCC-660F-4AB2-9E25-5903807439EE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5B162AC-673A-4A7F-A23A-C582AF86B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DB180EF-E057-4CB5-8587-284111E83A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F76B4F7-AC2F-4064-9D38-30EB73D497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27018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16239"/>
            <a:ext cx="8001000" cy="139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C7F248-57DD-4A58-9278-24E524CEE9C8}"/>
              </a:ext>
            </a:extLst>
          </p:cNvPr>
          <p:cNvSpPr/>
          <p:nvPr/>
        </p:nvSpPr>
        <p:spPr>
          <a:xfrm>
            <a:off x="76212" y="689466"/>
            <a:ext cx="5944503" cy="461661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400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8cm</a:t>
            </a:r>
            <a:r>
              <a:rPr lang="en-US" sz="2400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n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D32B00-EEEE-4478-B6DA-1CE96A4A4BB3}"/>
              </a:ext>
            </a:extLst>
          </p:cNvPr>
          <p:cNvSpPr/>
          <p:nvPr/>
        </p:nvSpPr>
        <p:spPr>
          <a:xfrm>
            <a:off x="76212" y="1231876"/>
            <a:ext cx="5206825" cy="830993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cm.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86BB6C-747C-4E8D-92D4-C72404A876B4}"/>
              </a:ext>
            </a:extLst>
          </p:cNvPr>
          <p:cNvSpPr/>
          <p:nvPr/>
        </p:nvSpPr>
        <p:spPr>
          <a:xfrm>
            <a:off x="78855" y="2185975"/>
            <a:ext cx="5255148" cy="1569656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cm;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dirty="0">
              <a:ln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849F03-A647-4CA8-8A6E-CB08ECCFF385}"/>
              </a:ext>
            </a:extLst>
          </p:cNvPr>
          <p:cNvSpPr/>
          <p:nvPr/>
        </p:nvSpPr>
        <p:spPr>
          <a:xfrm>
            <a:off x="152412" y="3838855"/>
            <a:ext cx="5054425" cy="830997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2400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AB, BC, CD, DA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7F248-57DD-4A58-9278-24E524CEE9C8}"/>
              </a:ext>
            </a:extLst>
          </p:cNvPr>
          <p:cNvSpPr/>
          <p:nvPr/>
        </p:nvSpPr>
        <p:spPr>
          <a:xfrm>
            <a:off x="76211" y="76207"/>
            <a:ext cx="7620903" cy="461665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721" y="3004015"/>
            <a:ext cx="1682643" cy="161558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7924800" y="4316228"/>
            <a:ext cx="39624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879080" y="4270507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1843657" y="4265383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9856163" y="2811715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9820837" y="5775755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799892" y="4265671"/>
            <a:ext cx="544521" cy="523220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74711" y="4209251"/>
            <a:ext cx="609600" cy="523220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01200" y="5867403"/>
            <a:ext cx="762000" cy="523220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700185" y="2106319"/>
            <a:ext cx="762000" cy="523220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93785" y="4986060"/>
            <a:ext cx="8001000" cy="139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0"/>
          <p:cNvSpPr>
            <a:spLocks noChangeArrowheads="1"/>
          </p:cNvSpPr>
          <p:nvPr/>
        </p:nvSpPr>
        <p:spPr bwMode="auto">
          <a:xfrm rot="5400000">
            <a:off x="3840416" y="609951"/>
            <a:ext cx="8348361" cy="740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37496" y="1877704"/>
            <a:ext cx="4937760" cy="4937760"/>
          </a:xfrm>
          <a:prstGeom prst="ellipse">
            <a:avLst/>
          </a:prstGeom>
          <a:noFill/>
          <a:ln w="25400" cap="flat" cmpd="sng" algn="ctr">
            <a:solidFill>
              <a:srgbClr val="0000FF"/>
            </a:solidFill>
            <a:prstDash val="dash"/>
          </a:ln>
          <a:effectLst/>
        </p:spPr>
        <p:txBody>
          <a:bodyPr lIns="91432" tIns="45718" rIns="91432" bIns="45718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2729365" y="269884"/>
            <a:ext cx="8333477" cy="8153400"/>
            <a:chOff x="1598" y="902"/>
            <a:chExt cx="1838" cy="1838"/>
          </a:xfrm>
        </p:grpSpPr>
        <p:pic>
          <p:nvPicPr>
            <p:cNvPr id="33" name="Picture 9" descr="COMPA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">
              <a:off x="1888" y="1071"/>
              <a:ext cx="754" cy="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10"/>
            <p:cNvSpPr>
              <a:spLocks noChangeArrowheads="1"/>
            </p:cNvSpPr>
            <p:nvPr/>
          </p:nvSpPr>
          <p:spPr bwMode="auto">
            <a:xfrm>
              <a:off x="1598" y="902"/>
              <a:ext cx="1838" cy="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kern="0">
                <a:solidFill>
                  <a:srgbClr val="000000"/>
                </a:solidFill>
              </a:endParaRPr>
            </a:p>
          </p:txBody>
        </p:sp>
      </p:grpSp>
      <p:sp>
        <p:nvSpPr>
          <p:cNvPr id="35" name="Oval 34"/>
          <p:cNvSpPr/>
          <p:nvPr/>
        </p:nvSpPr>
        <p:spPr>
          <a:xfrm flipH="1">
            <a:off x="9390255" y="1886679"/>
            <a:ext cx="4937760" cy="4937760"/>
          </a:xfrm>
          <a:prstGeom prst="ellipse">
            <a:avLst/>
          </a:prstGeom>
          <a:noFill/>
          <a:ln w="25400" cap="flat" cmpd="sng" algn="ctr">
            <a:solidFill>
              <a:srgbClr val="0000FF"/>
            </a:solidFill>
            <a:prstDash val="dash"/>
          </a:ln>
          <a:effectLst/>
        </p:spPr>
        <p:txBody>
          <a:bodyPr lIns="91432" tIns="45718" rIns="91432" bIns="45718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grpSp>
        <p:nvGrpSpPr>
          <p:cNvPr id="36" name="Group 8"/>
          <p:cNvGrpSpPr>
            <a:grpSpLocks/>
          </p:cNvGrpSpPr>
          <p:nvPr/>
        </p:nvGrpSpPr>
        <p:grpSpPr bwMode="auto">
          <a:xfrm rot="16200000" flipH="1">
            <a:off x="7758571" y="265211"/>
            <a:ext cx="8333477" cy="8153400"/>
            <a:chOff x="1598" y="902"/>
            <a:chExt cx="1838" cy="1838"/>
          </a:xfrm>
        </p:grpSpPr>
        <p:pic>
          <p:nvPicPr>
            <p:cNvPr id="37" name="Picture 9" descr="COMPA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">
              <a:off x="1888" y="1071"/>
              <a:ext cx="754" cy="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1598" y="902"/>
              <a:ext cx="1838" cy="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kern="0">
                <a:solidFill>
                  <a:srgbClr val="000000"/>
                </a:solidFill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040852">
            <a:off x="12558672" y="255028"/>
            <a:ext cx="1390008" cy="79986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92281">
            <a:off x="8957888" y="4343260"/>
            <a:ext cx="1682643" cy="1615580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 flipV="1">
            <a:off x="9891055" y="4311615"/>
            <a:ext cx="2029328" cy="149455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047358">
            <a:off x="10560075" y="-1214904"/>
            <a:ext cx="1390008" cy="79986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92281">
            <a:off x="6987120" y="2858187"/>
            <a:ext cx="1682643" cy="1615580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 flipV="1">
            <a:off x="7892457" y="2846649"/>
            <a:ext cx="2006891" cy="146229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386064">
            <a:off x="11264989" y="1278360"/>
            <a:ext cx="1390008" cy="799864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1408">
            <a:off x="9629581" y="1771435"/>
            <a:ext cx="1682643" cy="1615580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9897733" y="2857567"/>
            <a:ext cx="2017539" cy="146490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464755">
            <a:off x="9217273" y="2781577"/>
            <a:ext cx="1390008" cy="79986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1408">
            <a:off x="7580501" y="3211891"/>
            <a:ext cx="1682643" cy="1615580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>
            <a:off x="7892485" y="4314984"/>
            <a:ext cx="2007155" cy="154279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75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0.32383 0.000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5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836 -0.0030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4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300"/>
                            </p:stCondLst>
                            <p:childTnLst>
                              <p:par>
                                <p:cTn id="102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4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25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500"/>
                            </p:stCondLst>
                            <p:childTnLst>
                              <p:par>
                                <p:cTn id="1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0.16237 -0.20463 " pathEditMode="relative" rAng="0" ptsTypes="AA">
                                      <p:cBhvr>
                                        <p:cTn id="1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500"/>
                            </p:stCondLst>
                            <p:childTnLst>
                              <p:par>
                                <p:cTn id="1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500"/>
                            </p:stCondLst>
                            <p:childTnLst>
                              <p:par>
                                <p:cTn id="19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1625 0.21551 " pathEditMode="relative" rAng="0" ptsTypes="AA">
                                      <p:cBhvr>
                                        <p:cTn id="2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10764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000"/>
                            </p:stCondLst>
                            <p:childTnLst>
                              <p:par>
                                <p:cTn id="20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0"/>
                            </p:stCondLst>
                            <p:childTnLst>
                              <p:par>
                                <p:cTn id="2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2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1664 -0.21852 " pathEditMode="relative" rAng="0" ptsTypes="AA">
                                      <p:cBhvr>
                                        <p:cTn id="2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10926"/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95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6445 0.22338 " pathEditMode="relative" rAng="0" ptsTypes="AA">
                                      <p:cBhvr>
                                        <p:cTn id="2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11157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4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31" grpId="0" animBg="1"/>
      <p:bldP spid="31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609603" y="468871"/>
            <a:ext cx="2061189" cy="523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32" tIns="45718" rIns="91432" bIns="45718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 DỤNG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33" y="2209803"/>
            <a:ext cx="5854879" cy="35871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1000" y="1686585"/>
            <a:ext cx="11506200" cy="523216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Vẽ bằng thước và compa hình thoi MNPQ, biết MN = 6cm và MP = 10 cm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601201" y="8"/>
            <a:ext cx="2209800" cy="16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6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6097" y="4228640"/>
            <a:ext cx="9127955" cy="523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ABCD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ABC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ADC</a:t>
            </a:r>
            <a:endParaRPr lang="en-US" altLang="en-US" sz="2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-14032" y="4572007"/>
            <a:ext cx="10235183" cy="523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2.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ABC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ABO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CBO</a:t>
            </a:r>
            <a:endParaRPr lang="en-US" altLang="en-US" sz="2800" i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" y="5903539"/>
            <a:ext cx="10786099" cy="9541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4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So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ABCD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3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603" y="1652264"/>
            <a:ext cx="3604405" cy="16846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604" y="2438411"/>
            <a:ext cx="3604405" cy="1675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1162711"/>
            <a:ext cx="2230645" cy="16557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9092" y="1158812"/>
            <a:ext cx="1925704" cy="16846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604" y="1644524"/>
            <a:ext cx="3604405" cy="2778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8453" y="1504954"/>
            <a:ext cx="1716819" cy="9617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7563" y="1477246"/>
            <a:ext cx="1725967" cy="9617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82772" y="3661765"/>
            <a:ext cx="561641" cy="461665"/>
          </a:xfrm>
          <a:prstGeom prst="rect">
            <a:avLst/>
          </a:prstGeom>
          <a:noFill/>
          <a:ln>
            <a:noFill/>
          </a:ln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36078" y="3733809"/>
            <a:ext cx="561641" cy="461665"/>
          </a:xfrm>
          <a:prstGeom prst="rect">
            <a:avLst/>
          </a:prstGeom>
          <a:noFill/>
          <a:ln>
            <a:noFill/>
          </a:ln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652" y="2896480"/>
            <a:ext cx="3604405" cy="16755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4003" y="4905914"/>
            <a:ext cx="11315403" cy="121320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14035" y="550849"/>
            <a:ext cx="10515600" cy="954103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17),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" y="4"/>
            <a:ext cx="7071150" cy="646327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Chu vi và diện tích của hình thoi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5160E5-C13D-4408-99CD-14383AE3585D}"/>
              </a:ext>
            </a:extLst>
          </p:cNvPr>
          <p:cNvGrpSpPr/>
          <p:nvPr/>
        </p:nvGrpSpPr>
        <p:grpSpPr>
          <a:xfrm>
            <a:off x="69495" y="459125"/>
            <a:ext cx="1006505" cy="634576"/>
            <a:chOff x="343120" y="1291878"/>
            <a:chExt cx="1006505" cy="634576"/>
          </a:xfrm>
        </p:grpSpPr>
        <p:sp>
          <p:nvSpPr>
            <p:cNvPr id="25" name="Flowchart: Alternate Process 24">
              <a:extLst>
                <a:ext uri="{FF2B5EF4-FFF2-40B4-BE49-F238E27FC236}">
                  <a16:creationId xmlns:a16="http://schemas.microsoft.com/office/drawing/2014/main" id="{5EEB7922-F1E2-44A2-A6F6-5B3AE992261D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649E145-49D0-4BEF-BF20-34DDC2CFEEFC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7E12FD1-FD2C-4821-93A6-45D7E5F7849F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79A5E39-640C-41E5-A16C-2A6A33BB0F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7BA44F5-161A-4757-9F20-5482DF6A1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37F9D7B-159D-427D-91B3-C4C3CF977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5087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59259E-6 L 0.24102 -0.0724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4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24375 0.0673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73472E-17 L 0.0776 0.05579 C 0.09375 0.06829 0.1181 0.07523 0.14362 0.07523 C 0.17265 0.07523 0.19583 0.06829 0.21185 0.05579 L 0.28984 -1.73472E-17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08268 0.06227 C 0.09987 0.07639 0.12578 0.08426 0.15286 0.08426 C 0.18385 0.08426 0.20859 0.07639 0.22578 0.06227 L 0.30885 -7.40741E-7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46523 -0.0395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55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30183 0.2053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1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0.03294 0.2111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-10884"/>
            <a:ext cx="12268200" cy="6868887"/>
            <a:chOff x="-76200" y="-10886"/>
            <a:chExt cx="12268200" cy="68688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-10886"/>
              <a:ext cx="982345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 flipH="1">
            <a:off x="76200" y="0"/>
            <a:ext cx="12192000" cy="6858000"/>
            <a:chOff x="0" y="0"/>
            <a:chExt cx="121920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81000"/>
            <a:ext cx="3604405" cy="27788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226" y="1512710"/>
            <a:ext cx="1716819" cy="9617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327" y="1512710"/>
            <a:ext cx="1725967" cy="9617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48959" y="2286000"/>
            <a:ext cx="561641" cy="461665"/>
          </a:xfrm>
          <a:prstGeom prst="rect">
            <a:avLst/>
          </a:prstGeom>
          <a:noFill/>
          <a:ln>
            <a:noFill/>
          </a:ln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27710" y="2382402"/>
            <a:ext cx="561641" cy="461665"/>
          </a:xfrm>
          <a:prstGeom prst="rect">
            <a:avLst/>
          </a:prstGeom>
          <a:noFill/>
          <a:ln>
            <a:noFill/>
          </a:ln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524" y="1206644"/>
            <a:ext cx="3604405" cy="16755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" y="4"/>
            <a:ext cx="7071150" cy="646327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Chu vi và diện tích của hình thoi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06753" y="789841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536996"/>
              </p:ext>
            </p:extLst>
          </p:nvPr>
        </p:nvGraphicFramePr>
        <p:xfrm>
          <a:off x="8461929" y="1580854"/>
          <a:ext cx="5969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8" imgW="596880" imgH="825480" progId="Equation.DSMT4">
                  <p:embed/>
                </p:oleObj>
              </mc:Choice>
              <mc:Fallback>
                <p:oleObj name="Equation" r:id="rId8" imgW="5968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61929" y="1580854"/>
                        <a:ext cx="5969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9822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04807" y="317506"/>
            <a:ext cx="7071150" cy="646327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Chu vi và diện tích của hình thoi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976532"/>
            <a:ext cx="10515600" cy="1077219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 hình thoi ABCD có độ dài cạnh là a, độ dài đường chéo AC và BD lần lượt là m và 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65" y="4741566"/>
            <a:ext cx="5698455" cy="615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65" y="5254118"/>
            <a:ext cx="7109162" cy="1254700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" y="-192355"/>
            <a:ext cx="184714" cy="38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2" tIns="45718" rIns="91432" bIns="4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137000"/>
              </p:ext>
            </p:extLst>
          </p:nvPr>
        </p:nvGraphicFramePr>
        <p:xfrm>
          <a:off x="4495800" y="2050813"/>
          <a:ext cx="4246899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FX Draw" r:id="rId6" imgW="1737363" imgH="1185474" progId="FXDraw3.Document">
                  <p:embed/>
                </p:oleObj>
              </mc:Choice>
              <mc:Fallback>
                <p:oleObj name="FX Draw" r:id="rId6" imgW="1737363" imgH="1185474" progId="FXDraw3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050813"/>
                        <a:ext cx="4246899" cy="2590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865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-10884"/>
            <a:ext cx="12268200" cy="6868887"/>
            <a:chOff x="-76200" y="-10886"/>
            <a:chExt cx="12268200" cy="68688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-10886"/>
              <a:ext cx="982345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5" name="Sun 4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85808" y="1524009"/>
            <a:ext cx="3276599" cy="260543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3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479184A6-4EF3-434A-8F67-BE933F8941DC}"/>
              </a:ext>
            </a:extLst>
          </p:cNvPr>
          <p:cNvSpPr/>
          <p:nvPr/>
        </p:nvSpPr>
        <p:spPr>
          <a:xfrm>
            <a:off x="4267200" y="2064716"/>
            <a:ext cx="5588000" cy="1524000"/>
          </a:xfrm>
          <a:prstGeom prst="roundRect">
            <a:avLst/>
          </a:prstGeom>
          <a:solidFill>
            <a:srgbClr val="99FF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VẬN DỤNG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240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" y="-192355"/>
            <a:ext cx="184714" cy="38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2" tIns="45718" rIns="91432" bIns="4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40F9C-A58D-4B7E-8ECB-F26C76DF6E71}"/>
              </a:ext>
            </a:extLst>
          </p:cNvPr>
          <p:cNvSpPr/>
          <p:nvPr/>
        </p:nvSpPr>
        <p:spPr>
          <a:xfrm>
            <a:off x="3395395" y="494999"/>
            <a:ext cx="47596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NHANH TAY – NHANH MẮT</a:t>
            </a:r>
          </a:p>
        </p:txBody>
      </p:sp>
      <p:graphicFrame>
        <p:nvGraphicFramePr>
          <p:cNvPr id="55" name="Table 2">
            <a:extLst>
              <a:ext uri="{FF2B5EF4-FFF2-40B4-BE49-F238E27FC236}">
                <a16:creationId xmlns:a16="http://schemas.microsoft.com/office/drawing/2014/main" id="{0D097ED3-CE37-4E64-86B5-6C67000C1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866"/>
              </p:ext>
            </p:extLst>
          </p:nvPr>
        </p:nvGraphicFramePr>
        <p:xfrm>
          <a:off x="373480" y="3976610"/>
          <a:ext cx="11338196" cy="2790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4549">
                  <a:extLst>
                    <a:ext uri="{9D8B030D-6E8A-4147-A177-3AD203B41FA5}">
                      <a16:colId xmlns:a16="http://schemas.microsoft.com/office/drawing/2014/main" val="2981034137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val="1756728241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val="3697942111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val="3015545233"/>
                    </a:ext>
                  </a:extLst>
                </a:gridCol>
              </a:tblGrid>
              <a:tr h="279084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chữ nhật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thoi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tam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48762"/>
                  </a:ext>
                </a:extLst>
              </a:tr>
            </a:tbl>
          </a:graphicData>
        </a:graphic>
      </p:graphicFrame>
      <p:grpSp>
        <p:nvGrpSpPr>
          <p:cNvPr id="56" name="Group 55">
            <a:extLst>
              <a:ext uri="{FF2B5EF4-FFF2-40B4-BE49-F238E27FC236}">
                <a16:creationId xmlns:a16="http://schemas.microsoft.com/office/drawing/2014/main" id="{4C04B5E1-C8FD-4C5B-AB70-FD3E2DD64550}"/>
              </a:ext>
            </a:extLst>
          </p:cNvPr>
          <p:cNvGrpSpPr/>
          <p:nvPr/>
        </p:nvGrpSpPr>
        <p:grpSpPr>
          <a:xfrm>
            <a:off x="520834" y="1496078"/>
            <a:ext cx="2682693" cy="2458781"/>
            <a:chOff x="391558" y="1493439"/>
            <a:chExt cx="2682693" cy="245878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C407AA5-6342-47F0-B46E-6A847854B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391558" y="1493439"/>
              <a:ext cx="2682693" cy="19850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5F89FCE-9729-4DBC-8DA3-8D2D4CD74F23}"/>
                </a:ext>
              </a:extLst>
            </p:cNvPr>
            <p:cNvSpPr txBox="1"/>
            <p:nvPr/>
          </p:nvSpPr>
          <p:spPr>
            <a:xfrm>
              <a:off x="950662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C1FFB67-569B-4C74-9D20-DE6C3B53F597}"/>
              </a:ext>
            </a:extLst>
          </p:cNvPr>
          <p:cNvGrpSpPr/>
          <p:nvPr/>
        </p:nvGrpSpPr>
        <p:grpSpPr>
          <a:xfrm>
            <a:off x="3365982" y="1301121"/>
            <a:ext cx="2409231" cy="2675489"/>
            <a:chOff x="3068126" y="1276731"/>
            <a:chExt cx="2409231" cy="267548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CCC5AC5-47E0-4252-8C96-BE3E351A3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3068126" y="1276731"/>
              <a:ext cx="2409231" cy="2248563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16C93C3-3AF0-4E8F-A964-76105120E600}"/>
                </a:ext>
              </a:extLst>
            </p:cNvPr>
            <p:cNvSpPr txBox="1"/>
            <p:nvPr/>
          </p:nvSpPr>
          <p:spPr>
            <a:xfrm>
              <a:off x="3490343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2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0686B24-BA11-4FF1-8CEC-D128DBFB8379}"/>
              </a:ext>
            </a:extLst>
          </p:cNvPr>
          <p:cNvGrpSpPr/>
          <p:nvPr/>
        </p:nvGrpSpPr>
        <p:grpSpPr>
          <a:xfrm>
            <a:off x="6148550" y="1676400"/>
            <a:ext cx="2409231" cy="2278459"/>
            <a:chOff x="5627788" y="1673761"/>
            <a:chExt cx="2409231" cy="2278459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26C1D6B-CF04-439B-A0B2-E02A0DAF2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5627788" y="1673761"/>
              <a:ext cx="2409231" cy="162441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BCF2775-1875-4159-8AAD-CB70D217A6BF}"/>
                </a:ext>
              </a:extLst>
            </p:cNvPr>
            <p:cNvSpPr txBox="1"/>
            <p:nvPr/>
          </p:nvSpPr>
          <p:spPr>
            <a:xfrm>
              <a:off x="6037422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72039-C6A7-46A6-8D5D-C3680B39F47B}"/>
              </a:ext>
            </a:extLst>
          </p:cNvPr>
          <p:cNvGrpSpPr/>
          <p:nvPr/>
        </p:nvGrpSpPr>
        <p:grpSpPr>
          <a:xfrm>
            <a:off x="9148578" y="1460855"/>
            <a:ext cx="2311471" cy="2458781"/>
            <a:chOff x="8291211" y="1419869"/>
            <a:chExt cx="2311471" cy="2458781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B99D8381-A346-4D75-9F1C-AAC59A1C6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8291211" y="1419869"/>
              <a:ext cx="2311471" cy="207306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4E1E11B-C8FC-444B-953D-48B6CA8CABD6}"/>
                </a:ext>
              </a:extLst>
            </p:cNvPr>
            <p:cNvSpPr txBox="1"/>
            <p:nvPr/>
          </p:nvSpPr>
          <p:spPr>
            <a:xfrm>
              <a:off x="8664549" y="335543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94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2851 0.4215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48138 0.4254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4 0.00277 L -0.46563 0.4097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5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22643 0.4300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609603" y="468871"/>
            <a:ext cx="2492333" cy="523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32" tIns="45718" rIns="91432" bIns="4571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3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33400" y="1219201"/>
            <a:ext cx="10744200" cy="138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uốn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thép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móc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treo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30cm.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-ti-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thép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móc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treo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63AD3-2F21-4AC0-B8E9-B6F750AE55F1}"/>
              </a:ext>
            </a:extLst>
          </p:cNvPr>
          <p:cNvSpPr/>
          <p:nvPr/>
        </p:nvSpPr>
        <p:spPr>
          <a:xfrm>
            <a:off x="4572000" y="2616854"/>
            <a:ext cx="1676400" cy="584771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3200" b="1" i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12421" y="4419610"/>
            <a:ext cx="6771640" cy="1183521"/>
            <a:chOff x="312421" y="4786560"/>
            <a:chExt cx="6771640" cy="1183521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6068560"/>
                </p:ext>
              </p:extLst>
            </p:nvPr>
          </p:nvGraphicFramePr>
          <p:xfrm>
            <a:off x="1145145" y="5261668"/>
            <a:ext cx="3909456" cy="708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0" name="Equation" r:id="rId4" imgW="1282680" imgH="253800" progId="Equation.DSMT4">
                    <p:embed/>
                  </p:oleObj>
                </mc:Choice>
                <mc:Fallback>
                  <p:oleObj name="Equation" r:id="rId4" imgW="128268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145145" y="5261668"/>
                          <a:ext cx="3909456" cy="7084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663AD3-2F21-4AC0-B8E9-B6F750AE55F1}"/>
                </a:ext>
              </a:extLst>
            </p:cNvPr>
            <p:cNvSpPr/>
            <p:nvPr/>
          </p:nvSpPr>
          <p:spPr>
            <a:xfrm>
              <a:off x="312421" y="4786560"/>
              <a:ext cx="6771640" cy="55335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Hưng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xăng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–ti–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mét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dây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thép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endPara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6814" y="3286223"/>
            <a:ext cx="7816588" cy="1014380"/>
            <a:chOff x="176792" y="3604484"/>
            <a:chExt cx="7816588" cy="101438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663AD3-2F21-4AC0-B8E9-B6F750AE55F1}"/>
                </a:ext>
              </a:extLst>
            </p:cNvPr>
            <p:cNvSpPr/>
            <p:nvPr/>
          </p:nvSpPr>
          <p:spPr>
            <a:xfrm>
              <a:off x="176792" y="3604484"/>
              <a:ext cx="7816588" cy="10143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ộ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thép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móc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treo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endPara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0803825"/>
                </p:ext>
              </p:extLst>
            </p:nvPr>
          </p:nvGraphicFramePr>
          <p:xfrm>
            <a:off x="5250180" y="4106992"/>
            <a:ext cx="1025293" cy="4784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1" name="Equation" r:id="rId6" imgW="380880" imgH="177480" progId="Equation.DSMT4">
                    <p:embed/>
                  </p:oleObj>
                </mc:Choice>
                <mc:Fallback>
                  <p:oleObj name="Equation" r:id="rId6" imgW="3808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250180" y="4106992"/>
                          <a:ext cx="1025293" cy="4784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Arrow: Right 19">
            <a:hlinkClick r:id="rId8" action="ppaction://hlinksldjump"/>
            <a:extLst>
              <a:ext uri="{FF2B5EF4-FFF2-40B4-BE49-F238E27FC236}">
                <a16:creationId xmlns:a16="http://schemas.microsoft.com/office/drawing/2014/main" id="{A25EC5B4-EAB3-428E-865A-1C03E2B4B6FA}"/>
              </a:ext>
            </a:extLst>
          </p:cNvPr>
          <p:cNvSpPr/>
          <p:nvPr/>
        </p:nvSpPr>
        <p:spPr>
          <a:xfrm>
            <a:off x="228600" y="6324610"/>
            <a:ext cx="921701" cy="53339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6 Points 20">
            <a:hlinkClick r:id="rId9" action="ppaction://hlinksldjump"/>
            <a:extLst>
              <a:ext uri="{FF2B5EF4-FFF2-40B4-BE49-F238E27FC236}">
                <a16:creationId xmlns:a16="http://schemas.microsoft.com/office/drawing/2014/main" id="{812C75C5-0958-4473-994F-A2D7A93AEE83}"/>
              </a:ext>
            </a:extLst>
          </p:cNvPr>
          <p:cNvSpPr/>
          <p:nvPr/>
        </p:nvSpPr>
        <p:spPr>
          <a:xfrm>
            <a:off x="11353800" y="5842053"/>
            <a:ext cx="774700" cy="774840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9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55769" y="621270"/>
            <a:ext cx="8131035" cy="954103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BỔ SUNG :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 diện tích hình thoi có độ dài hai đường chéo là 7cm và 12 cm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663AD3-2F21-4AC0-B8E9-B6F750AE55F1}"/>
              </a:ext>
            </a:extLst>
          </p:cNvPr>
          <p:cNvSpPr/>
          <p:nvPr/>
        </p:nvSpPr>
        <p:spPr>
          <a:xfrm>
            <a:off x="2362212" y="3088200"/>
            <a:ext cx="6771703" cy="584775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32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63AD3-2F21-4AC0-B8E9-B6F750AE55F1}"/>
              </a:ext>
            </a:extLst>
          </p:cNvPr>
          <p:cNvSpPr/>
          <p:nvPr/>
        </p:nvSpPr>
        <p:spPr>
          <a:xfrm>
            <a:off x="4267200" y="2352663"/>
            <a:ext cx="1676400" cy="584771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3200" b="1" i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366299"/>
              </p:ext>
            </p:extLst>
          </p:nvPr>
        </p:nvGraphicFramePr>
        <p:xfrm>
          <a:off x="2362201" y="3705429"/>
          <a:ext cx="5553075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4" imgW="1422360" imgH="393480" progId="Equation.DSMT4">
                  <p:embed/>
                </p:oleObj>
              </mc:Choice>
              <mc:Fallback>
                <p:oleObj name="Equation" r:id="rId4" imgW="1422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2201" y="3705429"/>
                        <a:ext cx="5553075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753600" y="62595"/>
            <a:ext cx="2057400" cy="221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6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4800" y="304801"/>
            <a:ext cx="11353800" cy="542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32" tIns="45718" rIns="91432" bIns="45718" anchor="t" anchorCtr="0">
            <a:spAutoFit/>
          </a:bodyPr>
          <a:lstStyle/>
          <a:p>
            <a:pPr algn="ctr">
              <a:lnSpc>
                <a:spcPct val="106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 Ở NHÀ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ea typeface="游明朝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2 cm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5cm ;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3cm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5cm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2, 3 SGK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101.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</a:pPr>
            <a:r>
              <a:rPr lang="en-US" sz="1200" dirty="0">
                <a:latin typeface="Times New Roman" panose="02020603050405020304" pitchFamily="18" charset="0"/>
                <a:ea typeface="游明朝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08135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" y="86497"/>
            <a:ext cx="12191999" cy="4238368"/>
          </a:xfrm>
          <a:prstGeom prst="rect">
            <a:avLst/>
          </a:prstGeom>
          <a:noFill/>
        </p:spPr>
        <p:txBody>
          <a:bodyPr wrap="none" lIns="91432" tIns="45718" rIns="91432" bIns="45718">
            <a:prstTxWarp prst="textTriangl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67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T</a:t>
            </a:r>
            <a:r>
              <a:rPr lang="en-US" sz="167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H</a:t>
            </a:r>
            <a:r>
              <a:rPr lang="en-US" sz="167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E</a:t>
            </a:r>
            <a:r>
              <a:rPr lang="en-US" sz="167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 </a:t>
            </a:r>
            <a:r>
              <a:rPr lang="en-US" sz="167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E</a:t>
            </a:r>
            <a:r>
              <a:rPr lang="en-US" sz="167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N</a:t>
            </a:r>
            <a:r>
              <a:rPr lang="en-US" sz="167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77999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 THÚC TIẾT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6350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81000" y="457206"/>
            <a:ext cx="6324600" cy="2246765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Ví dụ 3: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Trên tường của phòng khách có treo một chiếc gương dạng hình thoi </a:t>
            </a:r>
            <a:r>
              <a:rPr lang="en-US" altLang="en-US" sz="2800" i="1">
                <a:solidFill>
                  <a:srgbClr val="0000FF"/>
                </a:solidFill>
                <a:latin typeface="Times New Roman" panose="02020603050405020304" pitchFamily="18" charset="0"/>
              </a:rPr>
              <a:t>ABCD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như ở </a:t>
            </a:r>
            <a:r>
              <a:rPr lang="en-US" altLang="en-US" sz="2800" i="1">
                <a:solidFill>
                  <a:srgbClr val="0000FF"/>
                </a:solidFill>
                <a:latin typeface="Times New Roman" panose="02020603050405020304" pitchFamily="18" charset="0"/>
              </a:rPr>
              <a:t> Hình 18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. Tính diện tích của chiếc gương đó, biết mỗi ô hình vuông có cạnh là 2dm. </a:t>
            </a:r>
            <a:endParaRPr lang="en-US" altLang="en-US" sz="2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302" y="585104"/>
            <a:ext cx="2901948" cy="2639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753600" y="62597"/>
            <a:ext cx="2057400" cy="18424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663AD3-2F21-4AC0-B8E9-B6F750AE55F1}"/>
              </a:ext>
            </a:extLst>
          </p:cNvPr>
          <p:cNvSpPr/>
          <p:nvPr/>
        </p:nvSpPr>
        <p:spPr>
          <a:xfrm>
            <a:off x="4208252" y="3344495"/>
            <a:ext cx="1676400" cy="584771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3200" b="1" i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7795" y="5227647"/>
            <a:ext cx="7340916" cy="1096963"/>
            <a:chOff x="312421" y="4553495"/>
            <a:chExt cx="7340916" cy="1096962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3096191"/>
                </p:ext>
              </p:extLst>
            </p:nvPr>
          </p:nvGraphicFramePr>
          <p:xfrm>
            <a:off x="3471862" y="4553495"/>
            <a:ext cx="4181475" cy="1096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" name="Equation" r:id="rId6" imgW="1371600" imgH="393480" progId="Equation.DSMT4">
                    <p:embed/>
                  </p:oleObj>
                </mc:Choice>
                <mc:Fallback>
                  <p:oleObj name="Equation" r:id="rId6" imgW="137160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471862" y="4553495"/>
                          <a:ext cx="4181475" cy="10969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663AD3-2F21-4AC0-B8E9-B6F750AE55F1}"/>
                </a:ext>
              </a:extLst>
            </p:cNvPr>
            <p:cNvSpPr/>
            <p:nvPr/>
          </p:nvSpPr>
          <p:spPr>
            <a:xfrm>
              <a:off x="312421" y="4786560"/>
              <a:ext cx="6771640" cy="55335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Diện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endPara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0669" y="4071107"/>
            <a:ext cx="11550707" cy="1147836"/>
            <a:chOff x="312421" y="3286222"/>
            <a:chExt cx="11550706" cy="1147835"/>
          </a:xfrm>
        </p:grpSpPr>
        <p:grpSp>
          <p:nvGrpSpPr>
            <p:cNvPr id="13" name="Group 12"/>
            <p:cNvGrpSpPr/>
            <p:nvPr/>
          </p:nvGrpSpPr>
          <p:grpSpPr>
            <a:xfrm>
              <a:off x="312421" y="3286222"/>
              <a:ext cx="11550706" cy="1147835"/>
              <a:chOff x="304801" y="3604484"/>
              <a:chExt cx="11550706" cy="114783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C663AD3-2F21-4AC0-B8E9-B6F750AE55F1}"/>
                  </a:ext>
                </a:extLst>
              </p:cNvPr>
              <p:cNvSpPr/>
              <p:nvPr/>
            </p:nvSpPr>
            <p:spPr>
              <a:xfrm>
                <a:off x="304801" y="3604484"/>
                <a:ext cx="11550706" cy="114783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i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i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thoi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i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16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2400527"/>
                  </p:ext>
                </p:extLst>
              </p:nvPr>
            </p:nvGraphicFramePr>
            <p:xfrm>
              <a:off x="2447461" y="4243152"/>
              <a:ext cx="906292" cy="4229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5" name="Equation" r:id="rId8" imgW="380880" imgH="177480" progId="Equation.DSMT4">
                      <p:embed/>
                    </p:oleObj>
                  </mc:Choice>
                  <mc:Fallback>
                    <p:oleObj name="Equation" r:id="rId8" imgW="380880" imgH="1774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2447461" y="4243152"/>
                            <a:ext cx="906292" cy="42293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3481743"/>
                </p:ext>
              </p:extLst>
            </p:nvPr>
          </p:nvGraphicFramePr>
          <p:xfrm>
            <a:off x="3827195" y="3924890"/>
            <a:ext cx="780000" cy="436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" name="Equation" r:id="rId10" imgW="317160" imgH="177480" progId="Equation.DSMT4">
                    <p:embed/>
                  </p:oleObj>
                </mc:Choice>
                <mc:Fallback>
                  <p:oleObj name="Equation" r:id="rId10" imgW="31716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827195" y="3924890"/>
                          <a:ext cx="780000" cy="436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Arrow: Right 16">
            <a:hlinkClick r:id="rId12" action="ppaction://hlinksldjump"/>
            <a:extLst>
              <a:ext uri="{FF2B5EF4-FFF2-40B4-BE49-F238E27FC236}">
                <a16:creationId xmlns:a16="http://schemas.microsoft.com/office/drawing/2014/main" id="{AE6BA94F-EDDB-4B93-8F5D-0B14F0B4FDE5}"/>
              </a:ext>
            </a:extLst>
          </p:cNvPr>
          <p:cNvSpPr/>
          <p:nvPr/>
        </p:nvSpPr>
        <p:spPr>
          <a:xfrm>
            <a:off x="228600" y="6324610"/>
            <a:ext cx="921701" cy="53339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6 Points 17">
            <a:hlinkClick r:id="rId13" action="ppaction://hlinksldjump"/>
            <a:extLst>
              <a:ext uri="{FF2B5EF4-FFF2-40B4-BE49-F238E27FC236}">
                <a16:creationId xmlns:a16="http://schemas.microsoft.com/office/drawing/2014/main" id="{5188C310-943F-436A-8365-CA62415A3992}"/>
              </a:ext>
            </a:extLst>
          </p:cNvPr>
          <p:cNvSpPr/>
          <p:nvPr/>
        </p:nvSpPr>
        <p:spPr>
          <a:xfrm>
            <a:off x="11353800" y="5842053"/>
            <a:ext cx="774700" cy="774840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0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2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11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37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8" y="5330837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7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37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39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1" y="3680607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6000" y="3830556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7" y="-2260598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10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31" y="3244818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06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2795" y="1066800"/>
            <a:ext cx="2775748" cy="1107990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pPr algn="ctr" defTabSz="1219140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40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7" y="2746057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6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40"/>
            <a:ext cx="8331200" cy="3077760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140"/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40"/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40"/>
            <a:r>
              <a:rPr lang="en-US" sz="48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40"/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61" y="596901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8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96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96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1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3" y="4954743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9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63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5" y="412121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1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4813301"/>
            <a:ext cx="1320800" cy="226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0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22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31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81" y="1267408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501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5" y="308682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905" y="1685133"/>
            <a:ext cx="643467" cy="80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7" y="3665082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2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3" y="3862275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0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9" y="376555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41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1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44" action="ppaction://hlinksldjump"/>
          </p:cNvPr>
          <p:cNvSpPr/>
          <p:nvPr/>
        </p:nvSpPr>
        <p:spPr>
          <a:xfrm>
            <a:off x="3376665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45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46" action="ppaction://hlinksldjump"/>
          </p:cNvPr>
          <p:cNvSpPr/>
          <p:nvPr/>
        </p:nvSpPr>
        <p:spPr>
          <a:xfrm>
            <a:off x="8229601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pic>
        <p:nvPicPr>
          <p:cNvPr id="17409" name="Picture 2" descr="Description: 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454" y="4832452"/>
            <a:ext cx="163036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>
            <a:hlinkClick r:id="rId47" action="ppaction://hlinksldjump"/>
          </p:cNvPr>
          <p:cNvSpPr/>
          <p:nvPr/>
        </p:nvSpPr>
        <p:spPr>
          <a:xfrm>
            <a:off x="10820400" y="6248400"/>
            <a:ext cx="533400" cy="3048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0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0872 0.51782 " pathEditMode="relative" rAng="0" ptsTypes="AA">
                                      <p:cBhvr>
                                        <p:cTn id="9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2588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0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2" y="3632202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61" y="596901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22600" y="1144172"/>
            <a:ext cx="6019800" cy="120032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15cm.</a:t>
            </a:r>
          </a:p>
        </p:txBody>
      </p:sp>
      <p:sp>
        <p:nvSpPr>
          <p:cNvPr id="9" name="TextBox 8">
            <a:hlinkClick r:id="rId7" action="ppaction://hlinksldjump"/>
          </p:cNvPr>
          <p:cNvSpPr txBox="1"/>
          <p:nvPr/>
        </p:nvSpPr>
        <p:spPr>
          <a:xfrm>
            <a:off x="3580572" y="4663587"/>
            <a:ext cx="5181600" cy="107721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= 4.15 = 60 (cm)</a:t>
            </a:r>
          </a:p>
        </p:txBody>
      </p:sp>
    </p:spTree>
    <p:extLst>
      <p:ext uri="{BB962C8B-B14F-4D97-AF65-F5344CB8AC3E}">
        <p14:creationId xmlns:p14="http://schemas.microsoft.com/office/powerpoint/2010/main" val="48735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0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2" y="3632202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868543" y="1001089"/>
            <a:ext cx="6096000" cy="2092875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140"/>
            <a:r>
              <a:rPr lang="en-US" sz="32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có độ dài hai đường chéo là 16cm và 8cm. Tính diện tích của hình thoi</a:t>
            </a:r>
            <a:endParaRPr lang="en-US" sz="3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/>
            <a:endParaRPr lang="en-US" sz="3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59200" y="4370741"/>
            <a:ext cx="4572000" cy="1107990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defTabSz="1219140"/>
            <a:r>
              <a:rPr lang="en-US" sz="32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của hình thoi là: </a:t>
            </a:r>
            <a:endParaRPr lang="en-US" sz="3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61" y="596901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173306"/>
              </p:ext>
            </p:extLst>
          </p:nvPr>
        </p:nvGraphicFramePr>
        <p:xfrm>
          <a:off x="3810003" y="5151447"/>
          <a:ext cx="3949700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8" imgW="1295280" imgH="393480" progId="Equation.DSMT4">
                  <p:embed/>
                </p:oleObj>
              </mc:Choice>
              <mc:Fallback>
                <p:oleObj name="Equation" r:id="rId8" imgW="129528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3" y="5151447"/>
                        <a:ext cx="3949700" cy="109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439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b="119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4DC5236A-64AC-4C99-822B-551758C9D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97" y="335818"/>
            <a:ext cx="7391401" cy="53101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FF36D7-F03F-40FC-8722-8ACBE7CD6F1E}"/>
              </a:ext>
            </a:extLst>
          </p:cNvPr>
          <p:cNvSpPr/>
          <p:nvPr/>
        </p:nvSpPr>
        <p:spPr>
          <a:xfrm>
            <a:off x="5181601" y="533406"/>
            <a:ext cx="5618595" cy="3108539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em đã nhận biết được các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tiết học hôm nay chúng ta tìm hiểu sang </a:t>
            </a:r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 </a:t>
            </a:r>
            <a:endParaRPr lang="en-US" sz="2800" b="1" dirty="0">
              <a:ln/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47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0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2" y="3632202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09072" y="1143003"/>
            <a:ext cx="6072259" cy="1107990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 thoi có chu vi là 80 cm. </a:t>
            </a:r>
          </a:p>
          <a:p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 độ dài cạnh của hình thoi.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57600" y="4607010"/>
            <a:ext cx="5105400" cy="1107990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lvl="0"/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 dài cạnh của hình thoi là: 80:4 = 20 (cm)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61" y="596901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81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0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2" y="3632202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893941" y="958102"/>
            <a:ext cx="6326259" cy="1785098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lvl="0"/>
            <a:r>
              <a:rPr lang="en-US" sz="36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Hình chữ thoi có độ dài hai đường chéo là m và n. Tính diện tích hình chữ thoi?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28"/>
            <a:ext cx="4572000" cy="615553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14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61" y="596901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462979"/>
              </p:ext>
            </p:extLst>
          </p:nvPr>
        </p:nvGraphicFramePr>
        <p:xfrm>
          <a:off x="5029200" y="4445001"/>
          <a:ext cx="27432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8" imgW="647640" imgH="393480" progId="Equation.DSMT4">
                  <p:embed/>
                </p:oleObj>
              </mc:Choice>
              <mc:Fallback>
                <p:oleObj name="Equation" r:id="rId8" imgW="647640" imgH="393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445001"/>
                        <a:ext cx="27432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56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048000" y="304800"/>
            <a:ext cx="4472378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TÒI MỞ RỘNG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143000"/>
            <a:ext cx="7239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Một khu vườn hình chữ nhật có chiều dài 25m, chiều rộng 15m. Ở giữa khu vườn người ta xây  một bồn hoa hình thoi có độ dài hai đường chéo là 5m và 3m. Tính diện tích phần còn lại của khu vườn.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" y="-192360"/>
            <a:ext cx="184731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111571"/>
              </p:ext>
            </p:extLst>
          </p:nvPr>
        </p:nvGraphicFramePr>
        <p:xfrm>
          <a:off x="7696200" y="1445062"/>
          <a:ext cx="4098925" cy="213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FX Draw" r:id="rId4" imgW="2572299" imgH="1124619" progId="FXDraw3.Document">
                  <p:embed/>
                </p:oleObj>
              </mc:Choice>
              <mc:Fallback>
                <p:oleObj name="FX Draw" r:id="rId4" imgW="2572299" imgH="1124619" progId="FXDraw3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1445062"/>
                        <a:ext cx="4098925" cy="2136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48100" y="3253770"/>
            <a:ext cx="243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HƯỚNG DẪN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779" y="4038606"/>
            <a:ext cx="118144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Tính diện tích của mảnh vườn</a:t>
            </a:r>
          </a:p>
          <a:p>
            <a:pPr marL="342900" indent="-342900">
              <a:buFontTx/>
              <a:buChar char="-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Tính diện tích bồn hoa</a:t>
            </a:r>
          </a:p>
          <a:p>
            <a:pPr marL="342900" indent="-342900">
              <a:buFontTx/>
              <a:buChar char="-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Diện tích phần còn lại của khu vườn: Diện tích mảnh vườn – diện tích bồn hoa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63200" y="127377"/>
            <a:ext cx="1254128" cy="12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3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7" name="hbh2">
            <a:extLst>
              <a:ext uri="{FF2B5EF4-FFF2-40B4-BE49-F238E27FC236}">
                <a16:creationId xmlns:a16="http://schemas.microsoft.com/office/drawing/2014/main" id="{4CBA50BF-4A59-40AE-A962-5EC71238913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47800" y="1152440"/>
            <a:ext cx="9460104" cy="2809960"/>
          </a:xfrm>
          <a:prstGeom prst="rect">
            <a:avLst/>
          </a:prstGeom>
          <a:noFill/>
          <a:ln>
            <a:noFill/>
          </a:ln>
          <a:sp3d extrusionH="76200">
            <a:bevelT w="44450"/>
            <a:extrusionClr>
              <a:srgbClr val="4F81BD">
                <a:lumMod val="40000"/>
                <a:lumOff val="60000"/>
              </a:srgbClr>
            </a:extrusionClr>
          </a:sp3d>
        </p:spPr>
        <p:txBody>
          <a:bodyPr lIns="91432" tIns="45718" rIns="91432" bIns="45718">
            <a:prstTxWarp prst="textPlain">
              <a:avLst/>
            </a:prstTxWarp>
            <a:spAutoFit/>
          </a:bodyPr>
          <a:lstStyle/>
          <a:p>
            <a:pPr algn="ctr"/>
            <a:r>
              <a:rPr lang="en-US" sz="4800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Tiế</a:t>
            </a:r>
            <a:r>
              <a:rPr lang="vi-VN" sz="48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 5. </a:t>
            </a:r>
            <a:r>
              <a:rPr lang="en-US" sz="48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BÀI 2.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 CHỮ NHẬT  </a:t>
            </a:r>
          </a:p>
          <a:p>
            <a:pPr algn="ctr"/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 THOI</a:t>
            </a:r>
          </a:p>
          <a:p>
            <a:pPr algn="ctr"/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</a:t>
            </a:r>
            <a:r>
              <a:rPr lang="vi-VN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ếp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70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7620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9F6E7"/>
            </a:solidFill>
            <a:ln>
              <a:solidFill>
                <a:srgbClr val="F9F6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19" b="24814"/>
              <a:stretch/>
            </p:blipFill>
            <p:spPr>
              <a:xfrm>
                <a:off x="7188199" y="3759200"/>
                <a:ext cx="3549775" cy="308610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19" b="24814"/>
              <a:stretch/>
            </p:blipFill>
            <p:spPr>
              <a:xfrm>
                <a:off x="10236200" y="5157668"/>
                <a:ext cx="1955800" cy="170033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926"/>
              <a:stretch/>
            </p:blipFill>
            <p:spPr>
              <a:xfrm>
                <a:off x="0" y="0"/>
                <a:ext cx="6858000" cy="19939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926"/>
              <a:stretch/>
            </p:blipFill>
            <p:spPr>
              <a:xfrm>
                <a:off x="3549775" y="3163768"/>
                <a:ext cx="5594226" cy="199390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/>
          <p:cNvGrpSpPr/>
          <p:nvPr/>
        </p:nvGrpSpPr>
        <p:grpSpPr>
          <a:xfrm>
            <a:off x="1696313" y="344701"/>
            <a:ext cx="6614977" cy="5660597"/>
            <a:chOff x="72269" y="990600"/>
            <a:chExt cx="6614977" cy="566059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797" y="990600"/>
              <a:ext cx="5334000" cy="258752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797" y="2948660"/>
              <a:ext cx="6606449" cy="17436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269" y="4178145"/>
              <a:ext cx="5533480" cy="2473052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CECA84-5FA5-4EEB-953A-5693989EA033}"/>
              </a:ext>
            </a:extLst>
          </p:cNvPr>
          <p:cNvSpPr/>
          <p:nvPr/>
        </p:nvSpPr>
        <p:spPr>
          <a:xfrm>
            <a:off x="6655096" y="2204918"/>
            <a:ext cx="4648200" cy="1993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HÌNH THOI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643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-10884"/>
            <a:ext cx="12268200" cy="6868887"/>
            <a:chOff x="-76200" y="-10886"/>
            <a:chExt cx="12268200" cy="68688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-10886"/>
              <a:ext cx="982345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5" name="Sun 4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85808" y="1524009"/>
            <a:ext cx="3276599" cy="260543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479184A6-4EF3-434A-8F67-BE933F8941DC}"/>
              </a:ext>
            </a:extLst>
          </p:cNvPr>
          <p:cNvSpPr/>
          <p:nvPr/>
        </p:nvSpPr>
        <p:spPr>
          <a:xfrm>
            <a:off x="4486272" y="2064716"/>
            <a:ext cx="5588000" cy="1524000"/>
          </a:xfrm>
          <a:prstGeom prst="roundRect">
            <a:avLst/>
          </a:prstGeom>
          <a:solidFill>
            <a:srgbClr val="99FF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726166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81011" y="304804"/>
            <a:ext cx="4607207" cy="95410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lIns="91432" tIns="45718" rIns="91432" bIns="45718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HÌNH THOI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NHẬN BIẾT HÌNH THOI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212" y="3822891"/>
            <a:ext cx="4169102" cy="2993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7994" y="1538149"/>
            <a:ext cx="10101266" cy="3108539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ABCD ở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15,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02" indent="-514302">
              <a:buAutoNum type="alphaLcParenR"/>
            </a:pP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ABCD</a:t>
            </a:r>
          </a:p>
          <a:p>
            <a:pPr marL="514302" indent="-514302">
              <a:buAutoNum type="alphaLcParenR"/>
            </a:pP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CD; AD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BC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02" indent="-514302">
              <a:buAutoNum type="alphaLcParenR"/>
            </a:pP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O</a:t>
            </a:r>
          </a:p>
          <a:p>
            <a:pPr marL="514302" indent="-514302">
              <a:buAutoNum type="alphaLcParenR"/>
            </a:pPr>
            <a:endParaRPr lang="en-US" sz="28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0DB283-FF57-4BDC-9A17-D470C8366C64}"/>
              </a:ext>
            </a:extLst>
          </p:cNvPr>
          <p:cNvGrpSpPr/>
          <p:nvPr/>
        </p:nvGrpSpPr>
        <p:grpSpPr>
          <a:xfrm>
            <a:off x="146706" y="1460110"/>
            <a:ext cx="1006505" cy="634576"/>
            <a:chOff x="343120" y="1291878"/>
            <a:chExt cx="1006505" cy="634576"/>
          </a:xfrm>
        </p:grpSpPr>
        <p:sp>
          <p:nvSpPr>
            <p:cNvPr id="9" name="Flowchart: Alternate Process 8">
              <a:extLst>
                <a:ext uri="{FF2B5EF4-FFF2-40B4-BE49-F238E27FC236}">
                  <a16:creationId xmlns:a16="http://schemas.microsoft.com/office/drawing/2014/main" id="{6D736C77-388B-4D7A-8BDD-1E3A53D168AF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DDACEB1-5822-4763-95A7-FF53C02E3C6F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1485682-569E-46CD-82FD-AE209CA9AC94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10708F0-AF4B-4543-AE97-CCD6FF99D3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174A3BC-E3A9-452F-94D2-98323EFE7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5F4476E-9B63-42BC-ABE3-EFF1350B1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9703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81011" y="304804"/>
            <a:ext cx="4607207" cy="95410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lIns="91432" tIns="45718" rIns="91432" bIns="45718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HÌNH THOI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NHẬN BIẾT HÌNH THOI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419" y="781855"/>
            <a:ext cx="3633531" cy="26093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11" y="2643475"/>
            <a:ext cx="8220327" cy="2896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AutoNum type="alphaLcParenR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AB = BC = CD = AD = 3,2 cm</a:t>
            </a:r>
          </a:p>
          <a:p>
            <a:pPr marL="457200" indent="-457200">
              <a:lnSpc>
                <a:spcPct val="200000"/>
              </a:lnSpc>
              <a:buAutoNum type="alphaLcParenR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AB song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CD;  AD song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BC</a:t>
            </a:r>
          </a:p>
          <a:p>
            <a:pPr marL="457200" indent="-457200">
              <a:lnSpc>
                <a:spcPct val="200000"/>
              </a:lnSpc>
              <a:buAutoNum type="alphaL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7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3" b="92553" l="6667" r="90000">
                        <a14:foregroundMark x1="68961" y1="53970" x2="86667" y2="77660"/>
                        <a14:foregroundMark x1="43333" y1="19681" x2="63552" y2="46733"/>
                        <a14:foregroundMark x1="48889" y1="18085" x2="70870" y2="45993"/>
                        <a14:foregroundMark x1="75553" y1="53304" x2="84444" y2="75532"/>
                        <a14:foregroundMark x1="83561" y1="52495" x2="84296" y2="84519"/>
                        <a14:foregroundMark x1="83333" y1="42553" x2="83383" y2="44729"/>
                        <a14:foregroundMark x1="45556" y1="12234" x2="47778" y2="29787"/>
                        <a14:foregroundMark x1="40000" y1="22340" x2="6667" y2="91489"/>
                        <a14:foregroundMark x1="6667" y1="91489" x2="7778" y2="92553"/>
                        <a14:backgroundMark x1="78889" y1="85106" x2="82222" y2="92021"/>
                        <a14:backgroundMark x1="73333" y1="45745" x2="76667" y2="531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62730" y="847139"/>
            <a:ext cx="1373999" cy="287013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5" b="94872" l="1983" r="98843">
                        <a14:foregroundMark x1="85455" y1="7977" x2="11570" y2="13675"/>
                        <a14:foregroundMark x1="11570" y1="13675" x2="4132" y2="78063"/>
                        <a14:foregroundMark x1="95702" y1="1994" x2="3802" y2="5413"/>
                        <a14:foregroundMark x1="99008" y1="855" x2="99008" y2="855"/>
                        <a14:foregroundMark x1="83967" y1="15954" x2="10909" y2="67806"/>
                        <a14:foregroundMark x1="6777" y1="86610" x2="1983" y2="94872"/>
                        <a14:backgroundMark x1="33058" y1="35613" x2="22810" y2="45299"/>
                        <a14:backgroundMark x1="31570" y1="42450" x2="23471" y2="4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1928" y="1404939"/>
            <a:ext cx="2711051" cy="1780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00" y="2933928"/>
            <a:ext cx="4098181" cy="717007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21199" y="3717270"/>
            <a:ext cx="11877660" cy="207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ê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ke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compa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kiểm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ABCD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16 SGK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99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ABCD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3 hay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ts val="1200"/>
              </a:spcBef>
              <a:spcAft>
                <a:spcPts val="80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ABCD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SGK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99.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5389" y="765715"/>
            <a:ext cx="4191000" cy="26935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8066" y="245140"/>
            <a:ext cx="4607207" cy="95410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lIns="91432" tIns="45718" rIns="91432" bIns="45718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HÌNH THOI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NHẬN BIẾT HÌNH THOI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20856" y="-25020"/>
            <a:ext cx="1752600" cy="12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7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7934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97896A0-8FC8-4EB6-9D74-011A7E7DAD75}&quot;/&gt;&lt;isInvalidForFieldText val=&quot;0&quot;/&gt;&lt;Image&gt;&lt;filename val=&quot;C:\Users\thtru\AppData\Local\Temp\PR\data\asimages\{597896A0-8FC8-4EB6-9D74-011A7E7DAD75}_1.png&quot;/&gt;&lt;left val=&quot;0&quot;/&gt;&lt;top val=&quot;138&quot;/&gt;&lt;width val=&quot;720&quot;/&gt;&lt;height val=&quot;61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PPT CD57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3407</TotalTime>
  <Words>1228</Words>
  <Application>Microsoft Office PowerPoint</Application>
  <PresentationFormat>Widescreen</PresentationFormat>
  <Paragraphs>126</Paragraphs>
  <Slides>32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游明朝</vt:lpstr>
      <vt:lpstr>Arial</vt:lpstr>
      <vt:lpstr>Calibri</vt:lpstr>
      <vt:lpstr>Calibri Light</vt:lpstr>
      <vt:lpstr>Tahoma</vt:lpstr>
      <vt:lpstr>Times New Roman</vt:lpstr>
      <vt:lpstr>Tw Cen MT</vt:lpstr>
      <vt:lpstr>Office Theme</vt:lpstr>
      <vt:lpstr>1_Office Theme</vt:lpstr>
      <vt:lpstr>2_Office Theme</vt:lpstr>
      <vt:lpstr>3_Office Theme</vt:lpstr>
      <vt:lpstr>4_Office Theme</vt:lpstr>
      <vt:lpstr>Equation</vt:lpstr>
      <vt:lpstr>FX 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vienlaptop115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358</cp:revision>
  <dcterms:created xsi:type="dcterms:W3CDTF">2014-05-08T07:15:53Z</dcterms:created>
  <dcterms:modified xsi:type="dcterms:W3CDTF">2021-10-07T17:33:19Z</dcterms:modified>
</cp:coreProperties>
</file>