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68" r:id="rId15"/>
    <p:sldId id="26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19B8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4" d="100"/>
          <a:sy n="64" d="100"/>
        </p:scale>
        <p:origin x="159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1B57B1-FA11-4B4D-B0FE-A9848028CADB}" type="datetimeFigureOut">
              <a:rPr lang="en-US" smtClean="0"/>
              <a:t>4/11/2024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D7C4E3-75A8-4AB9-9AA4-2BF4CE518443}" type="slidenum">
              <a:rPr lang="en-US" smtClean="0"/>
              <a:t>‹#›</a:t>
            </a:fld>
            <a:endParaRPr lang="en-US"/>
          </a:p>
        </p:txBody>
      </p:sp>
    </p:spTree>
    <p:extLst>
      <p:ext uri="{BB962C8B-B14F-4D97-AF65-F5344CB8AC3E}">
        <p14:creationId xmlns:p14="http://schemas.microsoft.com/office/powerpoint/2010/main" val="2014224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7C4E3-75A8-4AB9-9AA4-2BF4CE518443}" type="slidenum">
              <a:rPr lang="en-US" smtClean="0"/>
              <a:t>8</a:t>
            </a:fld>
            <a:endParaRPr lang="en-US"/>
          </a:p>
        </p:txBody>
      </p:sp>
    </p:spTree>
    <p:extLst>
      <p:ext uri="{BB962C8B-B14F-4D97-AF65-F5344CB8AC3E}">
        <p14:creationId xmlns:p14="http://schemas.microsoft.com/office/powerpoint/2010/main" val="3229838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7C4E3-75A8-4AB9-9AA4-2BF4CE518443}" type="slidenum">
              <a:rPr lang="en-US" smtClean="0"/>
              <a:t>12</a:t>
            </a:fld>
            <a:endParaRPr lang="en-US"/>
          </a:p>
        </p:txBody>
      </p:sp>
    </p:spTree>
    <p:extLst>
      <p:ext uri="{BB962C8B-B14F-4D97-AF65-F5344CB8AC3E}">
        <p14:creationId xmlns:p14="http://schemas.microsoft.com/office/powerpoint/2010/main" val="1930883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7C4E3-75A8-4AB9-9AA4-2BF4CE518443}" type="slidenum">
              <a:rPr lang="en-US" smtClean="0"/>
              <a:t>13</a:t>
            </a:fld>
            <a:endParaRPr lang="en-US"/>
          </a:p>
        </p:txBody>
      </p:sp>
    </p:spTree>
    <p:extLst>
      <p:ext uri="{BB962C8B-B14F-4D97-AF65-F5344CB8AC3E}">
        <p14:creationId xmlns:p14="http://schemas.microsoft.com/office/powerpoint/2010/main" val="240164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7C4E3-75A8-4AB9-9AA4-2BF4CE518443}" type="slidenum">
              <a:rPr lang="en-US" smtClean="0"/>
              <a:t>14</a:t>
            </a:fld>
            <a:endParaRPr lang="en-US"/>
          </a:p>
        </p:txBody>
      </p:sp>
    </p:spTree>
    <p:extLst>
      <p:ext uri="{BB962C8B-B14F-4D97-AF65-F5344CB8AC3E}">
        <p14:creationId xmlns:p14="http://schemas.microsoft.com/office/powerpoint/2010/main" val="548074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7C4E3-75A8-4AB9-9AA4-2BF4CE518443}" type="slidenum">
              <a:rPr lang="en-US" smtClean="0"/>
              <a:t>15</a:t>
            </a:fld>
            <a:endParaRPr lang="en-US"/>
          </a:p>
        </p:txBody>
      </p:sp>
    </p:spTree>
    <p:extLst>
      <p:ext uri="{BB962C8B-B14F-4D97-AF65-F5344CB8AC3E}">
        <p14:creationId xmlns:p14="http://schemas.microsoft.com/office/powerpoint/2010/main" val="2857470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43B1BA-FF62-489B-84E5-DC497984ECB2}"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604F6-519D-494B-9CBA-DE5A66D6A93F}" type="slidenum">
              <a:rPr lang="en-US" smtClean="0"/>
              <a:t>‹#›</a:t>
            </a:fld>
            <a:endParaRPr lang="en-US"/>
          </a:p>
        </p:txBody>
      </p:sp>
    </p:spTree>
    <p:extLst>
      <p:ext uri="{BB962C8B-B14F-4D97-AF65-F5344CB8AC3E}">
        <p14:creationId xmlns:p14="http://schemas.microsoft.com/office/powerpoint/2010/main" val="2690423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43B1BA-FF62-489B-84E5-DC497984ECB2}"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604F6-519D-494B-9CBA-DE5A66D6A93F}" type="slidenum">
              <a:rPr lang="en-US" smtClean="0"/>
              <a:t>‹#›</a:t>
            </a:fld>
            <a:endParaRPr lang="en-US"/>
          </a:p>
        </p:txBody>
      </p:sp>
    </p:spTree>
    <p:extLst>
      <p:ext uri="{BB962C8B-B14F-4D97-AF65-F5344CB8AC3E}">
        <p14:creationId xmlns:p14="http://schemas.microsoft.com/office/powerpoint/2010/main" val="2036252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43B1BA-FF62-489B-84E5-DC497984ECB2}"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604F6-519D-494B-9CBA-DE5A66D6A93F}" type="slidenum">
              <a:rPr lang="en-US" smtClean="0"/>
              <a:t>‹#›</a:t>
            </a:fld>
            <a:endParaRPr lang="en-US"/>
          </a:p>
        </p:txBody>
      </p:sp>
    </p:spTree>
    <p:extLst>
      <p:ext uri="{BB962C8B-B14F-4D97-AF65-F5344CB8AC3E}">
        <p14:creationId xmlns:p14="http://schemas.microsoft.com/office/powerpoint/2010/main" val="1031371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43B1BA-FF62-489B-84E5-DC497984ECB2}"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604F6-519D-494B-9CBA-DE5A66D6A93F}" type="slidenum">
              <a:rPr lang="en-US" smtClean="0"/>
              <a:t>‹#›</a:t>
            </a:fld>
            <a:endParaRPr lang="en-US"/>
          </a:p>
        </p:txBody>
      </p:sp>
    </p:spTree>
    <p:extLst>
      <p:ext uri="{BB962C8B-B14F-4D97-AF65-F5344CB8AC3E}">
        <p14:creationId xmlns:p14="http://schemas.microsoft.com/office/powerpoint/2010/main" val="71009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43B1BA-FF62-489B-84E5-DC497984ECB2}"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604F6-519D-494B-9CBA-DE5A66D6A93F}" type="slidenum">
              <a:rPr lang="en-US" smtClean="0"/>
              <a:t>‹#›</a:t>
            </a:fld>
            <a:endParaRPr lang="en-US"/>
          </a:p>
        </p:txBody>
      </p:sp>
    </p:spTree>
    <p:extLst>
      <p:ext uri="{BB962C8B-B14F-4D97-AF65-F5344CB8AC3E}">
        <p14:creationId xmlns:p14="http://schemas.microsoft.com/office/powerpoint/2010/main" val="385037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43B1BA-FF62-489B-84E5-DC497984ECB2}"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604F6-519D-494B-9CBA-DE5A66D6A93F}" type="slidenum">
              <a:rPr lang="en-US" smtClean="0"/>
              <a:t>‹#›</a:t>
            </a:fld>
            <a:endParaRPr lang="en-US"/>
          </a:p>
        </p:txBody>
      </p:sp>
    </p:spTree>
    <p:extLst>
      <p:ext uri="{BB962C8B-B14F-4D97-AF65-F5344CB8AC3E}">
        <p14:creationId xmlns:p14="http://schemas.microsoft.com/office/powerpoint/2010/main" val="3476290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43B1BA-FF62-489B-84E5-DC497984ECB2}" type="datetimeFigureOut">
              <a:rPr lang="en-US" smtClean="0"/>
              <a:t>4/11/2024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3604F6-519D-494B-9CBA-DE5A66D6A93F}" type="slidenum">
              <a:rPr lang="en-US" smtClean="0"/>
              <a:t>‹#›</a:t>
            </a:fld>
            <a:endParaRPr lang="en-US"/>
          </a:p>
        </p:txBody>
      </p:sp>
    </p:spTree>
    <p:extLst>
      <p:ext uri="{BB962C8B-B14F-4D97-AF65-F5344CB8AC3E}">
        <p14:creationId xmlns:p14="http://schemas.microsoft.com/office/powerpoint/2010/main" val="2859037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43B1BA-FF62-489B-84E5-DC497984ECB2}" type="datetimeFigureOut">
              <a:rPr lang="en-US" smtClean="0"/>
              <a:t>4/11/2024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3604F6-519D-494B-9CBA-DE5A66D6A93F}" type="slidenum">
              <a:rPr lang="en-US" smtClean="0"/>
              <a:t>‹#›</a:t>
            </a:fld>
            <a:endParaRPr lang="en-US"/>
          </a:p>
        </p:txBody>
      </p:sp>
    </p:spTree>
    <p:extLst>
      <p:ext uri="{BB962C8B-B14F-4D97-AF65-F5344CB8AC3E}">
        <p14:creationId xmlns:p14="http://schemas.microsoft.com/office/powerpoint/2010/main" val="1212759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3B1BA-FF62-489B-84E5-DC497984ECB2}" type="datetimeFigureOut">
              <a:rPr lang="en-US" smtClean="0"/>
              <a:t>4/11/2024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604F6-519D-494B-9CBA-DE5A66D6A93F}" type="slidenum">
              <a:rPr lang="en-US" smtClean="0"/>
              <a:t>‹#›</a:t>
            </a:fld>
            <a:endParaRPr lang="en-US"/>
          </a:p>
        </p:txBody>
      </p:sp>
    </p:spTree>
    <p:extLst>
      <p:ext uri="{BB962C8B-B14F-4D97-AF65-F5344CB8AC3E}">
        <p14:creationId xmlns:p14="http://schemas.microsoft.com/office/powerpoint/2010/main" val="128795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43B1BA-FF62-489B-84E5-DC497984ECB2}"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604F6-519D-494B-9CBA-DE5A66D6A93F}" type="slidenum">
              <a:rPr lang="en-US" smtClean="0"/>
              <a:t>‹#›</a:t>
            </a:fld>
            <a:endParaRPr lang="en-US"/>
          </a:p>
        </p:txBody>
      </p:sp>
    </p:spTree>
    <p:extLst>
      <p:ext uri="{BB962C8B-B14F-4D97-AF65-F5344CB8AC3E}">
        <p14:creationId xmlns:p14="http://schemas.microsoft.com/office/powerpoint/2010/main" val="3729053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43B1BA-FF62-489B-84E5-DC497984ECB2}"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604F6-519D-494B-9CBA-DE5A66D6A93F}" type="slidenum">
              <a:rPr lang="en-US" smtClean="0"/>
              <a:t>‹#›</a:t>
            </a:fld>
            <a:endParaRPr lang="en-US"/>
          </a:p>
        </p:txBody>
      </p:sp>
    </p:spTree>
    <p:extLst>
      <p:ext uri="{BB962C8B-B14F-4D97-AF65-F5344CB8AC3E}">
        <p14:creationId xmlns:p14="http://schemas.microsoft.com/office/powerpoint/2010/main" val="2526756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843B1BA-FF62-489B-84E5-DC497984ECB2}" type="datetimeFigureOut">
              <a:rPr lang="en-US" smtClean="0"/>
              <a:t>4/11/2024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23604F6-519D-494B-9CBA-DE5A66D6A93F}" type="slidenum">
              <a:rPr lang="en-US" smtClean="0"/>
              <a:t>‹#›</a:t>
            </a:fld>
            <a:endParaRPr lang="en-US"/>
          </a:p>
        </p:txBody>
      </p:sp>
    </p:spTree>
    <p:extLst>
      <p:ext uri="{BB962C8B-B14F-4D97-AF65-F5344CB8AC3E}">
        <p14:creationId xmlns:p14="http://schemas.microsoft.com/office/powerpoint/2010/main" val="30576979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gif"/></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1.gif"/></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gif"/><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6.png"/><Relationship Id="rId5" Type="http://schemas.openxmlformats.org/officeDocument/2006/relationships/image" Target="../media/image1.gif"/><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0.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05C2F82-E23A-EC58-E5E5-C430FAC62B4D}"/>
              </a:ext>
            </a:extLst>
          </p:cNvPr>
          <p:cNvGrpSpPr>
            <a:grpSpLocks/>
          </p:cNvGrpSpPr>
          <p:nvPr/>
        </p:nvGrpSpPr>
        <p:grpSpPr bwMode="auto">
          <a:xfrm>
            <a:off x="0" y="0"/>
            <a:ext cx="9144000" cy="6858000"/>
            <a:chOff x="0" y="-32"/>
            <a:chExt cx="5783" cy="4383"/>
          </a:xfrm>
        </p:grpSpPr>
        <p:pic>
          <p:nvPicPr>
            <p:cNvPr id="5" name="Picture 3" descr="BAR">
              <a:extLst>
                <a:ext uri="{FF2B5EF4-FFF2-40B4-BE49-F238E27FC236}">
                  <a16:creationId xmlns:a16="http://schemas.microsoft.com/office/drawing/2014/main" id="{6A6B52FA-574D-EF3F-EED8-D7D76EF10CF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600"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BAR">
              <a:extLst>
                <a:ext uri="{FF2B5EF4-FFF2-40B4-BE49-F238E27FC236}">
                  <a16:creationId xmlns:a16="http://schemas.microsoft.com/office/drawing/2014/main" id="{3A55F12B-B9A0-B16C-5D95-EDDBE22D09B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36"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BAR">
              <a:extLst>
                <a:ext uri="{FF2B5EF4-FFF2-40B4-BE49-F238E27FC236}">
                  <a16:creationId xmlns:a16="http://schemas.microsoft.com/office/drawing/2014/main" id="{B0765356-02D8-A030-375A-0E0615F8FC9F}"/>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88"/>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BAR">
              <a:extLst>
                <a:ext uri="{FF2B5EF4-FFF2-40B4-BE49-F238E27FC236}">
                  <a16:creationId xmlns:a16="http://schemas.microsoft.com/office/drawing/2014/main" id="{CE994FB1-D336-A014-C103-FB77C5F3B5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descr="A cartoon banana with pom poms&#10;&#10;Description automatically generated">
            <a:extLst>
              <a:ext uri="{FF2B5EF4-FFF2-40B4-BE49-F238E27FC236}">
                <a16:creationId xmlns:a16="http://schemas.microsoft.com/office/drawing/2014/main" id="{26CFA53F-8394-5DD5-1868-5B977A842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74" y="357649"/>
            <a:ext cx="2035277" cy="2007396"/>
          </a:xfrm>
          <a:prstGeom prst="rect">
            <a:avLst/>
          </a:prstGeom>
        </p:spPr>
      </p:pic>
      <p:pic>
        <p:nvPicPr>
          <p:cNvPr id="1026" name="Picture 2" descr="reading directory | Notion | Book gif, Book transparent, Studying gif">
            <a:extLst>
              <a:ext uri="{FF2B5EF4-FFF2-40B4-BE49-F238E27FC236}">
                <a16:creationId xmlns:a16="http://schemas.microsoft.com/office/drawing/2014/main" id="{12D13445-DEB8-EF77-C5B0-165997E8AB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6992" y="4151671"/>
            <a:ext cx="1804219" cy="270632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0E2D686B-D8D1-3985-DF16-D255DCF75D16}"/>
              </a:ext>
            </a:extLst>
          </p:cNvPr>
          <p:cNvSpPr/>
          <p:nvPr/>
        </p:nvSpPr>
        <p:spPr>
          <a:xfrm>
            <a:off x="171012" y="2111929"/>
            <a:ext cx="8972988" cy="2585323"/>
          </a:xfrm>
          <a:prstGeom prst="rect">
            <a:avLst/>
          </a:prstGeom>
          <a:noFill/>
        </p:spPr>
        <p:txBody>
          <a:bodyPr wrap="squar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roadway" panose="04040905080B02020502" pitchFamily="82" charset="0"/>
                <a:cs typeface="Aldhabi" panose="020F0502020204030204" pitchFamily="2" charset="-78"/>
              </a:rPr>
              <a:t>NGỮ VĂN 6</a:t>
            </a:r>
          </a:p>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roadway" panose="04040905080B02020502" pitchFamily="82" charset="0"/>
                <a:cs typeface="Aldhabi" panose="020F0502020204030204" pitchFamily="2" charset="-78"/>
              </a:rPr>
              <a:t>KẾT NỐI TRI THỨC VỚI CUỘC SỐNG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roadway" panose="04040905080B02020502" pitchFamily="82" charset="0"/>
              <a:cs typeface="Aldhabi" panose="020F0502020204030204" pitchFamily="2" charset="-78"/>
            </a:endParaRPr>
          </a:p>
        </p:txBody>
      </p:sp>
    </p:spTree>
    <p:extLst>
      <p:ext uri="{BB962C8B-B14F-4D97-AF65-F5344CB8AC3E}">
        <p14:creationId xmlns:p14="http://schemas.microsoft.com/office/powerpoint/2010/main" val="135421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ruyen">
            <a:extLst>
              <a:ext uri="{FF2B5EF4-FFF2-40B4-BE49-F238E27FC236}">
                <a16:creationId xmlns:a16="http://schemas.microsoft.com/office/drawing/2014/main" id="{186208F6-25D8-9E63-4CDB-D6483F1C30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49" r="1"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2">
            <a:extLst>
              <a:ext uri="{FF2B5EF4-FFF2-40B4-BE49-F238E27FC236}">
                <a16:creationId xmlns:a16="http://schemas.microsoft.com/office/drawing/2014/main" id="{5CB1C92C-7101-6373-DFB6-16E8D987EFCB}"/>
              </a:ext>
            </a:extLst>
          </p:cNvPr>
          <p:cNvGrpSpPr>
            <a:grpSpLocks/>
          </p:cNvGrpSpPr>
          <p:nvPr/>
        </p:nvGrpSpPr>
        <p:grpSpPr bwMode="auto">
          <a:xfrm>
            <a:off x="0" y="0"/>
            <a:ext cx="9144000" cy="6858000"/>
            <a:chOff x="0" y="-32"/>
            <a:chExt cx="5783" cy="4383"/>
          </a:xfrm>
        </p:grpSpPr>
        <p:pic>
          <p:nvPicPr>
            <p:cNvPr id="5" name="Picture 3" descr="BAR">
              <a:extLst>
                <a:ext uri="{FF2B5EF4-FFF2-40B4-BE49-F238E27FC236}">
                  <a16:creationId xmlns:a16="http://schemas.microsoft.com/office/drawing/2014/main" id="{8311CABF-D1AD-CC85-922C-69425BECCC67}"/>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600"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BAR">
              <a:extLst>
                <a:ext uri="{FF2B5EF4-FFF2-40B4-BE49-F238E27FC236}">
                  <a16:creationId xmlns:a16="http://schemas.microsoft.com/office/drawing/2014/main" id="{B357F1AE-F0E5-0718-F4F5-E0B14D39F79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36"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BAR">
              <a:extLst>
                <a:ext uri="{FF2B5EF4-FFF2-40B4-BE49-F238E27FC236}">
                  <a16:creationId xmlns:a16="http://schemas.microsoft.com/office/drawing/2014/main" id="{BC78B994-86D3-8C71-086A-71C05D2D075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88"/>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BAR">
              <a:extLst>
                <a:ext uri="{FF2B5EF4-FFF2-40B4-BE49-F238E27FC236}">
                  <a16:creationId xmlns:a16="http://schemas.microsoft.com/office/drawing/2014/main" id="{83A2FE48-F09E-819F-2846-27ACA14B664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13">
            <a:extLst>
              <a:ext uri="{FF2B5EF4-FFF2-40B4-BE49-F238E27FC236}">
                <a16:creationId xmlns:a16="http://schemas.microsoft.com/office/drawing/2014/main" id="{BB2CF84A-6518-A84D-E093-CE39AD9BF60E}"/>
              </a:ext>
            </a:extLst>
          </p:cNvPr>
          <p:cNvSpPr>
            <a:spLocks noChangeArrowheads="1"/>
          </p:cNvSpPr>
          <p:nvPr/>
        </p:nvSpPr>
        <p:spPr bwMode="auto">
          <a:xfrm>
            <a:off x="-599607" y="123825"/>
            <a:ext cx="9743607" cy="108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en-US" altLang="en-US" sz="2400" b="1" dirty="0">
                <a:solidFill>
                  <a:srgbClr val="FF0000"/>
                </a:solidFill>
                <a:latin typeface="Times New Roman" panose="02020603050405020304" pitchFamily="18" charset="0"/>
                <a:cs typeface="Times New Roman" panose="02020603050405020304" pitchFamily="18" charset="0"/>
              </a:rPr>
              <a:t>CÁC LOÀI CHUNG SỐNG VỚI NHAU NHƯ THẾ NÀO</a:t>
            </a:r>
          </a:p>
          <a:p>
            <a:pPr>
              <a:lnSpc>
                <a:spcPct val="150000"/>
              </a:lnSpc>
              <a:spcBef>
                <a:spcPts val="600"/>
              </a:spcBef>
              <a:spcAft>
                <a:spcPts val="600"/>
              </a:spcAft>
            </a:pPr>
            <a:r>
              <a:rPr lang="vi-VN" altLang="en-US" b="1" dirty="0">
                <a:solidFill>
                  <a:srgbClr val="FF0000"/>
                </a:solidFill>
                <a:latin typeface="Times New Roman" panose="02020603050405020304" pitchFamily="18" charset="0"/>
                <a:cs typeface="Calibri" panose="020F0502020204030204" pitchFamily="34" charset="0"/>
              </a:rPr>
              <a:t>                                                                  </a:t>
            </a:r>
            <a:r>
              <a:rPr lang="en-US" altLang="en-US" b="1" dirty="0">
                <a:solidFill>
                  <a:srgbClr val="FF0000"/>
                </a:solidFill>
                <a:latin typeface="Times New Roman" panose="02020603050405020304" pitchFamily="18" charset="0"/>
                <a:cs typeface="Calibri" panose="020F0502020204030204" pitchFamily="34" charset="0"/>
              </a:rPr>
              <a:t>                                                        NGỌC PHÚ</a:t>
            </a:r>
            <a:r>
              <a:rPr lang="vi-VN" altLang="en-US" b="1" dirty="0">
                <a:solidFill>
                  <a:srgbClr val="FF0000"/>
                </a:solidFill>
                <a:latin typeface="Times New Roman" panose="02020603050405020304" pitchFamily="18" charset="0"/>
                <a:cs typeface="Calibri" panose="020F0502020204030204" pitchFamily="34" charset="0"/>
              </a:rPr>
              <a:t>          </a:t>
            </a:r>
            <a:endParaRPr lang="en-US" altLang="en-US" b="1" dirty="0">
              <a:solidFill>
                <a:srgbClr val="FF0000"/>
              </a:solidFill>
              <a:latin typeface="Times New Roman" panose="02020603050405020304" pitchFamily="18" charset="0"/>
              <a:cs typeface="Calibri" panose="020F0502020204030204" pitchFamily="34" charset="0"/>
            </a:endParaRPr>
          </a:p>
        </p:txBody>
      </p:sp>
      <p:cxnSp>
        <p:nvCxnSpPr>
          <p:cNvPr id="11" name="Straight Connector 4">
            <a:extLst>
              <a:ext uri="{FF2B5EF4-FFF2-40B4-BE49-F238E27FC236}">
                <a16:creationId xmlns:a16="http://schemas.microsoft.com/office/drawing/2014/main" id="{1DF0C68E-7A2A-6C6F-0868-E81BFE0AF114}"/>
              </a:ext>
            </a:extLst>
          </p:cNvPr>
          <p:cNvCxnSpPr>
            <a:cxnSpLocks noChangeShapeType="1"/>
          </p:cNvCxnSpPr>
          <p:nvPr/>
        </p:nvCxnSpPr>
        <p:spPr bwMode="auto">
          <a:xfrm>
            <a:off x="5208548" y="1062038"/>
            <a:ext cx="46038" cy="5643562"/>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a:extLst>
              <a:ext uri="{FF2B5EF4-FFF2-40B4-BE49-F238E27FC236}">
                <a16:creationId xmlns:a16="http://schemas.microsoft.com/office/drawing/2014/main" id="{F5C50CA9-188B-6C74-7E61-A07BFA281A08}"/>
              </a:ext>
            </a:extLst>
          </p:cNvPr>
          <p:cNvSpPr>
            <a:spLocks noChangeArrowheads="1"/>
          </p:cNvSpPr>
          <p:nvPr/>
        </p:nvSpPr>
        <p:spPr bwMode="auto">
          <a:xfrm>
            <a:off x="152400" y="938213"/>
            <a:ext cx="29614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dirty="0">
                <a:solidFill>
                  <a:srgbClr val="00B050"/>
                </a:solidFill>
                <a:latin typeface="Times New Roman" panose="02020603050405020304" pitchFamily="18" charset="0"/>
                <a:cs typeface="Times New Roman" panose="02020603050405020304" pitchFamily="18" charset="0"/>
              </a:rPr>
              <a:t>II. TÌM HIỂU CHI TIẾT</a:t>
            </a:r>
            <a:endParaRPr lang="en-US" altLang="en-US" sz="2000" dirty="0">
              <a:solidFill>
                <a:srgbClr val="00B050"/>
              </a:solidFill>
            </a:endParaRPr>
          </a:p>
        </p:txBody>
      </p:sp>
      <p:sp>
        <p:nvSpPr>
          <p:cNvPr id="23" name="Rectangle 22">
            <a:extLst>
              <a:ext uri="{FF2B5EF4-FFF2-40B4-BE49-F238E27FC236}">
                <a16:creationId xmlns:a16="http://schemas.microsoft.com/office/drawing/2014/main" id="{7ACFFD42-4570-4D32-24EF-8C2A9D9E8443}"/>
              </a:ext>
            </a:extLst>
          </p:cNvPr>
          <p:cNvSpPr>
            <a:spLocks noChangeArrowheads="1"/>
          </p:cNvSpPr>
          <p:nvPr/>
        </p:nvSpPr>
        <p:spPr bwMode="auto">
          <a:xfrm>
            <a:off x="141288" y="1353253"/>
            <a:ext cx="5030319"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dirty="0">
                <a:solidFill>
                  <a:srgbClr val="800080"/>
                </a:solidFill>
                <a:latin typeface="Times New Roman" panose="02020603050405020304" pitchFamily="18" charset="0"/>
                <a:cs typeface="Times New Roman" panose="02020603050405020304" pitchFamily="18" charset="0"/>
              </a:rPr>
              <a:t>2. </a:t>
            </a:r>
            <a:r>
              <a:rPr lang="en-US" altLang="en-US" sz="2000" b="1" dirty="0" err="1">
                <a:solidFill>
                  <a:srgbClr val="800080"/>
                </a:solidFill>
                <a:latin typeface="Times New Roman" panose="02020603050405020304" pitchFamily="18" charset="0"/>
                <a:cs typeface="Times New Roman" panose="02020603050405020304" pitchFamily="18" charset="0"/>
              </a:rPr>
              <a:t>Nội</a:t>
            </a:r>
            <a:r>
              <a:rPr lang="en-US" altLang="en-US" sz="2000" b="1" dirty="0">
                <a:solidFill>
                  <a:srgbClr val="800080"/>
                </a:solidFill>
                <a:latin typeface="Times New Roman" panose="02020603050405020304" pitchFamily="18" charset="0"/>
                <a:cs typeface="Times New Roman" panose="02020603050405020304" pitchFamily="18" charset="0"/>
              </a:rPr>
              <a:t> dung </a:t>
            </a:r>
            <a:r>
              <a:rPr lang="en-US" altLang="en-US" sz="2000" b="1" dirty="0" err="1">
                <a:solidFill>
                  <a:srgbClr val="800080"/>
                </a:solidFill>
                <a:latin typeface="Times New Roman" panose="02020603050405020304" pitchFamily="18" charset="0"/>
                <a:cs typeface="Times New Roman" panose="02020603050405020304" pitchFamily="18" charset="0"/>
              </a:rPr>
              <a:t>vấn</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đề</a:t>
            </a:r>
            <a:r>
              <a:rPr lang="en-US" altLang="en-US" sz="2000" b="1" dirty="0">
                <a:solidFill>
                  <a:srgbClr val="800080"/>
                </a:solidFill>
                <a:latin typeface="Times New Roman" panose="02020603050405020304" pitchFamily="18" charset="0"/>
                <a:cs typeface="Times New Roman" panose="02020603050405020304" pitchFamily="18" charset="0"/>
              </a:rPr>
              <a:t>.</a:t>
            </a:r>
          </a:p>
          <a:p>
            <a:pPr marL="457200" indent="-457200">
              <a:buAutoNum type="alphaLcParenR"/>
            </a:pPr>
            <a:r>
              <a:rPr lang="en-US" altLang="en-US" sz="2000" b="1" dirty="0" err="1">
                <a:solidFill>
                  <a:srgbClr val="800080"/>
                </a:solidFill>
                <a:latin typeface="Times New Roman" panose="02020603050405020304" pitchFamily="18" charset="0"/>
                <a:cs typeface="Times New Roman" panose="02020603050405020304" pitchFamily="18" charset="0"/>
              </a:rPr>
              <a:t>Sự</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đa</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dạng</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của</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các</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loài</a:t>
            </a:r>
            <a:endParaRPr lang="en-US" altLang="en-US" sz="2000" b="1" dirty="0">
              <a:solidFill>
                <a:srgbClr val="800080"/>
              </a:solidFill>
              <a:latin typeface="Times New Roman" panose="02020603050405020304" pitchFamily="18" charset="0"/>
              <a:cs typeface="Times New Roman" panose="02020603050405020304" pitchFamily="18" charset="0"/>
            </a:endParaRPr>
          </a:p>
          <a:p>
            <a:r>
              <a:rPr lang="vi-VN" altLang="en-US" sz="2000" b="1" dirty="0">
                <a:solidFill>
                  <a:srgbClr val="00B050"/>
                </a:solidFill>
                <a:latin typeface="Times New Roman" panose="02020603050405020304" pitchFamily="18" charset="0"/>
                <a:cs typeface="Times New Roman" panose="02020603050405020304" pitchFamily="18" charset="0"/>
              </a:rPr>
              <a:t>- Các loài sinh vật trên T</a:t>
            </a:r>
            <a:r>
              <a:rPr lang="en-US" altLang="en-US" sz="2000" b="1" dirty="0" err="1">
                <a:solidFill>
                  <a:srgbClr val="00B050"/>
                </a:solidFill>
                <a:latin typeface="Times New Roman" panose="02020603050405020304" pitchFamily="18" charset="0"/>
                <a:cs typeface="Times New Roman" panose="02020603050405020304" pitchFamily="18" charset="0"/>
              </a:rPr>
              <a:t>rái</a:t>
            </a:r>
            <a:r>
              <a:rPr lang="en-US" altLang="en-US" sz="2000" b="1" dirty="0">
                <a:solidFill>
                  <a:srgbClr val="00B050"/>
                </a:solidFill>
                <a:latin typeface="Times New Roman" panose="02020603050405020304" pitchFamily="18" charset="0"/>
                <a:cs typeface="Times New Roman" panose="02020603050405020304" pitchFamily="18" charset="0"/>
              </a:rPr>
              <a:t> </a:t>
            </a:r>
            <a:r>
              <a:rPr lang="vi-VN" altLang="en-US" sz="2000" b="1" dirty="0">
                <a:solidFill>
                  <a:srgbClr val="00B050"/>
                </a:solidFill>
                <a:latin typeface="Times New Roman" panose="02020603050405020304" pitchFamily="18" charset="0"/>
                <a:cs typeface="Times New Roman" panose="02020603050405020304" pitchFamily="18" charset="0"/>
              </a:rPr>
              <a:t>Đ</a:t>
            </a:r>
            <a:r>
              <a:rPr lang="en-US" altLang="en-US" sz="2000" b="1" dirty="0" err="1">
                <a:solidFill>
                  <a:srgbClr val="00B050"/>
                </a:solidFill>
                <a:latin typeface="Times New Roman" panose="02020603050405020304" pitchFamily="18" charset="0"/>
                <a:cs typeface="Times New Roman" panose="02020603050405020304" pitchFamily="18" charset="0"/>
              </a:rPr>
              <a:t>ất</a:t>
            </a:r>
            <a:r>
              <a:rPr lang="vi-VN" altLang="en-US" sz="2000" b="1" dirty="0">
                <a:solidFill>
                  <a:srgbClr val="00B050"/>
                </a:solidFill>
                <a:latin typeface="Times New Roman" panose="02020603050405020304" pitchFamily="18" charset="0"/>
                <a:cs typeface="Times New Roman" panose="02020603050405020304" pitchFamily="18" charset="0"/>
              </a:rPr>
              <a:t> rất đa dạng, phong phú. </a:t>
            </a:r>
          </a:p>
          <a:p>
            <a:r>
              <a:rPr lang="vi-VN" altLang="en-US" sz="2000" b="1" dirty="0">
                <a:solidFill>
                  <a:srgbClr val="00B050"/>
                </a:solidFill>
                <a:latin typeface="Times New Roman" panose="02020603050405020304" pitchFamily="18" charset="0"/>
                <a:cs typeface="Times New Roman" panose="02020603050405020304" pitchFamily="18" charset="0"/>
              </a:rPr>
              <a:t>- Con người chưa khám phá hết số lượng các loài trên T</a:t>
            </a:r>
            <a:r>
              <a:rPr lang="en-US" altLang="en-US" sz="2000" b="1" dirty="0" err="1">
                <a:solidFill>
                  <a:srgbClr val="00B050"/>
                </a:solidFill>
                <a:latin typeface="Times New Roman" panose="02020603050405020304" pitchFamily="18" charset="0"/>
                <a:cs typeface="Times New Roman" panose="02020603050405020304" pitchFamily="18" charset="0"/>
              </a:rPr>
              <a:t>rái</a:t>
            </a:r>
            <a:r>
              <a:rPr lang="en-US" altLang="en-US" sz="2000" b="1" dirty="0">
                <a:solidFill>
                  <a:srgbClr val="00B050"/>
                </a:solidFill>
                <a:latin typeface="Times New Roman" panose="02020603050405020304" pitchFamily="18" charset="0"/>
                <a:cs typeface="Times New Roman" panose="02020603050405020304" pitchFamily="18" charset="0"/>
              </a:rPr>
              <a:t> </a:t>
            </a:r>
            <a:r>
              <a:rPr lang="vi-VN" altLang="en-US" sz="2000" b="1" dirty="0">
                <a:solidFill>
                  <a:srgbClr val="00B050"/>
                </a:solidFill>
                <a:latin typeface="Times New Roman" panose="02020603050405020304" pitchFamily="18" charset="0"/>
                <a:cs typeface="Times New Roman" panose="02020603050405020304" pitchFamily="18" charset="0"/>
              </a:rPr>
              <a:t>Đ</a:t>
            </a:r>
            <a:r>
              <a:rPr lang="en-US" altLang="en-US" sz="2000" b="1" dirty="0" err="1">
                <a:solidFill>
                  <a:srgbClr val="00B050"/>
                </a:solidFill>
                <a:latin typeface="Times New Roman" panose="02020603050405020304" pitchFamily="18" charset="0"/>
                <a:cs typeface="Times New Roman" panose="02020603050405020304" pitchFamily="18" charset="0"/>
              </a:rPr>
              <a:t>ất</a:t>
            </a:r>
            <a:r>
              <a:rPr lang="vi-VN" altLang="en-US" sz="2000" b="1" dirty="0">
                <a:solidFill>
                  <a:srgbClr val="00B050"/>
                </a:solidFill>
                <a:latin typeface="Times New Roman" panose="02020603050405020304" pitchFamily="18" charset="0"/>
                <a:cs typeface="Times New Roman" panose="02020603050405020304" pitchFamily="18" charset="0"/>
              </a:rPr>
              <a:t>.</a:t>
            </a:r>
          </a:p>
          <a:p>
            <a:r>
              <a:rPr lang="en-US" altLang="en-US" sz="2000" b="1" dirty="0">
                <a:solidFill>
                  <a:srgbClr val="00B050"/>
                </a:solidFill>
                <a:latin typeface="Times New Roman" panose="02020603050405020304" pitchFamily="18" charset="0"/>
                <a:cs typeface="Times New Roman" panose="02020603050405020304" pitchFamily="18" charset="0"/>
              </a:rPr>
              <a:t>- </a:t>
            </a:r>
            <a:r>
              <a:rPr lang="vi-VN" altLang="en-US" sz="2000" b="1" dirty="0">
                <a:solidFill>
                  <a:srgbClr val="00B050"/>
                </a:solidFill>
                <a:latin typeface="Times New Roman" panose="02020603050405020304" pitchFamily="18" charset="0"/>
                <a:cs typeface="Times New Roman" panose="02020603050405020304" pitchFamily="18" charset="0"/>
              </a:rPr>
              <a:t>Giữa các loài có sự phụ thuộc lẫn nhau.</a:t>
            </a:r>
            <a:endParaRPr lang="en-US" altLang="en-US" sz="2000" b="1" dirty="0">
              <a:solidFill>
                <a:srgbClr val="00B050"/>
              </a:solidFill>
              <a:latin typeface="Times New Roman" panose="02020603050405020304" pitchFamily="18" charset="0"/>
              <a:cs typeface="Times New Roman" panose="02020603050405020304" pitchFamily="18" charset="0"/>
            </a:endParaRPr>
          </a:p>
          <a:p>
            <a:r>
              <a:rPr lang="vi-VN" altLang="en-US" sz="2000" b="1" dirty="0">
                <a:solidFill>
                  <a:srgbClr val="00B050"/>
                </a:solidFill>
                <a:latin typeface="Times New Roman" panose="02020603050405020304" pitchFamily="18" charset="0"/>
                <a:cs typeface="Times New Roman" panose="02020603050405020304" pitchFamily="18" charset="0"/>
              </a:rPr>
              <a:t>- Mỗi quần xã giống như một thế giới riêng, trong đó các loài cùng chung sống với số lượng cá thể khác nhau.</a:t>
            </a:r>
          </a:p>
          <a:p>
            <a:r>
              <a:rPr lang="en-US" altLang="en-US" sz="2000" b="1" dirty="0">
                <a:solidFill>
                  <a:srgbClr val="00B050"/>
                </a:solidFill>
                <a:latin typeface="Times New Roman" panose="02020603050405020304" pitchFamily="18" charset="0"/>
                <a:cs typeface="Times New Roman" panose="02020603050405020304" pitchFamily="18" charset="0"/>
              </a:rPr>
              <a:t>- </a:t>
            </a:r>
            <a:r>
              <a:rPr lang="vi-VN" altLang="en-US" sz="2000" b="1" dirty="0">
                <a:solidFill>
                  <a:srgbClr val="00B050"/>
                </a:solidFill>
                <a:latin typeface="Times New Roman" panose="02020603050405020304" pitchFamily="18" charset="0"/>
                <a:cs typeface="Times New Roman" panose="02020603050405020304" pitchFamily="18" charset="0"/>
              </a:rPr>
              <a:t>Sự đa dạng ở mỗi quần xã phụ thuộc vào nhiều yếu tố.</a:t>
            </a:r>
            <a:endParaRPr lang="en-US" altLang="en-US" sz="2000" b="1" dirty="0">
              <a:solidFill>
                <a:srgbClr val="00B050"/>
              </a:solidFill>
              <a:latin typeface="Times New Roman" panose="02020603050405020304" pitchFamily="18" charset="0"/>
              <a:cs typeface="Times New Roman" panose="02020603050405020304" pitchFamily="18" charset="0"/>
            </a:endParaRPr>
          </a:p>
          <a:p>
            <a:r>
              <a:rPr lang="en-US" altLang="en-US" sz="2000" b="1" dirty="0">
                <a:solidFill>
                  <a:srgbClr val="800080"/>
                </a:solidFill>
                <a:latin typeface="Times New Roman" panose="02020603050405020304" pitchFamily="18" charset="0"/>
                <a:cs typeface="Times New Roman" panose="02020603050405020304" pitchFamily="18" charset="0"/>
              </a:rPr>
              <a:t>b) </a:t>
            </a:r>
            <a:r>
              <a:rPr lang="en-US" altLang="en-US" sz="2000" b="1" dirty="0" err="1">
                <a:solidFill>
                  <a:srgbClr val="800080"/>
                </a:solidFill>
                <a:latin typeface="Times New Roman" panose="02020603050405020304" pitchFamily="18" charset="0"/>
                <a:cs typeface="Times New Roman" panose="02020603050405020304" pitchFamily="18" charset="0"/>
              </a:rPr>
              <a:t>Tính</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trật</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tự</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trong</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đời</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sống</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của</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muôn</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loài</a:t>
            </a:r>
            <a:endParaRPr lang="vi-VN" altLang="en-US" sz="2000" b="1" dirty="0">
              <a:solidFill>
                <a:srgbClr val="800080"/>
              </a:solidFill>
              <a:latin typeface="Times New Roman" panose="02020603050405020304" pitchFamily="18" charset="0"/>
              <a:cs typeface="Times New Roman" panose="02020603050405020304" pitchFamily="18" charset="0"/>
            </a:endParaRPr>
          </a:p>
          <a:p>
            <a:endParaRPr lang="vi-VN" altLang="en-US" sz="2000" b="1" dirty="0">
              <a:solidFill>
                <a:srgbClr val="800080"/>
              </a:solidFill>
              <a:latin typeface="Times New Roman" panose="02020603050405020304" pitchFamily="18" charset="0"/>
              <a:cs typeface="Times New Roman" panose="02020603050405020304" pitchFamily="18" charset="0"/>
            </a:endParaRPr>
          </a:p>
          <a:p>
            <a:endParaRPr lang="en-US" altLang="en-US" sz="2000" b="1" dirty="0">
              <a:solidFill>
                <a:srgbClr val="800080"/>
              </a:solidFill>
              <a:latin typeface="Times New Roman" panose="02020603050405020304" pitchFamily="18" charset="0"/>
              <a:cs typeface="Times New Roman" panose="02020603050405020304" pitchFamily="18" charset="0"/>
            </a:endParaRPr>
          </a:p>
          <a:p>
            <a:endParaRPr lang="vi-VN" altLang="en-US" sz="2000" b="1" dirty="0">
              <a:solidFill>
                <a:srgbClr val="80008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8AEF13BC-13D9-E8C0-EB93-8BBCD6426521}"/>
              </a:ext>
            </a:extLst>
          </p:cNvPr>
          <p:cNvSpPr txBox="1"/>
          <p:nvPr/>
        </p:nvSpPr>
        <p:spPr>
          <a:xfrm>
            <a:off x="5314013" y="1093406"/>
            <a:ext cx="3680085" cy="5262979"/>
          </a:xfrm>
          <a:prstGeom prst="rect">
            <a:avLst/>
          </a:prstGeom>
          <a:noFill/>
        </p:spPr>
        <p:txBody>
          <a:bodyPr wrap="square">
            <a:spAutoFit/>
          </a:bodyPr>
          <a:lstStyle/>
          <a:p>
            <a:r>
              <a:rPr lang="en-US" sz="2400" b="1" dirty="0">
                <a:solidFill>
                  <a:srgbClr val="00B050"/>
                </a:solidFill>
                <a:latin typeface="Times New Roman" panose="02020603050405020304" pitchFamily="18" charset="0"/>
                <a:cs typeface="Times New Roman" panose="02020603050405020304" pitchFamily="18" charset="0"/>
              </a:rPr>
              <a:t>D</a:t>
            </a:r>
            <a:r>
              <a:rPr lang="vi-VN" sz="2400" b="1" dirty="0">
                <a:solidFill>
                  <a:srgbClr val="00B050"/>
                </a:solidFill>
                <a:latin typeface="Times New Roman" panose="02020603050405020304" pitchFamily="18" charset="0"/>
                <a:cs typeface="Times New Roman" panose="02020603050405020304" pitchFamily="18" charset="0"/>
              </a:rPr>
              <a:t>ựa vào việc quan sát thực tế của em, hãy cho biết:</a:t>
            </a:r>
          </a:p>
          <a:p>
            <a:r>
              <a:rPr lang="vi-VN" sz="2400" b="1" dirty="0">
                <a:solidFill>
                  <a:srgbClr val="00B050"/>
                </a:solidFill>
                <a:latin typeface="Times New Roman" panose="02020603050405020304" pitchFamily="18" charset="0"/>
                <a:cs typeface="Times New Roman" panose="02020603050405020304" pitchFamily="18" charset="0"/>
              </a:rPr>
              <a:t>? Kể về một du lịch sinh thái hay khu bảo tồn thiên nhiên mà em biết. Ở đó em thấy các loài sinh vật nào và chúng sống với nhau ra sao?Từ đó em hiểu gì về quần xã sinh vật?</a:t>
            </a:r>
          </a:p>
          <a:p>
            <a:r>
              <a:rPr lang="vi-VN" sz="2400" b="1" dirty="0">
                <a:solidFill>
                  <a:srgbClr val="00B050"/>
                </a:solidFill>
                <a:latin typeface="Times New Roman" panose="02020603050405020304" pitchFamily="18" charset="0"/>
                <a:cs typeface="Times New Roman" panose="02020603050405020304" pitchFamily="18" charset="0"/>
              </a:rPr>
              <a:t>? Số lượng các loài ở mỗi quần xã có giống nhau không? Chúng phụ thuộc vào điều gì?</a:t>
            </a:r>
            <a:endParaRPr lang="en-US" sz="24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932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
                                            <p:txEl>
                                              <p:pRg st="5" end="5"/>
                                            </p:txEl>
                                          </p:spTgt>
                                        </p:tgtEl>
                                        <p:attrNameLst>
                                          <p:attrName>style.visibility</p:attrName>
                                        </p:attrNameLst>
                                      </p:cBhvr>
                                      <p:to>
                                        <p:strVal val="visible"/>
                                      </p:to>
                                    </p:set>
                                    <p:anim calcmode="lin" valueType="num">
                                      <p:cBhvr additive="base">
                                        <p:cTn id="12"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3">
                                            <p:txEl>
                                              <p:pRg st="5" end="5"/>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3">
                                            <p:txEl>
                                              <p:pRg st="6" end="6"/>
                                            </p:txEl>
                                          </p:spTgt>
                                        </p:tgtEl>
                                        <p:attrNameLst>
                                          <p:attrName>style.visibility</p:attrName>
                                        </p:attrNameLst>
                                      </p:cBhvr>
                                      <p:to>
                                        <p:strVal val="visible"/>
                                      </p:to>
                                    </p:set>
                                    <p:anim calcmode="lin" valueType="num">
                                      <p:cBhvr additive="base">
                                        <p:cTn id="16"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3">
                                            <p:txEl>
                                              <p:pRg st="6" end="6"/>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3">
                                            <p:txEl>
                                              <p:pRg st="7" end="7"/>
                                            </p:txEl>
                                          </p:spTgt>
                                        </p:tgtEl>
                                        <p:attrNameLst>
                                          <p:attrName>style.visibility</p:attrName>
                                        </p:attrNameLst>
                                      </p:cBhvr>
                                      <p:to>
                                        <p:strVal val="visible"/>
                                      </p:to>
                                    </p:set>
                                    <p:anim calcmode="lin" valueType="num">
                                      <p:cBhvr additive="base">
                                        <p:cTn id="20"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ruyen">
            <a:extLst>
              <a:ext uri="{FF2B5EF4-FFF2-40B4-BE49-F238E27FC236}">
                <a16:creationId xmlns:a16="http://schemas.microsoft.com/office/drawing/2014/main" id="{186208F6-25D8-9E63-4CDB-D6483F1C30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49" r="1"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2">
            <a:extLst>
              <a:ext uri="{FF2B5EF4-FFF2-40B4-BE49-F238E27FC236}">
                <a16:creationId xmlns:a16="http://schemas.microsoft.com/office/drawing/2014/main" id="{5CB1C92C-7101-6373-DFB6-16E8D987EFCB}"/>
              </a:ext>
            </a:extLst>
          </p:cNvPr>
          <p:cNvGrpSpPr>
            <a:grpSpLocks/>
          </p:cNvGrpSpPr>
          <p:nvPr/>
        </p:nvGrpSpPr>
        <p:grpSpPr bwMode="auto">
          <a:xfrm>
            <a:off x="0" y="0"/>
            <a:ext cx="9144000" cy="6858000"/>
            <a:chOff x="0" y="-32"/>
            <a:chExt cx="5783" cy="4383"/>
          </a:xfrm>
        </p:grpSpPr>
        <p:pic>
          <p:nvPicPr>
            <p:cNvPr id="5" name="Picture 3" descr="BAR">
              <a:extLst>
                <a:ext uri="{FF2B5EF4-FFF2-40B4-BE49-F238E27FC236}">
                  <a16:creationId xmlns:a16="http://schemas.microsoft.com/office/drawing/2014/main" id="{8311CABF-D1AD-CC85-922C-69425BECCC67}"/>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600"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BAR">
              <a:extLst>
                <a:ext uri="{FF2B5EF4-FFF2-40B4-BE49-F238E27FC236}">
                  <a16:creationId xmlns:a16="http://schemas.microsoft.com/office/drawing/2014/main" id="{B357F1AE-F0E5-0718-F4F5-E0B14D39F79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36"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BAR">
              <a:extLst>
                <a:ext uri="{FF2B5EF4-FFF2-40B4-BE49-F238E27FC236}">
                  <a16:creationId xmlns:a16="http://schemas.microsoft.com/office/drawing/2014/main" id="{BC78B994-86D3-8C71-086A-71C05D2D075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88"/>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BAR">
              <a:extLst>
                <a:ext uri="{FF2B5EF4-FFF2-40B4-BE49-F238E27FC236}">
                  <a16:creationId xmlns:a16="http://schemas.microsoft.com/office/drawing/2014/main" id="{83A2FE48-F09E-819F-2846-27ACA14B664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13">
            <a:extLst>
              <a:ext uri="{FF2B5EF4-FFF2-40B4-BE49-F238E27FC236}">
                <a16:creationId xmlns:a16="http://schemas.microsoft.com/office/drawing/2014/main" id="{BB2CF84A-6518-A84D-E093-CE39AD9BF60E}"/>
              </a:ext>
            </a:extLst>
          </p:cNvPr>
          <p:cNvSpPr>
            <a:spLocks noChangeArrowheads="1"/>
          </p:cNvSpPr>
          <p:nvPr/>
        </p:nvSpPr>
        <p:spPr bwMode="auto">
          <a:xfrm>
            <a:off x="-599607" y="123825"/>
            <a:ext cx="9743607" cy="108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en-US" altLang="en-US" sz="2400" b="1" dirty="0">
                <a:solidFill>
                  <a:srgbClr val="FF0000"/>
                </a:solidFill>
                <a:latin typeface="Times New Roman" panose="02020603050405020304" pitchFamily="18" charset="0"/>
                <a:cs typeface="Times New Roman" panose="02020603050405020304" pitchFamily="18" charset="0"/>
              </a:rPr>
              <a:t>CÁC LOÀI CHUNG SỐNG VỚI NHAU NHƯ THẾ NÀO</a:t>
            </a:r>
          </a:p>
          <a:p>
            <a:pPr>
              <a:lnSpc>
                <a:spcPct val="150000"/>
              </a:lnSpc>
              <a:spcBef>
                <a:spcPts val="600"/>
              </a:spcBef>
              <a:spcAft>
                <a:spcPts val="600"/>
              </a:spcAft>
            </a:pPr>
            <a:r>
              <a:rPr lang="vi-VN" altLang="en-US" b="1" dirty="0">
                <a:solidFill>
                  <a:srgbClr val="FF0000"/>
                </a:solidFill>
                <a:latin typeface="Times New Roman" panose="02020603050405020304" pitchFamily="18" charset="0"/>
                <a:cs typeface="Calibri" panose="020F0502020204030204" pitchFamily="34" charset="0"/>
              </a:rPr>
              <a:t>                                                                  </a:t>
            </a:r>
            <a:r>
              <a:rPr lang="en-US" altLang="en-US" b="1" dirty="0">
                <a:solidFill>
                  <a:srgbClr val="FF0000"/>
                </a:solidFill>
                <a:latin typeface="Times New Roman" panose="02020603050405020304" pitchFamily="18" charset="0"/>
                <a:cs typeface="Calibri" panose="020F0502020204030204" pitchFamily="34" charset="0"/>
              </a:rPr>
              <a:t>                                                        NGỌC PHÚ</a:t>
            </a:r>
            <a:r>
              <a:rPr lang="vi-VN" altLang="en-US" b="1" dirty="0">
                <a:solidFill>
                  <a:srgbClr val="FF0000"/>
                </a:solidFill>
                <a:latin typeface="Times New Roman" panose="02020603050405020304" pitchFamily="18" charset="0"/>
                <a:cs typeface="Calibri" panose="020F0502020204030204" pitchFamily="34" charset="0"/>
              </a:rPr>
              <a:t>          </a:t>
            </a:r>
            <a:endParaRPr lang="en-US" altLang="en-US" b="1" dirty="0">
              <a:solidFill>
                <a:srgbClr val="FF0000"/>
              </a:solidFill>
              <a:latin typeface="Times New Roman" panose="02020603050405020304" pitchFamily="18" charset="0"/>
              <a:cs typeface="Calibri" panose="020F0502020204030204" pitchFamily="34" charset="0"/>
            </a:endParaRPr>
          </a:p>
        </p:txBody>
      </p:sp>
      <p:sp>
        <p:nvSpPr>
          <p:cNvPr id="12" name="Rectangle 11">
            <a:extLst>
              <a:ext uri="{FF2B5EF4-FFF2-40B4-BE49-F238E27FC236}">
                <a16:creationId xmlns:a16="http://schemas.microsoft.com/office/drawing/2014/main" id="{F5C50CA9-188B-6C74-7E61-A07BFA281A08}"/>
              </a:ext>
            </a:extLst>
          </p:cNvPr>
          <p:cNvSpPr>
            <a:spLocks noChangeArrowheads="1"/>
          </p:cNvSpPr>
          <p:nvPr/>
        </p:nvSpPr>
        <p:spPr bwMode="auto">
          <a:xfrm>
            <a:off x="152400" y="938213"/>
            <a:ext cx="29614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dirty="0">
                <a:solidFill>
                  <a:srgbClr val="00B050"/>
                </a:solidFill>
                <a:latin typeface="Times New Roman" panose="02020603050405020304" pitchFamily="18" charset="0"/>
                <a:cs typeface="Times New Roman" panose="02020603050405020304" pitchFamily="18" charset="0"/>
              </a:rPr>
              <a:t>II. TÌM HIỂU CHI TIẾT</a:t>
            </a:r>
            <a:endParaRPr lang="en-US" altLang="en-US" sz="2000" dirty="0">
              <a:solidFill>
                <a:srgbClr val="00B050"/>
              </a:solidFill>
            </a:endParaRPr>
          </a:p>
        </p:txBody>
      </p:sp>
      <p:sp>
        <p:nvSpPr>
          <p:cNvPr id="23" name="Rectangle 22">
            <a:extLst>
              <a:ext uri="{FF2B5EF4-FFF2-40B4-BE49-F238E27FC236}">
                <a16:creationId xmlns:a16="http://schemas.microsoft.com/office/drawing/2014/main" id="{7ACFFD42-4570-4D32-24EF-8C2A9D9E8443}"/>
              </a:ext>
            </a:extLst>
          </p:cNvPr>
          <p:cNvSpPr>
            <a:spLocks noChangeArrowheads="1"/>
          </p:cNvSpPr>
          <p:nvPr/>
        </p:nvSpPr>
        <p:spPr bwMode="auto">
          <a:xfrm>
            <a:off x="141288" y="1353253"/>
            <a:ext cx="503031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dirty="0">
                <a:solidFill>
                  <a:srgbClr val="800080"/>
                </a:solidFill>
                <a:latin typeface="Times New Roman" panose="02020603050405020304" pitchFamily="18" charset="0"/>
                <a:cs typeface="Times New Roman" panose="02020603050405020304" pitchFamily="18" charset="0"/>
              </a:rPr>
              <a:t>2. </a:t>
            </a:r>
            <a:r>
              <a:rPr lang="en-US" altLang="en-US" sz="2000" b="1" dirty="0" err="1">
                <a:solidFill>
                  <a:srgbClr val="800080"/>
                </a:solidFill>
                <a:latin typeface="Times New Roman" panose="02020603050405020304" pitchFamily="18" charset="0"/>
                <a:cs typeface="Times New Roman" panose="02020603050405020304" pitchFamily="18" charset="0"/>
              </a:rPr>
              <a:t>Nội</a:t>
            </a:r>
            <a:r>
              <a:rPr lang="en-US" altLang="en-US" sz="2000" b="1" dirty="0">
                <a:solidFill>
                  <a:srgbClr val="800080"/>
                </a:solidFill>
                <a:latin typeface="Times New Roman" panose="02020603050405020304" pitchFamily="18" charset="0"/>
                <a:cs typeface="Times New Roman" panose="02020603050405020304" pitchFamily="18" charset="0"/>
              </a:rPr>
              <a:t> dung </a:t>
            </a:r>
            <a:r>
              <a:rPr lang="en-US" altLang="en-US" sz="2000" b="1" dirty="0" err="1">
                <a:solidFill>
                  <a:srgbClr val="800080"/>
                </a:solidFill>
                <a:latin typeface="Times New Roman" panose="02020603050405020304" pitchFamily="18" charset="0"/>
                <a:cs typeface="Times New Roman" panose="02020603050405020304" pitchFamily="18" charset="0"/>
              </a:rPr>
              <a:t>vấn</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đề</a:t>
            </a:r>
            <a:r>
              <a:rPr lang="en-US" altLang="en-US" sz="2000" b="1" dirty="0">
                <a:solidFill>
                  <a:srgbClr val="800080"/>
                </a:solidFill>
                <a:latin typeface="Times New Roman" panose="02020603050405020304" pitchFamily="18" charset="0"/>
                <a:cs typeface="Times New Roman" panose="02020603050405020304" pitchFamily="18" charset="0"/>
              </a:rPr>
              <a:t>.</a:t>
            </a:r>
          </a:p>
          <a:p>
            <a:r>
              <a:rPr lang="en-US" altLang="en-US" sz="2000" b="1" dirty="0">
                <a:solidFill>
                  <a:srgbClr val="800080"/>
                </a:solidFill>
                <a:latin typeface="Times New Roman" panose="02020603050405020304" pitchFamily="18" charset="0"/>
                <a:cs typeface="Times New Roman" panose="02020603050405020304" pitchFamily="18" charset="0"/>
              </a:rPr>
              <a:t>b) </a:t>
            </a:r>
            <a:r>
              <a:rPr lang="en-US" altLang="en-US" sz="2000" b="1" dirty="0" err="1">
                <a:solidFill>
                  <a:srgbClr val="800080"/>
                </a:solidFill>
                <a:latin typeface="Times New Roman" panose="02020603050405020304" pitchFamily="18" charset="0"/>
                <a:cs typeface="Times New Roman" panose="02020603050405020304" pitchFamily="18" charset="0"/>
              </a:rPr>
              <a:t>Tính</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trật</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tự</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trong</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đời</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sống</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của</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muôn</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loài</a:t>
            </a:r>
            <a:endParaRPr lang="vi-VN" altLang="en-US" sz="2000" b="1" dirty="0">
              <a:solidFill>
                <a:srgbClr val="800080"/>
              </a:solidFill>
              <a:latin typeface="Times New Roman" panose="02020603050405020304" pitchFamily="18" charset="0"/>
              <a:cs typeface="Times New Roman" panose="02020603050405020304" pitchFamily="18" charset="0"/>
            </a:endParaRPr>
          </a:p>
          <a:p>
            <a:endParaRPr lang="vi-VN" altLang="en-US" sz="2000" b="1" dirty="0">
              <a:solidFill>
                <a:srgbClr val="800080"/>
              </a:solidFill>
              <a:latin typeface="Times New Roman" panose="02020603050405020304" pitchFamily="18" charset="0"/>
              <a:cs typeface="Times New Roman" panose="02020603050405020304" pitchFamily="18" charset="0"/>
            </a:endParaRPr>
          </a:p>
          <a:p>
            <a:endParaRPr lang="en-US" altLang="en-US" sz="2000" b="1" dirty="0">
              <a:solidFill>
                <a:srgbClr val="800080"/>
              </a:solidFill>
              <a:latin typeface="Times New Roman" panose="02020603050405020304" pitchFamily="18" charset="0"/>
              <a:cs typeface="Times New Roman" panose="02020603050405020304" pitchFamily="18" charset="0"/>
            </a:endParaRPr>
          </a:p>
          <a:p>
            <a:endParaRPr lang="vi-VN" altLang="en-US" sz="2000" b="1" dirty="0">
              <a:solidFill>
                <a:srgbClr val="800080"/>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9FFC4815-B28A-5889-1CB7-B41B3C823982}"/>
              </a:ext>
            </a:extLst>
          </p:cNvPr>
          <p:cNvGraphicFramePr>
            <a:graphicFrameLocks noGrp="1"/>
          </p:cNvGraphicFramePr>
          <p:nvPr>
            <p:extLst>
              <p:ext uri="{D42A27DB-BD31-4B8C-83A1-F6EECF244321}">
                <p14:modId xmlns:p14="http://schemas.microsoft.com/office/powerpoint/2010/main" val="351143315"/>
              </p:ext>
            </p:extLst>
          </p:nvPr>
        </p:nvGraphicFramePr>
        <p:xfrm>
          <a:off x="1596053" y="2721134"/>
          <a:ext cx="6009950" cy="2743200"/>
        </p:xfrm>
        <a:graphic>
          <a:graphicData uri="http://schemas.openxmlformats.org/drawingml/2006/table">
            <a:tbl>
              <a:tblPr/>
              <a:tblGrid>
                <a:gridCol w="856227">
                  <a:extLst>
                    <a:ext uri="{9D8B030D-6E8A-4147-A177-3AD203B41FA5}">
                      <a16:colId xmlns:a16="http://schemas.microsoft.com/office/drawing/2014/main" val="3729688627"/>
                    </a:ext>
                  </a:extLst>
                </a:gridCol>
                <a:gridCol w="5153723">
                  <a:extLst>
                    <a:ext uri="{9D8B030D-6E8A-4147-A177-3AD203B41FA5}">
                      <a16:colId xmlns:a16="http://schemas.microsoft.com/office/drawing/2014/main" val="1035133451"/>
                    </a:ext>
                  </a:extLst>
                </a:gridCol>
              </a:tblGrid>
              <a:tr h="241741">
                <a:tc gridSpan="2">
                  <a:txBody>
                    <a:bodyPr/>
                    <a:lstStyle/>
                    <a:p>
                      <a:pPr algn="ctr" fontAlgn="t"/>
                      <a:r>
                        <a:rPr lang="en-US" sz="2000">
                          <a:solidFill>
                            <a:srgbClr val="000000"/>
                          </a:solidFill>
                          <a:effectLst/>
                          <a:highlight>
                            <a:srgbClr val="DEEAF6"/>
                          </a:highlight>
                          <a:latin typeface="Times New Roman" panose="02020603050405020304" pitchFamily="18" charset="0"/>
                          <a:cs typeface="Times New Roman" panose="02020603050405020304" pitchFamily="18" charset="0"/>
                        </a:rPr>
                        <a:t>Tính trật tự trong đời sống của muôn loài</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extLst>
                  <a:ext uri="{0D108BD9-81ED-4DB2-BD59-A6C34878D82A}">
                    <a16:rowId xmlns:a16="http://schemas.microsoft.com/office/drawing/2014/main" val="3485565638"/>
                  </a:ext>
                </a:extLst>
              </a:tr>
              <a:tr h="794226">
                <a:tc>
                  <a:txBody>
                    <a:bodyPr/>
                    <a:lstStyle/>
                    <a:p>
                      <a:pPr algn="just"/>
                      <a:r>
                        <a:rPr lang="en-US" sz="2000">
                          <a:solidFill>
                            <a:srgbClr val="000000"/>
                          </a:solidFill>
                          <a:effectLst/>
                          <a:latin typeface="Times New Roman" panose="02020603050405020304" pitchFamily="18" charset="0"/>
                          <a:cs typeface="Times New Roman" panose="02020603050405020304" pitchFamily="18" charset="0"/>
                        </a:rPr>
                        <a:t>Biểu hiện</a:t>
                      </a: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r>
                        <a:rPr lang="en-US" sz="2000" dirty="0">
                          <a:solidFill>
                            <a:srgbClr val="000000"/>
                          </a:solidFill>
                          <a:effectLst/>
                          <a:latin typeface="Times New Roman" panose="02020603050405020304" pitchFamily="18" charset="0"/>
                          <a:cs typeface="Times New Roman" panose="02020603050405020304" pitchFamily="18" charset="0"/>
                        </a:rPr>
                        <a:t>……………………………………………………………………………..……………………………………..</a:t>
                      </a: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8529993"/>
                  </a:ext>
                </a:extLst>
              </a:tr>
              <a:tr h="704903">
                <a:tc>
                  <a:txBody>
                    <a:bodyPr/>
                    <a:lstStyle/>
                    <a:p>
                      <a:pPr algn="just"/>
                      <a:r>
                        <a:rPr lang="en-US" sz="2000">
                          <a:solidFill>
                            <a:srgbClr val="000000"/>
                          </a:solidFill>
                          <a:effectLst/>
                          <a:latin typeface="Times New Roman" panose="02020603050405020304" pitchFamily="18" charset="0"/>
                          <a:cs typeface="Times New Roman" panose="02020603050405020304" pitchFamily="18" charset="0"/>
                        </a:rPr>
                        <a:t>Mục đích</a:t>
                      </a: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r>
                        <a:rPr lang="en-US" sz="2000" dirty="0">
                          <a:solidFill>
                            <a:srgbClr val="000000"/>
                          </a:solidFill>
                          <a:effectLst/>
                          <a:latin typeface="Times New Roman" panose="02020603050405020304" pitchFamily="18" charset="0"/>
                          <a:cs typeface="Times New Roman" panose="02020603050405020304" pitchFamily="18" charset="0"/>
                        </a:rPr>
                        <a:t>……………………………………………………………………………..……………………………………..</a:t>
                      </a:r>
                    </a:p>
                    <a:p>
                      <a:pPr algn="just" fontAlgn="t"/>
                      <a:r>
                        <a:rPr lang="en-US" sz="2000" dirty="0">
                          <a:solidFill>
                            <a:srgbClr val="000000"/>
                          </a:solidFill>
                          <a:effectLst/>
                          <a:latin typeface="Times New Roman" panose="02020603050405020304" pitchFamily="18" charset="0"/>
                          <a:cs typeface="Times New Roman" panose="02020603050405020304" pitchFamily="18" charset="0"/>
                        </a:rPr>
                        <a:t>………………………………………………………</a:t>
                      </a: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1959013"/>
                  </a:ext>
                </a:extLst>
              </a:tr>
            </a:tbl>
          </a:graphicData>
        </a:graphic>
      </p:graphicFrame>
      <p:sp>
        <p:nvSpPr>
          <p:cNvPr id="7" name="Rectangle 32">
            <a:extLst>
              <a:ext uri="{FF2B5EF4-FFF2-40B4-BE49-F238E27FC236}">
                <a16:creationId xmlns:a16="http://schemas.microsoft.com/office/drawing/2014/main" id="{6B8B577C-9CA6-99C1-EAAD-C2AEA40EA6EC}"/>
              </a:ext>
            </a:extLst>
          </p:cNvPr>
          <p:cNvSpPr>
            <a:spLocks noChangeArrowheads="1"/>
          </p:cNvSpPr>
          <p:nvPr/>
        </p:nvSpPr>
        <p:spPr bwMode="auto">
          <a:xfrm>
            <a:off x="2475756" y="2091871"/>
            <a:ext cx="43921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en-US" sz="2400" b="1" dirty="0">
                <a:solidFill>
                  <a:srgbClr val="FF0000"/>
                </a:solidFill>
                <a:effectLst>
                  <a:outerShdw blurRad="38100" dist="38100" dir="2700000" algn="tl">
                    <a:srgbClr val="C0C0C0"/>
                  </a:outerShdw>
                </a:effectLst>
                <a:latin typeface="Times New Roman" panose="02020603050405020304" pitchFamily="18" charset="0"/>
              </a:rPr>
              <a:t>Hoàn </a:t>
            </a:r>
            <a:r>
              <a:rPr lang="en-US" altLang="en-US" sz="2400" b="1" dirty="0" err="1">
                <a:solidFill>
                  <a:srgbClr val="FF0000"/>
                </a:solidFill>
                <a:effectLst>
                  <a:outerShdw blurRad="38100" dist="38100" dir="2700000" algn="tl">
                    <a:srgbClr val="C0C0C0"/>
                  </a:outerShdw>
                </a:effectLst>
                <a:latin typeface="Times New Roman" panose="02020603050405020304" pitchFamily="18" charset="0"/>
              </a:rPr>
              <a:t>thành</a:t>
            </a:r>
            <a:r>
              <a:rPr lang="en-US" altLang="en-US" sz="2400" b="1" dirty="0">
                <a:solidFill>
                  <a:srgbClr val="FF0000"/>
                </a:solidFill>
                <a:effectLst>
                  <a:outerShdw blurRad="38100" dist="38100" dir="2700000" algn="tl">
                    <a:srgbClr val="C0C0C0"/>
                  </a:outerShdw>
                </a:effectLst>
                <a:latin typeface="Times New Roman" panose="02020603050405020304" pitchFamily="18" charset="0"/>
              </a:rPr>
              <a:t> </a:t>
            </a:r>
            <a:r>
              <a:rPr lang="en-US" altLang="en-US" sz="2400" b="1" dirty="0" err="1">
                <a:solidFill>
                  <a:srgbClr val="FF0000"/>
                </a:solidFill>
                <a:effectLst>
                  <a:outerShdw blurRad="38100" dist="38100" dir="2700000" algn="tl">
                    <a:srgbClr val="C0C0C0"/>
                  </a:outerShdw>
                </a:effectLst>
                <a:latin typeface="Times New Roman" panose="02020603050405020304" pitchFamily="18" charset="0"/>
              </a:rPr>
              <a:t>phiếu</a:t>
            </a:r>
            <a:r>
              <a:rPr lang="en-US" altLang="en-US" sz="2400" b="1" dirty="0">
                <a:solidFill>
                  <a:srgbClr val="FF0000"/>
                </a:solidFill>
                <a:effectLst>
                  <a:outerShdw blurRad="38100" dist="38100" dir="2700000" algn="tl">
                    <a:srgbClr val="C0C0C0"/>
                  </a:outerShdw>
                </a:effectLst>
                <a:latin typeface="Times New Roman" panose="02020603050405020304" pitchFamily="18" charset="0"/>
              </a:rPr>
              <a:t> </a:t>
            </a:r>
            <a:r>
              <a:rPr lang="en-US" altLang="en-US" sz="2400" b="1" dirty="0" err="1">
                <a:solidFill>
                  <a:srgbClr val="FF0000"/>
                </a:solidFill>
                <a:effectLst>
                  <a:outerShdw blurRad="38100" dist="38100" dir="2700000" algn="tl">
                    <a:srgbClr val="C0C0C0"/>
                  </a:outerShdw>
                </a:effectLst>
                <a:latin typeface="Times New Roman" panose="02020603050405020304" pitchFamily="18" charset="0"/>
              </a:rPr>
              <a:t>học</a:t>
            </a:r>
            <a:r>
              <a:rPr lang="en-US" altLang="en-US" sz="2400" b="1" dirty="0">
                <a:solidFill>
                  <a:srgbClr val="FF0000"/>
                </a:solidFill>
                <a:effectLst>
                  <a:outerShdw blurRad="38100" dist="38100" dir="2700000" algn="tl">
                    <a:srgbClr val="C0C0C0"/>
                  </a:outerShdw>
                </a:effectLst>
                <a:latin typeface="Times New Roman" panose="02020603050405020304" pitchFamily="18" charset="0"/>
              </a:rPr>
              <a:t> </a:t>
            </a:r>
            <a:r>
              <a:rPr lang="en-US" altLang="en-US" sz="2400" b="1" dirty="0" err="1">
                <a:solidFill>
                  <a:srgbClr val="FF0000"/>
                </a:solidFill>
                <a:effectLst>
                  <a:outerShdw blurRad="38100" dist="38100" dir="2700000" algn="tl">
                    <a:srgbClr val="C0C0C0"/>
                  </a:outerShdw>
                </a:effectLst>
                <a:latin typeface="Times New Roman" panose="02020603050405020304" pitchFamily="18" charset="0"/>
              </a:rPr>
              <a:t>tập</a:t>
            </a:r>
            <a:r>
              <a:rPr lang="en-US" altLang="en-US" sz="2400" b="1" dirty="0">
                <a:solidFill>
                  <a:srgbClr val="FF0000"/>
                </a:solidFill>
                <a:effectLst>
                  <a:outerShdw blurRad="38100" dist="38100" dir="2700000" algn="tl">
                    <a:srgbClr val="C0C0C0"/>
                  </a:outerShdw>
                </a:effectLst>
                <a:latin typeface="Times New Roman" panose="02020603050405020304" pitchFamily="18" charset="0"/>
              </a:rPr>
              <a:t> </a:t>
            </a:r>
            <a:r>
              <a:rPr lang="en-US" altLang="en-US" sz="2400" b="1" dirty="0" err="1">
                <a:solidFill>
                  <a:srgbClr val="FF0000"/>
                </a:solidFill>
                <a:effectLst>
                  <a:outerShdw blurRad="38100" dist="38100" dir="2700000" algn="tl">
                    <a:srgbClr val="C0C0C0"/>
                  </a:outerShdw>
                </a:effectLst>
                <a:latin typeface="Times New Roman" panose="02020603050405020304" pitchFamily="18" charset="0"/>
              </a:rPr>
              <a:t>số</a:t>
            </a:r>
            <a:r>
              <a:rPr lang="en-US" altLang="en-US" sz="2400" b="1" dirty="0">
                <a:solidFill>
                  <a:srgbClr val="FF0000"/>
                </a:solidFill>
                <a:effectLst>
                  <a:outerShdw blurRad="38100" dist="38100" dir="2700000" algn="tl">
                    <a:srgbClr val="C0C0C0"/>
                  </a:outerShdw>
                </a:effectLst>
                <a:latin typeface="Times New Roman" panose="02020603050405020304" pitchFamily="18" charset="0"/>
              </a:rPr>
              <a:t> 2: </a:t>
            </a:r>
          </a:p>
        </p:txBody>
      </p:sp>
    </p:spTree>
    <p:extLst>
      <p:ext uri="{BB962C8B-B14F-4D97-AF65-F5344CB8AC3E}">
        <p14:creationId xmlns:p14="http://schemas.microsoft.com/office/powerpoint/2010/main" val="399365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 calcmode="lin" valueType="num">
                                      <p:cBhvr additive="base">
                                        <p:cTn id="7"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ruyen">
            <a:extLst>
              <a:ext uri="{FF2B5EF4-FFF2-40B4-BE49-F238E27FC236}">
                <a16:creationId xmlns:a16="http://schemas.microsoft.com/office/drawing/2014/main" id="{186208F6-25D8-9E63-4CDB-D6483F1C30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49" r="1"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2">
            <a:extLst>
              <a:ext uri="{FF2B5EF4-FFF2-40B4-BE49-F238E27FC236}">
                <a16:creationId xmlns:a16="http://schemas.microsoft.com/office/drawing/2014/main" id="{5CB1C92C-7101-6373-DFB6-16E8D987EFCB}"/>
              </a:ext>
            </a:extLst>
          </p:cNvPr>
          <p:cNvGrpSpPr>
            <a:grpSpLocks/>
          </p:cNvGrpSpPr>
          <p:nvPr/>
        </p:nvGrpSpPr>
        <p:grpSpPr bwMode="auto">
          <a:xfrm>
            <a:off x="0" y="0"/>
            <a:ext cx="9144000" cy="6858000"/>
            <a:chOff x="0" y="-32"/>
            <a:chExt cx="5783" cy="4383"/>
          </a:xfrm>
        </p:grpSpPr>
        <p:pic>
          <p:nvPicPr>
            <p:cNvPr id="5" name="Picture 3" descr="BAR">
              <a:extLst>
                <a:ext uri="{FF2B5EF4-FFF2-40B4-BE49-F238E27FC236}">
                  <a16:creationId xmlns:a16="http://schemas.microsoft.com/office/drawing/2014/main" id="{8311CABF-D1AD-CC85-922C-69425BECCC67}"/>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600"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BAR">
              <a:extLst>
                <a:ext uri="{FF2B5EF4-FFF2-40B4-BE49-F238E27FC236}">
                  <a16:creationId xmlns:a16="http://schemas.microsoft.com/office/drawing/2014/main" id="{B357F1AE-F0E5-0718-F4F5-E0B14D39F799}"/>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136"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BAR">
              <a:extLst>
                <a:ext uri="{FF2B5EF4-FFF2-40B4-BE49-F238E27FC236}">
                  <a16:creationId xmlns:a16="http://schemas.microsoft.com/office/drawing/2014/main" id="{BC78B994-86D3-8C71-086A-71C05D2D075C}"/>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88"/>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BAR">
              <a:extLst>
                <a:ext uri="{FF2B5EF4-FFF2-40B4-BE49-F238E27FC236}">
                  <a16:creationId xmlns:a16="http://schemas.microsoft.com/office/drawing/2014/main" id="{83A2FE48-F09E-819F-2846-27ACA14B664F}"/>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13">
            <a:extLst>
              <a:ext uri="{FF2B5EF4-FFF2-40B4-BE49-F238E27FC236}">
                <a16:creationId xmlns:a16="http://schemas.microsoft.com/office/drawing/2014/main" id="{BB2CF84A-6518-A84D-E093-CE39AD9BF60E}"/>
              </a:ext>
            </a:extLst>
          </p:cNvPr>
          <p:cNvSpPr>
            <a:spLocks noChangeArrowheads="1"/>
          </p:cNvSpPr>
          <p:nvPr/>
        </p:nvSpPr>
        <p:spPr bwMode="auto">
          <a:xfrm>
            <a:off x="-599607" y="123825"/>
            <a:ext cx="9743607" cy="108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en-US" altLang="en-US" sz="2400" b="1" dirty="0">
                <a:solidFill>
                  <a:srgbClr val="FF0000"/>
                </a:solidFill>
                <a:latin typeface="Times New Roman" panose="02020603050405020304" pitchFamily="18" charset="0"/>
                <a:cs typeface="Times New Roman" panose="02020603050405020304" pitchFamily="18" charset="0"/>
              </a:rPr>
              <a:t>CÁC LOÀI CHUNG SỐNG VỚI NHAU NHƯ THẾ NÀO</a:t>
            </a:r>
          </a:p>
          <a:p>
            <a:pPr>
              <a:lnSpc>
                <a:spcPct val="150000"/>
              </a:lnSpc>
              <a:spcBef>
                <a:spcPts val="600"/>
              </a:spcBef>
              <a:spcAft>
                <a:spcPts val="600"/>
              </a:spcAft>
            </a:pPr>
            <a:r>
              <a:rPr lang="vi-VN" altLang="en-US" b="1" dirty="0">
                <a:solidFill>
                  <a:srgbClr val="FF0000"/>
                </a:solidFill>
                <a:latin typeface="Times New Roman" panose="02020603050405020304" pitchFamily="18" charset="0"/>
                <a:cs typeface="Calibri" panose="020F0502020204030204" pitchFamily="34" charset="0"/>
              </a:rPr>
              <a:t>                                                                  </a:t>
            </a:r>
            <a:r>
              <a:rPr lang="en-US" altLang="en-US" b="1" dirty="0">
                <a:solidFill>
                  <a:srgbClr val="FF0000"/>
                </a:solidFill>
                <a:latin typeface="Times New Roman" panose="02020603050405020304" pitchFamily="18" charset="0"/>
                <a:cs typeface="Calibri" panose="020F0502020204030204" pitchFamily="34" charset="0"/>
              </a:rPr>
              <a:t>                                                        NGỌC PHÚ</a:t>
            </a:r>
            <a:r>
              <a:rPr lang="vi-VN" altLang="en-US" b="1" dirty="0">
                <a:solidFill>
                  <a:srgbClr val="FF0000"/>
                </a:solidFill>
                <a:latin typeface="Times New Roman" panose="02020603050405020304" pitchFamily="18" charset="0"/>
                <a:cs typeface="Calibri" panose="020F0502020204030204" pitchFamily="34" charset="0"/>
              </a:rPr>
              <a:t>          </a:t>
            </a:r>
            <a:endParaRPr lang="en-US" altLang="en-US" b="1" dirty="0">
              <a:solidFill>
                <a:srgbClr val="FF0000"/>
              </a:solidFill>
              <a:latin typeface="Times New Roman" panose="02020603050405020304" pitchFamily="18" charset="0"/>
              <a:cs typeface="Calibri" panose="020F0502020204030204" pitchFamily="34" charset="0"/>
            </a:endParaRPr>
          </a:p>
        </p:txBody>
      </p:sp>
      <p:sp>
        <p:nvSpPr>
          <p:cNvPr id="12" name="Rectangle 11">
            <a:extLst>
              <a:ext uri="{FF2B5EF4-FFF2-40B4-BE49-F238E27FC236}">
                <a16:creationId xmlns:a16="http://schemas.microsoft.com/office/drawing/2014/main" id="{F5C50CA9-188B-6C74-7E61-A07BFA281A08}"/>
              </a:ext>
            </a:extLst>
          </p:cNvPr>
          <p:cNvSpPr>
            <a:spLocks noChangeArrowheads="1"/>
          </p:cNvSpPr>
          <p:nvPr/>
        </p:nvSpPr>
        <p:spPr bwMode="auto">
          <a:xfrm>
            <a:off x="152400" y="938213"/>
            <a:ext cx="29614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dirty="0">
                <a:solidFill>
                  <a:srgbClr val="00B050"/>
                </a:solidFill>
                <a:latin typeface="Times New Roman" panose="02020603050405020304" pitchFamily="18" charset="0"/>
                <a:cs typeface="Times New Roman" panose="02020603050405020304" pitchFamily="18" charset="0"/>
              </a:rPr>
              <a:t>II. TÌM HIỂU CHI TIẾT</a:t>
            </a:r>
            <a:endParaRPr lang="en-US" altLang="en-US" sz="2000" dirty="0">
              <a:solidFill>
                <a:srgbClr val="00B050"/>
              </a:solidFill>
            </a:endParaRPr>
          </a:p>
        </p:txBody>
      </p:sp>
      <p:sp>
        <p:nvSpPr>
          <p:cNvPr id="23" name="Rectangle 22">
            <a:extLst>
              <a:ext uri="{FF2B5EF4-FFF2-40B4-BE49-F238E27FC236}">
                <a16:creationId xmlns:a16="http://schemas.microsoft.com/office/drawing/2014/main" id="{7ACFFD42-4570-4D32-24EF-8C2A9D9E8443}"/>
              </a:ext>
            </a:extLst>
          </p:cNvPr>
          <p:cNvSpPr>
            <a:spLocks noChangeArrowheads="1"/>
          </p:cNvSpPr>
          <p:nvPr/>
        </p:nvSpPr>
        <p:spPr bwMode="auto">
          <a:xfrm>
            <a:off x="141288" y="1353253"/>
            <a:ext cx="503031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dirty="0">
                <a:solidFill>
                  <a:srgbClr val="800080"/>
                </a:solidFill>
                <a:latin typeface="Times New Roman" panose="02020603050405020304" pitchFamily="18" charset="0"/>
                <a:cs typeface="Times New Roman" panose="02020603050405020304" pitchFamily="18" charset="0"/>
              </a:rPr>
              <a:t>2. </a:t>
            </a:r>
            <a:r>
              <a:rPr lang="en-US" altLang="en-US" sz="2000" b="1" dirty="0" err="1">
                <a:solidFill>
                  <a:srgbClr val="800080"/>
                </a:solidFill>
                <a:latin typeface="Times New Roman" panose="02020603050405020304" pitchFamily="18" charset="0"/>
                <a:cs typeface="Times New Roman" panose="02020603050405020304" pitchFamily="18" charset="0"/>
              </a:rPr>
              <a:t>Nội</a:t>
            </a:r>
            <a:r>
              <a:rPr lang="en-US" altLang="en-US" sz="2000" b="1" dirty="0">
                <a:solidFill>
                  <a:srgbClr val="800080"/>
                </a:solidFill>
                <a:latin typeface="Times New Roman" panose="02020603050405020304" pitchFamily="18" charset="0"/>
                <a:cs typeface="Times New Roman" panose="02020603050405020304" pitchFamily="18" charset="0"/>
              </a:rPr>
              <a:t> dung </a:t>
            </a:r>
            <a:r>
              <a:rPr lang="en-US" altLang="en-US" sz="2000" b="1" dirty="0" err="1">
                <a:solidFill>
                  <a:srgbClr val="800080"/>
                </a:solidFill>
                <a:latin typeface="Times New Roman" panose="02020603050405020304" pitchFamily="18" charset="0"/>
                <a:cs typeface="Times New Roman" panose="02020603050405020304" pitchFamily="18" charset="0"/>
              </a:rPr>
              <a:t>vấn</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đề</a:t>
            </a:r>
            <a:r>
              <a:rPr lang="en-US" altLang="en-US" sz="2000" b="1" dirty="0">
                <a:solidFill>
                  <a:srgbClr val="800080"/>
                </a:solidFill>
                <a:latin typeface="Times New Roman" panose="02020603050405020304" pitchFamily="18" charset="0"/>
                <a:cs typeface="Times New Roman" panose="02020603050405020304" pitchFamily="18" charset="0"/>
              </a:rPr>
              <a:t>.</a:t>
            </a:r>
          </a:p>
          <a:p>
            <a:r>
              <a:rPr lang="en-US" altLang="en-US" sz="2000" b="1" dirty="0">
                <a:solidFill>
                  <a:srgbClr val="800080"/>
                </a:solidFill>
                <a:latin typeface="Times New Roman" panose="02020603050405020304" pitchFamily="18" charset="0"/>
                <a:cs typeface="Times New Roman" panose="02020603050405020304" pitchFamily="18" charset="0"/>
              </a:rPr>
              <a:t>b) </a:t>
            </a:r>
            <a:r>
              <a:rPr lang="en-US" altLang="en-US" sz="2000" b="1" dirty="0" err="1">
                <a:solidFill>
                  <a:srgbClr val="800080"/>
                </a:solidFill>
                <a:latin typeface="Times New Roman" panose="02020603050405020304" pitchFamily="18" charset="0"/>
                <a:cs typeface="Times New Roman" panose="02020603050405020304" pitchFamily="18" charset="0"/>
              </a:rPr>
              <a:t>Tính</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trật</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tự</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trong</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đời</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sống</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của</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muôn</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loài</a:t>
            </a:r>
            <a:endParaRPr lang="vi-VN" altLang="en-US" sz="2000" b="1" dirty="0">
              <a:solidFill>
                <a:srgbClr val="800080"/>
              </a:solidFill>
              <a:latin typeface="Times New Roman" panose="02020603050405020304" pitchFamily="18" charset="0"/>
              <a:cs typeface="Times New Roman" panose="02020603050405020304" pitchFamily="18" charset="0"/>
            </a:endParaRPr>
          </a:p>
          <a:p>
            <a:endParaRPr lang="vi-VN" altLang="en-US" sz="2000" b="1" dirty="0">
              <a:solidFill>
                <a:srgbClr val="800080"/>
              </a:solidFill>
              <a:latin typeface="Times New Roman" panose="02020603050405020304" pitchFamily="18" charset="0"/>
              <a:cs typeface="Times New Roman" panose="02020603050405020304" pitchFamily="18" charset="0"/>
            </a:endParaRPr>
          </a:p>
          <a:p>
            <a:endParaRPr lang="en-US" altLang="en-US" sz="2000" b="1" dirty="0">
              <a:solidFill>
                <a:srgbClr val="800080"/>
              </a:solidFill>
              <a:latin typeface="Times New Roman" panose="02020603050405020304" pitchFamily="18" charset="0"/>
              <a:cs typeface="Times New Roman" panose="02020603050405020304" pitchFamily="18" charset="0"/>
            </a:endParaRPr>
          </a:p>
          <a:p>
            <a:endParaRPr lang="vi-VN" altLang="en-US" sz="2000" b="1" dirty="0">
              <a:solidFill>
                <a:srgbClr val="800080"/>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9FFC4815-B28A-5889-1CB7-B41B3C823982}"/>
              </a:ext>
            </a:extLst>
          </p:cNvPr>
          <p:cNvGraphicFramePr>
            <a:graphicFrameLocks noGrp="1"/>
          </p:cNvGraphicFramePr>
          <p:nvPr>
            <p:extLst>
              <p:ext uri="{D42A27DB-BD31-4B8C-83A1-F6EECF244321}">
                <p14:modId xmlns:p14="http://schemas.microsoft.com/office/powerpoint/2010/main" val="3082263612"/>
              </p:ext>
            </p:extLst>
          </p:nvPr>
        </p:nvGraphicFramePr>
        <p:xfrm>
          <a:off x="1596053" y="2721134"/>
          <a:ext cx="6009950" cy="2651760"/>
        </p:xfrm>
        <a:graphic>
          <a:graphicData uri="http://schemas.openxmlformats.org/drawingml/2006/table">
            <a:tbl>
              <a:tblPr/>
              <a:tblGrid>
                <a:gridCol w="856227">
                  <a:extLst>
                    <a:ext uri="{9D8B030D-6E8A-4147-A177-3AD203B41FA5}">
                      <a16:colId xmlns:a16="http://schemas.microsoft.com/office/drawing/2014/main" val="3729688627"/>
                    </a:ext>
                  </a:extLst>
                </a:gridCol>
                <a:gridCol w="5153723">
                  <a:extLst>
                    <a:ext uri="{9D8B030D-6E8A-4147-A177-3AD203B41FA5}">
                      <a16:colId xmlns:a16="http://schemas.microsoft.com/office/drawing/2014/main" val="1035133451"/>
                    </a:ext>
                  </a:extLst>
                </a:gridCol>
              </a:tblGrid>
              <a:tr h="241741">
                <a:tc gridSpan="2">
                  <a:txBody>
                    <a:bodyPr/>
                    <a:lstStyle/>
                    <a:p>
                      <a:pPr algn="ctr" fontAlgn="t"/>
                      <a:r>
                        <a:rPr lang="en-US" sz="2000">
                          <a:solidFill>
                            <a:srgbClr val="000000"/>
                          </a:solidFill>
                          <a:effectLst/>
                          <a:highlight>
                            <a:srgbClr val="DEEAF6"/>
                          </a:highlight>
                          <a:latin typeface="Times New Roman" panose="02020603050405020304" pitchFamily="18" charset="0"/>
                          <a:cs typeface="Times New Roman" panose="02020603050405020304" pitchFamily="18" charset="0"/>
                        </a:rPr>
                        <a:t>Tính trật tự trong đời sống của muôn loài</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extLst>
                  <a:ext uri="{0D108BD9-81ED-4DB2-BD59-A6C34878D82A}">
                    <a16:rowId xmlns:a16="http://schemas.microsoft.com/office/drawing/2014/main" val="3485565638"/>
                  </a:ext>
                </a:extLst>
              </a:tr>
              <a:tr h="794226">
                <a:tc>
                  <a:txBody>
                    <a:bodyPr/>
                    <a:lstStyle/>
                    <a:p>
                      <a:pPr algn="just"/>
                      <a:r>
                        <a:rPr lang="en-US" sz="2000">
                          <a:solidFill>
                            <a:srgbClr val="000000"/>
                          </a:solidFill>
                          <a:effectLst/>
                          <a:latin typeface="Times New Roman" panose="02020603050405020304" pitchFamily="18" charset="0"/>
                          <a:cs typeface="Times New Roman" panose="02020603050405020304" pitchFamily="18" charset="0"/>
                        </a:rPr>
                        <a:t>Biểu hiện</a:t>
                      </a: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r>
                        <a:rPr lang="vi-VN" sz="2000" dirty="0">
                          <a:solidFill>
                            <a:srgbClr val="000000"/>
                          </a:solidFill>
                          <a:effectLst/>
                          <a:latin typeface="Times New Roman" panose="02020603050405020304" pitchFamily="18" charset="0"/>
                          <a:cs typeface="Times New Roman" panose="02020603050405020304" pitchFamily="18" charset="0"/>
                        </a:rPr>
                        <a:t>- Tính trật tự thể hiện ở số lượng các loài trong một quần xã: loài ưu thế, loài chủ chốt, loài thứ yếu, loài ngẫu nhiên, loài đặc trưng…</a:t>
                      </a:r>
                    </a:p>
                    <a:p>
                      <a:pPr algn="just" fontAlgn="t"/>
                      <a:r>
                        <a:rPr lang="vi-VN" sz="2000" dirty="0">
                          <a:solidFill>
                            <a:srgbClr val="000000"/>
                          </a:solidFill>
                          <a:effectLst/>
                          <a:latin typeface="Times New Roman" panose="02020603050405020304" pitchFamily="18" charset="0"/>
                          <a:cs typeface="Times New Roman" panose="02020603050405020304" pitchFamily="18" charset="0"/>
                        </a:rPr>
                        <a:t>- Sự phân bố các loài trong không gian sống chung: theo chiều thẳng đứng hoặc chiều ngang</a:t>
                      </a:r>
                      <a:endParaRPr lang="en-US" sz="2000" dirty="0">
                        <a:solidFill>
                          <a:srgbClr val="000000"/>
                        </a:solidFill>
                        <a:effectLst/>
                        <a:latin typeface="Times New Roman" panose="02020603050405020304" pitchFamily="18"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8529993"/>
                  </a:ext>
                </a:extLst>
              </a:tr>
              <a:tr h="704903">
                <a:tc>
                  <a:txBody>
                    <a:bodyPr/>
                    <a:lstStyle/>
                    <a:p>
                      <a:pPr algn="just"/>
                      <a:r>
                        <a:rPr lang="en-US" sz="2000">
                          <a:solidFill>
                            <a:srgbClr val="000000"/>
                          </a:solidFill>
                          <a:effectLst/>
                          <a:latin typeface="Times New Roman" panose="02020603050405020304" pitchFamily="18" charset="0"/>
                          <a:cs typeface="Times New Roman" panose="02020603050405020304" pitchFamily="18" charset="0"/>
                        </a:rPr>
                        <a:t>Mục đích</a:t>
                      </a: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r>
                        <a:rPr lang="vi-VN" sz="1800" b="0" i="0" kern="1200" dirty="0">
                          <a:solidFill>
                            <a:schemeClr val="tx1"/>
                          </a:solidFill>
                          <a:effectLst/>
                          <a:latin typeface="+mn-lt"/>
                          <a:ea typeface="+mn-ea"/>
                          <a:cs typeface="+mn-cs"/>
                        </a:rPr>
                        <a:t>Nhằm giảm bớt sự cạnh tranh giữa các loài và giúp từng loài sử dụng nguồn sống của môi trường hiệu quả nhất.</a:t>
                      </a:r>
                      <a:endParaRPr lang="en-US" sz="2000" dirty="0">
                        <a:solidFill>
                          <a:srgbClr val="000000"/>
                        </a:solidFill>
                        <a:effectLst/>
                        <a:latin typeface="Times New Roman" panose="02020603050405020304" pitchFamily="18"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1959013"/>
                  </a:ext>
                </a:extLst>
              </a:tr>
            </a:tbl>
          </a:graphicData>
        </a:graphic>
      </p:graphicFrame>
      <p:sp>
        <p:nvSpPr>
          <p:cNvPr id="7" name="Rectangle 32">
            <a:extLst>
              <a:ext uri="{FF2B5EF4-FFF2-40B4-BE49-F238E27FC236}">
                <a16:creationId xmlns:a16="http://schemas.microsoft.com/office/drawing/2014/main" id="{6B8B577C-9CA6-99C1-EAAD-C2AEA40EA6EC}"/>
              </a:ext>
            </a:extLst>
          </p:cNvPr>
          <p:cNvSpPr>
            <a:spLocks noChangeArrowheads="1"/>
          </p:cNvSpPr>
          <p:nvPr/>
        </p:nvSpPr>
        <p:spPr bwMode="auto">
          <a:xfrm>
            <a:off x="2475756" y="2091871"/>
            <a:ext cx="43921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en-US" sz="2400" b="1" dirty="0" err="1">
                <a:solidFill>
                  <a:srgbClr val="FF0000"/>
                </a:solidFill>
                <a:effectLst>
                  <a:outerShdw blurRad="38100" dist="38100" dir="2700000" algn="tl">
                    <a:srgbClr val="C0C0C0"/>
                  </a:outerShdw>
                </a:effectLst>
                <a:latin typeface="Times New Roman" panose="02020603050405020304" pitchFamily="18" charset="0"/>
              </a:rPr>
              <a:t>Đáp</a:t>
            </a:r>
            <a:r>
              <a:rPr lang="en-US" altLang="en-US" sz="2400" b="1" dirty="0">
                <a:solidFill>
                  <a:srgbClr val="FF0000"/>
                </a:solidFill>
                <a:effectLst>
                  <a:outerShdw blurRad="38100" dist="38100" dir="2700000" algn="tl">
                    <a:srgbClr val="C0C0C0"/>
                  </a:outerShdw>
                </a:effectLst>
                <a:latin typeface="Times New Roman" panose="02020603050405020304" pitchFamily="18" charset="0"/>
              </a:rPr>
              <a:t> </a:t>
            </a:r>
            <a:r>
              <a:rPr lang="en-US" altLang="en-US" sz="2400" b="1" dirty="0" err="1">
                <a:solidFill>
                  <a:srgbClr val="FF0000"/>
                </a:solidFill>
                <a:effectLst>
                  <a:outerShdw blurRad="38100" dist="38100" dir="2700000" algn="tl">
                    <a:srgbClr val="C0C0C0"/>
                  </a:outerShdw>
                </a:effectLst>
                <a:latin typeface="Times New Roman" panose="02020603050405020304" pitchFamily="18" charset="0"/>
              </a:rPr>
              <a:t>án</a:t>
            </a:r>
            <a:r>
              <a:rPr lang="en-US" altLang="en-US" sz="2400" b="1" dirty="0">
                <a:solidFill>
                  <a:srgbClr val="FF0000"/>
                </a:solidFill>
                <a:effectLst>
                  <a:outerShdw blurRad="38100" dist="38100" dir="2700000" algn="tl">
                    <a:srgbClr val="C0C0C0"/>
                  </a:outerShdw>
                </a:effectLst>
                <a:latin typeface="Times New Roman" panose="02020603050405020304" pitchFamily="18" charset="0"/>
              </a:rPr>
              <a:t> </a:t>
            </a:r>
            <a:r>
              <a:rPr lang="en-US" altLang="en-US" sz="2400" b="1" dirty="0" err="1">
                <a:solidFill>
                  <a:srgbClr val="FF0000"/>
                </a:solidFill>
                <a:effectLst>
                  <a:outerShdw blurRad="38100" dist="38100" dir="2700000" algn="tl">
                    <a:srgbClr val="C0C0C0"/>
                  </a:outerShdw>
                </a:effectLst>
                <a:latin typeface="Times New Roman" panose="02020603050405020304" pitchFamily="18" charset="0"/>
              </a:rPr>
              <a:t>phiếu</a:t>
            </a:r>
            <a:r>
              <a:rPr lang="en-US" altLang="en-US" sz="2400" b="1" dirty="0">
                <a:solidFill>
                  <a:srgbClr val="FF0000"/>
                </a:solidFill>
                <a:effectLst>
                  <a:outerShdw blurRad="38100" dist="38100" dir="2700000" algn="tl">
                    <a:srgbClr val="C0C0C0"/>
                  </a:outerShdw>
                </a:effectLst>
                <a:latin typeface="Times New Roman" panose="02020603050405020304" pitchFamily="18" charset="0"/>
              </a:rPr>
              <a:t> </a:t>
            </a:r>
            <a:r>
              <a:rPr lang="en-US" altLang="en-US" sz="2400" b="1" dirty="0" err="1">
                <a:solidFill>
                  <a:srgbClr val="FF0000"/>
                </a:solidFill>
                <a:effectLst>
                  <a:outerShdw blurRad="38100" dist="38100" dir="2700000" algn="tl">
                    <a:srgbClr val="C0C0C0"/>
                  </a:outerShdw>
                </a:effectLst>
                <a:latin typeface="Times New Roman" panose="02020603050405020304" pitchFamily="18" charset="0"/>
              </a:rPr>
              <a:t>học</a:t>
            </a:r>
            <a:r>
              <a:rPr lang="en-US" altLang="en-US" sz="2400" b="1" dirty="0">
                <a:solidFill>
                  <a:srgbClr val="FF0000"/>
                </a:solidFill>
                <a:effectLst>
                  <a:outerShdw blurRad="38100" dist="38100" dir="2700000" algn="tl">
                    <a:srgbClr val="C0C0C0"/>
                  </a:outerShdw>
                </a:effectLst>
                <a:latin typeface="Times New Roman" panose="02020603050405020304" pitchFamily="18" charset="0"/>
              </a:rPr>
              <a:t> </a:t>
            </a:r>
            <a:r>
              <a:rPr lang="en-US" altLang="en-US" sz="2400" b="1" dirty="0" err="1">
                <a:solidFill>
                  <a:srgbClr val="FF0000"/>
                </a:solidFill>
                <a:effectLst>
                  <a:outerShdw blurRad="38100" dist="38100" dir="2700000" algn="tl">
                    <a:srgbClr val="C0C0C0"/>
                  </a:outerShdw>
                </a:effectLst>
                <a:latin typeface="Times New Roman" panose="02020603050405020304" pitchFamily="18" charset="0"/>
              </a:rPr>
              <a:t>tập</a:t>
            </a:r>
            <a:r>
              <a:rPr lang="en-US" altLang="en-US" sz="2400" b="1" dirty="0">
                <a:solidFill>
                  <a:srgbClr val="FF0000"/>
                </a:solidFill>
                <a:effectLst>
                  <a:outerShdw blurRad="38100" dist="38100" dir="2700000" algn="tl">
                    <a:srgbClr val="C0C0C0"/>
                  </a:outerShdw>
                </a:effectLst>
                <a:latin typeface="Times New Roman" panose="02020603050405020304" pitchFamily="18" charset="0"/>
              </a:rPr>
              <a:t> </a:t>
            </a:r>
            <a:r>
              <a:rPr lang="en-US" altLang="en-US" sz="2400" b="1" dirty="0" err="1">
                <a:solidFill>
                  <a:srgbClr val="FF0000"/>
                </a:solidFill>
                <a:effectLst>
                  <a:outerShdw blurRad="38100" dist="38100" dir="2700000" algn="tl">
                    <a:srgbClr val="C0C0C0"/>
                  </a:outerShdw>
                </a:effectLst>
                <a:latin typeface="Times New Roman" panose="02020603050405020304" pitchFamily="18" charset="0"/>
              </a:rPr>
              <a:t>số</a:t>
            </a:r>
            <a:r>
              <a:rPr lang="en-US" altLang="en-US" sz="2400" b="1" dirty="0">
                <a:solidFill>
                  <a:srgbClr val="FF0000"/>
                </a:solidFill>
                <a:effectLst>
                  <a:outerShdw blurRad="38100" dist="38100" dir="2700000" algn="tl">
                    <a:srgbClr val="C0C0C0"/>
                  </a:outerShdw>
                </a:effectLst>
                <a:latin typeface="Times New Roman" panose="02020603050405020304" pitchFamily="18" charset="0"/>
              </a:rPr>
              <a:t> 2: </a:t>
            </a:r>
          </a:p>
        </p:txBody>
      </p:sp>
    </p:spTree>
    <p:extLst>
      <p:ext uri="{BB962C8B-B14F-4D97-AF65-F5344CB8AC3E}">
        <p14:creationId xmlns:p14="http://schemas.microsoft.com/office/powerpoint/2010/main" val="376520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 calcmode="lin" valueType="num">
                                      <p:cBhvr additive="base">
                                        <p:cTn id="7"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ruyen">
            <a:extLst>
              <a:ext uri="{FF2B5EF4-FFF2-40B4-BE49-F238E27FC236}">
                <a16:creationId xmlns:a16="http://schemas.microsoft.com/office/drawing/2014/main" id="{186208F6-25D8-9E63-4CDB-D6483F1C30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49" r="1"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2">
            <a:extLst>
              <a:ext uri="{FF2B5EF4-FFF2-40B4-BE49-F238E27FC236}">
                <a16:creationId xmlns:a16="http://schemas.microsoft.com/office/drawing/2014/main" id="{5CB1C92C-7101-6373-DFB6-16E8D987EFCB}"/>
              </a:ext>
            </a:extLst>
          </p:cNvPr>
          <p:cNvGrpSpPr>
            <a:grpSpLocks/>
          </p:cNvGrpSpPr>
          <p:nvPr/>
        </p:nvGrpSpPr>
        <p:grpSpPr bwMode="auto">
          <a:xfrm>
            <a:off x="0" y="0"/>
            <a:ext cx="9144000" cy="6858000"/>
            <a:chOff x="0" y="-32"/>
            <a:chExt cx="5783" cy="4383"/>
          </a:xfrm>
        </p:grpSpPr>
        <p:pic>
          <p:nvPicPr>
            <p:cNvPr id="5" name="Picture 3" descr="BAR">
              <a:extLst>
                <a:ext uri="{FF2B5EF4-FFF2-40B4-BE49-F238E27FC236}">
                  <a16:creationId xmlns:a16="http://schemas.microsoft.com/office/drawing/2014/main" id="{8311CABF-D1AD-CC85-922C-69425BECCC67}"/>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600"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BAR">
              <a:extLst>
                <a:ext uri="{FF2B5EF4-FFF2-40B4-BE49-F238E27FC236}">
                  <a16:creationId xmlns:a16="http://schemas.microsoft.com/office/drawing/2014/main" id="{B357F1AE-F0E5-0718-F4F5-E0B14D39F799}"/>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136"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BAR">
              <a:extLst>
                <a:ext uri="{FF2B5EF4-FFF2-40B4-BE49-F238E27FC236}">
                  <a16:creationId xmlns:a16="http://schemas.microsoft.com/office/drawing/2014/main" id="{BC78B994-86D3-8C71-086A-71C05D2D075C}"/>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88"/>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BAR">
              <a:extLst>
                <a:ext uri="{FF2B5EF4-FFF2-40B4-BE49-F238E27FC236}">
                  <a16:creationId xmlns:a16="http://schemas.microsoft.com/office/drawing/2014/main" id="{83A2FE48-F09E-819F-2846-27ACA14B664F}"/>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13">
            <a:extLst>
              <a:ext uri="{FF2B5EF4-FFF2-40B4-BE49-F238E27FC236}">
                <a16:creationId xmlns:a16="http://schemas.microsoft.com/office/drawing/2014/main" id="{BB2CF84A-6518-A84D-E093-CE39AD9BF60E}"/>
              </a:ext>
            </a:extLst>
          </p:cNvPr>
          <p:cNvSpPr>
            <a:spLocks noChangeArrowheads="1"/>
          </p:cNvSpPr>
          <p:nvPr/>
        </p:nvSpPr>
        <p:spPr bwMode="auto">
          <a:xfrm>
            <a:off x="-599607" y="123825"/>
            <a:ext cx="9743607" cy="108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en-US" altLang="en-US" sz="2400" b="1" dirty="0">
                <a:solidFill>
                  <a:srgbClr val="FF0000"/>
                </a:solidFill>
                <a:latin typeface="Times New Roman" panose="02020603050405020304" pitchFamily="18" charset="0"/>
                <a:cs typeface="Times New Roman" panose="02020603050405020304" pitchFamily="18" charset="0"/>
              </a:rPr>
              <a:t>CÁC LOÀI CHUNG SỐNG VỚI NHAU NHƯ THẾ NÀO</a:t>
            </a:r>
          </a:p>
          <a:p>
            <a:pPr>
              <a:lnSpc>
                <a:spcPct val="150000"/>
              </a:lnSpc>
              <a:spcBef>
                <a:spcPts val="600"/>
              </a:spcBef>
              <a:spcAft>
                <a:spcPts val="600"/>
              </a:spcAft>
            </a:pPr>
            <a:r>
              <a:rPr lang="vi-VN" altLang="en-US" b="1" dirty="0">
                <a:solidFill>
                  <a:srgbClr val="FF0000"/>
                </a:solidFill>
                <a:latin typeface="Times New Roman" panose="02020603050405020304" pitchFamily="18" charset="0"/>
                <a:cs typeface="Calibri" panose="020F0502020204030204" pitchFamily="34" charset="0"/>
              </a:rPr>
              <a:t>                                                                  </a:t>
            </a:r>
            <a:r>
              <a:rPr lang="en-US" altLang="en-US" b="1" dirty="0">
                <a:solidFill>
                  <a:srgbClr val="FF0000"/>
                </a:solidFill>
                <a:latin typeface="Times New Roman" panose="02020603050405020304" pitchFamily="18" charset="0"/>
                <a:cs typeface="Calibri" panose="020F0502020204030204" pitchFamily="34" charset="0"/>
              </a:rPr>
              <a:t>                                                        NGỌC PHÚ</a:t>
            </a:r>
            <a:r>
              <a:rPr lang="vi-VN" altLang="en-US" b="1" dirty="0">
                <a:solidFill>
                  <a:srgbClr val="FF0000"/>
                </a:solidFill>
                <a:latin typeface="Times New Roman" panose="02020603050405020304" pitchFamily="18" charset="0"/>
                <a:cs typeface="Calibri" panose="020F0502020204030204" pitchFamily="34" charset="0"/>
              </a:rPr>
              <a:t>          </a:t>
            </a:r>
            <a:endParaRPr lang="en-US" altLang="en-US" b="1" dirty="0">
              <a:solidFill>
                <a:srgbClr val="FF0000"/>
              </a:solidFill>
              <a:latin typeface="Times New Roman" panose="02020603050405020304" pitchFamily="18" charset="0"/>
              <a:cs typeface="Calibri" panose="020F0502020204030204" pitchFamily="34" charset="0"/>
            </a:endParaRPr>
          </a:p>
        </p:txBody>
      </p:sp>
      <p:sp>
        <p:nvSpPr>
          <p:cNvPr id="12" name="Rectangle 11">
            <a:extLst>
              <a:ext uri="{FF2B5EF4-FFF2-40B4-BE49-F238E27FC236}">
                <a16:creationId xmlns:a16="http://schemas.microsoft.com/office/drawing/2014/main" id="{F5C50CA9-188B-6C74-7E61-A07BFA281A08}"/>
              </a:ext>
            </a:extLst>
          </p:cNvPr>
          <p:cNvSpPr>
            <a:spLocks noChangeArrowheads="1"/>
          </p:cNvSpPr>
          <p:nvPr/>
        </p:nvSpPr>
        <p:spPr bwMode="auto">
          <a:xfrm>
            <a:off x="152400" y="938213"/>
            <a:ext cx="29614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dirty="0">
                <a:solidFill>
                  <a:srgbClr val="00B050"/>
                </a:solidFill>
                <a:latin typeface="Times New Roman" panose="02020603050405020304" pitchFamily="18" charset="0"/>
                <a:cs typeface="Times New Roman" panose="02020603050405020304" pitchFamily="18" charset="0"/>
              </a:rPr>
              <a:t>II. TÌM HIỂU CHI TIẾT</a:t>
            </a:r>
            <a:endParaRPr lang="en-US" altLang="en-US" sz="2000" dirty="0">
              <a:solidFill>
                <a:srgbClr val="00B050"/>
              </a:solidFill>
            </a:endParaRPr>
          </a:p>
        </p:txBody>
      </p:sp>
      <p:sp>
        <p:nvSpPr>
          <p:cNvPr id="23" name="Rectangle 22">
            <a:extLst>
              <a:ext uri="{FF2B5EF4-FFF2-40B4-BE49-F238E27FC236}">
                <a16:creationId xmlns:a16="http://schemas.microsoft.com/office/drawing/2014/main" id="{7ACFFD42-4570-4D32-24EF-8C2A9D9E8443}"/>
              </a:ext>
            </a:extLst>
          </p:cNvPr>
          <p:cNvSpPr>
            <a:spLocks noChangeArrowheads="1"/>
          </p:cNvSpPr>
          <p:nvPr/>
        </p:nvSpPr>
        <p:spPr bwMode="auto">
          <a:xfrm>
            <a:off x="141288" y="1353253"/>
            <a:ext cx="503031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dirty="0">
                <a:solidFill>
                  <a:srgbClr val="800080"/>
                </a:solidFill>
                <a:latin typeface="Times New Roman" panose="02020603050405020304" pitchFamily="18" charset="0"/>
                <a:cs typeface="Times New Roman" panose="02020603050405020304" pitchFamily="18" charset="0"/>
              </a:rPr>
              <a:t>2. </a:t>
            </a:r>
            <a:r>
              <a:rPr lang="en-US" altLang="en-US" sz="2000" b="1" dirty="0" err="1">
                <a:solidFill>
                  <a:srgbClr val="800080"/>
                </a:solidFill>
                <a:latin typeface="Times New Roman" panose="02020603050405020304" pitchFamily="18" charset="0"/>
                <a:cs typeface="Times New Roman" panose="02020603050405020304" pitchFamily="18" charset="0"/>
              </a:rPr>
              <a:t>Nội</a:t>
            </a:r>
            <a:r>
              <a:rPr lang="en-US" altLang="en-US" sz="2000" b="1" dirty="0">
                <a:solidFill>
                  <a:srgbClr val="800080"/>
                </a:solidFill>
                <a:latin typeface="Times New Roman" panose="02020603050405020304" pitchFamily="18" charset="0"/>
                <a:cs typeface="Times New Roman" panose="02020603050405020304" pitchFamily="18" charset="0"/>
              </a:rPr>
              <a:t> dung </a:t>
            </a:r>
            <a:r>
              <a:rPr lang="en-US" altLang="en-US" sz="2000" b="1" dirty="0" err="1">
                <a:solidFill>
                  <a:srgbClr val="800080"/>
                </a:solidFill>
                <a:latin typeface="Times New Roman" panose="02020603050405020304" pitchFamily="18" charset="0"/>
                <a:cs typeface="Times New Roman" panose="02020603050405020304" pitchFamily="18" charset="0"/>
              </a:rPr>
              <a:t>vấn</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đề</a:t>
            </a:r>
            <a:r>
              <a:rPr lang="en-US" altLang="en-US" sz="2000" b="1" dirty="0">
                <a:solidFill>
                  <a:srgbClr val="800080"/>
                </a:solidFill>
                <a:latin typeface="Times New Roman" panose="02020603050405020304" pitchFamily="18" charset="0"/>
                <a:cs typeface="Times New Roman" panose="02020603050405020304" pitchFamily="18" charset="0"/>
              </a:rPr>
              <a:t>.</a:t>
            </a:r>
          </a:p>
          <a:p>
            <a:r>
              <a:rPr lang="en-US" altLang="en-US" sz="2000" b="1" dirty="0">
                <a:solidFill>
                  <a:srgbClr val="800080"/>
                </a:solidFill>
                <a:latin typeface="Times New Roman" panose="02020603050405020304" pitchFamily="18" charset="0"/>
                <a:cs typeface="Times New Roman" panose="02020603050405020304" pitchFamily="18" charset="0"/>
              </a:rPr>
              <a:t>b) </a:t>
            </a:r>
            <a:r>
              <a:rPr lang="en-US" altLang="en-US" sz="2000" b="1" dirty="0" err="1">
                <a:solidFill>
                  <a:srgbClr val="800080"/>
                </a:solidFill>
                <a:latin typeface="Times New Roman" panose="02020603050405020304" pitchFamily="18" charset="0"/>
                <a:cs typeface="Times New Roman" panose="02020603050405020304" pitchFamily="18" charset="0"/>
              </a:rPr>
              <a:t>Tính</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trật</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tự</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trong</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đời</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sống</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của</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muôn</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loài</a:t>
            </a:r>
            <a:endParaRPr lang="vi-VN" altLang="en-US" sz="2000" b="1" dirty="0">
              <a:solidFill>
                <a:srgbClr val="800080"/>
              </a:solidFill>
              <a:latin typeface="Times New Roman" panose="02020603050405020304" pitchFamily="18" charset="0"/>
              <a:cs typeface="Times New Roman" panose="02020603050405020304" pitchFamily="18" charset="0"/>
            </a:endParaRPr>
          </a:p>
          <a:p>
            <a:endParaRPr lang="vi-VN" altLang="en-US" sz="2000" b="1" dirty="0">
              <a:solidFill>
                <a:srgbClr val="800080"/>
              </a:solidFill>
              <a:latin typeface="Times New Roman" panose="02020603050405020304" pitchFamily="18" charset="0"/>
              <a:cs typeface="Times New Roman" panose="02020603050405020304" pitchFamily="18" charset="0"/>
            </a:endParaRPr>
          </a:p>
          <a:p>
            <a:endParaRPr lang="en-US" altLang="en-US" sz="2000" b="1" dirty="0">
              <a:solidFill>
                <a:srgbClr val="800080"/>
              </a:solidFill>
              <a:latin typeface="Times New Roman" panose="02020603050405020304" pitchFamily="18" charset="0"/>
              <a:cs typeface="Times New Roman" panose="02020603050405020304" pitchFamily="18" charset="0"/>
            </a:endParaRPr>
          </a:p>
          <a:p>
            <a:endParaRPr lang="vi-VN" altLang="en-US" sz="2000" b="1" dirty="0">
              <a:solidFill>
                <a:srgbClr val="800080"/>
              </a:solidFill>
              <a:latin typeface="Times New Roman" panose="02020603050405020304" pitchFamily="18" charset="0"/>
              <a:cs typeface="Times New Roman" panose="02020603050405020304" pitchFamily="18" charset="0"/>
            </a:endParaRPr>
          </a:p>
        </p:txBody>
      </p:sp>
      <p:pic>
        <p:nvPicPr>
          <p:cNvPr id="1026" name="Picture 2" descr="Ví dụ về quần xã sinh vật">
            <a:extLst>
              <a:ext uri="{FF2B5EF4-FFF2-40B4-BE49-F238E27FC236}">
                <a16:creationId xmlns:a16="http://schemas.microsoft.com/office/drawing/2014/main" id="{C878D672-6BA2-B9DD-D47C-3FDBB0F573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677" y="2136721"/>
            <a:ext cx="4103401" cy="36644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Major Biomes of the World - Terrestrial and Aquatic biomes">
            <a:extLst>
              <a:ext uri="{FF2B5EF4-FFF2-40B4-BE49-F238E27FC236}">
                <a16:creationId xmlns:a16="http://schemas.microsoft.com/office/drawing/2014/main" id="{1E94F3AD-B5AC-9D75-E407-1A02CC9C01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1713" y="2158583"/>
            <a:ext cx="4207553" cy="351332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2">
            <a:extLst>
              <a:ext uri="{FF2B5EF4-FFF2-40B4-BE49-F238E27FC236}">
                <a16:creationId xmlns:a16="http://schemas.microsoft.com/office/drawing/2014/main" id="{9324596C-DC01-7951-6885-F2075B5AE145}"/>
              </a:ext>
            </a:extLst>
          </p:cNvPr>
          <p:cNvSpPr>
            <a:spLocks noChangeArrowheads="1"/>
          </p:cNvSpPr>
          <p:nvPr/>
        </p:nvSpPr>
        <p:spPr bwMode="auto">
          <a:xfrm>
            <a:off x="122300" y="5929353"/>
            <a:ext cx="43921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en-US" sz="2400" b="1" dirty="0" err="1">
                <a:solidFill>
                  <a:srgbClr val="FF0000"/>
                </a:solidFill>
                <a:effectLst>
                  <a:outerShdw blurRad="38100" dist="38100" dir="2700000" algn="tl">
                    <a:srgbClr val="C0C0C0"/>
                  </a:outerShdw>
                </a:effectLst>
                <a:latin typeface="Times New Roman" panose="02020603050405020304" pitchFamily="18" charset="0"/>
              </a:rPr>
              <a:t>Quần</a:t>
            </a:r>
            <a:r>
              <a:rPr lang="en-US" altLang="en-US" sz="2400" b="1" dirty="0">
                <a:solidFill>
                  <a:srgbClr val="FF0000"/>
                </a:solidFill>
                <a:effectLst>
                  <a:outerShdw blurRad="38100" dist="38100" dir="2700000" algn="tl">
                    <a:srgbClr val="C0C0C0"/>
                  </a:outerShdw>
                </a:effectLst>
                <a:latin typeface="Times New Roman" panose="02020603050405020304" pitchFamily="18" charset="0"/>
              </a:rPr>
              <a:t> </a:t>
            </a:r>
            <a:r>
              <a:rPr lang="en-US" altLang="en-US" sz="2400" b="1" dirty="0" err="1">
                <a:solidFill>
                  <a:srgbClr val="FF0000"/>
                </a:solidFill>
                <a:effectLst>
                  <a:outerShdw blurRad="38100" dist="38100" dir="2700000" algn="tl">
                    <a:srgbClr val="C0C0C0"/>
                  </a:outerShdw>
                </a:effectLst>
                <a:latin typeface="Times New Roman" panose="02020603050405020304" pitchFamily="18" charset="0"/>
              </a:rPr>
              <a:t>xã</a:t>
            </a:r>
            <a:endParaRPr lang="en-US" altLang="en-US" sz="2400" b="1" dirty="0">
              <a:solidFill>
                <a:srgbClr val="FF0000"/>
              </a:solidFill>
              <a:effectLst>
                <a:outerShdw blurRad="38100" dist="38100" dir="2700000" algn="tl">
                  <a:srgbClr val="C0C0C0"/>
                </a:outerShdw>
              </a:effectLst>
              <a:latin typeface="Times New Roman" panose="02020603050405020304" pitchFamily="18" charset="0"/>
            </a:endParaRPr>
          </a:p>
        </p:txBody>
      </p:sp>
      <p:sp>
        <p:nvSpPr>
          <p:cNvPr id="13" name="Rectangle 32">
            <a:extLst>
              <a:ext uri="{FF2B5EF4-FFF2-40B4-BE49-F238E27FC236}">
                <a16:creationId xmlns:a16="http://schemas.microsoft.com/office/drawing/2014/main" id="{5757C29E-A524-7F6E-CF9A-1E0B21E885D7}"/>
              </a:ext>
            </a:extLst>
          </p:cNvPr>
          <p:cNvSpPr>
            <a:spLocks noChangeArrowheads="1"/>
          </p:cNvSpPr>
          <p:nvPr/>
        </p:nvSpPr>
        <p:spPr bwMode="auto">
          <a:xfrm>
            <a:off x="4484438" y="5914363"/>
            <a:ext cx="43921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en-US" sz="2400" b="1" dirty="0" err="1">
                <a:solidFill>
                  <a:srgbClr val="FF0000"/>
                </a:solidFill>
                <a:effectLst>
                  <a:outerShdw blurRad="38100" dist="38100" dir="2700000" algn="tl">
                    <a:srgbClr val="C0C0C0"/>
                  </a:outerShdw>
                </a:effectLst>
                <a:latin typeface="Times New Roman" panose="02020603050405020304" pitchFamily="18" charset="0"/>
              </a:rPr>
              <a:t>Các</a:t>
            </a:r>
            <a:r>
              <a:rPr lang="en-US" altLang="en-US" sz="2400" b="1" dirty="0">
                <a:solidFill>
                  <a:srgbClr val="FF0000"/>
                </a:solidFill>
                <a:effectLst>
                  <a:outerShdw blurRad="38100" dist="38100" dir="2700000" algn="tl">
                    <a:srgbClr val="C0C0C0"/>
                  </a:outerShdw>
                </a:effectLst>
                <a:latin typeface="Times New Roman" panose="02020603050405020304" pitchFamily="18" charset="0"/>
              </a:rPr>
              <a:t> </a:t>
            </a:r>
            <a:r>
              <a:rPr lang="en-US" altLang="en-US" sz="2400" b="1" dirty="0" err="1">
                <a:solidFill>
                  <a:srgbClr val="FF0000"/>
                </a:solidFill>
                <a:effectLst>
                  <a:outerShdw blurRad="38100" dist="38100" dir="2700000" algn="tl">
                    <a:srgbClr val="C0C0C0"/>
                  </a:outerShdw>
                </a:effectLst>
                <a:latin typeface="Times New Roman" panose="02020603050405020304" pitchFamily="18" charset="0"/>
              </a:rPr>
              <a:t>dạng</a:t>
            </a:r>
            <a:r>
              <a:rPr lang="en-US" altLang="en-US" sz="2400" b="1" dirty="0">
                <a:solidFill>
                  <a:srgbClr val="FF0000"/>
                </a:solidFill>
                <a:effectLst>
                  <a:outerShdw blurRad="38100" dist="38100" dir="2700000" algn="tl">
                    <a:srgbClr val="C0C0C0"/>
                  </a:outerShdw>
                </a:effectLst>
                <a:latin typeface="Times New Roman" panose="02020603050405020304" pitchFamily="18" charset="0"/>
              </a:rPr>
              <a:t> Biome</a:t>
            </a:r>
          </a:p>
        </p:txBody>
      </p:sp>
    </p:spTree>
    <p:extLst>
      <p:ext uri="{BB962C8B-B14F-4D97-AF65-F5344CB8AC3E}">
        <p14:creationId xmlns:p14="http://schemas.microsoft.com/office/powerpoint/2010/main" val="111197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 calcmode="lin" valueType="num">
                                      <p:cBhvr additive="base">
                                        <p:cTn id="7"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anim calcmode="lin" valueType="num">
                                      <p:cBhvr>
                                        <p:cTn id="14" dur="1000" fill="hold"/>
                                        <p:tgtEl>
                                          <p:spTgt spid="1026"/>
                                        </p:tgtEl>
                                        <p:attrNameLst>
                                          <p:attrName>ppt_x</p:attrName>
                                        </p:attrNameLst>
                                      </p:cBhvr>
                                      <p:tavLst>
                                        <p:tav tm="0">
                                          <p:val>
                                            <p:strVal val="#ppt_x"/>
                                          </p:val>
                                        </p:tav>
                                        <p:tav tm="100000">
                                          <p:val>
                                            <p:strVal val="#ppt_x"/>
                                          </p:val>
                                        </p:tav>
                                      </p:tavLst>
                                    </p:anim>
                                    <p:anim calcmode="lin" valueType="num">
                                      <p:cBhvr>
                                        <p:cTn id="1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fade">
                                      <p:cBhvr>
                                        <p:cTn id="20" dur="500"/>
                                        <p:tgtEl>
                                          <p:spTgt spid="102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ruyen">
            <a:extLst>
              <a:ext uri="{FF2B5EF4-FFF2-40B4-BE49-F238E27FC236}">
                <a16:creationId xmlns:a16="http://schemas.microsoft.com/office/drawing/2014/main" id="{186208F6-25D8-9E63-4CDB-D6483F1C30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49" r="1"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2">
            <a:extLst>
              <a:ext uri="{FF2B5EF4-FFF2-40B4-BE49-F238E27FC236}">
                <a16:creationId xmlns:a16="http://schemas.microsoft.com/office/drawing/2014/main" id="{5CB1C92C-7101-6373-DFB6-16E8D987EFCB}"/>
              </a:ext>
            </a:extLst>
          </p:cNvPr>
          <p:cNvGrpSpPr>
            <a:grpSpLocks/>
          </p:cNvGrpSpPr>
          <p:nvPr/>
        </p:nvGrpSpPr>
        <p:grpSpPr bwMode="auto">
          <a:xfrm>
            <a:off x="0" y="0"/>
            <a:ext cx="9144000" cy="6858000"/>
            <a:chOff x="0" y="-32"/>
            <a:chExt cx="5783" cy="4383"/>
          </a:xfrm>
        </p:grpSpPr>
        <p:pic>
          <p:nvPicPr>
            <p:cNvPr id="5" name="Picture 3" descr="BAR">
              <a:extLst>
                <a:ext uri="{FF2B5EF4-FFF2-40B4-BE49-F238E27FC236}">
                  <a16:creationId xmlns:a16="http://schemas.microsoft.com/office/drawing/2014/main" id="{8311CABF-D1AD-CC85-922C-69425BECCC67}"/>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600"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BAR">
              <a:extLst>
                <a:ext uri="{FF2B5EF4-FFF2-40B4-BE49-F238E27FC236}">
                  <a16:creationId xmlns:a16="http://schemas.microsoft.com/office/drawing/2014/main" id="{B357F1AE-F0E5-0718-F4F5-E0B14D39F799}"/>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136"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BAR">
              <a:extLst>
                <a:ext uri="{FF2B5EF4-FFF2-40B4-BE49-F238E27FC236}">
                  <a16:creationId xmlns:a16="http://schemas.microsoft.com/office/drawing/2014/main" id="{BC78B994-86D3-8C71-086A-71C05D2D075C}"/>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88"/>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BAR">
              <a:extLst>
                <a:ext uri="{FF2B5EF4-FFF2-40B4-BE49-F238E27FC236}">
                  <a16:creationId xmlns:a16="http://schemas.microsoft.com/office/drawing/2014/main" id="{83A2FE48-F09E-819F-2846-27ACA14B664F}"/>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13">
            <a:extLst>
              <a:ext uri="{FF2B5EF4-FFF2-40B4-BE49-F238E27FC236}">
                <a16:creationId xmlns:a16="http://schemas.microsoft.com/office/drawing/2014/main" id="{BB2CF84A-6518-A84D-E093-CE39AD9BF60E}"/>
              </a:ext>
            </a:extLst>
          </p:cNvPr>
          <p:cNvSpPr>
            <a:spLocks noChangeArrowheads="1"/>
          </p:cNvSpPr>
          <p:nvPr/>
        </p:nvSpPr>
        <p:spPr bwMode="auto">
          <a:xfrm>
            <a:off x="-599607" y="123825"/>
            <a:ext cx="9743607" cy="108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en-US" altLang="en-US" sz="2400" b="1" dirty="0">
                <a:solidFill>
                  <a:srgbClr val="FF0000"/>
                </a:solidFill>
                <a:latin typeface="Times New Roman" panose="02020603050405020304" pitchFamily="18" charset="0"/>
                <a:cs typeface="Times New Roman" panose="02020603050405020304" pitchFamily="18" charset="0"/>
              </a:rPr>
              <a:t>CÁC LOÀI CHUNG SỐNG VỚI NHAU NHƯ THẾ NÀO</a:t>
            </a:r>
          </a:p>
          <a:p>
            <a:pPr>
              <a:lnSpc>
                <a:spcPct val="150000"/>
              </a:lnSpc>
              <a:spcBef>
                <a:spcPts val="600"/>
              </a:spcBef>
              <a:spcAft>
                <a:spcPts val="600"/>
              </a:spcAft>
            </a:pPr>
            <a:r>
              <a:rPr lang="vi-VN" altLang="en-US" b="1" dirty="0">
                <a:solidFill>
                  <a:srgbClr val="FF0000"/>
                </a:solidFill>
                <a:latin typeface="Times New Roman" panose="02020603050405020304" pitchFamily="18" charset="0"/>
                <a:cs typeface="Calibri" panose="020F0502020204030204" pitchFamily="34" charset="0"/>
              </a:rPr>
              <a:t>                                                                  </a:t>
            </a:r>
            <a:r>
              <a:rPr lang="en-US" altLang="en-US" b="1" dirty="0">
                <a:solidFill>
                  <a:srgbClr val="FF0000"/>
                </a:solidFill>
                <a:latin typeface="Times New Roman" panose="02020603050405020304" pitchFamily="18" charset="0"/>
                <a:cs typeface="Calibri" panose="020F0502020204030204" pitchFamily="34" charset="0"/>
              </a:rPr>
              <a:t>                                                        NGỌC PHÚ</a:t>
            </a:r>
            <a:r>
              <a:rPr lang="vi-VN" altLang="en-US" b="1" dirty="0">
                <a:solidFill>
                  <a:srgbClr val="FF0000"/>
                </a:solidFill>
                <a:latin typeface="Times New Roman" panose="02020603050405020304" pitchFamily="18" charset="0"/>
                <a:cs typeface="Calibri" panose="020F0502020204030204" pitchFamily="34" charset="0"/>
              </a:rPr>
              <a:t>          </a:t>
            </a:r>
            <a:endParaRPr lang="en-US" altLang="en-US" b="1" dirty="0">
              <a:solidFill>
                <a:srgbClr val="FF0000"/>
              </a:solidFill>
              <a:latin typeface="Times New Roman" panose="02020603050405020304" pitchFamily="18" charset="0"/>
              <a:cs typeface="Calibri" panose="020F0502020204030204" pitchFamily="34" charset="0"/>
            </a:endParaRPr>
          </a:p>
        </p:txBody>
      </p:sp>
      <p:sp>
        <p:nvSpPr>
          <p:cNvPr id="12" name="Rectangle 11">
            <a:extLst>
              <a:ext uri="{FF2B5EF4-FFF2-40B4-BE49-F238E27FC236}">
                <a16:creationId xmlns:a16="http://schemas.microsoft.com/office/drawing/2014/main" id="{F5C50CA9-188B-6C74-7E61-A07BFA281A08}"/>
              </a:ext>
            </a:extLst>
          </p:cNvPr>
          <p:cNvSpPr>
            <a:spLocks noChangeArrowheads="1"/>
          </p:cNvSpPr>
          <p:nvPr/>
        </p:nvSpPr>
        <p:spPr bwMode="auto">
          <a:xfrm>
            <a:off x="152400" y="938213"/>
            <a:ext cx="29614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dirty="0">
                <a:solidFill>
                  <a:srgbClr val="00B050"/>
                </a:solidFill>
                <a:latin typeface="Times New Roman" panose="02020603050405020304" pitchFamily="18" charset="0"/>
                <a:cs typeface="Times New Roman" panose="02020603050405020304" pitchFamily="18" charset="0"/>
              </a:rPr>
              <a:t>II. TÌM HIỂU CHI TIẾT</a:t>
            </a:r>
            <a:endParaRPr lang="en-US" altLang="en-US" sz="2000" dirty="0">
              <a:solidFill>
                <a:srgbClr val="00B050"/>
              </a:solidFill>
            </a:endParaRPr>
          </a:p>
        </p:txBody>
      </p:sp>
      <p:sp>
        <p:nvSpPr>
          <p:cNvPr id="23" name="Rectangle 22">
            <a:extLst>
              <a:ext uri="{FF2B5EF4-FFF2-40B4-BE49-F238E27FC236}">
                <a16:creationId xmlns:a16="http://schemas.microsoft.com/office/drawing/2014/main" id="{7ACFFD42-4570-4D32-24EF-8C2A9D9E8443}"/>
              </a:ext>
            </a:extLst>
          </p:cNvPr>
          <p:cNvSpPr>
            <a:spLocks noChangeArrowheads="1"/>
          </p:cNvSpPr>
          <p:nvPr/>
        </p:nvSpPr>
        <p:spPr bwMode="auto">
          <a:xfrm>
            <a:off x="141288" y="1353253"/>
            <a:ext cx="5030319"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dirty="0">
                <a:solidFill>
                  <a:srgbClr val="800080"/>
                </a:solidFill>
                <a:latin typeface="Times New Roman" panose="02020603050405020304" pitchFamily="18" charset="0"/>
                <a:cs typeface="Times New Roman" panose="02020603050405020304" pitchFamily="18" charset="0"/>
              </a:rPr>
              <a:t>2. </a:t>
            </a:r>
            <a:r>
              <a:rPr lang="en-US" altLang="en-US" sz="2000" b="1" dirty="0" err="1">
                <a:solidFill>
                  <a:srgbClr val="800080"/>
                </a:solidFill>
                <a:latin typeface="Times New Roman" panose="02020603050405020304" pitchFamily="18" charset="0"/>
                <a:cs typeface="Times New Roman" panose="02020603050405020304" pitchFamily="18" charset="0"/>
              </a:rPr>
              <a:t>Nội</a:t>
            </a:r>
            <a:r>
              <a:rPr lang="en-US" altLang="en-US" sz="2000" b="1" dirty="0">
                <a:solidFill>
                  <a:srgbClr val="800080"/>
                </a:solidFill>
                <a:latin typeface="Times New Roman" panose="02020603050405020304" pitchFamily="18" charset="0"/>
                <a:cs typeface="Times New Roman" panose="02020603050405020304" pitchFamily="18" charset="0"/>
              </a:rPr>
              <a:t> dung </a:t>
            </a:r>
            <a:r>
              <a:rPr lang="en-US" altLang="en-US" sz="2000" b="1" dirty="0" err="1">
                <a:solidFill>
                  <a:srgbClr val="800080"/>
                </a:solidFill>
                <a:latin typeface="Times New Roman" panose="02020603050405020304" pitchFamily="18" charset="0"/>
                <a:cs typeface="Times New Roman" panose="02020603050405020304" pitchFamily="18" charset="0"/>
              </a:rPr>
              <a:t>vấn</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đề</a:t>
            </a:r>
            <a:r>
              <a:rPr lang="en-US" altLang="en-US" sz="2000" b="1" dirty="0">
                <a:solidFill>
                  <a:srgbClr val="800080"/>
                </a:solidFill>
                <a:latin typeface="Times New Roman" panose="02020603050405020304" pitchFamily="18" charset="0"/>
                <a:cs typeface="Times New Roman" panose="02020603050405020304" pitchFamily="18" charset="0"/>
              </a:rPr>
              <a:t>.</a:t>
            </a:r>
          </a:p>
          <a:p>
            <a:r>
              <a:rPr lang="en-US" altLang="en-US" sz="2000" b="1" dirty="0">
                <a:solidFill>
                  <a:srgbClr val="800080"/>
                </a:solidFill>
                <a:latin typeface="Times New Roman" panose="02020603050405020304" pitchFamily="18" charset="0"/>
                <a:cs typeface="Times New Roman" panose="02020603050405020304" pitchFamily="18" charset="0"/>
              </a:rPr>
              <a:t>b) </a:t>
            </a:r>
            <a:r>
              <a:rPr lang="en-US" altLang="en-US" sz="2000" b="1" dirty="0" err="1">
                <a:solidFill>
                  <a:srgbClr val="800080"/>
                </a:solidFill>
                <a:latin typeface="Times New Roman" panose="02020603050405020304" pitchFamily="18" charset="0"/>
                <a:cs typeface="Times New Roman" panose="02020603050405020304" pitchFamily="18" charset="0"/>
              </a:rPr>
              <a:t>Tính</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trật</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tự</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trong</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đời</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sống</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của</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muôn</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loài</a:t>
            </a:r>
            <a:endParaRPr lang="vi-VN" altLang="en-US" sz="2000" b="1" dirty="0">
              <a:solidFill>
                <a:srgbClr val="800080"/>
              </a:solidFill>
              <a:latin typeface="Times New Roman" panose="02020603050405020304" pitchFamily="18" charset="0"/>
              <a:cs typeface="Times New Roman" panose="02020603050405020304" pitchFamily="18" charset="0"/>
            </a:endParaRPr>
          </a:p>
          <a:p>
            <a:r>
              <a:rPr lang="en-US" altLang="en-US" sz="2000" b="1" dirty="0">
                <a:solidFill>
                  <a:srgbClr val="800080"/>
                </a:solidFill>
                <a:latin typeface="Times New Roman" panose="02020603050405020304" pitchFamily="18" charset="0"/>
                <a:cs typeface="Times New Roman" panose="02020603050405020304" pitchFamily="18" charset="0"/>
              </a:rPr>
              <a:t>- </a:t>
            </a:r>
            <a:r>
              <a:rPr lang="vi-VN" altLang="en-US" sz="2000" b="1" dirty="0">
                <a:solidFill>
                  <a:srgbClr val="800080"/>
                </a:solidFill>
                <a:latin typeface="Times New Roman" panose="02020603050405020304" pitchFamily="18" charset="0"/>
                <a:cs typeface="Times New Roman" panose="02020603050405020304" pitchFamily="18" charset="0"/>
              </a:rPr>
              <a:t>Nếu chỉ tồn tại quan hệ đối kháng hoặc quan hệ hỗ trợ thì sự cân bằng trong đời sống của các loài trong một quần xã lập tức bị phá vỡ.</a:t>
            </a:r>
            <a:endParaRPr lang="en-US" altLang="en-US" sz="2000" b="1" dirty="0">
              <a:solidFill>
                <a:srgbClr val="800080"/>
              </a:solidFill>
              <a:latin typeface="Times New Roman" panose="02020603050405020304" pitchFamily="18" charset="0"/>
              <a:cs typeface="Times New Roman" panose="02020603050405020304" pitchFamily="18" charset="0"/>
            </a:endParaRPr>
          </a:p>
          <a:p>
            <a:r>
              <a:rPr lang="vi-VN" altLang="en-US" sz="2000" b="1" dirty="0">
                <a:solidFill>
                  <a:srgbClr val="800080"/>
                </a:solidFill>
                <a:latin typeface="Times New Roman" panose="02020603050405020304" pitchFamily="18" charset="0"/>
                <a:cs typeface="Times New Roman" panose="02020603050405020304" pitchFamily="18" charset="0"/>
              </a:rPr>
              <a:t>c. Vai trò của con người trên T</a:t>
            </a:r>
            <a:r>
              <a:rPr lang="en-US" altLang="en-US" sz="2000" b="1" dirty="0" err="1">
                <a:solidFill>
                  <a:srgbClr val="800080"/>
                </a:solidFill>
                <a:latin typeface="Times New Roman" panose="02020603050405020304" pitchFamily="18" charset="0"/>
                <a:cs typeface="Times New Roman" panose="02020603050405020304" pitchFamily="18" charset="0"/>
              </a:rPr>
              <a:t>rái</a:t>
            </a:r>
            <a:r>
              <a:rPr lang="en-US" altLang="en-US" sz="2000" b="1" dirty="0">
                <a:solidFill>
                  <a:srgbClr val="800080"/>
                </a:solidFill>
                <a:latin typeface="Times New Roman" panose="02020603050405020304" pitchFamily="18" charset="0"/>
                <a:cs typeface="Times New Roman" panose="02020603050405020304" pitchFamily="18" charset="0"/>
              </a:rPr>
              <a:t> </a:t>
            </a:r>
            <a:r>
              <a:rPr lang="vi-VN" altLang="en-US" sz="2000" b="1" dirty="0">
                <a:solidFill>
                  <a:srgbClr val="800080"/>
                </a:solidFill>
                <a:latin typeface="Times New Roman" panose="02020603050405020304" pitchFamily="18" charset="0"/>
                <a:cs typeface="Times New Roman" panose="02020603050405020304" pitchFamily="18" charset="0"/>
              </a:rPr>
              <a:t>Đ</a:t>
            </a:r>
            <a:r>
              <a:rPr lang="en-US" altLang="en-US" sz="2000" b="1" dirty="0" err="1">
                <a:solidFill>
                  <a:srgbClr val="800080"/>
                </a:solidFill>
                <a:latin typeface="Times New Roman" panose="02020603050405020304" pitchFamily="18" charset="0"/>
                <a:cs typeface="Times New Roman" panose="02020603050405020304" pitchFamily="18" charset="0"/>
              </a:rPr>
              <a:t>ất</a:t>
            </a:r>
            <a:endParaRPr lang="en-US" altLang="en-US" sz="2000" b="1" dirty="0">
              <a:solidFill>
                <a:srgbClr val="800080"/>
              </a:solidFill>
              <a:latin typeface="Times New Roman" panose="02020603050405020304" pitchFamily="18" charset="0"/>
              <a:cs typeface="Times New Roman" panose="02020603050405020304" pitchFamily="18" charset="0"/>
            </a:endParaRPr>
          </a:p>
          <a:p>
            <a:r>
              <a:rPr lang="vi-VN" altLang="en-US" sz="2000" b="1" dirty="0">
                <a:solidFill>
                  <a:srgbClr val="800080"/>
                </a:solidFill>
                <a:latin typeface="Times New Roman" panose="02020603050405020304" pitchFamily="18" charset="0"/>
                <a:cs typeface="Times New Roman" panose="02020603050405020304" pitchFamily="18" charset="0"/>
              </a:rPr>
              <a:t>- Con người cho rằng mình là chúa tể của thế giới, đã tuỳ ý xếp đặt lại trật tự mà tạo hoá gây dựng</a:t>
            </a:r>
          </a:p>
          <a:p>
            <a:r>
              <a:rPr lang="vi-VN" altLang="en-US" sz="2000" b="1" dirty="0">
                <a:solidFill>
                  <a:srgbClr val="7030A0"/>
                </a:solidFill>
                <a:latin typeface="Times New Roman" panose="02020603050405020304" pitchFamily="18" charset="0"/>
                <a:cs typeface="Times New Roman" panose="02020603050405020304" pitchFamily="18" charset="0"/>
              </a:rPr>
              <a:t>→ Đời sống muôn loài bị xáo trộn, phá vỡ do chịu tác động xấu từ con người.  </a:t>
            </a:r>
            <a:endParaRPr lang="en-US" altLang="en-US" sz="2000" b="1" dirty="0">
              <a:solidFill>
                <a:srgbClr val="7030A0"/>
              </a:solidFill>
              <a:latin typeface="Times New Roman" panose="02020603050405020304" pitchFamily="18" charset="0"/>
              <a:cs typeface="Times New Roman" panose="02020603050405020304" pitchFamily="18" charset="0"/>
            </a:endParaRPr>
          </a:p>
          <a:p>
            <a:r>
              <a:rPr lang="en-US" altLang="en-US" sz="2000" b="1" dirty="0">
                <a:solidFill>
                  <a:srgbClr val="800080"/>
                </a:solidFill>
                <a:latin typeface="Times New Roman" panose="02020603050405020304" pitchFamily="18" charset="0"/>
                <a:cs typeface="Times New Roman" panose="02020603050405020304" pitchFamily="18" charset="0"/>
              </a:rPr>
              <a:t>3. </a:t>
            </a:r>
            <a:r>
              <a:rPr lang="en-US" altLang="en-US" sz="2000" b="1" dirty="0" err="1">
                <a:solidFill>
                  <a:srgbClr val="800080"/>
                </a:solidFill>
                <a:latin typeface="Times New Roman" panose="02020603050405020304" pitchFamily="18" charset="0"/>
                <a:cs typeface="Times New Roman" panose="02020603050405020304" pitchFamily="18" charset="0"/>
              </a:rPr>
              <a:t>Kết</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thúc</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vấn</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đề</a:t>
            </a:r>
            <a:endParaRPr lang="en-US" altLang="en-US" sz="2000" b="1" dirty="0">
              <a:solidFill>
                <a:srgbClr val="800080"/>
              </a:solidFill>
              <a:latin typeface="Times New Roman" panose="02020603050405020304" pitchFamily="18" charset="0"/>
              <a:cs typeface="Times New Roman" panose="02020603050405020304" pitchFamily="18" charset="0"/>
            </a:endParaRPr>
          </a:p>
          <a:p>
            <a:r>
              <a:rPr lang="vi-VN" altLang="en-US" sz="2000" b="1" dirty="0">
                <a:solidFill>
                  <a:schemeClr val="accent5"/>
                </a:solidFill>
                <a:latin typeface="Times New Roman" panose="02020603050405020304" pitchFamily="18" charset="0"/>
                <a:cs typeface="Times New Roman" panose="02020603050405020304" pitchFamily="18" charset="0"/>
              </a:rPr>
              <a:t>- Con người cần hiểu và có cách ứng xử đúng đắn với muôn loài trên T</a:t>
            </a:r>
            <a:r>
              <a:rPr lang="en-US" altLang="en-US" sz="2000" b="1" dirty="0" err="1">
                <a:solidFill>
                  <a:schemeClr val="accent5"/>
                </a:solidFill>
                <a:latin typeface="Times New Roman" panose="02020603050405020304" pitchFamily="18" charset="0"/>
                <a:cs typeface="Times New Roman" panose="02020603050405020304" pitchFamily="18" charset="0"/>
              </a:rPr>
              <a:t>rái</a:t>
            </a:r>
            <a:r>
              <a:rPr lang="en-US" altLang="en-US" sz="2000" b="1" dirty="0">
                <a:solidFill>
                  <a:schemeClr val="accent5"/>
                </a:solidFill>
                <a:latin typeface="Times New Roman" panose="02020603050405020304" pitchFamily="18" charset="0"/>
                <a:cs typeface="Times New Roman" panose="02020603050405020304" pitchFamily="18" charset="0"/>
              </a:rPr>
              <a:t> </a:t>
            </a:r>
            <a:r>
              <a:rPr lang="vi-VN" altLang="en-US" sz="2000" b="1" dirty="0">
                <a:solidFill>
                  <a:schemeClr val="accent5"/>
                </a:solidFill>
                <a:latin typeface="Times New Roman" panose="02020603050405020304" pitchFamily="18" charset="0"/>
                <a:cs typeface="Times New Roman" panose="02020603050405020304" pitchFamily="18" charset="0"/>
              </a:rPr>
              <a:t>Đ</a:t>
            </a:r>
            <a:r>
              <a:rPr lang="en-US" altLang="en-US" sz="2000" b="1" dirty="0" err="1">
                <a:solidFill>
                  <a:schemeClr val="accent5"/>
                </a:solidFill>
                <a:latin typeface="Times New Roman" panose="02020603050405020304" pitchFamily="18" charset="0"/>
                <a:cs typeface="Times New Roman" panose="02020603050405020304" pitchFamily="18" charset="0"/>
              </a:rPr>
              <a:t>ất</a:t>
            </a:r>
            <a:r>
              <a:rPr lang="vi-VN" altLang="en-US" sz="2000" b="1" dirty="0">
                <a:solidFill>
                  <a:schemeClr val="accent5"/>
                </a:solidFill>
                <a:latin typeface="Times New Roman" panose="02020603050405020304" pitchFamily="18" charset="0"/>
                <a:cs typeface="Times New Roman" panose="02020603050405020304" pitchFamily="18" charset="0"/>
              </a:rPr>
              <a:t>.</a:t>
            </a:r>
          </a:p>
          <a:p>
            <a:endParaRPr lang="en-US" altLang="en-US" sz="2000" b="1" dirty="0">
              <a:solidFill>
                <a:srgbClr val="800080"/>
              </a:solidFill>
              <a:latin typeface="Times New Roman" panose="02020603050405020304" pitchFamily="18" charset="0"/>
              <a:cs typeface="Times New Roman" panose="02020603050405020304" pitchFamily="18" charset="0"/>
            </a:endParaRPr>
          </a:p>
          <a:p>
            <a:endParaRPr lang="vi-VN" altLang="en-US" sz="2000" b="1" dirty="0">
              <a:solidFill>
                <a:srgbClr val="800080"/>
              </a:solidFill>
              <a:latin typeface="Times New Roman" panose="02020603050405020304" pitchFamily="18" charset="0"/>
              <a:cs typeface="Times New Roman" panose="02020603050405020304" pitchFamily="18" charset="0"/>
            </a:endParaRPr>
          </a:p>
        </p:txBody>
      </p:sp>
      <p:cxnSp>
        <p:nvCxnSpPr>
          <p:cNvPr id="14" name="Straight Connector 4">
            <a:extLst>
              <a:ext uri="{FF2B5EF4-FFF2-40B4-BE49-F238E27FC236}">
                <a16:creationId xmlns:a16="http://schemas.microsoft.com/office/drawing/2014/main" id="{AB1F25A2-3977-C7B9-C970-8AD82637A09A}"/>
              </a:ext>
            </a:extLst>
          </p:cNvPr>
          <p:cNvCxnSpPr>
            <a:cxnSpLocks noChangeShapeType="1"/>
          </p:cNvCxnSpPr>
          <p:nvPr/>
        </p:nvCxnSpPr>
        <p:spPr bwMode="auto">
          <a:xfrm>
            <a:off x="5208548" y="1062038"/>
            <a:ext cx="46038" cy="5643562"/>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a:extLst>
              <a:ext uri="{FF2B5EF4-FFF2-40B4-BE49-F238E27FC236}">
                <a16:creationId xmlns:a16="http://schemas.microsoft.com/office/drawing/2014/main" id="{50F2C07E-47FD-EBFE-AD86-5BE9014FAF97}"/>
              </a:ext>
            </a:extLst>
          </p:cNvPr>
          <p:cNvSpPr txBox="1"/>
          <p:nvPr/>
        </p:nvSpPr>
        <p:spPr>
          <a:xfrm>
            <a:off x="5236029" y="1359877"/>
            <a:ext cx="3806371" cy="1938992"/>
          </a:xfrm>
          <a:prstGeom prst="rect">
            <a:avLst/>
          </a:prstGeom>
          <a:noFill/>
        </p:spPr>
        <p:txBody>
          <a:bodyPr wrap="square">
            <a:spAutoFit/>
          </a:bodyPr>
          <a:lstStyle/>
          <a:p>
            <a:r>
              <a:rPr lang="vi-VN" sz="2400" dirty="0">
                <a:solidFill>
                  <a:srgbClr val="00B050"/>
                </a:solidFill>
                <a:highlight>
                  <a:srgbClr val="FFFF00"/>
                </a:highlight>
                <a:latin typeface="+mj-lt"/>
              </a:rPr>
              <a:t>Những bước tiến vượt bậc của nhân loại có ảnh hưởng đến cuộc sống của muôn loài không? Ảnh hưởng như thế nào?</a:t>
            </a:r>
            <a:endParaRPr lang="en-US" sz="2400" dirty="0">
              <a:solidFill>
                <a:srgbClr val="00B050"/>
              </a:solidFill>
              <a:highlight>
                <a:srgbClr val="FFFF00"/>
              </a:highlight>
              <a:latin typeface="+mj-lt"/>
            </a:endParaRPr>
          </a:p>
        </p:txBody>
      </p:sp>
      <p:pic>
        <p:nvPicPr>
          <p:cNvPr id="12290" name="Picture 2" descr="Lion GIFs - Obtenez le meilleur gif sur GIFER">
            <a:extLst>
              <a:ext uri="{FF2B5EF4-FFF2-40B4-BE49-F238E27FC236}">
                <a16:creationId xmlns:a16="http://schemas.microsoft.com/office/drawing/2014/main" id="{ABDC6B7C-2E6A-1B45-98FA-EED0E1A508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0571" y="3321731"/>
            <a:ext cx="3178629" cy="277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54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3">
                                            <p:txEl>
                                              <p:pRg st="3" end="3"/>
                                            </p:txEl>
                                          </p:spTgt>
                                        </p:tgtEl>
                                        <p:attrNameLst>
                                          <p:attrName>style.visibility</p:attrName>
                                        </p:attrNameLst>
                                      </p:cBhvr>
                                      <p:to>
                                        <p:strVal val="visible"/>
                                      </p:to>
                                    </p:set>
                                    <p:animEffect transition="in" filter="wipe(down)">
                                      <p:cBhvr>
                                        <p:cTn id="13" dur="500"/>
                                        <p:tgtEl>
                                          <p:spTgt spid="23">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3">
                                            <p:txEl>
                                              <p:pRg st="4" end="4"/>
                                            </p:txEl>
                                          </p:spTgt>
                                        </p:tgtEl>
                                        <p:attrNameLst>
                                          <p:attrName>style.visibility</p:attrName>
                                        </p:attrNameLst>
                                      </p:cBhvr>
                                      <p:to>
                                        <p:strVal val="visible"/>
                                      </p:to>
                                    </p:set>
                                    <p:animEffect transition="in" filter="wipe(down)">
                                      <p:cBhvr>
                                        <p:cTn id="16" dur="500"/>
                                        <p:tgtEl>
                                          <p:spTgt spid="23">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3">
                                            <p:txEl>
                                              <p:pRg st="5" end="5"/>
                                            </p:txEl>
                                          </p:spTgt>
                                        </p:tgtEl>
                                        <p:attrNameLst>
                                          <p:attrName>style.visibility</p:attrName>
                                        </p:attrNameLst>
                                      </p:cBhvr>
                                      <p:to>
                                        <p:strVal val="visible"/>
                                      </p:to>
                                    </p:set>
                                    <p:animEffect transition="in" filter="wipe(down)">
                                      <p:cBhvr>
                                        <p:cTn id="19" dur="500"/>
                                        <p:tgtEl>
                                          <p:spTgt spid="2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3">
                                            <p:txEl>
                                              <p:pRg st="6" end="6"/>
                                            </p:txEl>
                                          </p:spTgt>
                                        </p:tgtEl>
                                        <p:attrNameLst>
                                          <p:attrName>style.visibility</p:attrName>
                                        </p:attrNameLst>
                                      </p:cBhvr>
                                      <p:to>
                                        <p:strVal val="visible"/>
                                      </p:to>
                                    </p:set>
                                    <p:animEffect transition="in" filter="wipe(down)">
                                      <p:cBhvr>
                                        <p:cTn id="24" dur="500"/>
                                        <p:tgtEl>
                                          <p:spTgt spid="23">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3">
                                            <p:txEl>
                                              <p:pRg st="7" end="7"/>
                                            </p:txEl>
                                          </p:spTgt>
                                        </p:tgtEl>
                                        <p:attrNameLst>
                                          <p:attrName>style.visibility</p:attrName>
                                        </p:attrNameLst>
                                      </p:cBhvr>
                                      <p:to>
                                        <p:strVal val="visible"/>
                                      </p:to>
                                    </p:set>
                                    <p:animEffect transition="in" filter="wipe(down)">
                                      <p:cBhvr>
                                        <p:cTn id="27" dur="500"/>
                                        <p:tgtEl>
                                          <p:spTgt spid="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ruyen">
            <a:extLst>
              <a:ext uri="{FF2B5EF4-FFF2-40B4-BE49-F238E27FC236}">
                <a16:creationId xmlns:a16="http://schemas.microsoft.com/office/drawing/2014/main" id="{186208F6-25D8-9E63-4CDB-D6483F1C30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49" r="1"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2">
            <a:extLst>
              <a:ext uri="{FF2B5EF4-FFF2-40B4-BE49-F238E27FC236}">
                <a16:creationId xmlns:a16="http://schemas.microsoft.com/office/drawing/2014/main" id="{5CB1C92C-7101-6373-DFB6-16E8D987EFCB}"/>
              </a:ext>
            </a:extLst>
          </p:cNvPr>
          <p:cNvGrpSpPr>
            <a:grpSpLocks/>
          </p:cNvGrpSpPr>
          <p:nvPr/>
        </p:nvGrpSpPr>
        <p:grpSpPr bwMode="auto">
          <a:xfrm>
            <a:off x="0" y="0"/>
            <a:ext cx="9144000" cy="6858000"/>
            <a:chOff x="0" y="-32"/>
            <a:chExt cx="5783" cy="4383"/>
          </a:xfrm>
        </p:grpSpPr>
        <p:pic>
          <p:nvPicPr>
            <p:cNvPr id="5" name="Picture 3" descr="BAR">
              <a:extLst>
                <a:ext uri="{FF2B5EF4-FFF2-40B4-BE49-F238E27FC236}">
                  <a16:creationId xmlns:a16="http://schemas.microsoft.com/office/drawing/2014/main" id="{8311CABF-D1AD-CC85-922C-69425BECCC67}"/>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600"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BAR">
              <a:extLst>
                <a:ext uri="{FF2B5EF4-FFF2-40B4-BE49-F238E27FC236}">
                  <a16:creationId xmlns:a16="http://schemas.microsoft.com/office/drawing/2014/main" id="{B357F1AE-F0E5-0718-F4F5-E0B14D39F799}"/>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136"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BAR">
              <a:extLst>
                <a:ext uri="{FF2B5EF4-FFF2-40B4-BE49-F238E27FC236}">
                  <a16:creationId xmlns:a16="http://schemas.microsoft.com/office/drawing/2014/main" id="{BC78B994-86D3-8C71-086A-71C05D2D075C}"/>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88"/>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BAR">
              <a:extLst>
                <a:ext uri="{FF2B5EF4-FFF2-40B4-BE49-F238E27FC236}">
                  <a16:creationId xmlns:a16="http://schemas.microsoft.com/office/drawing/2014/main" id="{83A2FE48-F09E-819F-2846-27ACA14B664F}"/>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13">
            <a:extLst>
              <a:ext uri="{FF2B5EF4-FFF2-40B4-BE49-F238E27FC236}">
                <a16:creationId xmlns:a16="http://schemas.microsoft.com/office/drawing/2014/main" id="{BB2CF84A-6518-A84D-E093-CE39AD9BF60E}"/>
              </a:ext>
            </a:extLst>
          </p:cNvPr>
          <p:cNvSpPr>
            <a:spLocks noChangeArrowheads="1"/>
          </p:cNvSpPr>
          <p:nvPr/>
        </p:nvSpPr>
        <p:spPr bwMode="auto">
          <a:xfrm>
            <a:off x="-599607" y="123825"/>
            <a:ext cx="9743607" cy="108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en-US" altLang="en-US" sz="2400" b="1" dirty="0">
                <a:solidFill>
                  <a:srgbClr val="FF0000"/>
                </a:solidFill>
                <a:latin typeface="Times New Roman" panose="02020603050405020304" pitchFamily="18" charset="0"/>
                <a:cs typeface="Times New Roman" panose="02020603050405020304" pitchFamily="18" charset="0"/>
              </a:rPr>
              <a:t>CÁC LOÀI CHUNG SỐNG VỚI NHAU NHƯ THẾ NÀO</a:t>
            </a:r>
          </a:p>
          <a:p>
            <a:pPr>
              <a:lnSpc>
                <a:spcPct val="150000"/>
              </a:lnSpc>
              <a:spcBef>
                <a:spcPts val="600"/>
              </a:spcBef>
              <a:spcAft>
                <a:spcPts val="600"/>
              </a:spcAft>
            </a:pPr>
            <a:r>
              <a:rPr lang="vi-VN" altLang="en-US" b="1" dirty="0">
                <a:solidFill>
                  <a:srgbClr val="FF0000"/>
                </a:solidFill>
                <a:latin typeface="Times New Roman" panose="02020603050405020304" pitchFamily="18" charset="0"/>
                <a:cs typeface="Calibri" panose="020F0502020204030204" pitchFamily="34" charset="0"/>
              </a:rPr>
              <a:t>                                                                  </a:t>
            </a:r>
            <a:r>
              <a:rPr lang="en-US" altLang="en-US" b="1" dirty="0">
                <a:solidFill>
                  <a:srgbClr val="FF0000"/>
                </a:solidFill>
                <a:latin typeface="Times New Roman" panose="02020603050405020304" pitchFamily="18" charset="0"/>
                <a:cs typeface="Calibri" panose="020F0502020204030204" pitchFamily="34" charset="0"/>
              </a:rPr>
              <a:t>                                                        NGỌC PHÚ</a:t>
            </a:r>
            <a:r>
              <a:rPr lang="vi-VN" altLang="en-US" b="1" dirty="0">
                <a:solidFill>
                  <a:srgbClr val="FF0000"/>
                </a:solidFill>
                <a:latin typeface="Times New Roman" panose="02020603050405020304" pitchFamily="18" charset="0"/>
                <a:cs typeface="Calibri" panose="020F0502020204030204" pitchFamily="34" charset="0"/>
              </a:rPr>
              <a:t>          </a:t>
            </a:r>
            <a:endParaRPr lang="en-US" altLang="en-US" b="1" dirty="0">
              <a:solidFill>
                <a:srgbClr val="FF0000"/>
              </a:solidFill>
              <a:latin typeface="Times New Roman" panose="02020603050405020304" pitchFamily="18" charset="0"/>
              <a:cs typeface="Calibri" panose="020F0502020204030204" pitchFamily="34" charset="0"/>
            </a:endParaRPr>
          </a:p>
        </p:txBody>
      </p:sp>
      <p:sp>
        <p:nvSpPr>
          <p:cNvPr id="12" name="Rectangle 11">
            <a:extLst>
              <a:ext uri="{FF2B5EF4-FFF2-40B4-BE49-F238E27FC236}">
                <a16:creationId xmlns:a16="http://schemas.microsoft.com/office/drawing/2014/main" id="{F5C50CA9-188B-6C74-7E61-A07BFA281A08}"/>
              </a:ext>
            </a:extLst>
          </p:cNvPr>
          <p:cNvSpPr>
            <a:spLocks noChangeArrowheads="1"/>
          </p:cNvSpPr>
          <p:nvPr/>
        </p:nvSpPr>
        <p:spPr bwMode="auto">
          <a:xfrm>
            <a:off x="152400" y="938213"/>
            <a:ext cx="19673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dirty="0">
                <a:solidFill>
                  <a:srgbClr val="00B050"/>
                </a:solidFill>
                <a:latin typeface="Times New Roman" panose="02020603050405020304" pitchFamily="18" charset="0"/>
                <a:cs typeface="Times New Roman" panose="02020603050405020304" pitchFamily="18" charset="0"/>
              </a:rPr>
              <a:t>III. TỔNG KẾT</a:t>
            </a:r>
          </a:p>
        </p:txBody>
      </p:sp>
      <p:sp>
        <p:nvSpPr>
          <p:cNvPr id="23" name="Rectangle 22">
            <a:extLst>
              <a:ext uri="{FF2B5EF4-FFF2-40B4-BE49-F238E27FC236}">
                <a16:creationId xmlns:a16="http://schemas.microsoft.com/office/drawing/2014/main" id="{7ACFFD42-4570-4D32-24EF-8C2A9D9E8443}"/>
              </a:ext>
            </a:extLst>
          </p:cNvPr>
          <p:cNvSpPr>
            <a:spLocks noChangeArrowheads="1"/>
          </p:cNvSpPr>
          <p:nvPr/>
        </p:nvSpPr>
        <p:spPr bwMode="auto">
          <a:xfrm>
            <a:off x="141288" y="1353253"/>
            <a:ext cx="5030319"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dirty="0">
                <a:solidFill>
                  <a:srgbClr val="800080"/>
                </a:solidFill>
                <a:latin typeface="Times New Roman" panose="02020603050405020304" pitchFamily="18" charset="0"/>
                <a:cs typeface="Times New Roman" panose="02020603050405020304" pitchFamily="18" charset="0"/>
              </a:rPr>
              <a:t>1. </a:t>
            </a:r>
            <a:r>
              <a:rPr lang="vi-VN" altLang="en-US" sz="2000" b="1" dirty="0">
                <a:solidFill>
                  <a:srgbClr val="800080"/>
                </a:solidFill>
                <a:latin typeface="Times New Roman" panose="02020603050405020304" pitchFamily="18" charset="0"/>
                <a:cs typeface="Times New Roman" panose="02020603050405020304" pitchFamily="18" charset="0"/>
              </a:rPr>
              <a:t>Nội dung: Văn bản đề cập  đến vấn đề sự đa dạng của các loài vật trên T</a:t>
            </a:r>
            <a:r>
              <a:rPr lang="en-US" altLang="en-US" sz="2000" b="1" dirty="0" err="1">
                <a:solidFill>
                  <a:srgbClr val="800080"/>
                </a:solidFill>
                <a:latin typeface="Times New Roman" panose="02020603050405020304" pitchFamily="18" charset="0"/>
                <a:cs typeface="Times New Roman" panose="02020603050405020304" pitchFamily="18" charset="0"/>
              </a:rPr>
              <a:t>rái</a:t>
            </a:r>
            <a:r>
              <a:rPr lang="en-US" altLang="en-US" sz="2000" b="1" dirty="0">
                <a:solidFill>
                  <a:srgbClr val="800080"/>
                </a:solidFill>
                <a:latin typeface="Times New Roman" panose="02020603050405020304" pitchFamily="18" charset="0"/>
                <a:cs typeface="Times New Roman" panose="02020603050405020304" pitchFamily="18" charset="0"/>
              </a:rPr>
              <a:t> </a:t>
            </a:r>
            <a:r>
              <a:rPr lang="vi-VN" altLang="en-US" sz="2000" b="1" dirty="0">
                <a:solidFill>
                  <a:srgbClr val="800080"/>
                </a:solidFill>
                <a:latin typeface="Times New Roman" panose="02020603050405020304" pitchFamily="18" charset="0"/>
                <a:cs typeface="Times New Roman" panose="02020603050405020304" pitchFamily="18" charset="0"/>
              </a:rPr>
              <a:t>Đ</a:t>
            </a:r>
            <a:r>
              <a:rPr lang="en-US" altLang="en-US" sz="2000" b="1" dirty="0" err="1">
                <a:solidFill>
                  <a:srgbClr val="800080"/>
                </a:solidFill>
                <a:latin typeface="Times New Roman" panose="02020603050405020304" pitchFamily="18" charset="0"/>
                <a:cs typeface="Times New Roman" panose="02020603050405020304" pitchFamily="18" charset="0"/>
              </a:rPr>
              <a:t>ất</a:t>
            </a:r>
            <a:r>
              <a:rPr lang="vi-VN" altLang="en-US" sz="2000" b="1" dirty="0">
                <a:solidFill>
                  <a:srgbClr val="800080"/>
                </a:solidFill>
                <a:latin typeface="Times New Roman" panose="02020603050405020304" pitchFamily="18" charset="0"/>
                <a:cs typeface="Times New Roman" panose="02020603050405020304" pitchFamily="18" charset="0"/>
              </a:rPr>
              <a:t> và trật tự trong đời sống muôn loài. </a:t>
            </a:r>
            <a:endParaRPr lang="en-US" altLang="en-US" sz="2000" b="1" dirty="0">
              <a:solidFill>
                <a:srgbClr val="800080"/>
              </a:solidFill>
              <a:latin typeface="Times New Roman" panose="02020603050405020304" pitchFamily="18" charset="0"/>
              <a:cs typeface="Times New Roman" panose="02020603050405020304" pitchFamily="18" charset="0"/>
            </a:endParaRPr>
          </a:p>
          <a:p>
            <a:r>
              <a:rPr lang="vi-VN" altLang="en-US" sz="2000" b="1" dirty="0">
                <a:solidFill>
                  <a:srgbClr val="800080"/>
                </a:solidFill>
                <a:latin typeface="Times New Roman" panose="02020603050405020304" pitchFamily="18" charset="0"/>
                <a:cs typeface="Times New Roman" panose="02020603050405020304" pitchFamily="18" charset="0"/>
              </a:rPr>
              <a:t>2. Ý nghĩa: VB đã đặt ra cho con người vấn đề cần biết chung sống hài hoà với muôn loài, để bảo tồn sự đa dạng của thiên nhiên trên T</a:t>
            </a:r>
            <a:r>
              <a:rPr lang="en-US" altLang="en-US" sz="2000" b="1" dirty="0" err="1">
                <a:solidFill>
                  <a:srgbClr val="800080"/>
                </a:solidFill>
                <a:latin typeface="Times New Roman" panose="02020603050405020304" pitchFamily="18" charset="0"/>
                <a:cs typeface="Times New Roman" panose="02020603050405020304" pitchFamily="18" charset="0"/>
              </a:rPr>
              <a:t>rái</a:t>
            </a:r>
            <a:r>
              <a:rPr lang="en-US" altLang="en-US" sz="2000" b="1" dirty="0">
                <a:solidFill>
                  <a:srgbClr val="800080"/>
                </a:solidFill>
                <a:latin typeface="Times New Roman" panose="02020603050405020304" pitchFamily="18" charset="0"/>
                <a:cs typeface="Times New Roman" panose="02020603050405020304" pitchFamily="18" charset="0"/>
              </a:rPr>
              <a:t> </a:t>
            </a:r>
            <a:r>
              <a:rPr lang="vi-VN" altLang="en-US" sz="2000" b="1" dirty="0">
                <a:solidFill>
                  <a:srgbClr val="800080"/>
                </a:solidFill>
                <a:latin typeface="Times New Roman" panose="02020603050405020304" pitchFamily="18" charset="0"/>
                <a:cs typeface="Times New Roman" panose="02020603050405020304" pitchFamily="18" charset="0"/>
              </a:rPr>
              <a:t>Đ</a:t>
            </a:r>
            <a:r>
              <a:rPr lang="en-US" altLang="en-US" sz="2000" b="1" dirty="0" err="1">
                <a:solidFill>
                  <a:srgbClr val="800080"/>
                </a:solidFill>
                <a:latin typeface="Times New Roman" panose="02020603050405020304" pitchFamily="18" charset="0"/>
                <a:cs typeface="Times New Roman" panose="02020603050405020304" pitchFamily="18" charset="0"/>
              </a:rPr>
              <a:t>ất</a:t>
            </a:r>
            <a:r>
              <a:rPr lang="vi-VN" altLang="en-US" sz="2000" b="1" dirty="0">
                <a:solidFill>
                  <a:srgbClr val="800080"/>
                </a:solidFill>
                <a:latin typeface="Times New Roman" panose="02020603050405020304" pitchFamily="18" charset="0"/>
                <a:cs typeface="Times New Roman" panose="02020603050405020304" pitchFamily="18" charset="0"/>
              </a:rPr>
              <a:t>.</a:t>
            </a:r>
            <a:endParaRPr lang="en-US" altLang="en-US" sz="2000" b="1" dirty="0">
              <a:solidFill>
                <a:srgbClr val="800080"/>
              </a:solidFill>
              <a:latin typeface="Times New Roman" panose="02020603050405020304" pitchFamily="18" charset="0"/>
              <a:cs typeface="Times New Roman" panose="02020603050405020304" pitchFamily="18" charset="0"/>
            </a:endParaRPr>
          </a:p>
          <a:p>
            <a:r>
              <a:rPr lang="vi-VN" altLang="en-US" sz="2000" b="1" dirty="0">
                <a:solidFill>
                  <a:srgbClr val="800080"/>
                </a:solidFill>
                <a:latin typeface="Times New Roman" panose="02020603050405020304" pitchFamily="18" charset="0"/>
                <a:cs typeface="Times New Roman" panose="02020603050405020304" pitchFamily="18" charset="0"/>
              </a:rPr>
              <a:t>3. Nghệ thuật:</a:t>
            </a:r>
          </a:p>
          <a:p>
            <a:r>
              <a:rPr lang="en-US" altLang="en-US" sz="2000" b="1" dirty="0">
                <a:solidFill>
                  <a:srgbClr val="800080"/>
                </a:solidFill>
                <a:latin typeface="Times New Roman" panose="02020603050405020304" pitchFamily="18" charset="0"/>
                <a:cs typeface="Times New Roman" panose="02020603050405020304" pitchFamily="18" charset="0"/>
              </a:rPr>
              <a:t>- </a:t>
            </a:r>
            <a:r>
              <a:rPr lang="vi-VN" altLang="en-US" sz="2000" b="1" dirty="0">
                <a:solidFill>
                  <a:srgbClr val="800080"/>
                </a:solidFill>
                <a:latin typeface="Times New Roman" panose="02020603050405020304" pitchFamily="18" charset="0"/>
                <a:cs typeface="Times New Roman" panose="02020603050405020304" pitchFamily="18" charset="0"/>
              </a:rPr>
              <a:t>Số liệu dẫn chứng phù hợp, cụ thể, lập luận rõ ràng, logic có tính thuyết phục.</a:t>
            </a:r>
            <a:endParaRPr lang="en-US" altLang="en-US" sz="2000" b="1" dirty="0">
              <a:solidFill>
                <a:srgbClr val="800080"/>
              </a:solidFill>
              <a:latin typeface="Times New Roman" panose="02020603050405020304" pitchFamily="18" charset="0"/>
              <a:cs typeface="Times New Roman" panose="02020603050405020304" pitchFamily="18" charset="0"/>
            </a:endParaRPr>
          </a:p>
          <a:p>
            <a:r>
              <a:rPr lang="en-US" altLang="en-US" sz="2000" b="1" dirty="0">
                <a:solidFill>
                  <a:srgbClr val="800080"/>
                </a:solidFill>
                <a:latin typeface="Times New Roman" panose="02020603050405020304" pitchFamily="18" charset="0"/>
                <a:cs typeface="Times New Roman" panose="02020603050405020304" pitchFamily="18" charset="0"/>
              </a:rPr>
              <a:t>-</a:t>
            </a:r>
            <a:r>
              <a:rPr lang="vi-VN" altLang="en-US" sz="2000" b="1" dirty="0">
                <a:solidFill>
                  <a:srgbClr val="800080"/>
                </a:solidFill>
                <a:latin typeface="Times New Roman" panose="02020603050405020304" pitchFamily="18" charset="0"/>
                <a:cs typeface="Times New Roman" panose="02020603050405020304" pitchFamily="18" charset="0"/>
              </a:rPr>
              <a:t> Cách mở đầu - kết thúc văn bản có sự thống nhất, hỗ trợ</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cho</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nhau</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tạo</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nên</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nét</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đặc</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sắc</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độc</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đáo</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cho</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văn</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bản</a:t>
            </a:r>
            <a:r>
              <a:rPr lang="en-US" altLang="en-US" sz="2000" b="1" dirty="0">
                <a:solidFill>
                  <a:srgbClr val="800080"/>
                </a:solidFill>
                <a:latin typeface="Times New Roman" panose="02020603050405020304" pitchFamily="18" charset="0"/>
                <a:cs typeface="Times New Roman" panose="02020603050405020304" pitchFamily="18" charset="0"/>
              </a:rPr>
              <a:t>.</a:t>
            </a:r>
            <a:endParaRPr lang="vi-VN" altLang="en-US" sz="2000" b="1" dirty="0">
              <a:solidFill>
                <a:srgbClr val="800080"/>
              </a:solidFill>
              <a:latin typeface="Times New Roman" panose="02020603050405020304" pitchFamily="18" charset="0"/>
              <a:cs typeface="Times New Roman" panose="02020603050405020304" pitchFamily="18" charset="0"/>
            </a:endParaRPr>
          </a:p>
        </p:txBody>
      </p:sp>
      <p:cxnSp>
        <p:nvCxnSpPr>
          <p:cNvPr id="14" name="Straight Connector 4">
            <a:extLst>
              <a:ext uri="{FF2B5EF4-FFF2-40B4-BE49-F238E27FC236}">
                <a16:creationId xmlns:a16="http://schemas.microsoft.com/office/drawing/2014/main" id="{AB1F25A2-3977-C7B9-C970-8AD82637A09A}"/>
              </a:ext>
            </a:extLst>
          </p:cNvPr>
          <p:cNvCxnSpPr>
            <a:cxnSpLocks noChangeShapeType="1"/>
          </p:cNvCxnSpPr>
          <p:nvPr/>
        </p:nvCxnSpPr>
        <p:spPr bwMode="auto">
          <a:xfrm>
            <a:off x="5208548" y="1062038"/>
            <a:ext cx="46038" cy="5643562"/>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4338" name="Picture 2" descr="C0*****@***** (323×306) | Bird gif, Parrot gif, Bird">
            <a:extLst>
              <a:ext uri="{FF2B5EF4-FFF2-40B4-BE49-F238E27FC236}">
                <a16:creationId xmlns:a16="http://schemas.microsoft.com/office/drawing/2014/main" id="{FF922BD9-A6B7-0933-F9D2-36472E91A0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628" y="1582057"/>
            <a:ext cx="3076575" cy="4281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11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3">
                                            <p:txEl>
                                              <p:pRg st="0" end="0"/>
                                            </p:txEl>
                                          </p:spTgt>
                                        </p:tgtEl>
                                        <p:attrNameLst>
                                          <p:attrName>style.visibility</p:attrName>
                                        </p:attrNameLst>
                                      </p:cBhvr>
                                      <p:to>
                                        <p:strVal val="visible"/>
                                      </p:to>
                                    </p:set>
                                    <p:animEffect transition="in" filter="circle(in)">
                                      <p:cBhvr>
                                        <p:cTn id="14" dur="2000"/>
                                        <p:tgtEl>
                                          <p:spTgt spid="2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
                                            <p:txEl>
                                              <p:pRg st="1" end="1"/>
                                            </p:txEl>
                                          </p:spTgt>
                                        </p:tgtEl>
                                        <p:attrNameLst>
                                          <p:attrName>style.visibility</p:attrName>
                                        </p:attrNameLst>
                                      </p:cBhvr>
                                      <p:to>
                                        <p:strVal val="visible"/>
                                      </p:to>
                                    </p:set>
                                    <p:animEffect transition="in" filter="fade">
                                      <p:cBhvr>
                                        <p:cTn id="19" dur="1000"/>
                                        <p:tgtEl>
                                          <p:spTgt spid="23">
                                            <p:txEl>
                                              <p:pRg st="1" end="1"/>
                                            </p:txEl>
                                          </p:spTgt>
                                        </p:tgtEl>
                                      </p:cBhvr>
                                    </p:animEffect>
                                    <p:anim calcmode="lin" valueType="num">
                                      <p:cBhvr>
                                        <p:cTn id="20"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3">
                                            <p:txEl>
                                              <p:pRg st="2" end="2"/>
                                            </p:txEl>
                                          </p:spTgt>
                                        </p:tgtEl>
                                        <p:attrNameLst>
                                          <p:attrName>style.visibility</p:attrName>
                                        </p:attrNameLst>
                                      </p:cBhvr>
                                      <p:to>
                                        <p:strVal val="visible"/>
                                      </p:to>
                                    </p:set>
                                    <p:animEffect transition="in" filter="wipe(down)">
                                      <p:cBhvr>
                                        <p:cTn id="26" dur="500"/>
                                        <p:tgtEl>
                                          <p:spTgt spid="23">
                                            <p:txEl>
                                              <p:pRg st="2" end="2"/>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23">
                                            <p:txEl>
                                              <p:pRg st="3" end="3"/>
                                            </p:txEl>
                                          </p:spTgt>
                                        </p:tgtEl>
                                        <p:attrNameLst>
                                          <p:attrName>style.visibility</p:attrName>
                                        </p:attrNameLst>
                                      </p:cBhvr>
                                      <p:to>
                                        <p:strVal val="visible"/>
                                      </p:to>
                                    </p:set>
                                    <p:animEffect transition="in" filter="wipe(down)">
                                      <p:cBhvr>
                                        <p:cTn id="29" dur="500"/>
                                        <p:tgtEl>
                                          <p:spTgt spid="23">
                                            <p:txEl>
                                              <p:pRg st="3" end="3"/>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23">
                                            <p:txEl>
                                              <p:pRg st="4" end="4"/>
                                            </p:txEl>
                                          </p:spTgt>
                                        </p:tgtEl>
                                        <p:attrNameLst>
                                          <p:attrName>style.visibility</p:attrName>
                                        </p:attrNameLst>
                                      </p:cBhvr>
                                      <p:to>
                                        <p:strVal val="visible"/>
                                      </p:to>
                                    </p:set>
                                    <p:animEffect transition="in" filter="wipe(down)">
                                      <p:cBhvr>
                                        <p:cTn id="32" dur="5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359A3E7-156B-7EC4-C4DA-49F753DEED7A}"/>
              </a:ext>
            </a:extLst>
          </p:cNvPr>
          <p:cNvGrpSpPr>
            <a:grpSpLocks/>
          </p:cNvGrpSpPr>
          <p:nvPr/>
        </p:nvGrpSpPr>
        <p:grpSpPr bwMode="auto">
          <a:xfrm>
            <a:off x="0" y="0"/>
            <a:ext cx="9144000" cy="6858000"/>
            <a:chOff x="0" y="-32"/>
            <a:chExt cx="5783" cy="4383"/>
          </a:xfrm>
        </p:grpSpPr>
        <p:pic>
          <p:nvPicPr>
            <p:cNvPr id="5" name="Picture 3" descr="BAR">
              <a:extLst>
                <a:ext uri="{FF2B5EF4-FFF2-40B4-BE49-F238E27FC236}">
                  <a16:creationId xmlns:a16="http://schemas.microsoft.com/office/drawing/2014/main" id="{120ACB6E-6BC0-9265-449D-C19369CE294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600"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BAR">
              <a:extLst>
                <a:ext uri="{FF2B5EF4-FFF2-40B4-BE49-F238E27FC236}">
                  <a16:creationId xmlns:a16="http://schemas.microsoft.com/office/drawing/2014/main" id="{DF12176A-CF95-DCC2-1880-EC8AEE0193D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36"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BAR">
              <a:extLst>
                <a:ext uri="{FF2B5EF4-FFF2-40B4-BE49-F238E27FC236}">
                  <a16:creationId xmlns:a16="http://schemas.microsoft.com/office/drawing/2014/main" id="{13CBD0F0-D455-3DB2-9CD2-1146787D69B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88"/>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BAR">
              <a:extLst>
                <a:ext uri="{FF2B5EF4-FFF2-40B4-BE49-F238E27FC236}">
                  <a16:creationId xmlns:a16="http://schemas.microsoft.com/office/drawing/2014/main" id="{9BCC5DAB-D496-0E14-E9D7-D974083B166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Explosion: 14 Points 8">
            <a:extLst>
              <a:ext uri="{FF2B5EF4-FFF2-40B4-BE49-F238E27FC236}">
                <a16:creationId xmlns:a16="http://schemas.microsoft.com/office/drawing/2014/main" id="{A99440E1-36E4-44FE-2125-960DFEAA3817}"/>
              </a:ext>
            </a:extLst>
          </p:cNvPr>
          <p:cNvSpPr/>
          <p:nvPr/>
        </p:nvSpPr>
        <p:spPr>
          <a:xfrm>
            <a:off x="2256019" y="209862"/>
            <a:ext cx="4362139" cy="1229194"/>
          </a:xfrm>
          <a:prstGeom prst="irregularSeal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n w="22225">
                  <a:solidFill>
                    <a:schemeClr val="accent2"/>
                  </a:solidFill>
                  <a:prstDash val="solid"/>
                </a:ln>
                <a:solidFill>
                  <a:schemeClr val="accent2">
                    <a:lumMod val="40000"/>
                    <a:lumOff val="60000"/>
                  </a:schemeClr>
                </a:solidFill>
              </a:rPr>
              <a:t>KHỞI ĐỘNG</a:t>
            </a:r>
          </a:p>
        </p:txBody>
      </p:sp>
      <p:sp>
        <p:nvSpPr>
          <p:cNvPr id="10" name="Rectangle 9">
            <a:extLst>
              <a:ext uri="{FF2B5EF4-FFF2-40B4-BE49-F238E27FC236}">
                <a16:creationId xmlns:a16="http://schemas.microsoft.com/office/drawing/2014/main" id="{13FFF3CB-EB4B-F04A-A5FC-F65E49BA4D60}"/>
              </a:ext>
            </a:extLst>
          </p:cNvPr>
          <p:cNvSpPr/>
          <p:nvPr/>
        </p:nvSpPr>
        <p:spPr>
          <a:xfrm>
            <a:off x="134912" y="1768123"/>
            <a:ext cx="8771729"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CÁC EM CÙNG XEM VIDEO NHÉ!</a:t>
            </a:r>
          </a:p>
        </p:txBody>
      </p:sp>
      <p:pic>
        <p:nvPicPr>
          <p:cNvPr id="2050" name="Picture 2">
            <a:hlinkClick r:id="rId4" action="ppaction://hlinksldjump"/>
            <a:extLst>
              <a:ext uri="{FF2B5EF4-FFF2-40B4-BE49-F238E27FC236}">
                <a16:creationId xmlns:a16="http://schemas.microsoft.com/office/drawing/2014/main" id="{CDF4A542-6BF8-E50C-E569-3798138C53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565" y="2178094"/>
            <a:ext cx="8388871" cy="5606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barn(inVertical)">
                                      <p:cBhvr>
                                        <p:cTn id="2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B679C28-A129-FD73-AA4E-3CF0D72DFCB1}"/>
              </a:ext>
            </a:extLst>
          </p:cNvPr>
          <p:cNvGrpSpPr>
            <a:grpSpLocks/>
          </p:cNvGrpSpPr>
          <p:nvPr/>
        </p:nvGrpSpPr>
        <p:grpSpPr bwMode="auto">
          <a:xfrm>
            <a:off x="0" y="0"/>
            <a:ext cx="9144000" cy="6858000"/>
            <a:chOff x="0" y="-32"/>
            <a:chExt cx="5783" cy="4383"/>
          </a:xfrm>
        </p:grpSpPr>
        <p:pic>
          <p:nvPicPr>
            <p:cNvPr id="3" name="Picture 3" descr="BAR">
              <a:extLst>
                <a:ext uri="{FF2B5EF4-FFF2-40B4-BE49-F238E27FC236}">
                  <a16:creationId xmlns:a16="http://schemas.microsoft.com/office/drawing/2014/main" id="{F19B274B-5F3F-34AB-3A19-667CE4D13A0A}"/>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600"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R">
              <a:extLst>
                <a:ext uri="{FF2B5EF4-FFF2-40B4-BE49-F238E27FC236}">
                  <a16:creationId xmlns:a16="http://schemas.microsoft.com/office/drawing/2014/main" id="{375F9A77-8D2C-B98A-F94C-1C4CD6485D3C}"/>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136"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BAR">
              <a:extLst>
                <a:ext uri="{FF2B5EF4-FFF2-40B4-BE49-F238E27FC236}">
                  <a16:creationId xmlns:a16="http://schemas.microsoft.com/office/drawing/2014/main" id="{462A5BD8-C06B-BD8A-3754-7A925D8143DD}"/>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88"/>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BAR">
              <a:extLst>
                <a:ext uri="{FF2B5EF4-FFF2-40B4-BE49-F238E27FC236}">
                  <a16:creationId xmlns:a16="http://schemas.microsoft.com/office/drawing/2014/main" id="{7F931BE1-3BC1-EE1D-25B4-DA59228054A2}"/>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y2meta.com - MegaStar - Trailer Vua Sư Tử 3D">
            <a:hlinkClick r:id="" action="ppaction://media"/>
            <a:extLst>
              <a:ext uri="{FF2B5EF4-FFF2-40B4-BE49-F238E27FC236}">
                <a16:creationId xmlns:a16="http://schemas.microsoft.com/office/drawing/2014/main" id="{68D45030-BD38-E9A8-C11D-6B75119F22AB}"/>
              </a:ext>
            </a:extLst>
          </p:cNvPr>
          <p:cNvPicPr>
            <a:picLocks noChangeAspect="1"/>
          </p:cNvPicPr>
          <p:nvPr>
            <a:videoFile r:link="rId1"/>
            <p:extLst>
              <p:ext uri="{DAA4B4D4-6D71-4841-9C94-3DE7FCFB9230}">
                <p14:media xmlns:p14="http://schemas.microsoft.com/office/powerpoint/2010/main" r:embed="rId2">
                  <p14:trim st="7200" end="13442.494"/>
                </p14:media>
              </p:ext>
            </p:extLst>
          </p:nvPr>
        </p:nvPicPr>
        <p:blipFill>
          <a:blip r:embed="rId6"/>
          <a:stretch>
            <a:fillRect/>
          </a:stretch>
        </p:blipFill>
        <p:spPr>
          <a:xfrm>
            <a:off x="459698" y="326817"/>
            <a:ext cx="8279568" cy="5024672"/>
          </a:xfrm>
          <a:prstGeom prst="rect">
            <a:avLst/>
          </a:prstGeom>
        </p:spPr>
      </p:pic>
      <p:sp>
        <p:nvSpPr>
          <p:cNvPr id="8" name="Rectangle 7">
            <a:extLst>
              <a:ext uri="{FF2B5EF4-FFF2-40B4-BE49-F238E27FC236}">
                <a16:creationId xmlns:a16="http://schemas.microsoft.com/office/drawing/2014/main" id="{4A1FB34D-6D15-9966-4BE0-B1C16762354D}"/>
              </a:ext>
            </a:extLst>
          </p:cNvPr>
          <p:cNvSpPr/>
          <p:nvPr/>
        </p:nvSpPr>
        <p:spPr>
          <a:xfrm>
            <a:off x="-104931" y="5605604"/>
            <a:ext cx="9646856"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cap="none" spc="0" dirty="0">
                <a:ln/>
                <a:solidFill>
                  <a:schemeClr val="accent3"/>
                </a:solidFill>
                <a:effectLst/>
              </a:rPr>
              <a:t>HÃY ĐOÁN XEM ĐÂY LÀ BỘ PHIM GÌ?</a:t>
            </a:r>
          </a:p>
        </p:txBody>
      </p:sp>
    </p:spTree>
    <p:extLst>
      <p:ext uri="{BB962C8B-B14F-4D97-AF65-F5344CB8AC3E}">
        <p14:creationId xmlns:p14="http://schemas.microsoft.com/office/powerpoint/2010/main" val="404936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002"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anim calcmode="lin" valueType="num">
                                      <p:cBhvr>
                                        <p:cTn id="12" dur="2000" fill="hold"/>
                                        <p:tgtEl>
                                          <p:spTgt spid="8"/>
                                        </p:tgtEl>
                                        <p:attrNameLst>
                                          <p:attrName>ppt_w</p:attrName>
                                        </p:attrNameLst>
                                      </p:cBhvr>
                                      <p:tavLst>
                                        <p:tav tm="0" fmla="#ppt_w*sin(2.5*pi*$)">
                                          <p:val>
                                            <p:fltVal val="0"/>
                                          </p:val>
                                        </p:tav>
                                        <p:tav tm="100000">
                                          <p:val>
                                            <p:fltVal val="1"/>
                                          </p:val>
                                        </p:tav>
                                      </p:tavLst>
                                    </p:anim>
                                    <p:anim calcmode="lin" valueType="num">
                                      <p:cBhvr>
                                        <p:cTn id="13"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20000">
                <p:cTn id="14" fill="hold" display="0">
                  <p:stCondLst>
                    <p:cond delay="indefinite"/>
                  </p:stCondLst>
                </p:cTn>
                <p:tgtEl>
                  <p:spTgt spid="7"/>
                </p:tgtEl>
              </p:cMediaNode>
            </p:video>
            <p:seq concurrent="1" nextAc="seek">
              <p:cTn id="15" restart="whenNotActive" fill="hold" evtFilter="cancelBubble" nodeType="interactiveSeq">
                <p:stCondLst>
                  <p:cond evt="onClick" delay="0">
                    <p:tgtEl>
                      <p:spTgt spid="7"/>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7"/>
                                        </p:tgtEl>
                                      </p:cBhvr>
                                    </p:cmd>
                                  </p:childTnLst>
                                </p:cTn>
                              </p:par>
                            </p:childTnLst>
                          </p:cTn>
                        </p:par>
                      </p:childTnLst>
                    </p:cTn>
                  </p:par>
                </p:childTnLst>
              </p:cTn>
              <p:nextCondLst>
                <p:cond evt="onClick" delay="0">
                  <p:tgtEl>
                    <p:spTgt spid="7"/>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0BB96024-456A-EF28-69F6-FBD1A3B5013E}"/>
              </a:ext>
            </a:extLst>
          </p:cNvPr>
          <p:cNvGrpSpPr>
            <a:grpSpLocks/>
          </p:cNvGrpSpPr>
          <p:nvPr/>
        </p:nvGrpSpPr>
        <p:grpSpPr bwMode="auto">
          <a:xfrm>
            <a:off x="0" y="0"/>
            <a:ext cx="9144000" cy="6858000"/>
            <a:chOff x="0" y="-32"/>
            <a:chExt cx="5783" cy="4383"/>
          </a:xfrm>
        </p:grpSpPr>
        <p:pic>
          <p:nvPicPr>
            <p:cNvPr id="8" name="Picture 3" descr="BAR">
              <a:extLst>
                <a:ext uri="{FF2B5EF4-FFF2-40B4-BE49-F238E27FC236}">
                  <a16:creationId xmlns:a16="http://schemas.microsoft.com/office/drawing/2014/main" id="{199052FF-BBD1-FCD3-199C-319A2944CD3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600"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BAR">
              <a:extLst>
                <a:ext uri="{FF2B5EF4-FFF2-40B4-BE49-F238E27FC236}">
                  <a16:creationId xmlns:a16="http://schemas.microsoft.com/office/drawing/2014/main" id="{094C979F-D2F1-2827-8386-ACEA26AE57F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36"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BAR">
              <a:extLst>
                <a:ext uri="{FF2B5EF4-FFF2-40B4-BE49-F238E27FC236}">
                  <a16:creationId xmlns:a16="http://schemas.microsoft.com/office/drawing/2014/main" id="{B334454C-83BE-2611-140A-CCFA75DD20A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88"/>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BAR">
              <a:extLst>
                <a:ext uri="{FF2B5EF4-FFF2-40B4-BE49-F238E27FC236}">
                  <a16:creationId xmlns:a16="http://schemas.microsoft.com/office/drawing/2014/main" id="{062E290C-7968-18E8-BA5C-279639AE77A2}"/>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11">
            <a:extLst>
              <a:ext uri="{FF2B5EF4-FFF2-40B4-BE49-F238E27FC236}">
                <a16:creationId xmlns:a16="http://schemas.microsoft.com/office/drawing/2014/main" id="{A0A9F423-D6CC-A2BE-9A3B-4DD06BE1D12E}"/>
              </a:ext>
            </a:extLst>
          </p:cNvPr>
          <p:cNvSpPr/>
          <p:nvPr/>
        </p:nvSpPr>
        <p:spPr>
          <a:xfrm>
            <a:off x="-224852" y="389027"/>
            <a:ext cx="9646856"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chemeClr val="accent3"/>
                </a:solidFill>
              </a:rPr>
              <a:t>ĐÁP ÁN: VUA SƯ TỬ CỦA DISNEY</a:t>
            </a:r>
            <a:endParaRPr lang="en-US" sz="4000" b="1" cap="none" spc="0" dirty="0">
              <a:ln/>
              <a:solidFill>
                <a:schemeClr val="accent3"/>
              </a:solidFill>
              <a:effectLst/>
            </a:endParaRPr>
          </a:p>
        </p:txBody>
      </p:sp>
      <p:pic>
        <p:nvPicPr>
          <p:cNvPr id="3074" name="Picture 2" descr="The Lion King - Wikipedia">
            <a:extLst>
              <a:ext uri="{FF2B5EF4-FFF2-40B4-BE49-F238E27FC236}">
                <a16:creationId xmlns:a16="http://schemas.microsoft.com/office/drawing/2014/main" id="{34672A8B-64AF-D712-F589-AE5CB4DA2D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098" y="1474657"/>
            <a:ext cx="4396804" cy="43415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isney The Lion King Remember Who You Are by Thomas Kinkade Studios – CV  Art and Frame">
            <a:extLst>
              <a:ext uri="{FF2B5EF4-FFF2-40B4-BE49-F238E27FC236}">
                <a16:creationId xmlns:a16="http://schemas.microsoft.com/office/drawing/2014/main" id="{2D027212-3DC6-F7FB-A84E-B8B326205F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1764" y="1439056"/>
            <a:ext cx="3957403" cy="4362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8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circle(in)">
                                      <p:cBhvr>
                                        <p:cTn id="14" dur="2000"/>
                                        <p:tgtEl>
                                          <p:spTgt spid="3074"/>
                                        </p:tgtEl>
                                      </p:cBhvr>
                                    </p:animEffect>
                                  </p:childTnLst>
                                </p:cTn>
                              </p:par>
                              <p:par>
                                <p:cTn id="15" presetID="6" presetClass="entr" presetSubtype="16"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circle(in)">
                                      <p:cBhvr>
                                        <p:cTn id="17"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truyen">
            <a:extLst>
              <a:ext uri="{FF2B5EF4-FFF2-40B4-BE49-F238E27FC236}">
                <a16:creationId xmlns:a16="http://schemas.microsoft.com/office/drawing/2014/main" id="{186208F6-25D8-9E63-4CDB-D6483F1C30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49" r="1"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2">
            <a:extLst>
              <a:ext uri="{FF2B5EF4-FFF2-40B4-BE49-F238E27FC236}">
                <a16:creationId xmlns:a16="http://schemas.microsoft.com/office/drawing/2014/main" id="{5CB1C92C-7101-6373-DFB6-16E8D987EFCB}"/>
              </a:ext>
            </a:extLst>
          </p:cNvPr>
          <p:cNvGrpSpPr>
            <a:grpSpLocks/>
          </p:cNvGrpSpPr>
          <p:nvPr/>
        </p:nvGrpSpPr>
        <p:grpSpPr bwMode="auto">
          <a:xfrm>
            <a:off x="0" y="0"/>
            <a:ext cx="9144000" cy="6858000"/>
            <a:chOff x="0" y="-32"/>
            <a:chExt cx="5783" cy="4383"/>
          </a:xfrm>
        </p:grpSpPr>
        <p:pic>
          <p:nvPicPr>
            <p:cNvPr id="5" name="Picture 3" descr="BAR">
              <a:extLst>
                <a:ext uri="{FF2B5EF4-FFF2-40B4-BE49-F238E27FC236}">
                  <a16:creationId xmlns:a16="http://schemas.microsoft.com/office/drawing/2014/main" id="{8311CABF-D1AD-CC85-922C-69425BECCC67}"/>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600"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BAR">
              <a:extLst>
                <a:ext uri="{FF2B5EF4-FFF2-40B4-BE49-F238E27FC236}">
                  <a16:creationId xmlns:a16="http://schemas.microsoft.com/office/drawing/2014/main" id="{B357F1AE-F0E5-0718-F4F5-E0B14D39F79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36"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BAR">
              <a:extLst>
                <a:ext uri="{FF2B5EF4-FFF2-40B4-BE49-F238E27FC236}">
                  <a16:creationId xmlns:a16="http://schemas.microsoft.com/office/drawing/2014/main" id="{BC78B994-86D3-8C71-086A-71C05D2D075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88"/>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BAR">
              <a:extLst>
                <a:ext uri="{FF2B5EF4-FFF2-40B4-BE49-F238E27FC236}">
                  <a16:creationId xmlns:a16="http://schemas.microsoft.com/office/drawing/2014/main" id="{83A2FE48-F09E-819F-2846-27ACA14B664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13">
            <a:extLst>
              <a:ext uri="{FF2B5EF4-FFF2-40B4-BE49-F238E27FC236}">
                <a16:creationId xmlns:a16="http://schemas.microsoft.com/office/drawing/2014/main" id="{BB2CF84A-6518-A84D-E093-CE39AD9BF60E}"/>
              </a:ext>
            </a:extLst>
          </p:cNvPr>
          <p:cNvSpPr>
            <a:spLocks noChangeArrowheads="1"/>
          </p:cNvSpPr>
          <p:nvPr/>
        </p:nvSpPr>
        <p:spPr bwMode="auto">
          <a:xfrm>
            <a:off x="-599607" y="123825"/>
            <a:ext cx="9743607" cy="108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en-US" altLang="en-US" sz="2400" b="1" dirty="0">
                <a:solidFill>
                  <a:srgbClr val="FF0000"/>
                </a:solidFill>
                <a:latin typeface="Times New Roman" panose="02020603050405020304" pitchFamily="18" charset="0"/>
                <a:cs typeface="Times New Roman" panose="02020603050405020304" pitchFamily="18" charset="0"/>
              </a:rPr>
              <a:t>CÁC LOÀI CHUNG SỐNG VỚI NHAU NHƯ THẾ NÀO</a:t>
            </a:r>
          </a:p>
          <a:p>
            <a:pPr>
              <a:lnSpc>
                <a:spcPct val="150000"/>
              </a:lnSpc>
              <a:spcBef>
                <a:spcPts val="600"/>
              </a:spcBef>
              <a:spcAft>
                <a:spcPts val="600"/>
              </a:spcAft>
            </a:pPr>
            <a:r>
              <a:rPr lang="vi-VN" altLang="en-US" b="1" dirty="0">
                <a:solidFill>
                  <a:srgbClr val="FF0000"/>
                </a:solidFill>
                <a:latin typeface="Times New Roman" panose="02020603050405020304" pitchFamily="18" charset="0"/>
                <a:cs typeface="Calibri" panose="020F0502020204030204" pitchFamily="34" charset="0"/>
              </a:rPr>
              <a:t>                                                                  </a:t>
            </a:r>
            <a:r>
              <a:rPr lang="en-US" altLang="en-US" b="1" dirty="0">
                <a:solidFill>
                  <a:srgbClr val="FF0000"/>
                </a:solidFill>
                <a:latin typeface="Times New Roman" panose="02020603050405020304" pitchFamily="18" charset="0"/>
                <a:cs typeface="Calibri" panose="020F0502020204030204" pitchFamily="34" charset="0"/>
              </a:rPr>
              <a:t>                                                        NGỌC PHÚ</a:t>
            </a:r>
            <a:r>
              <a:rPr lang="vi-VN" altLang="en-US" b="1" dirty="0">
                <a:solidFill>
                  <a:srgbClr val="FF0000"/>
                </a:solidFill>
                <a:latin typeface="Times New Roman" panose="02020603050405020304" pitchFamily="18" charset="0"/>
                <a:cs typeface="Calibri" panose="020F0502020204030204" pitchFamily="34" charset="0"/>
              </a:rPr>
              <a:t>          </a:t>
            </a:r>
            <a:endParaRPr lang="en-US" altLang="en-US" b="1" dirty="0">
              <a:solidFill>
                <a:srgbClr val="FF0000"/>
              </a:solidFill>
              <a:latin typeface="Times New Roman" panose="02020603050405020304" pitchFamily="18" charset="0"/>
              <a:cs typeface="Calibri" panose="020F0502020204030204" pitchFamily="34" charset="0"/>
            </a:endParaRPr>
          </a:p>
        </p:txBody>
      </p:sp>
      <p:cxnSp>
        <p:nvCxnSpPr>
          <p:cNvPr id="11" name="Straight Connector 4">
            <a:extLst>
              <a:ext uri="{FF2B5EF4-FFF2-40B4-BE49-F238E27FC236}">
                <a16:creationId xmlns:a16="http://schemas.microsoft.com/office/drawing/2014/main" id="{1DF0C68E-7A2A-6C6F-0868-E81BFE0AF114}"/>
              </a:ext>
            </a:extLst>
          </p:cNvPr>
          <p:cNvCxnSpPr>
            <a:cxnSpLocks noChangeShapeType="1"/>
          </p:cNvCxnSpPr>
          <p:nvPr/>
        </p:nvCxnSpPr>
        <p:spPr bwMode="auto">
          <a:xfrm>
            <a:off x="5208548" y="1062038"/>
            <a:ext cx="46038" cy="5643562"/>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a:extLst>
              <a:ext uri="{FF2B5EF4-FFF2-40B4-BE49-F238E27FC236}">
                <a16:creationId xmlns:a16="http://schemas.microsoft.com/office/drawing/2014/main" id="{F5C50CA9-188B-6C74-7E61-A07BFA281A08}"/>
              </a:ext>
            </a:extLst>
          </p:cNvPr>
          <p:cNvSpPr>
            <a:spLocks noChangeArrowheads="1"/>
          </p:cNvSpPr>
          <p:nvPr/>
        </p:nvSpPr>
        <p:spPr bwMode="auto">
          <a:xfrm>
            <a:off x="152400" y="938213"/>
            <a:ext cx="33588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dirty="0">
                <a:solidFill>
                  <a:srgbClr val="00B050"/>
                </a:solidFill>
                <a:latin typeface="Times New Roman" panose="02020603050405020304" pitchFamily="18" charset="0"/>
                <a:cs typeface="Times New Roman" panose="02020603050405020304" pitchFamily="18" charset="0"/>
              </a:rPr>
              <a:t>I</a:t>
            </a:r>
            <a:r>
              <a:rPr lang="vi-VN" altLang="en-US" sz="2000" b="1" dirty="0">
                <a:solidFill>
                  <a:srgbClr val="00B050"/>
                </a:solidFill>
                <a:latin typeface="Times New Roman" panose="02020603050405020304" pitchFamily="18" charset="0"/>
                <a:cs typeface="Times New Roman" panose="02020603050405020304" pitchFamily="18" charset="0"/>
              </a:rPr>
              <a:t>. </a:t>
            </a:r>
            <a:r>
              <a:rPr lang="en-US" altLang="en-US" sz="2000" b="1" dirty="0">
                <a:solidFill>
                  <a:srgbClr val="00B050"/>
                </a:solidFill>
                <a:latin typeface="Times New Roman" panose="02020603050405020304" pitchFamily="18" charset="0"/>
                <a:cs typeface="Times New Roman" panose="02020603050405020304" pitchFamily="18" charset="0"/>
              </a:rPr>
              <a:t>ĐỌC, </a:t>
            </a:r>
            <a:r>
              <a:rPr lang="vi-VN" altLang="en-US" sz="2000" b="1" dirty="0">
                <a:solidFill>
                  <a:srgbClr val="00B050"/>
                </a:solidFill>
                <a:latin typeface="Times New Roman" panose="02020603050405020304" pitchFamily="18" charset="0"/>
                <a:cs typeface="Times New Roman" panose="02020603050405020304" pitchFamily="18" charset="0"/>
              </a:rPr>
              <a:t>TÌM HIỂU C</a:t>
            </a:r>
            <a:r>
              <a:rPr lang="en-US" altLang="en-US" sz="2000" b="1" dirty="0">
                <a:solidFill>
                  <a:srgbClr val="00B050"/>
                </a:solidFill>
                <a:latin typeface="Times New Roman" panose="02020603050405020304" pitchFamily="18" charset="0"/>
                <a:cs typeface="Times New Roman" panose="02020603050405020304" pitchFamily="18" charset="0"/>
              </a:rPr>
              <a:t>HUNG</a:t>
            </a:r>
            <a:endParaRPr lang="en-US" altLang="en-US" sz="2000" dirty="0">
              <a:solidFill>
                <a:srgbClr val="00B050"/>
              </a:solidFill>
            </a:endParaRPr>
          </a:p>
        </p:txBody>
      </p:sp>
      <p:sp>
        <p:nvSpPr>
          <p:cNvPr id="13" name="Rectangle 12">
            <a:extLst>
              <a:ext uri="{FF2B5EF4-FFF2-40B4-BE49-F238E27FC236}">
                <a16:creationId xmlns:a16="http://schemas.microsoft.com/office/drawing/2014/main" id="{02AD5C66-0577-9884-F217-4D05D34BB506}"/>
              </a:ext>
            </a:extLst>
          </p:cNvPr>
          <p:cNvSpPr>
            <a:spLocks noChangeArrowheads="1"/>
          </p:cNvSpPr>
          <p:nvPr/>
        </p:nvSpPr>
        <p:spPr bwMode="auto">
          <a:xfrm>
            <a:off x="141288" y="1338263"/>
            <a:ext cx="9973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dirty="0">
                <a:solidFill>
                  <a:srgbClr val="800080"/>
                </a:solidFill>
                <a:latin typeface="Times New Roman" panose="02020603050405020304" pitchFamily="18" charset="0"/>
                <a:cs typeface="Times New Roman" panose="02020603050405020304" pitchFamily="18" charset="0"/>
              </a:rPr>
              <a:t>1. </a:t>
            </a:r>
            <a:r>
              <a:rPr lang="en-US" altLang="en-US" sz="2000" b="1" dirty="0" err="1">
                <a:solidFill>
                  <a:srgbClr val="800080"/>
                </a:solidFill>
                <a:latin typeface="Times New Roman" panose="02020603050405020304" pitchFamily="18" charset="0"/>
                <a:cs typeface="Times New Roman" panose="02020603050405020304" pitchFamily="18" charset="0"/>
              </a:rPr>
              <a:t>Đọc</a:t>
            </a:r>
            <a:r>
              <a:rPr lang="en-US" altLang="en-US" sz="2000" b="1" dirty="0">
                <a:solidFill>
                  <a:srgbClr val="800080"/>
                </a:solidFill>
                <a:latin typeface="Times New Roman" panose="02020603050405020304" pitchFamily="18" charset="0"/>
                <a:cs typeface="Times New Roman" panose="02020603050405020304" pitchFamily="18" charset="0"/>
              </a:rPr>
              <a:t>. </a:t>
            </a:r>
            <a:endParaRPr lang="en-US" altLang="en-US" sz="2000" dirty="0">
              <a:solidFill>
                <a:srgbClr val="800080"/>
              </a:solidFill>
            </a:endParaRPr>
          </a:p>
        </p:txBody>
      </p:sp>
      <p:sp>
        <p:nvSpPr>
          <p:cNvPr id="15" name="Rectangle 14">
            <a:extLst>
              <a:ext uri="{FF2B5EF4-FFF2-40B4-BE49-F238E27FC236}">
                <a16:creationId xmlns:a16="http://schemas.microsoft.com/office/drawing/2014/main" id="{A7E8CA5B-CEDE-839B-1BCA-673DE3BEF186}"/>
              </a:ext>
            </a:extLst>
          </p:cNvPr>
          <p:cNvSpPr>
            <a:spLocks noChangeArrowheads="1"/>
          </p:cNvSpPr>
          <p:nvPr/>
        </p:nvSpPr>
        <p:spPr bwMode="auto">
          <a:xfrm>
            <a:off x="141288" y="1787968"/>
            <a:ext cx="24545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dirty="0">
                <a:solidFill>
                  <a:srgbClr val="800080"/>
                </a:solidFill>
                <a:latin typeface="Times New Roman" panose="02020603050405020304" pitchFamily="18" charset="0"/>
                <a:cs typeface="Times New Roman" panose="02020603050405020304" pitchFamily="18" charset="0"/>
              </a:rPr>
              <a:t>2. </a:t>
            </a:r>
            <a:r>
              <a:rPr lang="en-US" altLang="en-US" sz="2000" b="1" dirty="0" err="1">
                <a:solidFill>
                  <a:srgbClr val="800080"/>
                </a:solidFill>
                <a:latin typeface="Times New Roman" panose="02020603050405020304" pitchFamily="18" charset="0"/>
                <a:cs typeface="Times New Roman" panose="02020603050405020304" pitchFamily="18" charset="0"/>
              </a:rPr>
              <a:t>Chú</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thích</a:t>
            </a:r>
            <a:r>
              <a:rPr lang="en-US" altLang="en-US" sz="2000" b="1" dirty="0">
                <a:solidFill>
                  <a:srgbClr val="800080"/>
                </a:solidFill>
                <a:latin typeface="Times New Roman" panose="02020603050405020304" pitchFamily="18" charset="0"/>
                <a:cs typeface="Times New Roman" panose="02020603050405020304" pitchFamily="18" charset="0"/>
              </a:rPr>
              <a:t>: ( SGK)</a:t>
            </a:r>
          </a:p>
        </p:txBody>
      </p:sp>
      <p:sp>
        <p:nvSpPr>
          <p:cNvPr id="17" name="Rectangle 16">
            <a:extLst>
              <a:ext uri="{FF2B5EF4-FFF2-40B4-BE49-F238E27FC236}">
                <a16:creationId xmlns:a16="http://schemas.microsoft.com/office/drawing/2014/main" id="{B7A5950C-519D-A83B-6580-C97655B7DA1E}"/>
              </a:ext>
            </a:extLst>
          </p:cNvPr>
          <p:cNvSpPr>
            <a:spLocks noChangeArrowheads="1"/>
          </p:cNvSpPr>
          <p:nvPr/>
        </p:nvSpPr>
        <p:spPr bwMode="auto">
          <a:xfrm>
            <a:off x="141288" y="2252663"/>
            <a:ext cx="413125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dirty="0">
                <a:solidFill>
                  <a:srgbClr val="800080"/>
                </a:solidFill>
                <a:latin typeface="Times New Roman" panose="02020603050405020304" pitchFamily="18" charset="0"/>
                <a:cs typeface="Times New Roman" panose="02020603050405020304" pitchFamily="18" charset="0"/>
              </a:rPr>
              <a:t>3. </a:t>
            </a:r>
            <a:r>
              <a:rPr lang="en-US" altLang="en-US" sz="2000" b="1" dirty="0" err="1">
                <a:solidFill>
                  <a:srgbClr val="800080"/>
                </a:solidFill>
                <a:latin typeface="Times New Roman" panose="02020603050405020304" pitchFamily="18" charset="0"/>
                <a:cs typeface="Times New Roman" panose="02020603050405020304" pitchFamily="18" charset="0"/>
              </a:rPr>
              <a:t>Thể</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loại</a:t>
            </a:r>
            <a:r>
              <a:rPr lang="en-US" altLang="en-US" sz="2000" b="1" dirty="0">
                <a:solidFill>
                  <a:srgbClr val="800080"/>
                </a:solidFill>
                <a:latin typeface="Times New Roman" panose="02020603050405020304" pitchFamily="18" charset="0"/>
                <a:cs typeface="Times New Roman" panose="02020603050405020304" pitchFamily="18" charset="0"/>
              </a:rPr>
              <a:t>: Văn </a:t>
            </a:r>
            <a:r>
              <a:rPr lang="en-US" altLang="en-US" sz="2000" b="1" dirty="0" err="1">
                <a:solidFill>
                  <a:srgbClr val="800080"/>
                </a:solidFill>
                <a:latin typeface="Times New Roman" panose="02020603050405020304" pitchFamily="18" charset="0"/>
                <a:cs typeface="Times New Roman" panose="02020603050405020304" pitchFamily="18" charset="0"/>
              </a:rPr>
              <a:t>bản</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thông</a:t>
            </a:r>
            <a:r>
              <a:rPr lang="en-US" altLang="en-US" sz="2000" b="1" dirty="0">
                <a:solidFill>
                  <a:srgbClr val="800080"/>
                </a:solidFill>
                <a:latin typeface="Times New Roman" panose="02020603050405020304" pitchFamily="18" charset="0"/>
                <a:cs typeface="Times New Roman" panose="02020603050405020304" pitchFamily="18" charset="0"/>
              </a:rPr>
              <a:t> tin</a:t>
            </a:r>
          </a:p>
          <a:p>
            <a:r>
              <a:rPr lang="en-US" altLang="en-US" sz="2000" b="1" dirty="0" err="1">
                <a:solidFill>
                  <a:srgbClr val="800080"/>
                </a:solidFill>
                <a:latin typeface="Times New Roman" panose="02020603050405020304" pitchFamily="18" charset="0"/>
                <a:cs typeface="Times New Roman" panose="02020603050405020304" pitchFamily="18" charset="0"/>
              </a:rPr>
              <a:t>Phương</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thức</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biểu</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đạt</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Thuyết</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minh</a:t>
            </a:r>
            <a:endParaRPr lang="en-US" altLang="en-US" sz="2000" b="1" dirty="0">
              <a:solidFill>
                <a:srgbClr val="800080"/>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BA8AAE2B-647B-E90D-C0F5-F5EF01C7F35E}"/>
              </a:ext>
            </a:extLst>
          </p:cNvPr>
          <p:cNvSpPr>
            <a:spLocks noChangeArrowheads="1"/>
          </p:cNvSpPr>
          <p:nvPr/>
        </p:nvSpPr>
        <p:spPr bwMode="auto">
          <a:xfrm>
            <a:off x="141289" y="3002170"/>
            <a:ext cx="490266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dirty="0">
                <a:solidFill>
                  <a:srgbClr val="800080"/>
                </a:solidFill>
                <a:latin typeface="Times New Roman" panose="02020603050405020304" pitchFamily="18" charset="0"/>
                <a:cs typeface="Times New Roman" panose="02020603050405020304" pitchFamily="18" charset="0"/>
              </a:rPr>
              <a:t>4. </a:t>
            </a:r>
            <a:r>
              <a:rPr lang="en-US" altLang="en-US" sz="2000" b="1" dirty="0" err="1">
                <a:solidFill>
                  <a:srgbClr val="800080"/>
                </a:solidFill>
                <a:latin typeface="Times New Roman" panose="02020603050405020304" pitchFamily="18" charset="0"/>
                <a:cs typeface="Times New Roman" panose="02020603050405020304" pitchFamily="18" charset="0"/>
              </a:rPr>
              <a:t>Bố</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cục</a:t>
            </a:r>
            <a:r>
              <a:rPr lang="en-US" altLang="en-US" sz="2000" b="1" dirty="0">
                <a:solidFill>
                  <a:srgbClr val="800080"/>
                </a:solidFill>
                <a:latin typeface="Times New Roman" panose="02020603050405020304" pitchFamily="18" charset="0"/>
                <a:cs typeface="Times New Roman" panose="02020603050405020304" pitchFamily="18" charset="0"/>
              </a:rPr>
              <a:t>: </a:t>
            </a:r>
          </a:p>
          <a:p>
            <a:r>
              <a:rPr lang="en-US" altLang="en-US" sz="2000" dirty="0">
                <a:solidFill>
                  <a:srgbClr val="800080"/>
                </a:solidFill>
                <a:latin typeface="Times New Roman" panose="02020603050405020304" pitchFamily="18" charset="0"/>
                <a:cs typeface="Times New Roman" panose="02020603050405020304" pitchFamily="18" charset="0"/>
              </a:rPr>
              <a:t>- Chia </a:t>
            </a:r>
            <a:r>
              <a:rPr lang="en-US" altLang="en-US" sz="2000" dirty="0" err="1">
                <a:solidFill>
                  <a:srgbClr val="800080"/>
                </a:solidFill>
                <a:latin typeface="Times New Roman" panose="02020603050405020304" pitchFamily="18" charset="0"/>
                <a:cs typeface="Times New Roman" panose="02020603050405020304" pitchFamily="18" charset="0"/>
              </a:rPr>
              <a:t>ra</a:t>
            </a:r>
            <a:r>
              <a:rPr lang="en-US" altLang="en-US" sz="2000" dirty="0">
                <a:solidFill>
                  <a:srgbClr val="800080"/>
                </a:solidFill>
                <a:latin typeface="Times New Roman" panose="02020603050405020304" pitchFamily="18" charset="0"/>
                <a:cs typeface="Times New Roman" panose="02020603050405020304" pitchFamily="18" charset="0"/>
              </a:rPr>
              <a:t> </a:t>
            </a:r>
            <a:r>
              <a:rPr lang="en-US" altLang="en-US" sz="2000" dirty="0" err="1">
                <a:solidFill>
                  <a:srgbClr val="800080"/>
                </a:solidFill>
                <a:latin typeface="Times New Roman" panose="02020603050405020304" pitchFamily="18" charset="0"/>
                <a:cs typeface="Times New Roman" panose="02020603050405020304" pitchFamily="18" charset="0"/>
              </a:rPr>
              <a:t>gồm</a:t>
            </a:r>
            <a:r>
              <a:rPr lang="en-US" altLang="en-US" sz="2000" dirty="0">
                <a:solidFill>
                  <a:srgbClr val="800080"/>
                </a:solidFill>
                <a:latin typeface="Times New Roman" panose="02020603050405020304" pitchFamily="18" charset="0"/>
                <a:cs typeface="Times New Roman" panose="02020603050405020304" pitchFamily="18" charset="0"/>
              </a:rPr>
              <a:t> 3 </a:t>
            </a:r>
            <a:r>
              <a:rPr lang="en-US" altLang="en-US" sz="2000" dirty="0" err="1">
                <a:solidFill>
                  <a:srgbClr val="800080"/>
                </a:solidFill>
                <a:latin typeface="Times New Roman" panose="02020603050405020304" pitchFamily="18" charset="0"/>
                <a:cs typeface="Times New Roman" panose="02020603050405020304" pitchFamily="18" charset="0"/>
              </a:rPr>
              <a:t>phần</a:t>
            </a:r>
            <a:r>
              <a:rPr lang="en-US" altLang="en-US" sz="2000" dirty="0">
                <a:solidFill>
                  <a:srgbClr val="800080"/>
                </a:solidFill>
                <a:latin typeface="Times New Roman" panose="02020603050405020304" pitchFamily="18" charset="0"/>
                <a:cs typeface="Times New Roman" panose="02020603050405020304" pitchFamily="18" charset="0"/>
              </a:rPr>
              <a:t>:</a:t>
            </a:r>
          </a:p>
          <a:p>
            <a:r>
              <a:rPr lang="vi-VN" altLang="en-US" sz="2000" b="1" dirty="0">
                <a:solidFill>
                  <a:srgbClr val="800080"/>
                </a:solidFill>
                <a:latin typeface="Times New Roman" panose="02020603050405020304" pitchFamily="18" charset="0"/>
                <a:cs typeface="Times New Roman" panose="02020603050405020304" pitchFamily="18" charset="0"/>
              </a:rPr>
              <a:t>- Đoạn 1: Từ đầu đến “tổn thương của nó”: đặt vấn đề (đời sống của muôn loài trên T</a:t>
            </a:r>
            <a:r>
              <a:rPr lang="en-US" altLang="en-US" sz="2000" b="1" dirty="0" err="1">
                <a:solidFill>
                  <a:srgbClr val="800080"/>
                </a:solidFill>
                <a:latin typeface="Times New Roman" panose="02020603050405020304" pitchFamily="18" charset="0"/>
                <a:cs typeface="Times New Roman" panose="02020603050405020304" pitchFamily="18" charset="0"/>
              </a:rPr>
              <a:t>rái</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Đất</a:t>
            </a:r>
            <a:r>
              <a:rPr lang="vi-VN" altLang="en-US" sz="2000" b="1" dirty="0">
                <a:solidFill>
                  <a:srgbClr val="800080"/>
                </a:solidFill>
                <a:latin typeface="Times New Roman" panose="02020603050405020304" pitchFamily="18" charset="0"/>
                <a:cs typeface="Times New Roman" panose="02020603050405020304" pitchFamily="18" charset="0"/>
              </a:rPr>
              <a:t> và sự cân bằng rất dễ tổn thương của nó)</a:t>
            </a:r>
          </a:p>
          <a:p>
            <a:r>
              <a:rPr lang="vi-VN" altLang="en-US" sz="2000" b="1" dirty="0">
                <a:solidFill>
                  <a:srgbClr val="800080"/>
                </a:solidFill>
                <a:latin typeface="Times New Roman" panose="02020603050405020304" pitchFamily="18" charset="0"/>
                <a:cs typeface="Times New Roman" panose="02020603050405020304" pitchFamily="18" charset="0"/>
              </a:rPr>
              <a:t>- Đoạn 2: Tiếp theo đến “đẹp đẽ này”: nội dung vấn đề (Sự đa dạng của các loài, tính trật tự trong đời sống của muôn loài, vai trò của con người trên T</a:t>
            </a:r>
            <a:r>
              <a:rPr lang="en-US" altLang="en-US" sz="2000" b="1" dirty="0" err="1">
                <a:solidFill>
                  <a:srgbClr val="800080"/>
                </a:solidFill>
                <a:latin typeface="Times New Roman" panose="02020603050405020304" pitchFamily="18" charset="0"/>
                <a:cs typeface="Times New Roman" panose="02020603050405020304" pitchFamily="18" charset="0"/>
              </a:rPr>
              <a:t>rái</a:t>
            </a:r>
            <a:r>
              <a:rPr lang="en-US" altLang="en-US" sz="2000" b="1" dirty="0">
                <a:solidFill>
                  <a:srgbClr val="800080"/>
                </a:solidFill>
                <a:latin typeface="Times New Roman" panose="02020603050405020304" pitchFamily="18" charset="0"/>
                <a:cs typeface="Times New Roman" panose="02020603050405020304" pitchFamily="18" charset="0"/>
              </a:rPr>
              <a:t> </a:t>
            </a:r>
            <a:r>
              <a:rPr lang="vi-VN" altLang="en-US" sz="2000" b="1" dirty="0">
                <a:solidFill>
                  <a:srgbClr val="800080"/>
                </a:solidFill>
                <a:latin typeface="Times New Roman" panose="02020603050405020304" pitchFamily="18" charset="0"/>
                <a:cs typeface="Times New Roman" panose="02020603050405020304" pitchFamily="18" charset="0"/>
              </a:rPr>
              <a:t>Đ</a:t>
            </a:r>
            <a:r>
              <a:rPr lang="en-US" altLang="en-US" sz="2000" b="1" dirty="0" err="1">
                <a:solidFill>
                  <a:srgbClr val="800080"/>
                </a:solidFill>
                <a:latin typeface="Times New Roman" panose="02020603050405020304" pitchFamily="18" charset="0"/>
                <a:cs typeface="Times New Roman" panose="02020603050405020304" pitchFamily="18" charset="0"/>
              </a:rPr>
              <a:t>ất</a:t>
            </a:r>
            <a:r>
              <a:rPr lang="vi-VN" altLang="en-US" sz="2000" b="1" dirty="0">
                <a:solidFill>
                  <a:srgbClr val="800080"/>
                </a:solidFill>
                <a:latin typeface="Times New Roman" panose="02020603050405020304" pitchFamily="18" charset="0"/>
                <a:cs typeface="Times New Roman" panose="02020603050405020304" pitchFamily="18" charset="0"/>
              </a:rPr>
              <a:t>)</a:t>
            </a:r>
          </a:p>
          <a:p>
            <a:r>
              <a:rPr lang="vi-VN" altLang="en-US" sz="2000" b="1" dirty="0">
                <a:solidFill>
                  <a:srgbClr val="800080"/>
                </a:solidFill>
                <a:latin typeface="Times New Roman" panose="02020603050405020304" pitchFamily="18" charset="0"/>
                <a:cs typeface="Times New Roman" panose="02020603050405020304" pitchFamily="18" charset="0"/>
              </a:rPr>
              <a:t>- Đoạn 3: Phần còn lại: Kết luận vấn đề.</a:t>
            </a:r>
            <a:endParaRPr lang="en-US" altLang="en-US" sz="2000" b="1" dirty="0">
              <a:solidFill>
                <a:srgbClr val="800080"/>
              </a:solidFill>
              <a:latin typeface="Times New Roman" panose="02020603050405020304" pitchFamily="18" charset="0"/>
              <a:cs typeface="Times New Roman" panose="02020603050405020304" pitchFamily="18" charset="0"/>
            </a:endParaRPr>
          </a:p>
        </p:txBody>
      </p:sp>
      <p:pic>
        <p:nvPicPr>
          <p:cNvPr id="5122" name="Picture 2" descr="长草颜团子 cute chibi | Hình vui, Anime, Dễ thương">
            <a:extLst>
              <a:ext uri="{FF2B5EF4-FFF2-40B4-BE49-F238E27FC236}">
                <a16:creationId xmlns:a16="http://schemas.microsoft.com/office/drawing/2014/main" id="{3CA78C53-4532-143C-C718-CECC5AAA4CD6}"/>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7419" b="91935" l="10000" r="90000">
                        <a14:foregroundMark x1="58148" y1="66019" x2="58148" y2="66019"/>
                        <a14:foregroundMark x1="50648" y1="54259" x2="76019" y2="63796"/>
                        <a14:foregroundMark x1="76019" y1="63796" x2="76019" y2="63796"/>
                        <a14:foregroundMark x1="42222" y1="60000" x2="76481" y2="71759"/>
                        <a14:foregroundMark x1="50648" y1="86944" x2="76944" y2="86481"/>
                        <a14:foregroundMark x1="76944" y1="86481" x2="77870" y2="86481"/>
                        <a14:foregroundMark x1="20093" y1="66389" x2="21944" y2="80463"/>
                        <a14:foregroundMark x1="21944" y1="80463" x2="23426" y2="82315"/>
                        <a14:foregroundMark x1="15833" y1="86111" x2="29537" y2="85370"/>
                        <a14:foregroundMark x1="55370" y1="43241" x2="42685" y2="48611"/>
                        <a14:foregroundMark x1="81204" y1="45556" x2="85000" y2="54259"/>
                        <a14:foregroundMark x1="84444" y1="86944" x2="82593" y2="83889"/>
                        <a14:foregroundMark x1="36574" y1="80463" x2="64074" y2="80463"/>
                        <a14:foregroundMark x1="64074" y1="80463" x2="74167" y2="80093"/>
                        <a14:foregroundMark x1="50185" y1="76667" x2="57685" y2="79722"/>
                        <a14:foregroundMark x1="33241" y1="80833" x2="76019" y2="81944"/>
                        <a14:foregroundMark x1="76019" y1="81944" x2="85926" y2="81204"/>
                        <a14:foregroundMark x1="19167" y1="66019" x2="28056" y2="67130"/>
                      </a14:backgroundRemoval>
                    </a14:imgEffect>
                  </a14:imgLayer>
                </a14:imgProps>
              </a:ext>
              <a:ext uri="{28A0092B-C50C-407E-A947-70E740481C1C}">
                <a14:useLocalDpi xmlns:a14="http://schemas.microsoft.com/office/drawing/2010/main" val="0"/>
              </a:ext>
            </a:extLst>
          </a:blip>
          <a:srcRect t="19355"/>
          <a:stretch/>
        </p:blipFill>
        <p:spPr bwMode="auto">
          <a:xfrm>
            <a:off x="5565098" y="734519"/>
            <a:ext cx="3204147" cy="4137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76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xEl>
                                              <p:pRg st="0" end="0"/>
                                            </p:txEl>
                                          </p:spTgt>
                                        </p:tgtEl>
                                        <p:attrNameLst>
                                          <p:attrName>style.visibility</p:attrName>
                                        </p:attrNameLst>
                                      </p:cBhvr>
                                      <p:to>
                                        <p:strVal val="visible"/>
                                      </p:to>
                                    </p:set>
                                    <p:animEffect transition="in" filter="fade">
                                      <p:cBhvr>
                                        <p:cTn id="28" dur="1000"/>
                                        <p:tgtEl>
                                          <p:spTgt spid="17">
                                            <p:txEl>
                                              <p:pRg st="0" end="0"/>
                                            </p:txEl>
                                          </p:spTgt>
                                        </p:tgtEl>
                                      </p:cBhvr>
                                    </p:animEffect>
                                    <p:anim calcmode="lin" valueType="num">
                                      <p:cBhvr>
                                        <p:cTn id="2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7">
                                            <p:txEl>
                                              <p:pRg st="0" end="0"/>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7">
                                            <p:txEl>
                                              <p:pRg st="1" end="1"/>
                                            </p:txEl>
                                          </p:spTgt>
                                        </p:tgtEl>
                                        <p:attrNameLst>
                                          <p:attrName>style.visibility</p:attrName>
                                        </p:attrNameLst>
                                      </p:cBhvr>
                                      <p:to>
                                        <p:strVal val="visible"/>
                                      </p:to>
                                    </p:set>
                                    <p:animEffect transition="in" filter="fade">
                                      <p:cBhvr>
                                        <p:cTn id="33" dur="1000"/>
                                        <p:tgtEl>
                                          <p:spTgt spid="17">
                                            <p:txEl>
                                              <p:pRg st="1" end="1"/>
                                            </p:txEl>
                                          </p:spTgt>
                                        </p:tgtEl>
                                      </p:cBhvr>
                                    </p:animEffect>
                                    <p:anim calcmode="lin" valueType="num">
                                      <p:cBhvr>
                                        <p:cTn id="34"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122"/>
                                        </p:tgtEl>
                                        <p:attrNameLst>
                                          <p:attrName>style.visibility</p:attrName>
                                        </p:attrNameLst>
                                      </p:cBhvr>
                                      <p:to>
                                        <p:strVal val="visible"/>
                                      </p:to>
                                    </p:set>
                                    <p:animEffect transition="in" filter="fade">
                                      <p:cBhvr>
                                        <p:cTn id="4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5"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ruyen">
            <a:extLst>
              <a:ext uri="{FF2B5EF4-FFF2-40B4-BE49-F238E27FC236}">
                <a16:creationId xmlns:a16="http://schemas.microsoft.com/office/drawing/2014/main" id="{186208F6-25D8-9E63-4CDB-D6483F1C30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49" r="1"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2">
            <a:extLst>
              <a:ext uri="{FF2B5EF4-FFF2-40B4-BE49-F238E27FC236}">
                <a16:creationId xmlns:a16="http://schemas.microsoft.com/office/drawing/2014/main" id="{5CB1C92C-7101-6373-DFB6-16E8D987EFCB}"/>
              </a:ext>
            </a:extLst>
          </p:cNvPr>
          <p:cNvGrpSpPr>
            <a:grpSpLocks/>
          </p:cNvGrpSpPr>
          <p:nvPr/>
        </p:nvGrpSpPr>
        <p:grpSpPr bwMode="auto">
          <a:xfrm>
            <a:off x="0" y="0"/>
            <a:ext cx="9144000" cy="6858000"/>
            <a:chOff x="0" y="-32"/>
            <a:chExt cx="5783" cy="4383"/>
          </a:xfrm>
        </p:grpSpPr>
        <p:pic>
          <p:nvPicPr>
            <p:cNvPr id="5" name="Picture 3" descr="BAR">
              <a:extLst>
                <a:ext uri="{FF2B5EF4-FFF2-40B4-BE49-F238E27FC236}">
                  <a16:creationId xmlns:a16="http://schemas.microsoft.com/office/drawing/2014/main" id="{8311CABF-D1AD-CC85-922C-69425BECCC67}"/>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600"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BAR">
              <a:extLst>
                <a:ext uri="{FF2B5EF4-FFF2-40B4-BE49-F238E27FC236}">
                  <a16:creationId xmlns:a16="http://schemas.microsoft.com/office/drawing/2014/main" id="{B357F1AE-F0E5-0718-F4F5-E0B14D39F79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36"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BAR">
              <a:extLst>
                <a:ext uri="{FF2B5EF4-FFF2-40B4-BE49-F238E27FC236}">
                  <a16:creationId xmlns:a16="http://schemas.microsoft.com/office/drawing/2014/main" id="{BC78B994-86D3-8C71-086A-71C05D2D075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88"/>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BAR">
              <a:extLst>
                <a:ext uri="{FF2B5EF4-FFF2-40B4-BE49-F238E27FC236}">
                  <a16:creationId xmlns:a16="http://schemas.microsoft.com/office/drawing/2014/main" id="{83A2FE48-F09E-819F-2846-27ACA14B664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13">
            <a:extLst>
              <a:ext uri="{FF2B5EF4-FFF2-40B4-BE49-F238E27FC236}">
                <a16:creationId xmlns:a16="http://schemas.microsoft.com/office/drawing/2014/main" id="{BB2CF84A-6518-A84D-E093-CE39AD9BF60E}"/>
              </a:ext>
            </a:extLst>
          </p:cNvPr>
          <p:cNvSpPr>
            <a:spLocks noChangeArrowheads="1"/>
          </p:cNvSpPr>
          <p:nvPr/>
        </p:nvSpPr>
        <p:spPr bwMode="auto">
          <a:xfrm>
            <a:off x="-599607" y="123825"/>
            <a:ext cx="9743607" cy="108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en-US" altLang="en-US" sz="2400" b="1" dirty="0">
                <a:solidFill>
                  <a:srgbClr val="FF0000"/>
                </a:solidFill>
                <a:latin typeface="Times New Roman" panose="02020603050405020304" pitchFamily="18" charset="0"/>
                <a:cs typeface="Times New Roman" panose="02020603050405020304" pitchFamily="18" charset="0"/>
              </a:rPr>
              <a:t>CÁC LOÀI CHUNG SỐNG VỚI NHAU NHƯ THẾ NÀO</a:t>
            </a:r>
          </a:p>
          <a:p>
            <a:pPr>
              <a:lnSpc>
                <a:spcPct val="150000"/>
              </a:lnSpc>
              <a:spcBef>
                <a:spcPts val="600"/>
              </a:spcBef>
              <a:spcAft>
                <a:spcPts val="600"/>
              </a:spcAft>
            </a:pPr>
            <a:r>
              <a:rPr lang="vi-VN" altLang="en-US" b="1" dirty="0">
                <a:solidFill>
                  <a:srgbClr val="FF0000"/>
                </a:solidFill>
                <a:latin typeface="Times New Roman" panose="02020603050405020304" pitchFamily="18" charset="0"/>
                <a:cs typeface="Calibri" panose="020F0502020204030204" pitchFamily="34" charset="0"/>
              </a:rPr>
              <a:t>                                                                  </a:t>
            </a:r>
            <a:r>
              <a:rPr lang="en-US" altLang="en-US" b="1" dirty="0">
                <a:solidFill>
                  <a:srgbClr val="FF0000"/>
                </a:solidFill>
                <a:latin typeface="Times New Roman" panose="02020603050405020304" pitchFamily="18" charset="0"/>
                <a:cs typeface="Calibri" panose="020F0502020204030204" pitchFamily="34" charset="0"/>
              </a:rPr>
              <a:t>                                                        NGỌC PHÚ</a:t>
            </a:r>
            <a:r>
              <a:rPr lang="vi-VN" altLang="en-US" b="1" dirty="0">
                <a:solidFill>
                  <a:srgbClr val="FF0000"/>
                </a:solidFill>
                <a:latin typeface="Times New Roman" panose="02020603050405020304" pitchFamily="18" charset="0"/>
                <a:cs typeface="Calibri" panose="020F0502020204030204" pitchFamily="34" charset="0"/>
              </a:rPr>
              <a:t>          </a:t>
            </a:r>
            <a:endParaRPr lang="en-US" altLang="en-US" b="1" dirty="0">
              <a:solidFill>
                <a:srgbClr val="FF0000"/>
              </a:solidFill>
              <a:latin typeface="Times New Roman" panose="02020603050405020304" pitchFamily="18" charset="0"/>
              <a:cs typeface="Calibri" panose="020F0502020204030204" pitchFamily="34" charset="0"/>
            </a:endParaRPr>
          </a:p>
        </p:txBody>
      </p:sp>
      <p:cxnSp>
        <p:nvCxnSpPr>
          <p:cNvPr id="11" name="Straight Connector 4">
            <a:extLst>
              <a:ext uri="{FF2B5EF4-FFF2-40B4-BE49-F238E27FC236}">
                <a16:creationId xmlns:a16="http://schemas.microsoft.com/office/drawing/2014/main" id="{1DF0C68E-7A2A-6C6F-0868-E81BFE0AF114}"/>
              </a:ext>
            </a:extLst>
          </p:cNvPr>
          <p:cNvCxnSpPr>
            <a:cxnSpLocks noChangeShapeType="1"/>
          </p:cNvCxnSpPr>
          <p:nvPr/>
        </p:nvCxnSpPr>
        <p:spPr bwMode="auto">
          <a:xfrm>
            <a:off x="5208548" y="1062038"/>
            <a:ext cx="46038" cy="5643562"/>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a:extLst>
              <a:ext uri="{FF2B5EF4-FFF2-40B4-BE49-F238E27FC236}">
                <a16:creationId xmlns:a16="http://schemas.microsoft.com/office/drawing/2014/main" id="{F5C50CA9-188B-6C74-7E61-A07BFA281A08}"/>
              </a:ext>
            </a:extLst>
          </p:cNvPr>
          <p:cNvSpPr>
            <a:spLocks noChangeArrowheads="1"/>
          </p:cNvSpPr>
          <p:nvPr/>
        </p:nvSpPr>
        <p:spPr bwMode="auto">
          <a:xfrm>
            <a:off x="152400" y="938213"/>
            <a:ext cx="29614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dirty="0">
                <a:solidFill>
                  <a:srgbClr val="00B050"/>
                </a:solidFill>
                <a:latin typeface="Times New Roman" panose="02020603050405020304" pitchFamily="18" charset="0"/>
                <a:cs typeface="Times New Roman" panose="02020603050405020304" pitchFamily="18" charset="0"/>
              </a:rPr>
              <a:t>II. TÌM HIỂU CHI TIẾT</a:t>
            </a:r>
            <a:endParaRPr lang="en-US" altLang="en-US" sz="2000" dirty="0">
              <a:solidFill>
                <a:srgbClr val="00B050"/>
              </a:solidFill>
            </a:endParaRPr>
          </a:p>
        </p:txBody>
      </p:sp>
      <p:sp>
        <p:nvSpPr>
          <p:cNvPr id="13" name="Rectangle 12">
            <a:extLst>
              <a:ext uri="{FF2B5EF4-FFF2-40B4-BE49-F238E27FC236}">
                <a16:creationId xmlns:a16="http://schemas.microsoft.com/office/drawing/2014/main" id="{02AD5C66-0577-9884-F217-4D05D34BB506}"/>
              </a:ext>
            </a:extLst>
          </p:cNvPr>
          <p:cNvSpPr>
            <a:spLocks noChangeArrowheads="1"/>
          </p:cNvSpPr>
          <p:nvPr/>
        </p:nvSpPr>
        <p:spPr bwMode="auto">
          <a:xfrm>
            <a:off x="141288" y="1338263"/>
            <a:ext cx="17524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dirty="0">
                <a:solidFill>
                  <a:srgbClr val="800080"/>
                </a:solidFill>
                <a:latin typeface="Times New Roman" panose="02020603050405020304" pitchFamily="18" charset="0"/>
                <a:cs typeface="Times New Roman" panose="02020603050405020304" pitchFamily="18" charset="0"/>
              </a:rPr>
              <a:t>1. </a:t>
            </a:r>
            <a:r>
              <a:rPr lang="en-US" altLang="en-US" sz="2000" b="1" dirty="0" err="1">
                <a:solidFill>
                  <a:srgbClr val="800080"/>
                </a:solidFill>
                <a:latin typeface="Times New Roman" panose="02020603050405020304" pitchFamily="18" charset="0"/>
                <a:cs typeface="Times New Roman" panose="02020603050405020304" pitchFamily="18" charset="0"/>
              </a:rPr>
              <a:t>Đặt</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vấn</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đề</a:t>
            </a:r>
            <a:r>
              <a:rPr lang="en-US" altLang="en-US" sz="2000" b="1" dirty="0">
                <a:solidFill>
                  <a:srgbClr val="800080"/>
                </a:solidFill>
                <a:latin typeface="Times New Roman" panose="02020603050405020304" pitchFamily="18" charset="0"/>
                <a:cs typeface="Times New Roman" panose="02020603050405020304" pitchFamily="18" charset="0"/>
              </a:rPr>
              <a:t>. </a:t>
            </a:r>
            <a:endParaRPr lang="en-US" altLang="en-US" sz="2000" dirty="0">
              <a:solidFill>
                <a:srgbClr val="800080"/>
              </a:solidFill>
            </a:endParaRPr>
          </a:p>
        </p:txBody>
      </p:sp>
      <p:sp>
        <p:nvSpPr>
          <p:cNvPr id="14" name="TextBox 13">
            <a:extLst>
              <a:ext uri="{FF2B5EF4-FFF2-40B4-BE49-F238E27FC236}">
                <a16:creationId xmlns:a16="http://schemas.microsoft.com/office/drawing/2014/main" id="{C6AB274C-0E93-6B7B-212B-D67D8722F69C}"/>
              </a:ext>
            </a:extLst>
          </p:cNvPr>
          <p:cNvSpPr txBox="1"/>
          <p:nvPr/>
        </p:nvSpPr>
        <p:spPr>
          <a:xfrm>
            <a:off x="5299023" y="1344649"/>
            <a:ext cx="3695075" cy="1569660"/>
          </a:xfrm>
          <a:prstGeom prst="rect">
            <a:avLst/>
          </a:prstGeom>
          <a:noFill/>
        </p:spPr>
        <p:txBody>
          <a:bodyPr wrap="square">
            <a:spAutoFit/>
          </a:bodyPr>
          <a:lstStyle/>
          <a:p>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Trong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phần</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mở</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đầu</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tác</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giả</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đã</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dẫn</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vào</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bài</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bằng</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cách</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nào</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Cách</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vào</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bài</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này</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có</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tác</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dụng</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gì</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0BCCEF1-C590-3928-BF2C-E8DBB25EB2E8}"/>
              </a:ext>
            </a:extLst>
          </p:cNvPr>
          <p:cNvSpPr txBox="1"/>
          <p:nvPr/>
        </p:nvSpPr>
        <p:spPr>
          <a:xfrm>
            <a:off x="5254052" y="2933606"/>
            <a:ext cx="3635115" cy="1938992"/>
          </a:xfrm>
          <a:prstGeom prst="rect">
            <a:avLst/>
          </a:prstGeom>
          <a:noFill/>
        </p:spPr>
        <p:txBody>
          <a:bodyPr wrap="square">
            <a:spAutoFit/>
          </a:bodyPr>
          <a:lstStyle/>
          <a:p>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Vấn</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đề</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tác</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giả</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đặt</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ra</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trong</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phần</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này</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là</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gì</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Theo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em</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đây</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có</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phải</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là</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vấn</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đề</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đáng</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quan</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tâm</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hiện</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nay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không</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Vì</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r>
              <a:rPr lang="en-US" sz="2400" b="1" i="1" dirty="0" err="1">
                <a:solidFill>
                  <a:srgbClr val="00B050"/>
                </a:solidFill>
                <a:effectLst/>
                <a:highlight>
                  <a:srgbClr val="FFFFFF"/>
                </a:highlight>
                <a:latin typeface="Times New Roman" panose="02020603050405020304" pitchFamily="18" charset="0"/>
                <a:cs typeface="Times New Roman" panose="02020603050405020304" pitchFamily="18" charset="0"/>
              </a:rPr>
              <a:t>sao</a:t>
            </a:r>
            <a:r>
              <a:rPr lang="en-US" sz="2400" b="1" i="1" dirty="0">
                <a:solidFill>
                  <a:srgbClr val="00B050"/>
                </a:solidFill>
                <a:effectLst/>
                <a:highlight>
                  <a:srgbClr val="FFFFFF"/>
                </a:highlight>
                <a:latin typeface="Times New Roman" panose="02020603050405020304" pitchFamily="18" charset="0"/>
                <a:cs typeface="Times New Roman" panose="02020603050405020304" pitchFamily="18" charset="0"/>
              </a:rPr>
              <a:t>? </a:t>
            </a:r>
            <a:endParaRPr lang="en-US" sz="2400" b="1" i="1" dirty="0">
              <a:solidFill>
                <a:srgbClr val="00B05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A41E0B85-182B-A855-A828-6BABE195DE2B}"/>
              </a:ext>
            </a:extLst>
          </p:cNvPr>
          <p:cNvSpPr txBox="1"/>
          <p:nvPr/>
        </p:nvSpPr>
        <p:spPr>
          <a:xfrm>
            <a:off x="172387" y="1772188"/>
            <a:ext cx="4871802" cy="1631216"/>
          </a:xfrm>
          <a:prstGeom prst="rect">
            <a:avLst/>
          </a:prstGeom>
          <a:noFill/>
        </p:spPr>
        <p:txBody>
          <a:bodyPr wrap="square">
            <a:spAutoFit/>
          </a:bodyPr>
          <a:lstStyle/>
          <a:p>
            <a:pPr algn="just"/>
            <a:r>
              <a:rPr lang="vi-VN" sz="2000" b="1" i="0" dirty="0">
                <a:solidFill>
                  <a:srgbClr val="0070C0"/>
                </a:solidFill>
                <a:effectLst/>
                <a:highlight>
                  <a:srgbClr val="FFFFFF"/>
                </a:highlight>
                <a:latin typeface="+mj-lt"/>
              </a:rPr>
              <a:t>- Đời sống của muôn loài trên Trái Đất và sự cân bằng rất dễ bị tổn thương của nó.</a:t>
            </a:r>
          </a:p>
          <a:p>
            <a:pPr algn="just"/>
            <a:r>
              <a:rPr lang="vi-VN" sz="2000" b="1" i="0" dirty="0">
                <a:solidFill>
                  <a:srgbClr val="7030A0"/>
                </a:solidFill>
                <a:effectLst/>
                <a:highlight>
                  <a:srgbClr val="FFFFFF"/>
                </a:highlight>
                <a:latin typeface="+mj-lt"/>
              </a:rPr>
              <a:t>→ Là một vấn đề cấp thiết trong hoàn cảnh hiện nay khi con người đang can thiệp ngày càng nhiều vào thiên nhiên.</a:t>
            </a:r>
          </a:p>
        </p:txBody>
      </p:sp>
      <p:sp>
        <p:nvSpPr>
          <p:cNvPr id="23" name="Rectangle 22">
            <a:extLst>
              <a:ext uri="{FF2B5EF4-FFF2-40B4-BE49-F238E27FC236}">
                <a16:creationId xmlns:a16="http://schemas.microsoft.com/office/drawing/2014/main" id="{7ACFFD42-4570-4D32-24EF-8C2A9D9E8443}"/>
              </a:ext>
            </a:extLst>
          </p:cNvPr>
          <p:cNvSpPr>
            <a:spLocks noChangeArrowheads="1"/>
          </p:cNvSpPr>
          <p:nvPr/>
        </p:nvSpPr>
        <p:spPr bwMode="auto">
          <a:xfrm>
            <a:off x="141288" y="3391915"/>
            <a:ext cx="23583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dirty="0">
                <a:solidFill>
                  <a:srgbClr val="800080"/>
                </a:solidFill>
                <a:latin typeface="Times New Roman" panose="02020603050405020304" pitchFamily="18" charset="0"/>
                <a:cs typeface="Times New Roman" panose="02020603050405020304" pitchFamily="18" charset="0"/>
              </a:rPr>
              <a:t>2. </a:t>
            </a:r>
            <a:r>
              <a:rPr lang="en-US" altLang="en-US" sz="2000" b="1" dirty="0" err="1">
                <a:solidFill>
                  <a:srgbClr val="800080"/>
                </a:solidFill>
                <a:latin typeface="Times New Roman" panose="02020603050405020304" pitchFamily="18" charset="0"/>
                <a:cs typeface="Times New Roman" panose="02020603050405020304" pitchFamily="18" charset="0"/>
              </a:rPr>
              <a:t>Nội</a:t>
            </a:r>
            <a:r>
              <a:rPr lang="en-US" altLang="en-US" sz="2000" b="1" dirty="0">
                <a:solidFill>
                  <a:srgbClr val="800080"/>
                </a:solidFill>
                <a:latin typeface="Times New Roman" panose="02020603050405020304" pitchFamily="18" charset="0"/>
                <a:cs typeface="Times New Roman" panose="02020603050405020304" pitchFamily="18" charset="0"/>
              </a:rPr>
              <a:t> dung </a:t>
            </a:r>
            <a:r>
              <a:rPr lang="en-US" altLang="en-US" sz="2000" b="1" dirty="0" err="1">
                <a:solidFill>
                  <a:srgbClr val="800080"/>
                </a:solidFill>
                <a:latin typeface="Times New Roman" panose="02020603050405020304" pitchFamily="18" charset="0"/>
                <a:cs typeface="Times New Roman" panose="02020603050405020304" pitchFamily="18" charset="0"/>
              </a:rPr>
              <a:t>vấn</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đề</a:t>
            </a:r>
            <a:r>
              <a:rPr lang="en-US" altLang="en-US" sz="2000" b="1" dirty="0">
                <a:solidFill>
                  <a:srgbClr val="800080"/>
                </a:solidFill>
                <a:latin typeface="Times New Roman" panose="02020603050405020304" pitchFamily="18" charset="0"/>
                <a:cs typeface="Times New Roman" panose="02020603050405020304" pitchFamily="18" charset="0"/>
              </a:rPr>
              <a:t>. </a:t>
            </a:r>
            <a:endParaRPr lang="en-US" altLang="en-US" sz="2000" dirty="0">
              <a:solidFill>
                <a:srgbClr val="800080"/>
              </a:solidFill>
            </a:endParaRPr>
          </a:p>
        </p:txBody>
      </p:sp>
    </p:spTree>
    <p:extLst>
      <p:ext uri="{BB962C8B-B14F-4D97-AF65-F5344CB8AC3E}">
        <p14:creationId xmlns:p14="http://schemas.microsoft.com/office/powerpoint/2010/main" val="367693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animEffect transition="in" filter="wipe(down)">
                                      <p:cBhvr>
                                        <p:cTn id="29" dur="500"/>
                                        <p:tgtEl>
                                          <p:spTgt spid="2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22">
                                            <p:txEl>
                                              <p:pRg st="1" end="1"/>
                                            </p:txEl>
                                          </p:spTgt>
                                        </p:tgtEl>
                                        <p:attrNameLst>
                                          <p:attrName>style.visibility</p:attrName>
                                        </p:attrNameLst>
                                      </p:cBhvr>
                                      <p:to>
                                        <p:strVal val="visible"/>
                                      </p:to>
                                    </p:set>
                                    <p:anim calcmode="lin" valueType="num">
                                      <p:cBhvr>
                                        <p:cTn id="34" dur="1000" fill="hold"/>
                                        <p:tgtEl>
                                          <p:spTgt spid="22">
                                            <p:txEl>
                                              <p:pRg st="1" end="1"/>
                                            </p:txEl>
                                          </p:spTgt>
                                        </p:tgtEl>
                                        <p:attrNameLst>
                                          <p:attrName>ppt_w</p:attrName>
                                        </p:attrNameLst>
                                      </p:cBhvr>
                                      <p:tavLst>
                                        <p:tav tm="0">
                                          <p:val>
                                            <p:strVal val="#ppt_w*0.70"/>
                                          </p:val>
                                        </p:tav>
                                        <p:tav tm="100000">
                                          <p:val>
                                            <p:strVal val="#ppt_w"/>
                                          </p:val>
                                        </p:tav>
                                      </p:tavLst>
                                    </p:anim>
                                    <p:anim calcmode="lin" valueType="num">
                                      <p:cBhvr>
                                        <p:cTn id="35" dur="1000" fill="hold"/>
                                        <p:tgtEl>
                                          <p:spTgt spid="22">
                                            <p:txEl>
                                              <p:pRg st="1" end="1"/>
                                            </p:txEl>
                                          </p:spTgt>
                                        </p:tgtEl>
                                        <p:attrNameLst>
                                          <p:attrName>ppt_h</p:attrName>
                                        </p:attrNameLst>
                                      </p:cBhvr>
                                      <p:tavLst>
                                        <p:tav tm="0">
                                          <p:val>
                                            <p:strVal val="#ppt_h"/>
                                          </p:val>
                                        </p:tav>
                                        <p:tav tm="100000">
                                          <p:val>
                                            <p:strVal val="#ppt_h"/>
                                          </p:val>
                                        </p:tav>
                                      </p:tavLst>
                                    </p:anim>
                                    <p:animEffect transition="in" filter="fade">
                                      <p:cBhvr>
                                        <p:cTn id="36" dur="1000"/>
                                        <p:tgtEl>
                                          <p:spTgt spid="22">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circle(in)">
                                      <p:cBhvr>
                                        <p:cTn id="4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0"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ruyen">
            <a:extLst>
              <a:ext uri="{FF2B5EF4-FFF2-40B4-BE49-F238E27FC236}">
                <a16:creationId xmlns:a16="http://schemas.microsoft.com/office/drawing/2014/main" id="{186208F6-25D8-9E63-4CDB-D6483F1C30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49" r="1"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2">
            <a:extLst>
              <a:ext uri="{FF2B5EF4-FFF2-40B4-BE49-F238E27FC236}">
                <a16:creationId xmlns:a16="http://schemas.microsoft.com/office/drawing/2014/main" id="{5CB1C92C-7101-6373-DFB6-16E8D987EFCB}"/>
              </a:ext>
            </a:extLst>
          </p:cNvPr>
          <p:cNvGrpSpPr>
            <a:grpSpLocks/>
          </p:cNvGrpSpPr>
          <p:nvPr/>
        </p:nvGrpSpPr>
        <p:grpSpPr bwMode="auto">
          <a:xfrm>
            <a:off x="0" y="0"/>
            <a:ext cx="9144000" cy="6858000"/>
            <a:chOff x="0" y="-32"/>
            <a:chExt cx="5783" cy="4383"/>
          </a:xfrm>
        </p:grpSpPr>
        <p:pic>
          <p:nvPicPr>
            <p:cNvPr id="5" name="Picture 3" descr="BAR">
              <a:extLst>
                <a:ext uri="{FF2B5EF4-FFF2-40B4-BE49-F238E27FC236}">
                  <a16:creationId xmlns:a16="http://schemas.microsoft.com/office/drawing/2014/main" id="{8311CABF-D1AD-CC85-922C-69425BECCC67}"/>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600"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BAR">
              <a:extLst>
                <a:ext uri="{FF2B5EF4-FFF2-40B4-BE49-F238E27FC236}">
                  <a16:creationId xmlns:a16="http://schemas.microsoft.com/office/drawing/2014/main" id="{B357F1AE-F0E5-0718-F4F5-E0B14D39F79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36"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BAR">
              <a:extLst>
                <a:ext uri="{FF2B5EF4-FFF2-40B4-BE49-F238E27FC236}">
                  <a16:creationId xmlns:a16="http://schemas.microsoft.com/office/drawing/2014/main" id="{BC78B994-86D3-8C71-086A-71C05D2D075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88"/>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BAR">
              <a:extLst>
                <a:ext uri="{FF2B5EF4-FFF2-40B4-BE49-F238E27FC236}">
                  <a16:creationId xmlns:a16="http://schemas.microsoft.com/office/drawing/2014/main" id="{83A2FE48-F09E-819F-2846-27ACA14B664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13">
            <a:extLst>
              <a:ext uri="{FF2B5EF4-FFF2-40B4-BE49-F238E27FC236}">
                <a16:creationId xmlns:a16="http://schemas.microsoft.com/office/drawing/2014/main" id="{BB2CF84A-6518-A84D-E093-CE39AD9BF60E}"/>
              </a:ext>
            </a:extLst>
          </p:cNvPr>
          <p:cNvSpPr>
            <a:spLocks noChangeArrowheads="1"/>
          </p:cNvSpPr>
          <p:nvPr/>
        </p:nvSpPr>
        <p:spPr bwMode="auto">
          <a:xfrm>
            <a:off x="-599607" y="123825"/>
            <a:ext cx="9743607" cy="108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en-US" altLang="en-US" sz="2400" b="1" dirty="0">
                <a:solidFill>
                  <a:srgbClr val="FF0000"/>
                </a:solidFill>
                <a:latin typeface="Times New Roman" panose="02020603050405020304" pitchFamily="18" charset="0"/>
                <a:cs typeface="Times New Roman" panose="02020603050405020304" pitchFamily="18" charset="0"/>
              </a:rPr>
              <a:t>CÁC LOÀI CHUNG SỐNG VỚI NHAU NHƯ THẾ NÀO</a:t>
            </a:r>
          </a:p>
          <a:p>
            <a:pPr>
              <a:lnSpc>
                <a:spcPct val="150000"/>
              </a:lnSpc>
              <a:spcBef>
                <a:spcPts val="600"/>
              </a:spcBef>
              <a:spcAft>
                <a:spcPts val="600"/>
              </a:spcAft>
            </a:pPr>
            <a:r>
              <a:rPr lang="vi-VN" altLang="en-US" b="1" dirty="0">
                <a:solidFill>
                  <a:srgbClr val="FF0000"/>
                </a:solidFill>
                <a:latin typeface="Times New Roman" panose="02020603050405020304" pitchFamily="18" charset="0"/>
                <a:cs typeface="Calibri" panose="020F0502020204030204" pitchFamily="34" charset="0"/>
              </a:rPr>
              <a:t>                                                                  </a:t>
            </a:r>
            <a:r>
              <a:rPr lang="en-US" altLang="en-US" b="1" dirty="0">
                <a:solidFill>
                  <a:srgbClr val="FF0000"/>
                </a:solidFill>
                <a:latin typeface="Times New Roman" panose="02020603050405020304" pitchFamily="18" charset="0"/>
                <a:cs typeface="Calibri" panose="020F0502020204030204" pitchFamily="34" charset="0"/>
              </a:rPr>
              <a:t>                                                        NGỌC PHÚ</a:t>
            </a:r>
            <a:r>
              <a:rPr lang="vi-VN" altLang="en-US" b="1" dirty="0">
                <a:solidFill>
                  <a:srgbClr val="FF0000"/>
                </a:solidFill>
                <a:latin typeface="Times New Roman" panose="02020603050405020304" pitchFamily="18" charset="0"/>
                <a:cs typeface="Calibri" panose="020F0502020204030204" pitchFamily="34" charset="0"/>
              </a:rPr>
              <a:t>          </a:t>
            </a:r>
            <a:endParaRPr lang="en-US" altLang="en-US" b="1" dirty="0">
              <a:solidFill>
                <a:srgbClr val="FF0000"/>
              </a:solidFill>
              <a:latin typeface="Times New Roman" panose="02020603050405020304" pitchFamily="18" charset="0"/>
              <a:cs typeface="Calibri" panose="020F0502020204030204" pitchFamily="34" charset="0"/>
            </a:endParaRPr>
          </a:p>
        </p:txBody>
      </p:sp>
      <p:sp>
        <p:nvSpPr>
          <p:cNvPr id="12" name="Rectangle 11">
            <a:extLst>
              <a:ext uri="{FF2B5EF4-FFF2-40B4-BE49-F238E27FC236}">
                <a16:creationId xmlns:a16="http://schemas.microsoft.com/office/drawing/2014/main" id="{F5C50CA9-188B-6C74-7E61-A07BFA281A08}"/>
              </a:ext>
            </a:extLst>
          </p:cNvPr>
          <p:cNvSpPr>
            <a:spLocks noChangeArrowheads="1"/>
          </p:cNvSpPr>
          <p:nvPr/>
        </p:nvSpPr>
        <p:spPr bwMode="auto">
          <a:xfrm>
            <a:off x="152400" y="938213"/>
            <a:ext cx="29614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dirty="0">
                <a:solidFill>
                  <a:srgbClr val="00B050"/>
                </a:solidFill>
                <a:latin typeface="Times New Roman" panose="02020603050405020304" pitchFamily="18" charset="0"/>
                <a:cs typeface="Times New Roman" panose="02020603050405020304" pitchFamily="18" charset="0"/>
              </a:rPr>
              <a:t>II. TÌM HIỂU CHI TIẾT</a:t>
            </a:r>
            <a:endParaRPr lang="en-US" altLang="en-US" sz="2000" dirty="0">
              <a:solidFill>
                <a:srgbClr val="00B050"/>
              </a:solidFill>
            </a:endParaRPr>
          </a:p>
        </p:txBody>
      </p:sp>
      <p:sp>
        <p:nvSpPr>
          <p:cNvPr id="23" name="Rectangle 22">
            <a:extLst>
              <a:ext uri="{FF2B5EF4-FFF2-40B4-BE49-F238E27FC236}">
                <a16:creationId xmlns:a16="http://schemas.microsoft.com/office/drawing/2014/main" id="{7ACFFD42-4570-4D32-24EF-8C2A9D9E8443}"/>
              </a:ext>
            </a:extLst>
          </p:cNvPr>
          <p:cNvSpPr>
            <a:spLocks noChangeArrowheads="1"/>
          </p:cNvSpPr>
          <p:nvPr/>
        </p:nvSpPr>
        <p:spPr bwMode="auto">
          <a:xfrm>
            <a:off x="141288" y="1278302"/>
            <a:ext cx="23583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dirty="0">
                <a:solidFill>
                  <a:srgbClr val="800080"/>
                </a:solidFill>
                <a:latin typeface="Times New Roman" panose="02020603050405020304" pitchFamily="18" charset="0"/>
                <a:cs typeface="Times New Roman" panose="02020603050405020304" pitchFamily="18" charset="0"/>
              </a:rPr>
              <a:t>2. </a:t>
            </a:r>
            <a:r>
              <a:rPr lang="en-US" altLang="en-US" sz="2000" b="1" dirty="0" err="1">
                <a:solidFill>
                  <a:srgbClr val="800080"/>
                </a:solidFill>
                <a:latin typeface="Times New Roman" panose="02020603050405020304" pitchFamily="18" charset="0"/>
                <a:cs typeface="Times New Roman" panose="02020603050405020304" pitchFamily="18" charset="0"/>
              </a:rPr>
              <a:t>Nội</a:t>
            </a:r>
            <a:r>
              <a:rPr lang="en-US" altLang="en-US" sz="2000" b="1" dirty="0">
                <a:solidFill>
                  <a:srgbClr val="800080"/>
                </a:solidFill>
                <a:latin typeface="Times New Roman" panose="02020603050405020304" pitchFamily="18" charset="0"/>
                <a:cs typeface="Times New Roman" panose="02020603050405020304" pitchFamily="18" charset="0"/>
              </a:rPr>
              <a:t> dung </a:t>
            </a:r>
            <a:r>
              <a:rPr lang="en-US" altLang="en-US" sz="2000" b="1" dirty="0" err="1">
                <a:solidFill>
                  <a:srgbClr val="800080"/>
                </a:solidFill>
                <a:latin typeface="Times New Roman" panose="02020603050405020304" pitchFamily="18" charset="0"/>
                <a:cs typeface="Times New Roman" panose="02020603050405020304" pitchFamily="18" charset="0"/>
              </a:rPr>
              <a:t>vấn</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đề</a:t>
            </a:r>
            <a:r>
              <a:rPr lang="en-US" altLang="en-US" sz="2000" b="1" dirty="0">
                <a:solidFill>
                  <a:srgbClr val="800080"/>
                </a:solidFill>
                <a:latin typeface="Times New Roman" panose="02020603050405020304" pitchFamily="18" charset="0"/>
                <a:cs typeface="Times New Roman" panose="02020603050405020304" pitchFamily="18" charset="0"/>
              </a:rPr>
              <a:t>. </a:t>
            </a:r>
            <a:endParaRPr lang="en-US" altLang="en-US" sz="2000" dirty="0">
              <a:solidFill>
                <a:srgbClr val="800080"/>
              </a:solidFill>
            </a:endParaRPr>
          </a:p>
        </p:txBody>
      </p:sp>
      <p:sp>
        <p:nvSpPr>
          <p:cNvPr id="3" name="Rectangle 32">
            <a:extLst>
              <a:ext uri="{FF2B5EF4-FFF2-40B4-BE49-F238E27FC236}">
                <a16:creationId xmlns:a16="http://schemas.microsoft.com/office/drawing/2014/main" id="{3045C70C-1E47-FCAF-7165-72653971D473}"/>
              </a:ext>
            </a:extLst>
          </p:cNvPr>
          <p:cNvSpPr>
            <a:spLocks noChangeArrowheads="1"/>
          </p:cNvSpPr>
          <p:nvPr/>
        </p:nvSpPr>
        <p:spPr bwMode="auto">
          <a:xfrm>
            <a:off x="2548328" y="1308100"/>
            <a:ext cx="43921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en-US" sz="2400" b="1" dirty="0">
                <a:solidFill>
                  <a:srgbClr val="FF0000"/>
                </a:solidFill>
                <a:effectLst>
                  <a:outerShdw blurRad="38100" dist="38100" dir="2700000" algn="tl">
                    <a:srgbClr val="C0C0C0"/>
                  </a:outerShdw>
                </a:effectLst>
                <a:latin typeface="Times New Roman" panose="02020603050405020304" pitchFamily="18" charset="0"/>
              </a:rPr>
              <a:t>Hoàn </a:t>
            </a:r>
            <a:r>
              <a:rPr lang="en-US" altLang="en-US" sz="2400" b="1" dirty="0" err="1">
                <a:solidFill>
                  <a:srgbClr val="FF0000"/>
                </a:solidFill>
                <a:effectLst>
                  <a:outerShdw blurRad="38100" dist="38100" dir="2700000" algn="tl">
                    <a:srgbClr val="C0C0C0"/>
                  </a:outerShdw>
                </a:effectLst>
                <a:latin typeface="Times New Roman" panose="02020603050405020304" pitchFamily="18" charset="0"/>
              </a:rPr>
              <a:t>thành</a:t>
            </a:r>
            <a:r>
              <a:rPr lang="en-US" altLang="en-US" sz="2400" b="1" dirty="0">
                <a:solidFill>
                  <a:srgbClr val="FF0000"/>
                </a:solidFill>
                <a:effectLst>
                  <a:outerShdw blurRad="38100" dist="38100" dir="2700000" algn="tl">
                    <a:srgbClr val="C0C0C0"/>
                  </a:outerShdw>
                </a:effectLst>
                <a:latin typeface="Times New Roman" panose="02020603050405020304" pitchFamily="18" charset="0"/>
              </a:rPr>
              <a:t> </a:t>
            </a:r>
            <a:r>
              <a:rPr lang="en-US" altLang="en-US" sz="2400" b="1" dirty="0" err="1">
                <a:solidFill>
                  <a:srgbClr val="FF0000"/>
                </a:solidFill>
                <a:effectLst>
                  <a:outerShdw blurRad="38100" dist="38100" dir="2700000" algn="tl">
                    <a:srgbClr val="C0C0C0"/>
                  </a:outerShdw>
                </a:effectLst>
                <a:latin typeface="Times New Roman" panose="02020603050405020304" pitchFamily="18" charset="0"/>
              </a:rPr>
              <a:t>phiếu</a:t>
            </a:r>
            <a:r>
              <a:rPr lang="en-US" altLang="en-US" sz="2400" b="1" dirty="0">
                <a:solidFill>
                  <a:srgbClr val="FF0000"/>
                </a:solidFill>
                <a:effectLst>
                  <a:outerShdw blurRad="38100" dist="38100" dir="2700000" algn="tl">
                    <a:srgbClr val="C0C0C0"/>
                  </a:outerShdw>
                </a:effectLst>
                <a:latin typeface="Times New Roman" panose="02020603050405020304" pitchFamily="18" charset="0"/>
              </a:rPr>
              <a:t> </a:t>
            </a:r>
            <a:r>
              <a:rPr lang="en-US" altLang="en-US" sz="2400" b="1" dirty="0" err="1">
                <a:solidFill>
                  <a:srgbClr val="FF0000"/>
                </a:solidFill>
                <a:effectLst>
                  <a:outerShdw blurRad="38100" dist="38100" dir="2700000" algn="tl">
                    <a:srgbClr val="C0C0C0"/>
                  </a:outerShdw>
                </a:effectLst>
                <a:latin typeface="Times New Roman" panose="02020603050405020304" pitchFamily="18" charset="0"/>
              </a:rPr>
              <a:t>học</a:t>
            </a:r>
            <a:r>
              <a:rPr lang="en-US" altLang="en-US" sz="2400" b="1" dirty="0">
                <a:solidFill>
                  <a:srgbClr val="FF0000"/>
                </a:solidFill>
                <a:effectLst>
                  <a:outerShdw blurRad="38100" dist="38100" dir="2700000" algn="tl">
                    <a:srgbClr val="C0C0C0"/>
                  </a:outerShdw>
                </a:effectLst>
                <a:latin typeface="Times New Roman" panose="02020603050405020304" pitchFamily="18" charset="0"/>
              </a:rPr>
              <a:t> </a:t>
            </a:r>
            <a:r>
              <a:rPr lang="en-US" altLang="en-US" sz="2400" b="1" dirty="0" err="1">
                <a:solidFill>
                  <a:srgbClr val="FF0000"/>
                </a:solidFill>
                <a:effectLst>
                  <a:outerShdw blurRad="38100" dist="38100" dir="2700000" algn="tl">
                    <a:srgbClr val="C0C0C0"/>
                  </a:outerShdw>
                </a:effectLst>
                <a:latin typeface="Times New Roman" panose="02020603050405020304" pitchFamily="18" charset="0"/>
              </a:rPr>
              <a:t>tập</a:t>
            </a:r>
            <a:r>
              <a:rPr lang="en-US" altLang="en-US" sz="2400" b="1" dirty="0">
                <a:solidFill>
                  <a:srgbClr val="FF0000"/>
                </a:solidFill>
                <a:effectLst>
                  <a:outerShdw blurRad="38100" dist="38100" dir="2700000" algn="tl">
                    <a:srgbClr val="C0C0C0"/>
                  </a:outerShdw>
                </a:effectLst>
                <a:latin typeface="Times New Roman" panose="02020603050405020304" pitchFamily="18" charset="0"/>
              </a:rPr>
              <a:t> </a:t>
            </a:r>
            <a:r>
              <a:rPr lang="en-US" altLang="en-US" sz="2400" b="1" dirty="0" err="1">
                <a:solidFill>
                  <a:srgbClr val="FF0000"/>
                </a:solidFill>
                <a:effectLst>
                  <a:outerShdw blurRad="38100" dist="38100" dir="2700000" algn="tl">
                    <a:srgbClr val="C0C0C0"/>
                  </a:outerShdw>
                </a:effectLst>
                <a:latin typeface="Times New Roman" panose="02020603050405020304" pitchFamily="18" charset="0"/>
              </a:rPr>
              <a:t>số</a:t>
            </a:r>
            <a:r>
              <a:rPr lang="en-US" altLang="en-US" sz="2400" b="1" dirty="0">
                <a:solidFill>
                  <a:srgbClr val="FF0000"/>
                </a:solidFill>
                <a:effectLst>
                  <a:outerShdw blurRad="38100" dist="38100" dir="2700000" algn="tl">
                    <a:srgbClr val="C0C0C0"/>
                  </a:outerShdw>
                </a:effectLst>
                <a:latin typeface="Times New Roman" panose="02020603050405020304" pitchFamily="18" charset="0"/>
              </a:rPr>
              <a:t> 1: </a:t>
            </a:r>
          </a:p>
        </p:txBody>
      </p:sp>
      <p:graphicFrame>
        <p:nvGraphicFramePr>
          <p:cNvPr id="7" name="Table 6">
            <a:extLst>
              <a:ext uri="{FF2B5EF4-FFF2-40B4-BE49-F238E27FC236}">
                <a16:creationId xmlns:a16="http://schemas.microsoft.com/office/drawing/2014/main" id="{4D653A40-AA79-408B-1E1F-06952BB92F8B}"/>
              </a:ext>
            </a:extLst>
          </p:cNvPr>
          <p:cNvGraphicFramePr>
            <a:graphicFrameLocks noGrp="1"/>
          </p:cNvGraphicFramePr>
          <p:nvPr>
            <p:extLst>
              <p:ext uri="{D42A27DB-BD31-4B8C-83A1-F6EECF244321}">
                <p14:modId xmlns:p14="http://schemas.microsoft.com/office/powerpoint/2010/main" val="2992931662"/>
              </p:ext>
            </p:extLst>
          </p:nvPr>
        </p:nvGraphicFramePr>
        <p:xfrm>
          <a:off x="618500" y="2141764"/>
          <a:ext cx="7907001" cy="2857748"/>
        </p:xfrm>
        <a:graphic>
          <a:graphicData uri="http://schemas.openxmlformats.org/drawingml/2006/table">
            <a:tbl>
              <a:tblPr/>
              <a:tblGrid>
                <a:gridCol w="2414664">
                  <a:extLst>
                    <a:ext uri="{9D8B030D-6E8A-4147-A177-3AD203B41FA5}">
                      <a16:colId xmlns:a16="http://schemas.microsoft.com/office/drawing/2014/main" val="2696303699"/>
                    </a:ext>
                  </a:extLst>
                </a:gridCol>
                <a:gridCol w="2414664">
                  <a:extLst>
                    <a:ext uri="{9D8B030D-6E8A-4147-A177-3AD203B41FA5}">
                      <a16:colId xmlns:a16="http://schemas.microsoft.com/office/drawing/2014/main" val="575506723"/>
                    </a:ext>
                  </a:extLst>
                </a:gridCol>
                <a:gridCol w="3077673">
                  <a:extLst>
                    <a:ext uri="{9D8B030D-6E8A-4147-A177-3AD203B41FA5}">
                      <a16:colId xmlns:a16="http://schemas.microsoft.com/office/drawing/2014/main" val="1439136025"/>
                    </a:ext>
                  </a:extLst>
                </a:gridCol>
              </a:tblGrid>
              <a:tr h="419348">
                <a:tc gridSpan="2">
                  <a:txBody>
                    <a:bodyPr/>
                    <a:lstStyle/>
                    <a:p>
                      <a:pPr algn="ctr" fontAlgn="t"/>
                      <a:r>
                        <a:rPr lang="vi-VN" sz="2000" dirty="0">
                          <a:solidFill>
                            <a:srgbClr val="FF0000"/>
                          </a:solidFill>
                          <a:effectLst/>
                          <a:highlight>
                            <a:srgbClr val="DEEAF6"/>
                          </a:highlight>
                          <a:latin typeface="+mj-lt"/>
                        </a:rPr>
                        <a:t>Số lượng các loài sinh vật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a:txBody>
                    <a:bodyPr/>
                    <a:lstStyle/>
                    <a:p>
                      <a:pPr algn="ctr" fontAlgn="t"/>
                      <a:r>
                        <a:rPr lang="en-US" sz="2000" dirty="0">
                          <a:solidFill>
                            <a:srgbClr val="FF0000"/>
                          </a:solidFill>
                          <a:effectLst/>
                          <a:highlight>
                            <a:srgbClr val="DEEAF6"/>
                          </a:highlight>
                          <a:latin typeface="+mj-lt"/>
                        </a:rPr>
                        <a:t>Ý </a:t>
                      </a:r>
                      <a:r>
                        <a:rPr lang="en-US" sz="2000" dirty="0" err="1">
                          <a:solidFill>
                            <a:srgbClr val="FF0000"/>
                          </a:solidFill>
                          <a:effectLst/>
                          <a:highlight>
                            <a:srgbClr val="DEEAF6"/>
                          </a:highlight>
                          <a:latin typeface="+mj-lt"/>
                        </a:rPr>
                        <a:t>nghĩa</a:t>
                      </a:r>
                      <a:endParaRPr lang="en-US" sz="2000" dirty="0">
                        <a:solidFill>
                          <a:srgbClr val="FF0000"/>
                        </a:solidFill>
                        <a:effectLst/>
                        <a:highlight>
                          <a:srgbClr val="DEEAF6"/>
                        </a:highlight>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46763168"/>
                  </a:ext>
                </a:extLst>
              </a:tr>
              <a:tr h="838694">
                <a:tc>
                  <a:txBody>
                    <a:bodyPr/>
                    <a:lstStyle/>
                    <a:p>
                      <a:pPr algn="just" fontAlgn="t"/>
                      <a:r>
                        <a:rPr lang="en-US" sz="2000" dirty="0" err="1">
                          <a:solidFill>
                            <a:srgbClr val="000000"/>
                          </a:solidFill>
                          <a:effectLst/>
                          <a:latin typeface="+mj-lt"/>
                        </a:rPr>
                        <a:t>Có</a:t>
                      </a:r>
                      <a:r>
                        <a:rPr lang="en-US" sz="2000" dirty="0">
                          <a:solidFill>
                            <a:srgbClr val="000000"/>
                          </a:solidFill>
                          <a:effectLst/>
                          <a:latin typeface="+mj-lt"/>
                        </a:rPr>
                        <a:t> </a:t>
                      </a:r>
                      <a:r>
                        <a:rPr lang="en-US" sz="2000" dirty="0" err="1">
                          <a:solidFill>
                            <a:srgbClr val="000000"/>
                          </a:solidFill>
                          <a:effectLst/>
                          <a:latin typeface="+mj-lt"/>
                        </a:rPr>
                        <a:t>trên</a:t>
                      </a:r>
                      <a:r>
                        <a:rPr lang="en-US" sz="2000" dirty="0">
                          <a:solidFill>
                            <a:srgbClr val="000000"/>
                          </a:solidFill>
                          <a:effectLst/>
                          <a:latin typeface="+mj-lt"/>
                        </a:rPr>
                        <a:t> </a:t>
                      </a:r>
                      <a:r>
                        <a:rPr lang="en-US" sz="2000" dirty="0" err="1">
                          <a:solidFill>
                            <a:srgbClr val="000000"/>
                          </a:solidFill>
                          <a:effectLst/>
                          <a:latin typeface="+mj-lt"/>
                        </a:rPr>
                        <a:t>trái</a:t>
                      </a:r>
                      <a:r>
                        <a:rPr lang="en-US" sz="2000" dirty="0">
                          <a:solidFill>
                            <a:srgbClr val="000000"/>
                          </a:solidFill>
                          <a:effectLst/>
                          <a:latin typeface="+mj-lt"/>
                        </a:rPr>
                        <a:t> </a:t>
                      </a:r>
                      <a:r>
                        <a:rPr lang="en-US" sz="2000" dirty="0" err="1">
                          <a:solidFill>
                            <a:srgbClr val="000000"/>
                          </a:solidFill>
                          <a:effectLst/>
                          <a:latin typeface="+mj-lt"/>
                        </a:rPr>
                        <a:t>đất</a:t>
                      </a:r>
                      <a:endParaRPr lang="en-US" sz="2000" dirty="0">
                        <a:solidFill>
                          <a:srgbClr val="000000"/>
                        </a:solidFill>
                        <a:effectLst/>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br>
                        <a:rPr lang="en-US" sz="2000" dirty="0">
                          <a:solidFill>
                            <a:srgbClr val="000000"/>
                          </a:solidFill>
                          <a:effectLst/>
                          <a:latin typeface="+mj-lt"/>
                        </a:rPr>
                      </a:br>
                      <a:endParaRPr lang="en-US" sz="2000" dirty="0">
                        <a:solidFill>
                          <a:srgbClr val="000000"/>
                        </a:solidFill>
                        <a:effectLst/>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gn="just" fontAlgn="t"/>
                      <a:endParaRPr lang="en-US" sz="2000" dirty="0">
                        <a:solidFill>
                          <a:srgbClr val="000000"/>
                        </a:solidFill>
                        <a:effectLst/>
                        <a:latin typeface="+mj-lt"/>
                      </a:endParaRPr>
                    </a:p>
                    <a:p>
                      <a:pPr algn="just" fontAlgn="t"/>
                      <a:r>
                        <a:rPr lang="en-US" sz="2000" dirty="0">
                          <a:solidFill>
                            <a:srgbClr val="000000"/>
                          </a:solidFill>
                          <a:effectLst/>
                          <a:latin typeface="+mj-lt"/>
                        </a:rPr>
                        <a:t>…………………………………</a:t>
                      </a:r>
                    </a:p>
                    <a:p>
                      <a:pPr algn="just" fontAlgn="t"/>
                      <a:endParaRPr lang="en-US" sz="2000" dirty="0">
                        <a:solidFill>
                          <a:srgbClr val="000000"/>
                        </a:solidFill>
                        <a:effectLst/>
                        <a:latin typeface="+mj-lt"/>
                      </a:endParaRPr>
                    </a:p>
                    <a:p>
                      <a:pPr algn="just" fontAlgn="t"/>
                      <a:endParaRPr lang="en-US" sz="2000" dirty="0">
                        <a:solidFill>
                          <a:srgbClr val="000000"/>
                        </a:solidFill>
                        <a:effectLst/>
                        <a:latin typeface="+mj-lt"/>
                      </a:endParaRPr>
                    </a:p>
                    <a:p>
                      <a:pPr algn="just" fontAlgn="t"/>
                      <a:r>
                        <a:rPr lang="en-US" sz="2000" dirty="0">
                          <a:solidFill>
                            <a:srgbClr val="000000"/>
                          </a:solidFill>
                          <a:effectLst/>
                          <a:latin typeface="+mj-lt"/>
                        </a:rPr>
                        <a:t>…………………………………</a:t>
                      </a:r>
                    </a:p>
                    <a:p>
                      <a:pPr algn="just" fontAlgn="t"/>
                      <a:endParaRPr lang="en-US" sz="2000" dirty="0">
                        <a:solidFill>
                          <a:srgbClr val="000000"/>
                        </a:solidFill>
                        <a:effectLst/>
                        <a:latin typeface="+mj-lt"/>
                      </a:endParaRPr>
                    </a:p>
                    <a:p>
                      <a:pPr algn="just" fontAlgn="t"/>
                      <a:endParaRPr lang="en-US" sz="2000" dirty="0">
                        <a:solidFill>
                          <a:srgbClr val="000000"/>
                        </a:solidFill>
                        <a:effectLst/>
                        <a:latin typeface="+mj-lt"/>
                      </a:endParaRPr>
                    </a:p>
                    <a:p>
                      <a:pPr algn="just" fontAlgn="t"/>
                      <a:r>
                        <a:rPr lang="en-US" sz="2000" dirty="0">
                          <a:solidFill>
                            <a:srgbClr val="000000"/>
                          </a:solidFill>
                          <a:effectLst/>
                          <a:latin typeface="+mj-lt"/>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9150357"/>
                  </a:ext>
                </a:extLst>
              </a:tr>
              <a:tr h="419348">
                <a:tc rowSpan="2">
                  <a:txBody>
                    <a:bodyPr/>
                    <a:lstStyle/>
                    <a:p>
                      <a:pPr algn="just" fontAlgn="t"/>
                      <a:r>
                        <a:rPr lang="vi-VN" sz="2000" dirty="0">
                          <a:solidFill>
                            <a:srgbClr val="000000"/>
                          </a:solidFill>
                          <a:effectLst/>
                          <a:latin typeface="+mj-lt"/>
                        </a:rPr>
                        <a:t>Số lượng các loài S</a:t>
                      </a:r>
                      <a:r>
                        <a:rPr lang="en-US" sz="2000" dirty="0" err="1">
                          <a:solidFill>
                            <a:srgbClr val="000000"/>
                          </a:solidFill>
                          <a:effectLst/>
                          <a:latin typeface="+mj-lt"/>
                        </a:rPr>
                        <a:t>inh</a:t>
                      </a:r>
                      <a:r>
                        <a:rPr lang="en-US" sz="2000" dirty="0">
                          <a:solidFill>
                            <a:srgbClr val="000000"/>
                          </a:solidFill>
                          <a:effectLst/>
                          <a:latin typeface="+mj-lt"/>
                        </a:rPr>
                        <a:t> </a:t>
                      </a:r>
                      <a:r>
                        <a:rPr lang="vi-VN" sz="2000" dirty="0">
                          <a:solidFill>
                            <a:srgbClr val="000000"/>
                          </a:solidFill>
                          <a:effectLst/>
                          <a:latin typeface="+mj-lt"/>
                        </a:rPr>
                        <a:t>V</a:t>
                      </a:r>
                      <a:r>
                        <a:rPr lang="en-US" sz="2000" dirty="0" err="1">
                          <a:solidFill>
                            <a:srgbClr val="000000"/>
                          </a:solidFill>
                          <a:effectLst/>
                          <a:latin typeface="+mj-lt"/>
                        </a:rPr>
                        <a:t>ật</a:t>
                      </a:r>
                      <a:r>
                        <a:rPr lang="vi-VN" sz="2000" dirty="0">
                          <a:solidFill>
                            <a:srgbClr val="000000"/>
                          </a:solidFill>
                          <a:effectLst/>
                          <a:latin typeface="+mj-lt"/>
                        </a:rPr>
                        <a:t> </a:t>
                      </a:r>
                      <a:r>
                        <a:rPr lang="en-US" sz="2000" dirty="0" err="1">
                          <a:solidFill>
                            <a:srgbClr val="000000"/>
                          </a:solidFill>
                          <a:effectLst/>
                          <a:latin typeface="+mj-lt"/>
                        </a:rPr>
                        <a:t>mà</a:t>
                      </a:r>
                      <a:r>
                        <a:rPr lang="en-US" sz="2000" dirty="0">
                          <a:solidFill>
                            <a:srgbClr val="000000"/>
                          </a:solidFill>
                          <a:effectLst/>
                          <a:latin typeface="+mj-lt"/>
                        </a:rPr>
                        <a:t> </a:t>
                      </a:r>
                      <a:r>
                        <a:rPr lang="vi-VN" sz="2000" dirty="0">
                          <a:solidFill>
                            <a:srgbClr val="000000"/>
                          </a:solidFill>
                          <a:effectLst/>
                          <a:latin typeface="+mj-lt"/>
                        </a:rPr>
                        <a:t>con người đã biết</a:t>
                      </a:r>
                      <a:r>
                        <a:rPr lang="en-US" sz="2000" dirty="0">
                          <a:solidFill>
                            <a:srgbClr val="000000"/>
                          </a:solidFill>
                          <a:effectLst/>
                          <a:latin typeface="+mj-lt"/>
                        </a:rPr>
                        <a:t>: ……..</a:t>
                      </a:r>
                      <a:endParaRPr lang="vi-VN" sz="2000" dirty="0">
                        <a:solidFill>
                          <a:srgbClr val="000000"/>
                        </a:solidFill>
                        <a:effectLst/>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r>
                        <a:rPr lang="en-US" sz="2000">
                          <a:solidFill>
                            <a:srgbClr val="000000"/>
                          </a:solidFill>
                          <a:effectLst/>
                          <a:latin typeface="+mj-lt"/>
                        </a:rPr>
                        <a:t>Động vật: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930864766"/>
                  </a:ext>
                </a:extLst>
              </a:tr>
              <a:tr h="947719">
                <a:tc vMerge="1">
                  <a:txBody>
                    <a:bodyPr/>
                    <a:lstStyle/>
                    <a:p>
                      <a:endParaRPr lang="en-US"/>
                    </a:p>
                  </a:txBody>
                  <a:tcPr/>
                </a:tc>
                <a:tc>
                  <a:txBody>
                    <a:bodyPr/>
                    <a:lstStyle/>
                    <a:p>
                      <a:pPr algn="just" fontAlgn="t"/>
                      <a:r>
                        <a:rPr lang="en-US" sz="2000" dirty="0" err="1">
                          <a:solidFill>
                            <a:srgbClr val="000000"/>
                          </a:solidFill>
                          <a:effectLst/>
                          <a:latin typeface="+mj-lt"/>
                        </a:rPr>
                        <a:t>Thực</a:t>
                      </a:r>
                      <a:r>
                        <a:rPr lang="en-US" sz="2000" dirty="0">
                          <a:solidFill>
                            <a:srgbClr val="000000"/>
                          </a:solidFill>
                          <a:effectLst/>
                          <a:latin typeface="+mj-lt"/>
                        </a:rPr>
                        <a:t> </a:t>
                      </a:r>
                      <a:r>
                        <a:rPr lang="en-US" sz="2000" dirty="0" err="1">
                          <a:solidFill>
                            <a:srgbClr val="000000"/>
                          </a:solidFill>
                          <a:effectLst/>
                          <a:latin typeface="+mj-lt"/>
                        </a:rPr>
                        <a:t>vật</a:t>
                      </a:r>
                      <a:r>
                        <a:rPr lang="en-US" sz="2000" dirty="0">
                          <a:solidFill>
                            <a:srgbClr val="000000"/>
                          </a:solidFill>
                          <a:effectLst/>
                          <a:latin typeface="+mj-lt"/>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886239153"/>
                  </a:ext>
                </a:extLst>
              </a:tr>
            </a:tbl>
          </a:graphicData>
        </a:graphic>
      </p:graphicFrame>
    </p:spTree>
    <p:extLst>
      <p:ext uri="{BB962C8B-B14F-4D97-AF65-F5344CB8AC3E}">
        <p14:creationId xmlns:p14="http://schemas.microsoft.com/office/powerpoint/2010/main" val="379934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circle(in)">
                                      <p:cBhvr>
                                        <p:cTn id="14" dur="20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ruyen">
            <a:extLst>
              <a:ext uri="{FF2B5EF4-FFF2-40B4-BE49-F238E27FC236}">
                <a16:creationId xmlns:a16="http://schemas.microsoft.com/office/drawing/2014/main" id="{186208F6-25D8-9E63-4CDB-D6483F1C30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49" r="1"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2">
            <a:extLst>
              <a:ext uri="{FF2B5EF4-FFF2-40B4-BE49-F238E27FC236}">
                <a16:creationId xmlns:a16="http://schemas.microsoft.com/office/drawing/2014/main" id="{5CB1C92C-7101-6373-DFB6-16E8D987EFCB}"/>
              </a:ext>
            </a:extLst>
          </p:cNvPr>
          <p:cNvGrpSpPr>
            <a:grpSpLocks/>
          </p:cNvGrpSpPr>
          <p:nvPr/>
        </p:nvGrpSpPr>
        <p:grpSpPr bwMode="auto">
          <a:xfrm>
            <a:off x="0" y="0"/>
            <a:ext cx="9144000" cy="6858000"/>
            <a:chOff x="0" y="-32"/>
            <a:chExt cx="5783" cy="4383"/>
          </a:xfrm>
        </p:grpSpPr>
        <p:pic>
          <p:nvPicPr>
            <p:cNvPr id="5" name="Picture 3" descr="BAR">
              <a:extLst>
                <a:ext uri="{FF2B5EF4-FFF2-40B4-BE49-F238E27FC236}">
                  <a16:creationId xmlns:a16="http://schemas.microsoft.com/office/drawing/2014/main" id="{8311CABF-D1AD-CC85-922C-69425BECCC67}"/>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600"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BAR">
              <a:extLst>
                <a:ext uri="{FF2B5EF4-FFF2-40B4-BE49-F238E27FC236}">
                  <a16:creationId xmlns:a16="http://schemas.microsoft.com/office/drawing/2014/main" id="{B357F1AE-F0E5-0718-F4F5-E0B14D39F799}"/>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136"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BAR">
              <a:extLst>
                <a:ext uri="{FF2B5EF4-FFF2-40B4-BE49-F238E27FC236}">
                  <a16:creationId xmlns:a16="http://schemas.microsoft.com/office/drawing/2014/main" id="{BC78B994-86D3-8C71-086A-71C05D2D075C}"/>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88"/>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BAR">
              <a:extLst>
                <a:ext uri="{FF2B5EF4-FFF2-40B4-BE49-F238E27FC236}">
                  <a16:creationId xmlns:a16="http://schemas.microsoft.com/office/drawing/2014/main" id="{83A2FE48-F09E-819F-2846-27ACA14B664F}"/>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13">
            <a:extLst>
              <a:ext uri="{FF2B5EF4-FFF2-40B4-BE49-F238E27FC236}">
                <a16:creationId xmlns:a16="http://schemas.microsoft.com/office/drawing/2014/main" id="{BB2CF84A-6518-A84D-E093-CE39AD9BF60E}"/>
              </a:ext>
            </a:extLst>
          </p:cNvPr>
          <p:cNvSpPr>
            <a:spLocks noChangeArrowheads="1"/>
          </p:cNvSpPr>
          <p:nvPr/>
        </p:nvSpPr>
        <p:spPr bwMode="auto">
          <a:xfrm>
            <a:off x="-599607" y="123825"/>
            <a:ext cx="9743607" cy="108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en-US" altLang="en-US" sz="2400" b="1" dirty="0">
                <a:solidFill>
                  <a:srgbClr val="FF0000"/>
                </a:solidFill>
                <a:latin typeface="Times New Roman" panose="02020603050405020304" pitchFamily="18" charset="0"/>
                <a:cs typeface="Times New Roman" panose="02020603050405020304" pitchFamily="18" charset="0"/>
              </a:rPr>
              <a:t>CÁC LOÀI CHUNG SỐNG VỚI NHAU NHƯ THẾ NÀO</a:t>
            </a:r>
          </a:p>
          <a:p>
            <a:pPr>
              <a:lnSpc>
                <a:spcPct val="150000"/>
              </a:lnSpc>
              <a:spcBef>
                <a:spcPts val="600"/>
              </a:spcBef>
              <a:spcAft>
                <a:spcPts val="600"/>
              </a:spcAft>
            </a:pPr>
            <a:r>
              <a:rPr lang="vi-VN" altLang="en-US" b="1" dirty="0">
                <a:solidFill>
                  <a:srgbClr val="FF0000"/>
                </a:solidFill>
                <a:latin typeface="Times New Roman" panose="02020603050405020304" pitchFamily="18" charset="0"/>
                <a:cs typeface="Calibri" panose="020F0502020204030204" pitchFamily="34" charset="0"/>
              </a:rPr>
              <a:t>                                                                  </a:t>
            </a:r>
            <a:r>
              <a:rPr lang="en-US" altLang="en-US" b="1" dirty="0">
                <a:solidFill>
                  <a:srgbClr val="FF0000"/>
                </a:solidFill>
                <a:latin typeface="Times New Roman" panose="02020603050405020304" pitchFamily="18" charset="0"/>
                <a:cs typeface="Calibri" panose="020F0502020204030204" pitchFamily="34" charset="0"/>
              </a:rPr>
              <a:t>                                                        NGỌC PHÚ</a:t>
            </a:r>
            <a:r>
              <a:rPr lang="vi-VN" altLang="en-US" b="1" dirty="0">
                <a:solidFill>
                  <a:srgbClr val="FF0000"/>
                </a:solidFill>
                <a:latin typeface="Times New Roman" panose="02020603050405020304" pitchFamily="18" charset="0"/>
                <a:cs typeface="Calibri" panose="020F0502020204030204" pitchFamily="34" charset="0"/>
              </a:rPr>
              <a:t>          </a:t>
            </a:r>
            <a:endParaRPr lang="en-US" altLang="en-US" b="1" dirty="0">
              <a:solidFill>
                <a:srgbClr val="FF0000"/>
              </a:solidFill>
              <a:latin typeface="Times New Roman" panose="02020603050405020304" pitchFamily="18" charset="0"/>
              <a:cs typeface="Calibri" panose="020F0502020204030204" pitchFamily="34" charset="0"/>
            </a:endParaRPr>
          </a:p>
        </p:txBody>
      </p:sp>
      <p:sp>
        <p:nvSpPr>
          <p:cNvPr id="12" name="Rectangle 11">
            <a:extLst>
              <a:ext uri="{FF2B5EF4-FFF2-40B4-BE49-F238E27FC236}">
                <a16:creationId xmlns:a16="http://schemas.microsoft.com/office/drawing/2014/main" id="{F5C50CA9-188B-6C74-7E61-A07BFA281A08}"/>
              </a:ext>
            </a:extLst>
          </p:cNvPr>
          <p:cNvSpPr>
            <a:spLocks noChangeArrowheads="1"/>
          </p:cNvSpPr>
          <p:nvPr/>
        </p:nvSpPr>
        <p:spPr bwMode="auto">
          <a:xfrm>
            <a:off x="152400" y="938213"/>
            <a:ext cx="29614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dirty="0">
                <a:solidFill>
                  <a:srgbClr val="00B050"/>
                </a:solidFill>
                <a:latin typeface="Times New Roman" panose="02020603050405020304" pitchFamily="18" charset="0"/>
                <a:cs typeface="Times New Roman" panose="02020603050405020304" pitchFamily="18" charset="0"/>
              </a:rPr>
              <a:t>II. TÌM HIỂU CHI TIẾT</a:t>
            </a:r>
            <a:endParaRPr lang="en-US" altLang="en-US" sz="2000" dirty="0">
              <a:solidFill>
                <a:srgbClr val="00B050"/>
              </a:solidFill>
            </a:endParaRPr>
          </a:p>
        </p:txBody>
      </p:sp>
      <p:sp>
        <p:nvSpPr>
          <p:cNvPr id="23" name="Rectangle 22">
            <a:extLst>
              <a:ext uri="{FF2B5EF4-FFF2-40B4-BE49-F238E27FC236}">
                <a16:creationId xmlns:a16="http://schemas.microsoft.com/office/drawing/2014/main" id="{7ACFFD42-4570-4D32-24EF-8C2A9D9E8443}"/>
              </a:ext>
            </a:extLst>
          </p:cNvPr>
          <p:cNvSpPr>
            <a:spLocks noChangeArrowheads="1"/>
          </p:cNvSpPr>
          <p:nvPr/>
        </p:nvSpPr>
        <p:spPr bwMode="auto">
          <a:xfrm>
            <a:off x="141288" y="1278302"/>
            <a:ext cx="23583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dirty="0">
                <a:solidFill>
                  <a:srgbClr val="800080"/>
                </a:solidFill>
                <a:latin typeface="Times New Roman" panose="02020603050405020304" pitchFamily="18" charset="0"/>
                <a:cs typeface="Times New Roman" panose="02020603050405020304" pitchFamily="18" charset="0"/>
              </a:rPr>
              <a:t>2. </a:t>
            </a:r>
            <a:r>
              <a:rPr lang="en-US" altLang="en-US" sz="2000" b="1" dirty="0" err="1">
                <a:solidFill>
                  <a:srgbClr val="800080"/>
                </a:solidFill>
                <a:latin typeface="Times New Roman" panose="02020603050405020304" pitchFamily="18" charset="0"/>
                <a:cs typeface="Times New Roman" panose="02020603050405020304" pitchFamily="18" charset="0"/>
              </a:rPr>
              <a:t>Nội</a:t>
            </a:r>
            <a:r>
              <a:rPr lang="en-US" altLang="en-US" sz="2000" b="1" dirty="0">
                <a:solidFill>
                  <a:srgbClr val="800080"/>
                </a:solidFill>
                <a:latin typeface="Times New Roman" panose="02020603050405020304" pitchFamily="18" charset="0"/>
                <a:cs typeface="Times New Roman" panose="02020603050405020304" pitchFamily="18" charset="0"/>
              </a:rPr>
              <a:t> dung </a:t>
            </a:r>
            <a:r>
              <a:rPr lang="en-US" altLang="en-US" sz="2000" b="1" dirty="0" err="1">
                <a:solidFill>
                  <a:srgbClr val="800080"/>
                </a:solidFill>
                <a:latin typeface="Times New Roman" panose="02020603050405020304" pitchFamily="18" charset="0"/>
                <a:cs typeface="Times New Roman" panose="02020603050405020304" pitchFamily="18" charset="0"/>
              </a:rPr>
              <a:t>vấn</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đề</a:t>
            </a:r>
            <a:r>
              <a:rPr lang="en-US" altLang="en-US" sz="2000" b="1" dirty="0">
                <a:solidFill>
                  <a:srgbClr val="800080"/>
                </a:solidFill>
                <a:latin typeface="Times New Roman" panose="02020603050405020304" pitchFamily="18" charset="0"/>
                <a:cs typeface="Times New Roman" panose="02020603050405020304" pitchFamily="18" charset="0"/>
              </a:rPr>
              <a:t>. </a:t>
            </a:r>
            <a:endParaRPr lang="en-US" altLang="en-US" sz="2000" dirty="0">
              <a:solidFill>
                <a:srgbClr val="800080"/>
              </a:solidFill>
            </a:endParaRPr>
          </a:p>
        </p:txBody>
      </p:sp>
      <p:sp>
        <p:nvSpPr>
          <p:cNvPr id="3" name="Rectangle 32">
            <a:extLst>
              <a:ext uri="{FF2B5EF4-FFF2-40B4-BE49-F238E27FC236}">
                <a16:creationId xmlns:a16="http://schemas.microsoft.com/office/drawing/2014/main" id="{3045C70C-1E47-FCAF-7165-72653971D473}"/>
              </a:ext>
            </a:extLst>
          </p:cNvPr>
          <p:cNvSpPr>
            <a:spLocks noChangeArrowheads="1"/>
          </p:cNvSpPr>
          <p:nvPr/>
        </p:nvSpPr>
        <p:spPr bwMode="auto">
          <a:xfrm>
            <a:off x="2548328" y="1308100"/>
            <a:ext cx="43921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en-US" sz="2400" b="1" dirty="0" err="1">
                <a:solidFill>
                  <a:srgbClr val="FF0000"/>
                </a:solidFill>
                <a:effectLst>
                  <a:outerShdw blurRad="38100" dist="38100" dir="2700000" algn="tl">
                    <a:srgbClr val="C0C0C0"/>
                  </a:outerShdw>
                </a:effectLst>
                <a:latin typeface="Times New Roman" panose="02020603050405020304" pitchFamily="18" charset="0"/>
              </a:rPr>
              <a:t>Đáp</a:t>
            </a:r>
            <a:r>
              <a:rPr lang="en-US" altLang="en-US" sz="2400" b="1" dirty="0">
                <a:solidFill>
                  <a:srgbClr val="FF0000"/>
                </a:solidFill>
                <a:effectLst>
                  <a:outerShdw blurRad="38100" dist="38100" dir="2700000" algn="tl">
                    <a:srgbClr val="C0C0C0"/>
                  </a:outerShdw>
                </a:effectLst>
                <a:latin typeface="Times New Roman" panose="02020603050405020304" pitchFamily="18" charset="0"/>
              </a:rPr>
              <a:t> </a:t>
            </a:r>
            <a:r>
              <a:rPr lang="en-US" altLang="en-US" sz="2400" b="1" dirty="0" err="1">
                <a:solidFill>
                  <a:srgbClr val="FF0000"/>
                </a:solidFill>
                <a:effectLst>
                  <a:outerShdw blurRad="38100" dist="38100" dir="2700000" algn="tl">
                    <a:srgbClr val="C0C0C0"/>
                  </a:outerShdw>
                </a:effectLst>
                <a:latin typeface="Times New Roman" panose="02020603050405020304" pitchFamily="18" charset="0"/>
              </a:rPr>
              <a:t>án</a:t>
            </a:r>
            <a:r>
              <a:rPr lang="en-US" altLang="en-US" sz="2400" b="1" dirty="0">
                <a:solidFill>
                  <a:srgbClr val="FF0000"/>
                </a:solidFill>
                <a:effectLst>
                  <a:outerShdw blurRad="38100" dist="38100" dir="2700000" algn="tl">
                    <a:srgbClr val="C0C0C0"/>
                  </a:outerShdw>
                </a:effectLst>
                <a:latin typeface="Times New Roman" panose="02020603050405020304" pitchFamily="18" charset="0"/>
              </a:rPr>
              <a:t> </a:t>
            </a:r>
            <a:r>
              <a:rPr lang="en-US" altLang="en-US" sz="2400" b="1" dirty="0" err="1">
                <a:solidFill>
                  <a:srgbClr val="FF0000"/>
                </a:solidFill>
                <a:effectLst>
                  <a:outerShdw blurRad="38100" dist="38100" dir="2700000" algn="tl">
                    <a:srgbClr val="C0C0C0"/>
                  </a:outerShdw>
                </a:effectLst>
                <a:latin typeface="Times New Roman" panose="02020603050405020304" pitchFamily="18" charset="0"/>
              </a:rPr>
              <a:t>phiếu</a:t>
            </a:r>
            <a:r>
              <a:rPr lang="en-US" altLang="en-US" sz="2400" b="1" dirty="0">
                <a:solidFill>
                  <a:srgbClr val="FF0000"/>
                </a:solidFill>
                <a:effectLst>
                  <a:outerShdw blurRad="38100" dist="38100" dir="2700000" algn="tl">
                    <a:srgbClr val="C0C0C0"/>
                  </a:outerShdw>
                </a:effectLst>
                <a:latin typeface="Times New Roman" panose="02020603050405020304" pitchFamily="18" charset="0"/>
              </a:rPr>
              <a:t> </a:t>
            </a:r>
            <a:r>
              <a:rPr lang="en-US" altLang="en-US" sz="2400" b="1" dirty="0" err="1">
                <a:solidFill>
                  <a:srgbClr val="FF0000"/>
                </a:solidFill>
                <a:effectLst>
                  <a:outerShdw blurRad="38100" dist="38100" dir="2700000" algn="tl">
                    <a:srgbClr val="C0C0C0"/>
                  </a:outerShdw>
                </a:effectLst>
                <a:latin typeface="Times New Roman" panose="02020603050405020304" pitchFamily="18" charset="0"/>
              </a:rPr>
              <a:t>học</a:t>
            </a:r>
            <a:r>
              <a:rPr lang="en-US" altLang="en-US" sz="2400" b="1" dirty="0">
                <a:solidFill>
                  <a:srgbClr val="FF0000"/>
                </a:solidFill>
                <a:effectLst>
                  <a:outerShdw blurRad="38100" dist="38100" dir="2700000" algn="tl">
                    <a:srgbClr val="C0C0C0"/>
                  </a:outerShdw>
                </a:effectLst>
                <a:latin typeface="Times New Roman" panose="02020603050405020304" pitchFamily="18" charset="0"/>
              </a:rPr>
              <a:t> </a:t>
            </a:r>
            <a:r>
              <a:rPr lang="en-US" altLang="en-US" sz="2400" b="1" dirty="0" err="1">
                <a:solidFill>
                  <a:srgbClr val="FF0000"/>
                </a:solidFill>
                <a:effectLst>
                  <a:outerShdw blurRad="38100" dist="38100" dir="2700000" algn="tl">
                    <a:srgbClr val="C0C0C0"/>
                  </a:outerShdw>
                </a:effectLst>
                <a:latin typeface="Times New Roman" panose="02020603050405020304" pitchFamily="18" charset="0"/>
              </a:rPr>
              <a:t>tập</a:t>
            </a:r>
            <a:r>
              <a:rPr lang="en-US" altLang="en-US" sz="2400" b="1" dirty="0">
                <a:solidFill>
                  <a:srgbClr val="FF0000"/>
                </a:solidFill>
                <a:effectLst>
                  <a:outerShdw blurRad="38100" dist="38100" dir="2700000" algn="tl">
                    <a:srgbClr val="C0C0C0"/>
                  </a:outerShdw>
                </a:effectLst>
                <a:latin typeface="Times New Roman" panose="02020603050405020304" pitchFamily="18" charset="0"/>
              </a:rPr>
              <a:t> </a:t>
            </a:r>
            <a:r>
              <a:rPr lang="en-US" altLang="en-US" sz="2400" b="1" dirty="0" err="1">
                <a:solidFill>
                  <a:srgbClr val="FF0000"/>
                </a:solidFill>
                <a:effectLst>
                  <a:outerShdw blurRad="38100" dist="38100" dir="2700000" algn="tl">
                    <a:srgbClr val="C0C0C0"/>
                  </a:outerShdw>
                </a:effectLst>
                <a:latin typeface="Times New Roman" panose="02020603050405020304" pitchFamily="18" charset="0"/>
              </a:rPr>
              <a:t>số</a:t>
            </a:r>
            <a:r>
              <a:rPr lang="en-US" altLang="en-US" sz="2400" b="1" dirty="0">
                <a:solidFill>
                  <a:srgbClr val="FF0000"/>
                </a:solidFill>
                <a:effectLst>
                  <a:outerShdw blurRad="38100" dist="38100" dir="2700000" algn="tl">
                    <a:srgbClr val="C0C0C0"/>
                  </a:outerShdw>
                </a:effectLst>
                <a:latin typeface="Times New Roman" panose="02020603050405020304" pitchFamily="18" charset="0"/>
              </a:rPr>
              <a:t> 1: </a:t>
            </a:r>
          </a:p>
        </p:txBody>
      </p:sp>
      <p:graphicFrame>
        <p:nvGraphicFramePr>
          <p:cNvPr id="7" name="Table 6">
            <a:extLst>
              <a:ext uri="{FF2B5EF4-FFF2-40B4-BE49-F238E27FC236}">
                <a16:creationId xmlns:a16="http://schemas.microsoft.com/office/drawing/2014/main" id="{4D653A40-AA79-408B-1E1F-06952BB92F8B}"/>
              </a:ext>
            </a:extLst>
          </p:cNvPr>
          <p:cNvGraphicFramePr>
            <a:graphicFrameLocks noGrp="1"/>
          </p:cNvGraphicFramePr>
          <p:nvPr>
            <p:extLst>
              <p:ext uri="{D42A27DB-BD31-4B8C-83A1-F6EECF244321}">
                <p14:modId xmlns:p14="http://schemas.microsoft.com/office/powerpoint/2010/main" val="1178562478"/>
              </p:ext>
            </p:extLst>
          </p:nvPr>
        </p:nvGraphicFramePr>
        <p:xfrm>
          <a:off x="618500" y="2141764"/>
          <a:ext cx="7907001" cy="2700815"/>
        </p:xfrm>
        <a:graphic>
          <a:graphicData uri="http://schemas.openxmlformats.org/drawingml/2006/table">
            <a:tbl>
              <a:tblPr/>
              <a:tblGrid>
                <a:gridCol w="2414664">
                  <a:extLst>
                    <a:ext uri="{9D8B030D-6E8A-4147-A177-3AD203B41FA5}">
                      <a16:colId xmlns:a16="http://schemas.microsoft.com/office/drawing/2014/main" val="2696303699"/>
                    </a:ext>
                  </a:extLst>
                </a:gridCol>
                <a:gridCol w="3412606">
                  <a:extLst>
                    <a:ext uri="{9D8B030D-6E8A-4147-A177-3AD203B41FA5}">
                      <a16:colId xmlns:a16="http://schemas.microsoft.com/office/drawing/2014/main" val="575506723"/>
                    </a:ext>
                  </a:extLst>
                </a:gridCol>
                <a:gridCol w="2079731">
                  <a:extLst>
                    <a:ext uri="{9D8B030D-6E8A-4147-A177-3AD203B41FA5}">
                      <a16:colId xmlns:a16="http://schemas.microsoft.com/office/drawing/2014/main" val="1439136025"/>
                    </a:ext>
                  </a:extLst>
                </a:gridCol>
              </a:tblGrid>
              <a:tr h="419348">
                <a:tc gridSpan="2">
                  <a:txBody>
                    <a:bodyPr/>
                    <a:lstStyle/>
                    <a:p>
                      <a:pPr algn="ctr" fontAlgn="t"/>
                      <a:r>
                        <a:rPr lang="vi-VN" sz="2000" dirty="0">
                          <a:solidFill>
                            <a:srgbClr val="FF0000"/>
                          </a:solidFill>
                          <a:effectLst/>
                          <a:highlight>
                            <a:srgbClr val="DEEAF6"/>
                          </a:highlight>
                          <a:latin typeface="+mj-lt"/>
                        </a:rPr>
                        <a:t>Số lượng các loài sinh vật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a:txBody>
                    <a:bodyPr/>
                    <a:lstStyle/>
                    <a:p>
                      <a:pPr algn="ctr" fontAlgn="t"/>
                      <a:r>
                        <a:rPr lang="en-US" sz="2000">
                          <a:solidFill>
                            <a:srgbClr val="FF0000"/>
                          </a:solidFill>
                          <a:effectLst/>
                          <a:highlight>
                            <a:srgbClr val="DEEAF6"/>
                          </a:highlight>
                          <a:latin typeface="+mj-lt"/>
                        </a:rPr>
                        <a:t>Ý nghĩa</a:t>
                      </a:r>
                      <a:endParaRPr lang="en-US" sz="2000" dirty="0">
                        <a:solidFill>
                          <a:srgbClr val="FF0000"/>
                        </a:solidFill>
                        <a:effectLst/>
                        <a:highlight>
                          <a:srgbClr val="DEEAF6"/>
                        </a:highlight>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46763168"/>
                  </a:ext>
                </a:extLst>
              </a:tr>
              <a:tr h="481136">
                <a:tc>
                  <a:txBody>
                    <a:bodyPr/>
                    <a:lstStyle/>
                    <a:p>
                      <a:pPr algn="just" fontAlgn="t"/>
                      <a:r>
                        <a:rPr lang="en-US" sz="2000" dirty="0" err="1">
                          <a:solidFill>
                            <a:srgbClr val="000000"/>
                          </a:solidFill>
                          <a:effectLst/>
                          <a:latin typeface="+mj-lt"/>
                        </a:rPr>
                        <a:t>Có</a:t>
                      </a:r>
                      <a:r>
                        <a:rPr lang="en-US" sz="2000" dirty="0">
                          <a:solidFill>
                            <a:srgbClr val="000000"/>
                          </a:solidFill>
                          <a:effectLst/>
                          <a:latin typeface="+mj-lt"/>
                        </a:rPr>
                        <a:t> </a:t>
                      </a:r>
                      <a:r>
                        <a:rPr lang="en-US" sz="2000" dirty="0" err="1">
                          <a:solidFill>
                            <a:srgbClr val="000000"/>
                          </a:solidFill>
                          <a:effectLst/>
                          <a:latin typeface="+mj-lt"/>
                        </a:rPr>
                        <a:t>trên</a:t>
                      </a:r>
                      <a:r>
                        <a:rPr lang="en-US" sz="2000" dirty="0">
                          <a:solidFill>
                            <a:srgbClr val="000000"/>
                          </a:solidFill>
                          <a:effectLst/>
                          <a:latin typeface="+mj-lt"/>
                        </a:rPr>
                        <a:t> </a:t>
                      </a:r>
                      <a:r>
                        <a:rPr lang="en-US" sz="2000" dirty="0" err="1">
                          <a:solidFill>
                            <a:srgbClr val="000000"/>
                          </a:solidFill>
                          <a:effectLst/>
                          <a:latin typeface="+mj-lt"/>
                        </a:rPr>
                        <a:t>trái</a:t>
                      </a:r>
                      <a:r>
                        <a:rPr lang="en-US" sz="2000" dirty="0">
                          <a:solidFill>
                            <a:srgbClr val="000000"/>
                          </a:solidFill>
                          <a:effectLst/>
                          <a:latin typeface="+mj-lt"/>
                        </a:rPr>
                        <a:t> </a:t>
                      </a:r>
                      <a:r>
                        <a:rPr lang="en-US" sz="2000" dirty="0" err="1">
                          <a:solidFill>
                            <a:srgbClr val="000000"/>
                          </a:solidFill>
                          <a:effectLst/>
                          <a:latin typeface="+mj-lt"/>
                        </a:rPr>
                        <a:t>đất</a:t>
                      </a:r>
                      <a:endParaRPr lang="en-US" sz="2000" dirty="0">
                        <a:solidFill>
                          <a:srgbClr val="000000"/>
                        </a:solidFill>
                        <a:effectLst/>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r>
                        <a:rPr lang="en-US" sz="2000" dirty="0">
                          <a:solidFill>
                            <a:srgbClr val="000000"/>
                          </a:solidFill>
                          <a:effectLst/>
                          <a:latin typeface="+mj-lt"/>
                        </a:rPr>
                      </a:br>
                      <a:r>
                        <a:rPr lang="en-US" sz="2000" dirty="0" err="1">
                          <a:solidFill>
                            <a:srgbClr val="000000"/>
                          </a:solidFill>
                          <a:effectLst/>
                          <a:latin typeface="+mj-lt"/>
                        </a:rPr>
                        <a:t>Khoảng</a:t>
                      </a:r>
                      <a:r>
                        <a:rPr lang="en-US" sz="2000" dirty="0">
                          <a:solidFill>
                            <a:srgbClr val="000000"/>
                          </a:solidFill>
                          <a:effectLst/>
                          <a:latin typeface="+mj-lt"/>
                        </a:rPr>
                        <a:t>  </a:t>
                      </a:r>
                      <a:r>
                        <a:rPr lang="en-US" sz="2000" dirty="0" err="1">
                          <a:solidFill>
                            <a:srgbClr val="000000"/>
                          </a:solidFill>
                          <a:effectLst/>
                          <a:latin typeface="+mj-lt"/>
                        </a:rPr>
                        <a:t>trên</a:t>
                      </a:r>
                      <a:r>
                        <a:rPr lang="en-US" sz="2000" dirty="0">
                          <a:solidFill>
                            <a:srgbClr val="000000"/>
                          </a:solidFill>
                          <a:effectLst/>
                          <a:latin typeface="+mj-lt"/>
                        </a:rPr>
                        <a:t> 10 000 000 </a:t>
                      </a:r>
                      <a:r>
                        <a:rPr lang="en-US" sz="2000" dirty="0" err="1">
                          <a:solidFill>
                            <a:srgbClr val="000000"/>
                          </a:solidFill>
                          <a:effectLst/>
                          <a:latin typeface="+mj-lt"/>
                        </a:rPr>
                        <a:t>loài</a:t>
                      </a:r>
                      <a:r>
                        <a:rPr lang="en-US" sz="2000" dirty="0">
                          <a:solidFill>
                            <a:srgbClr val="000000"/>
                          </a:solidFill>
                          <a:effectLst/>
                          <a:latin typeface="+mj-lt"/>
                        </a:rPr>
                        <a:t> </a:t>
                      </a:r>
                      <a:r>
                        <a:rPr lang="en-US" sz="2000" dirty="0" err="1">
                          <a:solidFill>
                            <a:srgbClr val="000000"/>
                          </a:solidFill>
                          <a:effectLst/>
                          <a:latin typeface="+mj-lt"/>
                        </a:rPr>
                        <a:t>sinh</a:t>
                      </a:r>
                      <a:r>
                        <a:rPr lang="en-US" sz="2000" dirty="0">
                          <a:solidFill>
                            <a:srgbClr val="000000"/>
                          </a:solidFill>
                          <a:effectLst/>
                          <a:latin typeface="+mj-lt"/>
                        </a:rPr>
                        <a:t> </a:t>
                      </a:r>
                      <a:r>
                        <a:rPr lang="en-US" sz="2000" dirty="0" err="1">
                          <a:solidFill>
                            <a:srgbClr val="000000"/>
                          </a:solidFill>
                          <a:effectLst/>
                          <a:latin typeface="+mj-lt"/>
                        </a:rPr>
                        <a:t>vật</a:t>
                      </a:r>
                      <a:endParaRPr lang="en-US" sz="2000" dirty="0">
                        <a:solidFill>
                          <a:srgbClr val="000000"/>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gn="ctr" fontAlgn="t"/>
                      <a:r>
                        <a:rPr lang="en-US" sz="2000" dirty="0">
                          <a:solidFill>
                            <a:srgbClr val="000000"/>
                          </a:solidFill>
                          <a:effectLst/>
                          <a:latin typeface="+mj-lt"/>
                        </a:rPr>
                        <a:t>Sinh </a:t>
                      </a:r>
                      <a:r>
                        <a:rPr lang="en-US" sz="2000" dirty="0" err="1">
                          <a:solidFill>
                            <a:srgbClr val="000000"/>
                          </a:solidFill>
                          <a:effectLst/>
                          <a:latin typeface="+mj-lt"/>
                        </a:rPr>
                        <a:t>vật</a:t>
                      </a:r>
                      <a:r>
                        <a:rPr lang="en-US" sz="2000" dirty="0">
                          <a:solidFill>
                            <a:srgbClr val="000000"/>
                          </a:solidFill>
                          <a:effectLst/>
                          <a:latin typeface="+mj-lt"/>
                        </a:rPr>
                        <a:t> </a:t>
                      </a:r>
                      <a:r>
                        <a:rPr lang="en-US" sz="2000" dirty="0" err="1">
                          <a:solidFill>
                            <a:srgbClr val="000000"/>
                          </a:solidFill>
                          <a:effectLst/>
                          <a:latin typeface="+mj-lt"/>
                        </a:rPr>
                        <a:t>đa</a:t>
                      </a:r>
                      <a:r>
                        <a:rPr lang="en-US" sz="2000" dirty="0">
                          <a:solidFill>
                            <a:srgbClr val="000000"/>
                          </a:solidFill>
                          <a:effectLst/>
                          <a:latin typeface="+mj-lt"/>
                        </a:rPr>
                        <a:t> </a:t>
                      </a:r>
                      <a:r>
                        <a:rPr lang="en-US" sz="2000" dirty="0" err="1">
                          <a:solidFill>
                            <a:srgbClr val="000000"/>
                          </a:solidFill>
                          <a:effectLst/>
                          <a:latin typeface="+mj-lt"/>
                        </a:rPr>
                        <a:t>dạng</a:t>
                      </a:r>
                      <a:r>
                        <a:rPr lang="en-US" sz="2000" dirty="0">
                          <a:solidFill>
                            <a:srgbClr val="000000"/>
                          </a:solidFill>
                          <a:effectLst/>
                          <a:latin typeface="+mj-lt"/>
                        </a:rPr>
                        <a:t> </a:t>
                      </a:r>
                      <a:r>
                        <a:rPr lang="en-US" sz="2000" dirty="0" err="1">
                          <a:solidFill>
                            <a:srgbClr val="000000"/>
                          </a:solidFill>
                          <a:effectLst/>
                          <a:latin typeface="+mj-lt"/>
                        </a:rPr>
                        <a:t>và</a:t>
                      </a:r>
                      <a:r>
                        <a:rPr lang="en-US" sz="2000" dirty="0">
                          <a:solidFill>
                            <a:srgbClr val="000000"/>
                          </a:solidFill>
                          <a:effectLst/>
                          <a:latin typeface="+mj-lt"/>
                        </a:rPr>
                        <a:t> </a:t>
                      </a:r>
                      <a:r>
                        <a:rPr lang="en-US" sz="2000" dirty="0" err="1">
                          <a:solidFill>
                            <a:srgbClr val="000000"/>
                          </a:solidFill>
                          <a:effectLst/>
                          <a:latin typeface="+mj-lt"/>
                        </a:rPr>
                        <a:t>phong</a:t>
                      </a:r>
                      <a:r>
                        <a:rPr lang="en-US" sz="2000" dirty="0">
                          <a:solidFill>
                            <a:srgbClr val="000000"/>
                          </a:solidFill>
                          <a:effectLst/>
                          <a:latin typeface="+mj-lt"/>
                        </a:rPr>
                        <a:t> </a:t>
                      </a:r>
                      <a:r>
                        <a:rPr lang="en-US" sz="2000" dirty="0" err="1">
                          <a:solidFill>
                            <a:srgbClr val="000000"/>
                          </a:solidFill>
                          <a:effectLst/>
                          <a:latin typeface="+mj-lt"/>
                        </a:rPr>
                        <a:t>phú</a:t>
                      </a:r>
                      <a:r>
                        <a:rPr lang="en-US" sz="2000" dirty="0">
                          <a:solidFill>
                            <a:srgbClr val="000000"/>
                          </a:solidFill>
                          <a:effectLst/>
                          <a:latin typeface="+mj-lt"/>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9150357"/>
                  </a:ext>
                </a:extLst>
              </a:tr>
              <a:tr h="419348">
                <a:tc rowSpan="2">
                  <a:txBody>
                    <a:bodyPr/>
                    <a:lstStyle/>
                    <a:p>
                      <a:pPr algn="just" fontAlgn="t"/>
                      <a:r>
                        <a:rPr lang="vi-VN" sz="2000" dirty="0">
                          <a:solidFill>
                            <a:srgbClr val="000000"/>
                          </a:solidFill>
                          <a:effectLst/>
                          <a:latin typeface="+mj-lt"/>
                        </a:rPr>
                        <a:t>Số lượng các loài S</a:t>
                      </a:r>
                      <a:r>
                        <a:rPr lang="en-US" sz="2000" dirty="0" err="1">
                          <a:solidFill>
                            <a:srgbClr val="000000"/>
                          </a:solidFill>
                          <a:effectLst/>
                          <a:latin typeface="+mj-lt"/>
                        </a:rPr>
                        <a:t>inh</a:t>
                      </a:r>
                      <a:r>
                        <a:rPr lang="en-US" sz="2000" dirty="0">
                          <a:solidFill>
                            <a:srgbClr val="000000"/>
                          </a:solidFill>
                          <a:effectLst/>
                          <a:latin typeface="+mj-lt"/>
                        </a:rPr>
                        <a:t> </a:t>
                      </a:r>
                      <a:r>
                        <a:rPr lang="vi-VN" sz="2000" dirty="0">
                          <a:solidFill>
                            <a:srgbClr val="000000"/>
                          </a:solidFill>
                          <a:effectLst/>
                          <a:latin typeface="+mj-lt"/>
                        </a:rPr>
                        <a:t>V</a:t>
                      </a:r>
                      <a:r>
                        <a:rPr lang="en-US" sz="2000" dirty="0" err="1">
                          <a:solidFill>
                            <a:srgbClr val="000000"/>
                          </a:solidFill>
                          <a:effectLst/>
                          <a:latin typeface="+mj-lt"/>
                        </a:rPr>
                        <a:t>ật</a:t>
                      </a:r>
                      <a:r>
                        <a:rPr lang="vi-VN" sz="2000" dirty="0">
                          <a:solidFill>
                            <a:srgbClr val="000000"/>
                          </a:solidFill>
                          <a:effectLst/>
                          <a:latin typeface="+mj-lt"/>
                        </a:rPr>
                        <a:t> </a:t>
                      </a:r>
                      <a:r>
                        <a:rPr lang="en-US" sz="2000" dirty="0" err="1">
                          <a:solidFill>
                            <a:srgbClr val="000000"/>
                          </a:solidFill>
                          <a:effectLst/>
                          <a:latin typeface="+mj-lt"/>
                        </a:rPr>
                        <a:t>mà</a:t>
                      </a:r>
                      <a:r>
                        <a:rPr lang="en-US" sz="2000" dirty="0">
                          <a:solidFill>
                            <a:srgbClr val="000000"/>
                          </a:solidFill>
                          <a:effectLst/>
                          <a:latin typeface="+mj-lt"/>
                        </a:rPr>
                        <a:t> </a:t>
                      </a:r>
                      <a:r>
                        <a:rPr lang="vi-VN" sz="2000" dirty="0">
                          <a:solidFill>
                            <a:srgbClr val="000000"/>
                          </a:solidFill>
                          <a:effectLst/>
                          <a:latin typeface="+mj-lt"/>
                        </a:rPr>
                        <a:t>con người đã biết</a:t>
                      </a:r>
                      <a:r>
                        <a:rPr lang="en-US" sz="2000" dirty="0">
                          <a:solidFill>
                            <a:srgbClr val="000000"/>
                          </a:solidFill>
                          <a:effectLst/>
                          <a:latin typeface="+mj-lt"/>
                        </a:rPr>
                        <a:t> </a:t>
                      </a:r>
                      <a:r>
                        <a:rPr lang="en-US" sz="2000" dirty="0" err="1">
                          <a:solidFill>
                            <a:srgbClr val="000000"/>
                          </a:solidFill>
                          <a:effectLst/>
                          <a:latin typeface="+mj-lt"/>
                        </a:rPr>
                        <a:t>khoảng</a:t>
                      </a:r>
                      <a:r>
                        <a:rPr lang="en-US" sz="2000" dirty="0">
                          <a:solidFill>
                            <a:srgbClr val="000000"/>
                          </a:solidFill>
                          <a:effectLst/>
                          <a:latin typeface="+mj-lt"/>
                        </a:rPr>
                        <a:t> </a:t>
                      </a:r>
                      <a:r>
                        <a:rPr lang="en-US" sz="2000" dirty="0" err="1">
                          <a:solidFill>
                            <a:srgbClr val="000000"/>
                          </a:solidFill>
                          <a:effectLst/>
                          <a:latin typeface="+mj-lt"/>
                        </a:rPr>
                        <a:t>trên</a:t>
                      </a:r>
                      <a:r>
                        <a:rPr lang="en-US" sz="2000" dirty="0">
                          <a:solidFill>
                            <a:srgbClr val="000000"/>
                          </a:solidFill>
                          <a:effectLst/>
                          <a:latin typeface="+mj-lt"/>
                        </a:rPr>
                        <a:t> 1 400 000 </a:t>
                      </a:r>
                      <a:r>
                        <a:rPr lang="en-US" sz="2000" dirty="0" err="1">
                          <a:solidFill>
                            <a:srgbClr val="000000"/>
                          </a:solidFill>
                          <a:effectLst/>
                          <a:latin typeface="+mj-lt"/>
                        </a:rPr>
                        <a:t>loài</a:t>
                      </a:r>
                      <a:endParaRPr lang="vi-VN" sz="2000" dirty="0">
                        <a:solidFill>
                          <a:srgbClr val="000000"/>
                        </a:solidFill>
                        <a:effectLst/>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r>
                        <a:rPr lang="en-US" sz="2000" dirty="0" err="1">
                          <a:solidFill>
                            <a:srgbClr val="000000"/>
                          </a:solidFill>
                          <a:effectLst/>
                          <a:latin typeface="+mj-lt"/>
                        </a:rPr>
                        <a:t>Động</a:t>
                      </a:r>
                      <a:r>
                        <a:rPr lang="en-US" sz="2000" dirty="0">
                          <a:solidFill>
                            <a:srgbClr val="000000"/>
                          </a:solidFill>
                          <a:effectLst/>
                          <a:latin typeface="+mj-lt"/>
                        </a:rPr>
                        <a:t> </a:t>
                      </a:r>
                      <a:r>
                        <a:rPr lang="en-US" sz="2000" dirty="0" err="1">
                          <a:solidFill>
                            <a:srgbClr val="000000"/>
                          </a:solidFill>
                          <a:effectLst/>
                          <a:latin typeface="+mj-lt"/>
                        </a:rPr>
                        <a:t>vật</a:t>
                      </a:r>
                      <a:r>
                        <a:rPr lang="en-US" sz="2000" dirty="0">
                          <a:solidFill>
                            <a:srgbClr val="000000"/>
                          </a:solidFill>
                          <a:effectLst/>
                          <a:latin typeface="+mj-lt"/>
                        </a:rPr>
                        <a:t>: </a:t>
                      </a:r>
                      <a:r>
                        <a:rPr lang="en-US" sz="2000" dirty="0" err="1">
                          <a:solidFill>
                            <a:srgbClr val="000000"/>
                          </a:solidFill>
                          <a:effectLst/>
                          <a:latin typeface="+mj-lt"/>
                        </a:rPr>
                        <a:t>hơn</a:t>
                      </a:r>
                      <a:r>
                        <a:rPr lang="en-US" sz="2000" dirty="0">
                          <a:solidFill>
                            <a:srgbClr val="000000"/>
                          </a:solidFill>
                          <a:effectLst/>
                          <a:latin typeface="+mj-lt"/>
                        </a:rPr>
                        <a:t> 1 000 000 </a:t>
                      </a:r>
                      <a:r>
                        <a:rPr lang="en-US" sz="2000" dirty="0" err="1">
                          <a:solidFill>
                            <a:srgbClr val="000000"/>
                          </a:solidFill>
                          <a:effectLst/>
                          <a:latin typeface="+mj-lt"/>
                        </a:rPr>
                        <a:t>loài</a:t>
                      </a:r>
                      <a:endParaRPr lang="en-US" sz="2000" dirty="0">
                        <a:solidFill>
                          <a:srgbClr val="000000"/>
                        </a:solidFill>
                        <a:effectLst/>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930864766"/>
                  </a:ext>
                </a:extLst>
              </a:tr>
              <a:tr h="947719">
                <a:tc vMerge="1">
                  <a:txBody>
                    <a:bodyPr/>
                    <a:lstStyle/>
                    <a:p>
                      <a:endParaRPr lang="en-US"/>
                    </a:p>
                  </a:txBody>
                  <a:tcPr/>
                </a:tc>
                <a:tc>
                  <a:txBody>
                    <a:bodyPr/>
                    <a:lstStyle/>
                    <a:p>
                      <a:pPr algn="just" fontAlgn="t"/>
                      <a:r>
                        <a:rPr lang="en-US" sz="2000" dirty="0" err="1">
                          <a:solidFill>
                            <a:srgbClr val="000000"/>
                          </a:solidFill>
                          <a:effectLst/>
                          <a:latin typeface="+mj-lt"/>
                        </a:rPr>
                        <a:t>Thực</a:t>
                      </a:r>
                      <a:r>
                        <a:rPr lang="en-US" sz="2000" dirty="0">
                          <a:solidFill>
                            <a:srgbClr val="000000"/>
                          </a:solidFill>
                          <a:effectLst/>
                          <a:latin typeface="+mj-lt"/>
                        </a:rPr>
                        <a:t> </a:t>
                      </a:r>
                      <a:r>
                        <a:rPr lang="en-US" sz="2000" dirty="0" err="1">
                          <a:solidFill>
                            <a:srgbClr val="000000"/>
                          </a:solidFill>
                          <a:effectLst/>
                          <a:latin typeface="+mj-lt"/>
                        </a:rPr>
                        <a:t>vật</a:t>
                      </a:r>
                      <a:r>
                        <a:rPr lang="en-US" sz="2000" dirty="0">
                          <a:solidFill>
                            <a:srgbClr val="000000"/>
                          </a:solidFill>
                          <a:effectLst/>
                          <a:latin typeface="+mj-lt"/>
                        </a:rPr>
                        <a:t>: </a:t>
                      </a:r>
                      <a:r>
                        <a:rPr lang="en-US" sz="2000" dirty="0" err="1">
                          <a:solidFill>
                            <a:srgbClr val="000000"/>
                          </a:solidFill>
                          <a:effectLst/>
                          <a:latin typeface="+mj-lt"/>
                        </a:rPr>
                        <a:t>hơn</a:t>
                      </a:r>
                      <a:r>
                        <a:rPr lang="en-US" sz="2000" dirty="0">
                          <a:solidFill>
                            <a:srgbClr val="000000"/>
                          </a:solidFill>
                          <a:effectLst/>
                          <a:latin typeface="+mj-lt"/>
                        </a:rPr>
                        <a:t> 300 000 </a:t>
                      </a:r>
                      <a:r>
                        <a:rPr lang="en-US" sz="2000" dirty="0" err="1">
                          <a:solidFill>
                            <a:srgbClr val="000000"/>
                          </a:solidFill>
                          <a:effectLst/>
                          <a:latin typeface="+mj-lt"/>
                        </a:rPr>
                        <a:t>loài</a:t>
                      </a:r>
                      <a:endParaRPr lang="en-US" sz="2000" dirty="0">
                        <a:solidFill>
                          <a:srgbClr val="000000"/>
                        </a:solidFill>
                        <a:effectLst/>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886239153"/>
                  </a:ext>
                </a:extLst>
              </a:tr>
            </a:tbl>
          </a:graphicData>
        </a:graphic>
      </p:graphicFrame>
    </p:spTree>
    <p:extLst>
      <p:ext uri="{BB962C8B-B14F-4D97-AF65-F5344CB8AC3E}">
        <p14:creationId xmlns:p14="http://schemas.microsoft.com/office/powerpoint/2010/main" val="412424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circle(in)">
                                      <p:cBhvr>
                                        <p:cTn id="14" dur="20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ruyen">
            <a:extLst>
              <a:ext uri="{FF2B5EF4-FFF2-40B4-BE49-F238E27FC236}">
                <a16:creationId xmlns:a16="http://schemas.microsoft.com/office/drawing/2014/main" id="{186208F6-25D8-9E63-4CDB-D6483F1C30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49" r="1"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2">
            <a:extLst>
              <a:ext uri="{FF2B5EF4-FFF2-40B4-BE49-F238E27FC236}">
                <a16:creationId xmlns:a16="http://schemas.microsoft.com/office/drawing/2014/main" id="{5CB1C92C-7101-6373-DFB6-16E8D987EFCB}"/>
              </a:ext>
            </a:extLst>
          </p:cNvPr>
          <p:cNvGrpSpPr>
            <a:grpSpLocks/>
          </p:cNvGrpSpPr>
          <p:nvPr/>
        </p:nvGrpSpPr>
        <p:grpSpPr bwMode="auto">
          <a:xfrm>
            <a:off x="0" y="0"/>
            <a:ext cx="9144000" cy="6858000"/>
            <a:chOff x="0" y="-32"/>
            <a:chExt cx="5783" cy="4383"/>
          </a:xfrm>
        </p:grpSpPr>
        <p:pic>
          <p:nvPicPr>
            <p:cNvPr id="5" name="Picture 3" descr="BAR">
              <a:extLst>
                <a:ext uri="{FF2B5EF4-FFF2-40B4-BE49-F238E27FC236}">
                  <a16:creationId xmlns:a16="http://schemas.microsoft.com/office/drawing/2014/main" id="{8311CABF-D1AD-CC85-922C-69425BECCC67}"/>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600"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BAR">
              <a:extLst>
                <a:ext uri="{FF2B5EF4-FFF2-40B4-BE49-F238E27FC236}">
                  <a16:creationId xmlns:a16="http://schemas.microsoft.com/office/drawing/2014/main" id="{B357F1AE-F0E5-0718-F4F5-E0B14D39F79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36"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BAR">
              <a:extLst>
                <a:ext uri="{FF2B5EF4-FFF2-40B4-BE49-F238E27FC236}">
                  <a16:creationId xmlns:a16="http://schemas.microsoft.com/office/drawing/2014/main" id="{BC78B994-86D3-8C71-086A-71C05D2D075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88"/>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BAR">
              <a:extLst>
                <a:ext uri="{FF2B5EF4-FFF2-40B4-BE49-F238E27FC236}">
                  <a16:creationId xmlns:a16="http://schemas.microsoft.com/office/drawing/2014/main" id="{83A2FE48-F09E-819F-2846-27ACA14B664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13">
            <a:extLst>
              <a:ext uri="{FF2B5EF4-FFF2-40B4-BE49-F238E27FC236}">
                <a16:creationId xmlns:a16="http://schemas.microsoft.com/office/drawing/2014/main" id="{BB2CF84A-6518-A84D-E093-CE39AD9BF60E}"/>
              </a:ext>
            </a:extLst>
          </p:cNvPr>
          <p:cNvSpPr>
            <a:spLocks noChangeArrowheads="1"/>
          </p:cNvSpPr>
          <p:nvPr/>
        </p:nvSpPr>
        <p:spPr bwMode="auto">
          <a:xfrm>
            <a:off x="-599607" y="123825"/>
            <a:ext cx="9743607" cy="108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en-US" altLang="en-US" sz="2400" b="1" dirty="0">
                <a:solidFill>
                  <a:srgbClr val="FF0000"/>
                </a:solidFill>
                <a:latin typeface="Times New Roman" panose="02020603050405020304" pitchFamily="18" charset="0"/>
                <a:cs typeface="Times New Roman" panose="02020603050405020304" pitchFamily="18" charset="0"/>
              </a:rPr>
              <a:t>CÁC LOÀI CHUNG SỐNG VỚI NHAU NHƯ THẾ NÀO</a:t>
            </a:r>
          </a:p>
          <a:p>
            <a:pPr>
              <a:lnSpc>
                <a:spcPct val="150000"/>
              </a:lnSpc>
              <a:spcBef>
                <a:spcPts val="600"/>
              </a:spcBef>
              <a:spcAft>
                <a:spcPts val="600"/>
              </a:spcAft>
            </a:pPr>
            <a:r>
              <a:rPr lang="vi-VN" altLang="en-US" b="1" dirty="0">
                <a:solidFill>
                  <a:srgbClr val="FF0000"/>
                </a:solidFill>
                <a:latin typeface="Times New Roman" panose="02020603050405020304" pitchFamily="18" charset="0"/>
                <a:cs typeface="Calibri" panose="020F0502020204030204" pitchFamily="34" charset="0"/>
              </a:rPr>
              <a:t>                                                                  </a:t>
            </a:r>
            <a:r>
              <a:rPr lang="en-US" altLang="en-US" b="1" dirty="0">
                <a:solidFill>
                  <a:srgbClr val="FF0000"/>
                </a:solidFill>
                <a:latin typeface="Times New Roman" panose="02020603050405020304" pitchFamily="18" charset="0"/>
                <a:cs typeface="Calibri" panose="020F0502020204030204" pitchFamily="34" charset="0"/>
              </a:rPr>
              <a:t>                                                        NGỌC PHÚ</a:t>
            </a:r>
            <a:r>
              <a:rPr lang="vi-VN" altLang="en-US" b="1" dirty="0">
                <a:solidFill>
                  <a:srgbClr val="FF0000"/>
                </a:solidFill>
                <a:latin typeface="Times New Roman" panose="02020603050405020304" pitchFamily="18" charset="0"/>
                <a:cs typeface="Calibri" panose="020F0502020204030204" pitchFamily="34" charset="0"/>
              </a:rPr>
              <a:t>          </a:t>
            </a:r>
            <a:endParaRPr lang="en-US" altLang="en-US" b="1" dirty="0">
              <a:solidFill>
                <a:srgbClr val="FF0000"/>
              </a:solidFill>
              <a:latin typeface="Times New Roman" panose="02020603050405020304" pitchFamily="18" charset="0"/>
              <a:cs typeface="Calibri" panose="020F0502020204030204" pitchFamily="34" charset="0"/>
            </a:endParaRPr>
          </a:p>
        </p:txBody>
      </p:sp>
      <p:cxnSp>
        <p:nvCxnSpPr>
          <p:cNvPr id="11" name="Straight Connector 4">
            <a:extLst>
              <a:ext uri="{FF2B5EF4-FFF2-40B4-BE49-F238E27FC236}">
                <a16:creationId xmlns:a16="http://schemas.microsoft.com/office/drawing/2014/main" id="{1DF0C68E-7A2A-6C6F-0868-E81BFE0AF114}"/>
              </a:ext>
            </a:extLst>
          </p:cNvPr>
          <p:cNvCxnSpPr>
            <a:cxnSpLocks noChangeShapeType="1"/>
          </p:cNvCxnSpPr>
          <p:nvPr/>
        </p:nvCxnSpPr>
        <p:spPr bwMode="auto">
          <a:xfrm>
            <a:off x="5208548" y="1062038"/>
            <a:ext cx="46038" cy="5643562"/>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a:extLst>
              <a:ext uri="{FF2B5EF4-FFF2-40B4-BE49-F238E27FC236}">
                <a16:creationId xmlns:a16="http://schemas.microsoft.com/office/drawing/2014/main" id="{F5C50CA9-188B-6C74-7E61-A07BFA281A08}"/>
              </a:ext>
            </a:extLst>
          </p:cNvPr>
          <p:cNvSpPr>
            <a:spLocks noChangeArrowheads="1"/>
          </p:cNvSpPr>
          <p:nvPr/>
        </p:nvSpPr>
        <p:spPr bwMode="auto">
          <a:xfrm>
            <a:off x="152400" y="938213"/>
            <a:ext cx="29614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dirty="0">
                <a:solidFill>
                  <a:srgbClr val="00B050"/>
                </a:solidFill>
                <a:latin typeface="Times New Roman" panose="02020603050405020304" pitchFamily="18" charset="0"/>
                <a:cs typeface="Times New Roman" panose="02020603050405020304" pitchFamily="18" charset="0"/>
              </a:rPr>
              <a:t>II. TÌM HIỂU CHI TIẾT</a:t>
            </a:r>
            <a:endParaRPr lang="en-US" altLang="en-US" sz="2000" dirty="0">
              <a:solidFill>
                <a:srgbClr val="00B050"/>
              </a:solidFill>
            </a:endParaRPr>
          </a:p>
        </p:txBody>
      </p:sp>
      <p:sp>
        <p:nvSpPr>
          <p:cNvPr id="13" name="Rectangle 12">
            <a:extLst>
              <a:ext uri="{FF2B5EF4-FFF2-40B4-BE49-F238E27FC236}">
                <a16:creationId xmlns:a16="http://schemas.microsoft.com/office/drawing/2014/main" id="{02AD5C66-0577-9884-F217-4D05D34BB506}"/>
              </a:ext>
            </a:extLst>
          </p:cNvPr>
          <p:cNvSpPr>
            <a:spLocks noChangeArrowheads="1"/>
          </p:cNvSpPr>
          <p:nvPr/>
        </p:nvSpPr>
        <p:spPr bwMode="auto">
          <a:xfrm>
            <a:off x="141288" y="1338263"/>
            <a:ext cx="17524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dirty="0">
                <a:solidFill>
                  <a:srgbClr val="800080"/>
                </a:solidFill>
                <a:latin typeface="Times New Roman" panose="02020603050405020304" pitchFamily="18" charset="0"/>
                <a:cs typeface="Times New Roman" panose="02020603050405020304" pitchFamily="18" charset="0"/>
              </a:rPr>
              <a:t>1. </a:t>
            </a:r>
            <a:r>
              <a:rPr lang="en-US" altLang="en-US" sz="2000" b="1" dirty="0" err="1">
                <a:solidFill>
                  <a:srgbClr val="800080"/>
                </a:solidFill>
                <a:latin typeface="Times New Roman" panose="02020603050405020304" pitchFamily="18" charset="0"/>
                <a:cs typeface="Times New Roman" panose="02020603050405020304" pitchFamily="18" charset="0"/>
              </a:rPr>
              <a:t>Đặt</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vấn</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đề</a:t>
            </a:r>
            <a:r>
              <a:rPr lang="en-US" altLang="en-US" sz="2000" b="1" dirty="0">
                <a:solidFill>
                  <a:srgbClr val="800080"/>
                </a:solidFill>
                <a:latin typeface="Times New Roman" panose="02020603050405020304" pitchFamily="18" charset="0"/>
                <a:cs typeface="Times New Roman" panose="02020603050405020304" pitchFamily="18" charset="0"/>
              </a:rPr>
              <a:t>. </a:t>
            </a:r>
            <a:endParaRPr lang="en-US" altLang="en-US" sz="2000" dirty="0">
              <a:solidFill>
                <a:srgbClr val="800080"/>
              </a:solidFill>
            </a:endParaRPr>
          </a:p>
        </p:txBody>
      </p:sp>
      <p:sp>
        <p:nvSpPr>
          <p:cNvPr id="22" name="TextBox 21">
            <a:extLst>
              <a:ext uri="{FF2B5EF4-FFF2-40B4-BE49-F238E27FC236}">
                <a16:creationId xmlns:a16="http://schemas.microsoft.com/office/drawing/2014/main" id="{A41E0B85-182B-A855-A828-6BABE195DE2B}"/>
              </a:ext>
            </a:extLst>
          </p:cNvPr>
          <p:cNvSpPr txBox="1"/>
          <p:nvPr/>
        </p:nvSpPr>
        <p:spPr>
          <a:xfrm>
            <a:off x="172387" y="1772188"/>
            <a:ext cx="4871802" cy="1631216"/>
          </a:xfrm>
          <a:prstGeom prst="rect">
            <a:avLst/>
          </a:prstGeom>
          <a:noFill/>
        </p:spPr>
        <p:txBody>
          <a:bodyPr wrap="square">
            <a:spAutoFit/>
          </a:bodyPr>
          <a:lstStyle/>
          <a:p>
            <a:pPr algn="just"/>
            <a:r>
              <a:rPr lang="vi-VN" sz="2000" b="1" i="0" dirty="0">
                <a:solidFill>
                  <a:srgbClr val="0070C0"/>
                </a:solidFill>
                <a:effectLst/>
                <a:highlight>
                  <a:srgbClr val="FFFFFF"/>
                </a:highlight>
                <a:latin typeface="+mj-lt"/>
              </a:rPr>
              <a:t>- Đời sống của muôn loài trên Trái Đất và sự cân bằng rất dễ bị tổn thương của nó.</a:t>
            </a:r>
          </a:p>
          <a:p>
            <a:pPr algn="just"/>
            <a:r>
              <a:rPr lang="vi-VN" sz="2000" b="1" i="0" dirty="0">
                <a:solidFill>
                  <a:srgbClr val="7030A0"/>
                </a:solidFill>
                <a:effectLst/>
                <a:highlight>
                  <a:srgbClr val="FFFFFF"/>
                </a:highlight>
                <a:latin typeface="+mj-lt"/>
              </a:rPr>
              <a:t>→ Là một vấn đề cấp thiết trong hoàn cảnh hiện nay khi con người đang can thiệp ngày càng nhiều vào thiên nhiên.</a:t>
            </a:r>
          </a:p>
        </p:txBody>
      </p:sp>
      <p:sp>
        <p:nvSpPr>
          <p:cNvPr id="23" name="Rectangle 22">
            <a:extLst>
              <a:ext uri="{FF2B5EF4-FFF2-40B4-BE49-F238E27FC236}">
                <a16:creationId xmlns:a16="http://schemas.microsoft.com/office/drawing/2014/main" id="{7ACFFD42-4570-4D32-24EF-8C2A9D9E8443}"/>
              </a:ext>
            </a:extLst>
          </p:cNvPr>
          <p:cNvSpPr>
            <a:spLocks noChangeArrowheads="1"/>
          </p:cNvSpPr>
          <p:nvPr/>
        </p:nvSpPr>
        <p:spPr bwMode="auto">
          <a:xfrm>
            <a:off x="141288" y="3391915"/>
            <a:ext cx="503031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dirty="0">
                <a:solidFill>
                  <a:srgbClr val="800080"/>
                </a:solidFill>
                <a:latin typeface="Times New Roman" panose="02020603050405020304" pitchFamily="18" charset="0"/>
                <a:cs typeface="Times New Roman" panose="02020603050405020304" pitchFamily="18" charset="0"/>
              </a:rPr>
              <a:t>2. </a:t>
            </a:r>
            <a:r>
              <a:rPr lang="en-US" altLang="en-US" sz="2000" b="1" dirty="0" err="1">
                <a:solidFill>
                  <a:srgbClr val="800080"/>
                </a:solidFill>
                <a:latin typeface="Times New Roman" panose="02020603050405020304" pitchFamily="18" charset="0"/>
                <a:cs typeface="Times New Roman" panose="02020603050405020304" pitchFamily="18" charset="0"/>
              </a:rPr>
              <a:t>Nội</a:t>
            </a:r>
            <a:r>
              <a:rPr lang="en-US" altLang="en-US" sz="2000" b="1" dirty="0">
                <a:solidFill>
                  <a:srgbClr val="800080"/>
                </a:solidFill>
                <a:latin typeface="Times New Roman" panose="02020603050405020304" pitchFamily="18" charset="0"/>
                <a:cs typeface="Times New Roman" panose="02020603050405020304" pitchFamily="18" charset="0"/>
              </a:rPr>
              <a:t> dung </a:t>
            </a:r>
            <a:r>
              <a:rPr lang="en-US" altLang="en-US" sz="2000" b="1" dirty="0" err="1">
                <a:solidFill>
                  <a:srgbClr val="800080"/>
                </a:solidFill>
                <a:latin typeface="Times New Roman" panose="02020603050405020304" pitchFamily="18" charset="0"/>
                <a:cs typeface="Times New Roman" panose="02020603050405020304" pitchFamily="18" charset="0"/>
              </a:rPr>
              <a:t>vấn</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đề</a:t>
            </a:r>
            <a:r>
              <a:rPr lang="en-US" altLang="en-US" sz="2000" b="1" dirty="0">
                <a:solidFill>
                  <a:srgbClr val="800080"/>
                </a:solidFill>
                <a:latin typeface="Times New Roman" panose="02020603050405020304" pitchFamily="18" charset="0"/>
                <a:cs typeface="Times New Roman" panose="02020603050405020304" pitchFamily="18" charset="0"/>
              </a:rPr>
              <a:t>.</a:t>
            </a:r>
          </a:p>
          <a:p>
            <a:pPr marL="457200" indent="-457200">
              <a:buAutoNum type="alphaLcParenR"/>
            </a:pPr>
            <a:r>
              <a:rPr lang="en-US" altLang="en-US" sz="2000" b="1" dirty="0" err="1">
                <a:solidFill>
                  <a:srgbClr val="800080"/>
                </a:solidFill>
                <a:latin typeface="Times New Roman" panose="02020603050405020304" pitchFamily="18" charset="0"/>
                <a:cs typeface="Times New Roman" panose="02020603050405020304" pitchFamily="18" charset="0"/>
              </a:rPr>
              <a:t>Sự</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đa</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dạng</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của</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các</a:t>
            </a:r>
            <a:r>
              <a:rPr lang="en-US" altLang="en-US" sz="2000" b="1" dirty="0">
                <a:solidFill>
                  <a:srgbClr val="800080"/>
                </a:solidFill>
                <a:latin typeface="Times New Roman" panose="02020603050405020304" pitchFamily="18" charset="0"/>
                <a:cs typeface="Times New Roman" panose="02020603050405020304" pitchFamily="18" charset="0"/>
              </a:rPr>
              <a:t> </a:t>
            </a:r>
            <a:r>
              <a:rPr lang="en-US" altLang="en-US" sz="2000" b="1" dirty="0" err="1">
                <a:solidFill>
                  <a:srgbClr val="800080"/>
                </a:solidFill>
                <a:latin typeface="Times New Roman" panose="02020603050405020304" pitchFamily="18" charset="0"/>
                <a:cs typeface="Times New Roman" panose="02020603050405020304" pitchFamily="18" charset="0"/>
              </a:rPr>
              <a:t>loài</a:t>
            </a:r>
            <a:endParaRPr lang="en-US" altLang="en-US" sz="2000" b="1" dirty="0">
              <a:solidFill>
                <a:srgbClr val="800080"/>
              </a:solidFill>
              <a:latin typeface="Times New Roman" panose="02020603050405020304" pitchFamily="18" charset="0"/>
              <a:cs typeface="Times New Roman" panose="02020603050405020304" pitchFamily="18" charset="0"/>
            </a:endParaRPr>
          </a:p>
          <a:p>
            <a:r>
              <a:rPr lang="vi-VN" altLang="en-US" sz="2000" b="1" dirty="0">
                <a:solidFill>
                  <a:srgbClr val="800080"/>
                </a:solidFill>
                <a:latin typeface="Times New Roman" panose="02020603050405020304" pitchFamily="18" charset="0"/>
                <a:cs typeface="Times New Roman" panose="02020603050405020304" pitchFamily="18" charset="0"/>
              </a:rPr>
              <a:t>- Các loài sinh vật trên T</a:t>
            </a:r>
            <a:r>
              <a:rPr lang="en-US" altLang="en-US" sz="2000" b="1" dirty="0" err="1">
                <a:solidFill>
                  <a:srgbClr val="800080"/>
                </a:solidFill>
                <a:latin typeface="Times New Roman" panose="02020603050405020304" pitchFamily="18" charset="0"/>
                <a:cs typeface="Times New Roman" panose="02020603050405020304" pitchFamily="18" charset="0"/>
              </a:rPr>
              <a:t>rái</a:t>
            </a:r>
            <a:r>
              <a:rPr lang="en-US" altLang="en-US" sz="2000" b="1" dirty="0">
                <a:solidFill>
                  <a:srgbClr val="800080"/>
                </a:solidFill>
                <a:latin typeface="Times New Roman" panose="02020603050405020304" pitchFamily="18" charset="0"/>
                <a:cs typeface="Times New Roman" panose="02020603050405020304" pitchFamily="18" charset="0"/>
              </a:rPr>
              <a:t> </a:t>
            </a:r>
            <a:r>
              <a:rPr lang="vi-VN" altLang="en-US" sz="2000" b="1" dirty="0">
                <a:solidFill>
                  <a:srgbClr val="800080"/>
                </a:solidFill>
                <a:latin typeface="Times New Roman" panose="02020603050405020304" pitchFamily="18" charset="0"/>
                <a:cs typeface="Times New Roman" panose="02020603050405020304" pitchFamily="18" charset="0"/>
              </a:rPr>
              <a:t>Đ</a:t>
            </a:r>
            <a:r>
              <a:rPr lang="en-US" altLang="en-US" sz="2000" b="1" dirty="0" err="1">
                <a:solidFill>
                  <a:srgbClr val="800080"/>
                </a:solidFill>
                <a:latin typeface="Times New Roman" panose="02020603050405020304" pitchFamily="18" charset="0"/>
                <a:cs typeface="Times New Roman" panose="02020603050405020304" pitchFamily="18" charset="0"/>
              </a:rPr>
              <a:t>ất</a:t>
            </a:r>
            <a:r>
              <a:rPr lang="vi-VN" altLang="en-US" sz="2000" b="1" dirty="0">
                <a:solidFill>
                  <a:srgbClr val="800080"/>
                </a:solidFill>
                <a:latin typeface="Times New Roman" panose="02020603050405020304" pitchFamily="18" charset="0"/>
                <a:cs typeface="Times New Roman" panose="02020603050405020304" pitchFamily="18" charset="0"/>
              </a:rPr>
              <a:t> rất đa dạng, phong phú. </a:t>
            </a:r>
          </a:p>
          <a:p>
            <a:r>
              <a:rPr lang="vi-VN" altLang="en-US" sz="2000" b="1" dirty="0">
                <a:solidFill>
                  <a:srgbClr val="800080"/>
                </a:solidFill>
                <a:latin typeface="Times New Roman" panose="02020603050405020304" pitchFamily="18" charset="0"/>
                <a:cs typeface="Times New Roman" panose="02020603050405020304" pitchFamily="18" charset="0"/>
              </a:rPr>
              <a:t>- Con người chưa khám phá hết số lượng các loài trên T</a:t>
            </a:r>
            <a:r>
              <a:rPr lang="en-US" altLang="en-US" sz="2000" b="1" dirty="0" err="1">
                <a:solidFill>
                  <a:srgbClr val="800080"/>
                </a:solidFill>
                <a:latin typeface="Times New Roman" panose="02020603050405020304" pitchFamily="18" charset="0"/>
                <a:cs typeface="Times New Roman" panose="02020603050405020304" pitchFamily="18" charset="0"/>
              </a:rPr>
              <a:t>rái</a:t>
            </a:r>
            <a:r>
              <a:rPr lang="en-US" altLang="en-US" sz="2000" b="1" dirty="0">
                <a:solidFill>
                  <a:srgbClr val="800080"/>
                </a:solidFill>
                <a:latin typeface="Times New Roman" panose="02020603050405020304" pitchFamily="18" charset="0"/>
                <a:cs typeface="Times New Roman" panose="02020603050405020304" pitchFamily="18" charset="0"/>
              </a:rPr>
              <a:t> </a:t>
            </a:r>
            <a:r>
              <a:rPr lang="vi-VN" altLang="en-US" sz="2000" b="1" dirty="0">
                <a:solidFill>
                  <a:srgbClr val="800080"/>
                </a:solidFill>
                <a:latin typeface="Times New Roman" panose="02020603050405020304" pitchFamily="18" charset="0"/>
                <a:cs typeface="Times New Roman" panose="02020603050405020304" pitchFamily="18" charset="0"/>
              </a:rPr>
              <a:t>Đ</a:t>
            </a:r>
            <a:r>
              <a:rPr lang="en-US" altLang="en-US" sz="2000" b="1" dirty="0" err="1">
                <a:solidFill>
                  <a:srgbClr val="800080"/>
                </a:solidFill>
                <a:latin typeface="Times New Roman" panose="02020603050405020304" pitchFamily="18" charset="0"/>
                <a:cs typeface="Times New Roman" panose="02020603050405020304" pitchFamily="18" charset="0"/>
              </a:rPr>
              <a:t>ất</a:t>
            </a:r>
            <a:r>
              <a:rPr lang="vi-VN" altLang="en-US" sz="2000" b="1" dirty="0">
                <a:solidFill>
                  <a:srgbClr val="800080"/>
                </a:solidFill>
                <a:latin typeface="Times New Roman" panose="02020603050405020304" pitchFamily="18" charset="0"/>
                <a:cs typeface="Times New Roman" panose="02020603050405020304" pitchFamily="18" charset="0"/>
              </a:rPr>
              <a:t>.</a:t>
            </a:r>
          </a:p>
          <a:p>
            <a:r>
              <a:rPr lang="vi-VN" altLang="en-US" sz="2000" b="1" dirty="0">
                <a:solidFill>
                  <a:srgbClr val="800080"/>
                </a:solidFill>
                <a:latin typeface="Times New Roman" panose="02020603050405020304" pitchFamily="18" charset="0"/>
                <a:cs typeface="Times New Roman" panose="02020603050405020304" pitchFamily="18" charset="0"/>
              </a:rPr>
              <a:t>- Giữa các loài có sự phụ thuộc lẫn nhau.</a:t>
            </a:r>
          </a:p>
        </p:txBody>
      </p:sp>
      <p:sp>
        <p:nvSpPr>
          <p:cNvPr id="16" name="TextBox 15">
            <a:extLst>
              <a:ext uri="{FF2B5EF4-FFF2-40B4-BE49-F238E27FC236}">
                <a16:creationId xmlns:a16="http://schemas.microsoft.com/office/drawing/2014/main" id="{8AEF13BC-13D9-E8C0-EB93-8BBCD6426521}"/>
              </a:ext>
            </a:extLst>
          </p:cNvPr>
          <p:cNvSpPr txBox="1"/>
          <p:nvPr/>
        </p:nvSpPr>
        <p:spPr>
          <a:xfrm>
            <a:off x="5299023" y="1228317"/>
            <a:ext cx="3680085" cy="3785652"/>
          </a:xfrm>
          <a:prstGeom prst="rect">
            <a:avLst/>
          </a:prstGeom>
          <a:noFill/>
        </p:spPr>
        <p:txBody>
          <a:bodyPr wrap="square">
            <a:spAutoFit/>
          </a:bodyPr>
          <a:lstStyle/>
          <a:p>
            <a:r>
              <a:rPr lang="en-US" sz="2400" b="1" dirty="0" err="1">
                <a:solidFill>
                  <a:srgbClr val="00B050"/>
                </a:solidFill>
                <a:latin typeface="Times New Roman" panose="02020603050405020304" pitchFamily="18" charset="0"/>
                <a:cs typeface="Times New Roman" panose="02020603050405020304" pitchFamily="18" charset="0"/>
              </a:rPr>
              <a:t>Hãy</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tìm</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những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dẫn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chứng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trong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đoạn</a:t>
            </a:r>
            <a:r>
              <a:rPr lang="en-US" sz="2400" b="1" dirty="0">
                <a:solidFill>
                  <a:srgbClr val="00B050"/>
                </a:solidFill>
                <a:latin typeface="Times New Roman" panose="02020603050405020304" pitchFamily="18" charset="0"/>
                <a:cs typeface="Times New Roman" panose="02020603050405020304" pitchFamily="18" charset="0"/>
              </a:rPr>
              <a:t> (2) </a:t>
            </a:r>
            <a:r>
              <a:rPr lang="en-US" sz="2400" b="1" dirty="0" err="1">
                <a:solidFill>
                  <a:srgbClr val="00B050"/>
                </a:solidFill>
                <a:latin typeface="Times New Roman" panose="02020603050405020304" pitchFamily="18" charset="0"/>
                <a:cs typeface="Times New Roman" panose="02020603050405020304" pitchFamily="18" charset="0"/>
              </a:rPr>
              <a:t>để</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thể</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hiện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sự</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phong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phú</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của</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các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loài</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trên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Trái</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Đất</a:t>
            </a:r>
            <a:r>
              <a:rPr lang="en-US" sz="2400" b="1" dirty="0">
                <a:solidFill>
                  <a:srgbClr val="00B050"/>
                </a:solidFill>
                <a:latin typeface="Times New Roman" panose="02020603050405020304" pitchFamily="18" charset="0"/>
                <a:cs typeface="Times New Roman" panose="02020603050405020304" pitchFamily="18" charset="0"/>
              </a:rPr>
              <a:t>?</a:t>
            </a:r>
          </a:p>
          <a:p>
            <a:endParaRPr lang="en-US" sz="2400" b="1" dirty="0">
              <a:solidFill>
                <a:srgbClr val="00B050"/>
              </a:solidFill>
              <a:latin typeface="Times New Roman" panose="02020603050405020304" pitchFamily="18" charset="0"/>
              <a:cs typeface="Times New Roman" panose="02020603050405020304" pitchFamily="18" charset="0"/>
            </a:endParaRPr>
          </a:p>
          <a:p>
            <a:r>
              <a:rPr lang="en-US" sz="2400" b="1" dirty="0">
                <a:solidFill>
                  <a:srgbClr val="00B050"/>
                </a:solidFill>
                <a:latin typeface="Times New Roman" panose="02020603050405020304" pitchFamily="18" charset="0"/>
                <a:cs typeface="Times New Roman" panose="02020603050405020304" pitchFamily="18" charset="0"/>
              </a:rPr>
              <a:t>S</a:t>
            </a:r>
            <a:r>
              <a:rPr lang="vi-VN" sz="2400" b="1" dirty="0">
                <a:solidFill>
                  <a:srgbClr val="00B050"/>
                </a:solidFill>
                <a:latin typeface="Times New Roman" panose="02020603050405020304" pitchFamily="18" charset="0"/>
                <a:cs typeface="Times New Roman" panose="02020603050405020304" pitchFamily="18" charset="0"/>
              </a:rPr>
              <a:t>ự chênh lệch giữa số lượng loài sinh vật tồn tại trên thực tế và con số về số lượng loài đã đã nhận biết nói với chúng ta điều gì?</a:t>
            </a:r>
            <a:endParaRPr lang="en-US" sz="24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886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Effect transition="in" filter="wipe(down)">
                                      <p:cBhvr>
                                        <p:cTn id="19" dur="500"/>
                                        <p:tgtEl>
                                          <p:spTgt spid="2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22">
                                            <p:txEl>
                                              <p:pRg st="1" end="1"/>
                                            </p:txEl>
                                          </p:spTgt>
                                        </p:tgtEl>
                                        <p:attrNameLst>
                                          <p:attrName>style.visibility</p:attrName>
                                        </p:attrNameLst>
                                      </p:cBhvr>
                                      <p:to>
                                        <p:strVal val="visible"/>
                                      </p:to>
                                    </p:set>
                                    <p:anim calcmode="lin" valueType="num">
                                      <p:cBhvr>
                                        <p:cTn id="24" dur="1000" fill="hold"/>
                                        <p:tgtEl>
                                          <p:spTgt spid="22">
                                            <p:txEl>
                                              <p:pRg st="1" end="1"/>
                                            </p:txEl>
                                          </p:spTgt>
                                        </p:tgtEl>
                                        <p:attrNameLst>
                                          <p:attrName>ppt_w</p:attrName>
                                        </p:attrNameLst>
                                      </p:cBhvr>
                                      <p:tavLst>
                                        <p:tav tm="0">
                                          <p:val>
                                            <p:strVal val="#ppt_w*0.70"/>
                                          </p:val>
                                        </p:tav>
                                        <p:tav tm="100000">
                                          <p:val>
                                            <p:strVal val="#ppt_w"/>
                                          </p:val>
                                        </p:tav>
                                      </p:tavLst>
                                    </p:anim>
                                    <p:anim calcmode="lin" valueType="num">
                                      <p:cBhvr>
                                        <p:cTn id="25" dur="1000" fill="hold"/>
                                        <p:tgtEl>
                                          <p:spTgt spid="22">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2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circle(in)">
                                      <p:cBhvr>
                                        <p:cTn id="31" dur="20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 calcmode="lin" valueType="num">
                                      <p:cBhvr additive="base">
                                        <p:cTn id="36"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3">
                                            <p:txEl>
                                              <p:pRg st="1" end="1"/>
                                            </p:txEl>
                                          </p:spTgt>
                                        </p:tgtEl>
                                        <p:attrNameLst>
                                          <p:attrName>style.visibility</p:attrName>
                                        </p:attrNameLst>
                                      </p:cBhvr>
                                      <p:to>
                                        <p:strVal val="visible"/>
                                      </p:to>
                                    </p:set>
                                    <p:anim calcmode="lin" valueType="num">
                                      <p:cBhvr additive="base">
                                        <p:cTn id="40"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3">
                                            <p:txEl>
                                              <p:pRg st="2" end="2"/>
                                            </p:txEl>
                                          </p:spTgt>
                                        </p:tgtEl>
                                        <p:attrNameLst>
                                          <p:attrName>style.visibility</p:attrName>
                                        </p:attrNameLst>
                                      </p:cBhvr>
                                      <p:to>
                                        <p:strVal val="visible"/>
                                      </p:to>
                                    </p:set>
                                    <p:animEffect transition="in" filter="fade">
                                      <p:cBhvr>
                                        <p:cTn id="51" dur="1000"/>
                                        <p:tgtEl>
                                          <p:spTgt spid="23">
                                            <p:txEl>
                                              <p:pRg st="2" end="2"/>
                                            </p:txEl>
                                          </p:spTgt>
                                        </p:tgtEl>
                                      </p:cBhvr>
                                    </p:animEffect>
                                    <p:anim calcmode="lin" valueType="num">
                                      <p:cBhvr>
                                        <p:cTn id="5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53" dur="1000" fill="hold"/>
                                        <p:tgtEl>
                                          <p:spTgt spid="23">
                                            <p:txEl>
                                              <p:pRg st="2" end="2"/>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3">
                                            <p:txEl>
                                              <p:pRg st="3" end="3"/>
                                            </p:txEl>
                                          </p:spTgt>
                                        </p:tgtEl>
                                        <p:attrNameLst>
                                          <p:attrName>style.visibility</p:attrName>
                                        </p:attrNameLst>
                                      </p:cBhvr>
                                      <p:to>
                                        <p:strVal val="visible"/>
                                      </p:to>
                                    </p:set>
                                    <p:animEffect transition="in" filter="fade">
                                      <p:cBhvr>
                                        <p:cTn id="56" dur="1000"/>
                                        <p:tgtEl>
                                          <p:spTgt spid="23">
                                            <p:txEl>
                                              <p:pRg st="3" end="3"/>
                                            </p:txEl>
                                          </p:spTgt>
                                        </p:tgtEl>
                                      </p:cBhvr>
                                    </p:animEffect>
                                    <p:anim calcmode="lin" valueType="num">
                                      <p:cBhvr>
                                        <p:cTn id="57"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23">
                                            <p:txEl>
                                              <p:pRg st="3" end="3"/>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3">
                                            <p:txEl>
                                              <p:pRg st="4" end="4"/>
                                            </p:txEl>
                                          </p:spTgt>
                                        </p:tgtEl>
                                        <p:attrNameLst>
                                          <p:attrName>style.visibility</p:attrName>
                                        </p:attrNameLst>
                                      </p:cBhvr>
                                      <p:to>
                                        <p:strVal val="visible"/>
                                      </p:to>
                                    </p:set>
                                    <p:animEffect transition="in" filter="fade">
                                      <p:cBhvr>
                                        <p:cTn id="61" dur="1000"/>
                                        <p:tgtEl>
                                          <p:spTgt spid="23">
                                            <p:txEl>
                                              <p:pRg st="4" end="4"/>
                                            </p:txEl>
                                          </p:spTgt>
                                        </p:tgtEl>
                                      </p:cBhvr>
                                    </p:animEffect>
                                    <p:anim calcmode="lin" valueType="num">
                                      <p:cBhvr>
                                        <p:cTn id="62"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63"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3" grpId="0"/>
      <p:bldP spid="1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136</TotalTime>
  <Words>1449</Words>
  <Application>Microsoft Office PowerPoint</Application>
  <PresentationFormat>On-screen Show (4:3)</PresentationFormat>
  <Paragraphs>148</Paragraphs>
  <Slides>15</Slides>
  <Notes>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Aptos Display</vt:lpstr>
      <vt:lpstr>Arial</vt:lpstr>
      <vt:lpstr>Broadway</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Quyên Phạm Ngọc</dc:creator>
  <cp:lastModifiedBy>Quyên Phạm Ngọc</cp:lastModifiedBy>
  <cp:revision>2</cp:revision>
  <dcterms:created xsi:type="dcterms:W3CDTF">2024-04-10T12:52:01Z</dcterms:created>
  <dcterms:modified xsi:type="dcterms:W3CDTF">2024-04-10T21:50:55Z</dcterms:modified>
</cp:coreProperties>
</file>