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15"/>
  </p:notesMasterIdLst>
  <p:sldIdLst>
    <p:sldId id="256" r:id="rId3"/>
    <p:sldId id="351" r:id="rId4"/>
    <p:sldId id="378" r:id="rId5"/>
    <p:sldId id="260" r:id="rId6"/>
    <p:sldId id="309" r:id="rId7"/>
    <p:sldId id="330" r:id="rId8"/>
    <p:sldId id="320" r:id="rId9"/>
    <p:sldId id="355" r:id="rId10"/>
    <p:sldId id="357" r:id="rId11"/>
    <p:sldId id="356" r:id="rId12"/>
    <p:sldId id="358" r:id="rId13"/>
    <p:sldId id="381"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9Slide07 SVNBango" panose="02000000000000000000" charset="0"/>
      <p:regular r:id="rId20"/>
    </p:embeddedFont>
    <p:embeddedFont>
      <p:font typeface="#9Slide04 Spectral Bold" panose="020B0604020202020204" charset="0"/>
      <p:bold r:id="rId21"/>
    </p:embeddedFont>
    <p:embeddedFont>
      <p:font typeface="#9Slide07 SVNGuerrilla" panose="00000500000000000000"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E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36" autoAdjust="0"/>
  </p:normalViewPr>
  <p:slideViewPr>
    <p:cSldViewPr>
      <p:cViewPr varScale="1">
        <p:scale>
          <a:sx n="53" d="100"/>
          <a:sy n="53" d="100"/>
        </p:scale>
        <p:origin x="83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9F679-FF84-497A-97B0-49506A498673}"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420DF-6FDB-4AC8-9F41-9F99C43C50AD}" type="slidenum">
              <a:rPr lang="en-US" smtClean="0"/>
              <a:t>‹#›</a:t>
            </a:fld>
            <a:endParaRPr lang="en-US"/>
          </a:p>
        </p:txBody>
      </p:sp>
    </p:spTree>
    <p:extLst>
      <p:ext uri="{BB962C8B-B14F-4D97-AF65-F5344CB8AC3E}">
        <p14:creationId xmlns:p14="http://schemas.microsoft.com/office/powerpoint/2010/main" val="230397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146495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74280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algn="just"/>
            <a:endParaRPr lang="vi-VN" sz="1200" dirty="0">
              <a:latin typeface="#9Slide04 Spectral Bold" panose="02020802060000000000"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2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3</a:t>
            </a:fld>
            <a:endParaRPr lang="en-US"/>
          </a:p>
        </p:txBody>
      </p:sp>
    </p:spTree>
    <p:extLst>
      <p:ext uri="{BB962C8B-B14F-4D97-AF65-F5344CB8AC3E}">
        <p14:creationId xmlns:p14="http://schemas.microsoft.com/office/powerpoint/2010/main" val="89560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4</a:t>
            </a:fld>
            <a:endParaRPr lang="en-US"/>
          </a:p>
        </p:txBody>
      </p:sp>
    </p:spTree>
    <p:extLst>
      <p:ext uri="{BB962C8B-B14F-4D97-AF65-F5344CB8AC3E}">
        <p14:creationId xmlns:p14="http://schemas.microsoft.com/office/powerpoint/2010/main" val="219224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5</a:t>
            </a:fld>
            <a:endParaRPr lang="en-US"/>
          </a:p>
        </p:txBody>
      </p:sp>
    </p:spTree>
    <p:extLst>
      <p:ext uri="{BB962C8B-B14F-4D97-AF65-F5344CB8AC3E}">
        <p14:creationId xmlns:p14="http://schemas.microsoft.com/office/powerpoint/2010/main" val="366851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64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4183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8</a:t>
            </a:fld>
            <a:endParaRPr lang="en-US"/>
          </a:p>
        </p:txBody>
      </p:sp>
    </p:spTree>
    <p:extLst>
      <p:ext uri="{BB962C8B-B14F-4D97-AF65-F5344CB8AC3E}">
        <p14:creationId xmlns:p14="http://schemas.microsoft.com/office/powerpoint/2010/main" val="328685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9</a:t>
            </a:fld>
            <a:endParaRPr lang="en-US"/>
          </a:p>
        </p:txBody>
      </p:sp>
    </p:spTree>
    <p:extLst>
      <p:ext uri="{BB962C8B-B14F-4D97-AF65-F5344CB8AC3E}">
        <p14:creationId xmlns:p14="http://schemas.microsoft.com/office/powerpoint/2010/main" val="149372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5"/>
        <p:cNvGrpSpPr/>
        <p:nvPr/>
      </p:nvGrpSpPr>
      <p:grpSpPr>
        <a:xfrm>
          <a:off x="0" y="0"/>
          <a:ext cx="0" cy="0"/>
          <a:chOff x="0" y="0"/>
          <a:chExt cx="0" cy="0"/>
        </a:xfrm>
      </p:grpSpPr>
      <p:sp>
        <p:nvSpPr>
          <p:cNvPr id="16" name="Google Shape;16;p41"/>
          <p:cNvSpPr/>
          <p:nvPr/>
        </p:nvSpPr>
        <p:spPr>
          <a:xfrm>
            <a:off x="1799184" y="824353"/>
            <a:ext cx="4176464" cy="1727659"/>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182762" tIns="91356" rIns="182762" bIns="91356" anchor="ctr" anchorCtr="0">
            <a:noAutofit/>
          </a:bodyPr>
          <a:lstStyle/>
          <a:p>
            <a:pPr marL="0" marR="0" lvl="0" indent="0" algn="ctr" rtl="0">
              <a:spcBef>
                <a:spcPts val="0"/>
              </a:spcBef>
              <a:spcAft>
                <a:spcPts val="0"/>
              </a:spcAft>
              <a:buNone/>
            </a:pPr>
            <a:endParaRPr sz="3599" b="0" i="0" u="none" strike="noStrike" cap="none">
              <a:solidFill>
                <a:schemeClr val="lt1"/>
              </a:solidFill>
              <a:latin typeface="Calibri"/>
              <a:ea typeface="Calibri"/>
              <a:cs typeface="Calibri"/>
              <a:sym typeface="Calibri"/>
            </a:endParaRPr>
          </a:p>
        </p:txBody>
      </p:sp>
      <p:sp>
        <p:nvSpPr>
          <p:cNvPr id="17" name="Google Shape;17;p41"/>
          <p:cNvSpPr/>
          <p:nvPr/>
        </p:nvSpPr>
        <p:spPr>
          <a:xfrm>
            <a:off x="1367136" y="1400239"/>
            <a:ext cx="4176464" cy="1727659"/>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182762" tIns="91356" rIns="182762" bIns="91356" anchor="ctr" anchorCtr="0">
            <a:noAutofit/>
          </a:bodyPr>
          <a:lstStyle/>
          <a:p>
            <a:pPr marL="0" marR="0" lvl="0" indent="0" algn="ctr" rtl="0">
              <a:spcBef>
                <a:spcPts val="0"/>
              </a:spcBef>
              <a:spcAft>
                <a:spcPts val="0"/>
              </a:spcAft>
              <a:buNone/>
            </a:pPr>
            <a:endParaRPr sz="3599"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350341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4782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5619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8317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153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9708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8277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607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0823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3986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321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439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3EA">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3704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EDDC377-DF89-AB5B-5F3F-C3CD6123AE29}"/>
              </a:ext>
            </a:extLst>
          </p:cNvPr>
          <p:cNvGrpSpPr/>
          <p:nvPr/>
        </p:nvGrpSpPr>
        <p:grpSpPr>
          <a:xfrm>
            <a:off x="570762" y="561250"/>
            <a:ext cx="17146476" cy="9369959"/>
            <a:chOff x="0" y="0"/>
            <a:chExt cx="4218789" cy="2167467"/>
          </a:xfrm>
          <a:solidFill>
            <a:schemeClr val="accent3">
              <a:lumMod val="20000"/>
              <a:lumOff val="80000"/>
            </a:schemeClr>
          </a:solidFill>
        </p:grpSpPr>
        <p:sp>
          <p:nvSpPr>
            <p:cNvPr id="3" name="Freeform 5">
              <a:extLst>
                <a:ext uri="{FF2B5EF4-FFF2-40B4-BE49-F238E27FC236}">
                  <a16:creationId xmlns:a16="http://schemas.microsoft.com/office/drawing/2014/main" id="{07F59693-EFF2-E5A1-08F8-C2A0D165BF22}"/>
                </a:ext>
              </a:extLst>
            </p:cNvPr>
            <p:cNvSpPr>
              <a:spLocks/>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grpFill/>
            <a:ln w="76200" cap="rnd">
              <a:solidFill>
                <a:srgbClr val="462718"/>
              </a:solidFill>
              <a:prstDash val="solid"/>
              <a:round/>
            </a:ln>
          </p:spPr>
          <p:txBody>
            <a:bodyPr/>
            <a:lstStyle/>
            <a:p>
              <a:endParaRPr lang="en-US"/>
            </a:p>
          </p:txBody>
        </p:sp>
        <p:sp>
          <p:nvSpPr>
            <p:cNvPr id="4" name="TextBox 6">
              <a:extLst>
                <a:ext uri="{FF2B5EF4-FFF2-40B4-BE49-F238E27FC236}">
                  <a16:creationId xmlns:a16="http://schemas.microsoft.com/office/drawing/2014/main" id="{7496AFD0-0EDD-29C7-611B-D95CB35D213B}"/>
                </a:ext>
              </a:extLst>
            </p:cNvPr>
            <p:cNvSpPr txBox="1"/>
            <p:nvPr/>
          </p:nvSpPr>
          <p:spPr>
            <a:xfrm>
              <a:off x="0" y="0"/>
              <a:ext cx="4218789" cy="2167467"/>
            </a:xfrm>
            <a:prstGeom prst="rect">
              <a:avLst/>
            </a:prstGeom>
            <a:grpFill/>
          </p:spPr>
          <p:txBody>
            <a:bodyPr lIns="50800" tIns="50800" rIns="50800" bIns="50800" rtlCol="0" anchor="ctr"/>
            <a:lstStyle/>
            <a:p>
              <a:pPr algn="ctr">
                <a:lnSpc>
                  <a:spcPts val="2851"/>
                </a:lnSpc>
              </a:pPr>
              <a:endParaRPr/>
            </a:p>
          </p:txBody>
        </p:sp>
      </p:grpSp>
      <p:sp>
        <p:nvSpPr>
          <p:cNvPr id="19" name="Rectangle 18">
            <a:extLst>
              <a:ext uri="{FF2B5EF4-FFF2-40B4-BE49-F238E27FC236}">
                <a16:creationId xmlns:a16="http://schemas.microsoft.com/office/drawing/2014/main" id="{AA891B22-B5F2-36C7-2BCA-40A728B5767F}"/>
              </a:ext>
            </a:extLst>
          </p:cNvPr>
          <p:cNvSpPr/>
          <p:nvPr/>
        </p:nvSpPr>
        <p:spPr>
          <a:xfrm>
            <a:off x="3167622" y="5246230"/>
            <a:ext cx="12148578" cy="1938992"/>
          </a:xfrm>
          <a:prstGeom prst="rect">
            <a:avLst/>
          </a:prstGeom>
        </p:spPr>
        <p:txBody>
          <a:bodyPr wrap="square">
            <a:spAutoFit/>
          </a:bodyPr>
          <a:lstStyle/>
          <a:p>
            <a:pPr algn="ctr"/>
            <a:r>
              <a:rPr lang="vi-VN" sz="6000" dirty="0">
                <a:latin typeface="#9Slide04 Spectral Bold" panose="02020802060000000000" pitchFamily="18" charset="0"/>
              </a:rPr>
              <a:t>Phân tích một tác phẩm </a:t>
            </a:r>
            <a:r>
              <a:rPr lang="vi-VN" sz="6000" dirty="0" smtClean="0">
                <a:latin typeface="#9Slide04 Spectral Bold" panose="02020802060000000000" pitchFamily="18" charset="0"/>
              </a:rPr>
              <a:t>truyện</a:t>
            </a:r>
            <a:r>
              <a:rPr lang="en-US" sz="6000" dirty="0" smtClean="0">
                <a:latin typeface="#9Slide04 Spectral Bold" panose="02020802060000000000" pitchFamily="18" charset="0"/>
              </a:rPr>
              <a:t> (</a:t>
            </a:r>
            <a:r>
              <a:rPr lang="en-US" sz="6000" dirty="0" err="1" smtClean="0">
                <a:latin typeface="#9Slide04 Spectral Bold" panose="02020802060000000000" pitchFamily="18" charset="0"/>
              </a:rPr>
              <a:t>tiếp</a:t>
            </a:r>
            <a:r>
              <a:rPr lang="en-US" sz="6000" dirty="0" smtClean="0">
                <a:latin typeface="#9Slide04 Spectral Bold" panose="02020802060000000000" pitchFamily="18" charset="0"/>
              </a:rPr>
              <a:t>)</a:t>
            </a:r>
            <a:endParaRPr lang="vi-VN" sz="6000" dirty="0">
              <a:latin typeface="#9Slide04 Spectral Bold" panose="02020802060000000000" pitchFamily="18" charset="0"/>
            </a:endParaRPr>
          </a:p>
        </p:txBody>
      </p:sp>
      <p:sp>
        <p:nvSpPr>
          <p:cNvPr id="20" name="Rectangle 19">
            <a:extLst>
              <a:ext uri="{FF2B5EF4-FFF2-40B4-BE49-F238E27FC236}">
                <a16:creationId xmlns:a16="http://schemas.microsoft.com/office/drawing/2014/main" id="{8ECF37E4-75B3-7C0F-EB0C-1C374B653694}"/>
              </a:ext>
            </a:extLst>
          </p:cNvPr>
          <p:cNvSpPr/>
          <p:nvPr/>
        </p:nvSpPr>
        <p:spPr>
          <a:xfrm>
            <a:off x="2932962" y="1361394"/>
            <a:ext cx="12344400" cy="1569660"/>
          </a:xfrm>
          <a:prstGeom prst="rect">
            <a:avLst/>
          </a:prstGeom>
        </p:spPr>
        <p:txBody>
          <a:bodyPr wrap="square">
            <a:spAutoFit/>
          </a:bodyPr>
          <a:lstStyle/>
          <a:p>
            <a:pPr algn="ctr"/>
            <a:r>
              <a:rPr lang="en-US" sz="4800" dirty="0" err="1">
                <a:latin typeface="#9Slide07 SVNBango" panose="02000000000000000000" pitchFamily="2" charset="0"/>
              </a:rPr>
              <a:t>Bài</a:t>
            </a:r>
            <a:r>
              <a:rPr lang="en-US" sz="4800" dirty="0">
                <a:latin typeface="#9Slide07 SVNBango" panose="02000000000000000000" pitchFamily="2" charset="0"/>
              </a:rPr>
              <a:t> 4. </a:t>
            </a:r>
          </a:p>
          <a:p>
            <a:pPr algn="ctr"/>
            <a:r>
              <a:rPr lang="en-US" sz="4800" dirty="0">
                <a:latin typeface="#9Slide07 SVNBango" panose="02000000000000000000" pitchFamily="2" charset="0"/>
              </a:rPr>
              <a:t>TRUYỆN NGẮN</a:t>
            </a:r>
            <a:endParaRPr lang="vi-VN" sz="4800" b="0" i="0" dirty="0">
              <a:effectLst/>
              <a:latin typeface="+mj-lt"/>
            </a:endParaRPr>
          </a:p>
        </p:txBody>
      </p:sp>
      <p:sp>
        <p:nvSpPr>
          <p:cNvPr id="21" name="Rectangle 20">
            <a:extLst>
              <a:ext uri="{FF2B5EF4-FFF2-40B4-BE49-F238E27FC236}">
                <a16:creationId xmlns:a16="http://schemas.microsoft.com/office/drawing/2014/main" id="{1653CFD1-629A-56B1-DCBE-C957B6A176BC}"/>
              </a:ext>
            </a:extLst>
          </p:cNvPr>
          <p:cNvSpPr/>
          <p:nvPr/>
        </p:nvSpPr>
        <p:spPr>
          <a:xfrm>
            <a:off x="2971800" y="3574404"/>
            <a:ext cx="12344400" cy="830997"/>
          </a:xfrm>
          <a:prstGeom prst="rect">
            <a:avLst/>
          </a:prstGeom>
        </p:spPr>
        <p:txBody>
          <a:bodyPr wrap="square">
            <a:spAutoFit/>
          </a:bodyPr>
          <a:lstStyle/>
          <a:p>
            <a:pPr algn="ctr"/>
            <a:r>
              <a:rPr lang="en-US" sz="4800" dirty="0" err="1" smtClean="0">
                <a:latin typeface="#9Slide07 SVNBango" panose="02000000000000000000" pitchFamily="2" charset="0"/>
              </a:rPr>
              <a:t>Tiết</a:t>
            </a:r>
            <a:r>
              <a:rPr lang="en-US" sz="4800" dirty="0" smtClean="0">
                <a:latin typeface="#9Slide07 SVNBango" panose="02000000000000000000" pitchFamily="2" charset="0"/>
              </a:rPr>
              <a:t> 51: </a:t>
            </a:r>
            <a:r>
              <a:rPr lang="en-US" sz="4800" dirty="0" err="1" smtClean="0">
                <a:latin typeface="#9Slide07 SVNBango" panose="02000000000000000000" pitchFamily="2" charset="0"/>
              </a:rPr>
              <a:t>Viết</a:t>
            </a:r>
            <a:endParaRPr lang="vi-VN" sz="4800" b="0" i="0" dirty="0">
              <a:effectLst/>
              <a:latin typeface="+mj-lt"/>
            </a:endParaRPr>
          </a:p>
        </p:txBody>
      </p:sp>
      <p:sp>
        <p:nvSpPr>
          <p:cNvPr id="5" name="Freeform 2">
            <a:extLst>
              <a:ext uri="{FF2B5EF4-FFF2-40B4-BE49-F238E27FC236}">
                <a16:creationId xmlns:a16="http://schemas.microsoft.com/office/drawing/2014/main" id="{20CE44E3-F07B-813D-C6E6-00E8E506196B}"/>
              </a:ext>
            </a:extLst>
          </p:cNvPr>
          <p:cNvSpPr/>
          <p:nvPr/>
        </p:nvSpPr>
        <p:spPr>
          <a:xfrm>
            <a:off x="-152400" y="5049304"/>
            <a:ext cx="8612076" cy="5457904"/>
          </a:xfrm>
          <a:custGeom>
            <a:avLst/>
            <a:gdLst/>
            <a:ahLst/>
            <a:cxnLst/>
            <a:rect l="l" t="t" r="r" b="b"/>
            <a:pathLst>
              <a:path w="8013176" h="5078351">
                <a:moveTo>
                  <a:pt x="0" y="0"/>
                </a:moveTo>
                <a:lnTo>
                  <a:pt x="8013177" y="0"/>
                </a:lnTo>
                <a:lnTo>
                  <a:pt x="8013177" y="5078351"/>
                </a:lnTo>
                <a:lnTo>
                  <a:pt x="0" y="5078351"/>
                </a:lnTo>
                <a:lnTo>
                  <a:pt x="0" y="0"/>
                </a:lnTo>
                <a:close/>
              </a:path>
            </a:pathLst>
          </a:custGeom>
          <a:blipFill>
            <a:blip r:embed="rId3"/>
            <a:stretch>
              <a:fillRect/>
            </a:stretch>
          </a:blipFill>
        </p:spPr>
        <p:txBody>
          <a:bodyPr/>
          <a:lstStyle/>
          <a:p>
            <a:endParaRPr lang="en-US"/>
          </a:p>
        </p:txBody>
      </p:sp>
      <p:sp>
        <p:nvSpPr>
          <p:cNvPr id="6" name="Freeform 13">
            <a:extLst>
              <a:ext uri="{FF2B5EF4-FFF2-40B4-BE49-F238E27FC236}">
                <a16:creationId xmlns:a16="http://schemas.microsoft.com/office/drawing/2014/main" id="{F3353502-2809-1042-43C7-DEE7CC976EB7}"/>
              </a:ext>
            </a:extLst>
          </p:cNvPr>
          <p:cNvSpPr/>
          <p:nvPr/>
        </p:nvSpPr>
        <p:spPr>
          <a:xfrm rot="-5894438">
            <a:off x="15717090" y="7200657"/>
            <a:ext cx="2394548" cy="4114800"/>
          </a:xfrm>
          <a:custGeom>
            <a:avLst/>
            <a:gdLst/>
            <a:ahLst/>
            <a:cxnLst/>
            <a:rect l="l" t="t" r="r" b="b"/>
            <a:pathLst>
              <a:path w="2394548" h="4114800">
                <a:moveTo>
                  <a:pt x="0" y="0"/>
                </a:moveTo>
                <a:lnTo>
                  <a:pt x="2394549" y="0"/>
                </a:lnTo>
                <a:lnTo>
                  <a:pt x="239454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7297400" cy="8094524"/>
          </a:xfrm>
          <a:prstGeom prst="rect">
            <a:avLst/>
          </a:prstGeom>
          <a:solidFill>
            <a:schemeClr val="bg1"/>
          </a:solidFill>
        </p:spPr>
        <p:txBody>
          <a:bodyPr wrap="square">
            <a:spAutoFit/>
          </a:bodyPr>
          <a:lstStyle/>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Cuối câu chuyện, tác giả nói về ngày "Chủ nhật Phục sinh" và "niềm may mắn" hoàn toàn đối lập với cảnh ngộ của ông lão. Ngày lễ Phục sinh đánh dấu sự sống trở lại của Chúa, và “niềm may mắn” khi giống mèo có thể tự xoay sở. Thế nhưng còn ông lão, có thể ông sẽ phải đối mặt với cái chết khi quân đội phát xít đang đến gần.</a:t>
            </a:r>
          </a:p>
          <a:p>
            <a:pPr lvl="0" algn="just">
              <a:defRPr/>
            </a:pPr>
            <a:r>
              <a:rPr lang="vi-VN" sz="4000" dirty="0">
                <a:solidFill>
                  <a:srgbClr val="000000"/>
                </a:solidFill>
                <a:latin typeface="Times New Roman" panose="02020603050405020304" pitchFamily="18" charset="0"/>
                <a:cs typeface="Times New Roman" panose="02020603050405020304" pitchFamily="18" charset="0"/>
              </a:rPr>
              <a:t>Trong câu chuyện, chúng ta thấy được tài năng của Hê-minh-uê qua việc sử dụng các đặc sắc nghệ thuật trong câu chuyện. Tác giả không hề nói gì về chiến tranh, nhưng chúng ta cảm nhận được hời thở của nó qua hình ảnh biểu tượng: cây cầu - ranh giới của hai phe chiến tranh. Tác giả không hề có sự đánh giá nào về nhân vật của mình nhưng qua ngôn ngữ đối thoại giữa nhân vật tôi và ông lão cho thấy đặc điểm, tâm trạng và phẩm chất của nhân vật. Đặc biệt, việc không đặt tên cho ông lão có ý nghĩa khái quát lớn. Đó không chỉ là một ông lão ngồi bên cầu mà nhân vật tôi gặp được mà ông là đại diện cho rất nhiều số phận con người bị ảnh hưởng bởi chiến tranh.</a:t>
            </a:r>
          </a:p>
        </p:txBody>
      </p:sp>
    </p:spTree>
    <p:extLst>
      <p:ext uri="{BB962C8B-B14F-4D97-AF65-F5344CB8AC3E}">
        <p14:creationId xmlns:p14="http://schemas.microsoft.com/office/powerpoint/2010/main" val="979188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7086600" cy="8710077"/>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4000" dirty="0">
                <a:solidFill>
                  <a:srgbClr val="000000"/>
                </a:solidFill>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Tác phẩm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Ông </a:t>
            </a:r>
            <a:r>
              <a:rPr lang="en-US" sz="4000" i="1" dirty="0" err="1">
                <a:solidFill>
                  <a:srgbClr val="000000"/>
                </a:solidFill>
                <a:latin typeface="Times New Roman" panose="02020603050405020304" pitchFamily="18" charset="0"/>
                <a:cs typeface="Times New Roman" panose="02020603050405020304" pitchFamily="18" charset="0"/>
              </a:rPr>
              <a:t>lão</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bên c</a:t>
            </a:r>
            <a:r>
              <a:rPr kumimoji="0" lang="en-US" sz="40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hiếc</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cầu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cũng thể hiện tình cảm yêu mến, khâm phục của nhà văn đối với những con người lao động nghèo khổ. Tác giả muốn chuyển đến người đọc một thông điệp quan trọng: Chiến tranh chỉ đem đến mất mát, đau thương. Con người dù trong hoàn cảnh nào cũng luôn giữ cho mình sự lương thiện và tình yêu thương. Câu chuyện còn nhắc nhở con người phải biết trân trọng, giữ gìn nền hòa bình trên toàn thế giới</a:t>
            </a:r>
          </a:p>
        </p:txBody>
      </p:sp>
      <p:pic>
        <p:nvPicPr>
          <p:cNvPr id="5" name="Picture 4">
            <a:extLst>
              <a:ext uri="{FF2B5EF4-FFF2-40B4-BE49-F238E27FC236}">
                <a16:creationId xmlns:a16="http://schemas.microsoft.com/office/drawing/2014/main" id="{36B28660-2736-EFD8-FBDC-15CC6398A82C}"/>
              </a:ext>
            </a:extLst>
          </p:cNvPr>
          <p:cNvPicPr>
            <a:picLocks noChangeAspect="1"/>
          </p:cNvPicPr>
          <p:nvPr/>
        </p:nvPicPr>
        <p:blipFill>
          <a:blip r:embed="rId2"/>
          <a:srcRect l="25341" r="22000" b="1"/>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2615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36"/>
          <p:cNvPicPr preferRelativeResize="0"/>
          <p:nvPr/>
        </p:nvPicPr>
        <p:blipFill rotWithShape="1">
          <a:blip r:embed="rId3">
            <a:alphaModFix/>
          </a:blip>
          <a:srcRect/>
          <a:stretch/>
        </p:blipFill>
        <p:spPr>
          <a:xfrm>
            <a:off x="13751090" y="5520966"/>
            <a:ext cx="4319147" cy="4772929"/>
          </a:xfrm>
          <a:prstGeom prst="rect">
            <a:avLst/>
          </a:prstGeom>
          <a:noFill/>
          <a:ln>
            <a:noFill/>
          </a:ln>
        </p:spPr>
      </p:pic>
      <p:sp>
        <p:nvSpPr>
          <p:cNvPr id="457" name="Google Shape;457;p36"/>
          <p:cNvSpPr txBox="1"/>
          <p:nvPr/>
        </p:nvSpPr>
        <p:spPr>
          <a:xfrm>
            <a:off x="5688682" y="375024"/>
            <a:ext cx="6753612" cy="1169061"/>
          </a:xfrm>
          <a:prstGeom prst="rect">
            <a:avLst/>
          </a:prstGeom>
          <a:noFill/>
          <a:ln>
            <a:noFill/>
          </a:ln>
        </p:spPr>
        <p:txBody>
          <a:bodyPr spcFirstLastPara="1" wrap="square" lIns="182762" tIns="91356" rIns="182762" bIns="91356" anchor="t" anchorCtr="0">
            <a:spAutoFit/>
          </a:bodyPr>
          <a:lstStyle/>
          <a:p>
            <a:r>
              <a:rPr lang="en-US" sz="6398" b="1">
                <a:solidFill>
                  <a:srgbClr val="FF0000"/>
                </a:solidFill>
                <a:latin typeface="Times New Roman"/>
                <a:ea typeface="Times New Roman"/>
                <a:cs typeface="Times New Roman"/>
                <a:sym typeface="Times New Roman"/>
              </a:rPr>
              <a:t>Hướng dẫn tự học</a:t>
            </a:r>
            <a:endParaRPr sz="6398" b="1">
              <a:solidFill>
                <a:srgbClr val="FF0000"/>
              </a:solidFill>
              <a:latin typeface="Times New Roman"/>
              <a:ea typeface="Times New Roman"/>
              <a:cs typeface="Times New Roman"/>
              <a:sym typeface="Times New Roman"/>
            </a:endParaRPr>
          </a:p>
        </p:txBody>
      </p:sp>
      <p:pic>
        <p:nvPicPr>
          <p:cNvPr id="458" name="Google Shape;458;p36"/>
          <p:cNvPicPr preferRelativeResize="0"/>
          <p:nvPr/>
        </p:nvPicPr>
        <p:blipFill rotWithShape="1">
          <a:blip r:embed="rId4">
            <a:alphaModFix/>
          </a:blip>
          <a:srcRect/>
          <a:stretch/>
        </p:blipFill>
        <p:spPr>
          <a:xfrm>
            <a:off x="3961026" y="379773"/>
            <a:ext cx="1439716" cy="1352886"/>
          </a:xfrm>
          <a:prstGeom prst="rect">
            <a:avLst/>
          </a:prstGeom>
          <a:noFill/>
          <a:ln>
            <a:noFill/>
          </a:ln>
        </p:spPr>
      </p:pic>
      <p:pic>
        <p:nvPicPr>
          <p:cNvPr id="459" name="Google Shape;459;p36"/>
          <p:cNvPicPr preferRelativeResize="0"/>
          <p:nvPr/>
        </p:nvPicPr>
        <p:blipFill rotWithShape="1">
          <a:blip r:embed="rId4">
            <a:alphaModFix/>
          </a:blip>
          <a:srcRect/>
          <a:stretch/>
        </p:blipFill>
        <p:spPr>
          <a:xfrm>
            <a:off x="12705799" y="379773"/>
            <a:ext cx="1439716" cy="1352886"/>
          </a:xfrm>
          <a:prstGeom prst="rect">
            <a:avLst/>
          </a:prstGeom>
          <a:noFill/>
          <a:ln>
            <a:noFill/>
          </a:ln>
        </p:spPr>
      </p:pic>
      <p:pic>
        <p:nvPicPr>
          <p:cNvPr id="460" name="Google Shape;460;p36" descr="9ee5199484871"/>
          <p:cNvPicPr preferRelativeResize="0"/>
          <p:nvPr/>
        </p:nvPicPr>
        <p:blipFill rotWithShape="1">
          <a:blip r:embed="rId5">
            <a:alphaModFix/>
          </a:blip>
          <a:srcRect/>
          <a:stretch/>
        </p:blipFill>
        <p:spPr>
          <a:xfrm>
            <a:off x="950676" y="3110480"/>
            <a:ext cx="1877099" cy="1169191"/>
          </a:xfrm>
          <a:prstGeom prst="rect">
            <a:avLst/>
          </a:prstGeom>
          <a:noFill/>
          <a:ln>
            <a:noFill/>
          </a:ln>
        </p:spPr>
      </p:pic>
      <p:sp>
        <p:nvSpPr>
          <p:cNvPr id="461" name="Google Shape;461;p36"/>
          <p:cNvSpPr txBox="1"/>
          <p:nvPr/>
        </p:nvSpPr>
        <p:spPr>
          <a:xfrm>
            <a:off x="3398189" y="2695985"/>
            <a:ext cx="10352901" cy="1070765"/>
          </a:xfrm>
          <a:prstGeom prst="rect">
            <a:avLst/>
          </a:prstGeom>
          <a:noFill/>
          <a:ln>
            <a:noFill/>
          </a:ln>
        </p:spPr>
        <p:txBody>
          <a:bodyPr spcFirstLastPara="1" wrap="square" lIns="182762" tIns="91356" rIns="182762" bIns="91356" anchor="t" anchorCtr="0">
            <a:spAutoFit/>
          </a:bodyPr>
          <a:lstStyle/>
          <a:p>
            <a:pPr algn="just">
              <a:lnSpc>
                <a:spcPct val="120000"/>
              </a:lnSpc>
            </a:pPr>
            <a:r>
              <a:rPr lang="en-US" sz="4799" dirty="0" err="1" smtClean="0">
                <a:solidFill>
                  <a:srgbClr val="3F3F3F"/>
                </a:solidFill>
                <a:latin typeface="Times New Roman"/>
                <a:ea typeface="Times New Roman"/>
                <a:cs typeface="Times New Roman"/>
                <a:sym typeface="Times New Roman"/>
              </a:rPr>
              <a:t>Hoàn</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thiện</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bài</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viết</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đề</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còn</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lại</a:t>
            </a:r>
            <a:r>
              <a:rPr lang="en-US" sz="4799" dirty="0" smtClean="0">
                <a:solidFill>
                  <a:srgbClr val="3F3F3F"/>
                </a:solidFill>
                <a:latin typeface="Times New Roman"/>
                <a:ea typeface="Times New Roman"/>
                <a:cs typeface="Times New Roman"/>
                <a:sym typeface="Times New Roman"/>
              </a:rPr>
              <a:t>.</a:t>
            </a:r>
            <a:endParaRPr sz="4799" dirty="0">
              <a:solidFill>
                <a:srgbClr val="3F3F3F"/>
              </a:solidFill>
              <a:latin typeface="Times New Roman"/>
              <a:ea typeface="Times New Roman"/>
              <a:cs typeface="Times New Roman"/>
              <a:sym typeface="Times New Roman"/>
            </a:endParaRPr>
          </a:p>
        </p:txBody>
      </p:sp>
      <p:pic>
        <p:nvPicPr>
          <p:cNvPr id="462" name="Google Shape;462;p36" descr="9ee5199484871"/>
          <p:cNvPicPr preferRelativeResize="0"/>
          <p:nvPr/>
        </p:nvPicPr>
        <p:blipFill rotWithShape="1">
          <a:blip r:embed="rId5">
            <a:alphaModFix/>
          </a:blip>
          <a:srcRect/>
          <a:stretch/>
        </p:blipFill>
        <p:spPr>
          <a:xfrm>
            <a:off x="937624" y="5287472"/>
            <a:ext cx="1877099" cy="1169191"/>
          </a:xfrm>
          <a:prstGeom prst="rect">
            <a:avLst/>
          </a:prstGeom>
          <a:noFill/>
          <a:ln>
            <a:noFill/>
          </a:ln>
        </p:spPr>
      </p:pic>
      <p:sp>
        <p:nvSpPr>
          <p:cNvPr id="463" name="Google Shape;463;p36"/>
          <p:cNvSpPr txBox="1"/>
          <p:nvPr/>
        </p:nvSpPr>
        <p:spPr>
          <a:xfrm>
            <a:off x="3409075" y="4909900"/>
            <a:ext cx="13245384" cy="1957033"/>
          </a:xfrm>
          <a:prstGeom prst="rect">
            <a:avLst/>
          </a:prstGeom>
          <a:noFill/>
          <a:ln>
            <a:noFill/>
          </a:ln>
        </p:spPr>
        <p:txBody>
          <a:bodyPr spcFirstLastPara="1" wrap="square" lIns="182762" tIns="91356" rIns="182762" bIns="91356" anchor="t" anchorCtr="0">
            <a:spAutoFit/>
          </a:bodyPr>
          <a:lstStyle/>
          <a:p>
            <a:pPr algn="just">
              <a:lnSpc>
                <a:spcPct val="120000"/>
              </a:lnSpc>
            </a:pPr>
            <a:r>
              <a:rPr lang="en-US" sz="4799" dirty="0" smtClean="0">
                <a:solidFill>
                  <a:srgbClr val="3F3F3F"/>
                </a:solidFill>
                <a:latin typeface="Times New Roman"/>
                <a:ea typeface="Times New Roman"/>
                <a:cs typeface="Times New Roman"/>
                <a:sym typeface="Times New Roman"/>
              </a:rPr>
              <a:t>So </a:t>
            </a:r>
            <a:r>
              <a:rPr lang="en-US" sz="4799" dirty="0" err="1" smtClean="0">
                <a:solidFill>
                  <a:srgbClr val="3F3F3F"/>
                </a:solidFill>
                <a:latin typeface="Times New Roman"/>
                <a:ea typeface="Times New Roman"/>
                <a:cs typeface="Times New Roman"/>
                <a:sym typeface="Times New Roman"/>
              </a:rPr>
              <a:t>sánh</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bảng</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kiểm</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rút</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kinh</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nghiệm</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trong</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bài</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viết</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tiếp</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theo.</a:t>
            </a:r>
            <a:endParaRPr sz="4799" dirty="0">
              <a:solidFill>
                <a:srgbClr val="3F3F3F"/>
              </a:solidFill>
              <a:latin typeface="Times New Roman"/>
              <a:ea typeface="Times New Roman"/>
              <a:cs typeface="Times New Roman"/>
              <a:sym typeface="Times New Roman"/>
            </a:endParaRPr>
          </a:p>
        </p:txBody>
      </p:sp>
      <p:pic>
        <p:nvPicPr>
          <p:cNvPr id="464" name="Google Shape;464;p36" descr="9ee5199484871"/>
          <p:cNvPicPr preferRelativeResize="0"/>
          <p:nvPr/>
        </p:nvPicPr>
        <p:blipFill rotWithShape="1">
          <a:blip r:embed="rId5">
            <a:alphaModFix/>
          </a:blip>
          <a:srcRect/>
          <a:stretch/>
        </p:blipFill>
        <p:spPr>
          <a:xfrm>
            <a:off x="937624" y="7565676"/>
            <a:ext cx="1877099" cy="1169191"/>
          </a:xfrm>
          <a:prstGeom prst="rect">
            <a:avLst/>
          </a:prstGeom>
          <a:noFill/>
          <a:ln>
            <a:noFill/>
          </a:ln>
        </p:spPr>
      </p:pic>
      <p:sp>
        <p:nvSpPr>
          <p:cNvPr id="465" name="Google Shape;465;p36"/>
          <p:cNvSpPr txBox="1"/>
          <p:nvPr/>
        </p:nvSpPr>
        <p:spPr>
          <a:xfrm>
            <a:off x="3385138" y="7159103"/>
            <a:ext cx="9320659" cy="1957033"/>
          </a:xfrm>
          <a:prstGeom prst="rect">
            <a:avLst/>
          </a:prstGeom>
          <a:noFill/>
          <a:ln>
            <a:noFill/>
          </a:ln>
        </p:spPr>
        <p:txBody>
          <a:bodyPr spcFirstLastPara="1" wrap="square" lIns="182762" tIns="91356" rIns="182762" bIns="91356" anchor="t" anchorCtr="0">
            <a:spAutoFit/>
          </a:bodyPr>
          <a:lstStyle/>
          <a:p>
            <a:pPr algn="just">
              <a:lnSpc>
                <a:spcPct val="120000"/>
              </a:lnSpc>
            </a:pPr>
            <a:r>
              <a:rPr lang="en-US" sz="4799" dirty="0" err="1">
                <a:solidFill>
                  <a:srgbClr val="3F3F3F"/>
                </a:solidFill>
                <a:latin typeface="Times New Roman"/>
                <a:ea typeface="Times New Roman"/>
                <a:cs typeface="Times New Roman"/>
                <a:sym typeface="Times New Roman"/>
              </a:rPr>
              <a:t>Chuẩn</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bị</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bài</a:t>
            </a:r>
            <a:r>
              <a:rPr lang="en-US" sz="4799" dirty="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Nói</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và</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nghe</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theo</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nhóm</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đã</a:t>
            </a:r>
            <a:r>
              <a:rPr lang="en-US" sz="4799" dirty="0" smtClean="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phân</a:t>
            </a:r>
            <a:r>
              <a:rPr lang="en-US" sz="4799" dirty="0" smtClean="0">
                <a:solidFill>
                  <a:srgbClr val="3F3F3F"/>
                </a:solidFill>
                <a:latin typeface="Times New Roman"/>
                <a:ea typeface="Times New Roman"/>
                <a:cs typeface="Times New Roman"/>
                <a:sym typeface="Times New Roman"/>
              </a:rPr>
              <a:t>.  </a:t>
            </a:r>
            <a:endParaRPr sz="4799"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49432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000"/>
                                        <p:tgtEl>
                                          <p:spTgt spid="458"/>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10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1000"/>
                                        <p:tgtEl>
                                          <p:spTgt spid="4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6"/>
                                        </p:tgtEl>
                                        <p:attrNameLst>
                                          <p:attrName>style.visibility</p:attrName>
                                        </p:attrNameLst>
                                      </p:cBhvr>
                                      <p:to>
                                        <p:strVal val="visible"/>
                                      </p:to>
                                    </p:set>
                                    <p:animEffect transition="in" filter="fade">
                                      <p:cBhvr>
                                        <p:cTn id="18" dur="2000"/>
                                        <p:tgtEl>
                                          <p:spTgt spid="4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0"/>
                                        </p:tgtEl>
                                        <p:attrNameLst>
                                          <p:attrName>style.visibility</p:attrName>
                                        </p:attrNameLst>
                                      </p:cBhvr>
                                      <p:to>
                                        <p:strVal val="visible"/>
                                      </p:to>
                                    </p:set>
                                    <p:animEffect transition="in" filter="fade">
                                      <p:cBhvr>
                                        <p:cTn id="23" dur="1000"/>
                                        <p:tgtEl>
                                          <p:spTgt spid="460"/>
                                        </p:tgtEl>
                                      </p:cBhvr>
                                    </p:animEffect>
                                  </p:childTnLst>
                                </p:cTn>
                              </p:par>
                              <p:par>
                                <p:cTn id="24" presetID="10" presetClass="entr" presetSubtype="0" fill="hold" nodeType="withEffect">
                                  <p:stCondLst>
                                    <p:cond delay="0"/>
                                  </p:stCondLst>
                                  <p:childTnLst>
                                    <p:set>
                                      <p:cBhvr>
                                        <p:cTn id="25" dur="1" fill="hold">
                                          <p:stCondLst>
                                            <p:cond delay="0"/>
                                          </p:stCondLst>
                                        </p:cTn>
                                        <p:tgtEl>
                                          <p:spTgt spid="461"/>
                                        </p:tgtEl>
                                        <p:attrNameLst>
                                          <p:attrName>style.visibility</p:attrName>
                                        </p:attrNameLst>
                                      </p:cBhvr>
                                      <p:to>
                                        <p:strVal val="visible"/>
                                      </p:to>
                                    </p:set>
                                    <p:animEffect transition="in" filter="fade">
                                      <p:cBhvr>
                                        <p:cTn id="26" dur="1000"/>
                                        <p:tgtEl>
                                          <p:spTgt spid="4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2"/>
                                        </p:tgtEl>
                                        <p:attrNameLst>
                                          <p:attrName>style.visibility</p:attrName>
                                        </p:attrNameLst>
                                      </p:cBhvr>
                                      <p:to>
                                        <p:strVal val="visible"/>
                                      </p:to>
                                    </p:set>
                                    <p:animEffect transition="in" filter="fade">
                                      <p:cBhvr>
                                        <p:cTn id="31" dur="1000"/>
                                        <p:tgtEl>
                                          <p:spTgt spid="462"/>
                                        </p:tgtEl>
                                      </p:cBhvr>
                                    </p:animEffect>
                                  </p:childTnLst>
                                </p:cTn>
                              </p:par>
                              <p:par>
                                <p:cTn id="32" presetID="10" presetClass="entr" presetSubtype="0" fill="hold" nodeType="withEffect">
                                  <p:stCondLst>
                                    <p:cond delay="0"/>
                                  </p:stCondLst>
                                  <p:childTnLst>
                                    <p:set>
                                      <p:cBhvr>
                                        <p:cTn id="33" dur="1" fill="hold">
                                          <p:stCondLst>
                                            <p:cond delay="0"/>
                                          </p:stCondLst>
                                        </p:cTn>
                                        <p:tgtEl>
                                          <p:spTgt spid="463"/>
                                        </p:tgtEl>
                                        <p:attrNameLst>
                                          <p:attrName>style.visibility</p:attrName>
                                        </p:attrNameLst>
                                      </p:cBhvr>
                                      <p:to>
                                        <p:strVal val="visible"/>
                                      </p:to>
                                    </p:set>
                                    <p:animEffect transition="in" filter="fade">
                                      <p:cBhvr>
                                        <p:cTn id="34" dur="1000"/>
                                        <p:tgtEl>
                                          <p:spTgt spid="4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4"/>
                                        </p:tgtEl>
                                        <p:attrNameLst>
                                          <p:attrName>style.visibility</p:attrName>
                                        </p:attrNameLst>
                                      </p:cBhvr>
                                      <p:to>
                                        <p:strVal val="visible"/>
                                      </p:to>
                                    </p:set>
                                    <p:animEffect transition="in" filter="fade">
                                      <p:cBhvr>
                                        <p:cTn id="39" dur="1000"/>
                                        <p:tgtEl>
                                          <p:spTgt spid="464"/>
                                        </p:tgtEl>
                                      </p:cBhvr>
                                    </p:animEffect>
                                  </p:childTnLst>
                                </p:cTn>
                              </p:par>
                              <p:par>
                                <p:cTn id="40" presetID="10" presetClass="entr" presetSubtype="0" fill="hold" nodeType="withEffect">
                                  <p:stCondLst>
                                    <p:cond delay="0"/>
                                  </p:stCondLst>
                                  <p:childTnLst>
                                    <p:set>
                                      <p:cBhvr>
                                        <p:cTn id="41" dur="1" fill="hold">
                                          <p:stCondLst>
                                            <p:cond delay="0"/>
                                          </p:stCondLst>
                                        </p:cTn>
                                        <p:tgtEl>
                                          <p:spTgt spid="465"/>
                                        </p:tgtEl>
                                        <p:attrNameLst>
                                          <p:attrName>style.visibility</p:attrName>
                                        </p:attrNameLst>
                                      </p:cBhvr>
                                      <p:to>
                                        <p:strVal val="visible"/>
                                      </p:to>
                                    </p:set>
                                    <p:animEffect transition="in" filter="fade">
                                      <p:cBhvr>
                                        <p:cTn id="42"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212" y="4991100"/>
            <a:ext cx="168402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Nhắc</a:t>
            </a:r>
            <a:r>
              <a:rPr kumimoji="0" lang="en-US" sz="4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lang="en-US" sz="4400" b="1" dirty="0">
                <a:solidFill>
                  <a:prstClr val="black"/>
                </a:solidFill>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4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cục</a:t>
            </a:r>
            <a:r>
              <a:rPr kumimoji="0" lang="en-US" sz="4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b="1" dirty="0" smtClean="0">
                <a:solidFill>
                  <a:prstClr val="black"/>
                </a:solidFill>
                <a:latin typeface="Times New Roman" panose="02020603050405020304" pitchFamily="18" charset="0"/>
                <a:cs typeface="Times New Roman" panose="02020603050405020304" pitchFamily="18" charset="0"/>
              </a:rPr>
              <a:t>p</a:t>
            </a:r>
            <a:r>
              <a:rPr kumimoji="0" lang="en-US" sz="4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hân</a:t>
            </a:r>
            <a:r>
              <a:rPr kumimoji="0" lang="en-US" sz="4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tích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endParaRPr kumimoji="0" lang="en-US"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8ECF37E4-75B3-7C0F-EB0C-1C374B653694}"/>
              </a:ext>
            </a:extLst>
          </p:cNvPr>
          <p:cNvSpPr/>
          <p:nvPr/>
        </p:nvSpPr>
        <p:spPr>
          <a:xfrm>
            <a:off x="5638800" y="1085671"/>
            <a:ext cx="123444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0000"/>
                </a:solidFill>
                <a:latin typeface="#9Slide07 SVNBango" panose="02000000000000000000" pitchFamily="2" charset="0"/>
              </a:rPr>
              <a:t>CÙNG NHAU GHI NHỚ</a:t>
            </a:r>
            <a:endParaRPr kumimoji="0" lang="vi-VN" sz="7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2" name="Freeform 2">
            <a:extLst>
              <a:ext uri="{FF2B5EF4-FFF2-40B4-BE49-F238E27FC236}">
                <a16:creationId xmlns:a16="http://schemas.microsoft.com/office/drawing/2014/main" id="{11A90908-B795-BA12-5B3B-168C87CCBDAC}"/>
              </a:ext>
            </a:extLst>
          </p:cNvPr>
          <p:cNvSpPr/>
          <p:nvPr/>
        </p:nvSpPr>
        <p:spPr>
          <a:xfrm>
            <a:off x="879555" y="571500"/>
            <a:ext cx="8226345" cy="4010343"/>
          </a:xfrm>
          <a:custGeom>
            <a:avLst/>
            <a:gdLst/>
            <a:ahLst/>
            <a:cxnLst/>
            <a:rect l="l" t="t" r="r" b="b"/>
            <a:pathLst>
              <a:path w="8226345" h="4010343">
                <a:moveTo>
                  <a:pt x="0" y="0"/>
                </a:moveTo>
                <a:lnTo>
                  <a:pt x="8226345" y="0"/>
                </a:lnTo>
                <a:lnTo>
                  <a:pt x="8226345" y="4010343"/>
                </a:lnTo>
                <a:lnTo>
                  <a:pt x="0" y="401034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1887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algn="just"/>
            <a:r>
              <a:rPr lang="vi-VN" sz="4400" b="1" dirty="0" smtClean="0">
                <a:solidFill>
                  <a:srgbClr val="000000"/>
                </a:solidFill>
                <a:latin typeface="+mj-lt"/>
              </a:rPr>
              <a:t>–</a:t>
            </a:r>
            <a:r>
              <a:rPr lang="en-US" sz="4400" b="1" dirty="0" smtClean="0">
                <a:solidFill>
                  <a:srgbClr val="000000"/>
                </a:solidFill>
                <a:latin typeface="+mj-lt"/>
              </a:rPr>
              <a:t> B</a:t>
            </a:r>
            <a:r>
              <a:rPr lang="vi-VN" sz="4400" b="1" dirty="0" smtClean="0">
                <a:solidFill>
                  <a:srgbClr val="000000"/>
                </a:solidFill>
                <a:latin typeface="+mj-lt"/>
              </a:rPr>
              <a:t>ố </a:t>
            </a:r>
            <a:r>
              <a:rPr lang="vi-VN" sz="4400" b="1" dirty="0">
                <a:solidFill>
                  <a:srgbClr val="000000"/>
                </a:solidFill>
                <a:latin typeface="+mj-lt"/>
              </a:rPr>
              <a:t>cục ba phần:</a:t>
            </a:r>
            <a:endParaRPr lang="vi-VN" sz="4400" dirty="0">
              <a:solidFill>
                <a:srgbClr val="000000"/>
              </a:solidFill>
              <a:latin typeface="+mj-lt"/>
            </a:endParaRPr>
          </a:p>
        </p:txBody>
      </p:sp>
      <p:graphicFrame>
        <p:nvGraphicFramePr>
          <p:cNvPr id="2" name="Table 1"/>
          <p:cNvGraphicFramePr>
            <a:graphicFrameLocks noGrp="1"/>
          </p:cNvGraphicFramePr>
          <p:nvPr>
            <p:extLst/>
          </p:nvPr>
        </p:nvGraphicFramePr>
        <p:xfrm>
          <a:off x="457200" y="1600200"/>
          <a:ext cx="17373599" cy="8420101"/>
        </p:xfrm>
        <a:graphic>
          <a:graphicData uri="http://schemas.openxmlformats.org/drawingml/2006/table">
            <a:tbl>
              <a:tblPr>
                <a:tableStyleId>{5940675A-B579-460E-94D1-54222C63F5DA}</a:tableStyleId>
              </a:tblPr>
              <a:tblGrid>
                <a:gridCol w="1783895">
                  <a:extLst>
                    <a:ext uri="{9D8B030D-6E8A-4147-A177-3AD203B41FA5}">
                      <a16:colId xmlns:a16="http://schemas.microsoft.com/office/drawing/2014/main" val="1168354791"/>
                    </a:ext>
                  </a:extLst>
                </a:gridCol>
                <a:gridCol w="15589704">
                  <a:extLst>
                    <a:ext uri="{9D8B030D-6E8A-4147-A177-3AD203B41FA5}">
                      <a16:colId xmlns:a16="http://schemas.microsoft.com/office/drawing/2014/main" val="1784139008"/>
                    </a:ext>
                  </a:extLst>
                </a:gridCol>
              </a:tblGrid>
              <a:tr h="771626">
                <a:tc>
                  <a:txBody>
                    <a:bodyPr/>
                    <a:lstStyle/>
                    <a:p>
                      <a:pPr algn="ctr"/>
                      <a:r>
                        <a:rPr lang="en-US" sz="4000" b="1" dirty="0" err="1">
                          <a:effectLst/>
                          <a:latin typeface="Times New Roman" panose="02020603050405020304" pitchFamily="18" charset="0"/>
                          <a:cs typeface="Times New Roman" panose="02020603050405020304" pitchFamily="18" charset="0"/>
                        </a:rPr>
                        <a:t>Mở</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000" dirty="0" err="1">
                          <a:effectLst/>
                          <a:latin typeface="Times New Roman" panose="02020603050405020304" pitchFamily="18" charset="0"/>
                          <a:cs typeface="Times New Roman" panose="02020603050405020304" pitchFamily="18" charset="0"/>
                        </a:rPr>
                        <a:t>Giới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thiệu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giả</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loại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chung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2486834034"/>
                  </a:ext>
                </a:extLst>
              </a:tr>
              <a:tr h="6198491">
                <a:tc>
                  <a:txBody>
                    <a:bodyPr/>
                    <a:lstStyle/>
                    <a:p>
                      <a:pPr algn="ctr"/>
                      <a:r>
                        <a:rPr lang="en-US" sz="4000" b="1" dirty="0" err="1">
                          <a:effectLst/>
                          <a:latin typeface="Times New Roman" panose="02020603050405020304" pitchFamily="18" charset="0"/>
                          <a:cs typeface="Times New Roman" panose="02020603050405020304" pitchFamily="18" charset="0"/>
                        </a:rPr>
                        <a:t>Thân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nội</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Nêu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rõ</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hiệu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quả</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thẩm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mĩ</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đó</a:t>
                      </a:r>
                      <a:endParaRPr lang="en-US" sz="4000" dirty="0">
                        <a:effectLst/>
                        <a:latin typeface="Times New Roman" panose="02020603050405020304" pitchFamily="18" charset="0"/>
                        <a:cs typeface="Times New Roman" panose="02020603050405020304" pitchFamily="18" charset="0"/>
                      </a:endParaRP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huống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giản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dị</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giàu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sức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quát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huống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đáo</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xây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dựng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Một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số</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điểm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nhìn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ngôn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ngữ</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687620712"/>
                  </a:ext>
                </a:extLst>
              </a:tr>
              <a:tr h="1449984">
                <a:tc>
                  <a:txBody>
                    <a:bodyPr/>
                    <a:lstStyle/>
                    <a:p>
                      <a:pPr algn="ctr"/>
                      <a:r>
                        <a:rPr lang="en-US" sz="4000" b="1" dirty="0" err="1">
                          <a:effectLst/>
                          <a:latin typeface="Times New Roman" panose="02020603050405020304" pitchFamily="18" charset="0"/>
                          <a:cs typeface="Times New Roman" panose="02020603050405020304" pitchFamily="18" charset="0"/>
                        </a:rPr>
                        <a:t>Kết</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vi-VN" sz="4000" dirty="0">
                          <a:effectLst/>
                          <a:latin typeface="Times New Roman" panose="02020603050405020304" pitchFamily="18" charset="0"/>
                          <a:cs typeface="Times New Roman" panose="02020603050405020304" pitchFamily="18" charset="0"/>
                        </a:rPr>
                        <a:t>Nhận xét khái quát giá trị nội dung và nghệ thuật của truyện. Nêu tác động của truyện đơi với cá nhân người viết bài</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2735022739"/>
                  </a:ext>
                </a:extLst>
              </a:tr>
            </a:tbl>
          </a:graphicData>
        </a:graphic>
      </p:graphicFrame>
    </p:spTree>
    <p:extLst>
      <p:ext uri="{BB962C8B-B14F-4D97-AF65-F5344CB8AC3E}">
        <p14:creationId xmlns:p14="http://schemas.microsoft.com/office/powerpoint/2010/main" val="12719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41D68A3E-32E9-BCD3-A51D-2C2927073D9E}"/>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4" name="Freeform 5">
            <a:extLst>
              <a:ext uri="{FF2B5EF4-FFF2-40B4-BE49-F238E27FC236}">
                <a16:creationId xmlns:a16="http://schemas.microsoft.com/office/drawing/2014/main" id="{E8F56705-DEDD-DB65-F54E-BB263CC0E8F1}"/>
              </a:ext>
            </a:extLst>
          </p:cNvPr>
          <p:cNvSpPr/>
          <p:nvPr/>
        </p:nvSpPr>
        <p:spPr>
          <a:xfrm>
            <a:off x="9104644" y="2286000"/>
            <a:ext cx="9183356" cy="8001000"/>
          </a:xfrm>
          <a:custGeom>
            <a:avLst/>
            <a:gdLst/>
            <a:ahLst/>
            <a:cxnLst/>
            <a:rect l="l" t="t" r="r" b="b"/>
            <a:pathLst>
              <a:path w="4514102" h="3932912">
                <a:moveTo>
                  <a:pt x="0" y="0"/>
                </a:moveTo>
                <a:lnTo>
                  <a:pt x="4514102" y="0"/>
                </a:lnTo>
                <a:lnTo>
                  <a:pt x="4514102" y="3932912"/>
                </a:lnTo>
                <a:lnTo>
                  <a:pt x="0" y="3932912"/>
                </a:lnTo>
                <a:lnTo>
                  <a:pt x="0" y="0"/>
                </a:lnTo>
                <a:close/>
              </a:path>
            </a:pathLst>
          </a:custGeom>
          <a:blipFill>
            <a:blip r:embed="rId3"/>
            <a:stretch>
              <a:fillRect/>
            </a:stretch>
          </a:blipFill>
        </p:spPr>
        <p:txBody>
          <a:bodyPr/>
          <a:lstStyle/>
          <a:p>
            <a:endParaRPr lang="en-US"/>
          </a:p>
        </p:txBody>
      </p:sp>
      <p:sp>
        <p:nvSpPr>
          <p:cNvPr id="10" name="TextBox 9"/>
          <p:cNvSpPr txBox="1"/>
          <p:nvPr/>
        </p:nvSpPr>
        <p:spPr>
          <a:xfrm>
            <a:off x="-457200" y="3238500"/>
            <a:ext cx="10614536" cy="1323439"/>
          </a:xfrm>
          <a:prstGeom prst="rect">
            <a:avLst/>
          </a:prstGeom>
          <a:noFill/>
        </p:spPr>
        <p:txBody>
          <a:bodyPr wrap="square" rtlCol="0">
            <a:spAutoFit/>
          </a:bodyPr>
          <a:lstStyle/>
          <a:p>
            <a:pPr algn="ctr"/>
            <a:r>
              <a:rPr lang="en-US" sz="8000" b="1" dirty="0" err="1" smtClean="0">
                <a:solidFill>
                  <a:srgbClr val="FF0000"/>
                </a:solidFill>
                <a:latin typeface="#9Slide07 SVNGuerrilla" panose="00000500000000000000" pitchFamily="2" charset="0"/>
                <a:cs typeface="Times New Roman" panose="02020603050405020304" pitchFamily="18" charset="0"/>
              </a:rPr>
              <a:t>Trình</a:t>
            </a:r>
            <a:r>
              <a:rPr lang="en-US" sz="8000" b="1" dirty="0" smtClean="0">
                <a:solidFill>
                  <a:srgbClr val="FF0000"/>
                </a:solidFill>
                <a:latin typeface="#9Slide07 SVNGuerrilla" panose="00000500000000000000" pitchFamily="2" charset="0"/>
                <a:cs typeface="Times New Roman" panose="02020603050405020304" pitchFamily="18" charset="0"/>
              </a:rPr>
              <a:t> </a:t>
            </a:r>
            <a:r>
              <a:rPr lang="en-US" sz="8000" b="1" dirty="0" err="1" smtClean="0">
                <a:solidFill>
                  <a:srgbClr val="FF0000"/>
                </a:solidFill>
                <a:latin typeface="#9Slide07 SVNGuerrilla" panose="00000500000000000000" pitchFamily="2" charset="0"/>
                <a:cs typeface="Times New Roman" panose="02020603050405020304" pitchFamily="18" charset="0"/>
              </a:rPr>
              <a:t>bày</a:t>
            </a:r>
            <a:r>
              <a:rPr lang="en-US" sz="8000" b="1" dirty="0" smtClean="0">
                <a:solidFill>
                  <a:srgbClr val="FF0000"/>
                </a:solidFill>
                <a:latin typeface="#9Slide07 SVNGuerrilla" panose="00000500000000000000" pitchFamily="2" charset="0"/>
                <a:cs typeface="Times New Roman" panose="02020603050405020304" pitchFamily="18" charset="0"/>
              </a:rPr>
              <a:t> </a:t>
            </a:r>
            <a:r>
              <a:rPr lang="en-US" sz="8000" b="1" dirty="0" err="1" smtClean="0">
                <a:solidFill>
                  <a:srgbClr val="FF0000"/>
                </a:solidFill>
                <a:latin typeface="#9Slide07 SVNGuerrilla" panose="00000500000000000000" pitchFamily="2" charset="0"/>
                <a:cs typeface="Times New Roman" panose="02020603050405020304" pitchFamily="18" charset="0"/>
              </a:rPr>
              <a:t>sản</a:t>
            </a:r>
            <a:r>
              <a:rPr lang="en-US" sz="8000" b="1" dirty="0" smtClean="0">
                <a:solidFill>
                  <a:srgbClr val="FF0000"/>
                </a:solidFill>
                <a:latin typeface="#9Slide07 SVNGuerrilla" panose="00000500000000000000" pitchFamily="2" charset="0"/>
                <a:cs typeface="Times New Roman" panose="02020603050405020304" pitchFamily="18" charset="0"/>
              </a:rPr>
              <a:t> </a:t>
            </a:r>
            <a:r>
              <a:rPr lang="en-US" sz="8000" b="1" dirty="0" err="1" smtClean="0">
                <a:solidFill>
                  <a:srgbClr val="FF0000"/>
                </a:solidFill>
                <a:latin typeface="#9Slide07 SVNGuerrilla" panose="00000500000000000000" pitchFamily="2" charset="0"/>
                <a:cs typeface="Times New Roman" panose="02020603050405020304" pitchFamily="18" charset="0"/>
              </a:rPr>
              <a:t>phẩm</a:t>
            </a:r>
            <a:r>
              <a:rPr lang="en-US" sz="8000" b="1" dirty="0" smtClean="0">
                <a:solidFill>
                  <a:srgbClr val="FF0000"/>
                </a:solidFill>
                <a:latin typeface="#9Slide07 SVNGuerrilla" panose="00000500000000000000" pitchFamily="2" charset="0"/>
                <a:cs typeface="Times New Roman" panose="02020603050405020304" pitchFamily="18" charset="0"/>
              </a:rPr>
              <a:t> </a:t>
            </a:r>
            <a:endParaRPr lang="en-US" sz="8000" dirty="0">
              <a:solidFill>
                <a:srgbClr val="FF0000"/>
              </a:solidFill>
              <a:latin typeface="#9Slide07 SVNGuerrilla" panose="00000500000000000000" pitchFamily="2"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3900" y="6743700"/>
            <a:ext cx="16611600" cy="2123658"/>
          </a:xfrm>
          <a:prstGeom prst="rect">
            <a:avLst/>
          </a:prstGeom>
        </p:spPr>
        <p:txBody>
          <a:bodyPr wrap="square">
            <a:spAutoFit/>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Phân tích truyện ngắn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“Làng”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của Kim Lân.</a:t>
            </a:r>
          </a:p>
          <a:p>
            <a:pPr algn="just"/>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2.</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Phân tích truyện ngắn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“Ông lão bên chiếc cầu”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của Ơ-nít Hê-minh-uê</a:t>
            </a:r>
            <a:endParaRPr lang="vi-VN" sz="440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B58546-75C0-78F4-BDFB-354C3BC74E3F}"/>
              </a:ext>
            </a:extLst>
          </p:cNvPr>
          <p:cNvPicPr>
            <a:picLocks noChangeAspect="1"/>
          </p:cNvPicPr>
          <p:nvPr/>
        </p:nvPicPr>
        <p:blipFill>
          <a:blip r:embed="rId3"/>
          <a:srcRect r="3033" b="2"/>
          <a:stretch/>
        </p:blipFill>
        <p:spPr>
          <a:xfrm>
            <a:off x="7" y="10"/>
            <a:ext cx="9143993" cy="629441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7" name="Picture 6">
            <a:extLst>
              <a:ext uri="{FF2B5EF4-FFF2-40B4-BE49-F238E27FC236}">
                <a16:creationId xmlns:a16="http://schemas.microsoft.com/office/drawing/2014/main" id="{225C941F-C16E-9F03-852E-493DFE9F6A44}"/>
              </a:ext>
            </a:extLst>
          </p:cNvPr>
          <p:cNvPicPr>
            <a:picLocks noChangeAspect="1"/>
          </p:cNvPicPr>
          <p:nvPr/>
        </p:nvPicPr>
        <p:blipFill>
          <a:blip r:embed="rId4"/>
          <a:srcRect l="11310" r="11310"/>
          <a:stretch/>
        </p:blipFill>
        <p:spPr>
          <a:xfrm>
            <a:off x="9029700" y="10"/>
            <a:ext cx="9258292" cy="6281498"/>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Tree>
    <p:extLst>
      <p:ext uri="{BB962C8B-B14F-4D97-AF65-F5344CB8AC3E}">
        <p14:creationId xmlns:p14="http://schemas.microsoft.com/office/powerpoint/2010/main" val="29965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2628900"/>
            <a:ext cx="13162026"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Triển khai bài viết trên cơ sở dàn ý đã lập. Tuy vậy, nội dung bài viết có thể có thay đổi so với dàn ý nếu cần thiết.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Chú ý đảm bảo yêu cầu của kiểu bài nghị luận phân tích tác phẩm văn học, bám sát đặc trưng thể loại truyện: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Tổ chức hệ thống luận điểm hợp lí, mỗi luận điểm cần được phân tích, chứng minh bằng các lí lẽ và bằng chứng thuyết phục, tránh kể lại văn bản.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Tập trung vào những nét nổi bật của tác phẩm, tạo điểm nhấn cho bài viết.</a:t>
            </a:r>
          </a:p>
        </p:txBody>
      </p:sp>
      <p:sp>
        <p:nvSpPr>
          <p:cNvPr id="2" name="Freeform 2">
            <a:extLst>
              <a:ext uri="{FF2B5EF4-FFF2-40B4-BE49-F238E27FC236}">
                <a16:creationId xmlns:a16="http://schemas.microsoft.com/office/drawing/2014/main" id="{B788AA13-9542-EFB4-A9A6-EAB168ECB537}"/>
              </a:ext>
            </a:extLst>
          </p:cNvPr>
          <p:cNvSpPr/>
          <p:nvPr/>
        </p:nvSpPr>
        <p:spPr>
          <a:xfrm>
            <a:off x="13020918" y="6210300"/>
            <a:ext cx="5267082" cy="4648200"/>
          </a:xfrm>
          <a:custGeom>
            <a:avLst/>
            <a:gdLst/>
            <a:ahLst/>
            <a:cxnLst/>
            <a:rect l="l" t="t" r="r" b="b"/>
            <a:pathLst>
              <a:path w="4662663" h="4114800">
                <a:moveTo>
                  <a:pt x="0" y="0"/>
                </a:moveTo>
                <a:lnTo>
                  <a:pt x="4662663" y="0"/>
                </a:lnTo>
                <a:lnTo>
                  <a:pt x="466266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3">
            <a:extLst>
              <a:ext uri="{FF2B5EF4-FFF2-40B4-BE49-F238E27FC236}">
                <a16:creationId xmlns:a16="http://schemas.microsoft.com/office/drawing/2014/main" id="{9001C695-D3FE-A025-39CF-1941001BCB31}"/>
              </a:ext>
            </a:extLst>
          </p:cNvPr>
          <p:cNvSpPr/>
          <p:nvPr/>
        </p:nvSpPr>
        <p:spPr>
          <a:xfrm rot="3572314">
            <a:off x="205836" y="-1766154"/>
            <a:ext cx="2895600" cy="4962726"/>
          </a:xfrm>
          <a:custGeom>
            <a:avLst/>
            <a:gdLst/>
            <a:ahLst/>
            <a:cxnLst/>
            <a:rect l="l" t="t" r="r" b="b"/>
            <a:pathLst>
              <a:path w="4900692" h="4962726">
                <a:moveTo>
                  <a:pt x="0" y="0"/>
                </a:moveTo>
                <a:lnTo>
                  <a:pt x="4900692" y="0"/>
                </a:lnTo>
                <a:lnTo>
                  <a:pt x="4900692" y="4962726"/>
                </a:lnTo>
                <a:lnTo>
                  <a:pt x="0" y="4962726"/>
                </a:lnTo>
                <a:lnTo>
                  <a:pt x="0" y="0"/>
                </a:lnTo>
                <a:close/>
              </a:path>
            </a:pathLst>
          </a:custGeom>
          <a:blipFill>
            <a:blip r:embed="rId5"/>
            <a:stretch>
              <a:fillRect r="-69246"/>
            </a:stretch>
          </a:blipFill>
        </p:spPr>
      </p:sp>
      <p:sp>
        <p:nvSpPr>
          <p:cNvPr id="5" name="TextBox 4"/>
          <p:cNvSpPr txBox="1"/>
          <p:nvPr/>
        </p:nvSpPr>
        <p:spPr>
          <a:xfrm>
            <a:off x="5562600" y="1104900"/>
            <a:ext cx="7458318" cy="1107996"/>
          </a:xfrm>
          <a:prstGeom prst="rect">
            <a:avLst/>
          </a:prstGeom>
          <a:noFill/>
        </p:spPr>
        <p:txBody>
          <a:bodyPr wrap="square" rtlCol="0">
            <a:spAutoFit/>
          </a:bodyPr>
          <a:lstStyle/>
          <a:p>
            <a:pPr algn="ctr"/>
            <a:r>
              <a:rPr lang="en-US" sz="6600" b="1" dirty="0" err="1" smtClean="0">
                <a:latin typeface="Times New Roman" panose="02020603050405020304" pitchFamily="18" charset="0"/>
                <a:cs typeface="Times New Roman" panose="02020603050405020304" pitchFamily="18" charset="0"/>
              </a:rPr>
              <a:t>Lưu</a:t>
            </a:r>
            <a:r>
              <a:rPr lang="en-US" sz="6600" b="1" dirty="0" smtClean="0">
                <a:latin typeface="Times New Roman" panose="02020603050405020304" pitchFamily="18" charset="0"/>
                <a:cs typeface="Times New Roman" panose="02020603050405020304" pitchFamily="18" charset="0"/>
              </a:rPr>
              <a:t> ý </a:t>
            </a:r>
            <a:r>
              <a:rPr lang="en-US" sz="6600" b="1" dirty="0" err="1" smtClean="0">
                <a:latin typeface="Times New Roman" panose="02020603050405020304" pitchFamily="18" charset="0"/>
                <a:cs typeface="Times New Roman" panose="02020603050405020304" pitchFamily="18" charset="0"/>
              </a:rPr>
              <a:t>khi</a:t>
            </a:r>
            <a:r>
              <a:rPr lang="en-US" sz="6600" b="1" dirty="0" smtClean="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v</a:t>
            </a:r>
            <a:r>
              <a:rPr lang="en-US" sz="6600" b="1" dirty="0" err="1" smtClean="0">
                <a:latin typeface="Times New Roman" panose="02020603050405020304" pitchFamily="18" charset="0"/>
                <a:cs typeface="Times New Roman" panose="02020603050405020304" pitchFamily="18" charset="0"/>
              </a:rPr>
              <a:t>iết</a:t>
            </a:r>
            <a:r>
              <a:rPr lang="en-US" sz="6600" b="1" dirty="0" smtClean="0">
                <a:latin typeface="Times New Roman" panose="02020603050405020304" pitchFamily="18" charset="0"/>
                <a:cs typeface="Times New Roman" panose="02020603050405020304" pitchFamily="18" charset="0"/>
              </a:rPr>
              <a:t> </a:t>
            </a:r>
            <a:r>
              <a:rPr lang="en-US" sz="6600" b="1" dirty="0" err="1" smtClean="0">
                <a:latin typeface="Times New Roman" panose="02020603050405020304" pitchFamily="18" charset="0"/>
                <a:cs typeface="Times New Roman" panose="02020603050405020304" pitchFamily="18" charset="0"/>
              </a:rPr>
              <a:t>bài</a:t>
            </a:r>
            <a:endParaRPr lang="en-US"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7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905000" y="342900"/>
            <a:ext cx="14646187" cy="830997"/>
          </a:xfrm>
          <a:prstGeom prst="rect">
            <a:avLst/>
          </a:prstGeom>
          <a:noFill/>
        </p:spPr>
        <p:txBody>
          <a:bodyPr wrap="square" rtlCol="0">
            <a:spAutoFit/>
          </a:bodyPr>
          <a:lstStyle/>
          <a:p>
            <a:pPr algn="ctr"/>
            <a:r>
              <a:rPr lang="en-US" sz="4800" b="1" dirty="0" err="1" smtClean="0">
                <a:latin typeface="Times New Roman" panose="02020603050405020304" pitchFamily="18" charset="0"/>
                <a:cs typeface="Times New Roman" panose="02020603050405020304" pitchFamily="18" charset="0"/>
              </a:rPr>
              <a:t>Kiểm</a:t>
            </a:r>
            <a:r>
              <a:rPr lang="en-US" sz="4800" b="1" dirty="0" smtClean="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chỉnh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sửa</a:t>
            </a:r>
            <a:endParaRPr lang="en-US" sz="4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2781300"/>
            <a:ext cx="5334000"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Ghi lại những điều cần lưu ý về cách viết kiểu bài văn nghị luận phân tích một tác phẩm văn học: chủ đề và những nét đặc sắc về hình thức nghệ thuật.</a:t>
            </a:r>
          </a:p>
        </p:txBody>
      </p:sp>
      <p:pic>
        <p:nvPicPr>
          <p:cNvPr id="6" name="Picture 5">
            <a:extLst>
              <a:ext uri="{FF2B5EF4-FFF2-40B4-BE49-F238E27FC236}">
                <a16:creationId xmlns:a16="http://schemas.microsoft.com/office/drawing/2014/main" id="{965AE121-116E-D60D-E546-4BABC4D57D0C}"/>
              </a:ext>
            </a:extLst>
          </p:cNvPr>
          <p:cNvPicPr>
            <a:picLocks noChangeAspect="1"/>
          </p:cNvPicPr>
          <p:nvPr/>
        </p:nvPicPr>
        <p:blipFill>
          <a:blip r:embed="rId3"/>
          <a:stretch>
            <a:fillRect/>
          </a:stretch>
        </p:blipFill>
        <p:spPr>
          <a:xfrm>
            <a:off x="6629400" y="1998443"/>
            <a:ext cx="5687425" cy="8115300"/>
          </a:xfrm>
          <a:prstGeom prst="rect">
            <a:avLst/>
          </a:prstGeom>
        </p:spPr>
      </p:pic>
      <p:pic>
        <p:nvPicPr>
          <p:cNvPr id="7" name="Picture 6">
            <a:extLst>
              <a:ext uri="{FF2B5EF4-FFF2-40B4-BE49-F238E27FC236}">
                <a16:creationId xmlns:a16="http://schemas.microsoft.com/office/drawing/2014/main" id="{7FF5DCFC-4B4E-6BB5-72A5-F495038CE68A}"/>
              </a:ext>
            </a:extLst>
          </p:cNvPr>
          <p:cNvPicPr>
            <a:picLocks noChangeAspect="1"/>
          </p:cNvPicPr>
          <p:nvPr/>
        </p:nvPicPr>
        <p:blipFill>
          <a:blip r:embed="rId4"/>
          <a:stretch>
            <a:fillRect/>
          </a:stretch>
        </p:blipFill>
        <p:spPr>
          <a:xfrm>
            <a:off x="12464142" y="1998443"/>
            <a:ext cx="5711149" cy="8115300"/>
          </a:xfrm>
          <a:prstGeom prst="rect">
            <a:avLst/>
          </a:prstGeom>
        </p:spPr>
      </p:pic>
    </p:spTree>
    <p:extLst>
      <p:ext uri="{BB962C8B-B14F-4D97-AF65-F5344CB8AC3E}">
        <p14:creationId xmlns:p14="http://schemas.microsoft.com/office/powerpoint/2010/main" val="3509087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8710077"/>
          </a:xfrm>
          <a:prstGeom prst="rect">
            <a:avLst/>
          </a:prstGeom>
          <a:solidFill>
            <a:schemeClr val="bg1"/>
          </a:solidFill>
        </p:spPr>
        <p:txBody>
          <a:bodyPr wrap="square">
            <a:spAutoFit/>
          </a:bodyPr>
          <a:lstStyle/>
          <a:p>
            <a:pPr algn="just"/>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Ơ-nít Hê-minh-êu (1899 – 1961) sinh tại bang l-li-noi nước Mĩ, trong một gia đình trí thức. Sau khi tốt nghiệp trung học, ông tham gia chiến tranh thế giới thứ nhất ở chiến trường l-ta-li-a với tư cách phóng viên mặt trận. Sau đó, ông sang Pháp vừa làm báo vừa bắt đầu sáng tác. Hemingway là người khởi xướng loại truyện-thật-ngắn hiện đại và chịu nhiều ảnh hưởng của Sherwood Anderson (1867-1941), một văn sĩ Mỹ nổi tiếng đầu thế kỷ 20. Truyện ngắn của Hemingway không có cốt truyện rõ rệt và ông không dùng tình cảm để gây xúc động mạnh. Tuy nhiên với văn phong giản dị nhưng điêu luyện, từ ngữ chọn lọc và óc nhận xét tinh tế, ông thường chia tình tiết câu chuyện thành từng đoạn từng hồi rõ rệt. Truyện "</a:t>
            </a:r>
            <a:r>
              <a:rPr lang="vi-VN" sz="4000" i="1" dirty="0">
                <a:solidFill>
                  <a:srgbClr val="000000"/>
                </a:solidFill>
                <a:latin typeface="Times New Roman" panose="02020603050405020304" pitchFamily="18" charset="0"/>
                <a:cs typeface="Times New Roman" panose="02020603050405020304" pitchFamily="18" charset="0"/>
              </a:rPr>
              <a:t>Ông lão bên chiếc cầu</a:t>
            </a:r>
            <a:r>
              <a:rPr lang="vi-VN" sz="4000" dirty="0">
                <a:solidFill>
                  <a:srgbClr val="000000"/>
                </a:solidFill>
                <a:latin typeface="Times New Roman" panose="02020603050405020304" pitchFamily="18" charset="0"/>
                <a:cs typeface="Times New Roman" panose="02020603050405020304" pitchFamily="18" charset="0"/>
              </a:rPr>
              <a:t>" được dịch từ nguyên tác "</a:t>
            </a:r>
            <a:r>
              <a:rPr lang="vi-VN" sz="4000" i="1" dirty="0">
                <a:solidFill>
                  <a:srgbClr val="000000"/>
                </a:solidFill>
                <a:latin typeface="Times New Roman" panose="02020603050405020304" pitchFamily="18" charset="0"/>
                <a:cs typeface="Times New Roman" panose="02020603050405020304" pitchFamily="18" charset="0"/>
              </a:rPr>
              <a:t>Old Man at the Bridge</a:t>
            </a:r>
            <a:r>
              <a:rPr lang="vi-VN" sz="4000" dirty="0">
                <a:solidFill>
                  <a:srgbClr val="000000"/>
                </a:solidFill>
                <a:latin typeface="Times New Roman" panose="02020603050405020304" pitchFamily="18" charset="0"/>
                <a:cs typeface="Times New Roman" panose="02020603050405020304" pitchFamily="18" charset="0"/>
              </a:rPr>
              <a:t>", trong đó người thuật chuyện chứng kiến số phận hẩm hiu của ông lão già nua, vì thời cuộc đã trở thành nạn nhân không may của thảm cảnh chiến tranh trong cuộc nội chiến ở Tây Ban Nha (1936-1939). Ở đây, Hemingway chỉ ghi nhận sự tàn bạo phi lý của chiến tranh mà không hề biểu lộ xúc động nào.</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815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7297400" cy="9325630"/>
          </a:xfrm>
          <a:prstGeom prst="rect">
            <a:avLst/>
          </a:prstGeom>
          <a:solidFill>
            <a:schemeClr val="bg1"/>
          </a:solidFill>
        </p:spPr>
        <p:txBody>
          <a:bodyPr wrap="square">
            <a:spAutoFit/>
          </a:bodyPr>
          <a:lstStyle/>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Bối cảnh của truyện là Chiếc cầu bắc qua sông, những chiếc xe nối đuôi nhau đi qua, binh lính đẩy hộ xe hàng, những người dân quê lầm lũi bước trong đám bụi, chỉ một mình ông lão già nua vẫn ngồi yên, bất động vì quá mệt mỏi và không thể tiến thêm bước nào nữa. Một bối cảnh chiến tranh hiện rõ qu từng câu văn mặc dù nhà văn không hề nhắc đến từ “</a:t>
            </a:r>
            <a:r>
              <a:rPr lang="vi-VN" sz="4000" i="1" dirty="0">
                <a:solidFill>
                  <a:srgbClr val="000000"/>
                </a:solidFill>
                <a:latin typeface="Times New Roman" panose="02020603050405020304" pitchFamily="18" charset="0"/>
                <a:cs typeface="Times New Roman" panose="02020603050405020304" pitchFamily="18" charset="0"/>
              </a:rPr>
              <a:t>chiến tranh</a:t>
            </a:r>
            <a:r>
              <a:rPr lang="vi-VN" sz="4000" dirty="0">
                <a:solidFill>
                  <a:srgbClr val="000000"/>
                </a:solidFill>
                <a:latin typeface="Times New Roman" panose="02020603050405020304" pitchFamily="18" charset="0"/>
                <a:cs typeface="Times New Roman" panose="02020603050405020304" pitchFamily="18" charset="0"/>
              </a:rPr>
              <a:t>” nào.</a:t>
            </a:r>
          </a:p>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Qua câu chuyện với nhân vật tôi, hoàn cảnh ông lão đã được giới thiệu thật đầy đủ. Ông lão đến từ San Carlos, ông nuôi gia súc và là người cuối cùng rời khỏi thị trấn vì chăm sóc những con vật. Ông lão lo những con vật khác là hai con dê, bốn cặp chim bồ câu sẽ không thể tự kiếm ăn và không biết điều gì sẽ xảy ra với chúng. Và trong cuộc trò chuyện của nhân vật tôi với ông lão, chúng ta cũng có thể dự đoán được cái chết có thể đến với ông lão đang xảy ra chiến tranh nhưng ông nhất quyết không chịu đi vì lo cho vật nuôi của mình. Không có một sự đánh giá nào từ nhân vật “tôi” về ông lão những qua những chi tiết câu chuyện chúng ta thấy ông lão là một người có chân dung bụi bặm, xám bẩn nhưng ánh lên sau đó là tấm lòng lương thiện sâu sắc dành cho các con vật nuôi của mình.</a:t>
            </a:r>
          </a:p>
        </p:txBody>
      </p:sp>
    </p:spTree>
    <p:extLst>
      <p:ext uri="{BB962C8B-B14F-4D97-AF65-F5344CB8AC3E}">
        <p14:creationId xmlns:p14="http://schemas.microsoft.com/office/powerpoint/2010/main" val="701626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5525</TotalTime>
  <Words>1157</Words>
  <Application>Microsoft Office PowerPoint</Application>
  <PresentationFormat>Custom</PresentationFormat>
  <Paragraphs>57</Paragraphs>
  <Slides>12</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Calibri</vt:lpstr>
      <vt:lpstr>#9Slide07 SVNBango</vt:lpstr>
      <vt:lpstr>#9Slide04 Spectral Bold</vt:lpstr>
      <vt:lpstr>#9Slide07 SVNGuerrilla</vt:lpstr>
      <vt:lpstr>Times New Roman</vt:lpstr>
      <vt:lpstr>Arial</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Pastel  Playful Manhwa Illustration Brainstorm Presentation</dc:title>
  <dc:creator>Mr Thuan</dc:creator>
  <cp:lastModifiedBy>Mr Thuan</cp:lastModifiedBy>
  <cp:revision>169</cp:revision>
  <dcterms:created xsi:type="dcterms:W3CDTF">2006-08-16T00:00:00Z</dcterms:created>
  <dcterms:modified xsi:type="dcterms:W3CDTF">2024-12-03T12:10:24Z</dcterms:modified>
  <dc:identifier>DAFfUEe6qHg</dc:identifier>
</cp:coreProperties>
</file>