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12" r:id="rId2"/>
  </p:sldMasterIdLst>
  <p:notesMasterIdLst>
    <p:notesMasterId r:id="rId25"/>
  </p:notesMasterIdLst>
  <p:sldIdLst>
    <p:sldId id="301" r:id="rId3"/>
    <p:sldId id="302" r:id="rId4"/>
    <p:sldId id="303" r:id="rId5"/>
    <p:sldId id="304" r:id="rId6"/>
    <p:sldId id="305" r:id="rId7"/>
    <p:sldId id="306" r:id="rId8"/>
    <p:sldId id="31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295" r:id="rId17"/>
    <p:sldId id="296" r:id="rId18"/>
    <p:sldId id="297" r:id="rId19"/>
    <p:sldId id="298" r:id="rId20"/>
    <p:sldId id="299" r:id="rId21"/>
    <p:sldId id="300" r:id="rId22"/>
    <p:sldId id="292" r:id="rId23"/>
    <p:sldId id="293" r:id="rId24"/>
  </p:sldIdLst>
  <p:sldSz cx="18288000" cy="10287000"/>
  <p:notesSz cx="6858000" cy="9144000"/>
  <p:embeddedFontLst>
    <p:embeddedFont>
      <p:font typeface="Roboto Condensed" charset="0"/>
      <p:regular r:id="rId26"/>
    </p:embeddedFont>
    <p:embeddedFont>
      <p:font typeface=".VnTime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  <p:embeddedFont>
      <p:font typeface="Roboto Condensed Bold" charset="0"/>
      <p:regular r:id="rId36"/>
    </p:embeddedFont>
    <p:embeddedFont>
      <p:font typeface="Cambria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7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5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1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3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21FA8-13BF-47C5-A99E-67124CD0D1A1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B938B-4382-4057-B59C-C557DBDC1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7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5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900"/>
            </a:lvl2pPr>
            <a:lvl3pPr marL="914378" indent="0">
              <a:buNone/>
              <a:defRPr sz="2300"/>
            </a:lvl3pPr>
            <a:lvl4pPr marL="1371568" indent="0">
              <a:buNone/>
              <a:defRPr sz="2000"/>
            </a:lvl4pPr>
            <a:lvl5pPr marL="1828757" indent="0">
              <a:buNone/>
              <a:defRPr sz="2000"/>
            </a:lvl5pPr>
            <a:lvl6pPr marL="2285946" indent="0">
              <a:buNone/>
              <a:defRPr sz="2000"/>
            </a:lvl6pPr>
            <a:lvl7pPr marL="2743135" indent="0">
              <a:buNone/>
              <a:defRPr sz="2000"/>
            </a:lvl7pPr>
            <a:lvl8pPr marL="3200323" indent="0">
              <a:buNone/>
              <a:defRPr sz="2000"/>
            </a:lvl8pPr>
            <a:lvl9pPr marL="36575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8" indent="0">
              <a:buNone/>
              <a:defRPr sz="900"/>
            </a:lvl4pPr>
            <a:lvl5pPr marL="1828757" indent="0">
              <a:buNone/>
              <a:defRPr sz="900"/>
            </a:lvl5pPr>
            <a:lvl6pPr marL="2285946" indent="0">
              <a:buNone/>
              <a:defRPr sz="900"/>
            </a:lvl6pPr>
            <a:lvl7pPr marL="2743135" indent="0">
              <a:buNone/>
              <a:defRPr sz="900"/>
            </a:lvl7pPr>
            <a:lvl8pPr marL="3200323" indent="0">
              <a:buNone/>
              <a:defRPr sz="900"/>
            </a:lvl8pPr>
            <a:lvl9pPr marL="36575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33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4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1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2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3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4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86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2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4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4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8" indent="0">
              <a:buNone/>
              <a:defRPr sz="3600" b="1"/>
            </a:lvl2pPr>
            <a:lvl3pPr marL="1632819" indent="0">
              <a:buNone/>
              <a:defRPr sz="3200" b="1"/>
            </a:lvl3pPr>
            <a:lvl4pPr marL="2449227" indent="0">
              <a:buNone/>
              <a:defRPr sz="2900" b="1"/>
            </a:lvl4pPr>
            <a:lvl5pPr marL="3265635" indent="0">
              <a:buNone/>
              <a:defRPr sz="2900" b="1"/>
            </a:lvl5pPr>
            <a:lvl6pPr marL="4082046" indent="0">
              <a:buNone/>
              <a:defRPr sz="2900" b="1"/>
            </a:lvl6pPr>
            <a:lvl7pPr marL="4898454" indent="0">
              <a:buNone/>
              <a:defRPr sz="2900" b="1"/>
            </a:lvl7pPr>
            <a:lvl8pPr marL="5714861" indent="0">
              <a:buNone/>
              <a:defRPr sz="2900" b="1"/>
            </a:lvl8pPr>
            <a:lvl9pPr marL="6531273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08" indent="0">
              <a:buNone/>
              <a:defRPr sz="3600" b="1"/>
            </a:lvl2pPr>
            <a:lvl3pPr marL="1632819" indent="0">
              <a:buNone/>
              <a:defRPr sz="3200" b="1"/>
            </a:lvl3pPr>
            <a:lvl4pPr marL="2449227" indent="0">
              <a:buNone/>
              <a:defRPr sz="2900" b="1"/>
            </a:lvl4pPr>
            <a:lvl5pPr marL="3265635" indent="0">
              <a:buNone/>
              <a:defRPr sz="2900" b="1"/>
            </a:lvl5pPr>
            <a:lvl6pPr marL="4082046" indent="0">
              <a:buNone/>
              <a:defRPr sz="2900" b="1"/>
            </a:lvl6pPr>
            <a:lvl7pPr marL="4898454" indent="0">
              <a:buNone/>
              <a:defRPr sz="2900" b="1"/>
            </a:lvl7pPr>
            <a:lvl8pPr marL="5714861" indent="0">
              <a:buNone/>
              <a:defRPr sz="2900" b="1"/>
            </a:lvl8pPr>
            <a:lvl9pPr marL="6531273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9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6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4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08" indent="0">
              <a:buNone/>
              <a:defRPr sz="2100"/>
            </a:lvl2pPr>
            <a:lvl3pPr marL="1632819" indent="0">
              <a:buNone/>
              <a:defRPr sz="1800"/>
            </a:lvl3pPr>
            <a:lvl4pPr marL="2449227" indent="0">
              <a:buNone/>
              <a:defRPr sz="1600"/>
            </a:lvl4pPr>
            <a:lvl5pPr marL="3265635" indent="0">
              <a:buNone/>
              <a:defRPr sz="1600"/>
            </a:lvl5pPr>
            <a:lvl6pPr marL="4082046" indent="0">
              <a:buNone/>
              <a:defRPr sz="1600"/>
            </a:lvl6pPr>
            <a:lvl7pPr marL="4898454" indent="0">
              <a:buNone/>
              <a:defRPr sz="1600"/>
            </a:lvl7pPr>
            <a:lvl8pPr marL="5714861" indent="0">
              <a:buNone/>
              <a:defRPr sz="1600"/>
            </a:lvl8pPr>
            <a:lvl9pPr marL="653127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5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08" indent="0">
              <a:buNone/>
              <a:defRPr sz="5000"/>
            </a:lvl2pPr>
            <a:lvl3pPr marL="1632819" indent="0">
              <a:buNone/>
              <a:defRPr sz="4300"/>
            </a:lvl3pPr>
            <a:lvl4pPr marL="2449227" indent="0">
              <a:buNone/>
              <a:defRPr sz="3600"/>
            </a:lvl4pPr>
            <a:lvl5pPr marL="3265635" indent="0">
              <a:buNone/>
              <a:defRPr sz="3600"/>
            </a:lvl5pPr>
            <a:lvl6pPr marL="4082046" indent="0">
              <a:buNone/>
              <a:defRPr sz="3600"/>
            </a:lvl6pPr>
            <a:lvl7pPr marL="4898454" indent="0">
              <a:buNone/>
              <a:defRPr sz="3600"/>
            </a:lvl7pPr>
            <a:lvl8pPr marL="5714861" indent="0">
              <a:buNone/>
              <a:defRPr sz="3600"/>
            </a:lvl8pPr>
            <a:lvl9pPr marL="6531273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08" indent="0">
              <a:buNone/>
              <a:defRPr sz="2100"/>
            </a:lvl2pPr>
            <a:lvl3pPr marL="1632819" indent="0">
              <a:buNone/>
              <a:defRPr sz="1800"/>
            </a:lvl3pPr>
            <a:lvl4pPr marL="2449227" indent="0">
              <a:buNone/>
              <a:defRPr sz="1600"/>
            </a:lvl4pPr>
            <a:lvl5pPr marL="3265635" indent="0">
              <a:buNone/>
              <a:defRPr sz="1600"/>
            </a:lvl5pPr>
            <a:lvl6pPr marL="4082046" indent="0">
              <a:buNone/>
              <a:defRPr sz="1600"/>
            </a:lvl6pPr>
            <a:lvl7pPr marL="4898454" indent="0">
              <a:buNone/>
              <a:defRPr sz="1600"/>
            </a:lvl7pPr>
            <a:lvl8pPr marL="5714861" indent="0">
              <a:buNone/>
              <a:defRPr sz="1600"/>
            </a:lvl8pPr>
            <a:lvl9pPr marL="653127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74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93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23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8" indent="0">
              <a:buNone/>
              <a:defRPr sz="1600" b="1"/>
            </a:lvl4pPr>
            <a:lvl5pPr marL="1828757" indent="0">
              <a:buNone/>
              <a:defRPr sz="1600" b="1"/>
            </a:lvl5pPr>
            <a:lvl6pPr marL="2285946" indent="0">
              <a:buNone/>
              <a:defRPr sz="1600" b="1"/>
            </a:lvl6pPr>
            <a:lvl7pPr marL="2743135" indent="0">
              <a:buNone/>
              <a:defRPr sz="1600" b="1"/>
            </a:lvl7pPr>
            <a:lvl8pPr marL="3200323" indent="0">
              <a:buNone/>
              <a:defRPr sz="1600" b="1"/>
            </a:lvl8pPr>
            <a:lvl9pPr marL="36575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8" indent="0">
              <a:buNone/>
              <a:defRPr sz="1600" b="1"/>
            </a:lvl4pPr>
            <a:lvl5pPr marL="1828757" indent="0">
              <a:buNone/>
              <a:defRPr sz="1600" b="1"/>
            </a:lvl5pPr>
            <a:lvl6pPr marL="2285946" indent="0">
              <a:buNone/>
              <a:defRPr sz="1600" b="1"/>
            </a:lvl6pPr>
            <a:lvl7pPr marL="2743135" indent="0">
              <a:buNone/>
              <a:defRPr sz="1600" b="1"/>
            </a:lvl7pPr>
            <a:lvl8pPr marL="3200323" indent="0">
              <a:buNone/>
              <a:defRPr sz="1600" b="1"/>
            </a:lvl8pPr>
            <a:lvl9pPr marL="36575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9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8" indent="0">
              <a:buNone/>
              <a:defRPr sz="900"/>
            </a:lvl4pPr>
            <a:lvl5pPr marL="1828757" indent="0">
              <a:buNone/>
              <a:defRPr sz="900"/>
            </a:lvl5pPr>
            <a:lvl6pPr marL="2285946" indent="0">
              <a:buNone/>
              <a:defRPr sz="900"/>
            </a:lvl6pPr>
            <a:lvl7pPr marL="2743135" indent="0">
              <a:buNone/>
              <a:defRPr sz="900"/>
            </a:lvl7pPr>
            <a:lvl8pPr marL="3200323" indent="0">
              <a:buNone/>
              <a:defRPr sz="900"/>
            </a:lvl8pPr>
            <a:lvl9pPr marL="365751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3" indent="-285744" algn="l" defTabSz="91437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3" indent="-228595" algn="l" defTabSz="91437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2" indent="-228595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1" indent="-228595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1" indent="-228595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0" indent="-228595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9" indent="-228595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8" indent="-228595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5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1" tIns="81642" rIns="163281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4"/>
            <a:ext cx="16459200" cy="6788945"/>
          </a:xfrm>
          <a:prstGeom prst="rect">
            <a:avLst/>
          </a:prstGeom>
        </p:spPr>
        <p:txBody>
          <a:bodyPr vert="horz" lIns="163281" tIns="81642" rIns="163281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vert="horz" lIns="163281" tIns="81642" rIns="163281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vert="horz" lIns="163281" tIns="81642" rIns="163281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vert="horz" lIns="163281" tIns="81642" rIns="163281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632819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08" indent="-612308" algn="l" defTabSz="1632819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64" indent="-510257" algn="l" defTabSz="1632819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23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31" indent="-408204" algn="l" defTabSz="1632819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40" indent="-408204" algn="l" defTabSz="1632819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50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658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065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477" indent="-408204" algn="l" defTabSz="16328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08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19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27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35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46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54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861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273" algn="l" defTabSz="16328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34.png"/><Relationship Id="rId15" Type="http://schemas.openxmlformats.org/officeDocument/2006/relationships/image" Target="../media/image91.sv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svg"/><Relationship Id="rId7" Type="http://schemas.openxmlformats.org/officeDocument/2006/relationships/image" Target="../media/image166.svg"/><Relationship Id="rId12" Type="http://schemas.openxmlformats.org/officeDocument/2006/relationships/image" Target="../media/image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164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3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svg"/><Relationship Id="rId7" Type="http://schemas.openxmlformats.org/officeDocument/2006/relationships/image" Target="../media/image13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4.svg"/><Relationship Id="rId10" Type="http://schemas.openxmlformats.org/officeDocument/2006/relationships/image" Target="../media/image5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80.svg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8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svg"/><Relationship Id="rId3" Type="http://schemas.openxmlformats.org/officeDocument/2006/relationships/image" Target="../media/image31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svg"/><Relationship Id="rId11" Type="http://schemas.openxmlformats.org/officeDocument/2006/relationships/image" Target="../media/image102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gif"/><Relationship Id="rId7" Type="http://schemas.openxmlformats.org/officeDocument/2006/relationships/image" Target="../media/image73.svg"/><Relationship Id="rId12" Type="http://schemas.openxmlformats.org/officeDocument/2006/relationships/image" Target="../media/image11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̉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41563"/>
            <a:ext cx="6324600" cy="73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10"/>
          <p:cNvGrpSpPr>
            <a:grpSpLocks noChangeAspect="1"/>
          </p:cNvGrpSpPr>
          <p:nvPr/>
        </p:nvGrpSpPr>
        <p:grpSpPr>
          <a:xfrm>
            <a:off x="6324605" y="0"/>
            <a:ext cx="6019798" cy="7353300"/>
            <a:chOff x="0" y="0"/>
            <a:chExt cx="3282950" cy="3282950"/>
          </a:xfrm>
        </p:grpSpPr>
        <p:sp>
          <p:nvSpPr>
            <p:cNvPr id="24" name="Freeform 11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884" r="-24884"/>
              </a:stretch>
            </a:blipFill>
          </p:spPr>
        </p:sp>
      </p:grpSp>
      <p:sp>
        <p:nvSpPr>
          <p:cNvPr id="25" name="Freeform 11"/>
          <p:cNvSpPr/>
          <p:nvPr/>
        </p:nvSpPr>
        <p:spPr>
          <a:xfrm>
            <a:off x="12344403" y="0"/>
            <a:ext cx="5943602" cy="7353300"/>
          </a:xfrm>
          <a:custGeom>
            <a:avLst/>
            <a:gdLst/>
            <a:ahLst/>
            <a:cxnLst/>
            <a:rect l="l" t="t" r="r" b="b"/>
            <a:pathLst>
              <a:path w="3282950" h="3282950">
                <a:moveTo>
                  <a:pt x="0" y="0"/>
                </a:moveTo>
                <a:lnTo>
                  <a:pt x="2532380" y="0"/>
                </a:lnTo>
                <a:cubicBezTo>
                  <a:pt x="2946400" y="0"/>
                  <a:pt x="3282950" y="336550"/>
                  <a:pt x="3282950" y="750570"/>
                </a:cubicBezTo>
                <a:lnTo>
                  <a:pt x="3282950" y="750570"/>
                </a:lnTo>
                <a:lnTo>
                  <a:pt x="3282950" y="3282950"/>
                </a:lnTo>
                <a:lnTo>
                  <a:pt x="3282950" y="3282950"/>
                </a:lnTo>
                <a:lnTo>
                  <a:pt x="0" y="3282950"/>
                </a:lnTo>
                <a:lnTo>
                  <a:pt x="0" y="328295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430" r="-43430"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-13854" y="7469147"/>
            <a:ext cx="6909954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LĂNG BÁC HỒ 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 HÀ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NỘI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5211" y="7530702"/>
            <a:ext cx="5649192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CẦU TRÀNG TIỂN 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       HUẾ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649204" y="7530702"/>
            <a:ext cx="5334000" cy="144654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CHỢ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NỔI</a:t>
            </a: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         MIỀN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TÂY</a:t>
            </a:r>
          </a:p>
        </p:txBody>
      </p:sp>
      <p:sp>
        <p:nvSpPr>
          <p:cNvPr id="30" name="TextBox 13"/>
          <p:cNvSpPr txBox="1"/>
          <p:nvPr/>
        </p:nvSpPr>
        <p:spPr>
          <a:xfrm>
            <a:off x="0" y="4236028"/>
            <a:ext cx="1451263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4</a:t>
            </a:r>
          </a:p>
          <a:p>
            <a:pPr algn="ctr"/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 ĐIỆU ĐẤT  NƯỚC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18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8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34571">
            <a:off x="15173235" y="8000162"/>
            <a:ext cx="2952634" cy="18890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02555" y="307622"/>
            <a:ext cx="4655722" cy="63055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52117" y="412142"/>
            <a:ext cx="4263590" cy="6090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411205" y="505550"/>
            <a:ext cx="4500990" cy="5996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69362" y="505547"/>
            <a:ext cx="3992392" cy="6107628"/>
          </a:xfrm>
          <a:prstGeom prst="rect">
            <a:avLst/>
          </a:prstGeom>
        </p:spPr>
      </p:pic>
      <p:sp>
        <p:nvSpPr>
          <p:cNvPr id="16" name="Line 28"/>
          <p:cNvSpPr>
            <a:spLocks noChangeShapeType="1"/>
          </p:cNvSpPr>
          <p:nvPr/>
        </p:nvSpPr>
        <p:spPr bwMode="auto">
          <a:xfrm flipV="1">
            <a:off x="9353011" y="6613177"/>
            <a:ext cx="6267994" cy="2264126"/>
          </a:xfrm>
          <a:prstGeom prst="line">
            <a:avLst/>
          </a:prstGeom>
          <a:noFill/>
          <a:ln w="57150" cmpd="thinThick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V="1">
            <a:off x="9587358" y="7042209"/>
            <a:ext cx="1788896" cy="1817772"/>
          </a:xfrm>
          <a:prstGeom prst="line">
            <a:avLst/>
          </a:prstGeom>
          <a:noFill/>
          <a:ln w="57150" cmpd="thinThick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 flipV="1">
            <a:off x="7543800" y="7745240"/>
            <a:ext cx="2043556" cy="1189787"/>
          </a:xfrm>
          <a:prstGeom prst="line">
            <a:avLst/>
          </a:prstGeom>
          <a:noFill/>
          <a:ln w="57150" cmpd="thinThick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 flipH="1" flipV="1">
            <a:off x="1905003" y="6156663"/>
            <a:ext cx="7453274" cy="2703318"/>
          </a:xfrm>
          <a:prstGeom prst="line">
            <a:avLst/>
          </a:prstGeom>
          <a:noFill/>
          <a:ln w="57150" cmpd="thinThick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69362" y="4579971"/>
            <a:ext cx="3709364" cy="1451583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019805" y="6256657"/>
            <a:ext cx="3567558" cy="148858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9587358" y="5471100"/>
            <a:ext cx="3577792" cy="1571111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13797780" y="3920685"/>
            <a:ext cx="3727824" cy="258162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34"/>
          <p:cNvSpPr>
            <a:spLocks noChangeArrowheads="1"/>
          </p:cNvSpPr>
          <p:nvPr/>
        </p:nvSpPr>
        <p:spPr bwMode="auto">
          <a:xfrm>
            <a:off x="7301363" y="8859981"/>
            <a:ext cx="4572002" cy="914400"/>
          </a:xfrm>
          <a:prstGeom prst="bevel">
            <a:avLst>
              <a:gd name="adj" fmla="val 12500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43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3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3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43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43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49997">
            <a:off x="114756" y="6813520"/>
            <a:ext cx="1368484" cy="1031495"/>
          </a:xfrm>
          <a:prstGeom prst="rect">
            <a:avLst/>
          </a:prstGeom>
        </p:spPr>
      </p:pic>
      <p:pic>
        <p:nvPicPr>
          <p:cNvPr id="27" name="Picture 26" descr="F:\Temp\400页超强PPT模板\花PNG\5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 r="25273" b="4813"/>
          <a:stretch>
            <a:fillRect/>
          </a:stretch>
        </p:blipFill>
        <p:spPr bwMode="auto">
          <a:xfrm rot="3766609">
            <a:off x="1322776" y="5936383"/>
            <a:ext cx="2295077" cy="57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12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uongvient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78308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-62346" y="2276039"/>
            <a:ext cx="7010400" cy="3699980"/>
          </a:xfrm>
          <a:prstGeom prst="vertic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chiện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18" name="AutoShape 50"/>
          <p:cNvSpPr>
            <a:spLocks noChangeArrowheads="1"/>
          </p:cNvSpPr>
          <p:nvPr/>
        </p:nvSpPr>
        <p:spPr bwMode="auto">
          <a:xfrm>
            <a:off x="6664036" y="2382212"/>
            <a:ext cx="2286000" cy="1028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19" name="AutoShape 51"/>
          <p:cNvSpPr>
            <a:spLocks noChangeArrowheads="1"/>
          </p:cNvSpPr>
          <p:nvPr/>
        </p:nvSpPr>
        <p:spPr bwMode="auto">
          <a:xfrm>
            <a:off x="6456218" y="4245981"/>
            <a:ext cx="2286000" cy="9144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3" name="Text Box 57"/>
          <p:cNvSpPr txBox="1">
            <a:spLocks noChangeArrowheads="1"/>
          </p:cNvSpPr>
          <p:nvPr/>
        </p:nvSpPr>
        <p:spPr bwMode="auto">
          <a:xfrm>
            <a:off x="6435436" y="5762625"/>
            <a:ext cx="2743200" cy="718876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r>
              <a:rPr lang="en-US" sz="3600" b="1" dirty="0" err="1" smtClean="0">
                <a:solidFill>
                  <a:srgbClr val="FF0000"/>
                </a:solidFill>
              </a:rPr>
              <a:t>Âm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2385128" y="2799003"/>
            <a:ext cx="2633263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cs typeface="Times New Roman" pitchFamily="18" charset="0"/>
              </a:rPr>
              <a:t>- </a:t>
            </a:r>
            <a:r>
              <a:rPr lang="en-US" sz="3600" b="1" dirty="0" err="1">
                <a:cs typeface="Times New Roman" pitchFamily="18" charset="0"/>
              </a:rPr>
              <a:t>Dòng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sông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1365850" y="3588660"/>
            <a:ext cx="245853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/>
              <a:t>-</a:t>
            </a:r>
            <a:r>
              <a:rPr lang="en-US" sz="3600" b="1" dirty="0">
                <a:solidFill>
                  <a:srgbClr val="6600CC"/>
                </a:solidFill>
              </a:rPr>
              <a:t> </a:t>
            </a:r>
            <a:r>
              <a:rPr lang="en-US" sz="3600" b="1" dirty="0" err="1"/>
              <a:t>Bông</a:t>
            </a:r>
            <a:r>
              <a:rPr lang="en-US" sz="3600" b="1" dirty="0"/>
              <a:t> </a:t>
            </a:r>
            <a:r>
              <a:rPr lang="en-US" sz="3600" b="1" dirty="0" err="1"/>
              <a:t>hoa</a:t>
            </a:r>
            <a:endParaRPr lang="en-US" sz="3600" b="1" dirty="0"/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769896" y="4550823"/>
            <a:ext cx="2895600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/>
              <a:t>- </a:t>
            </a:r>
            <a:r>
              <a:rPr lang="en-US" sz="3600" b="1" dirty="0"/>
              <a:t>Con </a:t>
            </a:r>
            <a:r>
              <a:rPr lang="en-US" sz="3600" b="1" dirty="0" err="1"/>
              <a:t>chim</a:t>
            </a:r>
            <a:endParaRPr lang="en-US" sz="3600" b="1" dirty="0"/>
          </a:p>
        </p:txBody>
      </p:sp>
      <p:sp>
        <p:nvSpPr>
          <p:cNvPr id="73747" name="AutoShape 19"/>
          <p:cNvSpPr>
            <a:spLocks/>
          </p:cNvSpPr>
          <p:nvPr/>
        </p:nvSpPr>
        <p:spPr bwMode="auto">
          <a:xfrm>
            <a:off x="9067800" y="1557866"/>
            <a:ext cx="304800" cy="2516022"/>
          </a:xfrm>
          <a:prstGeom prst="leftBrace">
            <a:avLst>
              <a:gd name="adj1" fmla="val 52778"/>
              <a:gd name="adj2" fmla="val 50000"/>
            </a:avLst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3279" tIns="81642" rIns="163279" bIns="81642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73748" name="Line 20"/>
          <p:cNvSpPr>
            <a:spLocks noChangeShapeType="1"/>
          </p:cNvSpPr>
          <p:nvPr/>
        </p:nvSpPr>
        <p:spPr bwMode="auto">
          <a:xfrm flipV="1">
            <a:off x="8991600" y="4655127"/>
            <a:ext cx="609600" cy="0"/>
          </a:xfrm>
          <a:prstGeom prst="line">
            <a:avLst/>
          </a:prstGeom>
          <a:noFill/>
          <a:ln w="76200" cmpd="tri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73749" name="AutoShape 21"/>
          <p:cNvSpPr>
            <a:spLocks/>
          </p:cNvSpPr>
          <p:nvPr/>
        </p:nvSpPr>
        <p:spPr bwMode="auto">
          <a:xfrm flipH="1">
            <a:off x="11769436" y="1628233"/>
            <a:ext cx="457200" cy="2396069"/>
          </a:xfrm>
          <a:prstGeom prst="leftBrace">
            <a:avLst>
              <a:gd name="adj1" fmla="val 39583"/>
              <a:gd name="adj2" fmla="val 50000"/>
            </a:avLst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3279" tIns="81642" rIns="163279" bIns="81642" anchor="ctr"/>
          <a:lstStyle/>
          <a:p>
            <a:pPr algn="ctr"/>
            <a:endParaRPr lang="en-US">
              <a:solidFill>
                <a:srgbClr val="009900"/>
              </a:solidFill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12278591" y="1865111"/>
            <a:ext cx="1932710" cy="18268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 err="1"/>
              <a:t>Bình</a:t>
            </a:r>
            <a:r>
              <a:rPr lang="en-US" sz="3600" b="1" dirty="0"/>
              <a:t> </a:t>
            </a:r>
            <a:r>
              <a:rPr lang="en-US" sz="3600" b="1" dirty="0" err="1"/>
              <a:t>dị</a:t>
            </a:r>
            <a:r>
              <a:rPr lang="en-US" sz="3600" b="1" dirty="0"/>
              <a:t>, </a:t>
            </a:r>
            <a:r>
              <a:rPr lang="en-US" sz="3600" b="1" dirty="0" err="1"/>
              <a:t>quen</a:t>
            </a:r>
            <a:r>
              <a:rPr lang="en-US" sz="3600" b="1" dirty="0"/>
              <a:t> </a:t>
            </a:r>
            <a:r>
              <a:rPr lang="en-US" sz="3600" b="1" dirty="0" err="1"/>
              <a:t>thuộc</a:t>
            </a:r>
            <a:endParaRPr lang="en-US" sz="3600" b="1" dirty="0"/>
          </a:p>
        </p:txBody>
      </p:sp>
      <p:sp>
        <p:nvSpPr>
          <p:cNvPr id="73753" name="Line 25"/>
          <p:cNvSpPr>
            <a:spLocks noChangeShapeType="1"/>
          </p:cNvSpPr>
          <p:nvPr/>
        </p:nvSpPr>
        <p:spPr bwMode="auto">
          <a:xfrm>
            <a:off x="14235545" y="2826268"/>
            <a:ext cx="457200" cy="0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73754" name="Text Box 26"/>
          <p:cNvSpPr txBox="1">
            <a:spLocks noChangeArrowheads="1"/>
          </p:cNvSpPr>
          <p:nvPr/>
        </p:nvSpPr>
        <p:spPr bwMode="auto">
          <a:xfrm>
            <a:off x="14692745" y="1608568"/>
            <a:ext cx="2895600" cy="2380870"/>
          </a:xfrm>
          <a:prstGeom prst="rect">
            <a:avLst/>
          </a:prstGeom>
          <a:noFill/>
          <a:ln w="57150" cmpd="thinThick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 err="1"/>
              <a:t>Gợi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gian</a:t>
            </a:r>
            <a:r>
              <a:rPr lang="en-US" sz="3600" b="1" dirty="0"/>
              <a:t> </a:t>
            </a:r>
            <a:r>
              <a:rPr lang="en-US" sz="3600" b="1" dirty="0" err="1"/>
              <a:t>rộng</a:t>
            </a:r>
            <a:r>
              <a:rPr lang="en-US" sz="3600" b="1" dirty="0"/>
              <a:t> </a:t>
            </a:r>
            <a:r>
              <a:rPr lang="en-US" sz="3600" b="1" dirty="0" err="1"/>
              <a:t>lớn</a:t>
            </a:r>
            <a:r>
              <a:rPr lang="en-US" sz="3600" b="1" dirty="0"/>
              <a:t>, </a:t>
            </a:r>
            <a:r>
              <a:rPr lang="en-US" sz="3600" b="1" dirty="0" err="1"/>
              <a:t>khoáng</a:t>
            </a:r>
            <a:r>
              <a:rPr lang="en-US" sz="3600" b="1" dirty="0"/>
              <a:t> </a:t>
            </a:r>
            <a:r>
              <a:rPr lang="en-US" sz="3600" b="1" dirty="0" err="1"/>
              <a:t>đạt</a:t>
            </a:r>
            <a:endParaRPr lang="en-US" sz="3600" b="1" dirty="0"/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9887528" y="4295689"/>
            <a:ext cx="2616200" cy="718876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u="sng" dirty="0" err="1">
                <a:solidFill>
                  <a:srgbClr val="0066CC"/>
                </a:solidFill>
              </a:rPr>
              <a:t>Xanh</a:t>
            </a:r>
            <a:r>
              <a:rPr lang="en-US" sz="3600" b="1" dirty="0"/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tím</a:t>
            </a:r>
            <a:endParaRPr lang="en-US" sz="3600" b="1" dirty="0">
              <a:solidFill>
                <a:srgbClr val="9900CC"/>
              </a:solidFill>
            </a:endParaRPr>
          </a:p>
        </p:txBody>
      </p:sp>
      <p:sp>
        <p:nvSpPr>
          <p:cNvPr id="73756" name="Line 28"/>
          <p:cNvSpPr>
            <a:spLocks noChangeShapeType="1"/>
          </p:cNvSpPr>
          <p:nvPr/>
        </p:nvSpPr>
        <p:spPr bwMode="auto">
          <a:xfrm flipV="1">
            <a:off x="12635346" y="4879484"/>
            <a:ext cx="609600" cy="0"/>
          </a:xfrm>
          <a:prstGeom prst="line">
            <a:avLst/>
          </a:prstGeom>
          <a:noFill/>
          <a:ln w="76200" cmpd="tri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73757" name="Text Box 29"/>
          <p:cNvSpPr txBox="1">
            <a:spLocks noChangeArrowheads="1"/>
          </p:cNvSpPr>
          <p:nvPr/>
        </p:nvSpPr>
        <p:spPr bwMode="auto">
          <a:xfrm>
            <a:off x="13411207" y="4457700"/>
            <a:ext cx="3991006" cy="7188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 err="1"/>
              <a:t>Tươi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b="1" dirty="0"/>
              <a:t>, </a:t>
            </a:r>
            <a:r>
              <a:rPr lang="en-US" sz="3600" b="1" dirty="0" err="1"/>
              <a:t>hài</a:t>
            </a:r>
            <a:r>
              <a:rPr lang="en-US" sz="3600" b="1" dirty="0"/>
              <a:t> </a:t>
            </a:r>
            <a:r>
              <a:rPr lang="en-US" sz="3600" b="1" dirty="0" err="1"/>
              <a:t>hòa</a:t>
            </a:r>
            <a:endParaRPr lang="en-US" sz="3600" b="1" dirty="0"/>
          </a:p>
        </p:txBody>
      </p:sp>
      <p:sp>
        <p:nvSpPr>
          <p:cNvPr id="73758" name="Line 30"/>
          <p:cNvSpPr>
            <a:spLocks noChangeShapeType="1"/>
          </p:cNvSpPr>
          <p:nvPr/>
        </p:nvSpPr>
        <p:spPr bwMode="auto">
          <a:xfrm flipV="1">
            <a:off x="12940146" y="6399837"/>
            <a:ext cx="609600" cy="0"/>
          </a:xfrm>
          <a:prstGeom prst="line">
            <a:avLst/>
          </a:prstGeom>
          <a:noFill/>
          <a:ln w="76200" cmpd="tri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73759" name="Line 31"/>
          <p:cNvSpPr>
            <a:spLocks noChangeShapeType="1"/>
          </p:cNvSpPr>
          <p:nvPr/>
        </p:nvSpPr>
        <p:spPr bwMode="auto">
          <a:xfrm flipV="1">
            <a:off x="9372600" y="6243974"/>
            <a:ext cx="304800" cy="0"/>
          </a:xfrm>
          <a:prstGeom prst="line">
            <a:avLst/>
          </a:prstGeom>
          <a:noFill/>
          <a:ln w="76200" cmpd="tri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73760" name="Text Box 32"/>
          <p:cNvSpPr txBox="1">
            <a:spLocks noChangeArrowheads="1"/>
          </p:cNvSpPr>
          <p:nvPr/>
        </p:nvSpPr>
        <p:spPr bwMode="auto">
          <a:xfrm>
            <a:off x="9852892" y="5568065"/>
            <a:ext cx="2616200" cy="12728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/>
              <a:t>chim</a:t>
            </a:r>
            <a:r>
              <a:rPr lang="en-US" sz="3600" b="1" dirty="0"/>
              <a:t> </a:t>
            </a:r>
            <a:r>
              <a:rPr lang="en-US" sz="3600" b="1" dirty="0" err="1" smtClean="0"/>
              <a:t>hót</a:t>
            </a:r>
            <a:endParaRPr lang="en-US" sz="3600" b="1" dirty="0"/>
          </a:p>
        </p:txBody>
      </p:sp>
      <p:sp>
        <p:nvSpPr>
          <p:cNvPr id="73761" name="Text Box 33"/>
          <p:cNvSpPr txBox="1">
            <a:spLocks noChangeArrowheads="1"/>
          </p:cNvSpPr>
          <p:nvPr/>
        </p:nvSpPr>
        <p:spPr bwMode="auto">
          <a:xfrm>
            <a:off x="14098610" y="5486402"/>
            <a:ext cx="2616200" cy="18268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 err="1"/>
              <a:t>Tươi</a:t>
            </a:r>
            <a:r>
              <a:rPr lang="en-US" sz="3600" b="1" dirty="0"/>
              <a:t> </a:t>
            </a:r>
            <a:r>
              <a:rPr lang="en-US" sz="3600" b="1" dirty="0" err="1"/>
              <a:t>vui</a:t>
            </a:r>
            <a:r>
              <a:rPr lang="en-US" sz="3600" b="1" dirty="0"/>
              <a:t>, </a:t>
            </a:r>
            <a:r>
              <a:rPr lang="en-US" sz="3600" b="1" dirty="0" err="1"/>
              <a:t>rộn</a:t>
            </a:r>
            <a:r>
              <a:rPr lang="en-US" sz="3600" b="1" dirty="0"/>
              <a:t> </a:t>
            </a:r>
            <a:r>
              <a:rPr lang="en-US" sz="3600" b="1" dirty="0" err="1"/>
              <a:t>ràng</a:t>
            </a:r>
            <a:r>
              <a:rPr lang="en-US" sz="3600" b="1" dirty="0"/>
              <a:t>, </a:t>
            </a:r>
            <a:r>
              <a:rPr lang="en-US" sz="3600" b="1" dirty="0" err="1"/>
              <a:t>náo</a:t>
            </a:r>
            <a:r>
              <a:rPr lang="en-US" sz="3600" b="1" dirty="0"/>
              <a:t> </a:t>
            </a:r>
            <a:r>
              <a:rPr lang="en-US" sz="3600" b="1" dirty="0" err="1"/>
              <a:t>nhiệt</a:t>
            </a:r>
            <a:endParaRPr lang="en-US" sz="3600" b="1" dirty="0"/>
          </a:p>
        </p:txBody>
      </p:sp>
      <p:sp>
        <p:nvSpPr>
          <p:cNvPr id="73770" name="Oval 42"/>
          <p:cNvSpPr>
            <a:spLocks noChangeArrowheads="1"/>
          </p:cNvSpPr>
          <p:nvPr/>
        </p:nvSpPr>
        <p:spPr bwMode="auto">
          <a:xfrm>
            <a:off x="484915" y="2702287"/>
            <a:ext cx="1039086" cy="685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79" tIns="81642" rIns="163279" bIns="81642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138544" y="596958"/>
            <a:ext cx="105918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300" b="1" dirty="0">
                <a:solidFill>
                  <a:srgbClr val="009900"/>
                </a:solidFill>
              </a:rPr>
              <a:t>1. </a:t>
            </a:r>
            <a:r>
              <a:rPr lang="en-US" sz="4300" b="1" dirty="0" err="1">
                <a:solidFill>
                  <a:srgbClr val="009900"/>
                </a:solidFill>
              </a:rPr>
              <a:t>Mùa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xuân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của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thiên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nhiên</a:t>
            </a:r>
            <a:r>
              <a:rPr lang="en-US" sz="4300" b="1" dirty="0">
                <a:solidFill>
                  <a:srgbClr val="009900"/>
                </a:solidFill>
              </a:rPr>
              <a:t>( </a:t>
            </a:r>
            <a:r>
              <a:rPr lang="en-US" sz="4300" b="1" dirty="0" err="1">
                <a:solidFill>
                  <a:srgbClr val="009900"/>
                </a:solidFill>
              </a:rPr>
              <a:t>khổ</a:t>
            </a:r>
            <a:r>
              <a:rPr lang="en-US" sz="4300" b="1" dirty="0">
                <a:solidFill>
                  <a:srgbClr val="009900"/>
                </a:solidFill>
              </a:rPr>
              <a:t> 1)</a:t>
            </a:r>
          </a:p>
        </p:txBody>
      </p:sp>
      <p:sp>
        <p:nvSpPr>
          <p:cNvPr id="73774" name="Oval 46"/>
          <p:cNvSpPr>
            <a:spLocks noChangeArrowheads="1"/>
          </p:cNvSpPr>
          <p:nvPr/>
        </p:nvSpPr>
        <p:spPr bwMode="auto">
          <a:xfrm>
            <a:off x="1229720" y="2778547"/>
            <a:ext cx="5638800" cy="685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79" tIns="81642" rIns="163279" bIns="81642" anchor="ctr"/>
          <a:lstStyle/>
          <a:p>
            <a:pPr algn="ctr"/>
            <a:r>
              <a:rPr 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(NTTT </a:t>
            </a:r>
            <a:r>
              <a:rPr 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3776" name="Text Box 48"/>
          <p:cNvSpPr txBox="1">
            <a:spLocks noChangeArrowheads="1"/>
          </p:cNvSpPr>
          <p:nvPr/>
        </p:nvSpPr>
        <p:spPr bwMode="auto">
          <a:xfrm>
            <a:off x="615128" y="7886700"/>
            <a:ext cx="1282032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9900CC"/>
                </a:solidFill>
              </a:rPr>
              <a:t>-&gt;</a:t>
            </a:r>
            <a:r>
              <a:rPr lang="en-US" sz="3600" b="1" dirty="0" err="1" smtClean="0">
                <a:solidFill>
                  <a:srgbClr val="9900CC"/>
                </a:solidFill>
              </a:rPr>
              <a:t>Nhấn</a:t>
            </a:r>
            <a:r>
              <a:rPr lang="en-US" sz="3600" b="1" dirty="0" smtClean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mạnh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sức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sống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mãnh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liệt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thiên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nhiên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mùa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xuân</a:t>
            </a:r>
            <a:endParaRPr lang="en-US" sz="3600" dirty="0"/>
          </a:p>
        </p:txBody>
      </p:sp>
      <p:sp>
        <p:nvSpPr>
          <p:cNvPr id="73777" name="Line 49"/>
          <p:cNvSpPr>
            <a:spLocks noChangeShapeType="1"/>
          </p:cNvSpPr>
          <p:nvPr/>
        </p:nvSpPr>
        <p:spPr bwMode="auto">
          <a:xfrm>
            <a:off x="2978729" y="3588660"/>
            <a:ext cx="0" cy="2970472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9896" y="1398355"/>
            <a:ext cx="5424056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2" y="294494"/>
            <a:ext cx="1030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73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 0.02068 L 0.38637 -0.119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69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88 0.03472 L 0.43116 -0.09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 0.04182 L 0.46623 -0.1003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-7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0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autoRev="1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autoRev="1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autoRev="1" fill="hold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autoRev="1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autoRev="1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41" dur="2000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44" dur="2000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2000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2000"/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3" dur="2000"/>
                                        <p:tgtEl>
                                          <p:spTgt spid="737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2000"/>
                                        <p:tgtEl>
                                          <p:spTgt spid="7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7" dur="2000"/>
                                        <p:tgtEl>
                                          <p:spTgt spid="7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build="allAtOnce" animBg="1"/>
      <p:bldP spid="7218" grpId="0" animBg="1"/>
      <p:bldP spid="7219" grpId="0" animBg="1"/>
      <p:bldP spid="4153" grpId="0" animBg="1"/>
      <p:bldP spid="73744" grpId="0"/>
      <p:bldP spid="73744" grpId="1"/>
      <p:bldP spid="73745" grpId="0"/>
      <p:bldP spid="73745" grpId="1"/>
      <p:bldP spid="73746" grpId="0"/>
      <p:bldP spid="73746" grpId="1"/>
      <p:bldP spid="73747" grpId="0" animBg="1"/>
      <p:bldP spid="73748" grpId="0" animBg="1"/>
      <p:bldP spid="73749" grpId="0" animBg="1"/>
      <p:bldP spid="73750" grpId="0" animBg="1"/>
      <p:bldP spid="73753" grpId="0" animBg="1"/>
      <p:bldP spid="73754" grpId="0" animBg="1"/>
      <p:bldP spid="73755" grpId="0" animBg="1"/>
      <p:bldP spid="73756" grpId="0" animBg="1"/>
      <p:bldP spid="73757" grpId="0" animBg="1"/>
      <p:bldP spid="73758" grpId="0" animBg="1"/>
      <p:bldP spid="73759" grpId="0" animBg="1"/>
      <p:bldP spid="73760" grpId="0" animBg="1"/>
      <p:bldP spid="73761" grpId="0" animBg="1"/>
      <p:bldP spid="73770" grpId="0"/>
      <p:bldP spid="73774" grpId="0"/>
      <p:bldP spid="73776" grpId="0"/>
      <p:bldP spid="737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uongvient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78308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138544" y="596958"/>
            <a:ext cx="105918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300" b="1" dirty="0">
                <a:solidFill>
                  <a:srgbClr val="009900"/>
                </a:solidFill>
              </a:rPr>
              <a:t>1. </a:t>
            </a:r>
            <a:r>
              <a:rPr lang="en-US" sz="4300" b="1" dirty="0" err="1">
                <a:solidFill>
                  <a:srgbClr val="009900"/>
                </a:solidFill>
              </a:rPr>
              <a:t>Mùa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xuân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của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thiên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nhiên</a:t>
            </a:r>
            <a:r>
              <a:rPr lang="en-US" sz="4300" b="1" dirty="0">
                <a:solidFill>
                  <a:srgbClr val="009900"/>
                </a:solidFill>
              </a:rPr>
              <a:t>( </a:t>
            </a:r>
            <a:r>
              <a:rPr lang="en-US" sz="4300" b="1" dirty="0" err="1">
                <a:solidFill>
                  <a:srgbClr val="009900"/>
                </a:solidFill>
              </a:rPr>
              <a:t>khổ</a:t>
            </a:r>
            <a:r>
              <a:rPr lang="en-US" sz="4300" b="1" dirty="0">
                <a:solidFill>
                  <a:srgbClr val="009900"/>
                </a:solidFill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198" y="1423559"/>
            <a:ext cx="5424056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979" y="1934888"/>
            <a:ext cx="14623468" cy="132343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,con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-&gt;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thuộc.Gợi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317" y="3155045"/>
            <a:ext cx="9705183" cy="70788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-&gt;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197" y="3884367"/>
            <a:ext cx="8112644" cy="132343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thanh:Tiếng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-&gt;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724" y="5207804"/>
            <a:ext cx="17206276" cy="132343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 -&gt;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526" y="6601885"/>
            <a:ext cx="16990547" cy="707884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7514" y="7581900"/>
            <a:ext cx="5144355" cy="707884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" y="316764"/>
            <a:ext cx="1030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04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AutoShape 5"/>
          <p:cNvSpPr>
            <a:spLocks noChangeArrowheads="1"/>
          </p:cNvSpPr>
          <p:nvPr/>
        </p:nvSpPr>
        <p:spPr bwMode="auto">
          <a:xfrm>
            <a:off x="0" y="1943624"/>
            <a:ext cx="7315200" cy="5861858"/>
          </a:xfrm>
          <a:prstGeom prst="vertic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>
              <a:lnSpc>
                <a:spcPct val="150000"/>
              </a:lnSpc>
            </a:pPr>
            <a:endParaRPr lang="en-US" sz="3600" b="1" dirty="0" smtClean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chiền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chiện</a:t>
            </a:r>
            <a:endParaRPr lang="en-US" sz="36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6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6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b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222" name="Text Box 87"/>
          <p:cNvSpPr txBox="1">
            <a:spLocks noChangeArrowheads="1"/>
          </p:cNvSpPr>
          <p:nvPr/>
        </p:nvSpPr>
        <p:spPr bwMode="auto">
          <a:xfrm>
            <a:off x="538344" y="234401"/>
            <a:ext cx="79248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300" b="1" dirty="0">
                <a:solidFill>
                  <a:srgbClr val="009900"/>
                </a:solidFill>
              </a:rPr>
              <a:t>1. </a:t>
            </a:r>
            <a:r>
              <a:rPr lang="en-US" sz="4300" b="1" dirty="0" err="1">
                <a:solidFill>
                  <a:srgbClr val="009900"/>
                </a:solidFill>
              </a:rPr>
              <a:t>Mùa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xuân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của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thiên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nhiên</a:t>
            </a:r>
            <a:endParaRPr lang="en-US" sz="4300" b="1" dirty="0">
              <a:solidFill>
                <a:srgbClr val="009900"/>
              </a:solidFill>
            </a:endParaRP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6724071" y="2604839"/>
            <a:ext cx="1907102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/>
              <a:t>- </a:t>
            </a:r>
            <a:r>
              <a:rPr lang="en-US" sz="3600" b="1" dirty="0" err="1"/>
              <a:t>Ơi</a:t>
            </a:r>
            <a:r>
              <a:rPr lang="en-US" sz="3600" b="1" dirty="0"/>
              <a:t>, chi</a:t>
            </a: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6761023" y="3435331"/>
            <a:ext cx="1870233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300" b="1" dirty="0"/>
              <a:t>- </a:t>
            </a:r>
            <a:r>
              <a:rPr lang="en-US" sz="4300" b="1" dirty="0" err="1"/>
              <a:t>hứng</a:t>
            </a:r>
            <a:endParaRPr lang="en-US" sz="4300" b="1" dirty="0"/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auto">
          <a:xfrm>
            <a:off x="8631178" y="3009395"/>
            <a:ext cx="609600" cy="0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9026032" y="2594723"/>
            <a:ext cx="8587736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/>
              <a:t>Âm</a:t>
            </a:r>
            <a:r>
              <a:rPr lang="en-US" sz="3600" b="1" dirty="0"/>
              <a:t> </a:t>
            </a:r>
            <a:r>
              <a:rPr lang="en-US" sz="3600" b="1" dirty="0" err="1"/>
              <a:t>sắc</a:t>
            </a:r>
            <a:r>
              <a:rPr lang="en-US" sz="3600" b="1" dirty="0"/>
              <a:t> </a:t>
            </a:r>
            <a:r>
              <a:rPr lang="en-US" sz="3600" b="1" dirty="0" err="1"/>
              <a:t>ngọt</a:t>
            </a:r>
            <a:r>
              <a:rPr lang="en-US" sz="3600" b="1" dirty="0"/>
              <a:t> </a:t>
            </a:r>
            <a:r>
              <a:rPr lang="en-US" sz="3600" b="1" dirty="0" err="1"/>
              <a:t>ngào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người</a:t>
            </a:r>
            <a:r>
              <a:rPr lang="en-US" sz="3600" b="1" dirty="0"/>
              <a:t> con </a:t>
            </a:r>
            <a:r>
              <a:rPr lang="en-US" sz="3600" b="1" dirty="0" err="1"/>
              <a:t>xứ</a:t>
            </a:r>
            <a:r>
              <a:rPr lang="en-US" sz="3600" b="1" dirty="0"/>
              <a:t> </a:t>
            </a:r>
            <a:r>
              <a:rPr lang="en-US" sz="3600" b="1" dirty="0" err="1"/>
              <a:t>Huế</a:t>
            </a:r>
            <a:r>
              <a:rPr lang="en-US" sz="3600" b="1" dirty="0"/>
              <a:t>.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8935976" y="3518447"/>
            <a:ext cx="861304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/>
              <a:t>Đón</a:t>
            </a:r>
            <a:r>
              <a:rPr lang="en-US" sz="3600" b="1" dirty="0"/>
              <a:t> </a:t>
            </a:r>
            <a:r>
              <a:rPr lang="en-US" sz="3600" b="1" dirty="0" err="1"/>
              <a:t>nhận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nâng</a:t>
            </a:r>
            <a:r>
              <a:rPr lang="en-US" sz="3600" b="1" dirty="0"/>
              <a:t> </a:t>
            </a:r>
            <a:r>
              <a:rPr lang="en-US" sz="3600" b="1" dirty="0" err="1"/>
              <a:t>niu</a:t>
            </a:r>
            <a:r>
              <a:rPr lang="en-US" sz="3600" b="1" dirty="0"/>
              <a:t>, </a:t>
            </a:r>
            <a:r>
              <a:rPr lang="en-US" sz="3600" b="1" dirty="0" err="1"/>
              <a:t>trân</a:t>
            </a:r>
            <a:r>
              <a:rPr lang="en-US" sz="3600" b="1" dirty="0"/>
              <a:t> </a:t>
            </a:r>
            <a:r>
              <a:rPr lang="en-US" sz="3600" b="1" dirty="0" err="1"/>
              <a:t>trọng</a:t>
            </a:r>
            <a:r>
              <a:rPr lang="en-US" sz="3600" b="1" dirty="0"/>
              <a:t>.</a:t>
            </a:r>
          </a:p>
        </p:txBody>
      </p:sp>
      <p:sp>
        <p:nvSpPr>
          <p:cNvPr id="116751" name="Line 15"/>
          <p:cNvSpPr>
            <a:spLocks noChangeShapeType="1"/>
          </p:cNvSpPr>
          <p:nvPr/>
        </p:nvSpPr>
        <p:spPr bwMode="auto">
          <a:xfrm>
            <a:off x="8568832" y="3962315"/>
            <a:ext cx="457200" cy="0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7529944" y="6305550"/>
            <a:ext cx="10363200" cy="37719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79" tIns="81642" rIns="163279" bIns="81642" anchor="ctr"/>
          <a:lstStyle/>
          <a:p>
            <a:pPr marL="680336" indent="-680336"/>
            <a:endParaRPr lang="en-US" sz="3600" b="1" dirty="0">
              <a:solidFill>
                <a:srgbClr val="FF0000"/>
              </a:solidFill>
            </a:endParaRPr>
          </a:p>
          <a:p>
            <a:pPr marL="680336" indent="-680336"/>
            <a:r>
              <a:rPr lang="en-US" sz="3600" b="1" dirty="0">
                <a:solidFill>
                  <a:srgbClr val="FF0000"/>
                </a:solidFill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?</a:t>
            </a:r>
          </a:p>
          <a:p>
            <a:pPr marL="680336" indent="-680336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0336" indent="-680336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0336" indent="-680336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0336" indent="-680336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D.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0336" indent="-680336"/>
            <a:endParaRPr lang="en-US" sz="3600" b="1" dirty="0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6860427" y="4515110"/>
            <a:ext cx="10360778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/>
              <a:t>- NTTT: </a:t>
            </a:r>
            <a:r>
              <a:rPr lang="en-US" sz="3600" b="1" dirty="0" err="1"/>
              <a:t>Ẩn</a:t>
            </a:r>
            <a:r>
              <a:rPr lang="en-US" sz="3600" b="1" dirty="0"/>
              <a:t> </a:t>
            </a:r>
            <a:r>
              <a:rPr lang="en-US" sz="3600" b="1" dirty="0" err="1"/>
              <a:t>dụ</a:t>
            </a:r>
            <a:r>
              <a:rPr lang="en-US" sz="3600" b="1" dirty="0"/>
              <a:t> </a:t>
            </a:r>
            <a:r>
              <a:rPr lang="en-US" sz="3600" b="1" dirty="0" err="1"/>
              <a:t>chuyển</a:t>
            </a:r>
            <a:r>
              <a:rPr lang="en-US" sz="3600" b="1" dirty="0"/>
              <a:t> </a:t>
            </a:r>
            <a:r>
              <a:rPr lang="en-US" sz="3600" b="1" dirty="0" err="1"/>
              <a:t>đổi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 smtClean="0"/>
              <a:t>giác</a:t>
            </a:r>
            <a:endParaRPr lang="en-US" sz="3600" b="1" dirty="0"/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 flipV="1">
            <a:off x="5410200" y="5150859"/>
            <a:ext cx="3733392" cy="1364241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5244" name="Text Box 124"/>
          <p:cNvSpPr txBox="1">
            <a:spLocks noChangeArrowheads="1"/>
          </p:cNvSpPr>
          <p:nvPr/>
        </p:nvSpPr>
        <p:spPr bwMode="auto">
          <a:xfrm>
            <a:off x="6980429" y="5669114"/>
            <a:ext cx="10400358" cy="12728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/>
              <a:t>-&gt; 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xúc</a:t>
            </a:r>
            <a:r>
              <a:rPr lang="en-US" sz="3600" b="1" dirty="0"/>
              <a:t> say </a:t>
            </a:r>
            <a:r>
              <a:rPr lang="en-US" sz="3600" b="1" dirty="0" err="1"/>
              <a:t>sưa</a:t>
            </a:r>
            <a:r>
              <a:rPr lang="en-US" sz="3600" b="1" dirty="0"/>
              <a:t>, </a:t>
            </a:r>
            <a:r>
              <a:rPr lang="en-US" sz="3600" b="1" dirty="0" err="1"/>
              <a:t>ngây</a:t>
            </a:r>
            <a:r>
              <a:rPr lang="en-US" sz="3600" b="1" dirty="0"/>
              <a:t> </a:t>
            </a:r>
            <a:r>
              <a:rPr lang="en-US" sz="3600" b="1" dirty="0" err="1"/>
              <a:t>ngất</a:t>
            </a:r>
            <a:r>
              <a:rPr lang="en-US" sz="3600" b="1" dirty="0"/>
              <a:t>. </a:t>
            </a:r>
            <a:r>
              <a:rPr lang="en-US" sz="3600" b="1" dirty="0" err="1"/>
              <a:t>Trân</a:t>
            </a:r>
            <a:r>
              <a:rPr lang="en-US" sz="3600" b="1" dirty="0"/>
              <a:t> </a:t>
            </a:r>
            <a:r>
              <a:rPr lang="en-US" sz="3600" b="1" dirty="0" err="1"/>
              <a:t>trọng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nâng</a:t>
            </a:r>
            <a:r>
              <a:rPr lang="en-US" sz="3600" b="1" dirty="0"/>
              <a:t> </a:t>
            </a:r>
            <a:r>
              <a:rPr lang="en-US" sz="3600" b="1" dirty="0" err="1"/>
              <a:t>niu</a:t>
            </a:r>
            <a:r>
              <a:rPr lang="en-US" sz="3600" b="1" dirty="0"/>
              <a:t> </a:t>
            </a:r>
            <a:r>
              <a:rPr lang="en-US" sz="3600" b="1" dirty="0" err="1"/>
              <a:t>mùa</a:t>
            </a:r>
            <a:r>
              <a:rPr lang="en-US" sz="3600" b="1" dirty="0"/>
              <a:t> </a:t>
            </a:r>
            <a:r>
              <a:rPr lang="en-US" sz="3600" b="1" dirty="0" err="1"/>
              <a:t>xuân</a:t>
            </a:r>
            <a:r>
              <a:rPr lang="en-US" sz="3600" b="1" dirty="0"/>
              <a:t>.</a:t>
            </a:r>
            <a:r>
              <a:rPr lang="en-US" sz="3600" b="1" dirty="0">
                <a:latin typeface=".VnTime" pitchFamily="34" charset="0"/>
              </a:rPr>
              <a:t> </a:t>
            </a:r>
          </a:p>
        </p:txBody>
      </p:sp>
      <p:sp>
        <p:nvSpPr>
          <p:cNvPr id="116761" name="Text Box 25"/>
          <p:cNvSpPr txBox="1">
            <a:spLocks noChangeArrowheads="1"/>
          </p:cNvSpPr>
          <p:nvPr/>
        </p:nvSpPr>
        <p:spPr bwMode="auto">
          <a:xfrm>
            <a:off x="7599218" y="9609686"/>
            <a:ext cx="10820400" cy="7188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3600" dirty="0">
              <a:solidFill>
                <a:srgbClr val="9900CC"/>
              </a:solidFill>
            </a:endParaRPr>
          </a:p>
        </p:txBody>
      </p:sp>
      <p:sp>
        <p:nvSpPr>
          <p:cNvPr id="116763" name="Line 27"/>
          <p:cNvSpPr>
            <a:spLocks noChangeShapeType="1"/>
          </p:cNvSpPr>
          <p:nvPr/>
        </p:nvSpPr>
        <p:spPr bwMode="auto">
          <a:xfrm>
            <a:off x="8631178" y="3962320"/>
            <a:ext cx="84" cy="458324"/>
          </a:xfrm>
          <a:prstGeom prst="line">
            <a:avLst/>
          </a:prstGeom>
          <a:noFill/>
          <a:ln w="76200" cmpd="tri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79" tIns="81642" rIns="163279" bIns="81642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0" y="8191500"/>
            <a:ext cx="3886200" cy="3693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31265" y="7890350"/>
            <a:ext cx="6632094" cy="9233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5" y="1257305"/>
            <a:ext cx="4801312" cy="646329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9" name="Picture 6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7" y="1135076"/>
            <a:ext cx="1030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2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 0.16667 L 0 -4.4444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0.23333 L 3.33333E-6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autoRev="1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6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116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6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build="allAtOnce" animBg="1"/>
      <p:bldP spid="116745" grpId="0"/>
      <p:bldP spid="116745" grpId="1"/>
      <p:bldP spid="116747" grpId="0"/>
      <p:bldP spid="116747" grpId="1"/>
      <p:bldP spid="116748" grpId="0" animBg="1"/>
      <p:bldP spid="116749" grpId="0"/>
      <p:bldP spid="116750" grpId="0"/>
      <p:bldP spid="116751" grpId="0" animBg="1"/>
      <p:bldP spid="9244" grpId="0" animBg="1"/>
      <p:bldP spid="9244" grpId="1" animBg="1"/>
      <p:bldP spid="9239" grpId="0"/>
      <p:bldP spid="116757" grpId="0" animBg="1"/>
      <p:bldP spid="116757" grpId="1" animBg="1"/>
      <p:bldP spid="5244" grpId="0" animBg="1"/>
      <p:bldP spid="116761" grpId="0" animBg="1"/>
      <p:bldP spid="116763" grpId="0" animBg="1"/>
      <p:bldP spid="116763" grpId="1" animBg="1"/>
      <p:bldP spid="3" grpId="0"/>
      <p:bldP spid="3" grpId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uongvient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783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7"/>
          <p:cNvSpPr txBox="1">
            <a:spLocks noChangeArrowheads="1"/>
          </p:cNvSpPr>
          <p:nvPr/>
        </p:nvSpPr>
        <p:spPr bwMode="auto">
          <a:xfrm>
            <a:off x="138544" y="596958"/>
            <a:ext cx="105918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79" tIns="81642" rIns="163279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300" b="1" dirty="0">
                <a:solidFill>
                  <a:srgbClr val="009900"/>
                </a:solidFill>
              </a:rPr>
              <a:t>1. </a:t>
            </a:r>
            <a:r>
              <a:rPr lang="en-US" sz="4300" b="1" dirty="0" err="1">
                <a:solidFill>
                  <a:srgbClr val="009900"/>
                </a:solidFill>
              </a:rPr>
              <a:t>Mùa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xuân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của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thiên</a:t>
            </a:r>
            <a:r>
              <a:rPr lang="en-US" sz="4300" b="1" dirty="0">
                <a:solidFill>
                  <a:srgbClr val="009900"/>
                </a:solidFill>
              </a:rPr>
              <a:t> </a:t>
            </a:r>
            <a:r>
              <a:rPr lang="en-US" sz="4300" b="1" dirty="0" err="1">
                <a:solidFill>
                  <a:srgbClr val="009900"/>
                </a:solidFill>
              </a:rPr>
              <a:t>nhiên</a:t>
            </a:r>
            <a:r>
              <a:rPr lang="en-US" sz="4300" b="1" dirty="0">
                <a:solidFill>
                  <a:srgbClr val="009900"/>
                </a:solidFill>
              </a:rPr>
              <a:t>( </a:t>
            </a:r>
            <a:r>
              <a:rPr lang="en-US" sz="4300" b="1" dirty="0" err="1">
                <a:solidFill>
                  <a:srgbClr val="009900"/>
                </a:solidFill>
              </a:rPr>
              <a:t>khổ</a:t>
            </a:r>
            <a:r>
              <a:rPr lang="en-US" sz="4300" b="1" dirty="0">
                <a:solidFill>
                  <a:srgbClr val="009900"/>
                </a:solidFill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198" y="1423559"/>
            <a:ext cx="5424056" cy="64632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6051" y="2324105"/>
            <a:ext cx="14509098" cy="646329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b="1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9534" y="3238505"/>
            <a:ext cx="4621776" cy="646329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3957893"/>
            <a:ext cx="12714825" cy="646329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-&gt;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5121672"/>
            <a:ext cx="16154400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trẻo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sưa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ngây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ngất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altLang="vi-VN" sz="36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vi-VN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0257"/>
            <a:ext cx="1030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BDA614-AF18-2EC6-346B-F1A11DC1E5AE}"/>
              </a:ext>
            </a:extLst>
          </p:cNvPr>
          <p:cNvSpPr/>
          <p:nvPr/>
        </p:nvSpPr>
        <p:spPr>
          <a:xfrm>
            <a:off x="-21772" y="0"/>
            <a:ext cx="18288000" cy="10287000"/>
          </a:xfrm>
          <a:prstGeom prst="rect">
            <a:avLst/>
          </a:prstGeom>
          <a:solidFill>
            <a:srgbClr val="FDEADA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44236" y="8001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1828757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tái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vẻ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mùa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qua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: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Dòng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tím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biếc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B. Con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chiền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chiện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trời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Giọt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long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lanh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trên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.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6" y="10477500"/>
            <a:ext cx="1219200" cy="1219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4236" y="3848100"/>
            <a:ext cx="526473" cy="643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93690B-7778-E62A-7F3A-F4EA14D5FA02}"/>
              </a:ext>
            </a:extLst>
          </p:cNvPr>
          <p:cNvSpPr/>
          <p:nvPr/>
        </p:nvSpPr>
        <p:spPr>
          <a:xfrm>
            <a:off x="-419100" y="0"/>
            <a:ext cx="18288000" cy="10287000"/>
          </a:xfrm>
          <a:prstGeom prst="rect">
            <a:avLst/>
          </a:prstGeom>
          <a:solidFill>
            <a:srgbClr val="FDEADA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81000" y="10287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1700" y="4229100"/>
            <a:ext cx="13792200" cy="2438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828757">
              <a:defRPr/>
            </a:pPr>
            <a:endParaRPr lang="en-US" sz="64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n-US" sz="64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Đáp</a:t>
            </a:r>
            <a:r>
              <a:rPr lang="en-US" sz="64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án</a:t>
            </a:r>
            <a:r>
              <a:rPr lang="en-US" sz="64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: 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1828757">
              <a:defRPr/>
            </a:pPr>
            <a:endParaRPr lang="en-US" sz="64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6B6B65-D1D0-CDEC-06A9-A6C5BE485AA1}"/>
              </a:ext>
            </a:extLst>
          </p:cNvPr>
          <p:cNvSpPr/>
          <p:nvPr/>
        </p:nvSpPr>
        <p:spPr>
          <a:xfrm>
            <a:off x="-21772" y="0"/>
            <a:ext cx="18288000" cy="10287000"/>
          </a:xfrm>
          <a:prstGeom prst="rect">
            <a:avLst/>
          </a:prstGeom>
          <a:solidFill>
            <a:srgbClr val="FDEADA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2673" y="748145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1828757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3.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”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đảo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dòng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”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?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ấn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đọc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B.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Gợi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tả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dòng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sông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C.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Nhấn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mạnh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sức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liệt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mùa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xuân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Gửi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gắm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đời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giả</a:t>
            </a:r>
            <a:endParaRPr lang="en-GB" sz="40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4236" y="3009900"/>
            <a:ext cx="526473" cy="643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48537BD-7D3B-48A8-0FB6-D03FEEC22A6F}"/>
              </a:ext>
            </a:extLst>
          </p:cNvPr>
          <p:cNvSpPr/>
          <p:nvPr/>
        </p:nvSpPr>
        <p:spPr>
          <a:xfrm>
            <a:off x="-107373" y="114300"/>
            <a:ext cx="18288000" cy="10629900"/>
          </a:xfrm>
          <a:prstGeom prst="rect">
            <a:avLst/>
          </a:prstGeom>
          <a:solidFill>
            <a:srgbClr val="FDEADA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78427" y="1333500"/>
            <a:ext cx="16916400" cy="426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 </a:t>
            </a:r>
          </a:p>
          <a:p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lphaUcPeriod"/>
            </a:pP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Tx/>
              <a:buAutoNum type="alphaUcPeriod"/>
            </a:pP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4181" y="2824002"/>
            <a:ext cx="526473" cy="643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158AB4-E76E-2D6A-7F5A-8D53BDCA3C29}"/>
              </a:ext>
            </a:extLst>
          </p:cNvPr>
          <p:cNvSpPr/>
          <p:nvPr/>
        </p:nvSpPr>
        <p:spPr>
          <a:xfrm>
            <a:off x="-21772" y="0"/>
            <a:ext cx="18288000" cy="10287000"/>
          </a:xfrm>
          <a:prstGeom prst="rect">
            <a:avLst/>
          </a:prstGeom>
          <a:solidFill>
            <a:srgbClr val="FDEADA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64028" y="1638300"/>
            <a:ext cx="169164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1828757"/>
            <a:r>
              <a:rPr lang="en-US" sz="6400" b="1" dirty="0" err="1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b="1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5</a:t>
            </a:r>
            <a:r>
              <a:rPr lang="en-US" sz="6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Cụm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từ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i="1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giọt</a:t>
            </a:r>
            <a:r>
              <a:rPr lang="en-US" sz="6400" i="1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long </a:t>
            </a:r>
            <a:r>
              <a:rPr lang="en-US" sz="6400" i="1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lanh</a:t>
            </a:r>
            <a:r>
              <a:rPr lang="en-US" sz="6400" i="1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trong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khổ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thơ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1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có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nghĩa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là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4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gì</a:t>
            </a:r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?</a:t>
            </a:r>
          </a:p>
          <a:p>
            <a:pPr defTabSz="1828757"/>
            <a:r>
              <a:rPr lang="en-US" sz="64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A.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Giọt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sương</a:t>
            </a:r>
            <a:endParaRPr lang="en-US" sz="6600" dirty="0" smtClean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B.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Giọt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nắng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xuân</a:t>
            </a:r>
            <a:endParaRPr lang="en-US" sz="6600" dirty="0" smtClean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C.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Giọt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âm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thanh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tiếng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chim</a:t>
            </a:r>
            <a:endParaRPr lang="en-US" sz="6600" dirty="0" smtClean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  <a:p>
            <a:pPr defTabSz="1828757"/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D.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Giọt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mưa</a:t>
            </a:r>
            <a:r>
              <a:rPr lang="en-US" sz="6600" dirty="0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Times New Roman" pitchFamily="18" charset="0"/>
                <a:ea typeface="Roboto Condensed" panose="02000000000000000000" pitchFamily="2" charset="0"/>
                <a:cs typeface="Times New Roman" pitchFamily="18" charset="0"/>
              </a:rPr>
              <a:t>xuân</a:t>
            </a:r>
            <a:endParaRPr lang="en-GB" sz="6400" dirty="0">
              <a:solidFill>
                <a:prstClr val="black"/>
              </a:solidFill>
              <a:latin typeface="Times New Roman" pitchFamily="18" charset="0"/>
              <a:ea typeface="Roboto Condensed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4028" y="4503866"/>
            <a:ext cx="526473" cy="643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69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1107" y="201617"/>
            <a:ext cx="3310590" cy="14791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93160" y="14582"/>
            <a:ext cx="9723732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TRI THỨC NGỮ VĂN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8383" y="966113"/>
            <a:ext cx="707122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  <a:spcBef>
                <a:spcPct val="0"/>
              </a:spcBef>
            </a:pP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9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3742" y="1680734"/>
            <a:ext cx="171450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77" lvl="1" indent="-431789" algn="just">
              <a:lnSpc>
                <a:spcPts val="5598"/>
              </a:lnSpc>
              <a:buFont typeface="Arial"/>
              <a:buChar char="•"/>
            </a:pP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2960" y="2185720"/>
            <a:ext cx="1753292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77" lvl="1" indent="-431789" algn="just">
              <a:buFont typeface="Arial"/>
              <a:buChar char="•"/>
            </a:pP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97891" y="3198815"/>
            <a:ext cx="425281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2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5"/>
          <p:cNvSpPr txBox="1"/>
          <p:nvPr/>
        </p:nvSpPr>
        <p:spPr>
          <a:xfrm>
            <a:off x="97891" y="3996380"/>
            <a:ext cx="17768002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2174" lvl="1" algn="just">
              <a:lnSpc>
                <a:spcPts val="4568"/>
              </a:lnSpc>
            </a:pP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(con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in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886" y="6136049"/>
            <a:ext cx="315974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97886" y="6819904"/>
            <a:ext cx="1737314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3761" lvl="1" algn="just">
              <a:lnSpc>
                <a:spcPts val="4846"/>
              </a:lnSpc>
            </a:pP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0" y="7822835"/>
            <a:ext cx="3493528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9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326034" y="8496305"/>
            <a:ext cx="163830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23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Roboto Condensed "/>
              </a:rPr>
              <a:t>     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44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C23D3E-C68F-CE5B-F8A6-563DD9CCC48B}"/>
              </a:ext>
            </a:extLst>
          </p:cNvPr>
          <p:cNvSpPr/>
          <p:nvPr/>
        </p:nvSpPr>
        <p:spPr>
          <a:xfrm>
            <a:off x="-21772" y="0"/>
            <a:ext cx="18288000" cy="10287000"/>
          </a:xfrm>
          <a:prstGeom prst="rect">
            <a:avLst/>
          </a:prstGeom>
          <a:solidFill>
            <a:srgbClr val="FDEADA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" y="1104900"/>
            <a:ext cx="17640300" cy="3505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1828757">
              <a:defRPr/>
            </a:pP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?</a:t>
            </a:r>
          </a:p>
          <a:p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A/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B/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D/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828757">
              <a:defRPr/>
            </a:pPr>
            <a:endParaRPr lang="en-US" sz="4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76800" y="1866900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92361" y="7004856"/>
            <a:ext cx="686030" cy="1053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97326" y="1028700"/>
            <a:ext cx="961976" cy="1053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5679" t="3514" r="36802"/>
          <a:stretch>
            <a:fillRect/>
          </a:stretch>
        </p:blipFill>
        <p:spPr>
          <a:xfrm>
            <a:off x="3810005" y="647700"/>
            <a:ext cx="7224690" cy="1040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79073" y="2082657"/>
            <a:ext cx="3153844" cy="75996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0" y="723904"/>
            <a:ext cx="10053112" cy="76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5200" b="1" dirty="0" err="1">
                <a:solidFill>
                  <a:srgbClr val="873A22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200" b="1" dirty="0">
                <a:solidFill>
                  <a:srgbClr val="873A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rgbClr val="873A22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200" b="1" dirty="0">
              <a:solidFill>
                <a:srgbClr val="873A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12929" y="3929361"/>
            <a:ext cx="1131210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56" lvl="1">
              <a:lnSpc>
                <a:spcPts val="5611"/>
              </a:lnSpc>
            </a:pP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3,4,5,6,7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92</a:t>
            </a:r>
            <a:endParaRPr lang="en-US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67200" y="3197051"/>
            <a:ext cx="1030714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56" lvl="1" algn="ctr">
              <a:lnSpc>
                <a:spcPts val="5611"/>
              </a:lnSpc>
            </a:pP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72350" y="218145"/>
            <a:ext cx="1701792" cy="1864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072503" y="7531837"/>
            <a:ext cx="2958510" cy="3087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8281" y="1770720"/>
            <a:ext cx="123922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 Tri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89.</a:t>
            </a:r>
            <a:endParaRPr lang="en-US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0626" y="4606213"/>
            <a:ext cx="123576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i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92361" y="7004856"/>
            <a:ext cx="686030" cy="1053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97326" y="1028700"/>
            <a:ext cx="961976" cy="1053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01412" y="2431561"/>
            <a:ext cx="3153844" cy="75996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55256" y="1886745"/>
            <a:ext cx="10403944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80"/>
              </a:lnSpc>
            </a:pPr>
            <a:r>
              <a:rPr lang="en-US" sz="8900" dirty="0" smtClean="0">
                <a:solidFill>
                  <a:srgbClr val="873A22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  <a:r>
              <a:rPr lang="en-US" sz="8900" dirty="0">
                <a:solidFill>
                  <a:srgbClr val="873A2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8900" dirty="0" smtClean="0">
              <a:solidFill>
                <a:srgbClr val="873A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72350" y="218145"/>
            <a:ext cx="1701792" cy="1864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6819900"/>
            <a:ext cx="2958510" cy="30876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5855" y="7201622"/>
            <a:ext cx="2832942" cy="30853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1988" y="4912693"/>
            <a:ext cx="1192600" cy="18322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487405" y="5905500"/>
            <a:ext cx="850670" cy="1306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801600" y="7124704"/>
            <a:ext cx="1888408" cy="205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8035" y="84052"/>
            <a:ext cx="1501342" cy="15145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578395" y="84052"/>
            <a:ext cx="2335506" cy="19880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10492" y="2656980"/>
            <a:ext cx="1744979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3"/>
              </a:lnSpc>
              <a:spcBef>
                <a:spcPct val="0"/>
              </a:spcBef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1187996"/>
            <a:ext cx="11693312" cy="1081328"/>
            <a:chOff x="-1000895" y="1248159"/>
            <a:chExt cx="15591082" cy="1441770"/>
          </a:xfrm>
        </p:grpSpPr>
        <p:sp>
          <p:nvSpPr>
            <p:cNvPr id="14" name="TextBox 14"/>
            <p:cNvSpPr txBox="1"/>
            <p:nvPr/>
          </p:nvSpPr>
          <p:spPr>
            <a:xfrm>
              <a:off x="308798" y="1248159"/>
              <a:ext cx="14281389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9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000895" y="1681107"/>
              <a:ext cx="14590186" cy="1008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686" lvl="1">
                <a:lnSpc>
                  <a:spcPts val="5939"/>
                </a:lnSpc>
                <a:spcBef>
                  <a:spcPct val="0"/>
                </a:spcBef>
              </a:pPr>
              <a:r>
                <a:rPr lang="en-US" sz="61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61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100" b="1" dirty="0" err="1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61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100" b="1" dirty="0" err="1"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6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3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àm rõ một số vấn đề trong “Mùa xuân nho nhỏ” – Thanh Hải | Họ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2287707"/>
            <a:ext cx="18294322" cy="79992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0" y="43983"/>
            <a:ext cx="16383000" cy="493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4" tIns="65023" rIns="130044" bIns="65023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ts val="904"/>
              </a:spcBef>
              <a:spcAft>
                <a:spcPts val="904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6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 ĐIỆU ĐẤT  </a:t>
            </a:r>
            <a:r>
              <a:rPr lang="en-US" sz="6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904"/>
              </a:spcBef>
              <a:spcAft>
                <a:spcPts val="904"/>
              </a:spcAft>
            </a:pPr>
            <a:r>
              <a:rPr lang="en-US" alt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altLang="en-US" sz="7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904"/>
              </a:spcBef>
              <a:spcAft>
                <a:spcPts val="904"/>
              </a:spcAft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>
              <a:spcBef>
                <a:spcPts val="904"/>
              </a:spcBef>
              <a:spcAft>
                <a:spcPts val="904"/>
              </a:spcAft>
            </a:pP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76597" y="221673"/>
            <a:ext cx="2812818" cy="24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298" r="12815" b="67703"/>
          <a:stretch>
            <a:fillRect/>
          </a:stretch>
        </p:blipFill>
        <p:spPr>
          <a:xfrm>
            <a:off x="5" y="9511505"/>
            <a:ext cx="18510070" cy="14687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99866" y="7200900"/>
            <a:ext cx="10926272" cy="3753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45091" y="497827"/>
            <a:ext cx="13721830" cy="1639265"/>
            <a:chOff x="-3705585" y="-82590"/>
            <a:chExt cx="18295772" cy="2185686"/>
          </a:xfrm>
        </p:grpSpPr>
        <p:sp>
          <p:nvSpPr>
            <p:cNvPr id="5" name="TextBox 5"/>
            <p:cNvSpPr txBox="1"/>
            <p:nvPr/>
          </p:nvSpPr>
          <p:spPr>
            <a:xfrm>
              <a:off x="308796" y="1248162"/>
              <a:ext cx="14281391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9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705585" y="-82590"/>
              <a:ext cx="15947223" cy="10088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39"/>
                </a:lnSpc>
                <a:spcBef>
                  <a:spcPct val="0"/>
                </a:spcBef>
              </a:pPr>
              <a:r>
                <a:rPr lang="en-US" sz="6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 . </a:t>
              </a:r>
              <a:r>
                <a:rPr lang="en-US" sz="61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6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61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6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1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6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1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sz="6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1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6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1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endParaRPr lang="en-US" sz="6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5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728901" y="1495889"/>
            <a:ext cx="7113914" cy="65432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9353011" y="2322972"/>
            <a:ext cx="7906294" cy="63106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678831" y="5"/>
            <a:ext cx="3415062" cy="29967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06361" y="7200900"/>
            <a:ext cx="358361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39829" y="497827"/>
            <a:ext cx="4719578" cy="281401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842815" y="4571987"/>
            <a:ext cx="510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  <a:spcBef>
                <a:spcPct val="0"/>
              </a:spcBef>
            </a:pPr>
            <a:r>
              <a:rPr lang="en-US" sz="3900">
                <a:solidFill>
                  <a:srgbClr val="FFE7D3"/>
                </a:solidFill>
                <a:latin typeface="Jingleberry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0" y="1823225"/>
            <a:ext cx="6775748" cy="547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825" lvl="1" indent="-470912" algn="just">
              <a:lnSpc>
                <a:spcPts val="6107"/>
              </a:lnSpc>
              <a:buFont typeface="Arial"/>
              <a:buChar char="•"/>
            </a:pP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3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3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3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3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41825" lvl="1" indent="-470912" algn="just">
              <a:lnSpc>
                <a:spcPts val="6107"/>
              </a:lnSpc>
              <a:buFont typeface="Arial"/>
              <a:buChar char="•"/>
            </a:pP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endParaRPr lang="en-US" sz="4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41825" lvl="1" indent="-470912" algn="just">
              <a:lnSpc>
                <a:spcPts val="6107"/>
              </a:lnSpc>
              <a:buFont typeface="Arial"/>
              <a:buChar char="•"/>
            </a:pP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4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51109" y="3166445"/>
            <a:ext cx="7113914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en-US" sz="4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877057" lvl="1" indent="-438529">
              <a:lnSpc>
                <a:spcPts val="5687"/>
              </a:lnSpc>
              <a:buFont typeface="Arial"/>
              <a:buChar char="•"/>
            </a:pP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1-2-3-4-5;</a:t>
            </a:r>
          </a:p>
          <a:p>
            <a:pPr marL="877057" lvl="1" indent="-438529">
              <a:lnSpc>
                <a:spcPts val="5687"/>
              </a:lnSpc>
              <a:buFont typeface="Arial"/>
              <a:buChar char="•"/>
            </a:pP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1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81259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38400" y="1008527"/>
            <a:ext cx="7410450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7160" tIns="68580" rIns="137160" bIns="6858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Mọc giữa dòng sông xanh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Một bông hoa tím biếc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Ơi con chim chiền chiện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Hót chi mà vang trời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Từng giọt long lanh rơi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Tôi đưa tay tôi hứng.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896600" y="2247900"/>
            <a:ext cx="6781800" cy="758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7160" tIns="68580" rIns="137160" bIns="6858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Mùa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xuân người cầm súng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Lộc giắt đầy quanh lưng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Mùa xuân người ra đồng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Lộc trải dài nương mạ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Tất cả như hối hả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Tất cả như xôn xao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/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Ðất nước bốn nghìn năm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Vất vả và gian lao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Ðất nước như vì sao </a:t>
            </a:r>
            <a:b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Cứ đi lên phía trước. </a:t>
            </a:r>
          </a:p>
        </p:txBody>
      </p:sp>
      <p:pic>
        <p:nvPicPr>
          <p:cNvPr id="5" name="Picture 12" descr="78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8" y="1516252"/>
            <a:ext cx="2292928" cy="324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86700"/>
            <a:ext cx="2209800" cy="2400300"/>
          </a:xfrm>
          <a:prstGeom prst="rect">
            <a:avLst/>
          </a:prstGeom>
        </p:spPr>
      </p:pic>
      <p:pic>
        <p:nvPicPr>
          <p:cNvPr id="11" name="Picture 4" descr="Tổng hợp hình ảnh hoa súng tím đẹp nhất - Zicxa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0"/>
            <a:ext cx="2209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62346"/>
            <a:ext cx="5829300" cy="112338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NHO NHỎ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790298"/>
            <a:ext cx="2209800" cy="646329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9570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11632" y="1188412"/>
            <a:ext cx="6858000" cy="752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7160" tIns="68580" rIns="137160" bIns="6858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 làm con chim hót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 làm một cành hoa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 nhập vào hoà ca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Một nốt trầm xao xuyến.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Một mùa xuân nho nhỏ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Lặng lẽ dâng cho đời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Dù là tuổi hai mươi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Dù là khi tóc bạc.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515600" y="5535647"/>
            <a:ext cx="7239000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7160" tIns="68580" rIns="137160" bIns="68580">
            <a:spAutoFit/>
          </a:bodyPr>
          <a:lstStyle/>
          <a:p>
            <a:pPr marL="191334" lvl="1" indent="-194718"/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Mùa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xuân ta xin hát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Nam ai, Nam bình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Nước non ngàn dặm mình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Nước non ngàn dặm tình </a:t>
            </a:r>
            <a:b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Nhịp phách tiền đất Huế</a:t>
            </a:r>
            <a:r>
              <a:rPr lang="vi-V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91334" lvl="1" indent="-194718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(11/1980)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12" descr="78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8" y="1516252"/>
            <a:ext cx="2292928" cy="324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86700"/>
            <a:ext cx="2209800" cy="2400300"/>
          </a:xfrm>
          <a:prstGeom prst="rect">
            <a:avLst/>
          </a:prstGeom>
        </p:spPr>
      </p:pic>
      <p:pic>
        <p:nvPicPr>
          <p:cNvPr id="11" name="Picture 4" descr="Tổng hợp hình ảnh hoa súng tím đẹp nhất - Zicxa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0"/>
            <a:ext cx="2209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62346"/>
            <a:ext cx="5829300" cy="124649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NHO NHỎ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13841"/>
            <a:ext cx="2209800" cy="70788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2565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9032" y="1018759"/>
            <a:ext cx="899340" cy="10033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96725" y="1187996"/>
            <a:ext cx="1071104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8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79032" y="521246"/>
            <a:ext cx="61722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2 .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5100"/>
              </a:lnSpc>
            </a:pP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5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0094" y="2104572"/>
            <a:ext cx="14748908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61871" lvl="1" indent="-480935" algn="just">
              <a:buFont typeface="Arial"/>
              <a:buChar char="•"/>
            </a:pP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(1930-1980)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61871" lvl="1" indent="-480935" algn="just">
              <a:buFont typeface="Arial"/>
              <a:buChar char="•"/>
            </a:pP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ED06A4-BE85-ECC1-9055-CB84C7C9EBA2}"/>
              </a:ext>
            </a:extLst>
          </p:cNvPr>
          <p:cNvSpPr txBox="1"/>
          <p:nvPr/>
        </p:nvSpPr>
        <p:spPr>
          <a:xfrm>
            <a:off x="4563836" y="5546663"/>
            <a:ext cx="9192984" cy="369330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endParaRPr lang="en-GB"/>
          </a:p>
        </p:txBody>
      </p: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BF1DFBDF-01BE-00C0-BAF7-FD4303FAEA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40000" y="1508595"/>
            <a:ext cx="3108276" cy="3996785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CE9F28A7-CDC4-BB10-EDD1-263195DC60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9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03174" y="7806520"/>
            <a:ext cx="3581928" cy="2480486"/>
          </a:xfrm>
          <a:prstGeom prst="rect">
            <a:avLst/>
          </a:prstGeom>
        </p:spPr>
      </p:pic>
      <p:pic>
        <p:nvPicPr>
          <p:cNvPr id="13" name="Picture 6" descr="Book-09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8" y="574688"/>
            <a:ext cx="10302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001" y="4049879"/>
            <a:ext cx="4860752" cy="746356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pPr lvl="3">
              <a:lnSpc>
                <a:spcPts val="5100"/>
              </a:lnSpc>
            </a:pP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7294" y="4884943"/>
            <a:ext cx="16885228" cy="189282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marL="571485" indent="-571485" algn="just">
              <a:spcBef>
                <a:spcPct val="0"/>
              </a:spcBef>
              <a:buFontTx/>
              <a:buChar char="-"/>
            </a:pP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3900" dirty="0">
                <a:solidFill>
                  <a:srgbClr val="1418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được </a:t>
            </a:r>
            <a:r>
              <a:rPr lang="vi-VN" sz="3900" dirty="0">
                <a:latin typeface="Times New Roman" pitchFamily="18" charset="0"/>
                <a:cs typeface="Times New Roman" pitchFamily="18" charset="0"/>
              </a:rPr>
              <a:t>sáng tác vào tháng 11/1980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.(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900" dirty="0">
              <a:solidFill>
                <a:srgbClr val="141823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6512" y="6823935"/>
            <a:ext cx="14655036" cy="129266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marL="571485" indent="-571485">
              <a:buFontTx/>
              <a:buChar char="-"/>
            </a:pP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3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( 5 </a:t>
            </a:r>
            <a:r>
              <a:rPr lang="en-US" altLang="en-US" sz="3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ần gũi với dân ca</a:t>
            </a:r>
            <a:endParaRPr lang="en-US" altLang="en-US" sz="3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6512" y="8220111"/>
            <a:ext cx="14655036" cy="129266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marL="571485" indent="-571485">
              <a:buFontTx/>
              <a:buChar char="-"/>
            </a:pP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3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165580"/>
            <a:ext cx="1089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49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Box 19"/>
          <p:cNvSpPr txBox="1">
            <a:spLocks noChangeArrowheads="1"/>
          </p:cNvSpPr>
          <p:nvPr/>
        </p:nvSpPr>
        <p:spPr bwMode="auto">
          <a:xfrm>
            <a:off x="2286000" y="663321"/>
            <a:ext cx="5074728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chính:</a:t>
            </a:r>
          </a:p>
        </p:txBody>
      </p:sp>
      <p:sp>
        <p:nvSpPr>
          <p:cNvPr id="26632" name="TextBox 20"/>
          <p:cNvSpPr txBox="1">
            <a:spLocks noChangeArrowheads="1"/>
          </p:cNvSpPr>
          <p:nvPr/>
        </p:nvSpPr>
        <p:spPr bwMode="auto">
          <a:xfrm>
            <a:off x="800102" y="1516177"/>
            <a:ext cx="9144000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chí trung kiê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Huế mùa xuân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(1970-1975)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võng trường sơn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(1977)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xuân đất này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vi-VN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Thanh Hải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(1982)</a:t>
            </a:r>
          </a:p>
        </p:txBody>
      </p:sp>
      <p:pic>
        <p:nvPicPr>
          <p:cNvPr id="80907" name="Picture 11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909" y="114305"/>
            <a:ext cx="3600450" cy="514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04" y="114305"/>
            <a:ext cx="4486272" cy="518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4" y="5256707"/>
            <a:ext cx="524690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256707"/>
            <a:ext cx="6248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473" y="5294807"/>
            <a:ext cx="573188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0885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786293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1413</Words>
  <Application>Microsoft Office PowerPoint</Application>
  <PresentationFormat>Custom</PresentationFormat>
  <Paragraphs>169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Roboto Condensed</vt:lpstr>
      <vt:lpstr>.VnTime</vt:lpstr>
      <vt:lpstr>Calibri</vt:lpstr>
      <vt:lpstr>宋体</vt:lpstr>
      <vt:lpstr>Roboto Condensed </vt:lpstr>
      <vt:lpstr>Roboto Condensed Bold</vt:lpstr>
      <vt:lpstr>Jingleberry Bold</vt:lpstr>
      <vt:lpstr>Times New Roman</vt:lpstr>
      <vt:lpstr>Wingdings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Đọc 1 - kntt4</dc:title>
  <cp:lastModifiedBy>KIMKHOA</cp:lastModifiedBy>
  <cp:revision>30</cp:revision>
  <dcterms:created xsi:type="dcterms:W3CDTF">2006-08-16T00:00:00Z</dcterms:created>
  <dcterms:modified xsi:type="dcterms:W3CDTF">2023-11-13T03:07:05Z</dcterms:modified>
  <dc:identifier>DAFPJ6IYa9s</dc:identifier>
</cp:coreProperties>
</file>