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303" r:id="rId2"/>
    <p:sldId id="256" r:id="rId3"/>
    <p:sldId id="257" r:id="rId4"/>
    <p:sldId id="258" r:id="rId5"/>
    <p:sldId id="259" r:id="rId6"/>
    <p:sldId id="260" r:id="rId7"/>
    <p:sldId id="262" r:id="rId8"/>
    <p:sldId id="265" r:id="rId9"/>
    <p:sldId id="297" r:id="rId10"/>
    <p:sldId id="304" r:id="rId11"/>
    <p:sldId id="284" r:id="rId12"/>
    <p:sldId id="282" r:id="rId13"/>
    <p:sldId id="283" r:id="rId14"/>
    <p:sldId id="281" r:id="rId15"/>
    <p:sldId id="298" r:id="rId16"/>
    <p:sldId id="299" r:id="rId17"/>
    <p:sldId id="300" r:id="rId18"/>
    <p:sldId id="279" r:id="rId19"/>
    <p:sldId id="288" r:id="rId20"/>
    <p:sldId id="287" r:id="rId21"/>
    <p:sldId id="301" r:id="rId22"/>
    <p:sldId id="302" r:id="rId23"/>
  </p:sldIdLst>
  <p:sldSz cx="18288000" cy="10287000"/>
  <p:notesSz cx="6858000" cy="9144000"/>
  <p:embeddedFontLs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DF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622" autoAdjust="0"/>
  </p:normalViewPr>
  <p:slideViewPr>
    <p:cSldViewPr>
      <p:cViewPr varScale="1">
        <p:scale>
          <a:sx n="45" d="100"/>
          <a:sy n="45" d="100"/>
        </p:scale>
        <p:origin x="-83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836B8-92DB-4B2B-9876-BA84D19576C7}" type="datetimeFigureOut">
              <a:rPr lang="en-US" smtClean="0"/>
              <a:t>05/10/2024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524FBA-9F0A-472C-A988-03B923B78ED6}" type="slidenum">
              <a:rPr lang="en-US" smtClean="0"/>
              <a:t>‹#›</a:t>
            </a:fld>
            <a:endParaRPr lang="en-US"/>
          </a:p>
        </p:txBody>
      </p:sp>
    </p:spTree>
    <p:extLst>
      <p:ext uri="{BB962C8B-B14F-4D97-AF65-F5344CB8AC3E}">
        <p14:creationId xmlns:p14="http://schemas.microsoft.com/office/powerpoint/2010/main" val="58423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219763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881138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974216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99182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77907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798535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78560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55411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125568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043663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5518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2</a:t>
            </a:fld>
            <a:endParaRPr lang="en-US"/>
          </a:p>
        </p:txBody>
      </p:sp>
    </p:spTree>
    <p:extLst>
      <p:ext uri="{BB962C8B-B14F-4D97-AF65-F5344CB8AC3E}">
        <p14:creationId xmlns:p14="http://schemas.microsoft.com/office/powerpoint/2010/main" val="3954271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495134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541887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213316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3</a:t>
            </a:fld>
            <a:endParaRPr lang="en-US"/>
          </a:p>
        </p:txBody>
      </p:sp>
    </p:spTree>
    <p:extLst>
      <p:ext uri="{BB962C8B-B14F-4D97-AF65-F5344CB8AC3E}">
        <p14:creationId xmlns:p14="http://schemas.microsoft.com/office/powerpoint/2010/main" val="296752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4</a:t>
            </a:fld>
            <a:endParaRPr lang="en-US"/>
          </a:p>
        </p:txBody>
      </p:sp>
    </p:spTree>
    <p:extLst>
      <p:ext uri="{BB962C8B-B14F-4D97-AF65-F5344CB8AC3E}">
        <p14:creationId xmlns:p14="http://schemas.microsoft.com/office/powerpoint/2010/main" val="2114270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5</a:t>
            </a:fld>
            <a:endParaRPr lang="en-US"/>
          </a:p>
        </p:txBody>
      </p:sp>
    </p:spTree>
    <p:extLst>
      <p:ext uri="{BB962C8B-B14F-4D97-AF65-F5344CB8AC3E}">
        <p14:creationId xmlns:p14="http://schemas.microsoft.com/office/powerpoint/2010/main" val="1430637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6</a:t>
            </a:fld>
            <a:endParaRPr lang="en-US"/>
          </a:p>
        </p:txBody>
      </p:sp>
    </p:spTree>
    <p:extLst>
      <p:ext uri="{BB962C8B-B14F-4D97-AF65-F5344CB8AC3E}">
        <p14:creationId xmlns:p14="http://schemas.microsoft.com/office/powerpoint/2010/main" val="1134119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7</a:t>
            </a:fld>
            <a:endParaRPr lang="en-US"/>
          </a:p>
        </p:txBody>
      </p:sp>
    </p:spTree>
    <p:extLst>
      <p:ext uri="{BB962C8B-B14F-4D97-AF65-F5344CB8AC3E}">
        <p14:creationId xmlns:p14="http://schemas.microsoft.com/office/powerpoint/2010/main" val="206993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8</a:t>
            </a:fld>
            <a:endParaRPr lang="en-US"/>
          </a:p>
        </p:txBody>
      </p:sp>
    </p:spTree>
    <p:extLst>
      <p:ext uri="{BB962C8B-B14F-4D97-AF65-F5344CB8AC3E}">
        <p14:creationId xmlns:p14="http://schemas.microsoft.com/office/powerpoint/2010/main" val="1124589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1362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4.png"/><Relationship Id="rId10" Type="http://schemas.openxmlformats.org/officeDocument/2006/relationships/image" Target="../media/image3.png"/><Relationship Id="rId9" Type="http://schemas.openxmlformats.org/officeDocument/2006/relationships/image" Target="NUL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3" Type="http://schemas.openxmlformats.org/officeDocument/2006/relationships/image" Target="../media/image26.png"/><Relationship Id="rId3" Type="http://schemas.openxmlformats.org/officeDocument/2006/relationships/image" Target="../media/image24.png"/><Relationship Id="rId12"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10" Type="http://schemas.openxmlformats.org/officeDocument/2006/relationships/image" Target="../media/image28.png"/><Relationship Id="rId9"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NUL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microsoft.com/office/2007/relationships/hdphoto" Target="../media/hdphoto1.wdp"/><Relationship Id="rId5" Type="http://schemas.openxmlformats.org/officeDocument/2006/relationships/image" Target="../media/image31.png"/><Relationship Id="rId10" Type="http://schemas.openxmlformats.org/officeDocument/2006/relationships/image" Target="../media/image10.png"/><Relationship Id="rId4" Type="http://schemas.openxmlformats.org/officeDocument/2006/relationships/image" Target="NUL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NULL"/><Relationship Id="rId12"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11" Type="http://schemas.openxmlformats.org/officeDocument/2006/relationships/image" Target="../media/image24.png"/><Relationship Id="rId10" Type="http://schemas.openxmlformats.org/officeDocument/2006/relationships/image" Target="../media/image30.png"/><Relationship Id="rId9"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NULL"/><Relationship Id="rId10" Type="http://schemas.openxmlformats.org/officeDocument/2006/relationships/image" Target="../media/image34.pn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NULL"/><Relationship Id="rId10" Type="http://schemas.openxmlformats.org/officeDocument/2006/relationships/image" Target="../media/image35.png"/><Relationship Id="rId9"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8" name="Group 2"/>
          <p:cNvGrpSpPr/>
          <p:nvPr/>
        </p:nvGrpSpPr>
        <p:grpSpPr>
          <a:xfrm>
            <a:off x="2057400" y="1866900"/>
            <a:ext cx="14134420" cy="7456492"/>
            <a:chOff x="0" y="0"/>
            <a:chExt cx="1011699" cy="1172969"/>
          </a:xfrm>
        </p:grpSpPr>
        <p:sp>
          <p:nvSpPr>
            <p:cNvPr id="9" name="Freeform 3"/>
            <p:cNvSpPr/>
            <p:nvPr/>
          </p:nvSpPr>
          <p:spPr>
            <a:xfrm>
              <a:off x="0" y="0"/>
              <a:ext cx="1011699" cy="1172969"/>
            </a:xfrm>
            <a:custGeom>
              <a:avLst/>
              <a:gdLst/>
              <a:ahLst/>
              <a:cxnLst/>
              <a:rect l="l" t="t" r="r" b="b"/>
              <a:pathLst>
                <a:path w="1011699" h="1172969">
                  <a:moveTo>
                    <a:pt x="0" y="0"/>
                  </a:moveTo>
                  <a:lnTo>
                    <a:pt x="1011699" y="0"/>
                  </a:lnTo>
                  <a:lnTo>
                    <a:pt x="1011699" y="1172969"/>
                  </a:lnTo>
                  <a:lnTo>
                    <a:pt x="0" y="1172969"/>
                  </a:lnTo>
                  <a:close/>
                </a:path>
              </a:pathLst>
            </a:custGeom>
            <a:solidFill>
              <a:srgbClr val="FFFFFF"/>
            </a:solidFill>
          </p:spPr>
        </p:sp>
        <p:sp>
          <p:nvSpPr>
            <p:cNvPr id="10" name="TextBox 4"/>
            <p:cNvSpPr txBox="1"/>
            <p:nvPr/>
          </p:nvSpPr>
          <p:spPr>
            <a:xfrm>
              <a:off x="0" y="-57150"/>
              <a:ext cx="812800" cy="869950"/>
            </a:xfrm>
            <a:prstGeom prst="rect">
              <a:avLst/>
            </a:prstGeom>
          </p:spPr>
          <p:txBody>
            <a:bodyPr lIns="50800" tIns="50800" rIns="50800" bIns="50800" rtlCol="0" anchor="ctr"/>
            <a:lstStyle/>
            <a:p>
              <a:pPr algn="ctr">
                <a:lnSpc>
                  <a:spcPts val="2519"/>
                </a:lnSpc>
              </a:pPr>
              <a:endParaRPr>
                <a:solidFill>
                  <a:prstClr val="black"/>
                </a:solidFill>
              </a:endParaRPr>
            </a:p>
          </p:txBody>
        </p:sp>
      </p:grpSp>
      <p:grpSp>
        <p:nvGrpSpPr>
          <p:cNvPr id="24" name="Group 2"/>
          <p:cNvGrpSpPr/>
          <p:nvPr/>
        </p:nvGrpSpPr>
        <p:grpSpPr>
          <a:xfrm>
            <a:off x="2438400" y="2381090"/>
            <a:ext cx="12731100" cy="5360493"/>
            <a:chOff x="0" y="-57150"/>
            <a:chExt cx="2150417" cy="1411817"/>
          </a:xfrm>
        </p:grpSpPr>
        <p:sp>
          <p:nvSpPr>
            <p:cNvPr id="25" name="Freeform 3"/>
            <p:cNvSpPr/>
            <p:nvPr/>
          </p:nvSpPr>
          <p:spPr>
            <a:xfrm>
              <a:off x="0" y="0"/>
              <a:ext cx="2150417" cy="1354667"/>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26"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solidFill>
                  <a:prstClr val="black"/>
                </a:solidFill>
              </a:endParaRPr>
            </a:p>
          </p:txBody>
        </p:sp>
      </p:grpSp>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13429" y="6624118"/>
            <a:ext cx="4114800" cy="4114800"/>
          </a:xfrm>
          <a:prstGeom prst="rect">
            <a:avLst/>
          </a:prstGeom>
        </p:spPr>
      </p:pic>
      <p:pic>
        <p:nvPicPr>
          <p:cNvPr id="2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5080" y="743827"/>
            <a:ext cx="3728008" cy="1321748"/>
          </a:xfrm>
          <a:prstGeom prst="rect">
            <a:avLst/>
          </a:prstGeom>
        </p:spPr>
      </p:pic>
      <p:pic>
        <p:nvPicPr>
          <p:cNvPr id="2" name="Picture 1"/>
          <p:cNvPicPr>
            <a:picLocks noChangeAspect="1"/>
          </p:cNvPicPr>
          <p:nvPr/>
        </p:nvPicPr>
        <p:blipFill>
          <a:blip r:embed="rId10"/>
          <a:stretch>
            <a:fillRect/>
          </a:stretch>
        </p:blipFill>
        <p:spPr>
          <a:xfrm>
            <a:off x="2835890" y="3209495"/>
            <a:ext cx="12284505" cy="3834716"/>
          </a:xfrm>
          <a:prstGeom prst="rect">
            <a:avLst/>
          </a:prstGeom>
        </p:spPr>
      </p:pic>
      <p:pic>
        <p:nvPicPr>
          <p:cNvPr id="13" name="Picture 5"/>
          <p:cNvPicPr>
            <a:picLocks noChangeAspect="1"/>
          </p:cNvPicPr>
          <p:nvPr/>
        </p:nvPicPr>
        <p:blipFill>
          <a:blip r:embed="rId11"/>
          <a:srcRect/>
          <a:stretch>
            <a:fillRect/>
          </a:stretch>
        </p:blipFill>
        <p:spPr>
          <a:xfrm>
            <a:off x="12406021" y="127763"/>
            <a:ext cx="5233622" cy="3840170"/>
          </a:xfrm>
          <a:prstGeom prst="rect">
            <a:avLst/>
          </a:prstGeom>
        </p:spPr>
      </p:pic>
      <p:pic>
        <p:nvPicPr>
          <p:cNvPr id="14" name="Picture 13"/>
          <p:cNvPicPr>
            <a:picLocks noChangeAspect="1"/>
          </p:cNvPicPr>
          <p:nvPr/>
        </p:nvPicPr>
        <p:blipFill>
          <a:blip r:embed="rId12"/>
          <a:stretch>
            <a:fillRect/>
          </a:stretch>
        </p:blipFill>
        <p:spPr>
          <a:xfrm>
            <a:off x="4979283" y="783026"/>
            <a:ext cx="6742760" cy="3078747"/>
          </a:xfrm>
          <a:prstGeom prst="rect">
            <a:avLst/>
          </a:prstGeom>
        </p:spPr>
      </p:pic>
    </p:spTree>
    <p:extLst>
      <p:ext uri="{BB962C8B-B14F-4D97-AF65-F5344CB8AC3E}">
        <p14:creationId xmlns:p14="http://schemas.microsoft.com/office/powerpoint/2010/main" val="131706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10800000">
            <a:off x="-896738" y="8329475"/>
            <a:ext cx="6150483" cy="5274039"/>
          </a:xfrm>
          <a:prstGeom prst="rect">
            <a:avLst/>
          </a:prstGeom>
        </p:spPr>
      </p:pic>
      <p:pic>
        <p:nvPicPr>
          <p:cNvPr id="13" name="Picture 10"/>
          <p:cNvPicPr>
            <a:picLocks noChangeAspect="1"/>
          </p:cNvPicPr>
          <p:nvPr/>
        </p:nvPicPr>
        <p:blipFill>
          <a:blip r:embed="rId4"/>
          <a:srcRect/>
          <a:stretch>
            <a:fillRect/>
          </a:stretch>
        </p:blipFill>
        <p:spPr>
          <a:xfrm flipH="1">
            <a:off x="16002000" y="1790700"/>
            <a:ext cx="4263929" cy="4653675"/>
          </a:xfrm>
          <a:prstGeom prst="rect">
            <a:avLst/>
          </a:prstGeom>
        </p:spPr>
      </p:pic>
      <p:pic>
        <p:nvPicPr>
          <p:cNvPr id="2" name="Picture 1"/>
          <p:cNvPicPr>
            <a:picLocks noChangeAspect="1"/>
          </p:cNvPicPr>
          <p:nvPr/>
        </p:nvPicPr>
        <p:blipFill>
          <a:blip r:embed="rId5"/>
          <a:stretch>
            <a:fillRect/>
          </a:stretch>
        </p:blipFill>
        <p:spPr>
          <a:xfrm>
            <a:off x="-381000" y="32353"/>
            <a:ext cx="8504657" cy="2804403"/>
          </a:xfrm>
          <a:prstGeom prst="rect">
            <a:avLst/>
          </a:prstGeom>
        </p:spPr>
      </p:pic>
      <p:sp>
        <p:nvSpPr>
          <p:cNvPr id="9" name="Rectangle 8"/>
          <p:cNvSpPr/>
          <p:nvPr/>
        </p:nvSpPr>
        <p:spPr>
          <a:xfrm>
            <a:off x="569987" y="2151407"/>
            <a:ext cx="6611988" cy="6863417"/>
          </a:xfrm>
          <a:prstGeom prst="rect">
            <a:avLst/>
          </a:prstGeom>
        </p:spPr>
        <p:txBody>
          <a:bodyPr wrap="square">
            <a:spAutoFit/>
          </a:bodyPr>
          <a:lstStyle/>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Gv</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đặt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những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câu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hỏi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ngắn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gọn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phù</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hợp</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với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nội</a:t>
            </a:r>
            <a:r>
              <a:rPr lang="en-US" sz="4000" dirty="0" smtClean="0">
                <a:solidFill>
                  <a:srgbClr val="222222"/>
                </a:solidFill>
                <a:latin typeface="Times New Roman" panose="02020603050405020304" pitchFamily="18" charset="0"/>
                <a:cs typeface="Times New Roman" panose="02020603050405020304" pitchFamily="18" charset="0"/>
              </a:rPr>
              <a:t> dung </a:t>
            </a:r>
            <a:r>
              <a:rPr lang="en-US" sz="4000" dirty="0" err="1" smtClean="0">
                <a:solidFill>
                  <a:srgbClr val="222222"/>
                </a:solidFill>
                <a:latin typeface="Times New Roman" panose="02020603050405020304" pitchFamily="18" charset="0"/>
                <a:cs typeface="Times New Roman" panose="02020603050405020304" pitchFamily="18" charset="0"/>
              </a:rPr>
              <a:t>bài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học</a:t>
            </a:r>
            <a:r>
              <a:rPr lang="en-US" sz="4000" dirty="0" smtClean="0">
                <a:solidFill>
                  <a:srgbClr val="222222"/>
                </a:solidFill>
                <a:latin typeface="Times New Roman" panose="02020603050405020304" pitchFamily="18" charset="0"/>
                <a:cs typeface="Times New Roman" panose="02020603050405020304" pitchFamily="18" charset="0"/>
              </a:rPr>
              <a:t>.</a:t>
            </a:r>
          </a:p>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Hình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thức</a:t>
            </a:r>
            <a:r>
              <a:rPr lang="en-US" sz="4000" dirty="0">
                <a:solidFill>
                  <a:srgbClr val="222222"/>
                </a:solidFill>
                <a:latin typeface="Times New Roman" panose="02020603050405020304" pitchFamily="18" charset="0"/>
                <a:cs typeface="Times New Roman" panose="02020603050405020304" pitchFamily="18" charset="0"/>
              </a:rPr>
              <a:t>: </a:t>
            </a:r>
            <a:endParaRPr lang="en-US" sz="4000" dirty="0" smtClean="0">
              <a:solidFill>
                <a:srgbClr val="222222"/>
              </a:solidFill>
              <a:latin typeface="Times New Roman" panose="02020603050405020304" pitchFamily="18" charset="0"/>
              <a:cs typeface="Times New Roman" panose="02020603050405020304" pitchFamily="18" charset="0"/>
            </a:endParaRPr>
          </a:p>
          <a:p>
            <a:pPr algn="just"/>
            <a:r>
              <a:rPr lang="en-US" sz="4000" dirty="0" err="1" smtClean="0">
                <a:solidFill>
                  <a:srgbClr val="222222"/>
                </a:solidFill>
                <a:latin typeface="Times New Roman" panose="02020603050405020304" pitchFamily="18" charset="0"/>
                <a:cs typeface="Times New Roman" panose="02020603050405020304" pitchFamily="18" charset="0"/>
              </a:rPr>
              <a:t>xếp</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lớp</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thành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hình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tròn</a:t>
            </a:r>
            <a:endParaRPr lang="en-US" sz="4000" dirty="0">
              <a:solidFill>
                <a:srgbClr val="222222"/>
              </a:solidFill>
              <a:latin typeface="Times New Roman" panose="02020603050405020304" pitchFamily="18" charset="0"/>
              <a:cs typeface="Times New Roman" panose="02020603050405020304" pitchFamily="18" charset="0"/>
            </a:endParaRPr>
          </a:p>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Gv</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đưa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míc</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và</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đặt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câu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hỏi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nhanh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với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bất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kì</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thành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viên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trong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lớp</a:t>
            </a:r>
            <a:endParaRPr lang="en-US" sz="4000" dirty="0" smtClean="0">
              <a:solidFill>
                <a:srgbClr val="222222"/>
              </a:solidFill>
              <a:latin typeface="Times New Roman" panose="02020603050405020304" pitchFamily="18" charset="0"/>
              <a:cs typeface="Times New Roman" panose="02020603050405020304" pitchFamily="18" charset="0"/>
            </a:endParaRPr>
          </a:p>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Mỗi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thành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viên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có</a:t>
            </a:r>
            <a:r>
              <a:rPr lang="en-US" sz="4000" dirty="0" smtClean="0">
                <a:solidFill>
                  <a:srgbClr val="222222"/>
                </a:solidFill>
                <a:latin typeface="Times New Roman" panose="02020603050405020304" pitchFamily="18" charset="0"/>
                <a:cs typeface="Times New Roman" panose="02020603050405020304" pitchFamily="18" charset="0"/>
              </a:rPr>
              <a:t> 30s </a:t>
            </a:r>
            <a:r>
              <a:rPr lang="en-US" sz="4000" dirty="0" err="1" smtClean="0">
                <a:solidFill>
                  <a:srgbClr val="222222"/>
                </a:solidFill>
                <a:latin typeface="Times New Roman" panose="02020603050405020304" pitchFamily="18" charset="0"/>
                <a:cs typeface="Times New Roman" panose="02020603050405020304" pitchFamily="18" charset="0"/>
              </a:rPr>
              <a:t>để</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trả</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lời</a:t>
            </a:r>
            <a:r>
              <a:rPr lang="en-US" sz="4000" dirty="0" smtClean="0">
                <a:solidFill>
                  <a:srgbClr val="222222"/>
                </a:solidFill>
                <a:latin typeface="Times New Roman" panose="02020603050405020304" pitchFamily="18" charset="0"/>
                <a:cs typeface="Times New Roman" panose="02020603050405020304" pitchFamily="18" charset="0"/>
              </a:rPr>
              <a:t> 1 </a:t>
            </a:r>
            <a:r>
              <a:rPr lang="en-US" sz="4000" dirty="0" err="1" smtClean="0">
                <a:solidFill>
                  <a:srgbClr val="222222"/>
                </a:solidFill>
                <a:latin typeface="Times New Roman" panose="02020603050405020304" pitchFamily="18" charset="0"/>
                <a:cs typeface="Times New Roman" panose="02020603050405020304" pitchFamily="18" charset="0"/>
              </a:rPr>
              <a:t>câu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hỏi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smtClean="0">
                <a:solidFill>
                  <a:srgbClr val="222222"/>
                </a:solidFill>
                <a:latin typeface="Times New Roman" panose="02020603050405020304" pitchFamily="18" charset="0"/>
                <a:cs typeface="Times New Roman" panose="02020603050405020304" pitchFamily="18" charset="0"/>
              </a:rPr>
              <a:t>(</a:t>
            </a:r>
            <a:r>
              <a:rPr lang="en-US" sz="4000" dirty="0" err="1" smtClean="0">
                <a:solidFill>
                  <a:srgbClr val="222222"/>
                </a:solidFill>
                <a:latin typeface="Times New Roman" panose="02020603050405020304" pitchFamily="18" charset="0"/>
                <a:cs typeface="Times New Roman" panose="02020603050405020304" pitchFamily="18" charset="0"/>
              </a:rPr>
              <a:t>trả</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lời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sai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chậm</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sẽ</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bị</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phạt</a:t>
            </a:r>
            <a:r>
              <a:rPr lang="en-US" sz="4000" dirty="0">
                <a:solidFill>
                  <a:srgbClr val="222222"/>
                </a:solidFill>
                <a:latin typeface="Times New Roman" panose="02020603050405020304" pitchFamily="18" charset="0"/>
                <a:cs typeface="Times New Roman" panose="02020603050405020304" pitchFamily="18" charset="0"/>
              </a:rPr>
              <a:t>)</a:t>
            </a:r>
            <a:endParaRPr lang="en-US" sz="4000" dirty="0" smtClean="0">
              <a:solidFill>
                <a:prstClr val="black"/>
              </a:solidFill>
              <a:latin typeface="Times New Roman" panose="02020603050405020304" pitchFamily="18" charset="0"/>
              <a:cs typeface="Times New Roman" panose="02020603050405020304" pitchFamily="18" charset="0"/>
            </a:endParaRPr>
          </a:p>
        </p:txBody>
      </p:sp>
      <p:grpSp>
        <p:nvGrpSpPr>
          <p:cNvPr id="10" name="Group 2"/>
          <p:cNvGrpSpPr/>
          <p:nvPr/>
        </p:nvGrpSpPr>
        <p:grpSpPr>
          <a:xfrm>
            <a:off x="7620000" y="0"/>
            <a:ext cx="10668001" cy="10287000"/>
            <a:chOff x="0" y="0"/>
            <a:chExt cx="2150417" cy="2709333"/>
          </a:xfrm>
        </p:grpSpPr>
        <p:sp>
          <p:nvSpPr>
            <p:cNvPr id="11" name="Freeform 3"/>
            <p:cNvSpPr/>
            <p:nvPr/>
          </p:nvSpPr>
          <p:spPr>
            <a:xfrm>
              <a:off x="0" y="0"/>
              <a:ext cx="2150417" cy="2709333"/>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12"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p>
          </p:txBody>
        </p:sp>
      </p:grpSp>
      <p:sp>
        <p:nvSpPr>
          <p:cNvPr id="17" name="Rectangle 16"/>
          <p:cNvSpPr/>
          <p:nvPr/>
        </p:nvSpPr>
        <p:spPr>
          <a:xfrm>
            <a:off x="8123657" y="32353"/>
            <a:ext cx="9630943" cy="10895290"/>
          </a:xfrm>
          <a:prstGeom prst="rect">
            <a:avLst/>
          </a:prstGeom>
        </p:spPr>
        <p:txBody>
          <a:bodyPr wrap="square">
            <a:spAutoFit/>
          </a:bodyPr>
          <a:lstStyle/>
          <a:p>
            <a:pPr algn="ctr"/>
            <a:r>
              <a:rPr lang="en-US" sz="5400" b="1" dirty="0" err="1" smtClean="0">
                <a:solidFill>
                  <a:schemeClr val="tx1">
                    <a:lumMod val="95000"/>
                    <a:lumOff val="5000"/>
                  </a:schemeClr>
                </a:solidFill>
                <a:latin typeface="Times New Roman" panose="02020603050405020304" pitchFamily="18" charset="0"/>
                <a:cs typeface="Times New Roman" panose="02020603050405020304" pitchFamily="18" charset="0"/>
              </a:rPr>
              <a:t>Gói</a:t>
            </a:r>
            <a:r>
              <a:rPr lang="en-US" sz="5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5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endParaRPr lang="en-US" sz="5400"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ngắt</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nhịp</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xét</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gieo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vần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xưng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hô</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mẹ</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mà</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gì</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Con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đường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chi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Bức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tranh</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thiên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nhiên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lên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Con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nơi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đây</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vẻ</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chi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mẹ</a:t>
            </a:r>
            <a:endPar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mẹ</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mang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nét</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phụ</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nữ</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xưa</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FontTx/>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sau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gì</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algn="ctr"/>
            <a:r>
              <a:rPr lang="en-US" sz="3600" i="1"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vi-VN" sz="3600" i="1" dirty="0" smtClean="0">
                <a:solidFill>
                  <a:schemeClr val="tx1">
                    <a:lumMod val="95000"/>
                    <a:lumOff val="5000"/>
                  </a:schemeClr>
                </a:solidFill>
                <a:latin typeface="Times New Roman" panose="02020603050405020304" pitchFamily="18" charset="0"/>
                <a:cs typeface="Times New Roman" panose="02020603050405020304" pitchFamily="18" charset="0"/>
              </a:rPr>
              <a:t>Dẫu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phải theo chồng thân phận </a:t>
            </a:r>
            <a:r>
              <a:rPr lang="vi-VN" sz="3600" i="1" dirty="0" smtClean="0">
                <a:solidFill>
                  <a:schemeClr val="tx1">
                    <a:lumMod val="95000"/>
                    <a:lumOff val="5000"/>
                  </a:schemeClr>
                </a:solidFill>
                <a:latin typeface="Times New Roman" panose="02020603050405020304" pitchFamily="18" charset="0"/>
                <a:cs typeface="Times New Roman" panose="02020603050405020304" pitchFamily="18" charset="0"/>
              </a:rPr>
              <a:t>gái</a:t>
            </a:r>
            <a:endParaRPr lang="en-US" sz="3600" i="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vi-VN" sz="3600" i="1" dirty="0" smtClean="0">
                <a:solidFill>
                  <a:schemeClr val="tx1">
                    <a:lumMod val="95000"/>
                    <a:lumOff val="5000"/>
                  </a:schemeClr>
                </a:solidFill>
                <a:latin typeface="Times New Roman" panose="02020603050405020304" pitchFamily="18" charset="0"/>
                <a:cs typeface="Times New Roman" panose="02020603050405020304" pitchFamily="18" charset="0"/>
              </a:rPr>
              <a:t>Đường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về quê mẹ vẫn không </a:t>
            </a:r>
            <a:r>
              <a:rPr lang="vi-VN" sz="3600" i="1" dirty="0" smtClean="0">
                <a:solidFill>
                  <a:schemeClr val="tx1">
                    <a:lumMod val="95000"/>
                    <a:lumOff val="5000"/>
                  </a:schemeClr>
                </a:solidFill>
                <a:latin typeface="Times New Roman" panose="02020603050405020304" pitchFamily="18" charset="0"/>
                <a:cs typeface="Times New Roman" panose="02020603050405020304" pitchFamily="18" charset="0"/>
              </a:rPr>
              <a:t>quên</a:t>
            </a:r>
            <a:r>
              <a:rPr lang="en-US" sz="3600" i="1"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742950" indent="-742950" algn="just">
              <a:buAutoNum type="arabicPeriod"/>
            </a:pPr>
            <a:endPar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7632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a:srcRect l="2003" r="2003"/>
          <a:stretch>
            <a:fillRect/>
          </a:stretch>
        </p:blipFill>
        <p:spPr>
          <a:xfrm rot="16200000">
            <a:off x="12242303" y="4299703"/>
            <a:ext cx="10363180" cy="1728214"/>
          </a:xfrm>
          <a:prstGeom prst="rect">
            <a:avLst/>
          </a:prstGeom>
        </p:spPr>
      </p:pic>
      <p:pic>
        <p:nvPicPr>
          <p:cNvPr id="3"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57593" y="-1577272"/>
            <a:ext cx="4183254" cy="4114800"/>
          </a:xfrm>
          <a:prstGeom prst="rect">
            <a:avLst/>
          </a:prstGeom>
        </p:spPr>
      </p:pic>
      <p:sp>
        <p:nvSpPr>
          <p:cNvPr id="5" name="Rectangle 4"/>
          <p:cNvSpPr/>
          <p:nvPr/>
        </p:nvSpPr>
        <p:spPr>
          <a:xfrm>
            <a:off x="948072" y="1943100"/>
            <a:ext cx="15611714" cy="8402300"/>
          </a:xfrm>
          <a:prstGeom prst="rect">
            <a:avLst/>
          </a:prstGeom>
        </p:spPr>
        <p:txBody>
          <a:bodyPr wrap="square">
            <a:spAutoFit/>
          </a:bodyPr>
          <a:lstStyle/>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Thể</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loại</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thơ</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bảy</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chữ</a:t>
            </a:r>
            <a:endParaRPr lang="en-US" sz="40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Cách</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ngắt</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nhịp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linh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hoạt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4/3</a:t>
            </a:r>
            <a:r>
              <a:rPr lang="en-US" sz="4000" dirty="0">
                <a:latin typeface="Times New Roman" panose="02020603050405020304" pitchFamily="18" charset="0"/>
                <a:cs typeface="Times New Roman" panose="02020603050405020304" pitchFamily="18" charset="0"/>
              </a:rPr>
              <a:t>, 3/2/2, 2/2/3</a:t>
            </a:r>
            <a:r>
              <a:rPr lang="en-US" sz="4000" dirty="0" smtClean="0">
                <a:latin typeface="Times New Roman" panose="02020603050405020304" pitchFamily="18" charset="0"/>
                <a:cs typeface="Times New Roman" panose="02020603050405020304" pitchFamily="18" charset="0"/>
              </a:rPr>
              <a:t>.</a:t>
            </a: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Cách</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gieo</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vần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ngần</a:t>
            </a:r>
            <a:r>
              <a:rPr lang="en-US" sz="4000" i="1" dirty="0">
                <a:latin typeface="Times New Roman" panose="02020603050405020304" pitchFamily="18" charset="0"/>
                <a:cs typeface="Times New Roman" panose="02020603050405020304" pitchFamily="18" charset="0"/>
              </a:rPr>
              <a:t> </a:t>
            </a:r>
            <a:r>
              <a:rPr lang="en-US" sz="4000" i="1" dirty="0" smtClean="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đê</a:t>
            </a:r>
            <a:r>
              <a:rPr lang="en-US" sz="4000" i="1" dirty="0">
                <a:latin typeface="Times New Roman" panose="02020603050405020304" pitchFamily="18" charset="0"/>
                <a:cs typeface="Times New Roman" panose="02020603050405020304" pitchFamily="18" charset="0"/>
              </a:rPr>
              <a:t> </a:t>
            </a:r>
            <a:r>
              <a:rPr lang="en-US" sz="4000" i="1" dirty="0" smtClean="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bề</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vàng</a:t>
            </a:r>
            <a:r>
              <a:rPr lang="en-US" sz="4000" i="1" dirty="0">
                <a:latin typeface="Times New Roman" panose="02020603050405020304" pitchFamily="18" charset="0"/>
                <a:cs typeface="Times New Roman" panose="02020603050405020304" pitchFamily="18" charset="0"/>
              </a:rPr>
              <a:t> </a:t>
            </a:r>
            <a:r>
              <a:rPr lang="en-US" sz="4000" i="1" dirty="0" smtClean="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bàng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đầu</a:t>
            </a:r>
            <a:r>
              <a:rPr lang="en-US" sz="4000" i="1" dirty="0">
                <a:latin typeface="Times New Roman" panose="02020603050405020304" pitchFamily="18" charset="0"/>
                <a:cs typeface="Times New Roman" panose="02020603050405020304" pitchFamily="18" charset="0"/>
              </a:rPr>
              <a:t> </a:t>
            </a:r>
            <a:r>
              <a:rPr lang="en-US" sz="4000" i="1" dirty="0" smtClean="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nâu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đồng</a:t>
            </a:r>
            <a:r>
              <a:rPr lang="en-US" sz="4000" i="1" dirty="0">
                <a:latin typeface="Times New Roman" panose="02020603050405020304" pitchFamily="18" charset="0"/>
                <a:cs typeface="Times New Roman" panose="02020603050405020304" pitchFamily="18" charset="0"/>
              </a:rPr>
              <a:t> </a:t>
            </a:r>
            <a:r>
              <a:rPr lang="en-US" sz="4000" i="1" dirty="0" smtClean="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hồng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quen</a:t>
            </a:r>
            <a:r>
              <a:rPr lang="en-US" sz="4000" i="1" dirty="0">
                <a:latin typeface="Times New Roman" panose="02020603050405020304" pitchFamily="18" charset="0"/>
                <a:cs typeface="Times New Roman" panose="02020603050405020304" pitchFamily="18" charset="0"/>
              </a:rPr>
              <a:t> </a:t>
            </a:r>
            <a:r>
              <a:rPr lang="en-US" sz="4000" i="1" dirty="0" smtClean="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quên</a:t>
            </a:r>
            <a:r>
              <a:rPr lang="en-US" sz="4000" i="1" dirty="0" smtClean="0">
                <a:latin typeface="Times New Roman" panose="02020603050405020304" pitchFamily="18" charset="0"/>
                <a:cs typeface="Times New Roman" panose="02020603050405020304" pitchFamily="18" charset="0"/>
              </a:rPr>
              <a:t>).</a:t>
            </a: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Bố</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cục</a:t>
            </a:r>
            <a:r>
              <a:rPr lang="en-US" sz="4000" dirty="0" smtClean="0">
                <a:solidFill>
                  <a:prstClr val="black"/>
                </a:solidFill>
                <a:latin typeface="Times New Roman" panose="02020603050405020304" pitchFamily="18" charset="0"/>
                <a:cs typeface="Times New Roman" panose="02020603050405020304" pitchFamily="18" charset="0"/>
              </a:rPr>
              <a:t>: </a:t>
            </a:r>
          </a:p>
          <a:p>
            <a:pPr algn="just">
              <a:lnSpc>
                <a:spcPct val="150000"/>
              </a:lnSpc>
            </a:pPr>
            <a:r>
              <a:rPr lang="vi-VN" sz="4000" b="1" dirty="0">
                <a:latin typeface="Times New Roman" panose="02020603050405020304" pitchFamily="18" charset="0"/>
                <a:cs typeface="Times New Roman" panose="02020603050405020304" pitchFamily="18" charset="0"/>
              </a:rPr>
              <a:t>+ Khổ 1</a:t>
            </a:r>
            <a:r>
              <a:rPr lang="vi-VN"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kỉ</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niệm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tôi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“con </a:t>
            </a:r>
            <a:r>
              <a:rPr lang="en-US" sz="4000" dirty="0" err="1" smtClean="0">
                <a:latin typeface="Times New Roman" panose="02020603050405020304" pitchFamily="18" charset="0"/>
                <a:cs typeface="Times New Roman" panose="02020603050405020304" pitchFamily="18" charset="0"/>
              </a:rPr>
              <a:t>đường</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về </a:t>
            </a:r>
            <a:r>
              <a:rPr lang="vi-VN" sz="4000" dirty="0">
                <a:latin typeface="Times New Roman" panose="02020603050405020304" pitchFamily="18" charset="0"/>
                <a:cs typeface="Times New Roman" panose="02020603050405020304" pitchFamily="18" charset="0"/>
              </a:rPr>
              <a:t>quê.</a:t>
            </a:r>
          </a:p>
          <a:p>
            <a:pPr algn="just">
              <a:lnSpc>
                <a:spcPct val="150000"/>
              </a:lnSpc>
            </a:pPr>
            <a:r>
              <a:rPr lang="vi-VN" sz="4000" b="1" dirty="0">
                <a:latin typeface="Times New Roman" panose="02020603050405020304" pitchFamily="18" charset="0"/>
                <a:cs typeface="Times New Roman" panose="02020603050405020304" pitchFamily="18" charset="0"/>
              </a:rPr>
              <a:t>+ Khổ 2, 4: </a:t>
            </a:r>
            <a:r>
              <a:rPr lang="vi-VN" sz="4000" dirty="0">
                <a:latin typeface="Times New Roman" panose="02020603050405020304" pitchFamily="18" charset="0"/>
                <a:cs typeface="Times New Roman" panose="02020603050405020304" pitchFamily="18" charset="0"/>
              </a:rPr>
              <a:t>bức tranh thiên nhiên và con người nơi làng quê.</a:t>
            </a:r>
          </a:p>
          <a:p>
            <a:pPr algn="just">
              <a:lnSpc>
                <a:spcPct val="150000"/>
              </a:lnSpc>
            </a:pPr>
            <a:r>
              <a:rPr lang="vi-VN" sz="4000" b="1" dirty="0">
                <a:latin typeface="Times New Roman" panose="02020603050405020304" pitchFamily="18" charset="0"/>
                <a:cs typeface="Times New Roman" panose="02020603050405020304" pitchFamily="18" charset="0"/>
              </a:rPr>
              <a:t>+ Khổ 3, 5: </a:t>
            </a:r>
            <a:r>
              <a:rPr lang="vi-VN" sz="4000" dirty="0">
                <a:latin typeface="Times New Roman" panose="02020603050405020304" pitchFamily="18" charset="0"/>
                <a:cs typeface="Times New Roman" panose="02020603050405020304" pitchFamily="18" charset="0"/>
              </a:rPr>
              <a:t>hình ảnh người mẹ trên con đường về quê.</a:t>
            </a:r>
          </a:p>
          <a:p>
            <a:pPr algn="just">
              <a:lnSpc>
                <a:spcPct val="150000"/>
              </a:lnSpc>
            </a:pPr>
            <a:r>
              <a:rPr lang="vi-VN" sz="4000" b="1" dirty="0">
                <a:latin typeface="Times New Roman" panose="02020603050405020304" pitchFamily="18" charset="0"/>
                <a:cs typeface="Times New Roman" panose="02020603050405020304" pitchFamily="18" charset="0"/>
              </a:rPr>
              <a:t>+ Khổ 6</a:t>
            </a:r>
            <a:r>
              <a:rPr lang="vi-VN" sz="4000" dirty="0">
                <a:latin typeface="Times New Roman" panose="02020603050405020304" pitchFamily="18" charset="0"/>
                <a:cs typeface="Times New Roman" panose="02020603050405020304" pitchFamily="18" charset="0"/>
              </a:rPr>
              <a:t>: những tâm tư, tình cảm của tác giả về nơi cội nguồn</a:t>
            </a:r>
            <a:r>
              <a:rPr lang="vi-VN"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3"/>
          <a:stretch>
            <a:fillRect/>
          </a:stretch>
        </p:blipFill>
        <p:spPr>
          <a:xfrm>
            <a:off x="2667000" y="196375"/>
            <a:ext cx="12173859" cy="1539301"/>
          </a:xfrm>
          <a:prstGeom prst="rect">
            <a:avLst/>
          </a:prstGeom>
        </p:spPr>
      </p:pic>
    </p:spTree>
    <p:extLst>
      <p:ext uri="{BB962C8B-B14F-4D97-AF65-F5344CB8AC3E}">
        <p14:creationId xmlns:p14="http://schemas.microsoft.com/office/powerpoint/2010/main" val="346307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1000"/>
                                        <p:tgtEl>
                                          <p:spTgt spid="5">
                                            <p:txEl>
                                              <p:pRg st="6" end="6"/>
                                            </p:txEl>
                                          </p:spTgt>
                                        </p:tgtEl>
                                      </p:cBhvr>
                                    </p:animEffect>
                                    <p:anim calcmode="lin" valueType="num">
                                      <p:cBhvr>
                                        <p:cTn id="4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Effect transition="in" filter="fade">
                                      <p:cBhvr>
                                        <p:cTn id="48" dur="1000"/>
                                        <p:tgtEl>
                                          <p:spTgt spid="5">
                                            <p:txEl>
                                              <p:pRg st="7" end="7"/>
                                            </p:txEl>
                                          </p:spTgt>
                                        </p:tgtEl>
                                      </p:cBhvr>
                                    </p:animEffect>
                                    <p:anim calcmode="lin" valueType="num">
                                      <p:cBhvr>
                                        <p:cTn id="4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60370" y="6007596"/>
            <a:ext cx="4114800" cy="4114800"/>
          </a:xfrm>
          <a:prstGeom prst="rect">
            <a:avLst/>
          </a:prstGeom>
        </p:spPr>
      </p:pic>
      <p:pic>
        <p:nvPicPr>
          <p:cNvPr id="3"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200833" y="324077"/>
            <a:ext cx="2116938" cy="2039958"/>
          </a:xfrm>
          <a:prstGeom prst="rect">
            <a:avLst/>
          </a:prstGeom>
        </p:spPr>
      </p:pic>
      <p:pic>
        <p:nvPicPr>
          <p:cNvPr id="4"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70765">
            <a:off x="-1449678" y="-1496678"/>
            <a:ext cx="4137368" cy="4114800"/>
          </a:xfrm>
          <a:prstGeom prst="rect">
            <a:avLst/>
          </a:prstGeom>
        </p:spPr>
      </p:pic>
      <p:sp>
        <p:nvSpPr>
          <p:cNvPr id="5" name="Rectangle 4"/>
          <p:cNvSpPr/>
          <p:nvPr/>
        </p:nvSpPr>
        <p:spPr>
          <a:xfrm>
            <a:off x="948072" y="2785079"/>
            <a:ext cx="15611714" cy="5632311"/>
          </a:xfrm>
          <a:prstGeom prst="rect">
            <a:avLst/>
          </a:prstGeom>
        </p:spPr>
        <p:txBody>
          <a:bodyPr wrap="square">
            <a:spAutoFit/>
          </a:bodyPr>
          <a:lstStyle/>
          <a:p>
            <a:pPr>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Bài thơ là lời của người con – nhân vật “tôi</a:t>
            </a:r>
            <a:r>
              <a:rPr lang="vi-VN" sz="4000" dirty="0" smtClean="0">
                <a:latin typeface="Times New Roman" panose="02020603050405020304" pitchFamily="18" charset="0"/>
                <a:cs typeface="Times New Roman" panose="02020603050405020304" pitchFamily="18" charset="0"/>
              </a:rPr>
              <a:t>”.</a:t>
            </a:r>
            <a:endParaRPr lang="en-US" sz="4000" b="1"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Nhan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đề</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i="1" dirty="0" smtClean="0">
                <a:solidFill>
                  <a:prstClr val="black"/>
                </a:solidFill>
                <a:latin typeface="Times New Roman" panose="02020603050405020304" pitchFamily="18" charset="0"/>
                <a:cs typeface="Times New Roman" panose="02020603050405020304" pitchFamily="18" charset="0"/>
              </a:rPr>
              <a:t>“</a:t>
            </a:r>
            <a:r>
              <a:rPr lang="en-US" sz="4000" i="1" dirty="0" err="1" smtClean="0">
                <a:solidFill>
                  <a:prstClr val="black"/>
                </a:solidFill>
                <a:latin typeface="Times New Roman" panose="02020603050405020304" pitchFamily="18" charset="0"/>
                <a:cs typeface="Times New Roman" panose="02020603050405020304" pitchFamily="18" charset="0"/>
              </a:rPr>
              <a:t>Đường</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về</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quê</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mẹ</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4000" dirty="0">
                <a:latin typeface="Times New Roman" panose="02020603050405020304" pitchFamily="18" charset="0"/>
                <a:cs typeface="Times New Roman" panose="02020603050405020304" pitchFamily="18" charset="0"/>
              </a:rPr>
              <a:t>được tác giả đặt theo nội dung xoay quanh bài thơ, miêu tả khung cảnh đồng quê trên đường đi của mấy mẹ đã hiện lên những kí ức đẹp về thiên nhiên và con người quê ngoại</a:t>
            </a:r>
            <a:r>
              <a:rPr lang="vi-VN" sz="4000" dirty="0" smtClean="0">
                <a:latin typeface="Times New Roman" panose="02020603050405020304" pitchFamily="18" charset="0"/>
                <a:cs typeface="Times New Roman" panose="02020603050405020304" pitchFamily="18" charset="0"/>
              </a:rPr>
              <a:t>.</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vi-VN" sz="4000" dirty="0">
                <a:solidFill>
                  <a:srgbClr val="333333"/>
                </a:solidFill>
                <a:latin typeface="Times New Roman" panose="02020603050405020304" pitchFamily="18" charset="0"/>
                <a:cs typeface="Times New Roman" panose="02020603050405020304" pitchFamily="18" charset="0"/>
              </a:rPr>
              <a:t>- </a:t>
            </a:r>
            <a:r>
              <a:rPr lang="vi-VN" sz="4000" b="1" dirty="0">
                <a:solidFill>
                  <a:srgbClr val="333333"/>
                </a:solidFill>
                <a:latin typeface="Times New Roman" panose="02020603050405020304" pitchFamily="18" charset="0"/>
                <a:cs typeface="Times New Roman" panose="02020603050405020304" pitchFamily="18" charset="0"/>
              </a:rPr>
              <a:t>Cảm hứng chủ đạo</a:t>
            </a:r>
            <a:r>
              <a:rPr lang="en-US" sz="4000" b="1" dirty="0">
                <a:solidFill>
                  <a:srgbClr val="333333"/>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nói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dòng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hoài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niệm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cùng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mẹ</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quê</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ngoại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0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2"/>
          <a:stretch>
            <a:fillRect/>
          </a:stretch>
        </p:blipFill>
        <p:spPr>
          <a:xfrm>
            <a:off x="2667000" y="196375"/>
            <a:ext cx="12173859" cy="1539301"/>
          </a:xfrm>
          <a:prstGeom prst="rect">
            <a:avLst/>
          </a:prstGeom>
        </p:spPr>
      </p:pic>
    </p:spTree>
    <p:extLst>
      <p:ext uri="{BB962C8B-B14F-4D97-AF65-F5344CB8AC3E}">
        <p14:creationId xmlns:p14="http://schemas.microsoft.com/office/powerpoint/2010/main" val="42096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78509" y="-836933"/>
            <a:ext cx="2111314" cy="186563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16695" y="-1028700"/>
            <a:ext cx="4183254" cy="4114800"/>
          </a:xfrm>
          <a:prstGeom prst="rect">
            <a:avLst/>
          </a:prstGeom>
        </p:spPr>
      </p:pic>
      <p:pic>
        <p:nvPicPr>
          <p:cNvPr id="4" name="Picture 3"/>
          <p:cNvPicPr>
            <a:picLocks noChangeAspect="1"/>
          </p:cNvPicPr>
          <p:nvPr/>
        </p:nvPicPr>
        <p:blipFill>
          <a:blip r:embed="rId8"/>
          <a:stretch>
            <a:fillRect/>
          </a:stretch>
        </p:blipFill>
        <p:spPr>
          <a:xfrm>
            <a:off x="4773014" y="419100"/>
            <a:ext cx="8303472" cy="1670449"/>
          </a:xfrm>
          <a:prstGeom prst="rect">
            <a:avLst/>
          </a:prstGeom>
        </p:spPr>
      </p:pic>
      <p:sp>
        <p:nvSpPr>
          <p:cNvPr id="6" name="Rectangle 5"/>
          <p:cNvSpPr/>
          <p:nvPr/>
        </p:nvSpPr>
        <p:spPr>
          <a:xfrm>
            <a:off x="762000" y="1790700"/>
            <a:ext cx="10215877" cy="1015663"/>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K</a:t>
            </a:r>
            <a:r>
              <a:rPr lang="en-US" sz="4400" b="1" dirty="0" err="1" smtClean="0">
                <a:latin typeface="Times New Roman" panose="02020603050405020304" pitchFamily="18" charset="0"/>
                <a:cs typeface="Times New Roman" panose="02020603050405020304" pitchFamily="18" charset="0"/>
              </a:rPr>
              <a:t>ỉ</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đường</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về quê.</a:t>
            </a:r>
          </a:p>
        </p:txBody>
      </p:sp>
      <p:sp>
        <p:nvSpPr>
          <p:cNvPr id="7" name="Rectangle 6"/>
          <p:cNvSpPr/>
          <p:nvPr/>
        </p:nvSpPr>
        <p:spPr>
          <a:xfrm>
            <a:off x="727364" y="2836434"/>
            <a:ext cx="15611714" cy="5632311"/>
          </a:xfrm>
          <a:prstGeom prst="rect">
            <a:avLst/>
          </a:prstGeom>
        </p:spPr>
        <p:txBody>
          <a:bodyPr wrap="square">
            <a:spAutoFit/>
          </a:bodyPr>
          <a:lstStyle/>
          <a:p>
            <a:pPr>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Cách</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xưng</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hô</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“U </a:t>
            </a:r>
            <a:r>
              <a:rPr lang="en-US" sz="4000" dirty="0" err="1" smtClean="0">
                <a:solidFill>
                  <a:prstClr val="black"/>
                </a:solidFill>
                <a:latin typeface="Times New Roman" panose="02020603050405020304" pitchFamily="18" charset="0"/>
                <a:cs typeface="Times New Roman" panose="02020603050405020304" pitchFamily="18" charset="0"/>
              </a:rPr>
              <a:t>tôi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gọi</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đầy</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endPar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dịp</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xuân</a:t>
            </a:r>
            <a:endPar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đích</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gặp</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hàng</a:t>
            </a:r>
            <a:endPar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dặm</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liễu</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mây</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trắng</a:t>
            </a:r>
            <a:endPar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Ngôn</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giản</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dị</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háo</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hức</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vui</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đưa</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ngoại</a:t>
            </a:r>
            <a:endPar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8" name="Picture 6"/>
          <p:cNvPicPr>
            <a:picLocks noChangeAspect="1"/>
          </p:cNvPicPr>
          <p:nvPr/>
        </p:nvPicPr>
        <p:blipFill>
          <a:blip r:embed="rId9"/>
          <a:srcRect/>
          <a:stretch>
            <a:fillRect/>
          </a:stretch>
        </p:blipFill>
        <p:spPr>
          <a:xfrm>
            <a:off x="10668000" y="3158552"/>
            <a:ext cx="7212425" cy="3633259"/>
          </a:xfrm>
          <a:prstGeom prst="rect">
            <a:avLst/>
          </a:prstGeom>
        </p:spPr>
      </p:pic>
    </p:spTree>
    <p:extLst>
      <p:ext uri="{BB962C8B-B14F-4D97-AF65-F5344CB8AC3E}">
        <p14:creationId xmlns:p14="http://schemas.microsoft.com/office/powerpoint/2010/main" val="53128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4"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852884" y="5295900"/>
            <a:ext cx="4114800" cy="41148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85800" y="-190500"/>
            <a:ext cx="2196274" cy="4114800"/>
          </a:xfrm>
          <a:prstGeom prst="rect">
            <a:avLst/>
          </a:prstGeom>
        </p:spPr>
      </p:pic>
      <p:pic>
        <p:nvPicPr>
          <p:cNvPr id="8" name="Picture 7"/>
          <p:cNvPicPr>
            <a:picLocks noChangeAspect="1"/>
          </p:cNvPicPr>
          <p:nvPr/>
        </p:nvPicPr>
        <p:blipFill>
          <a:blip r:embed="rId9"/>
          <a:stretch>
            <a:fillRect/>
          </a:stretch>
        </p:blipFill>
        <p:spPr>
          <a:xfrm>
            <a:off x="4773014" y="419100"/>
            <a:ext cx="8303472" cy="1670449"/>
          </a:xfrm>
          <a:prstGeom prst="rect">
            <a:avLst/>
          </a:prstGeom>
        </p:spPr>
      </p:pic>
      <p:sp>
        <p:nvSpPr>
          <p:cNvPr id="9" name="Rectangle 8"/>
          <p:cNvSpPr/>
          <p:nvPr/>
        </p:nvSpPr>
        <p:spPr>
          <a:xfrm>
            <a:off x="1510474" y="1833880"/>
            <a:ext cx="14325600" cy="1107996"/>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b. B</a:t>
            </a:r>
            <a:r>
              <a:rPr lang="vi-VN" sz="4400" b="1" dirty="0" smtClean="0">
                <a:latin typeface="Times New Roman" panose="02020603050405020304" pitchFamily="18" charset="0"/>
                <a:cs typeface="Times New Roman" panose="02020603050405020304" pitchFamily="18" charset="0"/>
              </a:rPr>
              <a:t>ức </a:t>
            </a:r>
            <a:r>
              <a:rPr lang="vi-VN" sz="4400" b="1" dirty="0">
                <a:latin typeface="Times New Roman" panose="02020603050405020304" pitchFamily="18" charset="0"/>
                <a:cs typeface="Times New Roman" panose="02020603050405020304" pitchFamily="18" charset="0"/>
              </a:rPr>
              <a:t>tranh thiên nhiên và con người nơi làng quê.</a:t>
            </a:r>
          </a:p>
        </p:txBody>
      </p:sp>
      <p:sp>
        <p:nvSpPr>
          <p:cNvPr id="10" name="Rectangle 9"/>
          <p:cNvSpPr/>
          <p:nvPr/>
        </p:nvSpPr>
        <p:spPr>
          <a:xfrm>
            <a:off x="1546034" y="2920160"/>
            <a:ext cx="14325600" cy="1107996"/>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Bức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thiên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nhiên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quê</a:t>
            </a:r>
            <a:endParaRPr lang="vi-VN" sz="44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1546034" y="3929380"/>
            <a:ext cx="15306850" cy="5170646"/>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Rặng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cồn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tía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chợ</a:t>
            </a:r>
            <a:endParaRPr lang="en-US" sz="4400" dirty="0">
              <a:latin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à"/>
            </a:pP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Liệt</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kê</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mùa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xuân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đẹp</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đầy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sức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p>
          <a:p>
            <a:pPr algn="just">
              <a:lnSpc>
                <a:spcPct val="150000"/>
              </a:lnSpc>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Bức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tranh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thôn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đầy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màu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đường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nét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hòa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4400" i="1" dirty="0" err="1" smtClean="0">
                <a:latin typeface="Times New Roman" panose="02020603050405020304" pitchFamily="18" charset="0"/>
                <a:cs typeface="Times New Roman" panose="02020603050405020304" pitchFamily="18" charset="0"/>
                <a:sym typeface="Wingdings" panose="05000000000000000000" pitchFamily="2" charset="2"/>
              </a:rPr>
              <a:t>Xác</a:t>
            </a:r>
            <a:r>
              <a:rPr lang="en-US" sz="4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latin typeface="Times New Roman" panose="02020603050405020304" pitchFamily="18" charset="0"/>
                <a:cs typeface="Times New Roman" panose="02020603050405020304" pitchFamily="18" charset="0"/>
                <a:sym typeface="Wingdings" panose="05000000000000000000" pitchFamily="2" charset="2"/>
              </a:rPr>
              <a:t>lá</a:t>
            </a:r>
            <a:r>
              <a:rPr lang="en-US" sz="4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latin typeface="Times New Roman" panose="02020603050405020304" pitchFamily="18" charset="0"/>
                <a:cs typeface="Times New Roman" panose="02020603050405020304" pitchFamily="18" charset="0"/>
                <a:sym typeface="Wingdings" panose="05000000000000000000" pitchFamily="2" charset="2"/>
              </a:rPr>
              <a:t>bàng</a:t>
            </a:r>
            <a:r>
              <a:rPr lang="en-US" sz="4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buồn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che</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giấu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nỗi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cô</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đơn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nỗi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nhớ</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endParaRPr>
          </a:p>
        </p:txBody>
      </p:sp>
      <p:grpSp>
        <p:nvGrpSpPr>
          <p:cNvPr id="12" name="Group 7"/>
          <p:cNvGrpSpPr>
            <a:grpSpLocks noChangeAspect="1"/>
          </p:cNvGrpSpPr>
          <p:nvPr/>
        </p:nvGrpSpPr>
        <p:grpSpPr>
          <a:xfrm flipH="1">
            <a:off x="14458054" y="651655"/>
            <a:ext cx="3574294" cy="2492615"/>
            <a:chOff x="0" y="0"/>
            <a:chExt cx="4198620" cy="3079750"/>
          </a:xfrm>
        </p:grpSpPr>
        <p:sp>
          <p:nvSpPr>
            <p:cNvPr id="13"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0">
                <a:extLst>
                  <a:ext uri="{BEBA8EAE-BF5A-486C-A8C5-ECC9F3942E4B}">
                    <a14:imgProps xmlns:a14="http://schemas.microsoft.com/office/drawing/2010/main">
                      <a14:imgLayer r:embed="rId11">
                        <a14:imgEffect>
                          <a14:colorTemperature colorTemp="7200"/>
                        </a14:imgEffect>
                      </a14:imgLayer>
                    </a14:imgProps>
                  </a:ext>
                </a:extLst>
              </a:blip>
              <a:stretch>
                <a:fillRect r="-29195"/>
              </a:stretch>
            </a:blipFill>
          </p:spPr>
        </p:sp>
      </p:grpSp>
    </p:spTree>
    <p:extLst>
      <p:ext uri="{BB962C8B-B14F-4D97-AF65-F5344CB8AC3E}">
        <p14:creationId xmlns:p14="http://schemas.microsoft.com/office/powerpoint/2010/main" val="85118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1000"/>
                                        <p:tgtEl>
                                          <p:spTgt spid="11">
                                            <p:txEl>
                                              <p:pRg st="1" end="1"/>
                                            </p:txEl>
                                          </p:spTgt>
                                        </p:tgtEl>
                                      </p:cBhvr>
                                    </p:animEffect>
                                    <p:anim calcmode="lin" valueType="num">
                                      <p:cBhvr>
                                        <p:cTn id="2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Effect transition="in" filter="wipe(down)">
                                      <p:cBhvr>
                                        <p:cTn id="34" dur="5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Effect transition="in" filter="fade">
                                      <p:cBhvr>
                                        <p:cTn id="39" dur="1000"/>
                                        <p:tgtEl>
                                          <p:spTgt spid="11">
                                            <p:txEl>
                                              <p:pRg st="3" end="3"/>
                                            </p:txEl>
                                          </p:spTgt>
                                        </p:tgtEl>
                                      </p:cBhvr>
                                    </p:animEffect>
                                    <p:anim calcmode="lin" valueType="num">
                                      <p:cBhvr>
                                        <p:cTn id="40"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57593" y="-1577272"/>
            <a:ext cx="4183254" cy="4114800"/>
          </a:xfrm>
          <a:prstGeom prst="rect">
            <a:avLst/>
          </a:prstGeom>
        </p:spPr>
      </p:pic>
      <p:pic>
        <p:nvPicPr>
          <p:cNvPr id="8"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05780" y="-723900"/>
            <a:ext cx="3182220" cy="3066504"/>
          </a:xfrm>
          <a:prstGeom prst="rect">
            <a:avLst/>
          </a:prstGeom>
        </p:spPr>
      </p:pic>
      <p:pic>
        <p:nvPicPr>
          <p:cNvPr id="9" name="Picture 8"/>
          <p:cNvPicPr>
            <a:picLocks noChangeAspect="1"/>
          </p:cNvPicPr>
          <p:nvPr/>
        </p:nvPicPr>
        <p:blipFill>
          <a:blip r:embed="rId10"/>
          <a:stretch>
            <a:fillRect/>
          </a:stretch>
        </p:blipFill>
        <p:spPr>
          <a:xfrm>
            <a:off x="4773014" y="419100"/>
            <a:ext cx="8303472" cy="1670449"/>
          </a:xfrm>
          <a:prstGeom prst="rect">
            <a:avLst/>
          </a:prstGeom>
        </p:spPr>
      </p:pic>
      <p:sp>
        <p:nvSpPr>
          <p:cNvPr id="10" name="Rectangle 9"/>
          <p:cNvSpPr/>
          <p:nvPr/>
        </p:nvSpPr>
        <p:spPr>
          <a:xfrm>
            <a:off x="1510474" y="1833880"/>
            <a:ext cx="14325600" cy="1107996"/>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b. B</a:t>
            </a:r>
            <a:r>
              <a:rPr lang="vi-VN" sz="4400" b="1" dirty="0" smtClean="0">
                <a:latin typeface="Times New Roman" panose="02020603050405020304" pitchFamily="18" charset="0"/>
                <a:cs typeface="Times New Roman" panose="02020603050405020304" pitchFamily="18" charset="0"/>
              </a:rPr>
              <a:t>ức </a:t>
            </a:r>
            <a:r>
              <a:rPr lang="vi-VN" sz="4400" b="1" dirty="0">
                <a:latin typeface="Times New Roman" panose="02020603050405020304" pitchFamily="18" charset="0"/>
                <a:cs typeface="Times New Roman" panose="02020603050405020304" pitchFamily="18" charset="0"/>
              </a:rPr>
              <a:t>tranh thiên nhiên và con người nơi làng quê.</a:t>
            </a:r>
          </a:p>
        </p:txBody>
      </p:sp>
      <p:sp>
        <p:nvSpPr>
          <p:cNvPr id="11" name="Rectangle 10"/>
          <p:cNvSpPr/>
          <p:nvPr/>
        </p:nvSpPr>
        <p:spPr>
          <a:xfrm>
            <a:off x="1546034" y="2920160"/>
            <a:ext cx="14325600" cy="1107996"/>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Bức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tranh</a:t>
            </a:r>
            <a:r>
              <a:rPr lang="en-US" sz="4400" b="1" dirty="0" smtClean="0">
                <a:latin typeface="Times New Roman" panose="02020603050405020304" pitchFamily="18" charset="0"/>
                <a:cs typeface="Times New Roman" panose="02020603050405020304" pitchFamily="18" charset="0"/>
              </a:rPr>
              <a:t> con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quê</a:t>
            </a:r>
            <a:endParaRPr lang="vi-VN" sz="44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1546034" y="3929380"/>
            <a:ext cx="15306850" cy="3139321"/>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ấp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khoai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lang</a:t>
            </a:r>
            <a:endParaRPr lang="en-US" sz="4400" dirty="0" smtClean="0">
              <a:latin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à"/>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khung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lao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động</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lnSpc>
                <a:spcPct val="150000"/>
              </a:lnSpc>
              <a:buFont typeface="Wingdings" panose="05000000000000000000" pitchFamily="2" charset="2"/>
              <a:buChar char="à"/>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giản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dị</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mộc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mạc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thân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thương</a:t>
            </a:r>
            <a:endParaRPr lang="vi-VN" sz="4400" dirty="0">
              <a:latin typeface="Times New Roman" panose="02020603050405020304" pitchFamily="18" charset="0"/>
              <a:cs typeface="Times New Roman" panose="02020603050405020304" pitchFamily="18" charset="0"/>
            </a:endParaRPr>
          </a:p>
        </p:txBody>
      </p:sp>
      <p:pic>
        <p:nvPicPr>
          <p:cNvPr id="13" name="Picture 3"/>
          <p:cNvPicPr>
            <a:picLocks noChangeAspect="1"/>
          </p:cNvPicPr>
          <p:nvPr/>
        </p:nvPicPr>
        <p:blipFill>
          <a:blip r:embed="rId11">
            <a:biLevel thresh="25000"/>
          </a:blip>
          <a:srcRect l="2003" r="2003"/>
          <a:stretch>
            <a:fillRect/>
          </a:stretch>
        </p:blipFill>
        <p:spPr>
          <a:xfrm>
            <a:off x="55459" y="7068700"/>
            <a:ext cx="18288000" cy="3103999"/>
          </a:xfrm>
          <a:prstGeom prst="rect">
            <a:avLst/>
          </a:prstGeom>
        </p:spPr>
      </p:pic>
      <p:sp>
        <p:nvSpPr>
          <p:cNvPr id="14" name="Rectangle 13"/>
          <p:cNvSpPr/>
          <p:nvPr/>
        </p:nvSpPr>
        <p:spPr>
          <a:xfrm>
            <a:off x="1565933" y="7321322"/>
            <a:ext cx="16297450" cy="2002023"/>
          </a:xfrm>
          <a:prstGeom prst="rect">
            <a:avLst/>
          </a:prstGeom>
        </p:spPr>
        <p:txBody>
          <a:bodyPr wrap="square">
            <a:spAutoFit/>
          </a:bodyPr>
          <a:lstStyle/>
          <a:p>
            <a:pPr marL="571500" indent="-571500" algn="just">
              <a:lnSpc>
                <a:spcPct val="150000"/>
              </a:lnSpc>
              <a:buFont typeface="Wingdings" panose="05000000000000000000" pitchFamily="2" charset="2"/>
              <a:buChar char="è"/>
            </a:pP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bó</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hương</a:t>
            </a:r>
            <a:endPar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lnSpc>
                <a:spcPct val="150000"/>
              </a:lnSpc>
              <a:buFont typeface="Wingdings" panose="05000000000000000000" pitchFamily="2" charset="2"/>
              <a:buChar char="è"/>
            </a:pP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ngoại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kí</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ức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êm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đềm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a:t>
            </a:r>
            <a:endParaRPr lang="vi-VN" sz="4400" dirty="0">
              <a:solidFill>
                <a:srgbClr val="FF0000"/>
              </a:solidFill>
              <a:latin typeface="Times New Roman" panose="02020603050405020304" pitchFamily="18" charset="0"/>
              <a:cs typeface="Times New Roman" panose="02020603050405020304" pitchFamily="18" charset="0"/>
            </a:endParaRPr>
          </a:p>
        </p:txBody>
      </p:sp>
      <p:grpSp>
        <p:nvGrpSpPr>
          <p:cNvPr id="15" name="Group 7"/>
          <p:cNvGrpSpPr>
            <a:grpSpLocks noChangeAspect="1"/>
          </p:cNvGrpSpPr>
          <p:nvPr/>
        </p:nvGrpSpPr>
        <p:grpSpPr>
          <a:xfrm flipH="1">
            <a:off x="13727306" y="5539859"/>
            <a:ext cx="3574294" cy="2492615"/>
            <a:chOff x="0" y="0"/>
            <a:chExt cx="4198620" cy="3079750"/>
          </a:xfrm>
        </p:grpSpPr>
        <p:sp>
          <p:nvSpPr>
            <p:cNvPr id="16"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2">
                <a:extLst>
                  <a:ext uri="{BEBA8EAE-BF5A-486C-A8C5-ECC9F3942E4B}">
                    <a14:imgProps xmlns:a14="http://schemas.microsoft.com/office/drawing/2010/main">
                      <a14:imgLayer r:embed="rId13">
                        <a14:imgEffect>
                          <a14:colorTemperature colorTemp="7200"/>
                        </a14:imgEffect>
                      </a14:imgLayer>
                    </a14:imgProps>
                  </a:ext>
                </a:extLst>
              </a:blip>
              <a:stretch>
                <a:fillRect r="-29195"/>
              </a:stretch>
            </a:blipFill>
          </p:spPr>
        </p:sp>
      </p:grpSp>
    </p:spTree>
    <p:extLst>
      <p:ext uri="{BB962C8B-B14F-4D97-AF65-F5344CB8AC3E}">
        <p14:creationId xmlns:p14="http://schemas.microsoft.com/office/powerpoint/2010/main" val="10322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1000"/>
                                        <p:tgtEl>
                                          <p:spTgt spid="12">
                                            <p:txEl>
                                              <p:pRg st="1" end="1"/>
                                            </p:txEl>
                                          </p:spTgt>
                                        </p:tgtEl>
                                      </p:cBhvr>
                                    </p:animEffect>
                                    <p:anim calcmode="lin" valueType="num">
                                      <p:cBhvr>
                                        <p:cTn id="1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circle(in)">
                                      <p:cBhvr>
                                        <p:cTn id="24" dur="20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10800000">
            <a:off x="-896738" y="8329475"/>
            <a:ext cx="6150483" cy="5274039"/>
          </a:xfrm>
          <a:prstGeom prst="rect">
            <a:avLst/>
          </a:prstGeom>
        </p:spPr>
      </p:pic>
      <p:pic>
        <p:nvPicPr>
          <p:cNvPr id="13" name="Picture 10"/>
          <p:cNvPicPr>
            <a:picLocks noChangeAspect="1"/>
          </p:cNvPicPr>
          <p:nvPr/>
        </p:nvPicPr>
        <p:blipFill>
          <a:blip r:embed="rId4"/>
          <a:srcRect/>
          <a:stretch>
            <a:fillRect/>
          </a:stretch>
        </p:blipFill>
        <p:spPr>
          <a:xfrm flipH="1">
            <a:off x="16002000" y="1790700"/>
            <a:ext cx="4263929" cy="4653675"/>
          </a:xfrm>
          <a:prstGeom prst="rect">
            <a:avLst/>
          </a:prstGeom>
        </p:spPr>
      </p:pic>
      <p:pic>
        <p:nvPicPr>
          <p:cNvPr id="7" name="Picture 6"/>
          <p:cNvPicPr>
            <a:picLocks noChangeAspect="1"/>
          </p:cNvPicPr>
          <p:nvPr/>
        </p:nvPicPr>
        <p:blipFill>
          <a:blip r:embed="rId5"/>
          <a:stretch>
            <a:fillRect/>
          </a:stretch>
        </p:blipFill>
        <p:spPr>
          <a:xfrm>
            <a:off x="4773014" y="419100"/>
            <a:ext cx="8303472" cy="1670449"/>
          </a:xfrm>
          <a:prstGeom prst="rect">
            <a:avLst/>
          </a:prstGeom>
        </p:spPr>
      </p:pic>
      <p:sp>
        <p:nvSpPr>
          <p:cNvPr id="9" name="Rectangle 8"/>
          <p:cNvSpPr/>
          <p:nvPr/>
        </p:nvSpPr>
        <p:spPr>
          <a:xfrm>
            <a:off x="1510474" y="1833880"/>
            <a:ext cx="14325600" cy="986360"/>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c. </a:t>
            </a:r>
            <a:r>
              <a:rPr lang="en-US" sz="4400" b="1" dirty="0">
                <a:latin typeface="Times New Roman" panose="02020603050405020304" pitchFamily="18" charset="0"/>
                <a:cs typeface="Times New Roman" panose="02020603050405020304" pitchFamily="18" charset="0"/>
              </a:rPr>
              <a:t>H</a:t>
            </a:r>
            <a:r>
              <a:rPr lang="vi-VN" sz="4400" b="1" dirty="0" smtClean="0">
                <a:latin typeface="Times New Roman" panose="02020603050405020304" pitchFamily="18" charset="0"/>
                <a:cs typeface="Times New Roman" panose="02020603050405020304" pitchFamily="18" charset="0"/>
              </a:rPr>
              <a:t>ình </a:t>
            </a:r>
            <a:r>
              <a:rPr lang="vi-VN" sz="4400" b="1" dirty="0">
                <a:latin typeface="Times New Roman" panose="02020603050405020304" pitchFamily="18" charset="0"/>
                <a:cs typeface="Times New Roman" panose="02020603050405020304" pitchFamily="18" charset="0"/>
              </a:rPr>
              <a:t>ảnh người mẹ trên con đường về quê.</a:t>
            </a:r>
          </a:p>
        </p:txBody>
      </p:sp>
      <p:sp>
        <p:nvSpPr>
          <p:cNvPr id="10" name="Rectangle 9"/>
          <p:cNvSpPr/>
          <p:nvPr/>
        </p:nvSpPr>
        <p:spPr>
          <a:xfrm>
            <a:off x="1510474" y="2843389"/>
            <a:ext cx="15306850" cy="7201972"/>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Thúng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cắp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đầu</a:t>
            </a:r>
            <a:endParaRPr lang="en-US" sz="4400" dirty="0" smtClean="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Khuyên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yếm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thắm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áo</a:t>
            </a:r>
            <a:r>
              <a:rPr lang="en-US" sz="4400" dirty="0" smtClean="0">
                <a:latin typeface="Times New Roman" panose="02020603050405020304" pitchFamily="18" charset="0"/>
                <a:cs typeface="Times New Roman" panose="02020603050405020304" pitchFamily="18" charset="0"/>
              </a:rPr>
              <a:t> the </a:t>
            </a:r>
            <a:r>
              <a:rPr lang="en-US" sz="4400" dirty="0" err="1" smtClean="0">
                <a:latin typeface="Times New Roman" panose="02020603050405020304" pitchFamily="18" charset="0"/>
                <a:cs typeface="Times New Roman" panose="02020603050405020304" pitchFamily="18" charset="0"/>
              </a:rPr>
              <a:t>nâu</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môi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hồng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đỏ</a:t>
            </a:r>
            <a:endParaRPr lang="en-US" sz="4400" dirty="0" smtClean="0">
              <a:latin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à"/>
            </a:pP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Liệt</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kê</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miêu</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chân</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thực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vẻ</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đẹp</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dịu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dàng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ngọt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ngào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mẹ</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So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sánh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bóng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u –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bóng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thôn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nữ</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trẻ</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trung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đại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diện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phụ</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nữ</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xưa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p>
          <a:p>
            <a:pPr algn="just">
              <a:lnSpc>
                <a:spcPct val="150000"/>
              </a:lnSpc>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sát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tinh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tế</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dành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53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1000"/>
                                        <p:tgtEl>
                                          <p:spTgt spid="10">
                                            <p:txEl>
                                              <p:pRg st="1" end="1"/>
                                            </p:txEl>
                                          </p:spTgt>
                                        </p:tgtEl>
                                      </p:cBhvr>
                                    </p:animEffect>
                                    <p:anim calcmode="lin" valueType="num">
                                      <p:cBhvr>
                                        <p:cTn id="1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barn(inVertical)">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down)">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wipe(down)">
                                      <p:cBhvr>
                                        <p:cTn id="34" dur="580">
                                          <p:stCondLst>
                                            <p:cond delay="0"/>
                                          </p:stCondLst>
                                        </p:cTn>
                                        <p:tgtEl>
                                          <p:spTgt spid="10">
                                            <p:txEl>
                                              <p:pRg st="4" end="4"/>
                                            </p:txEl>
                                          </p:spTgt>
                                        </p:tgtEl>
                                      </p:cBhvr>
                                    </p:animEffect>
                                    <p:anim calcmode="lin" valueType="num">
                                      <p:cBhvr>
                                        <p:cTn id="35" dur="1822" tmFilter="0,0; 0.14,0.36; 0.43,0.73; 0.71,0.91; 1.0,1.0">
                                          <p:stCondLst>
                                            <p:cond delay="0"/>
                                          </p:stCondLst>
                                        </p:cTn>
                                        <p:tgtEl>
                                          <p:spTgt spid="10">
                                            <p:txEl>
                                              <p:pRg st="4" end="4"/>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
                                            <p:txEl>
                                              <p:pRg st="4" end="4"/>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
                                            <p:txEl>
                                              <p:pRg st="4" end="4"/>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
                                            <p:txEl>
                                              <p:pRg st="4" end="4"/>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
                                            <p:txEl>
                                              <p:pRg st="4" end="4"/>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10">
                                            <p:txEl>
                                              <p:pRg st="4" end="4"/>
                                            </p:txEl>
                                          </p:spTgt>
                                        </p:tgtEl>
                                      </p:cBhvr>
                                      <p:to x="100000" y="60000"/>
                                    </p:animScale>
                                    <p:animScale>
                                      <p:cBhvr>
                                        <p:cTn id="41" dur="166" decel="50000">
                                          <p:stCondLst>
                                            <p:cond delay="676"/>
                                          </p:stCondLst>
                                        </p:cTn>
                                        <p:tgtEl>
                                          <p:spTgt spid="10">
                                            <p:txEl>
                                              <p:pRg st="4" end="4"/>
                                            </p:txEl>
                                          </p:spTgt>
                                        </p:tgtEl>
                                      </p:cBhvr>
                                      <p:to x="100000" y="100000"/>
                                    </p:animScale>
                                    <p:animScale>
                                      <p:cBhvr>
                                        <p:cTn id="42" dur="26">
                                          <p:stCondLst>
                                            <p:cond delay="1312"/>
                                          </p:stCondLst>
                                        </p:cTn>
                                        <p:tgtEl>
                                          <p:spTgt spid="10">
                                            <p:txEl>
                                              <p:pRg st="4" end="4"/>
                                            </p:txEl>
                                          </p:spTgt>
                                        </p:tgtEl>
                                      </p:cBhvr>
                                      <p:to x="100000" y="80000"/>
                                    </p:animScale>
                                    <p:animScale>
                                      <p:cBhvr>
                                        <p:cTn id="43" dur="166" decel="50000">
                                          <p:stCondLst>
                                            <p:cond delay="1338"/>
                                          </p:stCondLst>
                                        </p:cTn>
                                        <p:tgtEl>
                                          <p:spTgt spid="10">
                                            <p:txEl>
                                              <p:pRg st="4" end="4"/>
                                            </p:txEl>
                                          </p:spTgt>
                                        </p:tgtEl>
                                      </p:cBhvr>
                                      <p:to x="100000" y="100000"/>
                                    </p:animScale>
                                    <p:animScale>
                                      <p:cBhvr>
                                        <p:cTn id="44" dur="26">
                                          <p:stCondLst>
                                            <p:cond delay="1642"/>
                                          </p:stCondLst>
                                        </p:cTn>
                                        <p:tgtEl>
                                          <p:spTgt spid="10">
                                            <p:txEl>
                                              <p:pRg st="4" end="4"/>
                                            </p:txEl>
                                          </p:spTgt>
                                        </p:tgtEl>
                                      </p:cBhvr>
                                      <p:to x="100000" y="90000"/>
                                    </p:animScale>
                                    <p:animScale>
                                      <p:cBhvr>
                                        <p:cTn id="45" dur="166" decel="50000">
                                          <p:stCondLst>
                                            <p:cond delay="1668"/>
                                          </p:stCondLst>
                                        </p:cTn>
                                        <p:tgtEl>
                                          <p:spTgt spid="10">
                                            <p:txEl>
                                              <p:pRg st="4" end="4"/>
                                            </p:txEl>
                                          </p:spTgt>
                                        </p:tgtEl>
                                      </p:cBhvr>
                                      <p:to x="100000" y="100000"/>
                                    </p:animScale>
                                    <p:animScale>
                                      <p:cBhvr>
                                        <p:cTn id="46" dur="26">
                                          <p:stCondLst>
                                            <p:cond delay="1808"/>
                                          </p:stCondLst>
                                        </p:cTn>
                                        <p:tgtEl>
                                          <p:spTgt spid="10">
                                            <p:txEl>
                                              <p:pRg st="4" end="4"/>
                                            </p:txEl>
                                          </p:spTgt>
                                        </p:tgtEl>
                                      </p:cBhvr>
                                      <p:to x="100000" y="95000"/>
                                    </p:animScale>
                                    <p:animScale>
                                      <p:cBhvr>
                                        <p:cTn id="47" dur="166" decel="50000">
                                          <p:stCondLst>
                                            <p:cond delay="1834"/>
                                          </p:stCondLst>
                                        </p:cTn>
                                        <p:tgtEl>
                                          <p:spTgt spid="10">
                                            <p:txEl>
                                              <p:pRg st="4" end="4"/>
                                            </p:txEl>
                                          </p:spTgt>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 calcmode="lin" valueType="num">
                                      <p:cBhvr additive="base">
                                        <p:cTn id="52"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2069549">
            <a:off x="14190666" y="-2011178"/>
            <a:ext cx="5715027" cy="4900636"/>
          </a:xfrm>
          <a:prstGeom prst="rect">
            <a:avLst/>
          </a:prstGeom>
        </p:spPr>
      </p:pic>
      <p:pic>
        <p:nvPicPr>
          <p:cNvPr id="9" name="Picture 8"/>
          <p:cNvPicPr>
            <a:picLocks noChangeAspect="1"/>
          </p:cNvPicPr>
          <p:nvPr/>
        </p:nvPicPr>
        <p:blipFill>
          <a:blip r:embed="rId4"/>
          <a:stretch>
            <a:fillRect/>
          </a:stretch>
        </p:blipFill>
        <p:spPr>
          <a:xfrm>
            <a:off x="4773014" y="419100"/>
            <a:ext cx="8303472" cy="1670449"/>
          </a:xfrm>
          <a:prstGeom prst="rect">
            <a:avLst/>
          </a:prstGeom>
        </p:spPr>
      </p:pic>
      <p:sp>
        <p:nvSpPr>
          <p:cNvPr id="12" name="Rectangle 11"/>
          <p:cNvSpPr/>
          <p:nvPr/>
        </p:nvSpPr>
        <p:spPr>
          <a:xfrm>
            <a:off x="1510474" y="1833880"/>
            <a:ext cx="14325600" cy="986360"/>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d. </a:t>
            </a:r>
            <a:r>
              <a:rPr lang="en-US" sz="4400" b="1" dirty="0">
                <a:latin typeface="Times New Roman" panose="02020603050405020304" pitchFamily="18" charset="0"/>
                <a:cs typeface="Times New Roman" panose="02020603050405020304" pitchFamily="18" charset="0"/>
              </a:rPr>
              <a:t>N</a:t>
            </a:r>
            <a:r>
              <a:rPr lang="vi-VN" sz="4400" b="1" dirty="0" smtClean="0">
                <a:latin typeface="Times New Roman" panose="02020603050405020304" pitchFamily="18" charset="0"/>
                <a:cs typeface="Times New Roman" panose="02020603050405020304" pitchFamily="18" charset="0"/>
              </a:rPr>
              <a:t>hững </a:t>
            </a:r>
            <a:r>
              <a:rPr lang="vi-VN" sz="4400" b="1" dirty="0">
                <a:latin typeface="Times New Roman" panose="02020603050405020304" pitchFamily="18" charset="0"/>
                <a:cs typeface="Times New Roman" panose="02020603050405020304" pitchFamily="18" charset="0"/>
              </a:rPr>
              <a:t>tâm tư, tình cảm của tác giả về nơi cội nguồn.</a:t>
            </a:r>
          </a:p>
        </p:txBody>
      </p:sp>
      <p:pic>
        <p:nvPicPr>
          <p:cNvPr id="17" name="Picture 8"/>
          <p:cNvPicPr>
            <a:picLocks noChangeAspect="1"/>
          </p:cNvPicPr>
          <p:nvPr/>
        </p:nvPicPr>
        <p:blipFill>
          <a:blip r:embed="rId5"/>
          <a:srcRect/>
          <a:stretch>
            <a:fillRect/>
          </a:stretch>
        </p:blipFill>
        <p:spPr>
          <a:xfrm rot="770807">
            <a:off x="-1120965" y="5639278"/>
            <a:ext cx="2069676" cy="4345777"/>
          </a:xfrm>
          <a:prstGeom prst="rect">
            <a:avLst/>
          </a:prstGeom>
        </p:spPr>
      </p:pic>
      <p:sp>
        <p:nvSpPr>
          <p:cNvPr id="18" name="Rectangle 17"/>
          <p:cNvSpPr/>
          <p:nvPr/>
        </p:nvSpPr>
        <p:spPr>
          <a:xfrm>
            <a:off x="1510474" y="2843389"/>
            <a:ext cx="15306850" cy="5170646"/>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Gặp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quen</a:t>
            </a:r>
            <a:r>
              <a:rPr lang="en-US" sz="4400" dirty="0" smtClean="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bó</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giả</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Tự</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hào</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mẹ</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Khen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u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nết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thảo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hiền</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Lấy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chồng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quên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mẹ</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yêu</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quê</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hương</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niềm</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tự</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hào</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hoài</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niệm</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mẹ</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3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barn(inVertical)">
                                      <p:cBhvr>
                                        <p:cTn id="14" dur="5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barn(inVertical)">
                                      <p:cBhvr>
                                        <p:cTn id="19" dur="500"/>
                                        <p:tgtEl>
                                          <p:spTgt spid="1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8">
                                            <p:txEl>
                                              <p:pRg st="2" end="2"/>
                                            </p:txEl>
                                          </p:spTgt>
                                        </p:tgtEl>
                                        <p:attrNameLst>
                                          <p:attrName>style.visibility</p:attrName>
                                        </p:attrNameLst>
                                      </p:cBhvr>
                                      <p:to>
                                        <p:strVal val="visible"/>
                                      </p:to>
                                    </p:set>
                                    <p:anim calcmode="lin" valueType="num">
                                      <p:cBhvr>
                                        <p:cTn id="24" dur="10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18">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18">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18">
                                            <p:txEl>
                                              <p:pRg st="2" end="2"/>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18">
                                            <p:txEl>
                                              <p:pRg st="3" end="3"/>
                                            </p:txEl>
                                          </p:spTgt>
                                        </p:tgtEl>
                                        <p:attrNameLst>
                                          <p:attrName>style.visibility</p:attrName>
                                        </p:attrNameLst>
                                      </p:cBhvr>
                                      <p:to>
                                        <p:strVal val="visible"/>
                                      </p:to>
                                    </p:set>
                                    <p:anim calcmode="lin" valueType="num">
                                      <p:cBhvr>
                                        <p:cTn id="30" dur="10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18">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18">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1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wipe(down)">
                                      <p:cBhvr>
                                        <p:cTn id="38"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rot="770807">
            <a:off x="-1120965" y="5639278"/>
            <a:ext cx="2069676" cy="4345777"/>
          </a:xfrm>
          <a:prstGeom prst="rect">
            <a:avLst/>
          </a:prstGeom>
        </p:spPr>
      </p:pic>
      <p:pic>
        <p:nvPicPr>
          <p:cNvPr id="9" name="Picture 9"/>
          <p:cNvPicPr>
            <a:picLocks noChangeAspect="1"/>
          </p:cNvPicPr>
          <p:nvPr/>
        </p:nvPicPr>
        <p:blipFill>
          <a:blip r:embed="rId4">
            <a:alphaModFix amt="30000"/>
          </a:blip>
          <a:srcRect/>
          <a:stretch>
            <a:fillRect/>
          </a:stretch>
        </p:blipFill>
        <p:spPr>
          <a:xfrm rot="2069549">
            <a:off x="14190666" y="-2011178"/>
            <a:ext cx="5715027" cy="4900636"/>
          </a:xfrm>
          <a:prstGeom prst="rect">
            <a:avLst/>
          </a:prstGeom>
        </p:spPr>
      </p:pic>
      <p:pic>
        <p:nvPicPr>
          <p:cNvPr id="10" name="Picture 10"/>
          <p:cNvPicPr>
            <a:picLocks noChangeAspect="1"/>
          </p:cNvPicPr>
          <p:nvPr/>
        </p:nvPicPr>
        <p:blipFill>
          <a:blip r:embed="rId5"/>
          <a:srcRect/>
          <a:stretch>
            <a:fillRect/>
          </a:stretch>
        </p:blipFill>
        <p:spPr>
          <a:xfrm flipH="1">
            <a:off x="15284867" y="-2173448"/>
            <a:ext cx="4263929" cy="4653675"/>
          </a:xfrm>
          <a:prstGeom prst="rect">
            <a:avLst/>
          </a:prstGeom>
        </p:spPr>
      </p:pic>
      <p:grpSp>
        <p:nvGrpSpPr>
          <p:cNvPr id="15" name="Group 7"/>
          <p:cNvGrpSpPr>
            <a:grpSpLocks noChangeAspect="1"/>
          </p:cNvGrpSpPr>
          <p:nvPr/>
        </p:nvGrpSpPr>
        <p:grpSpPr>
          <a:xfrm flipH="1">
            <a:off x="5512920" y="4206525"/>
            <a:ext cx="7523051" cy="5246370"/>
            <a:chOff x="0" y="0"/>
            <a:chExt cx="4198620" cy="3079750"/>
          </a:xfrm>
        </p:grpSpPr>
        <p:sp>
          <p:nvSpPr>
            <p:cNvPr id="16"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r="-29195"/>
              </a:stretch>
            </a:blipFill>
          </p:spPr>
        </p:sp>
      </p:grpSp>
      <p:pic>
        <p:nvPicPr>
          <p:cNvPr id="2" name="Picture 1"/>
          <p:cNvPicPr>
            <a:picLocks noChangeAspect="1"/>
          </p:cNvPicPr>
          <p:nvPr/>
        </p:nvPicPr>
        <p:blipFill>
          <a:blip r:embed="rId8"/>
          <a:stretch>
            <a:fillRect/>
          </a:stretch>
        </p:blipFill>
        <p:spPr>
          <a:xfrm>
            <a:off x="3645427" y="1714500"/>
            <a:ext cx="11273963" cy="2990202"/>
          </a:xfrm>
          <a:prstGeom prst="rect">
            <a:avLst/>
          </a:prstGeom>
        </p:spPr>
      </p:pic>
    </p:spTree>
    <p:extLst>
      <p:ext uri="{BB962C8B-B14F-4D97-AF65-F5344CB8AC3E}">
        <p14:creationId xmlns:p14="http://schemas.microsoft.com/office/powerpoint/2010/main" val="30633929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8" name="Group 2"/>
          <p:cNvGrpSpPr/>
          <p:nvPr/>
        </p:nvGrpSpPr>
        <p:grpSpPr>
          <a:xfrm>
            <a:off x="2057400" y="1866900"/>
            <a:ext cx="14134420" cy="7456492"/>
            <a:chOff x="0" y="0"/>
            <a:chExt cx="1011699" cy="1172969"/>
          </a:xfrm>
        </p:grpSpPr>
        <p:sp>
          <p:nvSpPr>
            <p:cNvPr id="9" name="Freeform 3"/>
            <p:cNvSpPr/>
            <p:nvPr/>
          </p:nvSpPr>
          <p:spPr>
            <a:xfrm>
              <a:off x="0" y="0"/>
              <a:ext cx="1011699" cy="1172969"/>
            </a:xfrm>
            <a:custGeom>
              <a:avLst/>
              <a:gdLst/>
              <a:ahLst/>
              <a:cxnLst/>
              <a:rect l="l" t="t" r="r" b="b"/>
              <a:pathLst>
                <a:path w="1011699" h="1172969">
                  <a:moveTo>
                    <a:pt x="0" y="0"/>
                  </a:moveTo>
                  <a:lnTo>
                    <a:pt x="1011699" y="0"/>
                  </a:lnTo>
                  <a:lnTo>
                    <a:pt x="1011699" y="1172969"/>
                  </a:lnTo>
                  <a:lnTo>
                    <a:pt x="0" y="1172969"/>
                  </a:lnTo>
                  <a:close/>
                </a:path>
              </a:pathLst>
            </a:custGeom>
            <a:solidFill>
              <a:srgbClr val="FFFFFF"/>
            </a:solidFill>
          </p:spPr>
        </p:sp>
        <p:sp>
          <p:nvSpPr>
            <p:cNvPr id="10" name="TextBox 4"/>
            <p:cNvSpPr txBox="1"/>
            <p:nvPr/>
          </p:nvSpPr>
          <p:spPr>
            <a:xfrm>
              <a:off x="0" y="-57150"/>
              <a:ext cx="812800" cy="869950"/>
            </a:xfrm>
            <a:prstGeom prst="rect">
              <a:avLst/>
            </a:prstGeom>
          </p:spPr>
          <p:txBody>
            <a:bodyPr lIns="50800" tIns="50800" rIns="50800" bIns="50800" rtlCol="0" anchor="ctr"/>
            <a:lstStyle/>
            <a:p>
              <a:pPr algn="ctr">
                <a:lnSpc>
                  <a:spcPts val="2519"/>
                </a:lnSpc>
              </a:pPr>
              <a:endParaRPr>
                <a:solidFill>
                  <a:prstClr val="black"/>
                </a:solidFill>
              </a:endParaRPr>
            </a:p>
          </p:txBody>
        </p:sp>
      </p:grpSp>
      <p:grpSp>
        <p:nvGrpSpPr>
          <p:cNvPr id="14" name="Group 2"/>
          <p:cNvGrpSpPr/>
          <p:nvPr/>
        </p:nvGrpSpPr>
        <p:grpSpPr>
          <a:xfrm>
            <a:off x="2438400" y="2381090"/>
            <a:ext cx="12731100" cy="5360493"/>
            <a:chOff x="0" y="-57150"/>
            <a:chExt cx="2150417" cy="1411817"/>
          </a:xfrm>
        </p:grpSpPr>
        <p:sp>
          <p:nvSpPr>
            <p:cNvPr id="17" name="Freeform 3"/>
            <p:cNvSpPr/>
            <p:nvPr/>
          </p:nvSpPr>
          <p:spPr>
            <a:xfrm>
              <a:off x="0" y="0"/>
              <a:ext cx="2150417" cy="1354667"/>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18"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p>
          </p:txBody>
        </p:sp>
      </p:grpSp>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13429" y="6624118"/>
            <a:ext cx="4114800" cy="4114800"/>
          </a:xfrm>
          <a:prstGeom prst="rect">
            <a:avLst/>
          </a:prstGeom>
        </p:spPr>
      </p:pic>
      <p:pic>
        <p:nvPicPr>
          <p:cNvPr id="2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5080" y="743827"/>
            <a:ext cx="3728008" cy="1321748"/>
          </a:xfrm>
          <a:prstGeom prst="rect">
            <a:avLst/>
          </a:prstGeom>
        </p:spPr>
      </p:pic>
      <p:pic>
        <p:nvPicPr>
          <p:cNvPr id="12" name="Picture 11"/>
          <p:cNvPicPr>
            <a:picLocks noChangeAspect="1"/>
          </p:cNvPicPr>
          <p:nvPr/>
        </p:nvPicPr>
        <p:blipFill>
          <a:blip r:embed="rId10"/>
          <a:stretch>
            <a:fillRect/>
          </a:stretch>
        </p:blipFill>
        <p:spPr>
          <a:xfrm>
            <a:off x="5911740" y="451374"/>
            <a:ext cx="6425740" cy="2145978"/>
          </a:xfrm>
          <a:prstGeom prst="rect">
            <a:avLst/>
          </a:prstGeom>
        </p:spPr>
      </p:pic>
      <p:sp>
        <p:nvSpPr>
          <p:cNvPr id="13" name="Rectangle 12"/>
          <p:cNvSpPr/>
          <p:nvPr/>
        </p:nvSpPr>
        <p:spPr>
          <a:xfrm>
            <a:off x="2286000" y="2819941"/>
            <a:ext cx="12883500" cy="3416320"/>
          </a:xfrm>
          <a:prstGeom prst="rect">
            <a:avLst/>
          </a:prstGeom>
        </p:spPr>
        <p:txBody>
          <a:bodyPr wrap="square">
            <a:spAutoFit/>
          </a:bodyPr>
          <a:lstStyle/>
          <a:p>
            <a:pPr algn="just">
              <a:lnSpc>
                <a:spcPct val="150000"/>
              </a:lnSpc>
            </a:pP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Ngôn</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từ</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giản</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dị</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hình</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ảnh</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sinh</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động</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và</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chân</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thực</a:t>
            </a:r>
            <a:r>
              <a:rPr lang="en-US" sz="4800" dirty="0" smtClean="0">
                <a:solidFill>
                  <a:prstClr val="black"/>
                </a:solidFill>
                <a:latin typeface="Times New Roman" pitchFamily="18" charset="0"/>
                <a:cs typeface="Times New Roman" pitchFamily="18" charset="0"/>
              </a:rPr>
              <a:t>.</a:t>
            </a:r>
          </a:p>
          <a:p>
            <a:pPr algn="just">
              <a:lnSpc>
                <a:spcPct val="150000"/>
              </a:lnSpc>
            </a:pP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Giọng</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thơ</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nhẹ</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nhàng</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trầm</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lắng</a:t>
            </a:r>
            <a:r>
              <a:rPr lang="en-US" sz="4800" dirty="0" smtClean="0">
                <a:solidFill>
                  <a:prstClr val="black"/>
                </a:solidFill>
                <a:latin typeface="Times New Roman" pitchFamily="18" charset="0"/>
                <a:cs typeface="Times New Roman" pitchFamily="18" charset="0"/>
              </a:rPr>
              <a:t>.</a:t>
            </a:r>
          </a:p>
          <a:p>
            <a:pPr algn="just">
              <a:lnSpc>
                <a:spcPct val="150000"/>
              </a:lnSpc>
            </a:pP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Nghệ</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thuật</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tả</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thực</a:t>
            </a:r>
            <a:endParaRPr lang="vi-VN" sz="4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99827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333" r="4333"/>
          <a:stretch>
            <a:fillRect/>
          </a:stretch>
        </p:blipFill>
        <p:spPr>
          <a:xfrm>
            <a:off x="0" y="0"/>
            <a:ext cx="18288000" cy="10287000"/>
          </a:xfrm>
          <a:prstGeom prst="rect">
            <a:avLst/>
          </a:prstGeom>
        </p:spPr>
      </p:pic>
      <p:pic>
        <p:nvPicPr>
          <p:cNvPr id="3" name="Picture 3"/>
          <p:cNvPicPr>
            <a:picLocks noChangeAspect="1"/>
          </p:cNvPicPr>
          <p:nvPr/>
        </p:nvPicPr>
        <p:blipFill>
          <a:blip r:embed="rId4">
            <a:alphaModFix amt="30000"/>
          </a:blip>
          <a:srcRect/>
          <a:stretch>
            <a:fillRect/>
          </a:stretch>
        </p:blipFill>
        <p:spPr>
          <a:xfrm rot="2069549">
            <a:off x="13764320" y="-1990725"/>
            <a:ext cx="5715027" cy="4900636"/>
          </a:xfrm>
          <a:prstGeom prst="rect">
            <a:avLst/>
          </a:prstGeom>
        </p:spPr>
      </p:pic>
      <p:pic>
        <p:nvPicPr>
          <p:cNvPr id="4" name="Picture 4"/>
          <p:cNvPicPr>
            <a:picLocks noChangeAspect="1"/>
          </p:cNvPicPr>
          <p:nvPr/>
        </p:nvPicPr>
        <p:blipFill>
          <a:blip r:embed="rId4">
            <a:alphaModFix amt="30000"/>
          </a:blip>
          <a:srcRect/>
          <a:stretch>
            <a:fillRect/>
          </a:stretch>
        </p:blipFill>
        <p:spPr>
          <a:xfrm rot="-2032402">
            <a:off x="-1537191" y="-2380531"/>
            <a:ext cx="6150483" cy="527403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21090" y="6219256"/>
            <a:ext cx="3466719" cy="4114800"/>
          </a:xfrm>
          <a:prstGeom prst="rect">
            <a:avLst/>
          </a:prstGeom>
        </p:spPr>
      </p:pic>
      <p:pic>
        <p:nvPicPr>
          <p:cNvPr id="6" name="Picture 6"/>
          <p:cNvPicPr>
            <a:picLocks noChangeAspect="1"/>
          </p:cNvPicPr>
          <p:nvPr/>
        </p:nvPicPr>
        <p:blipFill>
          <a:blip r:embed="rId7"/>
          <a:srcRect/>
          <a:stretch>
            <a:fillRect/>
          </a:stretch>
        </p:blipFill>
        <p:spPr>
          <a:xfrm>
            <a:off x="4369364" y="3301987"/>
            <a:ext cx="16230600" cy="8176165"/>
          </a:xfrm>
          <a:prstGeom prst="rect">
            <a:avLst/>
          </a:prstGeom>
        </p:spPr>
      </p:pic>
      <p:grpSp>
        <p:nvGrpSpPr>
          <p:cNvPr id="7" name="Group 7"/>
          <p:cNvGrpSpPr>
            <a:grpSpLocks noChangeAspect="1"/>
          </p:cNvGrpSpPr>
          <p:nvPr/>
        </p:nvGrpSpPr>
        <p:grpSpPr>
          <a:xfrm>
            <a:off x="793178" y="4805041"/>
            <a:ext cx="7152371" cy="5246370"/>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r="-29195"/>
              </a:stretch>
            </a:blipFill>
          </p:spPr>
        </p:sp>
      </p:grpSp>
      <p:pic>
        <p:nvPicPr>
          <p:cNvPr id="12" name="Picture 11"/>
          <p:cNvPicPr>
            <a:picLocks noChangeAspect="1"/>
          </p:cNvPicPr>
          <p:nvPr/>
        </p:nvPicPr>
        <p:blipFill>
          <a:blip r:embed="rId10"/>
          <a:stretch>
            <a:fillRect/>
          </a:stretch>
        </p:blipFill>
        <p:spPr>
          <a:xfrm>
            <a:off x="3577786" y="256488"/>
            <a:ext cx="11790686" cy="5182049"/>
          </a:xfrm>
          <a:prstGeom prst="rect">
            <a:avLst/>
          </a:prstGeom>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8" name="Group 2"/>
          <p:cNvGrpSpPr/>
          <p:nvPr/>
        </p:nvGrpSpPr>
        <p:grpSpPr>
          <a:xfrm>
            <a:off x="2057400" y="1866900"/>
            <a:ext cx="14134420" cy="7456492"/>
            <a:chOff x="0" y="0"/>
            <a:chExt cx="1011699" cy="1172969"/>
          </a:xfrm>
        </p:grpSpPr>
        <p:sp>
          <p:nvSpPr>
            <p:cNvPr id="9" name="Freeform 3"/>
            <p:cNvSpPr/>
            <p:nvPr/>
          </p:nvSpPr>
          <p:spPr>
            <a:xfrm>
              <a:off x="0" y="0"/>
              <a:ext cx="1011699" cy="1172969"/>
            </a:xfrm>
            <a:custGeom>
              <a:avLst/>
              <a:gdLst/>
              <a:ahLst/>
              <a:cxnLst/>
              <a:rect l="l" t="t" r="r" b="b"/>
              <a:pathLst>
                <a:path w="1011699" h="1172969">
                  <a:moveTo>
                    <a:pt x="0" y="0"/>
                  </a:moveTo>
                  <a:lnTo>
                    <a:pt x="1011699" y="0"/>
                  </a:lnTo>
                  <a:lnTo>
                    <a:pt x="1011699" y="1172969"/>
                  </a:lnTo>
                  <a:lnTo>
                    <a:pt x="0" y="1172969"/>
                  </a:lnTo>
                  <a:close/>
                </a:path>
              </a:pathLst>
            </a:custGeom>
            <a:solidFill>
              <a:srgbClr val="FFFFFF"/>
            </a:solidFill>
          </p:spPr>
        </p:sp>
        <p:sp>
          <p:nvSpPr>
            <p:cNvPr id="10" name="TextBox 4"/>
            <p:cNvSpPr txBox="1"/>
            <p:nvPr/>
          </p:nvSpPr>
          <p:spPr>
            <a:xfrm>
              <a:off x="0" y="-57150"/>
              <a:ext cx="812800" cy="869950"/>
            </a:xfrm>
            <a:prstGeom prst="rect">
              <a:avLst/>
            </a:prstGeom>
          </p:spPr>
          <p:txBody>
            <a:bodyPr lIns="50800" tIns="50800" rIns="50800" bIns="50800" rtlCol="0" anchor="ctr"/>
            <a:lstStyle/>
            <a:p>
              <a:pPr algn="ctr">
                <a:lnSpc>
                  <a:spcPts val="2519"/>
                </a:lnSpc>
              </a:pPr>
              <a:endParaRPr/>
            </a:p>
          </p:txBody>
        </p:sp>
      </p:grpSp>
      <p:grpSp>
        <p:nvGrpSpPr>
          <p:cNvPr id="24" name="Group 2"/>
          <p:cNvGrpSpPr/>
          <p:nvPr/>
        </p:nvGrpSpPr>
        <p:grpSpPr>
          <a:xfrm>
            <a:off x="2438400" y="2381090"/>
            <a:ext cx="12731100" cy="5360493"/>
            <a:chOff x="0" y="-57150"/>
            <a:chExt cx="2150417" cy="1411817"/>
          </a:xfrm>
        </p:grpSpPr>
        <p:sp>
          <p:nvSpPr>
            <p:cNvPr id="25" name="Freeform 3"/>
            <p:cNvSpPr/>
            <p:nvPr/>
          </p:nvSpPr>
          <p:spPr>
            <a:xfrm>
              <a:off x="0" y="0"/>
              <a:ext cx="2150417" cy="1354667"/>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26"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p>
          </p:txBody>
        </p:sp>
      </p:grpSp>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13429" y="6624118"/>
            <a:ext cx="4114800" cy="4114800"/>
          </a:xfrm>
          <a:prstGeom prst="rect">
            <a:avLst/>
          </a:prstGeom>
        </p:spPr>
      </p:pic>
      <p:pic>
        <p:nvPicPr>
          <p:cNvPr id="2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5080" y="743827"/>
            <a:ext cx="3728008" cy="1321748"/>
          </a:xfrm>
          <a:prstGeom prst="rect">
            <a:avLst/>
          </a:prstGeom>
        </p:spPr>
      </p:pic>
      <p:pic>
        <p:nvPicPr>
          <p:cNvPr id="22" name="Picture 21"/>
          <p:cNvPicPr>
            <a:picLocks noChangeAspect="1"/>
          </p:cNvPicPr>
          <p:nvPr/>
        </p:nvPicPr>
        <p:blipFill>
          <a:blip r:embed="rId10"/>
          <a:stretch>
            <a:fillRect/>
          </a:stretch>
        </p:blipFill>
        <p:spPr>
          <a:xfrm>
            <a:off x="5979547" y="470965"/>
            <a:ext cx="6011176" cy="2145978"/>
          </a:xfrm>
          <a:prstGeom prst="rect">
            <a:avLst/>
          </a:prstGeom>
        </p:spPr>
      </p:pic>
      <p:sp>
        <p:nvSpPr>
          <p:cNvPr id="23" name="Rectangle 22"/>
          <p:cNvSpPr/>
          <p:nvPr/>
        </p:nvSpPr>
        <p:spPr>
          <a:xfrm>
            <a:off x="2438401" y="2802161"/>
            <a:ext cx="12731100" cy="4524315"/>
          </a:xfrm>
          <a:prstGeom prst="rect">
            <a:avLst/>
          </a:prstGeom>
        </p:spPr>
        <p:txBody>
          <a:bodyPr wrap="square">
            <a:spAutoFit/>
          </a:bodyPr>
          <a:lstStyle/>
          <a:p>
            <a:pPr algn="just">
              <a:lnSpc>
                <a:spcPct val="150000"/>
              </a:lnSpc>
            </a:pP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Bài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thơ</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nói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về</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dòng</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hoài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niệm</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của</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người</a:t>
            </a:r>
            <a:r>
              <a:rPr lang="en-US" sz="4800" dirty="0" smtClean="0">
                <a:solidFill>
                  <a:prstClr val="black"/>
                </a:solidFill>
                <a:latin typeface="Times New Roman" panose="02020603050405020304" pitchFamily="18" charset="0"/>
                <a:cs typeface="Times New Roman" panose="02020603050405020304" pitchFamily="18" charset="0"/>
              </a:rPr>
              <a:t> con </a:t>
            </a:r>
            <a:r>
              <a:rPr lang="en-US" sz="4800" dirty="0" err="1" smtClean="0">
                <a:solidFill>
                  <a:prstClr val="black"/>
                </a:solidFill>
                <a:latin typeface="Times New Roman" panose="02020603050405020304" pitchFamily="18" charset="0"/>
                <a:cs typeface="Times New Roman" panose="02020603050405020304" pitchFamily="18" charset="0"/>
              </a:rPr>
              <a:t>về</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những</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lần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cùng</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mẹ</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về</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quê</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ngoại</a:t>
            </a:r>
            <a:r>
              <a:rPr lang="en-US" sz="4800"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Tình</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cảm</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yêu</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mến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niềm</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tự</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hào</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của</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người</a:t>
            </a:r>
            <a:r>
              <a:rPr lang="en-US" sz="4800" dirty="0" smtClean="0">
                <a:solidFill>
                  <a:prstClr val="black"/>
                </a:solidFill>
                <a:latin typeface="Times New Roman" panose="02020603050405020304" pitchFamily="18" charset="0"/>
                <a:cs typeface="Times New Roman" panose="02020603050405020304" pitchFamily="18" charset="0"/>
              </a:rPr>
              <a:t> con </a:t>
            </a:r>
            <a:r>
              <a:rPr lang="en-US" sz="4800" dirty="0" err="1" smtClean="0">
                <a:solidFill>
                  <a:prstClr val="black"/>
                </a:solidFill>
                <a:latin typeface="Times New Roman" panose="02020603050405020304" pitchFamily="18" charset="0"/>
                <a:cs typeface="Times New Roman" panose="02020603050405020304" pitchFamily="18" charset="0"/>
              </a:rPr>
              <a:t>đối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với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mẹ</a:t>
            </a:r>
            <a:r>
              <a:rPr lang="en-US" sz="4800" dirty="0" smtClean="0">
                <a:solidFill>
                  <a:prstClr val="black"/>
                </a:solidFill>
                <a:latin typeface="Times New Roman" panose="02020603050405020304" pitchFamily="18" charset="0"/>
                <a:cs typeface="Times New Roman" panose="02020603050405020304" pitchFamily="18" charset="0"/>
              </a:rPr>
              <a:t>.</a:t>
            </a:r>
            <a:endParaRPr lang="vi-VN" sz="4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76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2" name="Group 2"/>
          <p:cNvGrpSpPr/>
          <p:nvPr/>
        </p:nvGrpSpPr>
        <p:grpSpPr>
          <a:xfrm>
            <a:off x="9067801" y="0"/>
            <a:ext cx="9220200" cy="10287000"/>
            <a:chOff x="0" y="0"/>
            <a:chExt cx="2150417" cy="2709333"/>
          </a:xfrm>
        </p:grpSpPr>
        <p:sp>
          <p:nvSpPr>
            <p:cNvPr id="3" name="Freeform 3"/>
            <p:cNvSpPr/>
            <p:nvPr/>
          </p:nvSpPr>
          <p:spPr>
            <a:xfrm>
              <a:off x="0" y="0"/>
              <a:ext cx="2150417" cy="2709333"/>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solidFill>
                  <a:prstClr val="black"/>
                </a:solidFill>
              </a:endParaRPr>
            </a:p>
          </p:txBody>
        </p:sp>
      </p:grpSp>
      <p:pic>
        <p:nvPicPr>
          <p:cNvPr id="10" name="Picture 10"/>
          <p:cNvPicPr>
            <a:picLocks noChangeAspect="1"/>
          </p:cNvPicPr>
          <p:nvPr/>
        </p:nvPicPr>
        <p:blipFill>
          <a:blip r:embed="rId3">
            <a:alphaModFix amt="30000"/>
          </a:blip>
          <a:srcRect/>
          <a:stretch>
            <a:fillRect/>
          </a:stretch>
        </p:blipFill>
        <p:spPr>
          <a:xfrm rot="-2032402">
            <a:off x="-1537191" y="-2380531"/>
            <a:ext cx="6150483" cy="5274039"/>
          </a:xfrm>
          <a:prstGeom prst="rect">
            <a:avLst/>
          </a:prstGeom>
        </p:spPr>
      </p:pic>
      <p:pic>
        <p:nvPicPr>
          <p:cNvPr id="11" name="Picture 11"/>
          <p:cNvPicPr>
            <a:picLocks noChangeAspect="1"/>
          </p:cNvPicPr>
          <p:nvPr/>
        </p:nvPicPr>
        <p:blipFill>
          <a:blip r:embed="rId4"/>
          <a:srcRect/>
          <a:stretch>
            <a:fillRect/>
          </a:stretch>
        </p:blipFill>
        <p:spPr>
          <a:xfrm>
            <a:off x="-1443364" y="-2070348"/>
            <a:ext cx="4263929" cy="4653675"/>
          </a:xfrm>
          <a:prstGeom prst="rect">
            <a:avLst/>
          </a:prstGeom>
        </p:spPr>
      </p:pic>
      <p:sp>
        <p:nvSpPr>
          <p:cNvPr id="5" name="Rectangle 4"/>
          <p:cNvSpPr/>
          <p:nvPr/>
        </p:nvSpPr>
        <p:spPr>
          <a:xfrm>
            <a:off x="1094146" y="1116437"/>
            <a:ext cx="15947310" cy="2554545"/>
          </a:xfrm>
          <a:prstGeom prst="rect">
            <a:avLst/>
          </a:prstGeom>
          <a:solidFill>
            <a:schemeClr val="bg1"/>
          </a:solidFill>
        </p:spPr>
        <p:txBody>
          <a:bodyPr wrap="square">
            <a:spAutoFit/>
          </a:bodyPr>
          <a:lstStyle/>
          <a:p>
            <a:r>
              <a:rPr lang="en-US" sz="4000" b="1" dirty="0">
                <a:latin typeface="Times New Roman" panose="02020603050405020304" pitchFamily="18" charset="0"/>
                <a:cs typeface="Times New Roman" panose="02020603050405020304" pitchFamily="18" charset="0"/>
              </a:rPr>
              <a:t>+ TEAM NHÀ VĂN: </a:t>
            </a:r>
            <a:r>
              <a:rPr lang="vi-VN" sz="4000" dirty="0">
                <a:latin typeface="Times New Roman" panose="02020603050405020304" pitchFamily="18" charset="0"/>
                <a:cs typeface="Times New Roman" panose="02020603050405020304" pitchFamily="18" charset="0"/>
              </a:rPr>
              <a:t>Em thích nhất hình ảnh, chi tiết nào trong bài thơ? Hãy tưởng tượng và miêu tả bằng lời bức tranh thể hiện chi tiết, hình ảnh đó.</a:t>
            </a:r>
            <a:endParaRPr lang="en-US" sz="4000" dirty="0">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 TEAM HỌA SĨ: </a:t>
            </a:r>
            <a:r>
              <a:rPr lang="vi-VN" sz="4000" dirty="0">
                <a:latin typeface="Times New Roman" panose="02020603050405020304" pitchFamily="18" charset="0"/>
                <a:cs typeface="Times New Roman" panose="02020603050405020304" pitchFamily="18" charset="0"/>
              </a:rPr>
              <a:t>Em thích nhất hình ảnh, chi tiết nào trong bài thơ? Hãy tưởng tượng và </a:t>
            </a:r>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bức tranh thể hiện chi tiết, hình ảnh đó.</a:t>
            </a:r>
            <a:endParaRPr lang="en-US" sz="4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10247440" y="3963353"/>
            <a:ext cx="6114120" cy="2360294"/>
          </a:xfrm>
          <a:prstGeom prst="rect">
            <a:avLst/>
          </a:prstGeom>
        </p:spPr>
      </p:pic>
      <p:pic>
        <p:nvPicPr>
          <p:cNvPr id="7" name="Picture 6"/>
          <p:cNvPicPr>
            <a:picLocks noChangeAspect="1"/>
          </p:cNvPicPr>
          <p:nvPr/>
        </p:nvPicPr>
        <p:blipFill>
          <a:blip r:embed="rId6"/>
          <a:stretch>
            <a:fillRect/>
          </a:stretch>
        </p:blipFill>
        <p:spPr>
          <a:xfrm>
            <a:off x="1587513" y="3810534"/>
            <a:ext cx="6902336" cy="2360294"/>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5556" b="90000" l="10000" r="94444">
                        <a14:foregroundMark x1="68056" y1="46667" x2="70556" y2="58333"/>
                      </a14:backgroundRemoval>
                    </a14:imgEffect>
                  </a14:imgLayer>
                </a14:imgProps>
              </a:ext>
            </a:extLst>
          </a:blip>
          <a:stretch>
            <a:fillRect/>
          </a:stretch>
        </p:blipFill>
        <p:spPr>
          <a:xfrm>
            <a:off x="10463595" y="5196060"/>
            <a:ext cx="5681809" cy="5681809"/>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0" b="96860" l="10000" r="92674">
                        <a14:foregroundMark x1="36395" y1="34070" x2="38140" y2="38605"/>
                        <a14:foregroundMark x1="68605" y1="18721" x2="68140" y2="22442"/>
                        <a14:foregroundMark x1="32093" y1="34302" x2="28953" y2="35116"/>
                        <a14:foregroundMark x1="27209" y1="33140" x2="27209" y2="33140"/>
                        <a14:foregroundMark x1="25000" y1="37093" x2="23488" y2="40814"/>
                      </a14:backgroundRemoval>
                    </a14:imgEffect>
                  </a14:imgLayer>
                </a14:imgProps>
              </a:ext>
            </a:extLst>
          </a:blip>
          <a:stretch>
            <a:fillRect/>
          </a:stretch>
        </p:blipFill>
        <p:spPr>
          <a:xfrm>
            <a:off x="2684646" y="5539719"/>
            <a:ext cx="4389177" cy="4389177"/>
          </a:xfrm>
          <a:prstGeom prst="rect">
            <a:avLst/>
          </a:prstGeom>
        </p:spPr>
      </p:pic>
    </p:spTree>
    <p:extLst>
      <p:ext uri="{BB962C8B-B14F-4D97-AF65-F5344CB8AC3E}">
        <p14:creationId xmlns:p14="http://schemas.microsoft.com/office/powerpoint/2010/main" val="724498859"/>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2" name="Group 2"/>
          <p:cNvGrpSpPr/>
          <p:nvPr/>
        </p:nvGrpSpPr>
        <p:grpSpPr>
          <a:xfrm>
            <a:off x="9067801" y="0"/>
            <a:ext cx="9220200" cy="10287000"/>
            <a:chOff x="0" y="0"/>
            <a:chExt cx="2150417" cy="2709333"/>
          </a:xfrm>
        </p:grpSpPr>
        <p:sp>
          <p:nvSpPr>
            <p:cNvPr id="3" name="Freeform 3"/>
            <p:cNvSpPr/>
            <p:nvPr/>
          </p:nvSpPr>
          <p:spPr>
            <a:xfrm>
              <a:off x="0" y="0"/>
              <a:ext cx="2150417" cy="2709333"/>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solidFill>
                  <a:prstClr val="black"/>
                </a:solidFill>
              </a:endParaRPr>
            </a:p>
          </p:txBody>
        </p:sp>
      </p:grpSp>
      <p:pic>
        <p:nvPicPr>
          <p:cNvPr id="10" name="Picture 10"/>
          <p:cNvPicPr>
            <a:picLocks noChangeAspect="1"/>
          </p:cNvPicPr>
          <p:nvPr/>
        </p:nvPicPr>
        <p:blipFill>
          <a:blip r:embed="rId3">
            <a:alphaModFix amt="30000"/>
          </a:blip>
          <a:srcRect/>
          <a:stretch>
            <a:fillRect/>
          </a:stretch>
        </p:blipFill>
        <p:spPr>
          <a:xfrm rot="-2032402">
            <a:off x="-1537191" y="-2380531"/>
            <a:ext cx="6150483" cy="5274039"/>
          </a:xfrm>
          <a:prstGeom prst="rect">
            <a:avLst/>
          </a:prstGeom>
        </p:spPr>
      </p:pic>
      <p:pic>
        <p:nvPicPr>
          <p:cNvPr id="11" name="Picture 11"/>
          <p:cNvPicPr>
            <a:picLocks noChangeAspect="1"/>
          </p:cNvPicPr>
          <p:nvPr/>
        </p:nvPicPr>
        <p:blipFill>
          <a:blip r:embed="rId4"/>
          <a:srcRect/>
          <a:stretch>
            <a:fillRect/>
          </a:stretch>
        </p:blipFill>
        <p:spPr>
          <a:xfrm>
            <a:off x="-1443364" y="-2070348"/>
            <a:ext cx="4263929" cy="4653675"/>
          </a:xfrm>
          <a:prstGeom prst="rect">
            <a:avLst/>
          </a:prstGeom>
        </p:spPr>
      </p:pic>
      <p:pic>
        <p:nvPicPr>
          <p:cNvPr id="6" name="Picture 5"/>
          <p:cNvPicPr>
            <a:picLocks noChangeAspect="1"/>
          </p:cNvPicPr>
          <p:nvPr/>
        </p:nvPicPr>
        <p:blipFill>
          <a:blip r:embed="rId5"/>
          <a:stretch>
            <a:fillRect/>
          </a:stretch>
        </p:blipFill>
        <p:spPr>
          <a:xfrm>
            <a:off x="10248278" y="1772990"/>
            <a:ext cx="6114120" cy="2360294"/>
          </a:xfrm>
          <a:prstGeom prst="rect">
            <a:avLst/>
          </a:prstGeom>
        </p:spPr>
      </p:pic>
      <p:pic>
        <p:nvPicPr>
          <p:cNvPr id="7" name="Picture 6"/>
          <p:cNvPicPr>
            <a:picLocks noChangeAspect="1"/>
          </p:cNvPicPr>
          <p:nvPr/>
        </p:nvPicPr>
        <p:blipFill>
          <a:blip r:embed="rId6"/>
          <a:stretch>
            <a:fillRect/>
          </a:stretch>
        </p:blipFill>
        <p:spPr>
          <a:xfrm>
            <a:off x="1549339" y="1938300"/>
            <a:ext cx="6352061" cy="2172124"/>
          </a:xfrm>
          <a:prstGeom prst="rect">
            <a:avLst/>
          </a:prstGeom>
        </p:spPr>
      </p:pic>
      <p:pic>
        <p:nvPicPr>
          <p:cNvPr id="12" name="Picture 11"/>
          <p:cNvPicPr>
            <a:picLocks noChangeAspect="1"/>
          </p:cNvPicPr>
          <p:nvPr/>
        </p:nvPicPr>
        <p:blipFill>
          <a:blip r:embed="rId7"/>
          <a:stretch>
            <a:fillRect/>
          </a:stretch>
        </p:blipFill>
        <p:spPr>
          <a:xfrm>
            <a:off x="10413505" y="3677920"/>
            <a:ext cx="5696582" cy="6367535"/>
          </a:xfrm>
          <a:prstGeom prst="rect">
            <a:avLst/>
          </a:prstGeom>
        </p:spPr>
      </p:pic>
      <p:sp>
        <p:nvSpPr>
          <p:cNvPr id="9" name="Rectangle 8"/>
          <p:cNvSpPr/>
          <p:nvPr/>
        </p:nvSpPr>
        <p:spPr>
          <a:xfrm>
            <a:off x="740522" y="3695700"/>
            <a:ext cx="7750165" cy="6247864"/>
          </a:xfrm>
          <a:prstGeom prst="rect">
            <a:avLst/>
          </a:prstGeom>
        </p:spPr>
        <p:txBody>
          <a:bodyPr wrap="square">
            <a:spAutoFit/>
          </a:bodyPr>
          <a:lstStyle/>
          <a:p>
            <a:pPr algn="just"/>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Em </a:t>
            </a:r>
            <a:r>
              <a:rPr lang="vi-VN" sz="4000" dirty="0">
                <a:latin typeface="Times New Roman" panose="02020603050405020304" pitchFamily="18" charset="0"/>
                <a:cs typeface="Times New Roman" panose="02020603050405020304" pitchFamily="18" charset="0"/>
              </a:rPr>
              <a:t>thích nhất hình ảnh người mẹ trong bài thơ. Người mẹ được hiện lên qua bài thơ thật đẹp nhưng cũng thật bình dị, gần gũi. Đó là hình ảnh người phụ nữ xưa với vẻ đẹp truyền thống. Qua lời thơ hình ảnh ấy lại càng hiện lên rõ </a:t>
            </a:r>
            <a:r>
              <a:rPr lang="vi-VN" sz="4000" dirty="0" smtClean="0">
                <a:latin typeface="Times New Roman" panose="02020603050405020304" pitchFamily="18" charset="0"/>
                <a:cs typeface="Times New Roman" panose="02020603050405020304" pitchFamily="18" charset="0"/>
              </a:rPr>
              <a:t>nét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Cũng</a:t>
            </a:r>
            <a:r>
              <a:rPr lang="en-US" sz="4000" dirty="0" smtClean="0">
                <a:latin typeface="Times New Roman" panose="02020603050405020304" pitchFamily="18" charset="0"/>
                <a:cs typeface="Times New Roman" panose="02020603050405020304" pitchFamily="18" charset="0"/>
              </a:rPr>
              <a:t> qua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ảnh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mẹ</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bộc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yêu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mẹ</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tảo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hiền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mình</a:t>
            </a:r>
            <a:r>
              <a:rPr lang="en-US"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8"/>
          <a:stretch>
            <a:fillRect/>
          </a:stretch>
        </p:blipFill>
        <p:spPr>
          <a:xfrm>
            <a:off x="6039200" y="-376190"/>
            <a:ext cx="6620830" cy="2578832"/>
          </a:xfrm>
          <a:prstGeom prst="rect">
            <a:avLst/>
          </a:prstGeom>
        </p:spPr>
      </p:pic>
    </p:spTree>
    <p:extLst>
      <p:ext uri="{BB962C8B-B14F-4D97-AF65-F5344CB8AC3E}">
        <p14:creationId xmlns:p14="http://schemas.microsoft.com/office/powerpoint/2010/main" val="14288972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rot="770807">
            <a:off x="-1120965" y="5639278"/>
            <a:ext cx="2069676" cy="4345777"/>
          </a:xfrm>
          <a:prstGeom prst="rect">
            <a:avLst/>
          </a:prstGeom>
        </p:spPr>
      </p:pic>
      <p:pic>
        <p:nvPicPr>
          <p:cNvPr id="9" name="Picture 9"/>
          <p:cNvPicPr>
            <a:picLocks noChangeAspect="1"/>
          </p:cNvPicPr>
          <p:nvPr/>
        </p:nvPicPr>
        <p:blipFill>
          <a:blip r:embed="rId4">
            <a:alphaModFix amt="30000"/>
          </a:blip>
          <a:srcRect/>
          <a:stretch>
            <a:fillRect/>
          </a:stretch>
        </p:blipFill>
        <p:spPr>
          <a:xfrm rot="2069549">
            <a:off x="14190666" y="-2011178"/>
            <a:ext cx="5715027" cy="4900636"/>
          </a:xfrm>
          <a:prstGeom prst="rect">
            <a:avLst/>
          </a:prstGeom>
        </p:spPr>
      </p:pic>
      <p:pic>
        <p:nvPicPr>
          <p:cNvPr id="10" name="Picture 10"/>
          <p:cNvPicPr>
            <a:picLocks noChangeAspect="1"/>
          </p:cNvPicPr>
          <p:nvPr/>
        </p:nvPicPr>
        <p:blipFill>
          <a:blip r:embed="rId5"/>
          <a:srcRect/>
          <a:stretch>
            <a:fillRect/>
          </a:stretch>
        </p:blipFill>
        <p:spPr>
          <a:xfrm flipH="1">
            <a:off x="15284867" y="-2173448"/>
            <a:ext cx="4263929" cy="4653675"/>
          </a:xfrm>
          <a:prstGeom prst="rect">
            <a:avLst/>
          </a:prstGeom>
        </p:spPr>
      </p:pic>
      <p:pic>
        <p:nvPicPr>
          <p:cNvPr id="17" name="Picture 16"/>
          <p:cNvPicPr>
            <a:picLocks noChangeAspect="1"/>
          </p:cNvPicPr>
          <p:nvPr/>
        </p:nvPicPr>
        <p:blipFill>
          <a:blip r:embed="rId6"/>
          <a:stretch>
            <a:fillRect/>
          </a:stretch>
        </p:blipFill>
        <p:spPr>
          <a:xfrm>
            <a:off x="543035" y="1508031"/>
            <a:ext cx="17478747" cy="3505504"/>
          </a:xfrm>
          <a:prstGeom prst="rect">
            <a:avLst/>
          </a:prstGeom>
        </p:spPr>
      </p:pic>
      <p:grpSp>
        <p:nvGrpSpPr>
          <p:cNvPr id="19" name="Group 7"/>
          <p:cNvGrpSpPr>
            <a:grpSpLocks noChangeAspect="1"/>
          </p:cNvGrpSpPr>
          <p:nvPr/>
        </p:nvGrpSpPr>
        <p:grpSpPr>
          <a:xfrm flipH="1">
            <a:off x="5512920" y="4206525"/>
            <a:ext cx="7523051" cy="5246370"/>
            <a:chOff x="0" y="0"/>
            <a:chExt cx="4198620" cy="3079750"/>
          </a:xfrm>
        </p:grpSpPr>
        <p:sp>
          <p:nvSpPr>
            <p:cNvPr id="20"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7"/>
              <a:stretch>
                <a:fillRect r="-29195"/>
              </a:stretch>
            </a:blipFill>
          </p:spPr>
        </p:sp>
      </p:gr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2069549">
            <a:off x="14190666" y="-2011178"/>
            <a:ext cx="5715027" cy="4900636"/>
          </a:xfrm>
          <a:prstGeom prst="rect">
            <a:avLst/>
          </a:prstGeom>
        </p:spPr>
      </p:pic>
      <p:pic>
        <p:nvPicPr>
          <p:cNvPr id="10" name="Picture 10"/>
          <p:cNvPicPr>
            <a:picLocks noChangeAspect="1"/>
          </p:cNvPicPr>
          <p:nvPr/>
        </p:nvPicPr>
        <p:blipFill>
          <a:blip r:embed="rId4"/>
          <a:srcRect/>
          <a:stretch>
            <a:fillRect/>
          </a:stretch>
        </p:blipFill>
        <p:spPr>
          <a:xfrm flipH="1">
            <a:off x="670819" y="7960163"/>
            <a:ext cx="4263929" cy="4653675"/>
          </a:xfrm>
          <a:prstGeom prst="rect">
            <a:avLst/>
          </a:prstGeom>
        </p:spPr>
      </p:pic>
      <p:pic>
        <p:nvPicPr>
          <p:cNvPr id="11" name="Picture 3"/>
          <p:cNvPicPr>
            <a:picLocks noChangeAspect="1"/>
          </p:cNvPicPr>
          <p:nvPr/>
        </p:nvPicPr>
        <p:blipFill>
          <a:blip r:embed="rId5"/>
          <a:srcRect l="9203" r="9203"/>
          <a:stretch>
            <a:fillRect/>
          </a:stretch>
        </p:blipFill>
        <p:spPr>
          <a:xfrm rot="10800000">
            <a:off x="577148" y="3332831"/>
            <a:ext cx="6934200" cy="6954170"/>
          </a:xfrm>
          <a:prstGeom prst="rect">
            <a:avLst/>
          </a:prstGeom>
        </p:spPr>
      </p:pic>
      <p:pic>
        <p:nvPicPr>
          <p:cNvPr id="13" name="Picture 6"/>
          <p:cNvPicPr>
            <a:picLocks noChangeAspect="1"/>
          </p:cNvPicPr>
          <p:nvPr/>
        </p:nvPicPr>
        <p:blipFill>
          <a:blip r:embed="rId6"/>
          <a:srcRect/>
          <a:stretch>
            <a:fillRect/>
          </a:stretch>
        </p:blipFill>
        <p:spPr>
          <a:xfrm>
            <a:off x="-217039" y="5597187"/>
            <a:ext cx="9003738" cy="4760726"/>
          </a:xfrm>
          <a:prstGeom prst="rect">
            <a:avLst/>
          </a:prstGeom>
        </p:spPr>
      </p:pic>
      <p:sp>
        <p:nvSpPr>
          <p:cNvPr id="14" name="TextBox 13"/>
          <p:cNvSpPr txBox="1"/>
          <p:nvPr/>
        </p:nvSpPr>
        <p:spPr>
          <a:xfrm>
            <a:off x="1943202" y="2599455"/>
            <a:ext cx="3888432" cy="769441"/>
          </a:xfrm>
          <a:prstGeom prst="rect">
            <a:avLst/>
          </a:prstGeom>
          <a:noFill/>
        </p:spPr>
        <p:txBody>
          <a:bodyPr wrap="square" rtlCol="0">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Đọc</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5" name="TextBox 7"/>
          <p:cNvSpPr txBox="1"/>
          <p:nvPr/>
        </p:nvSpPr>
        <p:spPr>
          <a:xfrm>
            <a:off x="8610600" y="3856631"/>
            <a:ext cx="8064896" cy="4062651"/>
          </a:xfrm>
          <a:prstGeom prst="rect">
            <a:avLst/>
          </a:prstGeom>
        </p:spPr>
        <p:txBody>
          <a:bodyPr wrap="square" lIns="0" tIns="0" rIns="0" bIns="0" rtlCol="0" anchor="t">
            <a:spAutoFit/>
          </a:bodyPr>
          <a:lstStyle/>
          <a:p>
            <a:pPr algn="just">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Gv</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gọi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smtClean="0">
                <a:solidFill>
                  <a:prstClr val="black"/>
                </a:solidFill>
                <a:latin typeface="Times New Roman" panose="02020603050405020304" pitchFamily="18" charset="0"/>
                <a:cs typeface="Times New Roman" panose="02020603050405020304" pitchFamily="18" charset="0"/>
              </a:rPr>
              <a:t>2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sinh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trước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lớp</a:t>
            </a:r>
            <a:endParaRPr lang="en-US" sz="44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Giọng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to, </a:t>
            </a:r>
            <a:r>
              <a:rPr lang="en-US" sz="4400" dirty="0" err="1">
                <a:solidFill>
                  <a:prstClr val="black"/>
                </a:solidFill>
                <a:latin typeface="Times New Roman" panose="02020603050405020304" pitchFamily="18" charset="0"/>
                <a:cs typeface="Times New Roman" panose="02020603050405020304" pitchFamily="18" charset="0"/>
              </a:rPr>
              <a:t>rõ</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ràng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ngắt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nghỉ</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đúng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chỗ</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Chú</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diễn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cảm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thể</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hiện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cảm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xúc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tâm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trạng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nhân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vật</a:t>
            </a:r>
            <a:r>
              <a:rPr lang="en-US" sz="4400" dirty="0" smtClean="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7">
            <a:duotone>
              <a:prstClr val="black"/>
              <a:schemeClr val="accent6">
                <a:tint val="45000"/>
                <a:satMod val="400000"/>
              </a:schemeClr>
            </a:duotone>
          </a:blip>
          <a:stretch>
            <a:fillRect/>
          </a:stretch>
        </p:blipFill>
        <p:spPr>
          <a:xfrm>
            <a:off x="3263862" y="99144"/>
            <a:ext cx="8931414"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2" name="Group 2"/>
          <p:cNvGrpSpPr/>
          <p:nvPr/>
        </p:nvGrpSpPr>
        <p:grpSpPr>
          <a:xfrm>
            <a:off x="9067801" y="0"/>
            <a:ext cx="9220200" cy="10287000"/>
            <a:chOff x="0" y="0"/>
            <a:chExt cx="2150417" cy="2709333"/>
          </a:xfrm>
        </p:grpSpPr>
        <p:sp>
          <p:nvSpPr>
            <p:cNvPr id="3" name="Freeform 3"/>
            <p:cNvSpPr/>
            <p:nvPr/>
          </p:nvSpPr>
          <p:spPr>
            <a:xfrm>
              <a:off x="0" y="0"/>
              <a:ext cx="2150417" cy="2709333"/>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p>
          </p:txBody>
        </p:sp>
      </p:grpSp>
      <p:pic>
        <p:nvPicPr>
          <p:cNvPr id="10" name="Picture 10"/>
          <p:cNvPicPr>
            <a:picLocks noChangeAspect="1"/>
          </p:cNvPicPr>
          <p:nvPr/>
        </p:nvPicPr>
        <p:blipFill>
          <a:blip r:embed="rId3">
            <a:alphaModFix amt="30000"/>
          </a:blip>
          <a:srcRect/>
          <a:stretch>
            <a:fillRect/>
          </a:stretch>
        </p:blipFill>
        <p:spPr>
          <a:xfrm rot="-2032402">
            <a:off x="-1537191" y="-2380531"/>
            <a:ext cx="6150483" cy="5274039"/>
          </a:xfrm>
          <a:prstGeom prst="rect">
            <a:avLst/>
          </a:prstGeom>
        </p:spPr>
      </p:pic>
      <p:pic>
        <p:nvPicPr>
          <p:cNvPr id="11" name="Picture 11"/>
          <p:cNvPicPr>
            <a:picLocks noChangeAspect="1"/>
          </p:cNvPicPr>
          <p:nvPr/>
        </p:nvPicPr>
        <p:blipFill>
          <a:blip r:embed="rId4"/>
          <a:srcRect/>
          <a:stretch>
            <a:fillRect/>
          </a:stretch>
        </p:blipFill>
        <p:spPr>
          <a:xfrm>
            <a:off x="-1443364" y="-2070348"/>
            <a:ext cx="4263929" cy="4653675"/>
          </a:xfrm>
          <a:prstGeom prst="rect">
            <a:avLst/>
          </a:prstGeom>
        </p:spPr>
      </p:pic>
      <p:sp>
        <p:nvSpPr>
          <p:cNvPr id="13" name="Rectangle 12"/>
          <p:cNvSpPr/>
          <p:nvPr/>
        </p:nvSpPr>
        <p:spPr>
          <a:xfrm>
            <a:off x="1538050" y="2207865"/>
            <a:ext cx="9144000" cy="8956298"/>
          </a:xfrm>
          <a:prstGeom prst="rect">
            <a:avLst/>
          </a:prstGeom>
        </p:spPr>
        <p:txBody>
          <a:bodyPr>
            <a:spAutoFit/>
          </a:bodyPr>
          <a:lstStyle/>
          <a:p>
            <a:r>
              <a:rPr lang="vi-VN" sz="3600" i="1" dirty="0">
                <a:solidFill>
                  <a:srgbClr val="00264D"/>
                </a:solidFill>
                <a:latin typeface="+mj-lt"/>
              </a:rPr>
              <a:t>U tôi ngày ấy mỗi mùa xuân,</a:t>
            </a:r>
            <a:br>
              <a:rPr lang="vi-VN" sz="3600" i="1" dirty="0">
                <a:solidFill>
                  <a:srgbClr val="00264D"/>
                </a:solidFill>
                <a:latin typeface="+mj-lt"/>
              </a:rPr>
            </a:br>
            <a:r>
              <a:rPr lang="vi-VN" sz="3600" i="1" dirty="0">
                <a:solidFill>
                  <a:srgbClr val="00264D"/>
                </a:solidFill>
                <a:latin typeface="+mj-lt"/>
              </a:rPr>
              <a:t>Dặm liễu mây bay sắc trắng ngần,</a:t>
            </a:r>
            <a:br>
              <a:rPr lang="vi-VN" sz="3600" i="1" dirty="0">
                <a:solidFill>
                  <a:srgbClr val="00264D"/>
                </a:solidFill>
                <a:latin typeface="+mj-lt"/>
              </a:rPr>
            </a:br>
            <a:r>
              <a:rPr lang="vi-VN" sz="3600" i="1" dirty="0">
                <a:solidFill>
                  <a:srgbClr val="00264D"/>
                </a:solidFill>
                <a:latin typeface="+mj-lt"/>
              </a:rPr>
              <a:t>Lại dẫn chúng tôi về nhận họ</a:t>
            </a:r>
            <a:br>
              <a:rPr lang="vi-VN" sz="3600" i="1" dirty="0">
                <a:solidFill>
                  <a:srgbClr val="00264D"/>
                </a:solidFill>
                <a:latin typeface="+mj-lt"/>
              </a:rPr>
            </a:br>
            <a:r>
              <a:rPr lang="vi-VN" sz="3600" i="1" dirty="0">
                <a:solidFill>
                  <a:srgbClr val="00264D"/>
                </a:solidFill>
                <a:latin typeface="+mj-lt"/>
              </a:rPr>
              <a:t>Bên miền quê ngoại của hai thân.</a:t>
            </a:r>
            <a:br>
              <a:rPr lang="vi-VN" sz="3600" i="1" dirty="0">
                <a:solidFill>
                  <a:srgbClr val="00264D"/>
                </a:solidFill>
                <a:latin typeface="+mj-lt"/>
              </a:rPr>
            </a:br>
            <a:r>
              <a:rPr lang="vi-VN" sz="3600" i="1" dirty="0">
                <a:solidFill>
                  <a:srgbClr val="00264D"/>
                </a:solidFill>
                <a:latin typeface="+mj-lt"/>
              </a:rPr>
              <a:t/>
            </a:r>
            <a:br>
              <a:rPr lang="vi-VN" sz="3600" i="1" dirty="0">
                <a:solidFill>
                  <a:srgbClr val="00264D"/>
                </a:solidFill>
                <a:latin typeface="+mj-lt"/>
              </a:rPr>
            </a:br>
            <a:r>
              <a:rPr lang="vi-VN" sz="3600" i="1" dirty="0">
                <a:solidFill>
                  <a:srgbClr val="00264D"/>
                </a:solidFill>
                <a:latin typeface="+mj-lt"/>
              </a:rPr>
              <a:t>Tôi nhớ đi qua những rặng đề,</a:t>
            </a:r>
            <a:br>
              <a:rPr lang="vi-VN" sz="3600" i="1" dirty="0">
                <a:solidFill>
                  <a:srgbClr val="00264D"/>
                </a:solidFill>
                <a:latin typeface="+mj-lt"/>
              </a:rPr>
            </a:br>
            <a:r>
              <a:rPr lang="vi-VN" sz="3600" i="1" dirty="0">
                <a:solidFill>
                  <a:srgbClr val="00264D"/>
                </a:solidFill>
                <a:latin typeface="+mj-lt"/>
              </a:rPr>
              <a:t>Những dòng sông trắng lượn ven đê.</a:t>
            </a:r>
            <a:br>
              <a:rPr lang="vi-VN" sz="3600" i="1" dirty="0">
                <a:solidFill>
                  <a:srgbClr val="00264D"/>
                </a:solidFill>
                <a:latin typeface="+mj-lt"/>
              </a:rPr>
            </a:br>
            <a:r>
              <a:rPr lang="vi-VN" sz="3600" i="1" dirty="0">
                <a:solidFill>
                  <a:srgbClr val="00264D"/>
                </a:solidFill>
                <a:latin typeface="+mj-lt"/>
              </a:rPr>
              <a:t>Cồn xanh, bãi tía kề liên tiếp,</a:t>
            </a:r>
            <a:br>
              <a:rPr lang="vi-VN" sz="3600" i="1" dirty="0">
                <a:solidFill>
                  <a:srgbClr val="00264D"/>
                </a:solidFill>
                <a:latin typeface="+mj-lt"/>
              </a:rPr>
            </a:br>
            <a:r>
              <a:rPr lang="vi-VN" sz="3600" i="1" dirty="0">
                <a:solidFill>
                  <a:srgbClr val="00264D"/>
                </a:solidFill>
                <a:latin typeface="+mj-lt"/>
              </a:rPr>
              <a:t>Người xới cà, ngô rộn bốn bề.</a:t>
            </a:r>
            <a:br>
              <a:rPr lang="vi-VN" sz="3600" i="1" dirty="0">
                <a:solidFill>
                  <a:srgbClr val="00264D"/>
                </a:solidFill>
                <a:latin typeface="+mj-lt"/>
              </a:rPr>
            </a:br>
            <a:r>
              <a:rPr lang="vi-VN" sz="3600" i="1" dirty="0">
                <a:solidFill>
                  <a:srgbClr val="00264D"/>
                </a:solidFill>
                <a:latin typeface="+mj-lt"/>
              </a:rPr>
              <a:t/>
            </a:r>
            <a:br>
              <a:rPr lang="vi-VN" sz="3600" i="1" dirty="0">
                <a:solidFill>
                  <a:srgbClr val="00264D"/>
                </a:solidFill>
                <a:latin typeface="+mj-lt"/>
              </a:rPr>
            </a:br>
            <a:r>
              <a:rPr lang="vi-VN" sz="3600" i="1" dirty="0">
                <a:solidFill>
                  <a:srgbClr val="00264D"/>
                </a:solidFill>
                <a:latin typeface="+mj-lt"/>
              </a:rPr>
              <a:t>Thúng cắp bên hông, nón đội đầu,</a:t>
            </a:r>
            <a:br>
              <a:rPr lang="vi-VN" sz="3600" i="1" dirty="0">
                <a:solidFill>
                  <a:srgbClr val="00264D"/>
                </a:solidFill>
                <a:latin typeface="+mj-lt"/>
              </a:rPr>
            </a:br>
            <a:r>
              <a:rPr lang="vi-VN" sz="3600" i="1" dirty="0">
                <a:solidFill>
                  <a:srgbClr val="00264D"/>
                </a:solidFill>
                <a:latin typeface="+mj-lt"/>
              </a:rPr>
              <a:t>Khuyên vàng, yếm thắm, áo the nâu</a:t>
            </a:r>
            <a:br>
              <a:rPr lang="vi-VN" sz="3600" i="1" dirty="0">
                <a:solidFill>
                  <a:srgbClr val="00264D"/>
                </a:solidFill>
                <a:latin typeface="+mj-lt"/>
              </a:rPr>
            </a:br>
            <a:r>
              <a:rPr lang="vi-VN" sz="3600" i="1" dirty="0">
                <a:solidFill>
                  <a:srgbClr val="00264D"/>
                </a:solidFill>
                <a:latin typeface="+mj-lt"/>
              </a:rPr>
              <a:t>Trông u chẳng khác thời con gái</a:t>
            </a:r>
            <a:br>
              <a:rPr lang="vi-VN" sz="3600" i="1" dirty="0">
                <a:solidFill>
                  <a:srgbClr val="00264D"/>
                </a:solidFill>
                <a:latin typeface="+mj-lt"/>
              </a:rPr>
            </a:br>
            <a:r>
              <a:rPr lang="vi-VN" sz="3600" i="1" dirty="0">
                <a:solidFill>
                  <a:srgbClr val="00264D"/>
                </a:solidFill>
                <a:latin typeface="+mj-lt"/>
              </a:rPr>
              <a:t>Mắt sáng, môi hồng, má đỏ au.</a:t>
            </a:r>
            <a:br>
              <a:rPr lang="vi-VN" sz="3600" i="1" dirty="0">
                <a:solidFill>
                  <a:srgbClr val="00264D"/>
                </a:solidFill>
                <a:latin typeface="+mj-lt"/>
              </a:rPr>
            </a:br>
            <a:r>
              <a:rPr lang="vi-VN" sz="3600" i="1" dirty="0">
                <a:solidFill>
                  <a:srgbClr val="00264D"/>
                </a:solidFill>
                <a:latin typeface="+mj-lt"/>
              </a:rPr>
              <a:t/>
            </a:r>
            <a:br>
              <a:rPr lang="vi-VN" sz="3600" i="1" dirty="0">
                <a:solidFill>
                  <a:srgbClr val="00264D"/>
                </a:solidFill>
                <a:latin typeface="+mj-lt"/>
              </a:rPr>
            </a:br>
            <a:endParaRPr lang="vi-VN" sz="3600" i="1" dirty="0">
              <a:solidFill>
                <a:srgbClr val="00264D"/>
              </a:solidFill>
              <a:latin typeface="+mj-lt"/>
            </a:endParaRPr>
          </a:p>
        </p:txBody>
      </p:sp>
      <p:sp>
        <p:nvSpPr>
          <p:cNvPr id="14" name="Rectangle 13"/>
          <p:cNvSpPr/>
          <p:nvPr/>
        </p:nvSpPr>
        <p:spPr>
          <a:xfrm>
            <a:off x="9927076" y="2207865"/>
            <a:ext cx="9144000" cy="7848302"/>
          </a:xfrm>
          <a:prstGeom prst="rect">
            <a:avLst/>
          </a:prstGeom>
        </p:spPr>
        <p:txBody>
          <a:bodyPr>
            <a:spAutoFit/>
          </a:bodyPr>
          <a:lstStyle/>
          <a:p>
            <a:r>
              <a:rPr lang="vi-VN" sz="3600" i="1" dirty="0" smtClean="0">
                <a:solidFill>
                  <a:srgbClr val="00264D"/>
                </a:solidFill>
                <a:latin typeface="+mj-lt"/>
              </a:rPr>
              <a:t>Chiều </a:t>
            </a:r>
            <a:r>
              <a:rPr lang="vi-VN" sz="3600" i="1" dirty="0">
                <a:solidFill>
                  <a:srgbClr val="00264D"/>
                </a:solidFill>
                <a:latin typeface="+mj-lt"/>
              </a:rPr>
              <a:t>mát, đường xa nắng nhạt vàng,</a:t>
            </a:r>
            <a:br>
              <a:rPr lang="vi-VN" sz="3600" i="1" dirty="0">
                <a:solidFill>
                  <a:srgbClr val="00264D"/>
                </a:solidFill>
                <a:latin typeface="+mj-lt"/>
              </a:rPr>
            </a:br>
            <a:r>
              <a:rPr lang="vi-VN" sz="3600" i="1" dirty="0">
                <a:solidFill>
                  <a:srgbClr val="00264D"/>
                </a:solidFill>
                <a:latin typeface="+mj-lt"/>
              </a:rPr>
              <a:t>Đoàn người về ấp gánh khoai lang,</a:t>
            </a:r>
            <a:br>
              <a:rPr lang="vi-VN" sz="3600" i="1" dirty="0">
                <a:solidFill>
                  <a:srgbClr val="00264D"/>
                </a:solidFill>
                <a:latin typeface="+mj-lt"/>
              </a:rPr>
            </a:br>
            <a:r>
              <a:rPr lang="vi-VN" sz="3600" i="1" dirty="0">
                <a:solidFill>
                  <a:srgbClr val="00264D"/>
                </a:solidFill>
                <a:latin typeface="+mj-lt"/>
              </a:rPr>
              <a:t>Trời xanh cò trắng bay từng lớp,</a:t>
            </a:r>
            <a:br>
              <a:rPr lang="vi-VN" sz="3600" i="1" dirty="0">
                <a:solidFill>
                  <a:srgbClr val="00264D"/>
                </a:solidFill>
                <a:latin typeface="+mj-lt"/>
              </a:rPr>
            </a:br>
            <a:r>
              <a:rPr lang="vi-VN" sz="3600" i="1" dirty="0">
                <a:solidFill>
                  <a:srgbClr val="00264D"/>
                </a:solidFill>
                <a:latin typeface="+mj-lt"/>
              </a:rPr>
              <a:t>Xóm chợ lều phơi xác lá bàng.</a:t>
            </a:r>
            <a:br>
              <a:rPr lang="vi-VN" sz="3600" i="1" dirty="0">
                <a:solidFill>
                  <a:srgbClr val="00264D"/>
                </a:solidFill>
                <a:latin typeface="+mj-lt"/>
              </a:rPr>
            </a:br>
            <a:r>
              <a:rPr lang="vi-VN" sz="3600" i="1" dirty="0">
                <a:solidFill>
                  <a:srgbClr val="00264D"/>
                </a:solidFill>
                <a:latin typeface="+mj-lt"/>
              </a:rPr>
              <a:t/>
            </a:r>
            <a:br>
              <a:rPr lang="vi-VN" sz="3600" i="1" dirty="0">
                <a:solidFill>
                  <a:srgbClr val="00264D"/>
                </a:solidFill>
                <a:latin typeface="+mj-lt"/>
              </a:rPr>
            </a:br>
            <a:r>
              <a:rPr lang="vi-VN" sz="3600" i="1" dirty="0">
                <a:solidFill>
                  <a:srgbClr val="00264D"/>
                </a:solidFill>
                <a:latin typeface="+mj-lt"/>
              </a:rPr>
              <a:t>Tà áo nâu in giữa cánh đồng,</a:t>
            </a:r>
            <a:br>
              <a:rPr lang="vi-VN" sz="3600" i="1" dirty="0">
                <a:solidFill>
                  <a:srgbClr val="00264D"/>
                </a:solidFill>
                <a:latin typeface="+mj-lt"/>
              </a:rPr>
            </a:br>
            <a:r>
              <a:rPr lang="vi-VN" sz="3600" i="1" dirty="0">
                <a:solidFill>
                  <a:srgbClr val="00264D"/>
                </a:solidFill>
                <a:latin typeface="+mj-lt"/>
              </a:rPr>
              <a:t>Gió chiều cuốn bụi bốc sau lưng.</a:t>
            </a:r>
            <a:br>
              <a:rPr lang="vi-VN" sz="3600" i="1" dirty="0">
                <a:solidFill>
                  <a:srgbClr val="00264D"/>
                </a:solidFill>
                <a:latin typeface="+mj-lt"/>
              </a:rPr>
            </a:br>
            <a:r>
              <a:rPr lang="vi-VN" sz="3600" i="1" dirty="0">
                <a:solidFill>
                  <a:srgbClr val="00264D"/>
                </a:solidFill>
                <a:latin typeface="+mj-lt"/>
              </a:rPr>
              <a:t>Bóng u hay bóng người thôn nữ</a:t>
            </a:r>
            <a:br>
              <a:rPr lang="vi-VN" sz="3600" i="1" dirty="0">
                <a:solidFill>
                  <a:srgbClr val="00264D"/>
                </a:solidFill>
                <a:latin typeface="+mj-lt"/>
              </a:rPr>
            </a:br>
            <a:r>
              <a:rPr lang="vi-VN" sz="3600" i="1" dirty="0">
                <a:solidFill>
                  <a:srgbClr val="00264D"/>
                </a:solidFill>
                <a:latin typeface="+mj-lt"/>
              </a:rPr>
              <a:t>Cúi nón mang đi cặp má hồng.</a:t>
            </a:r>
            <a:br>
              <a:rPr lang="vi-VN" sz="3600" i="1" dirty="0">
                <a:solidFill>
                  <a:srgbClr val="00264D"/>
                </a:solidFill>
                <a:latin typeface="+mj-lt"/>
              </a:rPr>
            </a:br>
            <a:r>
              <a:rPr lang="vi-VN" sz="3600" i="1" dirty="0">
                <a:solidFill>
                  <a:srgbClr val="00264D"/>
                </a:solidFill>
                <a:latin typeface="+mj-lt"/>
              </a:rPr>
              <a:t/>
            </a:r>
            <a:br>
              <a:rPr lang="vi-VN" sz="3600" i="1" dirty="0">
                <a:solidFill>
                  <a:srgbClr val="00264D"/>
                </a:solidFill>
                <a:latin typeface="+mj-lt"/>
              </a:rPr>
            </a:br>
            <a:r>
              <a:rPr lang="vi-VN" sz="3600" i="1" dirty="0">
                <a:solidFill>
                  <a:srgbClr val="00264D"/>
                </a:solidFill>
                <a:latin typeface="+mj-lt"/>
              </a:rPr>
              <a:t>Tới đường làng gặp những người quen.</a:t>
            </a:r>
            <a:br>
              <a:rPr lang="vi-VN" sz="3600" i="1" dirty="0">
                <a:solidFill>
                  <a:srgbClr val="00264D"/>
                </a:solidFill>
                <a:latin typeface="+mj-lt"/>
              </a:rPr>
            </a:br>
            <a:r>
              <a:rPr lang="vi-VN" sz="3600" i="1" dirty="0">
                <a:solidFill>
                  <a:srgbClr val="00264D"/>
                </a:solidFill>
                <a:latin typeface="+mj-lt"/>
              </a:rPr>
              <a:t>Ai cũng khen u nết thảo hiền,</a:t>
            </a:r>
            <a:br>
              <a:rPr lang="vi-VN" sz="3600" i="1" dirty="0">
                <a:solidFill>
                  <a:srgbClr val="00264D"/>
                </a:solidFill>
                <a:latin typeface="+mj-lt"/>
              </a:rPr>
            </a:br>
            <a:r>
              <a:rPr lang="vi-VN" sz="3600" i="1" dirty="0">
                <a:solidFill>
                  <a:srgbClr val="00264D"/>
                </a:solidFill>
                <a:latin typeface="+mj-lt"/>
              </a:rPr>
              <a:t>Dẫu phải theo chồng thân phận gái</a:t>
            </a:r>
            <a:br>
              <a:rPr lang="vi-VN" sz="3600" i="1" dirty="0">
                <a:solidFill>
                  <a:srgbClr val="00264D"/>
                </a:solidFill>
                <a:latin typeface="+mj-lt"/>
              </a:rPr>
            </a:br>
            <a:r>
              <a:rPr lang="vi-VN" sz="3600" i="1" dirty="0">
                <a:solidFill>
                  <a:srgbClr val="00264D"/>
                </a:solidFill>
                <a:latin typeface="+mj-lt"/>
              </a:rPr>
              <a:t>Đường về quê mẹ vẫn không quên</a:t>
            </a:r>
            <a:r>
              <a:rPr lang="vi-VN" sz="3600" i="1" dirty="0" smtClean="0">
                <a:solidFill>
                  <a:srgbClr val="00264D"/>
                </a:solidFill>
                <a:latin typeface="+mj-lt"/>
              </a:rPr>
              <a:t>.</a:t>
            </a:r>
            <a:endParaRPr lang="vi-VN" sz="3600" i="1" dirty="0">
              <a:solidFill>
                <a:srgbClr val="00264D"/>
              </a:solidFill>
              <a:latin typeface="+mj-lt"/>
            </a:endParaRPr>
          </a:p>
        </p:txBody>
      </p:sp>
      <p:pic>
        <p:nvPicPr>
          <p:cNvPr id="15" name="Picture 14"/>
          <p:cNvPicPr>
            <a:picLocks noChangeAspect="1"/>
          </p:cNvPicPr>
          <p:nvPr/>
        </p:nvPicPr>
        <p:blipFill>
          <a:blip r:embed="rId5"/>
          <a:stretch>
            <a:fillRect/>
          </a:stretch>
        </p:blipFill>
        <p:spPr>
          <a:xfrm>
            <a:off x="3544942" y="117705"/>
            <a:ext cx="11638273" cy="2633700"/>
          </a:xfrm>
          <a:prstGeom prst="rect">
            <a:avLst/>
          </a:prstGeom>
        </p:spPr>
      </p:pic>
      <p:pic>
        <p:nvPicPr>
          <p:cNvPr id="16" name="Picture 6"/>
          <p:cNvPicPr>
            <a:picLocks noChangeAspect="1"/>
          </p:cNvPicPr>
          <p:nvPr/>
        </p:nvPicPr>
        <p:blipFill>
          <a:blip r:embed="rId6"/>
          <a:srcRect/>
          <a:stretch>
            <a:fillRect/>
          </a:stretch>
        </p:blipFill>
        <p:spPr>
          <a:xfrm>
            <a:off x="6267813" y="8595847"/>
            <a:ext cx="3686972" cy="1857312"/>
          </a:xfrm>
          <a:prstGeom prst="rect">
            <a:avLst/>
          </a:prstGeom>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alphaModFix amt="30000"/>
          </a:blip>
          <a:srcRect/>
          <a:stretch>
            <a:fillRect/>
          </a:stretch>
        </p:blipFill>
        <p:spPr>
          <a:xfrm rot="-10800000">
            <a:off x="13796255" y="7305955"/>
            <a:ext cx="6150483" cy="5274039"/>
          </a:xfrm>
          <a:prstGeom prst="rect">
            <a:avLst/>
          </a:prstGeom>
        </p:spPr>
      </p:pic>
      <p:pic>
        <p:nvPicPr>
          <p:cNvPr id="15" name="Picture 15"/>
          <p:cNvPicPr>
            <a:picLocks noChangeAspect="1"/>
          </p:cNvPicPr>
          <p:nvPr/>
        </p:nvPicPr>
        <p:blipFill>
          <a:blip r:embed="rId4"/>
          <a:srcRect/>
          <a:stretch>
            <a:fillRect/>
          </a:stretch>
        </p:blipFill>
        <p:spPr>
          <a:xfrm>
            <a:off x="15932285" y="6931463"/>
            <a:ext cx="4263929" cy="4653675"/>
          </a:xfrm>
          <a:prstGeom prst="rect">
            <a:avLst/>
          </a:prstGeom>
        </p:spPr>
      </p:pic>
      <p:sp>
        <p:nvSpPr>
          <p:cNvPr id="17" name="TextBox 16"/>
          <p:cNvSpPr txBox="1"/>
          <p:nvPr/>
        </p:nvSpPr>
        <p:spPr>
          <a:xfrm>
            <a:off x="1828800" y="2171700"/>
            <a:ext cx="3888432" cy="769441"/>
          </a:xfrm>
          <a:prstGeom prst="rect">
            <a:avLst/>
          </a:prstGeom>
          <a:noFill/>
        </p:spPr>
        <p:txBody>
          <a:bodyPr wrap="square" rtlCol="0">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b. </a:t>
            </a:r>
            <a:r>
              <a:rPr lang="en-US" sz="4400" b="1" dirty="0" err="1" smtClean="0">
                <a:solidFill>
                  <a:prstClr val="black"/>
                </a:solidFill>
                <a:latin typeface="Times New Roman" panose="02020603050405020304" pitchFamily="18" charset="0"/>
                <a:cs typeface="Times New Roman" panose="02020603050405020304" pitchFamily="18" charset="0"/>
              </a:rPr>
              <a:t>Chú</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thích</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5">
            <a:duotone>
              <a:prstClr val="black"/>
              <a:schemeClr val="accent6">
                <a:tint val="45000"/>
                <a:satMod val="400000"/>
              </a:schemeClr>
            </a:duotone>
          </a:blip>
          <a:stretch>
            <a:fillRect/>
          </a:stretch>
        </p:blipFill>
        <p:spPr>
          <a:xfrm>
            <a:off x="3263862" y="99144"/>
            <a:ext cx="8931414" cy="1926503"/>
          </a:xfrm>
          <a:prstGeom prst="rect">
            <a:avLst/>
          </a:prstGeom>
        </p:spPr>
      </p:pic>
      <p:sp>
        <p:nvSpPr>
          <p:cNvPr id="20" name="TextBox 19"/>
          <p:cNvSpPr txBox="1"/>
          <p:nvPr/>
        </p:nvSpPr>
        <p:spPr>
          <a:xfrm>
            <a:off x="1981200" y="3087194"/>
            <a:ext cx="14547715" cy="6093976"/>
          </a:xfrm>
          <a:prstGeom prst="rect">
            <a:avLst/>
          </a:prstGeom>
        </p:spPr>
        <p:txBody>
          <a:bodyPr wrap="square" lIns="0" tIns="0" rIns="0" bIns="0" rtlCol="0" anchor="t">
            <a:spAutoFit/>
          </a:bodyPr>
          <a:lstStyle/>
          <a:p>
            <a:pPr algn="just">
              <a:lnSpc>
                <a:spcPct val="150000"/>
              </a:lnSpc>
              <a:spcBef>
                <a:spcPct val="0"/>
              </a:spcBef>
            </a:pP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b="1" dirty="0" smtClean="0">
                <a:solidFill>
                  <a:srgbClr val="271905"/>
                </a:solidFill>
                <a:latin typeface="Times New Roman" panose="02020603050405020304" pitchFamily="18" charset="0"/>
                <a:cs typeface="Times New Roman" panose="02020603050405020304" pitchFamily="18" charset="0"/>
              </a:rPr>
              <a:t>U</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phương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ngữ</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mẹ</a:t>
            </a:r>
            <a:endParaRPr lang="en-US" sz="4400" dirty="0" smtClean="0">
              <a:solidFill>
                <a:srgbClr val="271905"/>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b="1" dirty="0" err="1" smtClean="0">
                <a:solidFill>
                  <a:srgbClr val="271905"/>
                </a:solidFill>
                <a:latin typeface="Times New Roman" panose="02020603050405020304" pitchFamily="18" charset="0"/>
                <a:cs typeface="Times New Roman" panose="02020603050405020304" pitchFamily="18" charset="0"/>
              </a:rPr>
              <a:t>Dặm</a:t>
            </a:r>
            <a:r>
              <a:rPr lang="en-US" sz="4400" b="1" dirty="0" smtClean="0">
                <a:solidFill>
                  <a:srgbClr val="271905"/>
                </a:solidFill>
                <a:latin typeface="Times New Roman" panose="02020603050405020304" pitchFamily="18" charset="0"/>
                <a:cs typeface="Times New Roman" panose="02020603050405020304" pitchFamily="18" charset="0"/>
              </a:rPr>
              <a:t> </a:t>
            </a:r>
            <a:r>
              <a:rPr lang="en-US" sz="4400" b="1" dirty="0" err="1" smtClean="0">
                <a:solidFill>
                  <a:srgbClr val="271905"/>
                </a:solidFill>
                <a:latin typeface="Times New Roman" panose="02020603050405020304" pitchFamily="18" charset="0"/>
                <a:cs typeface="Times New Roman" panose="02020603050405020304" pitchFamily="18" charset="0"/>
              </a:rPr>
              <a:t>liễu</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chỉ</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đường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xa</a:t>
            </a:r>
            <a:r>
              <a:rPr lang="en-US" sz="4400" dirty="0" smtClean="0">
                <a:solidFill>
                  <a:srgbClr val="271905"/>
                </a:solidFill>
                <a:latin typeface="Times New Roman" panose="02020603050405020304" pitchFamily="18" charset="0"/>
                <a:cs typeface="Times New Roman" panose="02020603050405020304" pitchFamily="18" charset="0"/>
              </a:rPr>
              <a:t>.</a:t>
            </a:r>
          </a:p>
          <a:p>
            <a:pPr algn="just">
              <a:lnSpc>
                <a:spcPct val="150000"/>
              </a:lnSpc>
              <a:spcBef>
                <a:spcPct val="0"/>
              </a:spcBef>
            </a:pP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b="1" dirty="0" err="1" smtClean="0">
                <a:solidFill>
                  <a:srgbClr val="271905"/>
                </a:solidFill>
                <a:latin typeface="Times New Roman" panose="02020603050405020304" pitchFamily="18" charset="0"/>
                <a:cs typeface="Times New Roman" panose="02020603050405020304" pitchFamily="18" charset="0"/>
              </a:rPr>
              <a:t>Hai</a:t>
            </a:r>
            <a:r>
              <a:rPr lang="en-US" sz="4400" b="1" dirty="0" smtClean="0">
                <a:solidFill>
                  <a:srgbClr val="271905"/>
                </a:solidFill>
                <a:latin typeface="Times New Roman" panose="02020603050405020304" pitchFamily="18" charset="0"/>
                <a:cs typeface="Times New Roman" panose="02020603050405020304" pitchFamily="18" charset="0"/>
              </a:rPr>
              <a:t> </a:t>
            </a:r>
            <a:r>
              <a:rPr lang="en-US" sz="4400" b="1" dirty="0" err="1" smtClean="0">
                <a:solidFill>
                  <a:srgbClr val="271905"/>
                </a:solidFill>
                <a:latin typeface="Times New Roman" panose="02020603050405020304" pitchFamily="18" charset="0"/>
                <a:cs typeface="Times New Roman" panose="02020603050405020304" pitchFamily="18" charset="0"/>
              </a:rPr>
              <a:t>thân</a:t>
            </a:r>
            <a:r>
              <a:rPr lang="en-US" sz="4400" dirty="0" smtClean="0">
                <a:solidFill>
                  <a:srgbClr val="271905"/>
                </a:solidFill>
                <a:latin typeface="Times New Roman" panose="02020603050405020304" pitchFamily="18" charset="0"/>
                <a:cs typeface="Times New Roman" panose="02020603050405020304" pitchFamily="18" charset="0"/>
              </a:rPr>
              <a:t>: cha </a:t>
            </a:r>
            <a:r>
              <a:rPr lang="en-US" sz="4400" dirty="0" err="1" smtClean="0">
                <a:solidFill>
                  <a:srgbClr val="271905"/>
                </a:solidFill>
                <a:latin typeface="Times New Roman" panose="02020603050405020304" pitchFamily="18" charset="0"/>
                <a:cs typeface="Times New Roman" panose="02020603050405020304" pitchFamily="18" charset="0"/>
              </a:rPr>
              <a:t>mẹ</a:t>
            </a:r>
            <a:endParaRPr lang="en-US" sz="4400" dirty="0" smtClean="0">
              <a:solidFill>
                <a:srgbClr val="271905"/>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b="1" dirty="0" err="1" smtClean="0">
                <a:solidFill>
                  <a:srgbClr val="271905"/>
                </a:solidFill>
                <a:latin typeface="Times New Roman" panose="02020603050405020304" pitchFamily="18" charset="0"/>
                <a:cs typeface="Times New Roman" panose="02020603050405020304" pitchFamily="18" charset="0"/>
              </a:rPr>
              <a:t>Đề</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cây</a:t>
            </a:r>
            <a:r>
              <a:rPr lang="en-US" sz="4400" dirty="0" smtClean="0">
                <a:solidFill>
                  <a:srgbClr val="271905"/>
                </a:solidFill>
                <a:latin typeface="Times New Roman" panose="02020603050405020304" pitchFamily="18" charset="0"/>
                <a:cs typeface="Times New Roman" panose="02020603050405020304" pitchFamily="18" charset="0"/>
              </a:rPr>
              <a:t> to, </a:t>
            </a:r>
            <a:r>
              <a:rPr lang="en-US" sz="4400" dirty="0" err="1" smtClean="0">
                <a:solidFill>
                  <a:srgbClr val="271905"/>
                </a:solidFill>
                <a:latin typeface="Times New Roman" panose="02020603050405020304" pitchFamily="18" charset="0"/>
                <a:cs typeface="Times New Roman" panose="02020603050405020304" pitchFamily="18" charset="0"/>
              </a:rPr>
              <a:t>thuộc</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loại</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đa</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lá</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có</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mũi</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nhọn</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dài</a:t>
            </a:r>
            <a:r>
              <a:rPr lang="en-US" sz="4400" dirty="0" smtClean="0">
                <a:solidFill>
                  <a:srgbClr val="271905"/>
                </a:solidFill>
                <a:latin typeface="Times New Roman" panose="02020603050405020304" pitchFamily="18" charset="0"/>
                <a:cs typeface="Times New Roman" panose="02020603050405020304" pitchFamily="18" charset="0"/>
              </a:rPr>
              <a:t>.</a:t>
            </a:r>
          </a:p>
          <a:p>
            <a:pPr algn="just">
              <a:lnSpc>
                <a:spcPct val="150000"/>
              </a:lnSpc>
              <a:spcBef>
                <a:spcPct val="0"/>
              </a:spcBef>
            </a:pP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b="1" dirty="0" smtClean="0">
                <a:solidFill>
                  <a:srgbClr val="271905"/>
                </a:solidFill>
                <a:latin typeface="Times New Roman" panose="02020603050405020304" pitchFamily="18" charset="0"/>
                <a:cs typeface="Times New Roman" panose="02020603050405020304" pitchFamily="18" charset="0"/>
              </a:rPr>
              <a:t>The</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hàng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dệt</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bằng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tơ</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sợi</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nhỏ</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mặt</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thưa</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mỏng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không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bóng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thời</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trước</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dùng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để</a:t>
            </a:r>
            <a:r>
              <a:rPr lang="en-US" sz="4400" dirty="0" smtClean="0">
                <a:solidFill>
                  <a:srgbClr val="271905"/>
                </a:solidFill>
                <a:latin typeface="Times New Roman" panose="02020603050405020304" pitchFamily="18" charset="0"/>
                <a:cs typeface="Times New Roman" panose="02020603050405020304" pitchFamily="18" charset="0"/>
              </a:rPr>
              <a:t> may </a:t>
            </a:r>
            <a:r>
              <a:rPr lang="en-US" sz="4400" dirty="0" err="1" smtClean="0">
                <a:solidFill>
                  <a:srgbClr val="271905"/>
                </a:solidFill>
                <a:latin typeface="Times New Roman" panose="02020603050405020304" pitchFamily="18" charset="0"/>
                <a:cs typeface="Times New Roman" panose="02020603050405020304" pitchFamily="18" charset="0"/>
              </a:rPr>
              <a:t>áo</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dài</a:t>
            </a:r>
            <a:r>
              <a:rPr lang="en-US" sz="4400" dirty="0" smtClean="0">
                <a:solidFill>
                  <a:srgbClr val="271905"/>
                </a:solidFill>
                <a:latin typeface="Times New Roman" panose="02020603050405020304" pitchFamily="18" charset="0"/>
                <a:cs typeface="Times New Roman" panose="02020603050405020304" pitchFamily="18" charset="0"/>
              </a:rPr>
              <a:t>.</a:t>
            </a:r>
            <a:endParaRPr lang="en-US" sz="4400" dirty="0">
              <a:solidFill>
                <a:srgbClr val="271905"/>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3">
            <a:alphaModFix amt="30000"/>
          </a:blip>
          <a:srcRect/>
          <a:stretch>
            <a:fillRect/>
          </a:stretch>
        </p:blipFill>
        <p:spPr>
          <a:xfrm rot="-10800000">
            <a:off x="-858638" y="7894047"/>
            <a:ext cx="6150483" cy="5274039"/>
          </a:xfrm>
          <a:prstGeom prst="rect">
            <a:avLst/>
          </a:prstGeom>
        </p:spPr>
      </p:pic>
      <p:pic>
        <p:nvPicPr>
          <p:cNvPr id="16" name="Picture 16"/>
          <p:cNvPicPr>
            <a:picLocks noChangeAspect="1"/>
          </p:cNvPicPr>
          <p:nvPr/>
        </p:nvPicPr>
        <p:blipFill>
          <a:blip r:embed="rId4"/>
          <a:srcRect/>
          <a:stretch>
            <a:fillRect/>
          </a:stretch>
        </p:blipFill>
        <p:spPr>
          <a:xfrm rot="770807">
            <a:off x="7402" y="8025521"/>
            <a:ext cx="1548715" cy="3251896"/>
          </a:xfrm>
          <a:prstGeom prst="rect">
            <a:avLst/>
          </a:prstGeom>
        </p:spPr>
      </p:pic>
      <p:pic>
        <p:nvPicPr>
          <p:cNvPr id="17" name="Picture 16"/>
          <p:cNvPicPr>
            <a:picLocks noChangeAspect="1"/>
          </p:cNvPicPr>
          <p:nvPr/>
        </p:nvPicPr>
        <p:blipFill>
          <a:blip r:embed="rId5">
            <a:duotone>
              <a:prstClr val="black"/>
              <a:schemeClr val="accent6">
                <a:tint val="45000"/>
                <a:satMod val="400000"/>
              </a:schemeClr>
            </a:duotone>
          </a:blip>
          <a:stretch>
            <a:fillRect/>
          </a:stretch>
        </p:blipFill>
        <p:spPr>
          <a:xfrm>
            <a:off x="4648200" y="-209129"/>
            <a:ext cx="8108383" cy="2139881"/>
          </a:xfrm>
          <a:prstGeom prst="rect">
            <a:avLst/>
          </a:prstGeom>
        </p:spPr>
      </p:pic>
      <p:sp>
        <p:nvSpPr>
          <p:cNvPr id="18" name="TextBox 24"/>
          <p:cNvSpPr txBox="1"/>
          <p:nvPr/>
        </p:nvSpPr>
        <p:spPr>
          <a:xfrm>
            <a:off x="2209676" y="1585980"/>
            <a:ext cx="4481948" cy="830997"/>
          </a:xfrm>
          <a:prstGeom prst="rect">
            <a:avLst/>
          </a:prstGeom>
        </p:spPr>
        <p:txBody>
          <a:bodyPr lIns="0" tIns="0" rIns="0" bIns="0" rtlCol="0" anchor="t">
            <a:spAutoFit/>
          </a:bodyPr>
          <a:lstStyle/>
          <a:p>
            <a:pPr>
              <a:spcBef>
                <a:spcPct val="0"/>
              </a:spcBef>
            </a:pPr>
            <a:r>
              <a:rPr lang="en-US" sz="5400" b="1" dirty="0" smtClean="0">
                <a:solidFill>
                  <a:srgbClr val="271905"/>
                </a:solidFill>
                <a:latin typeface="Times New Roman" panose="02020603050405020304" pitchFamily="18" charset="0"/>
                <a:cs typeface="Times New Roman" panose="02020603050405020304" pitchFamily="18" charset="0"/>
              </a:rPr>
              <a:t>a. </a:t>
            </a:r>
            <a:r>
              <a:rPr lang="en-US" sz="5400" b="1" dirty="0" err="1" smtClean="0">
                <a:solidFill>
                  <a:srgbClr val="271905"/>
                </a:solidFill>
                <a:latin typeface="Times New Roman" panose="02020603050405020304" pitchFamily="18" charset="0"/>
                <a:cs typeface="Times New Roman" panose="02020603050405020304" pitchFamily="18" charset="0"/>
              </a:rPr>
              <a:t>Tác</a:t>
            </a:r>
            <a:r>
              <a:rPr lang="en-US" sz="5400" b="1" dirty="0" smtClean="0">
                <a:solidFill>
                  <a:srgbClr val="271905"/>
                </a:solidFill>
                <a:latin typeface="Times New Roman" panose="02020603050405020304" pitchFamily="18" charset="0"/>
                <a:cs typeface="Times New Roman" panose="02020603050405020304" pitchFamily="18" charset="0"/>
              </a:rPr>
              <a:t> </a:t>
            </a:r>
            <a:r>
              <a:rPr lang="en-US" sz="5400" b="1" dirty="0" err="1" smtClean="0">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a:stretch>
            <a:fillRect/>
          </a:stretch>
        </p:blipFill>
        <p:spPr>
          <a:xfrm>
            <a:off x="1270520" y="2705100"/>
            <a:ext cx="5715000" cy="7285721"/>
          </a:xfrm>
          <a:prstGeom prst="rect">
            <a:avLst/>
          </a:prstGeom>
        </p:spPr>
      </p:pic>
      <p:pic>
        <p:nvPicPr>
          <p:cNvPr id="20" name="Picture 5"/>
          <p:cNvPicPr>
            <a:picLocks noChangeAspect="1"/>
          </p:cNvPicPr>
          <p:nvPr/>
        </p:nvPicPr>
        <p:blipFill>
          <a:blip r:embed="rId7"/>
          <a:srcRect/>
          <a:stretch>
            <a:fillRect/>
          </a:stretch>
        </p:blipFill>
        <p:spPr>
          <a:xfrm rot="16375141">
            <a:off x="5738076" y="4475755"/>
            <a:ext cx="4523968" cy="1029203"/>
          </a:xfrm>
          <a:prstGeom prst="rect">
            <a:avLst/>
          </a:prstGeom>
        </p:spPr>
      </p:pic>
      <p:sp>
        <p:nvSpPr>
          <p:cNvPr id="21" name="Rectangle 20"/>
          <p:cNvSpPr/>
          <p:nvPr/>
        </p:nvSpPr>
        <p:spPr>
          <a:xfrm>
            <a:off x="8921389" y="2415149"/>
            <a:ext cx="8825688" cy="7232749"/>
          </a:xfrm>
          <a:prstGeom prst="rect">
            <a:avLst/>
          </a:prstGeom>
        </p:spPr>
        <p:txBody>
          <a:bodyPr wrap="square">
            <a:spAutoFit/>
          </a:bodyPr>
          <a:lstStyle/>
          <a:p>
            <a:pPr algn="just">
              <a:spcAft>
                <a:spcPts val="0"/>
              </a:spcAft>
            </a:pPr>
            <a:r>
              <a:rPr lang="en-US" sz="4400" b="1" dirty="0" err="1" smtClean="0">
                <a:solidFill>
                  <a:srgbClr val="FF0000"/>
                </a:solidFill>
                <a:latin typeface="Times New Roman" panose="02020603050405020304" pitchFamily="18" charset="0"/>
                <a:cs typeface="Times New Roman" panose="02020603050405020304" pitchFamily="18" charset="0"/>
              </a:rPr>
              <a:t>Đoàn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Văn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Cừ</a:t>
            </a:r>
            <a:r>
              <a:rPr lang="en-US" sz="4400" b="1" dirty="0" smtClean="0">
                <a:solidFill>
                  <a:srgbClr val="FF0000"/>
                </a:solidFill>
                <a:latin typeface="Times New Roman" panose="02020603050405020304" pitchFamily="18" charset="0"/>
                <a:cs typeface="Times New Roman" panose="02020603050405020304" pitchFamily="18" charset="0"/>
              </a:rPr>
              <a:t> </a:t>
            </a:r>
            <a:r>
              <a:rPr lang="vi-VN" sz="4400" b="1" dirty="0" smtClean="0">
                <a:solidFill>
                  <a:srgbClr val="FF0000"/>
                </a:solidFill>
                <a:latin typeface="Times New Roman" panose="02020603050405020304" pitchFamily="18" charset="0"/>
                <a:cs typeface="Times New Roman" panose="02020603050405020304" pitchFamily="18" charset="0"/>
              </a:rPr>
              <a:t>(1913 </a:t>
            </a:r>
            <a:r>
              <a:rPr lang="vi-VN" sz="4400" b="1" dirty="0">
                <a:solidFill>
                  <a:srgbClr val="FF0000"/>
                </a:solidFill>
                <a:latin typeface="Times New Roman" panose="02020603050405020304" pitchFamily="18" charset="0"/>
                <a:cs typeface="Times New Roman" panose="02020603050405020304" pitchFamily="18" charset="0"/>
              </a:rPr>
              <a:t>– 2004)</a:t>
            </a:r>
            <a:endParaRPr lang="vi-VN" sz="4400" dirty="0">
              <a:solidFill>
                <a:srgbClr val="FF0000"/>
              </a:solidFill>
              <a:latin typeface="Times New Roman" panose="02020603050405020304" pitchFamily="18" charset="0"/>
              <a:cs typeface="Times New Roman" panose="02020603050405020304" pitchFamily="18" charset="0"/>
            </a:endParaRPr>
          </a:p>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Quê</a:t>
            </a:r>
            <a:r>
              <a:rPr lang="vi-VN" sz="4400" dirty="0">
                <a:solidFill>
                  <a:srgbClr val="222222"/>
                </a:solidFill>
                <a:latin typeface="Times New Roman" panose="02020603050405020304" pitchFamily="18" charset="0"/>
                <a:cs typeface="Times New Roman" panose="02020603050405020304" pitchFamily="18" charset="0"/>
              </a:rPr>
              <a:t>: </a:t>
            </a:r>
            <a:r>
              <a:rPr lang="vi-VN" sz="4400" dirty="0" smtClean="0">
                <a:solidFill>
                  <a:srgbClr val="222222"/>
                </a:solidFill>
                <a:latin typeface="Times New Roman" panose="02020603050405020304" pitchFamily="18" charset="0"/>
                <a:cs typeface="Times New Roman" panose="02020603050405020304" pitchFamily="18" charset="0"/>
              </a:rPr>
              <a:t>Nam </a:t>
            </a:r>
            <a:r>
              <a:rPr lang="vi-VN" sz="4400" dirty="0">
                <a:solidFill>
                  <a:srgbClr val="222222"/>
                </a:solidFill>
                <a:latin typeface="Times New Roman" panose="02020603050405020304" pitchFamily="18" charset="0"/>
                <a:cs typeface="Times New Roman" panose="02020603050405020304" pitchFamily="18" charset="0"/>
              </a:rPr>
              <a:t>Định</a:t>
            </a:r>
          </a:p>
          <a:p>
            <a:pPr algn="just">
              <a:spcAft>
                <a:spcPts val="0"/>
              </a:spcAft>
            </a:pPr>
            <a:endParaRPr lang="en-US" sz="2000" dirty="0" smtClean="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vi-VN" sz="4400" dirty="0" smtClean="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Gia đình</a:t>
            </a:r>
            <a:r>
              <a:rPr lang="vi-VN" sz="4400" dirty="0">
                <a:solidFill>
                  <a:srgbClr val="222222"/>
                </a:solidFill>
                <a:latin typeface="Times New Roman" panose="02020603050405020304" pitchFamily="18" charset="0"/>
                <a:cs typeface="Times New Roman" panose="02020603050405020304" pitchFamily="18" charset="0"/>
              </a:rPr>
              <a:t>: sinh ra trong một gia đình nông dân.</a:t>
            </a:r>
          </a:p>
          <a:p>
            <a:pPr algn="just">
              <a:spcAft>
                <a:spcPts val="0"/>
              </a:spcAft>
            </a:pPr>
            <a:endParaRPr lang="en-US" sz="2000" b="1" dirty="0" smtClean="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B</a:t>
            </a:r>
            <a:r>
              <a:rPr lang="vi-VN" sz="4400" b="1" dirty="0" smtClean="0">
                <a:solidFill>
                  <a:srgbClr val="222222"/>
                </a:solidFill>
                <a:latin typeface="Times New Roman" panose="02020603050405020304" pitchFamily="18" charset="0"/>
                <a:cs typeface="Times New Roman" panose="02020603050405020304" pitchFamily="18" charset="0"/>
              </a:rPr>
              <a:t>út </a:t>
            </a:r>
            <a:r>
              <a:rPr lang="vi-VN" sz="4400" b="1" dirty="0">
                <a:solidFill>
                  <a:srgbClr val="222222"/>
                </a:solidFill>
                <a:latin typeface="Times New Roman" panose="02020603050405020304" pitchFamily="18" charset="0"/>
                <a:cs typeface="Times New Roman" panose="02020603050405020304" pitchFamily="18" charset="0"/>
              </a:rPr>
              <a:t>danh </a:t>
            </a:r>
            <a:r>
              <a:rPr lang="vi-VN" sz="4400" b="1" dirty="0" smtClean="0">
                <a:solidFill>
                  <a:srgbClr val="222222"/>
                </a:solidFill>
                <a:latin typeface="Times New Roman" panose="02020603050405020304" pitchFamily="18" charset="0"/>
                <a:cs typeface="Times New Roman" panose="02020603050405020304" pitchFamily="18" charset="0"/>
              </a:rPr>
              <a:t>khác</a:t>
            </a:r>
            <a:r>
              <a:rPr lang="en-US" sz="4400" dirty="0" smtClean="0">
                <a:solidFill>
                  <a:srgbClr val="222222"/>
                </a:solidFill>
                <a:latin typeface="Times New Roman" panose="02020603050405020304" pitchFamily="18" charset="0"/>
                <a:cs typeface="Times New Roman" panose="02020603050405020304" pitchFamily="18" charset="0"/>
              </a:rPr>
              <a:t>:</a:t>
            </a:r>
            <a:r>
              <a:rPr lang="vi-VN" sz="4400" dirty="0" smtClean="0">
                <a:solidFill>
                  <a:srgbClr val="222222"/>
                </a:solidFill>
                <a:latin typeface="Times New Roman" panose="02020603050405020304" pitchFamily="18" charset="0"/>
                <a:cs typeface="Times New Roman" panose="02020603050405020304" pitchFamily="18" charset="0"/>
              </a:rPr>
              <a:t> </a:t>
            </a:r>
            <a:r>
              <a:rPr lang="vi-VN" sz="4400" dirty="0">
                <a:solidFill>
                  <a:srgbClr val="222222"/>
                </a:solidFill>
                <a:latin typeface="Times New Roman" panose="02020603050405020304" pitchFamily="18" charset="0"/>
                <a:cs typeface="Times New Roman" panose="02020603050405020304" pitchFamily="18" charset="0"/>
              </a:rPr>
              <a:t>Kẻ Sĩ, Cư sĩ Nam Hà, Cư sĩ Sông </a:t>
            </a:r>
            <a:r>
              <a:rPr lang="vi-VN" sz="4400" dirty="0" smtClean="0">
                <a:solidFill>
                  <a:srgbClr val="222222"/>
                </a:solidFill>
                <a:latin typeface="Times New Roman" panose="02020603050405020304" pitchFamily="18" charset="0"/>
                <a:cs typeface="Times New Roman" panose="02020603050405020304" pitchFamily="18" charset="0"/>
              </a:rPr>
              <a:t>Ngọc</a:t>
            </a:r>
            <a:endParaRPr lang="en-US" sz="4400" dirty="0" smtClean="0">
              <a:solidFill>
                <a:srgbClr val="222222"/>
              </a:solidFill>
              <a:latin typeface="Times New Roman" panose="02020603050405020304" pitchFamily="18" charset="0"/>
              <a:cs typeface="Times New Roman" panose="02020603050405020304" pitchFamily="18" charset="0"/>
            </a:endParaRPr>
          </a:p>
          <a:p>
            <a:pPr algn="just">
              <a:spcAft>
                <a:spcPts val="0"/>
              </a:spcAft>
            </a:pPr>
            <a:endParaRPr lang="en-US" sz="2000" b="0" i="0" dirty="0" smtClean="0">
              <a:solidFill>
                <a:srgbClr val="222222"/>
              </a:solidFill>
              <a:effectLst/>
              <a:latin typeface="Times New Roman" panose="02020603050405020304" pitchFamily="18" charset="0"/>
              <a:cs typeface="Times New Roman" panose="02020603050405020304" pitchFamily="18" charset="0"/>
            </a:endParaRPr>
          </a:p>
          <a:p>
            <a:pPr algn="just">
              <a:spcAft>
                <a:spcPts val="0"/>
              </a:spcAft>
            </a:pPr>
            <a:r>
              <a:rPr lang="en-US" sz="4400" b="0" i="0" dirty="0" smtClean="0">
                <a:solidFill>
                  <a:srgbClr val="222222"/>
                </a:solidFill>
                <a:effectLst/>
                <a:latin typeface="Times New Roman" panose="02020603050405020304" pitchFamily="18" charset="0"/>
                <a:cs typeface="Times New Roman" panose="02020603050405020304" pitchFamily="18" charset="0"/>
              </a:rPr>
              <a:t>- </a:t>
            </a:r>
            <a:r>
              <a:rPr lang="en-US" sz="4400" b="1" i="0" dirty="0" err="1" smtClean="0">
                <a:solidFill>
                  <a:srgbClr val="222222"/>
                </a:solidFill>
                <a:effectLst/>
                <a:latin typeface="Times New Roman" panose="02020603050405020304" pitchFamily="18" charset="0"/>
                <a:cs typeface="Times New Roman" panose="02020603050405020304" pitchFamily="18" charset="0"/>
              </a:rPr>
              <a:t>Sáng</a:t>
            </a:r>
            <a:r>
              <a:rPr lang="en-US" sz="4400" b="1" i="0" dirty="0" smtClean="0">
                <a:solidFill>
                  <a:srgbClr val="222222"/>
                </a:solidFill>
                <a:effectLst/>
                <a:latin typeface="Times New Roman" panose="02020603050405020304" pitchFamily="18" charset="0"/>
                <a:cs typeface="Times New Roman" panose="02020603050405020304" pitchFamily="18" charset="0"/>
              </a:rPr>
              <a:t> </a:t>
            </a:r>
            <a:r>
              <a:rPr lang="en-US" sz="4400" b="1" i="0" dirty="0" err="1" smtClean="0">
                <a:solidFill>
                  <a:srgbClr val="222222"/>
                </a:solidFill>
                <a:effectLst/>
                <a:latin typeface="Times New Roman" panose="02020603050405020304" pitchFamily="18" charset="0"/>
                <a:cs typeface="Times New Roman" panose="02020603050405020304" pitchFamily="18" charset="0"/>
              </a:rPr>
              <a:t>tác</a:t>
            </a:r>
            <a:r>
              <a:rPr lang="en-US" sz="4400" b="1" i="0" dirty="0" smtClean="0">
                <a:solidFill>
                  <a:srgbClr val="222222"/>
                </a:solidFill>
                <a:effectLst/>
                <a:latin typeface="Times New Roman" panose="02020603050405020304" pitchFamily="18" charset="0"/>
                <a:cs typeface="Times New Roman" panose="02020603050405020304" pitchFamily="18" charset="0"/>
              </a:rPr>
              <a:t> </a:t>
            </a:r>
            <a:r>
              <a:rPr lang="en-US" sz="4400" b="1" i="0" dirty="0" err="1" smtClean="0">
                <a:solidFill>
                  <a:srgbClr val="222222"/>
                </a:solidFill>
                <a:effectLst/>
                <a:latin typeface="Times New Roman" panose="02020603050405020304" pitchFamily="18" charset="0"/>
                <a:cs typeface="Times New Roman" panose="02020603050405020304" pitchFamily="18" charset="0"/>
              </a:rPr>
              <a:t>tiêu</a:t>
            </a:r>
            <a:r>
              <a:rPr lang="en-US" sz="4400" b="1" i="0" dirty="0" smtClean="0">
                <a:solidFill>
                  <a:srgbClr val="222222"/>
                </a:solidFill>
                <a:effectLst/>
                <a:latin typeface="Times New Roman" panose="02020603050405020304" pitchFamily="18" charset="0"/>
                <a:cs typeface="Times New Roman" panose="02020603050405020304" pitchFamily="18" charset="0"/>
              </a:rPr>
              <a:t> </a:t>
            </a:r>
            <a:r>
              <a:rPr lang="en-US" sz="4400" b="1" i="0" dirty="0" err="1" smtClean="0">
                <a:solidFill>
                  <a:srgbClr val="222222"/>
                </a:solidFill>
                <a:effectLst/>
                <a:latin typeface="Times New Roman" panose="02020603050405020304" pitchFamily="18" charset="0"/>
                <a:cs typeface="Times New Roman" panose="02020603050405020304" pitchFamily="18" charset="0"/>
              </a:rPr>
              <a:t>biểu</a:t>
            </a:r>
            <a:r>
              <a:rPr lang="en-US" sz="4400" b="0" i="0" dirty="0" smtClean="0">
                <a:solidFill>
                  <a:srgbClr val="222222"/>
                </a:solidFill>
                <a:effectLst/>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Thôn</a:t>
            </a:r>
            <a:r>
              <a:rPr lang="en-US" sz="4400" i="1" dirty="0" smtClean="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a:t>
            </a:r>
            <a:r>
              <a:rPr lang="en-US" sz="4400" i="1" dirty="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I” </a:t>
            </a:r>
            <a:r>
              <a:rPr lang="en-US" sz="4400" i="1" dirty="0">
                <a:latin typeface="Times New Roman" panose="02020603050405020304" pitchFamily="18" charset="0"/>
                <a:cs typeface="Times New Roman" panose="02020603050405020304" pitchFamily="18" charset="0"/>
              </a:rPr>
              <a:t>(</a:t>
            </a:r>
            <a:r>
              <a:rPr lang="en-US" sz="4400" i="1" dirty="0" smtClean="0">
                <a:latin typeface="Times New Roman" panose="02020603050405020304" pitchFamily="18" charset="0"/>
                <a:cs typeface="Times New Roman" panose="02020603050405020304" pitchFamily="18" charset="0"/>
              </a:rPr>
              <a:t>1939), “</a:t>
            </a:r>
            <a:r>
              <a:rPr lang="en-US" sz="4400" i="1" dirty="0" err="1" smtClean="0">
                <a:latin typeface="Times New Roman" panose="02020603050405020304" pitchFamily="18" charset="0"/>
                <a:cs typeface="Times New Roman" panose="02020603050405020304" pitchFamily="18" charset="0"/>
              </a:rPr>
              <a:t>Thôn</a:t>
            </a:r>
            <a:r>
              <a:rPr lang="en-US" sz="4400" i="1" dirty="0" smtClean="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a:t>
            </a:r>
            <a:r>
              <a:rPr lang="en-US" sz="4400" i="1" dirty="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II” </a:t>
            </a:r>
            <a:r>
              <a:rPr lang="en-US" sz="4400" i="1" dirty="0">
                <a:latin typeface="Times New Roman" panose="02020603050405020304" pitchFamily="18" charset="0"/>
                <a:cs typeface="Times New Roman" panose="02020603050405020304" pitchFamily="18" charset="0"/>
              </a:rPr>
              <a:t>(1960</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Dọc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đường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xuân</a:t>
            </a:r>
            <a:r>
              <a:rPr lang="en-US" sz="4400" i="1" dirty="0" smtClean="0">
                <a:latin typeface="Times New Roman" panose="02020603050405020304" pitchFamily="18" charset="0"/>
                <a:cs typeface="Times New Roman" panose="02020603050405020304" pitchFamily="18" charset="0"/>
              </a:rPr>
              <a:t>” (1979)</a:t>
            </a:r>
            <a:endParaRPr lang="vi-VN" sz="4400" b="0" i="1" dirty="0">
              <a:solidFill>
                <a:srgbClr val="222222"/>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2000"/>
                                        <p:tgtEl>
                                          <p:spTgt spid="2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10800000">
            <a:off x="-896738" y="8329475"/>
            <a:ext cx="6150483" cy="5274039"/>
          </a:xfrm>
          <a:prstGeom prst="rect">
            <a:avLst/>
          </a:prstGeom>
        </p:spPr>
      </p:pic>
      <p:pic>
        <p:nvPicPr>
          <p:cNvPr id="13" name="Picture 10"/>
          <p:cNvPicPr>
            <a:picLocks noChangeAspect="1"/>
          </p:cNvPicPr>
          <p:nvPr/>
        </p:nvPicPr>
        <p:blipFill>
          <a:blip r:embed="rId4"/>
          <a:srcRect/>
          <a:stretch>
            <a:fillRect/>
          </a:stretch>
        </p:blipFill>
        <p:spPr>
          <a:xfrm flipH="1">
            <a:off x="16002000" y="1790700"/>
            <a:ext cx="4263929" cy="4653675"/>
          </a:xfrm>
          <a:prstGeom prst="rect">
            <a:avLst/>
          </a:prstGeom>
        </p:spPr>
      </p:pic>
      <p:pic>
        <p:nvPicPr>
          <p:cNvPr id="14" name="Picture 13"/>
          <p:cNvPicPr>
            <a:picLocks noChangeAspect="1"/>
          </p:cNvPicPr>
          <p:nvPr/>
        </p:nvPicPr>
        <p:blipFill>
          <a:blip r:embed="rId5">
            <a:duotone>
              <a:prstClr val="black"/>
              <a:schemeClr val="accent6">
                <a:tint val="45000"/>
                <a:satMod val="400000"/>
              </a:schemeClr>
            </a:duotone>
          </a:blip>
          <a:stretch>
            <a:fillRect/>
          </a:stretch>
        </p:blipFill>
        <p:spPr>
          <a:xfrm>
            <a:off x="4724400" y="91667"/>
            <a:ext cx="8108383" cy="2139881"/>
          </a:xfrm>
          <a:prstGeom prst="rect">
            <a:avLst/>
          </a:prstGeom>
        </p:spPr>
      </p:pic>
      <p:sp>
        <p:nvSpPr>
          <p:cNvPr id="15" name="TextBox 24"/>
          <p:cNvSpPr txBox="1"/>
          <p:nvPr/>
        </p:nvSpPr>
        <p:spPr>
          <a:xfrm>
            <a:off x="685800" y="2298970"/>
            <a:ext cx="4481948" cy="830997"/>
          </a:xfrm>
          <a:prstGeom prst="rect">
            <a:avLst/>
          </a:prstGeom>
        </p:spPr>
        <p:txBody>
          <a:bodyPr lIns="0" tIns="0" rIns="0" bIns="0" rtlCol="0" anchor="t">
            <a:spAutoFit/>
          </a:bodyPr>
          <a:lstStyle/>
          <a:p>
            <a:pPr>
              <a:spcBef>
                <a:spcPct val="0"/>
              </a:spcBef>
            </a:pPr>
            <a:r>
              <a:rPr lang="en-US" sz="5400" b="1" dirty="0" smtClean="0">
                <a:solidFill>
                  <a:srgbClr val="271905"/>
                </a:solidFill>
                <a:latin typeface="Times New Roman" panose="02020603050405020304" pitchFamily="18" charset="0"/>
                <a:cs typeface="Times New Roman" panose="02020603050405020304" pitchFamily="18" charset="0"/>
              </a:rPr>
              <a:t>b. </a:t>
            </a:r>
            <a:r>
              <a:rPr lang="en-US" sz="5400" b="1" dirty="0" err="1" smtClean="0">
                <a:solidFill>
                  <a:srgbClr val="271905"/>
                </a:solidFill>
                <a:latin typeface="Times New Roman" panose="02020603050405020304" pitchFamily="18" charset="0"/>
                <a:cs typeface="Times New Roman" panose="02020603050405020304" pitchFamily="18" charset="0"/>
              </a:rPr>
              <a:t>Tác</a:t>
            </a:r>
            <a:r>
              <a:rPr lang="en-US" sz="5400" b="1" dirty="0" smtClean="0">
                <a:solidFill>
                  <a:srgbClr val="271905"/>
                </a:solidFill>
                <a:latin typeface="Times New Roman" panose="02020603050405020304" pitchFamily="18" charset="0"/>
                <a:cs typeface="Times New Roman" panose="02020603050405020304" pitchFamily="18" charset="0"/>
              </a:rPr>
              <a:t> </a:t>
            </a:r>
            <a:r>
              <a:rPr lang="en-US" sz="5400" b="1" dirty="0" err="1" smtClean="0">
                <a:solidFill>
                  <a:srgbClr val="271905"/>
                </a:solidFill>
                <a:latin typeface="Times New Roman" panose="02020603050405020304" pitchFamily="18" charset="0"/>
                <a:cs typeface="Times New Roman" panose="02020603050405020304" pitchFamily="18" charset="0"/>
              </a:rPr>
              <a:t>phẩm</a:t>
            </a:r>
            <a:endParaRPr lang="en-US" sz="5400" b="1" dirty="0">
              <a:solidFill>
                <a:srgbClr val="271905"/>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076086" y="3467100"/>
            <a:ext cx="14316314" cy="4154984"/>
          </a:xfrm>
          <a:prstGeom prst="rect">
            <a:avLst/>
          </a:prstGeom>
        </p:spPr>
        <p:txBody>
          <a:bodyPr wrap="square">
            <a:spAutoFit/>
          </a:bodyPr>
          <a:lstStyle/>
          <a:p>
            <a:pPr algn="just">
              <a:lnSpc>
                <a:spcPct val="150000"/>
              </a:lnSpc>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Thể</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loại</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thơ</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bảy</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chữ</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Xuất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xứ</a:t>
            </a:r>
            <a:r>
              <a:rPr lang="en-US" sz="4400" dirty="0" smtClean="0">
                <a:solidFill>
                  <a:prstClr val="black"/>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Thơ Mới 1932 – 1945: Tác giả và tác phẩm, NXB Hội Nhà văn, Hà Nội, 2001.</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PTBĐ </a:t>
            </a:r>
            <a:r>
              <a:rPr lang="en-US" sz="4400" b="1" dirty="0" err="1" smtClean="0">
                <a:solidFill>
                  <a:prstClr val="black"/>
                </a:solidFill>
                <a:latin typeface="Times New Roman" panose="02020603050405020304" pitchFamily="18" charset="0"/>
                <a:cs typeface="Times New Roman" panose="02020603050405020304" pitchFamily="18" charset="0"/>
              </a:rPr>
              <a:t>chính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biểu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cảm</a:t>
            </a:r>
            <a:endParaRPr lang="en-US" sz="4400" dirty="0" smtClean="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rot="770807">
            <a:off x="-1120965" y="5639278"/>
            <a:ext cx="2069676" cy="4345777"/>
          </a:xfrm>
          <a:prstGeom prst="rect">
            <a:avLst/>
          </a:prstGeom>
        </p:spPr>
      </p:pic>
      <p:pic>
        <p:nvPicPr>
          <p:cNvPr id="9" name="Picture 9"/>
          <p:cNvPicPr>
            <a:picLocks noChangeAspect="1"/>
          </p:cNvPicPr>
          <p:nvPr/>
        </p:nvPicPr>
        <p:blipFill>
          <a:blip r:embed="rId4">
            <a:alphaModFix amt="30000"/>
          </a:blip>
          <a:srcRect/>
          <a:stretch>
            <a:fillRect/>
          </a:stretch>
        </p:blipFill>
        <p:spPr>
          <a:xfrm rot="2069549">
            <a:off x="14190666" y="-2011178"/>
            <a:ext cx="5715027" cy="4900636"/>
          </a:xfrm>
          <a:prstGeom prst="rect">
            <a:avLst/>
          </a:prstGeom>
        </p:spPr>
      </p:pic>
      <p:pic>
        <p:nvPicPr>
          <p:cNvPr id="10" name="Picture 10"/>
          <p:cNvPicPr>
            <a:picLocks noChangeAspect="1"/>
          </p:cNvPicPr>
          <p:nvPr/>
        </p:nvPicPr>
        <p:blipFill>
          <a:blip r:embed="rId5"/>
          <a:srcRect/>
          <a:stretch>
            <a:fillRect/>
          </a:stretch>
        </p:blipFill>
        <p:spPr>
          <a:xfrm flipH="1">
            <a:off x="15284867" y="-2173448"/>
            <a:ext cx="4263929" cy="4653675"/>
          </a:xfrm>
          <a:prstGeom prst="rect">
            <a:avLst/>
          </a:prstGeom>
        </p:spPr>
      </p:pic>
      <p:grpSp>
        <p:nvGrpSpPr>
          <p:cNvPr id="15" name="Group 7"/>
          <p:cNvGrpSpPr>
            <a:grpSpLocks noChangeAspect="1"/>
          </p:cNvGrpSpPr>
          <p:nvPr/>
        </p:nvGrpSpPr>
        <p:grpSpPr>
          <a:xfrm flipH="1">
            <a:off x="5512920" y="4206525"/>
            <a:ext cx="7523051" cy="5246370"/>
            <a:chOff x="0" y="0"/>
            <a:chExt cx="4198620" cy="3079750"/>
          </a:xfrm>
        </p:grpSpPr>
        <p:sp>
          <p:nvSpPr>
            <p:cNvPr id="16"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r="-29195"/>
              </a:stretch>
            </a:blipFill>
          </p:spPr>
        </p:sp>
      </p:grpSp>
      <p:pic>
        <p:nvPicPr>
          <p:cNvPr id="2" name="Picture 1"/>
          <p:cNvPicPr>
            <a:picLocks noChangeAspect="1"/>
          </p:cNvPicPr>
          <p:nvPr/>
        </p:nvPicPr>
        <p:blipFill>
          <a:blip r:embed="rId8"/>
          <a:stretch>
            <a:fillRect/>
          </a:stretch>
        </p:blipFill>
        <p:spPr>
          <a:xfrm>
            <a:off x="304800" y="1987621"/>
            <a:ext cx="17478747" cy="2627604"/>
          </a:xfrm>
          <a:prstGeom prst="rect">
            <a:avLst/>
          </a:prstGeom>
        </p:spPr>
      </p:pic>
    </p:spTree>
    <p:extLst>
      <p:ext uri="{BB962C8B-B14F-4D97-AF65-F5344CB8AC3E}">
        <p14:creationId xmlns:p14="http://schemas.microsoft.com/office/powerpoint/2010/main" val="189131589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1330</Words>
  <Application>Microsoft Office PowerPoint</Application>
  <PresentationFormat>Custom</PresentationFormat>
  <Paragraphs>117</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Wingdings</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Đường về quê mẹ</dc:title>
  <cp:lastModifiedBy>Windows</cp:lastModifiedBy>
  <cp:revision>52</cp:revision>
  <dcterms:created xsi:type="dcterms:W3CDTF">2006-08-16T00:00:00Z</dcterms:created>
  <dcterms:modified xsi:type="dcterms:W3CDTF">2024-10-05T03:27:01Z</dcterms:modified>
  <dc:identifier>DAFjifTgXM0</dc:identifier>
</cp:coreProperties>
</file>