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3" r:id="rId4"/>
    <p:sldId id="258" r:id="rId5"/>
    <p:sldId id="260" r:id="rId6"/>
    <p:sldId id="265" r:id="rId7"/>
    <p:sldId id="284" r:id="rId8"/>
    <p:sldId id="287" r:id="rId9"/>
    <p:sldId id="286" r:id="rId10"/>
    <p:sldId id="268" r:id="rId11"/>
    <p:sldId id="266" r:id="rId12"/>
    <p:sldId id="288" r:id="rId13"/>
    <p:sldId id="267" r:id="rId14"/>
    <p:sldId id="269" r:id="rId15"/>
    <p:sldId id="270" r:id="rId16"/>
    <p:sldId id="289" r:id="rId17"/>
    <p:sldId id="290" r:id="rId18"/>
    <p:sldId id="271" r:id="rId19"/>
    <p:sldId id="273" r:id="rId20"/>
    <p:sldId id="272" r:id="rId21"/>
    <p:sldId id="275" r:id="rId22"/>
    <p:sldId id="282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6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09052" y="1937156"/>
            <a:ext cx="9378456" cy="5046256"/>
            <a:chOff x="-35" y="2263"/>
            <a:chExt cx="5293" cy="213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2466"/>
              <a:ext cx="4774" cy="1400"/>
              <a:chOff x="37" y="2466"/>
              <a:chExt cx="4774" cy="1400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4189" y="2466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3391" y="2854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023" y="2642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608" y="2556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2788" y="2862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191" y="3008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336" y="2591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4017" y="2535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94" name="标题 1"/>
          <p:cNvSpPr txBox="1">
            <a:spLocks/>
          </p:cNvSpPr>
          <p:nvPr/>
        </p:nvSpPr>
        <p:spPr>
          <a:xfrm>
            <a:off x="163816" y="838200"/>
            <a:ext cx="8927516" cy="515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CHÀO MỪNG CÁC EM ĐẾN VỚI</a:t>
            </a:r>
          </a:p>
          <a:p>
            <a:pPr algn="ctr"/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KHOA HỌC TỰ NHIÊN 7</a:t>
            </a:r>
          </a:p>
          <a:p>
            <a:pPr algn="ctr"/>
            <a:r>
              <a:rPr lang="en-US" altLang="zh-CN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PHÂN MÔN SINH </a:t>
            </a:r>
            <a:r>
              <a:rPr lang="en-US" altLang="zh-CN" sz="48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HỌC </a:t>
            </a:r>
            <a:endParaRPr lang="en-US" altLang="zh-CN" sz="4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endParaRPr lang="en-US" altLang="zh-CN" sz="5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endParaRPr lang="en-US" altLang="zh-CN" sz="5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058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64" y="73967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64" y="602902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105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75" y="3484990"/>
            <a:ext cx="4190999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962" y="5029200"/>
            <a:ext cx="4177145" cy="10618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0099" y="3454523"/>
            <a:ext cx="4386194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2782" y="4287844"/>
            <a:ext cx="4462394" cy="23544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87241" y="3581400"/>
            <a:ext cx="0" cy="3200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814" y="3429000"/>
            <a:ext cx="84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814" y="1447800"/>
            <a:ext cx="8152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814" y="2719772"/>
            <a:ext cx="5572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814" y="4724400"/>
            <a:ext cx="5067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6674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6081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37081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105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F27E5-331D-D228-2619-4312E29683E2}"/>
              </a:ext>
            </a:extLst>
          </p:cNvPr>
          <p:cNvSpPr txBox="1"/>
          <p:nvPr/>
        </p:nvSpPr>
        <p:spPr>
          <a:xfrm>
            <a:off x="304801" y="4191000"/>
            <a:ext cx="8748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ảo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HS. 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36.1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ển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ển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10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447800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86105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7709" y="5327073"/>
            <a:ext cx="448540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(ST);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(PT)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399" y="5383952"/>
            <a:ext cx="439189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(PT);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(ST).</a:t>
            </a:r>
          </a:p>
        </p:txBody>
      </p:sp>
    </p:spTree>
    <p:extLst>
      <p:ext uri="{BB962C8B-B14F-4D97-AF65-F5344CB8AC3E}">
        <p14:creationId xmlns:p14="http://schemas.microsoft.com/office/powerpoint/2010/main" val="35933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sách 7 mới\SINH\bai-36-khai-quat-ve-sinh-truong-va-phat-trien-o-sinh-vat-1328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90945"/>
            <a:ext cx="86105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352800" y="3657600"/>
            <a:ext cx="4267200" cy="2667000"/>
          </a:xfrm>
          <a:prstGeom prst="cloudCallout">
            <a:avLst>
              <a:gd name="adj1" fmla="val -35443"/>
              <a:gd name="adj2" fmla="val -564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3810000"/>
            <a:ext cx="73152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4847272"/>
            <a:ext cx="73152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862935"/>
            <a:ext cx="7315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81800" y="381000"/>
            <a:ext cx="2095499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2600" y="290945"/>
            <a:ext cx="2095499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3771900" y="3614217"/>
            <a:ext cx="3429000" cy="2433935"/>
          </a:xfrm>
          <a:prstGeom prst="cloudCallout">
            <a:avLst>
              <a:gd name="adj1" fmla="val -34570"/>
              <a:gd name="adj2" fmla="val -598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3113808" y="3429000"/>
            <a:ext cx="3667991" cy="2743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8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91" y="31242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726" y="2101885"/>
            <a:ext cx="8271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9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2D82A6-F540-7FB3-12AC-7140516E1A14}"/>
              </a:ext>
            </a:extLst>
          </p:cNvPr>
          <p:cNvSpPr/>
          <p:nvPr/>
        </p:nvSpPr>
        <p:spPr>
          <a:xfrm>
            <a:off x="266700" y="50053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dõi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đoạn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quá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trình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l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ủa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b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ướm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eta.app - 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24C75549-4BB4-3502-407E-AE0D20F15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1333020"/>
            <a:ext cx="8602985" cy="483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EM Education">
            <a:extLst>
              <a:ext uri="{FF2B5EF4-FFF2-40B4-BE49-F238E27FC236}">
                <a16:creationId xmlns:a16="http://schemas.microsoft.com/office/drawing/2014/main" id="{DD439275-8F07-1F04-4CBB-5AD95447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248399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7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447800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327" y="2061865"/>
            <a:ext cx="611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611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6005456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4306163"/>
            <a:ext cx="67056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7155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0"/>
            <a:ext cx="2635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" y="50053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dõi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đoạn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quá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trình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l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ủa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Y2meta.app - Cùng bé tìm hiểu Vòng đời của Ếch">
            <a:hlinkClick r:id="" action="ppaction://media"/>
            <a:extLst>
              <a:ext uri="{FF2B5EF4-FFF2-40B4-BE49-F238E27FC236}">
                <a16:creationId xmlns:a16="http://schemas.microsoft.com/office/drawing/2014/main" id="{6666E575-D797-35D9-E4D4-D2049A529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4" y="1331528"/>
            <a:ext cx="8946486" cy="49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05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27" y="15240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7276" y="4343400"/>
            <a:ext cx="642923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II SGK/149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6324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9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5528" y="2179881"/>
            <a:ext cx="130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91331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81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90600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90600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90600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7482" y="2362200"/>
            <a:ext cx="931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ddỉnh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63093" y="4114800"/>
            <a:ext cx="3657600" cy="2667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33469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9" grpId="0"/>
      <p:bldP spid="20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27" y="15240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324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9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5528" y="2179881"/>
            <a:ext cx="130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91331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81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90600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90600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90600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7482" y="2362200"/>
            <a:ext cx="931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ddỉnh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2731"/>
              </p:ext>
            </p:extLst>
          </p:nvPr>
        </p:nvGraphicFramePr>
        <p:xfrm>
          <a:off x="27891" y="4648200"/>
          <a:ext cx="5382309" cy="213245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6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Chức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năng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đỉnh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 phân sinh bên</a:t>
                      </a:r>
                      <a:endParaRPr lang="en-US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0" y="40386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6782" y="4648200"/>
            <a:ext cx="29510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H36.2,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36.1</a:t>
            </a:r>
          </a:p>
        </p:txBody>
      </p:sp>
    </p:spTree>
    <p:extLst>
      <p:ext uri="{BB962C8B-B14F-4D97-AF65-F5344CB8AC3E}">
        <p14:creationId xmlns:p14="http://schemas.microsoft.com/office/powerpoint/2010/main" val="374614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27" y="15240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324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9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5528" y="2179881"/>
            <a:ext cx="130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91331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81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90600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90600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90600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7482" y="2362200"/>
            <a:ext cx="931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ddỉnh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833069"/>
              </p:ext>
            </p:extLst>
          </p:nvPr>
        </p:nvGraphicFramePr>
        <p:xfrm>
          <a:off x="27891" y="4648200"/>
          <a:ext cx="5382309" cy="213245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63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Chức</a:t>
                      </a:r>
                      <a:r>
                        <a:rPr lang="en-US" sz="22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năng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đỉnh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 phân sinh bên</a:t>
                      </a:r>
                      <a:endParaRPr lang="en-US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" name="Text Box 12"/>
          <p:cNvSpPr txBox="1">
            <a:spLocks noChangeArrowheads="1"/>
          </p:cNvSpPr>
          <p:nvPr/>
        </p:nvSpPr>
        <p:spPr bwMode="auto">
          <a:xfrm>
            <a:off x="6131936" y="4820444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83" name="Oval 13"/>
          <p:cNvSpPr>
            <a:spLocks noChangeArrowheads="1"/>
          </p:cNvSpPr>
          <p:nvPr/>
        </p:nvSpPr>
        <p:spPr bwMode="auto">
          <a:xfrm>
            <a:off x="7308273" y="5131594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84" name="Oval 14"/>
          <p:cNvSpPr>
            <a:spLocks noChangeArrowheads="1"/>
          </p:cNvSpPr>
          <p:nvPr/>
        </p:nvSpPr>
        <p:spPr bwMode="auto">
          <a:xfrm>
            <a:off x="7308273" y="5360194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85" name="Text Box 1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151" name="Text Box 75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152" name="Text Box 7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153" name="Text Box 7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154" name="Text Box 78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155" name="Text Box 79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156" name="Text Box 80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157" name="Text Box 81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158" name="Text Box 82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159" name="Text Box 83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160" name="Text Box 84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161" name="Text Box 85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162" name="Text Box 8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163" name="Text Box 8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164" name="Text Box 88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165" name="Text Box 89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166" name="Text Box 90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167" name="Text Box 91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168" name="Text Box 92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169" name="Text Box 93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170" name="Text Box 94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171" name="Text Box 95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172" name="Text Box 9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174" name="Text Box 98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175" name="Text Box 99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176" name="Text Box 100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177" name="Text Box 102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178" name="Text Box 103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179" name="Text Box 104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180" name="Text Box 105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181" name="Text Box 10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182" name="Text Box 10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183" name="Text Box 108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84" name="Text Box 109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85" name="Text Box 110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86" name="Text Box 111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87" name="Text Box 112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88" name="Text Box 113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89" name="Text Box 114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90" name="Text Box 115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91" name="Text Box 11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92" name="Text Box 11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93" name="Text Box 118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94" name="Text Box 119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95" name="Text Box 120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96" name="Text Box 121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97" name="Text Box 122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98" name="Text Box 123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99" name="Text Box 124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200" name="Text Box 125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201" name="Text Box 126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202" name="Text Box 12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203" name="Text Box 128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204" name="Text Box 129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205" name="Text Box 130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206" name="Text Box 131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207" name="Text Box 132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208" name="Text Box 133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209" name="Text Box 137"/>
          <p:cNvSpPr txBox="1">
            <a:spLocks noChangeArrowheads="1"/>
          </p:cNvSpPr>
          <p:nvPr/>
        </p:nvSpPr>
        <p:spPr bwMode="auto">
          <a:xfrm>
            <a:off x="7384473" y="4826794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210" name="Text Box 12"/>
          <p:cNvSpPr txBox="1">
            <a:spLocks noChangeArrowheads="1"/>
          </p:cNvSpPr>
          <p:nvPr/>
        </p:nvSpPr>
        <p:spPr bwMode="auto">
          <a:xfrm>
            <a:off x="6131936" y="4826794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pic>
        <p:nvPicPr>
          <p:cNvPr id="211" name="Picture 68" descr="Picture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4256881"/>
            <a:ext cx="34290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9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82" grpId="0"/>
      <p:bldP spid="85" grpId="0"/>
      <p:bldP spid="85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8" grpId="1"/>
      <p:bldP spid="209" grpId="0"/>
      <p:bldP spid="209" grpId="1"/>
      <p:bldP spid="2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27" y="15240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27920"/>
            <a:ext cx="6234910" cy="34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324600" y="237136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9400" y="259538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55528" y="2179881"/>
            <a:ext cx="130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429000"/>
            <a:ext cx="609600" cy="448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91331" y="685800"/>
            <a:ext cx="485269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81565" y="990600"/>
            <a:ext cx="304800" cy="224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90600" y="3200400"/>
            <a:ext cx="1890965" cy="3764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90600" y="1102610"/>
            <a:ext cx="2043365" cy="2097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90600" y="797810"/>
            <a:ext cx="2043365" cy="2402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7482" y="2362200"/>
            <a:ext cx="931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ddỉnh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921817"/>
              </p:ext>
            </p:extLst>
          </p:nvPr>
        </p:nvGraphicFramePr>
        <p:xfrm>
          <a:off x="1771015" y="4134928"/>
          <a:ext cx="6458586" cy="27137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52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3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 trí</a:t>
                      </a:r>
                      <a:endParaRPr lang="en-US" sz="2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đỉnh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91465" algn="l"/>
                        </a:tabLs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 phân sinh bên</a:t>
                      </a:r>
                      <a:endParaRPr lang="en-US" sz="2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53822" y="4948061"/>
            <a:ext cx="1784978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tabLst>
                <a:tab pos="291465" algn="l"/>
              </a:tabLst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ở đỉnh rễ và các chồi 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36566" y="4848555"/>
            <a:ext cx="2129750" cy="97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giúp thân, cành, rễ tăng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về chiều dài.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88458" y="5943600"/>
            <a:ext cx="1956739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ở giữa mạch gỗ và mạch rây.</a:t>
            </a:r>
            <a:endParaRPr lang="en-US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36567" y="5867400"/>
            <a:ext cx="22454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giúp thân, cành, rễ tăng trưởng về chiều ngang</a:t>
            </a:r>
          </a:p>
        </p:txBody>
      </p:sp>
    </p:spTree>
    <p:extLst>
      <p:ext uri="{BB962C8B-B14F-4D97-AF65-F5344CB8AC3E}">
        <p14:creationId xmlns:p14="http://schemas.microsoft.com/office/powerpoint/2010/main" val="6745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95"/>
            <a:ext cx="6731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689408"/>
            <a:ext cx="784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- Thực vật sinh trưởng nhờ hoạt động của mô phân sinh</a:t>
            </a:r>
          </a:p>
          <a:p>
            <a:r>
              <a:rPr lang="vi-VN" sz="2400" dirty="0">
                <a:latin typeface="+mj-lt"/>
              </a:rPr>
              <a:t>- Mô phân sinh là nhóm tế bào chưa phân hóa còn duy trì được khả năng phân chia</a:t>
            </a:r>
          </a:p>
          <a:p>
            <a:r>
              <a:rPr lang="vi-VN" sz="2400" dirty="0">
                <a:latin typeface="+mj-lt"/>
              </a:rPr>
              <a:t>- Có 2 loại mô phân sinh: </a:t>
            </a:r>
          </a:p>
          <a:p>
            <a:r>
              <a:rPr lang="vi-VN" sz="2400" dirty="0">
                <a:latin typeface="+mj-lt"/>
              </a:rPr>
              <a:t>+ Mô phân sinh đỉnh: ở đỉnh rễ và các chồi, giúp thân, cành, rễ tăng trưởng về chiều dài.</a:t>
            </a:r>
          </a:p>
          <a:p>
            <a:r>
              <a:rPr lang="vi-VN" sz="2400" dirty="0">
                <a:latin typeface="+mj-lt"/>
              </a:rPr>
              <a:t>+ Mô phân sinh bên: ở giữa mạch gỗ và mạch rây, giúp thân, cành, rễ tăng trưởng về chiều ngang.</a:t>
            </a:r>
          </a:p>
        </p:txBody>
      </p:sp>
    </p:spTree>
    <p:extLst>
      <p:ext uri="{BB962C8B-B14F-4D97-AF65-F5344CB8AC3E}">
        <p14:creationId xmlns:p14="http://schemas.microsoft.com/office/powerpoint/2010/main" val="327051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286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CÓ BIẾT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81400" y="914401"/>
            <a:ext cx="5410200" cy="3048000"/>
            <a:chOff x="3581400" y="914400"/>
            <a:chExt cx="5410200" cy="4508501"/>
          </a:xfrm>
        </p:grpSpPr>
        <p:pic>
          <p:nvPicPr>
            <p:cNvPr id="5122" name="Picture 2" descr="C:\Users\PC\Desktop\sách 7 mới\SINH\tải xuống (6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14400"/>
              <a:ext cx="5410200" cy="450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477000" y="4648200"/>
              <a:ext cx="2286000" cy="774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0782" y="786716"/>
            <a:ext cx="4184073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Thực vật 1 lá mầm không có mô phân sinh bên nên đường kính thân không tăng nhiều. Chúng có mô phân sinh lóng nằm ở vị trí mắt thân làm tăng chiều dài của lóng làm chiều cao cây tăng nhanh.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09" y="3512863"/>
            <a:ext cx="4163291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0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12512"/>
            <a:ext cx="195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527" y="663751"/>
            <a:ext cx="87630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cam con 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cam to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baò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chia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chia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xám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endParaRPr lang="en-US" sz="2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                   B.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ngọn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                     C.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5527" y="2057400"/>
            <a:ext cx="45027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527" y="3962400"/>
            <a:ext cx="45027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4745" y="4648200"/>
            <a:ext cx="45027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66754" y="6172200"/>
            <a:ext cx="45027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212512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105400" y="674177"/>
            <a:ext cx="3383176" cy="3124200"/>
          </a:xfrm>
          <a:prstGeom prst="cloudCallout">
            <a:avLst>
              <a:gd name="adj1" fmla="val -60146"/>
              <a:gd name="adj2" fmla="val 75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648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78921" y="4754571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Thực vật dài và to ra nhờ chúng có mô phân sinh, mô phân sinh phân chia suốt vòng đời của chúng.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86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p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844373"/>
            <a:ext cx="69365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EM ĐÃ LẮNG NGHE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TỐT!!!</a:t>
            </a:r>
          </a:p>
        </p:txBody>
      </p:sp>
    </p:spTree>
    <p:extLst>
      <p:ext uri="{BB962C8B-B14F-4D97-AF65-F5344CB8AC3E}">
        <p14:creationId xmlns:p14="http://schemas.microsoft.com/office/powerpoint/2010/main" val="75225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60127-5E8A-9C31-EDDE-DE24E96DF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22222" r="12500" b="12593"/>
          <a:stretch/>
        </p:blipFill>
        <p:spPr>
          <a:xfrm>
            <a:off x="304800" y="381000"/>
            <a:ext cx="8416636" cy="464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E9ADC-942B-EDD7-ED13-4B23D2ADBCC6}"/>
              </a:ext>
            </a:extLst>
          </p:cNvPr>
          <p:cNvSpPr txBox="1"/>
          <p:nvPr/>
        </p:nvSpPr>
        <p:spPr>
          <a:xfrm>
            <a:off x="3581400" y="4798367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9CFE2-C3D8-9AF6-04A9-C1A3E53B4BAE}"/>
              </a:ext>
            </a:extLst>
          </p:cNvPr>
          <p:cNvSpPr txBox="1"/>
          <p:nvPr/>
        </p:nvSpPr>
        <p:spPr>
          <a:xfrm>
            <a:off x="190500" y="54864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ừ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l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ớn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ưởng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ển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ưởng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ển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76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5910324" y="1844605"/>
            <a:ext cx="415529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86" name="组合 585"/>
          <p:cNvGrpSpPr/>
          <p:nvPr/>
        </p:nvGrpSpPr>
        <p:grpSpPr>
          <a:xfrm>
            <a:off x="-19050" y="5164140"/>
            <a:ext cx="9227345" cy="1743075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5256" y="1366897"/>
            <a:ext cx="88784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IX SINH TRƯỞNG VÀ PHÁT TRIỂN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SINH VẬT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36: KHÁI QUÁT VỀ SINH TRƯỞNG VÀ PHÁT TRIỂN Ở SINH VẬT (3 TIẾT)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2092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sách 7 mới\SINH\tải xuống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8" y="1222789"/>
            <a:ext cx="4338282" cy="29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13" y="5562600"/>
            <a:ext cx="9248540" cy="1322697"/>
          </a:xfrm>
          <a:prstGeom prst="rect">
            <a:avLst/>
          </a:prstGeom>
        </p:spPr>
      </p:pic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708597" y="4343400"/>
            <a:ext cx="33885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vật</a:t>
            </a:r>
            <a:endParaRPr lang="en-US" altLang="zh-CN" sz="2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5715000" y="4343400"/>
            <a:ext cx="3124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chức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năng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mô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sinh</a:t>
            </a:r>
            <a:endParaRPr lang="en-US" altLang="zh-CN" sz="2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40" name="Rectangle 3"/>
          <p:cNvSpPr/>
          <p:nvPr/>
        </p:nvSpPr>
        <p:spPr>
          <a:xfrm>
            <a:off x="2100262" y="553549"/>
            <a:ext cx="981075" cy="746358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kern="0" dirty="0">
                <a:ln w="12700" cmpd="sng">
                  <a:noFill/>
                  <a:prstDash val="solid"/>
                </a:ln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4400" b="1" kern="0" dirty="0">
              <a:ln w="12700" cmpd="sng">
                <a:noFill/>
                <a:prstDash val="solid"/>
              </a:ln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Rectangle 5"/>
          <p:cNvSpPr/>
          <p:nvPr/>
        </p:nvSpPr>
        <p:spPr>
          <a:xfrm>
            <a:off x="7162800" y="539062"/>
            <a:ext cx="981075" cy="746358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kern="0" dirty="0">
                <a:ln w="12700" cmpd="sng">
                  <a:noFill/>
                  <a:prstDash val="solid"/>
                </a:ln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n-US" sz="4400" b="1" kern="0" dirty="0">
              <a:ln w="12700" cmpd="sng">
                <a:noFill/>
                <a:prstDash val="solid"/>
              </a:ln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147935"/>
            <a:ext cx="4324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KIẾN THỨC MỚI</a:t>
            </a:r>
          </a:p>
        </p:txBody>
      </p:sp>
      <p:pic>
        <p:nvPicPr>
          <p:cNvPr id="1027" name="Picture 3" descr="C:\Users\PC\Desktop\sách 7 mới\SINH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50498"/>
            <a:ext cx="3657600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0725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63E12-D230-5CFE-CCDB-D5E8CB8C18DF}"/>
              </a:ext>
            </a:extLst>
          </p:cNvPr>
          <p:cNvSpPr/>
          <p:nvPr/>
        </p:nvSpPr>
        <p:spPr>
          <a:xfrm>
            <a:off x="533400" y="1465172"/>
            <a:ext cx="8458200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ảo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phút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khái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niệm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ưởng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ưởng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ếch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ổi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ủa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723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54241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400608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63E12-D230-5CFE-CCDB-D5E8CB8C18DF}"/>
              </a:ext>
            </a:extLst>
          </p:cNvPr>
          <p:cNvSpPr/>
          <p:nvPr/>
        </p:nvSpPr>
        <p:spPr>
          <a:xfrm>
            <a:off x="495300" y="1295399"/>
            <a:ext cx="8153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ảo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phút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khái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niệm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ưởng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99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63E12-D230-5CFE-CCDB-D5E8CB8C18DF}"/>
              </a:ext>
            </a:extLst>
          </p:cNvPr>
          <p:cNvSpPr/>
          <p:nvPr/>
        </p:nvSpPr>
        <p:spPr>
          <a:xfrm>
            <a:off x="533400" y="1465172"/>
            <a:ext cx="845820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ảo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phút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ưởng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ếch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ổi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ủa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87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3735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63E12-D230-5CFE-CCDB-D5E8CB8C18DF}"/>
              </a:ext>
            </a:extLst>
          </p:cNvPr>
          <p:cNvSpPr/>
          <p:nvPr/>
        </p:nvSpPr>
        <p:spPr>
          <a:xfrm>
            <a:off x="533400" y="1465172"/>
            <a:ext cx="7620000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ảo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phút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khái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niệm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ưởng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ưởng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ếch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ổi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ời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ủa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ển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36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2101</Words>
  <Application>Microsoft Office PowerPoint</Application>
  <PresentationFormat>On-screen Show (4:3)</PresentationFormat>
  <Paragraphs>231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 Van Dung</cp:lastModifiedBy>
  <cp:revision>47</cp:revision>
  <dcterms:created xsi:type="dcterms:W3CDTF">2006-08-16T00:00:00Z</dcterms:created>
  <dcterms:modified xsi:type="dcterms:W3CDTF">2024-03-31T15:43:49Z</dcterms:modified>
</cp:coreProperties>
</file>