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75" r:id="rId11"/>
    <p:sldId id="265" r:id="rId12"/>
    <p:sldId id="273" r:id="rId13"/>
    <p:sldId id="277" r:id="rId14"/>
    <p:sldId id="278" r:id="rId15"/>
    <p:sldId id="276" r:id="rId16"/>
    <p:sldId id="279" r:id="rId17"/>
    <p:sldId id="280" r:id="rId18"/>
    <p:sldId id="281" r:id="rId19"/>
    <p:sldId id="282" r:id="rId20"/>
    <p:sldId id="261" r:id="rId21"/>
    <p:sldId id="284" r:id="rId22"/>
    <p:sldId id="283" r:id="rId23"/>
    <p:sldId id="274" r:id="rId24"/>
    <p:sldId id="285" r:id="rId25"/>
  </p:sldIdLst>
  <p:sldSz cx="18288000" cy="10287000"/>
  <p:notesSz cx="6858000" cy="9144000"/>
  <p:embeddedFontLst>
    <p:embeddedFont>
      <p:font typeface="Bahiana" panose="020B0604020202020204" charset="0"/>
      <p:regular r:id="rId26"/>
    </p:embeddedFont>
    <p:embeddedFont>
      <p:font typeface="Cabin Bold" panose="020B0604020202020204" charset="0"/>
      <p:regular r:id="rId27"/>
    </p:embeddedFont>
    <p:embeddedFont>
      <p:font typeface="Cambria Math" panose="02040503050406030204" pitchFamily="18" charset="0"/>
      <p:regular r:id="rId28"/>
    </p:embeddedFont>
    <p:embeddedFont>
      <p:font typeface="Nunito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7B"/>
    <a:srgbClr val="F88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F732-D95A-A414-2CF9-455EAF7E8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66F5D-B432-6F26-232A-0830B32E3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69" indent="0" algn="ctr">
              <a:buNone/>
              <a:defRPr sz="3000"/>
            </a:lvl2pPr>
            <a:lvl3pPr marL="1371738" indent="0" algn="ctr">
              <a:buNone/>
              <a:defRPr sz="2700"/>
            </a:lvl3pPr>
            <a:lvl4pPr marL="2057607" indent="0" algn="ctr">
              <a:buNone/>
              <a:defRPr sz="2400"/>
            </a:lvl4pPr>
            <a:lvl5pPr marL="2743475" indent="0" algn="ctr">
              <a:buNone/>
              <a:defRPr sz="2400"/>
            </a:lvl5pPr>
            <a:lvl6pPr marL="3429342" indent="0" algn="ctr">
              <a:buNone/>
              <a:defRPr sz="2400"/>
            </a:lvl6pPr>
            <a:lvl7pPr marL="4115213" indent="0" algn="ctr">
              <a:buNone/>
              <a:defRPr sz="2400"/>
            </a:lvl7pPr>
            <a:lvl8pPr marL="4801080" indent="0" algn="ctr">
              <a:buNone/>
              <a:defRPr sz="2400"/>
            </a:lvl8pPr>
            <a:lvl9pPr marL="5486949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A2CC6-9884-3779-FA41-7EB48B10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E683-2452-4DCF-AE13-009BD5DD998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59D91-E53F-560A-724A-7FE4D003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47449-38FA-B4D9-06A5-C5005E4A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EDF-A552-4842-BE85-A3F98244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C59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2FF35-97A2-23DC-2D46-8398DEB0B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3A7B0-1B76-E7B9-8D87-250E3BB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E683-2452-4DCF-AE13-009BD5DD998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FF7B7-D688-5FC3-E703-1C89C8C9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F532-4819-BF13-F8DA-39C1C5C0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EDF-A552-4842-BE85-A3F98244C6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E4E9AC-6C0D-600D-7DEF-E10292285DCE}"/>
              </a:ext>
            </a:extLst>
          </p:cNvPr>
          <p:cNvSpPr/>
          <p:nvPr userDrawn="1"/>
        </p:nvSpPr>
        <p:spPr>
          <a:xfrm>
            <a:off x="995223" y="1970122"/>
            <a:ext cx="16062495" cy="7431578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37E5CC-8011-ADEA-2D2D-37BE118203FE}"/>
              </a:ext>
            </a:extLst>
          </p:cNvPr>
          <p:cNvSpPr/>
          <p:nvPr userDrawn="1"/>
        </p:nvSpPr>
        <p:spPr>
          <a:xfrm>
            <a:off x="1223823" y="1236189"/>
            <a:ext cx="16062495" cy="7955937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1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2A471969-F305-D695-D1A7-F3A2E98BC5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8" y="797117"/>
            <a:ext cx="1949819" cy="19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0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584B-469B-C3A6-B7AE-36681D6D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11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4DD83-8CC5-781A-360F-73D09EAE8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8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69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738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607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475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342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5213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108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949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7244E-B19E-4DF0-A610-043296A5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E683-2452-4DCF-AE13-009BD5DD998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5934-AAAC-F93A-2621-1D763DA8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1E4F6-6AF0-C83A-15B5-AEA22364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EDF-A552-4842-BE85-A3F98244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3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6287-E066-8730-1416-73AD4BDA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8D837-F937-CF22-589B-5DB4DE12B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9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E34F2-43BE-DDE0-7370-C8013FBD4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9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2E729-D3C7-B36A-BA0B-12C68FF4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E683-2452-4DCF-AE13-009BD5DD998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64EE5-0E41-1FD6-EF07-19F1BCF9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C416E-118F-D518-D8D2-A5E9F22E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EDF-A552-4842-BE85-A3F98244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B606-98B0-BEB6-BD22-85F820B5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1F488-9EBF-D2A9-AED6-9A76659D5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6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6E57E-6D09-11DA-975C-D4A1EB938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6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D951E-A281-7CAC-1168-30D164BD5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F8D5C-E714-38A0-8893-ED465F518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47B38-0516-AC90-FF85-7F7D7611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E683-2452-4DCF-AE13-009BD5DD998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FFCB0-3615-62A7-9D3A-2D912C34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0AF7C-09A8-3AAF-A97E-B2B95BBC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EDF-A552-4842-BE85-A3F98244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5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DFA4-D60F-0F84-8D04-CD7A47F3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C66A3-10BD-CA22-54C2-93BCB9AB5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E683-2452-4DCF-AE13-009BD5DD998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6C9C8-BF8B-B4B6-7E66-6A56F5B9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CB248-442B-B30C-48EE-11651E42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EDF-A552-4842-BE85-A3F98244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6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4F0C8-6EDE-C417-7EA1-644F6BFE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E683-2452-4DCF-AE13-009BD5DD998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9F364-BD30-4669-8817-87A63802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179D0-553F-A22C-E667-34AAC70E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EDF-A552-4842-BE85-A3F98244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7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40C6-7AD8-C346-3186-3D369118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6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43CE1-4471-8CF9-27F0-942AD1D7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237FB-1261-E254-79F6-CA4906321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6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69" indent="0">
              <a:buNone/>
              <a:defRPr sz="2100"/>
            </a:lvl2pPr>
            <a:lvl3pPr marL="1371738" indent="0">
              <a:buNone/>
              <a:defRPr sz="1800"/>
            </a:lvl3pPr>
            <a:lvl4pPr marL="2057607" indent="0">
              <a:buNone/>
              <a:defRPr sz="1500"/>
            </a:lvl4pPr>
            <a:lvl5pPr marL="2743475" indent="0">
              <a:buNone/>
              <a:defRPr sz="1500"/>
            </a:lvl5pPr>
            <a:lvl6pPr marL="3429342" indent="0">
              <a:buNone/>
              <a:defRPr sz="1500"/>
            </a:lvl6pPr>
            <a:lvl7pPr marL="4115213" indent="0">
              <a:buNone/>
              <a:defRPr sz="1500"/>
            </a:lvl7pPr>
            <a:lvl8pPr marL="4801080" indent="0">
              <a:buNone/>
              <a:defRPr sz="1500"/>
            </a:lvl8pPr>
            <a:lvl9pPr marL="548694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FBD4E-5835-A620-D755-F663B082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E683-2452-4DCF-AE13-009BD5DD998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19139-B569-C218-C3A6-3FDCB9D9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7151B-E96B-2CCE-2714-A54C65BB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EDF-A552-4842-BE85-A3F98244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7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5291-D2F0-48EB-1D07-350BC375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6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6693F-1032-E7A5-7B36-BB4ECA6B8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69" indent="0">
              <a:buNone/>
              <a:defRPr sz="4200"/>
            </a:lvl2pPr>
            <a:lvl3pPr marL="1371738" indent="0">
              <a:buNone/>
              <a:defRPr sz="3600"/>
            </a:lvl3pPr>
            <a:lvl4pPr marL="2057607" indent="0">
              <a:buNone/>
              <a:defRPr sz="3000"/>
            </a:lvl4pPr>
            <a:lvl5pPr marL="2743475" indent="0">
              <a:buNone/>
              <a:defRPr sz="3000"/>
            </a:lvl5pPr>
            <a:lvl6pPr marL="3429342" indent="0">
              <a:buNone/>
              <a:defRPr sz="3000"/>
            </a:lvl6pPr>
            <a:lvl7pPr marL="4115213" indent="0">
              <a:buNone/>
              <a:defRPr sz="3000"/>
            </a:lvl7pPr>
            <a:lvl8pPr marL="4801080" indent="0">
              <a:buNone/>
              <a:defRPr sz="3000"/>
            </a:lvl8pPr>
            <a:lvl9pPr marL="5486949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2D65F-F178-94AE-8751-93679074C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6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69" indent="0">
              <a:buNone/>
              <a:defRPr sz="2100"/>
            </a:lvl2pPr>
            <a:lvl3pPr marL="1371738" indent="0">
              <a:buNone/>
              <a:defRPr sz="1800"/>
            </a:lvl3pPr>
            <a:lvl4pPr marL="2057607" indent="0">
              <a:buNone/>
              <a:defRPr sz="1500"/>
            </a:lvl4pPr>
            <a:lvl5pPr marL="2743475" indent="0">
              <a:buNone/>
              <a:defRPr sz="1500"/>
            </a:lvl5pPr>
            <a:lvl6pPr marL="3429342" indent="0">
              <a:buNone/>
              <a:defRPr sz="1500"/>
            </a:lvl6pPr>
            <a:lvl7pPr marL="4115213" indent="0">
              <a:buNone/>
              <a:defRPr sz="1500"/>
            </a:lvl7pPr>
            <a:lvl8pPr marL="4801080" indent="0">
              <a:buNone/>
              <a:defRPr sz="1500"/>
            </a:lvl8pPr>
            <a:lvl9pPr marL="548694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A59A9-A252-EFC0-D530-561BB39C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E683-2452-4DCF-AE13-009BD5DD998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7A96C-294C-8F1E-5ACE-239331CE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9C7D8-419E-FD3B-DF2F-41217F95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EDF-A552-4842-BE85-A3F98244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53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ABB2-9C96-76C9-47C4-A22FA477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FF8CA-1588-D6DE-7F46-2F118A48F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DDA19-3819-2B6C-B98D-F342B0F0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E683-2452-4DCF-AE13-009BD5DD998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E5FE7-B4DC-B7B5-F2D7-840BA0C3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87A7C-5FBA-7DAB-4E8F-C6039D14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EDF-A552-4842-BE85-A3F98244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91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506BC-112A-6906-3523-5E7EFE831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9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58CE9-98AD-4D22-AD39-AA557BA3E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9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265E-5C7A-690E-8A53-82030504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E683-2452-4DCF-AE13-009BD5DD998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C1515-414B-8542-1D3A-8CD906D4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30E66-B1BF-9A4B-5069-686BEC8F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EDF-A552-4842-BE85-A3F98244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08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B35F-C29E-4FD8-8C96-320EA54E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BA510-C52B-46B5-A6D2-1CDACCD43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5A2B-28A3-4F37-BEEC-DFD37231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DE2F-12F9-41C0-8A6D-C86D8C095A55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85A17-202F-4421-8511-D15E83E8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CC78-5E05-43D9-BCB9-1616159E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8179-7BFA-4226-A547-1740E3A20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219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F4739B-97F5-EBBF-E897-98B05F7F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1F4F3-C837-8396-4ABF-967BFDB4B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24719-AD1E-2392-C906-B22DAD2CA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57E683-2452-4DCF-AE13-009BD5DD998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20A2-5CBB-C08C-747C-051480E68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9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36460-01EC-D019-7DDA-D505E6A12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EDEDF-A552-4842-BE85-A3F98244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6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73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5" indent="-342935" algn="l" defTabSz="137173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802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671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540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409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278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147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015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882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9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738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607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475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342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213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080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949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1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5.png"/><Relationship Id="rId5" Type="http://schemas.openxmlformats.org/officeDocument/2006/relationships/image" Target="../media/image19.sv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svg"/><Relationship Id="rId7" Type="http://schemas.openxmlformats.org/officeDocument/2006/relationships/image" Target="../media/image1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svg"/><Relationship Id="rId7" Type="http://schemas.openxmlformats.org/officeDocument/2006/relationships/image" Target="../media/image1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8035" y="1677118"/>
            <a:ext cx="8471931" cy="3091111"/>
            <a:chOff x="0" y="0"/>
            <a:chExt cx="11295908" cy="4121481"/>
          </a:xfrm>
        </p:grpSpPr>
        <p:sp>
          <p:nvSpPr>
            <p:cNvPr id="3" name="AutoShape 3"/>
            <p:cNvSpPr/>
            <p:nvPr/>
          </p:nvSpPr>
          <p:spPr>
            <a:xfrm rot="257646">
              <a:off x="108037" y="410175"/>
              <a:ext cx="11079835" cy="3301131"/>
            </a:xfrm>
            <a:prstGeom prst="rect">
              <a:avLst/>
            </a:prstGeom>
            <a:solidFill>
              <a:srgbClr val="FFE2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 rot="257646">
              <a:off x="155374" y="603705"/>
              <a:ext cx="11001769" cy="2676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00"/>
                </a:lnSpc>
                <a:spcBef>
                  <a:spcPct val="0"/>
                </a:spcBef>
              </a:pPr>
              <a:r>
                <a:rPr lang="en-US" sz="12000" u="none" strike="noStrike">
                  <a:solidFill>
                    <a:srgbClr val="202020"/>
                  </a:solidFill>
                  <a:latin typeface="Cabin Bold"/>
                </a:rPr>
                <a:t>TRÒ CHƠI</a:t>
              </a:r>
            </a:p>
          </p:txBody>
        </p:sp>
      </p:grpSp>
      <p:sp>
        <p:nvSpPr>
          <p:cNvPr id="5" name="AutoShape 5"/>
          <p:cNvSpPr/>
          <p:nvPr/>
        </p:nvSpPr>
        <p:spPr>
          <a:xfrm rot="-142919">
            <a:off x="4360470" y="4627441"/>
            <a:ext cx="9144400" cy="2475848"/>
          </a:xfrm>
          <a:prstGeom prst="rect">
            <a:avLst/>
          </a:prstGeom>
          <a:solidFill>
            <a:srgbClr val="5C67B6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 rot="-142919">
            <a:off x="5301525" y="4751013"/>
            <a:ext cx="701159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202020"/>
                </a:solidFill>
                <a:latin typeface="Cabin Bold"/>
              </a:rPr>
              <a:t>BẮN TỈA</a:t>
            </a:r>
          </a:p>
        </p:txBody>
      </p:sp>
      <p:sp>
        <p:nvSpPr>
          <p:cNvPr id="7" name="Freeform 7"/>
          <p:cNvSpPr/>
          <p:nvPr/>
        </p:nvSpPr>
        <p:spPr>
          <a:xfrm rot="-224185">
            <a:off x="11805593" y="6158189"/>
            <a:ext cx="4484553" cy="1712284"/>
          </a:xfrm>
          <a:custGeom>
            <a:avLst/>
            <a:gdLst/>
            <a:ahLst/>
            <a:cxnLst/>
            <a:rect l="l" t="t" r="r" b="b"/>
            <a:pathLst>
              <a:path w="4484553" h="1712284">
                <a:moveTo>
                  <a:pt x="0" y="0"/>
                </a:moveTo>
                <a:lnTo>
                  <a:pt x="4484553" y="0"/>
                </a:lnTo>
                <a:lnTo>
                  <a:pt x="4484553" y="1712284"/>
                </a:lnTo>
                <a:lnTo>
                  <a:pt x="0" y="17122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641002">
            <a:off x="12652918" y="1234776"/>
            <a:ext cx="3932061" cy="2008926"/>
          </a:xfrm>
          <a:custGeom>
            <a:avLst/>
            <a:gdLst/>
            <a:ahLst/>
            <a:cxnLst/>
            <a:rect l="l" t="t" r="r" b="b"/>
            <a:pathLst>
              <a:path w="3932061" h="2008926">
                <a:moveTo>
                  <a:pt x="0" y="0"/>
                </a:moveTo>
                <a:lnTo>
                  <a:pt x="3932062" y="0"/>
                </a:lnTo>
                <a:lnTo>
                  <a:pt x="3932062" y="2008926"/>
                </a:lnTo>
                <a:lnTo>
                  <a:pt x="0" y="2008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05772">
            <a:off x="3445037" y="1199184"/>
            <a:ext cx="2002326" cy="3201393"/>
          </a:xfrm>
          <a:custGeom>
            <a:avLst/>
            <a:gdLst/>
            <a:ahLst/>
            <a:cxnLst/>
            <a:rect l="l" t="t" r="r" b="b"/>
            <a:pathLst>
              <a:path w="2002326" h="3201393">
                <a:moveTo>
                  <a:pt x="0" y="0"/>
                </a:moveTo>
                <a:lnTo>
                  <a:pt x="2002326" y="0"/>
                </a:lnTo>
                <a:lnTo>
                  <a:pt x="2002326" y="3201393"/>
                </a:lnTo>
                <a:lnTo>
                  <a:pt x="0" y="32013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243409" y="4768229"/>
            <a:ext cx="3559514" cy="2524019"/>
          </a:xfrm>
          <a:custGeom>
            <a:avLst/>
            <a:gdLst/>
            <a:ahLst/>
            <a:cxnLst/>
            <a:rect l="l" t="t" r="r" b="b"/>
            <a:pathLst>
              <a:path w="3559514" h="2524019">
                <a:moveTo>
                  <a:pt x="0" y="0"/>
                </a:moveTo>
                <a:lnTo>
                  <a:pt x="3559514" y="0"/>
                </a:lnTo>
                <a:lnTo>
                  <a:pt x="3559514" y="2524019"/>
                </a:lnTo>
                <a:lnTo>
                  <a:pt x="0" y="25240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754567" y="5356393"/>
            <a:ext cx="2745894" cy="1935855"/>
          </a:xfrm>
          <a:custGeom>
            <a:avLst/>
            <a:gdLst/>
            <a:ahLst/>
            <a:cxnLst/>
            <a:rect l="l" t="t" r="r" b="b"/>
            <a:pathLst>
              <a:path w="2745894" h="1935855">
                <a:moveTo>
                  <a:pt x="0" y="0"/>
                </a:moveTo>
                <a:lnTo>
                  <a:pt x="2745894" y="0"/>
                </a:lnTo>
                <a:lnTo>
                  <a:pt x="2745894" y="1935855"/>
                </a:lnTo>
                <a:lnTo>
                  <a:pt x="0" y="1935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89AFC3-EF7C-C6F4-251A-6AA3A2651DE7}"/>
              </a:ext>
            </a:extLst>
          </p:cNvPr>
          <p:cNvSpPr/>
          <p:nvPr/>
        </p:nvSpPr>
        <p:spPr>
          <a:xfrm>
            <a:off x="6934200" y="8572500"/>
            <a:ext cx="4343400" cy="914400"/>
          </a:xfrm>
          <a:prstGeom prst="roundRect">
            <a:avLst/>
          </a:prstGeom>
          <a:solidFill>
            <a:srgbClr val="F88545"/>
          </a:solidFill>
          <a:ln w="76200">
            <a:solidFill>
              <a:srgbClr val="FFE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Nunito" pitchFamily="2" charset="0"/>
              </a:rPr>
              <a:t>BẮT ĐẦU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CA55-AB48-4ABE-A734-CD43E8866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C2490-8B06-4021-85D0-7C6E7D2F6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Premium Vector | Math background">
            <a:extLst>
              <a:ext uri="{FF2B5EF4-FFF2-40B4-BE49-F238E27FC236}">
                <a16:creationId xmlns:a16="http://schemas.microsoft.com/office/drawing/2014/main" id="{56A0EBC5-EDAB-4A77-90AB-53CFD047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5657"/>
            <a:ext cx="18288000" cy="18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CD6606-CECB-4F0B-9EA6-DEB4DBD7CEAE}"/>
              </a:ext>
            </a:extLst>
          </p:cNvPr>
          <p:cNvSpPr/>
          <p:nvPr/>
        </p:nvSpPr>
        <p:spPr>
          <a:xfrm>
            <a:off x="1131570" y="1131574"/>
            <a:ext cx="16047720" cy="7711916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/>
            <a:endParaRPr lang="vi-VN" sz="27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3F311-94AF-4BDB-A047-7631120A3078}"/>
              </a:ext>
            </a:extLst>
          </p:cNvPr>
          <p:cNvSpPr txBox="1"/>
          <p:nvPr/>
        </p:nvSpPr>
        <p:spPr>
          <a:xfrm>
            <a:off x="3777615" y="1399451"/>
            <a:ext cx="1073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738"/>
            <a:r>
              <a:rPr lang="en-US" sz="3600" b="1">
                <a:solidFill>
                  <a:prstClr val="black"/>
                </a:solidFill>
                <a:latin typeface="Nunito" pitchFamily="2" charset="-93"/>
                <a:cs typeface="Arial" panose="020B0604020202020204" pitchFamily="34" charset="0"/>
              </a:rPr>
              <a:t>HÌNH HỌC 6 - CHƯƠNG 6: HÌNH HỌC PHẲNG</a:t>
            </a:r>
            <a:endParaRPr lang="vi-VN" sz="3600" b="1">
              <a:solidFill>
                <a:prstClr val="black"/>
              </a:solidFill>
              <a:latin typeface="Nunito" pitchFamily="2" charset="-93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9E1B4-E808-431C-BAED-FB4C10CD85A2}"/>
              </a:ext>
            </a:extLst>
          </p:cNvPr>
          <p:cNvSpPr txBox="1"/>
          <p:nvPr/>
        </p:nvSpPr>
        <p:spPr>
          <a:xfrm>
            <a:off x="3200623" y="3735096"/>
            <a:ext cx="123896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738"/>
            <a:r>
              <a:rPr lang="en-US" sz="7800" b="1" dirty="0">
                <a:solidFill>
                  <a:srgbClr val="156082">
                    <a:lumMod val="50000"/>
                  </a:srgbClr>
                </a:solidFill>
                <a:latin typeface="Nunito" pitchFamily="2" charset="-93"/>
                <a:cs typeface="Arial" panose="020B0604020202020204" pitchFamily="34" charset="0"/>
              </a:rPr>
              <a:t>BÀI </a:t>
            </a:r>
            <a:r>
              <a:rPr lang="vi-VN" sz="7800" b="1" dirty="0">
                <a:solidFill>
                  <a:srgbClr val="156082">
                    <a:lumMod val="50000"/>
                  </a:srgbClr>
                </a:solidFill>
                <a:latin typeface="Nunito" pitchFamily="2" charset="-93"/>
                <a:cs typeface="Arial" panose="020B0604020202020204" pitchFamily="34" charset="0"/>
              </a:rPr>
              <a:t>5</a:t>
            </a:r>
            <a:r>
              <a:rPr lang="en-US" sz="7800" b="1" dirty="0">
                <a:solidFill>
                  <a:srgbClr val="156082">
                    <a:lumMod val="50000"/>
                  </a:srgbClr>
                </a:solidFill>
                <a:latin typeface="Nunito" pitchFamily="2" charset="-93"/>
                <a:cs typeface="Arial" panose="020B0604020202020204" pitchFamily="34" charset="0"/>
              </a:rPr>
              <a:t>: </a:t>
            </a:r>
            <a:r>
              <a:rPr lang="vi-VN" sz="7800" b="1" dirty="0">
                <a:solidFill>
                  <a:srgbClr val="156082">
                    <a:lumMod val="50000"/>
                  </a:srgbClr>
                </a:solidFill>
                <a:latin typeface="Nunito" pitchFamily="2" charset="-93"/>
                <a:cs typeface="Arial" panose="020B0604020202020204" pitchFamily="34" charset="0"/>
              </a:rPr>
              <a:t>GÓC</a:t>
            </a:r>
            <a:r>
              <a:rPr lang="en-US" sz="7800" b="1" dirty="0">
                <a:solidFill>
                  <a:srgbClr val="156082">
                    <a:lumMod val="50000"/>
                  </a:srgbClr>
                </a:solidFill>
                <a:latin typeface="Nunito" pitchFamily="2" charset="-93"/>
                <a:cs typeface="Arial" panose="020B0604020202020204" pitchFamily="34" charset="0"/>
              </a:rPr>
              <a:t> (T2)</a:t>
            </a:r>
            <a:endParaRPr lang="vi-VN" sz="7800" b="1" dirty="0">
              <a:solidFill>
                <a:srgbClr val="156082">
                  <a:lumMod val="50000"/>
                </a:srgbClr>
              </a:solidFill>
              <a:latin typeface="Nunito" pitchFamily="2" charset="-93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23BE4D-A2A8-432D-96E6-1412B2AC4F91}"/>
              </a:ext>
            </a:extLst>
          </p:cNvPr>
          <p:cNvCxnSpPr/>
          <p:nvPr/>
        </p:nvCxnSpPr>
        <p:spPr>
          <a:xfrm>
            <a:off x="5212080" y="5383530"/>
            <a:ext cx="805815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0086C99-432F-4767-9F73-71FBED8D76B5}"/>
              </a:ext>
            </a:extLst>
          </p:cNvPr>
          <p:cNvSpPr txBox="1"/>
          <p:nvPr/>
        </p:nvSpPr>
        <p:spPr>
          <a:xfrm>
            <a:off x="3411855" y="7336860"/>
            <a:ext cx="119672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738"/>
            <a:r>
              <a:rPr lang="en-US" sz="3900" b="1" dirty="0">
                <a:solidFill>
                  <a:prstClr val="black"/>
                </a:solidFill>
                <a:latin typeface="Nunito" pitchFamily="2" charset="-93"/>
              </a:rPr>
              <a:t>GIÁO VIÊN GIẢNG DẠY: DƯƠNG HUYỀN TRANG</a:t>
            </a:r>
          </a:p>
        </p:txBody>
      </p:sp>
    </p:spTree>
    <p:extLst>
      <p:ext uri="{BB962C8B-B14F-4D97-AF65-F5344CB8AC3E}">
        <p14:creationId xmlns:p14="http://schemas.microsoft.com/office/powerpoint/2010/main" val="259296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3CFAE-2D5F-50FB-BD65-E6991FC059C0}"/>
              </a:ext>
            </a:extLst>
          </p:cNvPr>
          <p:cNvSpPr/>
          <p:nvPr/>
        </p:nvSpPr>
        <p:spPr>
          <a:xfrm>
            <a:off x="611913" y="1610163"/>
            <a:ext cx="16606977" cy="8054100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D211A-B3CC-9356-39C8-6092D284E7E2}"/>
              </a:ext>
            </a:extLst>
          </p:cNvPr>
          <p:cNvSpPr/>
          <p:nvPr/>
        </p:nvSpPr>
        <p:spPr>
          <a:xfrm>
            <a:off x="840513" y="832308"/>
            <a:ext cx="16606977" cy="8622384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6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558EA545-D6E2-B07D-B4A7-709B81AF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" y="499790"/>
            <a:ext cx="1949819" cy="194981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B74F6-3671-0888-CB79-444B10C24C08}"/>
              </a:ext>
            </a:extLst>
          </p:cNvPr>
          <p:cNvSpPr txBox="1"/>
          <p:nvPr/>
        </p:nvSpPr>
        <p:spPr>
          <a:xfrm>
            <a:off x="1938194" y="1483568"/>
            <a:ext cx="144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/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I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II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. 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SỐ ĐO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 GÓC</a:t>
            </a:r>
            <a:endParaRPr lang="en-US" sz="4800" b="1" dirty="0">
              <a:solidFill>
                <a:srgbClr val="2A1C72"/>
              </a:solidFill>
              <a:latin typeface="Nunito" pitchFamily="2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9F34B5D-5BB4-5028-C20B-954B810CF3B3}"/>
              </a:ext>
            </a:extLst>
          </p:cNvPr>
          <p:cNvSpPr txBox="1">
            <a:spLocks/>
          </p:cNvSpPr>
          <p:nvPr/>
        </p:nvSpPr>
        <p:spPr>
          <a:xfrm>
            <a:off x="2044024" y="2897781"/>
            <a:ext cx="14110376" cy="26267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rgbClr val="E6C7DE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Bahiana"/>
                <a:cs typeface="Arial" panose="020B0604020202020204" pitchFamily="34" charset="0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HĐ3. 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sym typeface="Bahiana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a)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Hãy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quan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sát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thước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góc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và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cho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biết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thước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góc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có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đặc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điểm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gì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?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b)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Dùng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thước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góc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để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xác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định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số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góc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xOy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trong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Hình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77a.</a:t>
            </a:r>
            <a:endParaRPr kumimoji="0" lang="vi-VN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 pitchFamily="2" charset="0"/>
              <a:sym typeface="Bahiana"/>
            </a:endParaRPr>
          </a:p>
        </p:txBody>
      </p:sp>
      <p:pic>
        <p:nvPicPr>
          <p:cNvPr id="20" name="Picture 2" descr="Thước đo Góc">
            <a:extLst>
              <a:ext uri="{FF2B5EF4-FFF2-40B4-BE49-F238E27FC236}">
                <a16:creationId xmlns:a16="http://schemas.microsoft.com/office/drawing/2014/main" id="{CB82B88C-6745-A28E-33CF-9F30BD91E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96" y="5557018"/>
            <a:ext cx="5154372" cy="25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D9A471-2029-A8DA-D220-D5E0F0BD6233}"/>
              </a:ext>
            </a:extLst>
          </p:cNvPr>
          <p:cNvSpPr txBox="1"/>
          <p:nvPr/>
        </p:nvSpPr>
        <p:spPr>
          <a:xfrm>
            <a:off x="2133600" y="7843323"/>
            <a:ext cx="14107164" cy="149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a)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Thước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đo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góc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có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dạng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nửa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hình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tròn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và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chia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đều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thành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180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phần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bằng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nhau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,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mỗi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phần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ứng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với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 1</a:t>
            </a:r>
            <a:r>
              <a:rPr lang="en-US" sz="3600" b="1" kern="0" baseline="3000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o</a:t>
            </a:r>
            <a:r>
              <a:rPr lang="en-US" sz="3600" b="1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.</a:t>
            </a:r>
            <a:endParaRPr lang="vi-VN" sz="3600" b="1" kern="0" dirty="0">
              <a:solidFill>
                <a:srgbClr val="000000"/>
              </a:solidFill>
              <a:latin typeface="Nunito" pitchFamily="2" charset="0"/>
              <a:cs typeface="Arial"/>
              <a:sym typeface="Arial"/>
            </a:endParaRPr>
          </a:p>
        </p:txBody>
      </p:sp>
      <p:grpSp>
        <p:nvGrpSpPr>
          <p:cNvPr id="22" name="Google Shape;2994;p50">
            <a:extLst>
              <a:ext uri="{FF2B5EF4-FFF2-40B4-BE49-F238E27FC236}">
                <a16:creationId xmlns:a16="http://schemas.microsoft.com/office/drawing/2014/main" id="{7D84DABC-DF8C-8658-818B-756A666F8642}"/>
              </a:ext>
            </a:extLst>
          </p:cNvPr>
          <p:cNvGrpSpPr/>
          <p:nvPr/>
        </p:nvGrpSpPr>
        <p:grpSpPr>
          <a:xfrm>
            <a:off x="15662673" y="2483940"/>
            <a:ext cx="983453" cy="1072944"/>
            <a:chOff x="5285663" y="1778625"/>
            <a:chExt cx="577900" cy="576325"/>
          </a:xfrm>
        </p:grpSpPr>
        <p:sp>
          <p:nvSpPr>
            <p:cNvPr id="23" name="Google Shape;2995;p50">
              <a:extLst>
                <a:ext uri="{FF2B5EF4-FFF2-40B4-BE49-F238E27FC236}">
                  <a16:creationId xmlns:a16="http://schemas.microsoft.com/office/drawing/2014/main" id="{CCC1AD87-CCD2-2C11-1F93-6E8AF23BA0EF}"/>
                </a:ext>
              </a:extLst>
            </p:cNvPr>
            <p:cNvSpPr/>
            <p:nvPr/>
          </p:nvSpPr>
          <p:spPr>
            <a:xfrm>
              <a:off x="5294763" y="1787725"/>
              <a:ext cx="424650" cy="558125"/>
            </a:xfrm>
            <a:custGeom>
              <a:avLst/>
              <a:gdLst/>
              <a:ahLst/>
              <a:cxnLst/>
              <a:rect l="l" t="t" r="r" b="b"/>
              <a:pathLst>
                <a:path w="16986" h="22325" extrusionOk="0">
                  <a:moveTo>
                    <a:pt x="1887" y="0"/>
                  </a:moveTo>
                  <a:cubicBezTo>
                    <a:pt x="846" y="0"/>
                    <a:pt x="1" y="872"/>
                    <a:pt x="1" y="1942"/>
                  </a:cubicBezTo>
                  <a:lnTo>
                    <a:pt x="1" y="20383"/>
                  </a:lnTo>
                  <a:cubicBezTo>
                    <a:pt x="1" y="21456"/>
                    <a:pt x="843" y="22325"/>
                    <a:pt x="1887" y="22325"/>
                  </a:cubicBezTo>
                  <a:lnTo>
                    <a:pt x="15100" y="22325"/>
                  </a:lnTo>
                  <a:cubicBezTo>
                    <a:pt x="16140" y="22325"/>
                    <a:pt x="16986" y="21453"/>
                    <a:pt x="16986" y="20383"/>
                  </a:cubicBezTo>
                  <a:lnTo>
                    <a:pt x="16986" y="16235"/>
                  </a:lnTo>
                  <a:lnTo>
                    <a:pt x="16986" y="13588"/>
                  </a:lnTo>
                  <a:lnTo>
                    <a:pt x="16986" y="1942"/>
                  </a:lnTo>
                  <a:cubicBezTo>
                    <a:pt x="16986" y="869"/>
                    <a:pt x="16140" y="0"/>
                    <a:pt x="1509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24" name="Google Shape;2996;p50">
              <a:extLst>
                <a:ext uri="{FF2B5EF4-FFF2-40B4-BE49-F238E27FC236}">
                  <a16:creationId xmlns:a16="http://schemas.microsoft.com/office/drawing/2014/main" id="{43883CAB-3136-1A75-B4D7-E7078E86268B}"/>
                </a:ext>
              </a:extLst>
            </p:cNvPr>
            <p:cNvSpPr/>
            <p:nvPr/>
          </p:nvSpPr>
          <p:spPr>
            <a:xfrm>
              <a:off x="5355438" y="1848375"/>
              <a:ext cx="48525" cy="436750"/>
            </a:xfrm>
            <a:custGeom>
              <a:avLst/>
              <a:gdLst/>
              <a:ahLst/>
              <a:cxnLst/>
              <a:rect l="l" t="t" r="r" b="b"/>
              <a:pathLst>
                <a:path w="1941" h="17470" extrusionOk="0">
                  <a:moveTo>
                    <a:pt x="972" y="0"/>
                  </a:moveTo>
                  <a:cubicBezTo>
                    <a:pt x="437" y="0"/>
                    <a:pt x="1" y="436"/>
                    <a:pt x="1" y="971"/>
                  </a:cubicBezTo>
                  <a:cubicBezTo>
                    <a:pt x="1" y="1505"/>
                    <a:pt x="434" y="1941"/>
                    <a:pt x="972" y="1941"/>
                  </a:cubicBezTo>
                  <a:cubicBezTo>
                    <a:pt x="1506" y="1941"/>
                    <a:pt x="1941" y="1508"/>
                    <a:pt x="1941" y="971"/>
                  </a:cubicBezTo>
                  <a:cubicBezTo>
                    <a:pt x="1941" y="436"/>
                    <a:pt x="1507" y="0"/>
                    <a:pt x="972" y="0"/>
                  </a:cubicBezTo>
                  <a:close/>
                  <a:moveTo>
                    <a:pt x="972" y="7765"/>
                  </a:moveTo>
                  <a:cubicBezTo>
                    <a:pt x="434" y="7765"/>
                    <a:pt x="1" y="8201"/>
                    <a:pt x="1" y="8736"/>
                  </a:cubicBezTo>
                  <a:cubicBezTo>
                    <a:pt x="1" y="9272"/>
                    <a:pt x="437" y="9705"/>
                    <a:pt x="972" y="9705"/>
                  </a:cubicBezTo>
                  <a:cubicBezTo>
                    <a:pt x="1507" y="9705"/>
                    <a:pt x="1941" y="9270"/>
                    <a:pt x="1941" y="8736"/>
                  </a:cubicBezTo>
                  <a:cubicBezTo>
                    <a:pt x="1941" y="8201"/>
                    <a:pt x="1507" y="7765"/>
                    <a:pt x="972" y="7765"/>
                  </a:cubicBezTo>
                  <a:close/>
                  <a:moveTo>
                    <a:pt x="972" y="15530"/>
                  </a:moveTo>
                  <a:cubicBezTo>
                    <a:pt x="434" y="15530"/>
                    <a:pt x="1" y="15965"/>
                    <a:pt x="1" y="16501"/>
                  </a:cubicBezTo>
                  <a:cubicBezTo>
                    <a:pt x="1" y="17035"/>
                    <a:pt x="437" y="17470"/>
                    <a:pt x="972" y="17470"/>
                  </a:cubicBezTo>
                  <a:cubicBezTo>
                    <a:pt x="1507" y="17470"/>
                    <a:pt x="1941" y="17035"/>
                    <a:pt x="1941" y="16501"/>
                  </a:cubicBezTo>
                  <a:cubicBezTo>
                    <a:pt x="1941" y="15965"/>
                    <a:pt x="1507" y="15530"/>
                    <a:pt x="972" y="155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25" name="Google Shape;2997;p50">
              <a:extLst>
                <a:ext uri="{FF2B5EF4-FFF2-40B4-BE49-F238E27FC236}">
                  <a16:creationId xmlns:a16="http://schemas.microsoft.com/office/drawing/2014/main" id="{DCA31F4D-5CA7-3AF1-B3FF-FE46AE3CC5D0}"/>
                </a:ext>
              </a:extLst>
            </p:cNvPr>
            <p:cNvSpPr/>
            <p:nvPr/>
          </p:nvSpPr>
          <p:spPr>
            <a:xfrm>
              <a:off x="5625363" y="1787725"/>
              <a:ext cx="18250" cy="558125"/>
            </a:xfrm>
            <a:custGeom>
              <a:avLst/>
              <a:gdLst/>
              <a:ahLst/>
              <a:cxnLst/>
              <a:rect l="l" t="t" r="r" b="b"/>
              <a:pathLst>
                <a:path w="730" h="22325" extrusionOk="0">
                  <a:moveTo>
                    <a:pt x="2" y="0"/>
                  </a:moveTo>
                  <a:lnTo>
                    <a:pt x="2" y="1457"/>
                  </a:lnTo>
                  <a:cubicBezTo>
                    <a:pt x="2" y="1657"/>
                    <a:pt x="165" y="1821"/>
                    <a:pt x="365" y="1821"/>
                  </a:cubicBezTo>
                  <a:cubicBezTo>
                    <a:pt x="566" y="1821"/>
                    <a:pt x="729" y="1657"/>
                    <a:pt x="729" y="1457"/>
                  </a:cubicBezTo>
                  <a:lnTo>
                    <a:pt x="729" y="0"/>
                  </a:lnTo>
                  <a:close/>
                  <a:moveTo>
                    <a:pt x="365" y="2500"/>
                  </a:moveTo>
                  <a:cubicBezTo>
                    <a:pt x="165" y="2500"/>
                    <a:pt x="2" y="2664"/>
                    <a:pt x="2" y="2864"/>
                  </a:cubicBezTo>
                  <a:lnTo>
                    <a:pt x="2" y="2912"/>
                  </a:lnTo>
                  <a:cubicBezTo>
                    <a:pt x="2" y="3113"/>
                    <a:pt x="165" y="3276"/>
                    <a:pt x="365" y="3276"/>
                  </a:cubicBezTo>
                  <a:cubicBezTo>
                    <a:pt x="566" y="3276"/>
                    <a:pt x="728" y="3113"/>
                    <a:pt x="729" y="2912"/>
                  </a:cubicBezTo>
                  <a:lnTo>
                    <a:pt x="729" y="2864"/>
                  </a:lnTo>
                  <a:cubicBezTo>
                    <a:pt x="729" y="2664"/>
                    <a:pt x="566" y="2500"/>
                    <a:pt x="365" y="2500"/>
                  </a:cubicBezTo>
                  <a:close/>
                  <a:moveTo>
                    <a:pt x="364" y="4005"/>
                  </a:moveTo>
                  <a:cubicBezTo>
                    <a:pt x="162" y="4005"/>
                    <a:pt x="0" y="4167"/>
                    <a:pt x="0" y="4369"/>
                  </a:cubicBezTo>
                  <a:lnTo>
                    <a:pt x="0" y="22325"/>
                  </a:lnTo>
                  <a:lnTo>
                    <a:pt x="728" y="22325"/>
                  </a:lnTo>
                  <a:lnTo>
                    <a:pt x="728" y="4369"/>
                  </a:lnTo>
                  <a:cubicBezTo>
                    <a:pt x="728" y="4167"/>
                    <a:pt x="564" y="4005"/>
                    <a:pt x="364" y="4005"/>
                  </a:cubicBezTo>
                  <a:close/>
                </a:path>
              </a:pathLst>
            </a:custGeom>
            <a:solidFill>
              <a:srgbClr val="FF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26" name="Google Shape;2998;p50">
              <a:extLst>
                <a:ext uri="{FF2B5EF4-FFF2-40B4-BE49-F238E27FC236}">
                  <a16:creationId xmlns:a16="http://schemas.microsoft.com/office/drawing/2014/main" id="{9F576A84-5CBF-DFD2-D970-6AB9F2FF5964}"/>
                </a:ext>
              </a:extLst>
            </p:cNvPr>
            <p:cNvSpPr/>
            <p:nvPr/>
          </p:nvSpPr>
          <p:spPr>
            <a:xfrm>
              <a:off x="5477138" y="1983450"/>
              <a:ext cx="378100" cy="362400"/>
            </a:xfrm>
            <a:custGeom>
              <a:avLst/>
              <a:gdLst/>
              <a:ahLst/>
              <a:cxnLst/>
              <a:rect l="l" t="t" r="r" b="b"/>
              <a:pathLst>
                <a:path w="15124" h="14496" extrusionOk="0">
                  <a:moveTo>
                    <a:pt x="11656" y="1"/>
                  </a:moveTo>
                  <a:cubicBezTo>
                    <a:pt x="11407" y="1"/>
                    <a:pt x="11159" y="95"/>
                    <a:pt x="10970" y="284"/>
                  </a:cubicBezTo>
                  <a:lnTo>
                    <a:pt x="2050" y="9205"/>
                  </a:lnTo>
                  <a:cubicBezTo>
                    <a:pt x="1670" y="9586"/>
                    <a:pt x="1670" y="10200"/>
                    <a:pt x="2050" y="10579"/>
                  </a:cubicBezTo>
                  <a:lnTo>
                    <a:pt x="2243" y="10772"/>
                  </a:lnTo>
                  <a:lnTo>
                    <a:pt x="191" y="12824"/>
                  </a:lnTo>
                  <a:cubicBezTo>
                    <a:pt x="0" y="13012"/>
                    <a:pt x="0" y="13319"/>
                    <a:pt x="191" y="13509"/>
                  </a:cubicBezTo>
                  <a:lnTo>
                    <a:pt x="1173" y="14496"/>
                  </a:lnTo>
                  <a:lnTo>
                    <a:pt x="2547" y="14496"/>
                  </a:lnTo>
                  <a:lnTo>
                    <a:pt x="4255" y="12786"/>
                  </a:lnTo>
                  <a:lnTo>
                    <a:pt x="4448" y="12981"/>
                  </a:lnTo>
                  <a:cubicBezTo>
                    <a:pt x="4639" y="13170"/>
                    <a:pt x="4888" y="13264"/>
                    <a:pt x="5136" y="13264"/>
                  </a:cubicBezTo>
                  <a:cubicBezTo>
                    <a:pt x="5385" y="13264"/>
                    <a:pt x="5633" y="13170"/>
                    <a:pt x="5823" y="12981"/>
                  </a:cubicBezTo>
                  <a:lnTo>
                    <a:pt x="14744" y="4058"/>
                  </a:lnTo>
                  <a:cubicBezTo>
                    <a:pt x="15124" y="3680"/>
                    <a:pt x="15124" y="3064"/>
                    <a:pt x="14744" y="2686"/>
                  </a:cubicBezTo>
                  <a:lnTo>
                    <a:pt x="12343" y="284"/>
                  </a:lnTo>
                  <a:cubicBezTo>
                    <a:pt x="12153" y="95"/>
                    <a:pt x="11904" y="1"/>
                    <a:pt x="11656" y="1"/>
                  </a:cubicBezTo>
                  <a:close/>
                </a:path>
              </a:pathLst>
            </a:custGeom>
            <a:solidFill>
              <a:srgbClr val="FAC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27" name="Google Shape;2999;p50">
              <a:extLst>
                <a:ext uri="{FF2B5EF4-FFF2-40B4-BE49-F238E27FC236}">
                  <a16:creationId xmlns:a16="http://schemas.microsoft.com/office/drawing/2014/main" id="{47141E42-DFF2-1D33-96DF-3D51A52C2CAC}"/>
                </a:ext>
              </a:extLst>
            </p:cNvPr>
            <p:cNvSpPr/>
            <p:nvPr/>
          </p:nvSpPr>
          <p:spPr>
            <a:xfrm>
              <a:off x="5518888" y="1983400"/>
              <a:ext cx="336350" cy="331675"/>
            </a:xfrm>
            <a:custGeom>
              <a:avLst/>
              <a:gdLst/>
              <a:ahLst/>
              <a:cxnLst/>
              <a:rect l="l" t="t" r="r" b="b"/>
              <a:pathLst>
                <a:path w="13454" h="13267" extrusionOk="0">
                  <a:moveTo>
                    <a:pt x="9986" y="1"/>
                  </a:moveTo>
                  <a:cubicBezTo>
                    <a:pt x="9737" y="1"/>
                    <a:pt x="9489" y="96"/>
                    <a:pt x="9300" y="286"/>
                  </a:cubicBezTo>
                  <a:lnTo>
                    <a:pt x="380" y="9207"/>
                  </a:lnTo>
                  <a:cubicBezTo>
                    <a:pt x="0" y="9588"/>
                    <a:pt x="0" y="10202"/>
                    <a:pt x="380" y="10581"/>
                  </a:cubicBezTo>
                  <a:lnTo>
                    <a:pt x="2778" y="12983"/>
                  </a:lnTo>
                  <a:cubicBezTo>
                    <a:pt x="2969" y="13172"/>
                    <a:pt x="3218" y="13266"/>
                    <a:pt x="3466" y="13266"/>
                  </a:cubicBezTo>
                  <a:cubicBezTo>
                    <a:pt x="3715" y="13266"/>
                    <a:pt x="3963" y="13172"/>
                    <a:pt x="4153" y="12983"/>
                  </a:cubicBezTo>
                  <a:lnTo>
                    <a:pt x="13074" y="4061"/>
                  </a:lnTo>
                  <a:cubicBezTo>
                    <a:pt x="13454" y="3682"/>
                    <a:pt x="13454" y="3066"/>
                    <a:pt x="13074" y="2688"/>
                  </a:cubicBezTo>
                  <a:lnTo>
                    <a:pt x="10673" y="286"/>
                  </a:lnTo>
                  <a:cubicBezTo>
                    <a:pt x="10483" y="96"/>
                    <a:pt x="10234" y="1"/>
                    <a:pt x="9986" y="1"/>
                  </a:cubicBezTo>
                  <a:close/>
                </a:path>
              </a:pathLst>
            </a:custGeom>
            <a:solidFill>
              <a:srgbClr val="629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28" name="Google Shape;3000;p50">
              <a:extLst>
                <a:ext uri="{FF2B5EF4-FFF2-40B4-BE49-F238E27FC236}">
                  <a16:creationId xmlns:a16="http://schemas.microsoft.com/office/drawing/2014/main" id="{2708DF30-8D4C-8D47-0DC4-2C126B737CFC}"/>
                </a:ext>
              </a:extLst>
            </p:cNvPr>
            <p:cNvSpPr/>
            <p:nvPr/>
          </p:nvSpPr>
          <p:spPr>
            <a:xfrm>
              <a:off x="5703763" y="1986975"/>
              <a:ext cx="146750" cy="144375"/>
            </a:xfrm>
            <a:custGeom>
              <a:avLst/>
              <a:gdLst/>
              <a:ahLst/>
              <a:cxnLst/>
              <a:rect l="l" t="t" r="r" b="b"/>
              <a:pathLst>
                <a:path w="5870" h="5775" extrusionOk="0">
                  <a:moveTo>
                    <a:pt x="4309" y="1"/>
                  </a:moveTo>
                  <a:cubicBezTo>
                    <a:pt x="4185" y="1"/>
                    <a:pt x="4061" y="48"/>
                    <a:pt x="3965" y="143"/>
                  </a:cubicBezTo>
                  <a:lnTo>
                    <a:pt x="191" y="3918"/>
                  </a:lnTo>
                  <a:cubicBezTo>
                    <a:pt x="1" y="4107"/>
                    <a:pt x="1" y="4414"/>
                    <a:pt x="191" y="4604"/>
                  </a:cubicBezTo>
                  <a:lnTo>
                    <a:pt x="1220" y="5632"/>
                  </a:lnTo>
                  <a:cubicBezTo>
                    <a:pt x="1314" y="5727"/>
                    <a:pt x="1437" y="5775"/>
                    <a:pt x="1561" y="5775"/>
                  </a:cubicBezTo>
                  <a:cubicBezTo>
                    <a:pt x="1685" y="5775"/>
                    <a:pt x="1810" y="5727"/>
                    <a:pt x="1905" y="5632"/>
                  </a:cubicBezTo>
                  <a:lnTo>
                    <a:pt x="5679" y="1857"/>
                  </a:lnTo>
                  <a:cubicBezTo>
                    <a:pt x="5870" y="1670"/>
                    <a:pt x="5870" y="1361"/>
                    <a:pt x="5679" y="1172"/>
                  </a:cubicBezTo>
                  <a:lnTo>
                    <a:pt x="4652" y="143"/>
                  </a:lnTo>
                  <a:cubicBezTo>
                    <a:pt x="4557" y="48"/>
                    <a:pt x="4433" y="1"/>
                    <a:pt x="4309" y="1"/>
                  </a:cubicBezTo>
                  <a:close/>
                </a:path>
              </a:pathLst>
            </a:custGeom>
            <a:solidFill>
              <a:srgbClr val="FAC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29" name="Google Shape;3001;p50">
              <a:extLst>
                <a:ext uri="{FF2B5EF4-FFF2-40B4-BE49-F238E27FC236}">
                  <a16:creationId xmlns:a16="http://schemas.microsoft.com/office/drawing/2014/main" id="{1CC878B6-76A9-19B1-403C-11D7FC396469}"/>
                </a:ext>
              </a:extLst>
            </p:cNvPr>
            <p:cNvSpPr/>
            <p:nvPr/>
          </p:nvSpPr>
          <p:spPr>
            <a:xfrm>
              <a:off x="5285663" y="1778625"/>
              <a:ext cx="577900" cy="576325"/>
            </a:xfrm>
            <a:custGeom>
              <a:avLst/>
              <a:gdLst/>
              <a:ahLst/>
              <a:cxnLst/>
              <a:rect l="l" t="t" r="r" b="b"/>
              <a:pathLst>
                <a:path w="23116" h="23053" extrusionOk="0">
                  <a:moveTo>
                    <a:pt x="3763" y="3155"/>
                  </a:moveTo>
                  <a:cubicBezTo>
                    <a:pt x="4097" y="3155"/>
                    <a:pt x="4368" y="3427"/>
                    <a:pt x="4368" y="3761"/>
                  </a:cubicBezTo>
                  <a:cubicBezTo>
                    <a:pt x="4368" y="4096"/>
                    <a:pt x="4097" y="4366"/>
                    <a:pt x="3763" y="4366"/>
                  </a:cubicBezTo>
                  <a:cubicBezTo>
                    <a:pt x="3429" y="4366"/>
                    <a:pt x="3157" y="4095"/>
                    <a:pt x="3157" y="3761"/>
                  </a:cubicBezTo>
                  <a:cubicBezTo>
                    <a:pt x="3157" y="3427"/>
                    <a:pt x="3429" y="3155"/>
                    <a:pt x="3763" y="3155"/>
                  </a:cubicBezTo>
                  <a:close/>
                  <a:moveTo>
                    <a:pt x="3763" y="2426"/>
                  </a:moveTo>
                  <a:cubicBezTo>
                    <a:pt x="3026" y="2426"/>
                    <a:pt x="2428" y="3025"/>
                    <a:pt x="2428" y="3761"/>
                  </a:cubicBezTo>
                  <a:cubicBezTo>
                    <a:pt x="2428" y="4497"/>
                    <a:pt x="3026" y="5095"/>
                    <a:pt x="3763" y="5095"/>
                  </a:cubicBezTo>
                  <a:cubicBezTo>
                    <a:pt x="4497" y="5095"/>
                    <a:pt x="5097" y="4496"/>
                    <a:pt x="5097" y="3761"/>
                  </a:cubicBezTo>
                  <a:cubicBezTo>
                    <a:pt x="5097" y="3026"/>
                    <a:pt x="4497" y="2426"/>
                    <a:pt x="3763" y="2426"/>
                  </a:cubicBezTo>
                  <a:close/>
                  <a:moveTo>
                    <a:pt x="7159" y="5946"/>
                  </a:moveTo>
                  <a:cubicBezTo>
                    <a:pt x="6959" y="5946"/>
                    <a:pt x="6795" y="6110"/>
                    <a:pt x="6795" y="6310"/>
                  </a:cubicBezTo>
                  <a:cubicBezTo>
                    <a:pt x="6795" y="6511"/>
                    <a:pt x="6959" y="6674"/>
                    <a:pt x="7159" y="6674"/>
                  </a:cubicBezTo>
                  <a:lnTo>
                    <a:pt x="10556" y="6674"/>
                  </a:lnTo>
                  <a:cubicBezTo>
                    <a:pt x="10756" y="6674"/>
                    <a:pt x="10919" y="6511"/>
                    <a:pt x="10919" y="6310"/>
                  </a:cubicBezTo>
                  <a:cubicBezTo>
                    <a:pt x="10919" y="6107"/>
                    <a:pt x="10756" y="5946"/>
                    <a:pt x="10556" y="5946"/>
                  </a:cubicBezTo>
                  <a:close/>
                  <a:moveTo>
                    <a:pt x="7159" y="7400"/>
                  </a:moveTo>
                  <a:cubicBezTo>
                    <a:pt x="6959" y="7400"/>
                    <a:pt x="6795" y="7564"/>
                    <a:pt x="6795" y="7766"/>
                  </a:cubicBezTo>
                  <a:cubicBezTo>
                    <a:pt x="6795" y="7966"/>
                    <a:pt x="6959" y="8129"/>
                    <a:pt x="7159" y="8129"/>
                  </a:cubicBezTo>
                  <a:lnTo>
                    <a:pt x="10556" y="8129"/>
                  </a:lnTo>
                  <a:cubicBezTo>
                    <a:pt x="10756" y="8129"/>
                    <a:pt x="10919" y="7966"/>
                    <a:pt x="10919" y="7766"/>
                  </a:cubicBezTo>
                  <a:cubicBezTo>
                    <a:pt x="10919" y="7564"/>
                    <a:pt x="10756" y="7400"/>
                    <a:pt x="10556" y="7400"/>
                  </a:cubicBezTo>
                  <a:close/>
                  <a:moveTo>
                    <a:pt x="7159" y="10800"/>
                  </a:moveTo>
                  <a:cubicBezTo>
                    <a:pt x="6959" y="10800"/>
                    <a:pt x="6795" y="10963"/>
                    <a:pt x="6795" y="11163"/>
                  </a:cubicBezTo>
                  <a:cubicBezTo>
                    <a:pt x="6795" y="11364"/>
                    <a:pt x="6959" y="11527"/>
                    <a:pt x="7159" y="11527"/>
                  </a:cubicBezTo>
                  <a:lnTo>
                    <a:pt x="10556" y="11527"/>
                  </a:lnTo>
                  <a:cubicBezTo>
                    <a:pt x="10756" y="11527"/>
                    <a:pt x="10919" y="11364"/>
                    <a:pt x="10919" y="11163"/>
                  </a:cubicBezTo>
                  <a:cubicBezTo>
                    <a:pt x="10919" y="10960"/>
                    <a:pt x="10756" y="10800"/>
                    <a:pt x="10556" y="10800"/>
                  </a:cubicBezTo>
                  <a:close/>
                  <a:moveTo>
                    <a:pt x="3763" y="10920"/>
                  </a:moveTo>
                  <a:cubicBezTo>
                    <a:pt x="4097" y="10920"/>
                    <a:pt x="4368" y="11192"/>
                    <a:pt x="4368" y="11526"/>
                  </a:cubicBezTo>
                  <a:cubicBezTo>
                    <a:pt x="4368" y="11861"/>
                    <a:pt x="4097" y="12131"/>
                    <a:pt x="3763" y="12131"/>
                  </a:cubicBezTo>
                  <a:cubicBezTo>
                    <a:pt x="3429" y="12131"/>
                    <a:pt x="3157" y="11860"/>
                    <a:pt x="3157" y="11526"/>
                  </a:cubicBezTo>
                  <a:cubicBezTo>
                    <a:pt x="3157" y="11192"/>
                    <a:pt x="3429" y="10920"/>
                    <a:pt x="3763" y="10920"/>
                  </a:cubicBezTo>
                  <a:close/>
                  <a:moveTo>
                    <a:pt x="3763" y="10191"/>
                  </a:moveTo>
                  <a:cubicBezTo>
                    <a:pt x="3026" y="10191"/>
                    <a:pt x="2428" y="10790"/>
                    <a:pt x="2428" y="11526"/>
                  </a:cubicBezTo>
                  <a:cubicBezTo>
                    <a:pt x="2428" y="12260"/>
                    <a:pt x="3026" y="12860"/>
                    <a:pt x="3763" y="12860"/>
                  </a:cubicBezTo>
                  <a:cubicBezTo>
                    <a:pt x="4497" y="12860"/>
                    <a:pt x="5097" y="12260"/>
                    <a:pt x="5097" y="11526"/>
                  </a:cubicBezTo>
                  <a:cubicBezTo>
                    <a:pt x="5097" y="10790"/>
                    <a:pt x="4497" y="10191"/>
                    <a:pt x="3763" y="10191"/>
                  </a:cubicBezTo>
                  <a:close/>
                  <a:moveTo>
                    <a:pt x="7158" y="12253"/>
                  </a:moveTo>
                  <a:cubicBezTo>
                    <a:pt x="6956" y="12253"/>
                    <a:pt x="6792" y="12417"/>
                    <a:pt x="6792" y="12619"/>
                  </a:cubicBezTo>
                  <a:cubicBezTo>
                    <a:pt x="6792" y="12819"/>
                    <a:pt x="6956" y="12982"/>
                    <a:pt x="7158" y="12982"/>
                  </a:cubicBezTo>
                  <a:lnTo>
                    <a:pt x="8614" y="12982"/>
                  </a:lnTo>
                  <a:cubicBezTo>
                    <a:pt x="8816" y="12982"/>
                    <a:pt x="8978" y="12819"/>
                    <a:pt x="8978" y="12619"/>
                  </a:cubicBezTo>
                  <a:cubicBezTo>
                    <a:pt x="8978" y="12417"/>
                    <a:pt x="8815" y="12253"/>
                    <a:pt x="8614" y="12253"/>
                  </a:cubicBezTo>
                  <a:close/>
                  <a:moveTo>
                    <a:pt x="20969" y="8694"/>
                  </a:moveTo>
                  <a:cubicBezTo>
                    <a:pt x="20988" y="8694"/>
                    <a:pt x="21025" y="8699"/>
                    <a:pt x="21055" y="8729"/>
                  </a:cubicBezTo>
                  <a:lnTo>
                    <a:pt x="22084" y="9759"/>
                  </a:lnTo>
                  <a:cubicBezTo>
                    <a:pt x="22132" y="9808"/>
                    <a:pt x="22132" y="9884"/>
                    <a:pt x="22084" y="9933"/>
                  </a:cubicBezTo>
                  <a:lnTo>
                    <a:pt x="18309" y="13707"/>
                  </a:lnTo>
                  <a:cubicBezTo>
                    <a:pt x="18285" y="13731"/>
                    <a:pt x="18254" y="13743"/>
                    <a:pt x="18223" y="13743"/>
                  </a:cubicBezTo>
                  <a:cubicBezTo>
                    <a:pt x="18192" y="13743"/>
                    <a:pt x="18161" y="13731"/>
                    <a:pt x="18137" y="13707"/>
                  </a:cubicBezTo>
                  <a:lnTo>
                    <a:pt x="17108" y="12678"/>
                  </a:lnTo>
                  <a:cubicBezTo>
                    <a:pt x="17078" y="12648"/>
                    <a:pt x="17073" y="12613"/>
                    <a:pt x="17073" y="12593"/>
                  </a:cubicBezTo>
                  <a:cubicBezTo>
                    <a:pt x="17073" y="12576"/>
                    <a:pt x="17078" y="12538"/>
                    <a:pt x="17108" y="12508"/>
                  </a:cubicBezTo>
                  <a:lnTo>
                    <a:pt x="20884" y="8729"/>
                  </a:lnTo>
                  <a:cubicBezTo>
                    <a:pt x="20915" y="8699"/>
                    <a:pt x="20952" y="8694"/>
                    <a:pt x="20969" y="8694"/>
                  </a:cubicBezTo>
                  <a:close/>
                  <a:moveTo>
                    <a:pt x="3763" y="18684"/>
                  </a:moveTo>
                  <a:cubicBezTo>
                    <a:pt x="4097" y="18684"/>
                    <a:pt x="4368" y="18957"/>
                    <a:pt x="4368" y="19291"/>
                  </a:cubicBezTo>
                  <a:cubicBezTo>
                    <a:pt x="4368" y="19626"/>
                    <a:pt x="4097" y="19896"/>
                    <a:pt x="3763" y="19896"/>
                  </a:cubicBezTo>
                  <a:cubicBezTo>
                    <a:pt x="3429" y="19896"/>
                    <a:pt x="3157" y="19625"/>
                    <a:pt x="3157" y="19291"/>
                  </a:cubicBezTo>
                  <a:cubicBezTo>
                    <a:pt x="3157" y="18957"/>
                    <a:pt x="3429" y="18684"/>
                    <a:pt x="3763" y="18684"/>
                  </a:cubicBezTo>
                  <a:close/>
                  <a:moveTo>
                    <a:pt x="3763" y="17956"/>
                  </a:moveTo>
                  <a:cubicBezTo>
                    <a:pt x="3026" y="17956"/>
                    <a:pt x="2428" y="18555"/>
                    <a:pt x="2428" y="19291"/>
                  </a:cubicBezTo>
                  <a:cubicBezTo>
                    <a:pt x="2428" y="20025"/>
                    <a:pt x="3026" y="20624"/>
                    <a:pt x="3763" y="20624"/>
                  </a:cubicBezTo>
                  <a:cubicBezTo>
                    <a:pt x="4497" y="20624"/>
                    <a:pt x="5097" y="20025"/>
                    <a:pt x="5097" y="19291"/>
                  </a:cubicBezTo>
                  <a:cubicBezTo>
                    <a:pt x="5097" y="18555"/>
                    <a:pt x="4497" y="17956"/>
                    <a:pt x="3763" y="17956"/>
                  </a:cubicBezTo>
                  <a:close/>
                  <a:moveTo>
                    <a:pt x="19253" y="8557"/>
                  </a:moveTo>
                  <a:cubicBezTo>
                    <a:pt x="19408" y="8557"/>
                    <a:pt x="19561" y="8615"/>
                    <a:pt x="19680" y="8735"/>
                  </a:cubicBezTo>
                  <a:cubicBezTo>
                    <a:pt x="19710" y="8765"/>
                    <a:pt x="19746" y="8789"/>
                    <a:pt x="19781" y="8806"/>
                  </a:cubicBezTo>
                  <a:lnTo>
                    <a:pt x="16592" y="11995"/>
                  </a:lnTo>
                  <a:cubicBezTo>
                    <a:pt x="16433" y="12154"/>
                    <a:pt x="16344" y="12367"/>
                    <a:pt x="16344" y="12594"/>
                  </a:cubicBezTo>
                  <a:cubicBezTo>
                    <a:pt x="16344" y="12822"/>
                    <a:pt x="16433" y="13035"/>
                    <a:pt x="16592" y="13196"/>
                  </a:cubicBezTo>
                  <a:lnTo>
                    <a:pt x="17621" y="14224"/>
                  </a:lnTo>
                  <a:cubicBezTo>
                    <a:pt x="17787" y="14389"/>
                    <a:pt x="18005" y="14472"/>
                    <a:pt x="18222" y="14472"/>
                  </a:cubicBezTo>
                  <a:cubicBezTo>
                    <a:pt x="18440" y="14472"/>
                    <a:pt x="18657" y="14389"/>
                    <a:pt x="18822" y="14224"/>
                  </a:cubicBezTo>
                  <a:lnTo>
                    <a:pt x="22011" y="11035"/>
                  </a:lnTo>
                  <a:cubicBezTo>
                    <a:pt x="22030" y="11072"/>
                    <a:pt x="22052" y="11107"/>
                    <a:pt x="22082" y="11136"/>
                  </a:cubicBezTo>
                  <a:cubicBezTo>
                    <a:pt x="22318" y="11372"/>
                    <a:pt x="22318" y="11759"/>
                    <a:pt x="22082" y="11995"/>
                  </a:cubicBezTo>
                  <a:lnTo>
                    <a:pt x="13162" y="20915"/>
                  </a:lnTo>
                  <a:cubicBezTo>
                    <a:pt x="13043" y="21034"/>
                    <a:pt x="12888" y="21093"/>
                    <a:pt x="12732" y="21093"/>
                  </a:cubicBezTo>
                  <a:cubicBezTo>
                    <a:pt x="12577" y="21093"/>
                    <a:pt x="12421" y="21034"/>
                    <a:pt x="12303" y="20915"/>
                  </a:cubicBezTo>
                  <a:lnTo>
                    <a:pt x="9902" y="18513"/>
                  </a:lnTo>
                  <a:cubicBezTo>
                    <a:pt x="9664" y="18277"/>
                    <a:pt x="9664" y="17892"/>
                    <a:pt x="9903" y="17656"/>
                  </a:cubicBezTo>
                  <a:lnTo>
                    <a:pt x="18825" y="8735"/>
                  </a:lnTo>
                  <a:cubicBezTo>
                    <a:pt x="18942" y="8615"/>
                    <a:pt x="19098" y="8557"/>
                    <a:pt x="19253" y="8557"/>
                  </a:cubicBezTo>
                  <a:close/>
                  <a:moveTo>
                    <a:pt x="9839" y="19480"/>
                  </a:moveTo>
                  <a:lnTo>
                    <a:pt x="11339" y="20979"/>
                  </a:lnTo>
                  <a:lnTo>
                    <a:pt x="9994" y="22325"/>
                  </a:lnTo>
                  <a:lnTo>
                    <a:pt x="8923" y="22322"/>
                  </a:lnTo>
                  <a:lnTo>
                    <a:pt x="8044" y="21445"/>
                  </a:lnTo>
                  <a:cubicBezTo>
                    <a:pt x="8015" y="21415"/>
                    <a:pt x="8009" y="21377"/>
                    <a:pt x="8009" y="21360"/>
                  </a:cubicBezTo>
                  <a:cubicBezTo>
                    <a:pt x="8009" y="21341"/>
                    <a:pt x="8015" y="21304"/>
                    <a:pt x="8044" y="21275"/>
                  </a:cubicBezTo>
                  <a:lnTo>
                    <a:pt x="9839" y="19480"/>
                  </a:lnTo>
                  <a:close/>
                  <a:moveTo>
                    <a:pt x="2252" y="1"/>
                  </a:moveTo>
                  <a:cubicBezTo>
                    <a:pt x="1010" y="1"/>
                    <a:pt x="1" y="1034"/>
                    <a:pt x="1" y="2306"/>
                  </a:cubicBezTo>
                  <a:lnTo>
                    <a:pt x="1" y="20747"/>
                  </a:lnTo>
                  <a:cubicBezTo>
                    <a:pt x="1" y="22016"/>
                    <a:pt x="1010" y="23052"/>
                    <a:pt x="2252" y="23052"/>
                  </a:cubicBezTo>
                  <a:lnTo>
                    <a:pt x="6674" y="23052"/>
                  </a:lnTo>
                  <a:cubicBezTo>
                    <a:pt x="6875" y="23052"/>
                    <a:pt x="7038" y="22889"/>
                    <a:pt x="7038" y="22689"/>
                  </a:cubicBezTo>
                  <a:cubicBezTo>
                    <a:pt x="7038" y="22485"/>
                    <a:pt x="6875" y="22325"/>
                    <a:pt x="6674" y="22325"/>
                  </a:cubicBezTo>
                  <a:lnTo>
                    <a:pt x="2252" y="22325"/>
                  </a:lnTo>
                  <a:cubicBezTo>
                    <a:pt x="1412" y="22325"/>
                    <a:pt x="730" y="21617"/>
                    <a:pt x="730" y="20747"/>
                  </a:cubicBezTo>
                  <a:lnTo>
                    <a:pt x="730" y="2306"/>
                  </a:lnTo>
                  <a:cubicBezTo>
                    <a:pt x="730" y="1436"/>
                    <a:pt x="1414" y="728"/>
                    <a:pt x="2252" y="728"/>
                  </a:cubicBezTo>
                  <a:lnTo>
                    <a:pt x="15464" y="728"/>
                  </a:lnTo>
                  <a:cubicBezTo>
                    <a:pt x="16304" y="728"/>
                    <a:pt x="16986" y="1436"/>
                    <a:pt x="16986" y="2306"/>
                  </a:cubicBezTo>
                  <a:lnTo>
                    <a:pt x="16986" y="7159"/>
                  </a:lnTo>
                  <a:cubicBezTo>
                    <a:pt x="16986" y="7361"/>
                    <a:pt x="17149" y="7524"/>
                    <a:pt x="17350" y="7524"/>
                  </a:cubicBezTo>
                  <a:cubicBezTo>
                    <a:pt x="17550" y="7524"/>
                    <a:pt x="17714" y="7361"/>
                    <a:pt x="17714" y="7159"/>
                  </a:cubicBezTo>
                  <a:lnTo>
                    <a:pt x="17714" y="2306"/>
                  </a:lnTo>
                  <a:cubicBezTo>
                    <a:pt x="17714" y="1037"/>
                    <a:pt x="16705" y="1"/>
                    <a:pt x="15464" y="1"/>
                  </a:cubicBezTo>
                  <a:close/>
                  <a:moveTo>
                    <a:pt x="19251" y="7832"/>
                  </a:moveTo>
                  <a:cubicBezTo>
                    <a:pt x="18895" y="7832"/>
                    <a:pt x="18559" y="7970"/>
                    <a:pt x="18308" y="8223"/>
                  </a:cubicBezTo>
                  <a:lnTo>
                    <a:pt x="9386" y="17143"/>
                  </a:lnTo>
                  <a:cubicBezTo>
                    <a:pt x="8887" y="17641"/>
                    <a:pt x="8866" y="18441"/>
                    <a:pt x="9325" y="18965"/>
                  </a:cubicBezTo>
                  <a:lnTo>
                    <a:pt x="7529" y="20760"/>
                  </a:lnTo>
                  <a:cubicBezTo>
                    <a:pt x="7368" y="20921"/>
                    <a:pt x="7280" y="21134"/>
                    <a:pt x="7280" y="21361"/>
                  </a:cubicBezTo>
                  <a:cubicBezTo>
                    <a:pt x="7280" y="21589"/>
                    <a:pt x="7368" y="21802"/>
                    <a:pt x="7529" y="21962"/>
                  </a:cubicBezTo>
                  <a:lnTo>
                    <a:pt x="7942" y="22376"/>
                  </a:lnTo>
                  <a:cubicBezTo>
                    <a:pt x="7836" y="22440"/>
                    <a:pt x="7764" y="22555"/>
                    <a:pt x="7764" y="22689"/>
                  </a:cubicBezTo>
                  <a:cubicBezTo>
                    <a:pt x="7764" y="22889"/>
                    <a:pt x="7928" y="23052"/>
                    <a:pt x="8128" y="23052"/>
                  </a:cubicBezTo>
                  <a:lnTo>
                    <a:pt x="18320" y="23052"/>
                  </a:lnTo>
                  <a:cubicBezTo>
                    <a:pt x="18521" y="23052"/>
                    <a:pt x="18684" y="22889"/>
                    <a:pt x="18684" y="22689"/>
                  </a:cubicBezTo>
                  <a:cubicBezTo>
                    <a:pt x="18684" y="22485"/>
                    <a:pt x="18521" y="22325"/>
                    <a:pt x="18322" y="22325"/>
                  </a:cubicBezTo>
                  <a:lnTo>
                    <a:pt x="11024" y="22325"/>
                  </a:lnTo>
                  <a:lnTo>
                    <a:pt x="11856" y="21493"/>
                  </a:lnTo>
                  <a:cubicBezTo>
                    <a:pt x="12099" y="21707"/>
                    <a:pt x="12406" y="21822"/>
                    <a:pt x="12733" y="21822"/>
                  </a:cubicBezTo>
                  <a:cubicBezTo>
                    <a:pt x="13088" y="21822"/>
                    <a:pt x="13425" y="21682"/>
                    <a:pt x="13676" y="21431"/>
                  </a:cubicBezTo>
                  <a:lnTo>
                    <a:pt x="22595" y="12509"/>
                  </a:lnTo>
                  <a:cubicBezTo>
                    <a:pt x="23115" y="11990"/>
                    <a:pt x="23115" y="11143"/>
                    <a:pt x="22595" y="10623"/>
                  </a:cubicBezTo>
                  <a:cubicBezTo>
                    <a:pt x="22565" y="10594"/>
                    <a:pt x="22530" y="10569"/>
                    <a:pt x="22494" y="10552"/>
                  </a:cubicBezTo>
                  <a:lnTo>
                    <a:pt x="22595" y="10453"/>
                  </a:lnTo>
                  <a:cubicBezTo>
                    <a:pt x="22756" y="10292"/>
                    <a:pt x="22844" y="10079"/>
                    <a:pt x="22844" y="9852"/>
                  </a:cubicBezTo>
                  <a:cubicBezTo>
                    <a:pt x="22844" y="9624"/>
                    <a:pt x="22756" y="9411"/>
                    <a:pt x="22595" y="9252"/>
                  </a:cubicBezTo>
                  <a:lnTo>
                    <a:pt x="21566" y="8223"/>
                  </a:lnTo>
                  <a:cubicBezTo>
                    <a:pt x="21401" y="8058"/>
                    <a:pt x="21184" y="7975"/>
                    <a:pt x="20966" y="7975"/>
                  </a:cubicBezTo>
                  <a:cubicBezTo>
                    <a:pt x="20749" y="7975"/>
                    <a:pt x="20531" y="8058"/>
                    <a:pt x="20365" y="8223"/>
                  </a:cubicBezTo>
                  <a:lnTo>
                    <a:pt x="20265" y="8324"/>
                  </a:lnTo>
                  <a:cubicBezTo>
                    <a:pt x="20248" y="8287"/>
                    <a:pt x="20223" y="8253"/>
                    <a:pt x="20194" y="8223"/>
                  </a:cubicBezTo>
                  <a:cubicBezTo>
                    <a:pt x="19942" y="7970"/>
                    <a:pt x="19608" y="7832"/>
                    <a:pt x="19251" y="7832"/>
                  </a:cubicBezTo>
                  <a:close/>
                  <a:moveTo>
                    <a:pt x="19777" y="22325"/>
                  </a:moveTo>
                  <a:cubicBezTo>
                    <a:pt x="19575" y="22325"/>
                    <a:pt x="19412" y="22488"/>
                    <a:pt x="19412" y="22689"/>
                  </a:cubicBezTo>
                  <a:cubicBezTo>
                    <a:pt x="19412" y="22889"/>
                    <a:pt x="19575" y="23052"/>
                    <a:pt x="19777" y="23052"/>
                  </a:cubicBezTo>
                  <a:lnTo>
                    <a:pt x="19824" y="23052"/>
                  </a:lnTo>
                  <a:cubicBezTo>
                    <a:pt x="20026" y="23052"/>
                    <a:pt x="20189" y="22889"/>
                    <a:pt x="20189" y="22689"/>
                  </a:cubicBezTo>
                  <a:cubicBezTo>
                    <a:pt x="20189" y="22485"/>
                    <a:pt x="20026" y="22325"/>
                    <a:pt x="19824" y="22325"/>
                  </a:cubicBezTo>
                  <a:close/>
                  <a:moveTo>
                    <a:pt x="22641" y="22325"/>
                  </a:moveTo>
                  <a:cubicBezTo>
                    <a:pt x="22439" y="22325"/>
                    <a:pt x="22275" y="22488"/>
                    <a:pt x="22275" y="22689"/>
                  </a:cubicBezTo>
                  <a:cubicBezTo>
                    <a:pt x="22275" y="22889"/>
                    <a:pt x="22439" y="23052"/>
                    <a:pt x="22641" y="23052"/>
                  </a:cubicBezTo>
                  <a:lnTo>
                    <a:pt x="22688" y="23052"/>
                  </a:lnTo>
                  <a:cubicBezTo>
                    <a:pt x="22889" y="23052"/>
                    <a:pt x="23053" y="22889"/>
                    <a:pt x="23053" y="22689"/>
                  </a:cubicBezTo>
                  <a:cubicBezTo>
                    <a:pt x="23053" y="22485"/>
                    <a:pt x="22889" y="22325"/>
                    <a:pt x="22688" y="22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</p:grpSp>
      <p:pic>
        <p:nvPicPr>
          <p:cNvPr id="30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id="{EFC4B439-C7E5-B8B2-4BD2-7E8E0C41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30" y="1526640"/>
            <a:ext cx="2206651" cy="220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3E02926-D48F-2FF5-1D32-1A5CBD2E14D0}"/>
              </a:ext>
            </a:extLst>
          </p:cNvPr>
          <p:cNvSpPr txBox="1"/>
          <p:nvPr/>
        </p:nvSpPr>
        <p:spPr>
          <a:xfrm>
            <a:off x="1951238" y="2171700"/>
            <a:ext cx="466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a)  </a:t>
            </a:r>
            <a:r>
              <a:rPr lang="en-US" sz="3600" b="1" kern="0" dirty="0" err="1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Đo</a:t>
            </a:r>
            <a:r>
              <a:rPr lang="en-US" sz="3600" b="1" kern="0" dirty="0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góc</a:t>
            </a:r>
            <a:endParaRPr lang="vi-VN" sz="3600" b="1" kern="0" dirty="0">
              <a:solidFill>
                <a:srgbClr val="7030A0"/>
              </a:solidFill>
              <a:latin typeface="Nunito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65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3CFAE-2D5F-50FB-BD65-E6991FC059C0}"/>
              </a:ext>
            </a:extLst>
          </p:cNvPr>
          <p:cNvSpPr/>
          <p:nvPr/>
        </p:nvSpPr>
        <p:spPr>
          <a:xfrm>
            <a:off x="611913" y="1610163"/>
            <a:ext cx="16606977" cy="8054100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D211A-B3CC-9356-39C8-6092D284E7E2}"/>
              </a:ext>
            </a:extLst>
          </p:cNvPr>
          <p:cNvSpPr/>
          <p:nvPr/>
        </p:nvSpPr>
        <p:spPr>
          <a:xfrm>
            <a:off x="840513" y="832308"/>
            <a:ext cx="16606977" cy="8622384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6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558EA545-D6E2-B07D-B4A7-709B81AF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" y="499790"/>
            <a:ext cx="1949819" cy="194981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B74F6-3671-0888-CB79-444B10C24C08}"/>
              </a:ext>
            </a:extLst>
          </p:cNvPr>
          <p:cNvSpPr txBox="1"/>
          <p:nvPr/>
        </p:nvSpPr>
        <p:spPr>
          <a:xfrm>
            <a:off x="1938194" y="1483568"/>
            <a:ext cx="144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/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I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II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. 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SỐ ĐO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 GÓC</a:t>
            </a:r>
            <a:endParaRPr lang="en-US" sz="4800" b="1" dirty="0">
              <a:solidFill>
                <a:srgbClr val="2A1C72"/>
              </a:solidFill>
              <a:latin typeface="Nunito" pitchFamily="2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9F34B5D-5BB4-5028-C20B-954B810CF3B3}"/>
              </a:ext>
            </a:extLst>
          </p:cNvPr>
          <p:cNvSpPr txBox="1">
            <a:spLocks/>
          </p:cNvSpPr>
          <p:nvPr/>
        </p:nvSpPr>
        <p:spPr>
          <a:xfrm>
            <a:off x="2044024" y="2897781"/>
            <a:ext cx="14110376" cy="26267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rgbClr val="E6C7DE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Bahiana"/>
                <a:cs typeface="Arial" panose="020B0604020202020204" pitchFamily="34" charset="0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HĐ3. 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sym typeface="Bahiana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a)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Hãy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quan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sát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thước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góc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và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cho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biết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thước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góc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có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đặc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điểm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gì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?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b)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Dùng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thước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góc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để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xác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định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số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đo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góc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xOy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trong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Hình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sym typeface="Bahiana"/>
              </a:rPr>
              <a:t> 77a.</a:t>
            </a:r>
            <a:endParaRPr kumimoji="0" lang="vi-VN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 pitchFamily="2" charset="0"/>
              <a:sym typeface="Bahiana"/>
            </a:endParaRPr>
          </a:p>
        </p:txBody>
      </p:sp>
      <p:grpSp>
        <p:nvGrpSpPr>
          <p:cNvPr id="22" name="Google Shape;2994;p50">
            <a:extLst>
              <a:ext uri="{FF2B5EF4-FFF2-40B4-BE49-F238E27FC236}">
                <a16:creationId xmlns:a16="http://schemas.microsoft.com/office/drawing/2014/main" id="{7D84DABC-DF8C-8658-818B-756A666F8642}"/>
              </a:ext>
            </a:extLst>
          </p:cNvPr>
          <p:cNvGrpSpPr/>
          <p:nvPr/>
        </p:nvGrpSpPr>
        <p:grpSpPr>
          <a:xfrm>
            <a:off x="15662673" y="2483940"/>
            <a:ext cx="983453" cy="1072944"/>
            <a:chOff x="5285663" y="1778625"/>
            <a:chExt cx="577900" cy="576325"/>
          </a:xfrm>
        </p:grpSpPr>
        <p:sp>
          <p:nvSpPr>
            <p:cNvPr id="23" name="Google Shape;2995;p50">
              <a:extLst>
                <a:ext uri="{FF2B5EF4-FFF2-40B4-BE49-F238E27FC236}">
                  <a16:creationId xmlns:a16="http://schemas.microsoft.com/office/drawing/2014/main" id="{CCC1AD87-CCD2-2C11-1F93-6E8AF23BA0EF}"/>
                </a:ext>
              </a:extLst>
            </p:cNvPr>
            <p:cNvSpPr/>
            <p:nvPr/>
          </p:nvSpPr>
          <p:spPr>
            <a:xfrm>
              <a:off x="5294763" y="1787725"/>
              <a:ext cx="424650" cy="558125"/>
            </a:xfrm>
            <a:custGeom>
              <a:avLst/>
              <a:gdLst/>
              <a:ahLst/>
              <a:cxnLst/>
              <a:rect l="l" t="t" r="r" b="b"/>
              <a:pathLst>
                <a:path w="16986" h="22325" extrusionOk="0">
                  <a:moveTo>
                    <a:pt x="1887" y="0"/>
                  </a:moveTo>
                  <a:cubicBezTo>
                    <a:pt x="846" y="0"/>
                    <a:pt x="1" y="872"/>
                    <a:pt x="1" y="1942"/>
                  </a:cubicBezTo>
                  <a:lnTo>
                    <a:pt x="1" y="20383"/>
                  </a:lnTo>
                  <a:cubicBezTo>
                    <a:pt x="1" y="21456"/>
                    <a:pt x="843" y="22325"/>
                    <a:pt x="1887" y="22325"/>
                  </a:cubicBezTo>
                  <a:lnTo>
                    <a:pt x="15100" y="22325"/>
                  </a:lnTo>
                  <a:cubicBezTo>
                    <a:pt x="16140" y="22325"/>
                    <a:pt x="16986" y="21453"/>
                    <a:pt x="16986" y="20383"/>
                  </a:cubicBezTo>
                  <a:lnTo>
                    <a:pt x="16986" y="16235"/>
                  </a:lnTo>
                  <a:lnTo>
                    <a:pt x="16986" y="13588"/>
                  </a:lnTo>
                  <a:lnTo>
                    <a:pt x="16986" y="1942"/>
                  </a:lnTo>
                  <a:cubicBezTo>
                    <a:pt x="16986" y="869"/>
                    <a:pt x="16140" y="0"/>
                    <a:pt x="1509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24" name="Google Shape;2996;p50">
              <a:extLst>
                <a:ext uri="{FF2B5EF4-FFF2-40B4-BE49-F238E27FC236}">
                  <a16:creationId xmlns:a16="http://schemas.microsoft.com/office/drawing/2014/main" id="{43883CAB-3136-1A75-B4D7-E7078E86268B}"/>
                </a:ext>
              </a:extLst>
            </p:cNvPr>
            <p:cNvSpPr/>
            <p:nvPr/>
          </p:nvSpPr>
          <p:spPr>
            <a:xfrm>
              <a:off x="5355438" y="1848375"/>
              <a:ext cx="48525" cy="436750"/>
            </a:xfrm>
            <a:custGeom>
              <a:avLst/>
              <a:gdLst/>
              <a:ahLst/>
              <a:cxnLst/>
              <a:rect l="l" t="t" r="r" b="b"/>
              <a:pathLst>
                <a:path w="1941" h="17470" extrusionOk="0">
                  <a:moveTo>
                    <a:pt x="972" y="0"/>
                  </a:moveTo>
                  <a:cubicBezTo>
                    <a:pt x="437" y="0"/>
                    <a:pt x="1" y="436"/>
                    <a:pt x="1" y="971"/>
                  </a:cubicBezTo>
                  <a:cubicBezTo>
                    <a:pt x="1" y="1505"/>
                    <a:pt x="434" y="1941"/>
                    <a:pt x="972" y="1941"/>
                  </a:cubicBezTo>
                  <a:cubicBezTo>
                    <a:pt x="1506" y="1941"/>
                    <a:pt x="1941" y="1508"/>
                    <a:pt x="1941" y="971"/>
                  </a:cubicBezTo>
                  <a:cubicBezTo>
                    <a:pt x="1941" y="436"/>
                    <a:pt x="1507" y="0"/>
                    <a:pt x="972" y="0"/>
                  </a:cubicBezTo>
                  <a:close/>
                  <a:moveTo>
                    <a:pt x="972" y="7765"/>
                  </a:moveTo>
                  <a:cubicBezTo>
                    <a:pt x="434" y="7765"/>
                    <a:pt x="1" y="8201"/>
                    <a:pt x="1" y="8736"/>
                  </a:cubicBezTo>
                  <a:cubicBezTo>
                    <a:pt x="1" y="9272"/>
                    <a:pt x="437" y="9705"/>
                    <a:pt x="972" y="9705"/>
                  </a:cubicBezTo>
                  <a:cubicBezTo>
                    <a:pt x="1507" y="9705"/>
                    <a:pt x="1941" y="9270"/>
                    <a:pt x="1941" y="8736"/>
                  </a:cubicBezTo>
                  <a:cubicBezTo>
                    <a:pt x="1941" y="8201"/>
                    <a:pt x="1507" y="7765"/>
                    <a:pt x="972" y="7765"/>
                  </a:cubicBezTo>
                  <a:close/>
                  <a:moveTo>
                    <a:pt x="972" y="15530"/>
                  </a:moveTo>
                  <a:cubicBezTo>
                    <a:pt x="434" y="15530"/>
                    <a:pt x="1" y="15965"/>
                    <a:pt x="1" y="16501"/>
                  </a:cubicBezTo>
                  <a:cubicBezTo>
                    <a:pt x="1" y="17035"/>
                    <a:pt x="437" y="17470"/>
                    <a:pt x="972" y="17470"/>
                  </a:cubicBezTo>
                  <a:cubicBezTo>
                    <a:pt x="1507" y="17470"/>
                    <a:pt x="1941" y="17035"/>
                    <a:pt x="1941" y="16501"/>
                  </a:cubicBezTo>
                  <a:cubicBezTo>
                    <a:pt x="1941" y="15965"/>
                    <a:pt x="1507" y="15530"/>
                    <a:pt x="972" y="155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25" name="Google Shape;2997;p50">
              <a:extLst>
                <a:ext uri="{FF2B5EF4-FFF2-40B4-BE49-F238E27FC236}">
                  <a16:creationId xmlns:a16="http://schemas.microsoft.com/office/drawing/2014/main" id="{DCA31F4D-5CA7-3AF1-B3FF-FE46AE3CC5D0}"/>
                </a:ext>
              </a:extLst>
            </p:cNvPr>
            <p:cNvSpPr/>
            <p:nvPr/>
          </p:nvSpPr>
          <p:spPr>
            <a:xfrm>
              <a:off x="5625363" y="1787725"/>
              <a:ext cx="18250" cy="558125"/>
            </a:xfrm>
            <a:custGeom>
              <a:avLst/>
              <a:gdLst/>
              <a:ahLst/>
              <a:cxnLst/>
              <a:rect l="l" t="t" r="r" b="b"/>
              <a:pathLst>
                <a:path w="730" h="22325" extrusionOk="0">
                  <a:moveTo>
                    <a:pt x="2" y="0"/>
                  </a:moveTo>
                  <a:lnTo>
                    <a:pt x="2" y="1457"/>
                  </a:lnTo>
                  <a:cubicBezTo>
                    <a:pt x="2" y="1657"/>
                    <a:pt x="165" y="1821"/>
                    <a:pt x="365" y="1821"/>
                  </a:cubicBezTo>
                  <a:cubicBezTo>
                    <a:pt x="566" y="1821"/>
                    <a:pt x="729" y="1657"/>
                    <a:pt x="729" y="1457"/>
                  </a:cubicBezTo>
                  <a:lnTo>
                    <a:pt x="729" y="0"/>
                  </a:lnTo>
                  <a:close/>
                  <a:moveTo>
                    <a:pt x="365" y="2500"/>
                  </a:moveTo>
                  <a:cubicBezTo>
                    <a:pt x="165" y="2500"/>
                    <a:pt x="2" y="2664"/>
                    <a:pt x="2" y="2864"/>
                  </a:cubicBezTo>
                  <a:lnTo>
                    <a:pt x="2" y="2912"/>
                  </a:lnTo>
                  <a:cubicBezTo>
                    <a:pt x="2" y="3113"/>
                    <a:pt x="165" y="3276"/>
                    <a:pt x="365" y="3276"/>
                  </a:cubicBezTo>
                  <a:cubicBezTo>
                    <a:pt x="566" y="3276"/>
                    <a:pt x="728" y="3113"/>
                    <a:pt x="729" y="2912"/>
                  </a:cubicBezTo>
                  <a:lnTo>
                    <a:pt x="729" y="2864"/>
                  </a:lnTo>
                  <a:cubicBezTo>
                    <a:pt x="729" y="2664"/>
                    <a:pt x="566" y="2500"/>
                    <a:pt x="365" y="2500"/>
                  </a:cubicBezTo>
                  <a:close/>
                  <a:moveTo>
                    <a:pt x="364" y="4005"/>
                  </a:moveTo>
                  <a:cubicBezTo>
                    <a:pt x="162" y="4005"/>
                    <a:pt x="0" y="4167"/>
                    <a:pt x="0" y="4369"/>
                  </a:cubicBezTo>
                  <a:lnTo>
                    <a:pt x="0" y="22325"/>
                  </a:lnTo>
                  <a:lnTo>
                    <a:pt x="728" y="22325"/>
                  </a:lnTo>
                  <a:lnTo>
                    <a:pt x="728" y="4369"/>
                  </a:lnTo>
                  <a:cubicBezTo>
                    <a:pt x="728" y="4167"/>
                    <a:pt x="564" y="4005"/>
                    <a:pt x="364" y="4005"/>
                  </a:cubicBezTo>
                  <a:close/>
                </a:path>
              </a:pathLst>
            </a:custGeom>
            <a:solidFill>
              <a:srgbClr val="FF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26" name="Google Shape;2998;p50">
              <a:extLst>
                <a:ext uri="{FF2B5EF4-FFF2-40B4-BE49-F238E27FC236}">
                  <a16:creationId xmlns:a16="http://schemas.microsoft.com/office/drawing/2014/main" id="{9F576A84-5CBF-DFD2-D970-6AB9F2FF5964}"/>
                </a:ext>
              </a:extLst>
            </p:cNvPr>
            <p:cNvSpPr/>
            <p:nvPr/>
          </p:nvSpPr>
          <p:spPr>
            <a:xfrm>
              <a:off x="5477138" y="1983450"/>
              <a:ext cx="378100" cy="362400"/>
            </a:xfrm>
            <a:custGeom>
              <a:avLst/>
              <a:gdLst/>
              <a:ahLst/>
              <a:cxnLst/>
              <a:rect l="l" t="t" r="r" b="b"/>
              <a:pathLst>
                <a:path w="15124" h="14496" extrusionOk="0">
                  <a:moveTo>
                    <a:pt x="11656" y="1"/>
                  </a:moveTo>
                  <a:cubicBezTo>
                    <a:pt x="11407" y="1"/>
                    <a:pt x="11159" y="95"/>
                    <a:pt x="10970" y="284"/>
                  </a:cubicBezTo>
                  <a:lnTo>
                    <a:pt x="2050" y="9205"/>
                  </a:lnTo>
                  <a:cubicBezTo>
                    <a:pt x="1670" y="9586"/>
                    <a:pt x="1670" y="10200"/>
                    <a:pt x="2050" y="10579"/>
                  </a:cubicBezTo>
                  <a:lnTo>
                    <a:pt x="2243" y="10772"/>
                  </a:lnTo>
                  <a:lnTo>
                    <a:pt x="191" y="12824"/>
                  </a:lnTo>
                  <a:cubicBezTo>
                    <a:pt x="0" y="13012"/>
                    <a:pt x="0" y="13319"/>
                    <a:pt x="191" y="13509"/>
                  </a:cubicBezTo>
                  <a:lnTo>
                    <a:pt x="1173" y="14496"/>
                  </a:lnTo>
                  <a:lnTo>
                    <a:pt x="2547" y="14496"/>
                  </a:lnTo>
                  <a:lnTo>
                    <a:pt x="4255" y="12786"/>
                  </a:lnTo>
                  <a:lnTo>
                    <a:pt x="4448" y="12981"/>
                  </a:lnTo>
                  <a:cubicBezTo>
                    <a:pt x="4639" y="13170"/>
                    <a:pt x="4888" y="13264"/>
                    <a:pt x="5136" y="13264"/>
                  </a:cubicBezTo>
                  <a:cubicBezTo>
                    <a:pt x="5385" y="13264"/>
                    <a:pt x="5633" y="13170"/>
                    <a:pt x="5823" y="12981"/>
                  </a:cubicBezTo>
                  <a:lnTo>
                    <a:pt x="14744" y="4058"/>
                  </a:lnTo>
                  <a:cubicBezTo>
                    <a:pt x="15124" y="3680"/>
                    <a:pt x="15124" y="3064"/>
                    <a:pt x="14744" y="2686"/>
                  </a:cubicBezTo>
                  <a:lnTo>
                    <a:pt x="12343" y="284"/>
                  </a:lnTo>
                  <a:cubicBezTo>
                    <a:pt x="12153" y="95"/>
                    <a:pt x="11904" y="1"/>
                    <a:pt x="11656" y="1"/>
                  </a:cubicBezTo>
                  <a:close/>
                </a:path>
              </a:pathLst>
            </a:custGeom>
            <a:solidFill>
              <a:srgbClr val="FAC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27" name="Google Shape;2999;p50">
              <a:extLst>
                <a:ext uri="{FF2B5EF4-FFF2-40B4-BE49-F238E27FC236}">
                  <a16:creationId xmlns:a16="http://schemas.microsoft.com/office/drawing/2014/main" id="{47141E42-DFF2-1D33-96DF-3D51A52C2CAC}"/>
                </a:ext>
              </a:extLst>
            </p:cNvPr>
            <p:cNvSpPr/>
            <p:nvPr/>
          </p:nvSpPr>
          <p:spPr>
            <a:xfrm>
              <a:off x="5518888" y="1983400"/>
              <a:ext cx="336350" cy="331675"/>
            </a:xfrm>
            <a:custGeom>
              <a:avLst/>
              <a:gdLst/>
              <a:ahLst/>
              <a:cxnLst/>
              <a:rect l="l" t="t" r="r" b="b"/>
              <a:pathLst>
                <a:path w="13454" h="13267" extrusionOk="0">
                  <a:moveTo>
                    <a:pt x="9986" y="1"/>
                  </a:moveTo>
                  <a:cubicBezTo>
                    <a:pt x="9737" y="1"/>
                    <a:pt x="9489" y="96"/>
                    <a:pt x="9300" y="286"/>
                  </a:cubicBezTo>
                  <a:lnTo>
                    <a:pt x="380" y="9207"/>
                  </a:lnTo>
                  <a:cubicBezTo>
                    <a:pt x="0" y="9588"/>
                    <a:pt x="0" y="10202"/>
                    <a:pt x="380" y="10581"/>
                  </a:cubicBezTo>
                  <a:lnTo>
                    <a:pt x="2778" y="12983"/>
                  </a:lnTo>
                  <a:cubicBezTo>
                    <a:pt x="2969" y="13172"/>
                    <a:pt x="3218" y="13266"/>
                    <a:pt x="3466" y="13266"/>
                  </a:cubicBezTo>
                  <a:cubicBezTo>
                    <a:pt x="3715" y="13266"/>
                    <a:pt x="3963" y="13172"/>
                    <a:pt x="4153" y="12983"/>
                  </a:cubicBezTo>
                  <a:lnTo>
                    <a:pt x="13074" y="4061"/>
                  </a:lnTo>
                  <a:cubicBezTo>
                    <a:pt x="13454" y="3682"/>
                    <a:pt x="13454" y="3066"/>
                    <a:pt x="13074" y="2688"/>
                  </a:cubicBezTo>
                  <a:lnTo>
                    <a:pt x="10673" y="286"/>
                  </a:lnTo>
                  <a:cubicBezTo>
                    <a:pt x="10483" y="96"/>
                    <a:pt x="10234" y="1"/>
                    <a:pt x="9986" y="1"/>
                  </a:cubicBezTo>
                  <a:close/>
                </a:path>
              </a:pathLst>
            </a:custGeom>
            <a:solidFill>
              <a:srgbClr val="629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28" name="Google Shape;3000;p50">
              <a:extLst>
                <a:ext uri="{FF2B5EF4-FFF2-40B4-BE49-F238E27FC236}">
                  <a16:creationId xmlns:a16="http://schemas.microsoft.com/office/drawing/2014/main" id="{2708DF30-8D4C-8D47-0DC4-2C126B737CFC}"/>
                </a:ext>
              </a:extLst>
            </p:cNvPr>
            <p:cNvSpPr/>
            <p:nvPr/>
          </p:nvSpPr>
          <p:spPr>
            <a:xfrm>
              <a:off x="5703763" y="1986975"/>
              <a:ext cx="146750" cy="144375"/>
            </a:xfrm>
            <a:custGeom>
              <a:avLst/>
              <a:gdLst/>
              <a:ahLst/>
              <a:cxnLst/>
              <a:rect l="l" t="t" r="r" b="b"/>
              <a:pathLst>
                <a:path w="5870" h="5775" extrusionOk="0">
                  <a:moveTo>
                    <a:pt x="4309" y="1"/>
                  </a:moveTo>
                  <a:cubicBezTo>
                    <a:pt x="4185" y="1"/>
                    <a:pt x="4061" y="48"/>
                    <a:pt x="3965" y="143"/>
                  </a:cubicBezTo>
                  <a:lnTo>
                    <a:pt x="191" y="3918"/>
                  </a:lnTo>
                  <a:cubicBezTo>
                    <a:pt x="1" y="4107"/>
                    <a:pt x="1" y="4414"/>
                    <a:pt x="191" y="4604"/>
                  </a:cubicBezTo>
                  <a:lnTo>
                    <a:pt x="1220" y="5632"/>
                  </a:lnTo>
                  <a:cubicBezTo>
                    <a:pt x="1314" y="5727"/>
                    <a:pt x="1437" y="5775"/>
                    <a:pt x="1561" y="5775"/>
                  </a:cubicBezTo>
                  <a:cubicBezTo>
                    <a:pt x="1685" y="5775"/>
                    <a:pt x="1810" y="5727"/>
                    <a:pt x="1905" y="5632"/>
                  </a:cubicBezTo>
                  <a:lnTo>
                    <a:pt x="5679" y="1857"/>
                  </a:lnTo>
                  <a:cubicBezTo>
                    <a:pt x="5870" y="1670"/>
                    <a:pt x="5870" y="1361"/>
                    <a:pt x="5679" y="1172"/>
                  </a:cubicBezTo>
                  <a:lnTo>
                    <a:pt x="4652" y="143"/>
                  </a:lnTo>
                  <a:cubicBezTo>
                    <a:pt x="4557" y="48"/>
                    <a:pt x="4433" y="1"/>
                    <a:pt x="4309" y="1"/>
                  </a:cubicBezTo>
                  <a:close/>
                </a:path>
              </a:pathLst>
            </a:custGeom>
            <a:solidFill>
              <a:srgbClr val="FAC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29" name="Google Shape;3001;p50">
              <a:extLst>
                <a:ext uri="{FF2B5EF4-FFF2-40B4-BE49-F238E27FC236}">
                  <a16:creationId xmlns:a16="http://schemas.microsoft.com/office/drawing/2014/main" id="{1CC878B6-76A9-19B1-403C-11D7FC396469}"/>
                </a:ext>
              </a:extLst>
            </p:cNvPr>
            <p:cNvSpPr/>
            <p:nvPr/>
          </p:nvSpPr>
          <p:spPr>
            <a:xfrm>
              <a:off x="5285663" y="1778625"/>
              <a:ext cx="577900" cy="576325"/>
            </a:xfrm>
            <a:custGeom>
              <a:avLst/>
              <a:gdLst/>
              <a:ahLst/>
              <a:cxnLst/>
              <a:rect l="l" t="t" r="r" b="b"/>
              <a:pathLst>
                <a:path w="23116" h="23053" extrusionOk="0">
                  <a:moveTo>
                    <a:pt x="3763" y="3155"/>
                  </a:moveTo>
                  <a:cubicBezTo>
                    <a:pt x="4097" y="3155"/>
                    <a:pt x="4368" y="3427"/>
                    <a:pt x="4368" y="3761"/>
                  </a:cubicBezTo>
                  <a:cubicBezTo>
                    <a:pt x="4368" y="4096"/>
                    <a:pt x="4097" y="4366"/>
                    <a:pt x="3763" y="4366"/>
                  </a:cubicBezTo>
                  <a:cubicBezTo>
                    <a:pt x="3429" y="4366"/>
                    <a:pt x="3157" y="4095"/>
                    <a:pt x="3157" y="3761"/>
                  </a:cubicBezTo>
                  <a:cubicBezTo>
                    <a:pt x="3157" y="3427"/>
                    <a:pt x="3429" y="3155"/>
                    <a:pt x="3763" y="3155"/>
                  </a:cubicBezTo>
                  <a:close/>
                  <a:moveTo>
                    <a:pt x="3763" y="2426"/>
                  </a:moveTo>
                  <a:cubicBezTo>
                    <a:pt x="3026" y="2426"/>
                    <a:pt x="2428" y="3025"/>
                    <a:pt x="2428" y="3761"/>
                  </a:cubicBezTo>
                  <a:cubicBezTo>
                    <a:pt x="2428" y="4497"/>
                    <a:pt x="3026" y="5095"/>
                    <a:pt x="3763" y="5095"/>
                  </a:cubicBezTo>
                  <a:cubicBezTo>
                    <a:pt x="4497" y="5095"/>
                    <a:pt x="5097" y="4496"/>
                    <a:pt x="5097" y="3761"/>
                  </a:cubicBezTo>
                  <a:cubicBezTo>
                    <a:pt x="5097" y="3026"/>
                    <a:pt x="4497" y="2426"/>
                    <a:pt x="3763" y="2426"/>
                  </a:cubicBezTo>
                  <a:close/>
                  <a:moveTo>
                    <a:pt x="7159" y="5946"/>
                  </a:moveTo>
                  <a:cubicBezTo>
                    <a:pt x="6959" y="5946"/>
                    <a:pt x="6795" y="6110"/>
                    <a:pt x="6795" y="6310"/>
                  </a:cubicBezTo>
                  <a:cubicBezTo>
                    <a:pt x="6795" y="6511"/>
                    <a:pt x="6959" y="6674"/>
                    <a:pt x="7159" y="6674"/>
                  </a:cubicBezTo>
                  <a:lnTo>
                    <a:pt x="10556" y="6674"/>
                  </a:lnTo>
                  <a:cubicBezTo>
                    <a:pt x="10756" y="6674"/>
                    <a:pt x="10919" y="6511"/>
                    <a:pt x="10919" y="6310"/>
                  </a:cubicBezTo>
                  <a:cubicBezTo>
                    <a:pt x="10919" y="6107"/>
                    <a:pt x="10756" y="5946"/>
                    <a:pt x="10556" y="5946"/>
                  </a:cubicBezTo>
                  <a:close/>
                  <a:moveTo>
                    <a:pt x="7159" y="7400"/>
                  </a:moveTo>
                  <a:cubicBezTo>
                    <a:pt x="6959" y="7400"/>
                    <a:pt x="6795" y="7564"/>
                    <a:pt x="6795" y="7766"/>
                  </a:cubicBezTo>
                  <a:cubicBezTo>
                    <a:pt x="6795" y="7966"/>
                    <a:pt x="6959" y="8129"/>
                    <a:pt x="7159" y="8129"/>
                  </a:cubicBezTo>
                  <a:lnTo>
                    <a:pt x="10556" y="8129"/>
                  </a:lnTo>
                  <a:cubicBezTo>
                    <a:pt x="10756" y="8129"/>
                    <a:pt x="10919" y="7966"/>
                    <a:pt x="10919" y="7766"/>
                  </a:cubicBezTo>
                  <a:cubicBezTo>
                    <a:pt x="10919" y="7564"/>
                    <a:pt x="10756" y="7400"/>
                    <a:pt x="10556" y="7400"/>
                  </a:cubicBezTo>
                  <a:close/>
                  <a:moveTo>
                    <a:pt x="7159" y="10800"/>
                  </a:moveTo>
                  <a:cubicBezTo>
                    <a:pt x="6959" y="10800"/>
                    <a:pt x="6795" y="10963"/>
                    <a:pt x="6795" y="11163"/>
                  </a:cubicBezTo>
                  <a:cubicBezTo>
                    <a:pt x="6795" y="11364"/>
                    <a:pt x="6959" y="11527"/>
                    <a:pt x="7159" y="11527"/>
                  </a:cubicBezTo>
                  <a:lnTo>
                    <a:pt x="10556" y="11527"/>
                  </a:lnTo>
                  <a:cubicBezTo>
                    <a:pt x="10756" y="11527"/>
                    <a:pt x="10919" y="11364"/>
                    <a:pt x="10919" y="11163"/>
                  </a:cubicBezTo>
                  <a:cubicBezTo>
                    <a:pt x="10919" y="10960"/>
                    <a:pt x="10756" y="10800"/>
                    <a:pt x="10556" y="10800"/>
                  </a:cubicBezTo>
                  <a:close/>
                  <a:moveTo>
                    <a:pt x="3763" y="10920"/>
                  </a:moveTo>
                  <a:cubicBezTo>
                    <a:pt x="4097" y="10920"/>
                    <a:pt x="4368" y="11192"/>
                    <a:pt x="4368" y="11526"/>
                  </a:cubicBezTo>
                  <a:cubicBezTo>
                    <a:pt x="4368" y="11861"/>
                    <a:pt x="4097" y="12131"/>
                    <a:pt x="3763" y="12131"/>
                  </a:cubicBezTo>
                  <a:cubicBezTo>
                    <a:pt x="3429" y="12131"/>
                    <a:pt x="3157" y="11860"/>
                    <a:pt x="3157" y="11526"/>
                  </a:cubicBezTo>
                  <a:cubicBezTo>
                    <a:pt x="3157" y="11192"/>
                    <a:pt x="3429" y="10920"/>
                    <a:pt x="3763" y="10920"/>
                  </a:cubicBezTo>
                  <a:close/>
                  <a:moveTo>
                    <a:pt x="3763" y="10191"/>
                  </a:moveTo>
                  <a:cubicBezTo>
                    <a:pt x="3026" y="10191"/>
                    <a:pt x="2428" y="10790"/>
                    <a:pt x="2428" y="11526"/>
                  </a:cubicBezTo>
                  <a:cubicBezTo>
                    <a:pt x="2428" y="12260"/>
                    <a:pt x="3026" y="12860"/>
                    <a:pt x="3763" y="12860"/>
                  </a:cubicBezTo>
                  <a:cubicBezTo>
                    <a:pt x="4497" y="12860"/>
                    <a:pt x="5097" y="12260"/>
                    <a:pt x="5097" y="11526"/>
                  </a:cubicBezTo>
                  <a:cubicBezTo>
                    <a:pt x="5097" y="10790"/>
                    <a:pt x="4497" y="10191"/>
                    <a:pt x="3763" y="10191"/>
                  </a:cubicBezTo>
                  <a:close/>
                  <a:moveTo>
                    <a:pt x="7158" y="12253"/>
                  </a:moveTo>
                  <a:cubicBezTo>
                    <a:pt x="6956" y="12253"/>
                    <a:pt x="6792" y="12417"/>
                    <a:pt x="6792" y="12619"/>
                  </a:cubicBezTo>
                  <a:cubicBezTo>
                    <a:pt x="6792" y="12819"/>
                    <a:pt x="6956" y="12982"/>
                    <a:pt x="7158" y="12982"/>
                  </a:cubicBezTo>
                  <a:lnTo>
                    <a:pt x="8614" y="12982"/>
                  </a:lnTo>
                  <a:cubicBezTo>
                    <a:pt x="8816" y="12982"/>
                    <a:pt x="8978" y="12819"/>
                    <a:pt x="8978" y="12619"/>
                  </a:cubicBezTo>
                  <a:cubicBezTo>
                    <a:pt x="8978" y="12417"/>
                    <a:pt x="8815" y="12253"/>
                    <a:pt x="8614" y="12253"/>
                  </a:cubicBezTo>
                  <a:close/>
                  <a:moveTo>
                    <a:pt x="20969" y="8694"/>
                  </a:moveTo>
                  <a:cubicBezTo>
                    <a:pt x="20988" y="8694"/>
                    <a:pt x="21025" y="8699"/>
                    <a:pt x="21055" y="8729"/>
                  </a:cubicBezTo>
                  <a:lnTo>
                    <a:pt x="22084" y="9759"/>
                  </a:lnTo>
                  <a:cubicBezTo>
                    <a:pt x="22132" y="9808"/>
                    <a:pt x="22132" y="9884"/>
                    <a:pt x="22084" y="9933"/>
                  </a:cubicBezTo>
                  <a:lnTo>
                    <a:pt x="18309" y="13707"/>
                  </a:lnTo>
                  <a:cubicBezTo>
                    <a:pt x="18285" y="13731"/>
                    <a:pt x="18254" y="13743"/>
                    <a:pt x="18223" y="13743"/>
                  </a:cubicBezTo>
                  <a:cubicBezTo>
                    <a:pt x="18192" y="13743"/>
                    <a:pt x="18161" y="13731"/>
                    <a:pt x="18137" y="13707"/>
                  </a:cubicBezTo>
                  <a:lnTo>
                    <a:pt x="17108" y="12678"/>
                  </a:lnTo>
                  <a:cubicBezTo>
                    <a:pt x="17078" y="12648"/>
                    <a:pt x="17073" y="12613"/>
                    <a:pt x="17073" y="12593"/>
                  </a:cubicBezTo>
                  <a:cubicBezTo>
                    <a:pt x="17073" y="12576"/>
                    <a:pt x="17078" y="12538"/>
                    <a:pt x="17108" y="12508"/>
                  </a:cubicBezTo>
                  <a:lnTo>
                    <a:pt x="20884" y="8729"/>
                  </a:lnTo>
                  <a:cubicBezTo>
                    <a:pt x="20915" y="8699"/>
                    <a:pt x="20952" y="8694"/>
                    <a:pt x="20969" y="8694"/>
                  </a:cubicBezTo>
                  <a:close/>
                  <a:moveTo>
                    <a:pt x="3763" y="18684"/>
                  </a:moveTo>
                  <a:cubicBezTo>
                    <a:pt x="4097" y="18684"/>
                    <a:pt x="4368" y="18957"/>
                    <a:pt x="4368" y="19291"/>
                  </a:cubicBezTo>
                  <a:cubicBezTo>
                    <a:pt x="4368" y="19626"/>
                    <a:pt x="4097" y="19896"/>
                    <a:pt x="3763" y="19896"/>
                  </a:cubicBezTo>
                  <a:cubicBezTo>
                    <a:pt x="3429" y="19896"/>
                    <a:pt x="3157" y="19625"/>
                    <a:pt x="3157" y="19291"/>
                  </a:cubicBezTo>
                  <a:cubicBezTo>
                    <a:pt x="3157" y="18957"/>
                    <a:pt x="3429" y="18684"/>
                    <a:pt x="3763" y="18684"/>
                  </a:cubicBezTo>
                  <a:close/>
                  <a:moveTo>
                    <a:pt x="3763" y="17956"/>
                  </a:moveTo>
                  <a:cubicBezTo>
                    <a:pt x="3026" y="17956"/>
                    <a:pt x="2428" y="18555"/>
                    <a:pt x="2428" y="19291"/>
                  </a:cubicBezTo>
                  <a:cubicBezTo>
                    <a:pt x="2428" y="20025"/>
                    <a:pt x="3026" y="20624"/>
                    <a:pt x="3763" y="20624"/>
                  </a:cubicBezTo>
                  <a:cubicBezTo>
                    <a:pt x="4497" y="20624"/>
                    <a:pt x="5097" y="20025"/>
                    <a:pt x="5097" y="19291"/>
                  </a:cubicBezTo>
                  <a:cubicBezTo>
                    <a:pt x="5097" y="18555"/>
                    <a:pt x="4497" y="17956"/>
                    <a:pt x="3763" y="17956"/>
                  </a:cubicBezTo>
                  <a:close/>
                  <a:moveTo>
                    <a:pt x="19253" y="8557"/>
                  </a:moveTo>
                  <a:cubicBezTo>
                    <a:pt x="19408" y="8557"/>
                    <a:pt x="19561" y="8615"/>
                    <a:pt x="19680" y="8735"/>
                  </a:cubicBezTo>
                  <a:cubicBezTo>
                    <a:pt x="19710" y="8765"/>
                    <a:pt x="19746" y="8789"/>
                    <a:pt x="19781" y="8806"/>
                  </a:cubicBezTo>
                  <a:lnTo>
                    <a:pt x="16592" y="11995"/>
                  </a:lnTo>
                  <a:cubicBezTo>
                    <a:pt x="16433" y="12154"/>
                    <a:pt x="16344" y="12367"/>
                    <a:pt x="16344" y="12594"/>
                  </a:cubicBezTo>
                  <a:cubicBezTo>
                    <a:pt x="16344" y="12822"/>
                    <a:pt x="16433" y="13035"/>
                    <a:pt x="16592" y="13196"/>
                  </a:cubicBezTo>
                  <a:lnTo>
                    <a:pt x="17621" y="14224"/>
                  </a:lnTo>
                  <a:cubicBezTo>
                    <a:pt x="17787" y="14389"/>
                    <a:pt x="18005" y="14472"/>
                    <a:pt x="18222" y="14472"/>
                  </a:cubicBezTo>
                  <a:cubicBezTo>
                    <a:pt x="18440" y="14472"/>
                    <a:pt x="18657" y="14389"/>
                    <a:pt x="18822" y="14224"/>
                  </a:cubicBezTo>
                  <a:lnTo>
                    <a:pt x="22011" y="11035"/>
                  </a:lnTo>
                  <a:cubicBezTo>
                    <a:pt x="22030" y="11072"/>
                    <a:pt x="22052" y="11107"/>
                    <a:pt x="22082" y="11136"/>
                  </a:cubicBezTo>
                  <a:cubicBezTo>
                    <a:pt x="22318" y="11372"/>
                    <a:pt x="22318" y="11759"/>
                    <a:pt x="22082" y="11995"/>
                  </a:cubicBezTo>
                  <a:lnTo>
                    <a:pt x="13162" y="20915"/>
                  </a:lnTo>
                  <a:cubicBezTo>
                    <a:pt x="13043" y="21034"/>
                    <a:pt x="12888" y="21093"/>
                    <a:pt x="12732" y="21093"/>
                  </a:cubicBezTo>
                  <a:cubicBezTo>
                    <a:pt x="12577" y="21093"/>
                    <a:pt x="12421" y="21034"/>
                    <a:pt x="12303" y="20915"/>
                  </a:cubicBezTo>
                  <a:lnTo>
                    <a:pt x="9902" y="18513"/>
                  </a:lnTo>
                  <a:cubicBezTo>
                    <a:pt x="9664" y="18277"/>
                    <a:pt x="9664" y="17892"/>
                    <a:pt x="9903" y="17656"/>
                  </a:cubicBezTo>
                  <a:lnTo>
                    <a:pt x="18825" y="8735"/>
                  </a:lnTo>
                  <a:cubicBezTo>
                    <a:pt x="18942" y="8615"/>
                    <a:pt x="19098" y="8557"/>
                    <a:pt x="19253" y="8557"/>
                  </a:cubicBezTo>
                  <a:close/>
                  <a:moveTo>
                    <a:pt x="9839" y="19480"/>
                  </a:moveTo>
                  <a:lnTo>
                    <a:pt x="11339" y="20979"/>
                  </a:lnTo>
                  <a:lnTo>
                    <a:pt x="9994" y="22325"/>
                  </a:lnTo>
                  <a:lnTo>
                    <a:pt x="8923" y="22322"/>
                  </a:lnTo>
                  <a:lnTo>
                    <a:pt x="8044" y="21445"/>
                  </a:lnTo>
                  <a:cubicBezTo>
                    <a:pt x="8015" y="21415"/>
                    <a:pt x="8009" y="21377"/>
                    <a:pt x="8009" y="21360"/>
                  </a:cubicBezTo>
                  <a:cubicBezTo>
                    <a:pt x="8009" y="21341"/>
                    <a:pt x="8015" y="21304"/>
                    <a:pt x="8044" y="21275"/>
                  </a:cubicBezTo>
                  <a:lnTo>
                    <a:pt x="9839" y="19480"/>
                  </a:lnTo>
                  <a:close/>
                  <a:moveTo>
                    <a:pt x="2252" y="1"/>
                  </a:moveTo>
                  <a:cubicBezTo>
                    <a:pt x="1010" y="1"/>
                    <a:pt x="1" y="1034"/>
                    <a:pt x="1" y="2306"/>
                  </a:cubicBezTo>
                  <a:lnTo>
                    <a:pt x="1" y="20747"/>
                  </a:lnTo>
                  <a:cubicBezTo>
                    <a:pt x="1" y="22016"/>
                    <a:pt x="1010" y="23052"/>
                    <a:pt x="2252" y="23052"/>
                  </a:cubicBezTo>
                  <a:lnTo>
                    <a:pt x="6674" y="23052"/>
                  </a:lnTo>
                  <a:cubicBezTo>
                    <a:pt x="6875" y="23052"/>
                    <a:pt x="7038" y="22889"/>
                    <a:pt x="7038" y="22689"/>
                  </a:cubicBezTo>
                  <a:cubicBezTo>
                    <a:pt x="7038" y="22485"/>
                    <a:pt x="6875" y="22325"/>
                    <a:pt x="6674" y="22325"/>
                  </a:cubicBezTo>
                  <a:lnTo>
                    <a:pt x="2252" y="22325"/>
                  </a:lnTo>
                  <a:cubicBezTo>
                    <a:pt x="1412" y="22325"/>
                    <a:pt x="730" y="21617"/>
                    <a:pt x="730" y="20747"/>
                  </a:cubicBezTo>
                  <a:lnTo>
                    <a:pt x="730" y="2306"/>
                  </a:lnTo>
                  <a:cubicBezTo>
                    <a:pt x="730" y="1436"/>
                    <a:pt x="1414" y="728"/>
                    <a:pt x="2252" y="728"/>
                  </a:cubicBezTo>
                  <a:lnTo>
                    <a:pt x="15464" y="728"/>
                  </a:lnTo>
                  <a:cubicBezTo>
                    <a:pt x="16304" y="728"/>
                    <a:pt x="16986" y="1436"/>
                    <a:pt x="16986" y="2306"/>
                  </a:cubicBezTo>
                  <a:lnTo>
                    <a:pt x="16986" y="7159"/>
                  </a:lnTo>
                  <a:cubicBezTo>
                    <a:pt x="16986" y="7361"/>
                    <a:pt x="17149" y="7524"/>
                    <a:pt x="17350" y="7524"/>
                  </a:cubicBezTo>
                  <a:cubicBezTo>
                    <a:pt x="17550" y="7524"/>
                    <a:pt x="17714" y="7361"/>
                    <a:pt x="17714" y="7159"/>
                  </a:cubicBezTo>
                  <a:lnTo>
                    <a:pt x="17714" y="2306"/>
                  </a:lnTo>
                  <a:cubicBezTo>
                    <a:pt x="17714" y="1037"/>
                    <a:pt x="16705" y="1"/>
                    <a:pt x="15464" y="1"/>
                  </a:cubicBezTo>
                  <a:close/>
                  <a:moveTo>
                    <a:pt x="19251" y="7832"/>
                  </a:moveTo>
                  <a:cubicBezTo>
                    <a:pt x="18895" y="7832"/>
                    <a:pt x="18559" y="7970"/>
                    <a:pt x="18308" y="8223"/>
                  </a:cubicBezTo>
                  <a:lnTo>
                    <a:pt x="9386" y="17143"/>
                  </a:lnTo>
                  <a:cubicBezTo>
                    <a:pt x="8887" y="17641"/>
                    <a:pt x="8866" y="18441"/>
                    <a:pt x="9325" y="18965"/>
                  </a:cubicBezTo>
                  <a:lnTo>
                    <a:pt x="7529" y="20760"/>
                  </a:lnTo>
                  <a:cubicBezTo>
                    <a:pt x="7368" y="20921"/>
                    <a:pt x="7280" y="21134"/>
                    <a:pt x="7280" y="21361"/>
                  </a:cubicBezTo>
                  <a:cubicBezTo>
                    <a:pt x="7280" y="21589"/>
                    <a:pt x="7368" y="21802"/>
                    <a:pt x="7529" y="21962"/>
                  </a:cubicBezTo>
                  <a:lnTo>
                    <a:pt x="7942" y="22376"/>
                  </a:lnTo>
                  <a:cubicBezTo>
                    <a:pt x="7836" y="22440"/>
                    <a:pt x="7764" y="22555"/>
                    <a:pt x="7764" y="22689"/>
                  </a:cubicBezTo>
                  <a:cubicBezTo>
                    <a:pt x="7764" y="22889"/>
                    <a:pt x="7928" y="23052"/>
                    <a:pt x="8128" y="23052"/>
                  </a:cubicBezTo>
                  <a:lnTo>
                    <a:pt x="18320" y="23052"/>
                  </a:lnTo>
                  <a:cubicBezTo>
                    <a:pt x="18521" y="23052"/>
                    <a:pt x="18684" y="22889"/>
                    <a:pt x="18684" y="22689"/>
                  </a:cubicBezTo>
                  <a:cubicBezTo>
                    <a:pt x="18684" y="22485"/>
                    <a:pt x="18521" y="22325"/>
                    <a:pt x="18322" y="22325"/>
                  </a:cubicBezTo>
                  <a:lnTo>
                    <a:pt x="11024" y="22325"/>
                  </a:lnTo>
                  <a:lnTo>
                    <a:pt x="11856" y="21493"/>
                  </a:lnTo>
                  <a:cubicBezTo>
                    <a:pt x="12099" y="21707"/>
                    <a:pt x="12406" y="21822"/>
                    <a:pt x="12733" y="21822"/>
                  </a:cubicBezTo>
                  <a:cubicBezTo>
                    <a:pt x="13088" y="21822"/>
                    <a:pt x="13425" y="21682"/>
                    <a:pt x="13676" y="21431"/>
                  </a:cubicBezTo>
                  <a:lnTo>
                    <a:pt x="22595" y="12509"/>
                  </a:lnTo>
                  <a:cubicBezTo>
                    <a:pt x="23115" y="11990"/>
                    <a:pt x="23115" y="11143"/>
                    <a:pt x="22595" y="10623"/>
                  </a:cubicBezTo>
                  <a:cubicBezTo>
                    <a:pt x="22565" y="10594"/>
                    <a:pt x="22530" y="10569"/>
                    <a:pt x="22494" y="10552"/>
                  </a:cubicBezTo>
                  <a:lnTo>
                    <a:pt x="22595" y="10453"/>
                  </a:lnTo>
                  <a:cubicBezTo>
                    <a:pt x="22756" y="10292"/>
                    <a:pt x="22844" y="10079"/>
                    <a:pt x="22844" y="9852"/>
                  </a:cubicBezTo>
                  <a:cubicBezTo>
                    <a:pt x="22844" y="9624"/>
                    <a:pt x="22756" y="9411"/>
                    <a:pt x="22595" y="9252"/>
                  </a:cubicBezTo>
                  <a:lnTo>
                    <a:pt x="21566" y="8223"/>
                  </a:lnTo>
                  <a:cubicBezTo>
                    <a:pt x="21401" y="8058"/>
                    <a:pt x="21184" y="7975"/>
                    <a:pt x="20966" y="7975"/>
                  </a:cubicBezTo>
                  <a:cubicBezTo>
                    <a:pt x="20749" y="7975"/>
                    <a:pt x="20531" y="8058"/>
                    <a:pt x="20365" y="8223"/>
                  </a:cubicBezTo>
                  <a:lnTo>
                    <a:pt x="20265" y="8324"/>
                  </a:lnTo>
                  <a:cubicBezTo>
                    <a:pt x="20248" y="8287"/>
                    <a:pt x="20223" y="8253"/>
                    <a:pt x="20194" y="8223"/>
                  </a:cubicBezTo>
                  <a:cubicBezTo>
                    <a:pt x="19942" y="7970"/>
                    <a:pt x="19608" y="7832"/>
                    <a:pt x="19251" y="7832"/>
                  </a:cubicBezTo>
                  <a:close/>
                  <a:moveTo>
                    <a:pt x="19777" y="22325"/>
                  </a:moveTo>
                  <a:cubicBezTo>
                    <a:pt x="19575" y="22325"/>
                    <a:pt x="19412" y="22488"/>
                    <a:pt x="19412" y="22689"/>
                  </a:cubicBezTo>
                  <a:cubicBezTo>
                    <a:pt x="19412" y="22889"/>
                    <a:pt x="19575" y="23052"/>
                    <a:pt x="19777" y="23052"/>
                  </a:cubicBezTo>
                  <a:lnTo>
                    <a:pt x="19824" y="23052"/>
                  </a:lnTo>
                  <a:cubicBezTo>
                    <a:pt x="20026" y="23052"/>
                    <a:pt x="20189" y="22889"/>
                    <a:pt x="20189" y="22689"/>
                  </a:cubicBezTo>
                  <a:cubicBezTo>
                    <a:pt x="20189" y="22485"/>
                    <a:pt x="20026" y="22325"/>
                    <a:pt x="19824" y="22325"/>
                  </a:cubicBezTo>
                  <a:close/>
                  <a:moveTo>
                    <a:pt x="22641" y="22325"/>
                  </a:moveTo>
                  <a:cubicBezTo>
                    <a:pt x="22439" y="22325"/>
                    <a:pt x="22275" y="22488"/>
                    <a:pt x="22275" y="22689"/>
                  </a:cubicBezTo>
                  <a:cubicBezTo>
                    <a:pt x="22275" y="22889"/>
                    <a:pt x="22439" y="23052"/>
                    <a:pt x="22641" y="23052"/>
                  </a:cubicBezTo>
                  <a:lnTo>
                    <a:pt x="22688" y="23052"/>
                  </a:lnTo>
                  <a:cubicBezTo>
                    <a:pt x="22889" y="23052"/>
                    <a:pt x="23053" y="22889"/>
                    <a:pt x="23053" y="22689"/>
                  </a:cubicBezTo>
                  <a:cubicBezTo>
                    <a:pt x="23053" y="22485"/>
                    <a:pt x="22889" y="22325"/>
                    <a:pt x="22688" y="22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</p:grpSp>
      <p:pic>
        <p:nvPicPr>
          <p:cNvPr id="30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id="{EFC4B439-C7E5-B8B2-4BD2-7E8E0C41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30" y="1526640"/>
            <a:ext cx="2206651" cy="220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3E02926-D48F-2FF5-1D32-1A5CBD2E14D0}"/>
              </a:ext>
            </a:extLst>
          </p:cNvPr>
          <p:cNvSpPr txBox="1"/>
          <p:nvPr/>
        </p:nvSpPr>
        <p:spPr>
          <a:xfrm>
            <a:off x="1951238" y="2171700"/>
            <a:ext cx="466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a)  </a:t>
            </a:r>
            <a:r>
              <a:rPr lang="en-US" sz="3600" b="1" kern="0" dirty="0" err="1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Đo</a:t>
            </a:r>
            <a:r>
              <a:rPr lang="en-US" sz="3600" b="1" kern="0" dirty="0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góc</a:t>
            </a:r>
            <a:endParaRPr lang="vi-VN" sz="3600" b="1" kern="0" dirty="0">
              <a:solidFill>
                <a:srgbClr val="7030A0"/>
              </a:solidFill>
              <a:latin typeface="Nunito" pitchFamily="2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2E9FD-2636-A306-E4CB-6A5D1D8B14A0}"/>
              </a:ext>
            </a:extLst>
          </p:cNvPr>
          <p:cNvSpPr txBox="1"/>
          <p:nvPr/>
        </p:nvSpPr>
        <p:spPr>
          <a:xfrm>
            <a:off x="4682429" y="6253452"/>
            <a:ext cx="106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Nunito" pitchFamily="2" charset="0"/>
              </a:rPr>
              <a:t>b) </a:t>
            </a:r>
            <a:endParaRPr lang="vi-VN" sz="3600" b="1" dirty="0">
              <a:solidFill>
                <a:srgbClr val="002060"/>
              </a:solidFill>
              <a:latin typeface="Nuni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428A4F-38C4-EDCC-0F2B-1942AEC4A4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143500"/>
            <a:ext cx="10083750" cy="45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3CFAE-2D5F-50FB-BD65-E6991FC059C0}"/>
              </a:ext>
            </a:extLst>
          </p:cNvPr>
          <p:cNvSpPr/>
          <p:nvPr/>
        </p:nvSpPr>
        <p:spPr>
          <a:xfrm>
            <a:off x="611913" y="1610163"/>
            <a:ext cx="16606977" cy="8054100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D211A-B3CC-9356-39C8-6092D284E7E2}"/>
              </a:ext>
            </a:extLst>
          </p:cNvPr>
          <p:cNvSpPr/>
          <p:nvPr/>
        </p:nvSpPr>
        <p:spPr>
          <a:xfrm>
            <a:off x="840513" y="832308"/>
            <a:ext cx="16606977" cy="8622384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6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558EA545-D6E2-B07D-B4A7-709B81AF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" y="499790"/>
            <a:ext cx="1949819" cy="194981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B74F6-3671-0888-CB79-444B10C24C08}"/>
              </a:ext>
            </a:extLst>
          </p:cNvPr>
          <p:cNvSpPr txBox="1"/>
          <p:nvPr/>
        </p:nvSpPr>
        <p:spPr>
          <a:xfrm>
            <a:off x="1938194" y="1483568"/>
            <a:ext cx="144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/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I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II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. 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SỐ ĐO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 GÓC</a:t>
            </a:r>
            <a:endParaRPr lang="en-US" sz="4800" b="1" dirty="0">
              <a:solidFill>
                <a:srgbClr val="2A1C72"/>
              </a:solidFill>
              <a:latin typeface="Nunit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E02926-D48F-2FF5-1D32-1A5CBD2E14D0}"/>
              </a:ext>
            </a:extLst>
          </p:cNvPr>
          <p:cNvSpPr txBox="1"/>
          <p:nvPr/>
        </p:nvSpPr>
        <p:spPr>
          <a:xfrm>
            <a:off x="1951238" y="2171700"/>
            <a:ext cx="466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a)  </a:t>
            </a:r>
            <a:r>
              <a:rPr lang="en-US" sz="3600" b="1" kern="0" dirty="0" err="1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Đo</a:t>
            </a:r>
            <a:r>
              <a:rPr lang="en-US" sz="3600" b="1" kern="0" dirty="0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góc</a:t>
            </a:r>
            <a:endParaRPr lang="vi-VN" sz="3600" b="1" kern="0" dirty="0">
              <a:solidFill>
                <a:srgbClr val="7030A0"/>
              </a:solidFill>
              <a:latin typeface="Nunito" pitchFamily="2" charset="0"/>
              <a:cs typeface="Arial"/>
              <a:sym typeface="Arial"/>
            </a:endParaRPr>
          </a:p>
        </p:txBody>
      </p:sp>
      <p:pic>
        <p:nvPicPr>
          <p:cNvPr id="93" name="Đo góc - Toán 6 _ Hoc10">
            <a:hlinkClick r:id="" action="ppaction://media"/>
            <a:extLst>
              <a:ext uri="{FF2B5EF4-FFF2-40B4-BE49-F238E27FC236}">
                <a16:creationId xmlns:a16="http://schemas.microsoft.com/office/drawing/2014/main" id="{46B36BC1-30DD-D575-9741-6380D79860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510" y="620007"/>
            <a:ext cx="16440698" cy="924789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8CF108-5AE4-562B-16F6-F9C2D6130CC2}"/>
              </a:ext>
            </a:extLst>
          </p:cNvPr>
          <p:cNvSpPr/>
          <p:nvPr/>
        </p:nvSpPr>
        <p:spPr>
          <a:xfrm>
            <a:off x="10134600" y="2965825"/>
            <a:ext cx="6428117" cy="35492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unito" pitchFamily="2" charset="0"/>
              </a:rPr>
              <a:t>Xem</a:t>
            </a:r>
            <a:r>
              <a:rPr lang="en-US" sz="3600" b="1" dirty="0">
                <a:latin typeface="Nunito" pitchFamily="2" charset="0"/>
              </a:rPr>
              <a:t> clip </a:t>
            </a:r>
            <a:r>
              <a:rPr lang="en-US" sz="3600" b="1" dirty="0" err="1">
                <a:latin typeface="Nunito" pitchFamily="2" charset="0"/>
              </a:rPr>
              <a:t>hướng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dẫn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đô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sau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và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ghi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lại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các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bước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để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đo</a:t>
            </a:r>
            <a:r>
              <a:rPr lang="en-US" sz="3600" b="1" dirty="0">
                <a:latin typeface="Nunito" pitchFamily="2" charset="0"/>
              </a:rPr>
              <a:t> 1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cho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trước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vào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vở</a:t>
            </a:r>
            <a:endParaRPr lang="en-US" sz="3600" b="1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71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3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3CFAE-2D5F-50FB-BD65-E6991FC059C0}"/>
              </a:ext>
            </a:extLst>
          </p:cNvPr>
          <p:cNvSpPr/>
          <p:nvPr/>
        </p:nvSpPr>
        <p:spPr>
          <a:xfrm>
            <a:off x="611913" y="1610163"/>
            <a:ext cx="16606977" cy="8054100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D211A-B3CC-9356-39C8-6092D284E7E2}"/>
              </a:ext>
            </a:extLst>
          </p:cNvPr>
          <p:cNvSpPr/>
          <p:nvPr/>
        </p:nvSpPr>
        <p:spPr>
          <a:xfrm>
            <a:off x="840513" y="832308"/>
            <a:ext cx="16606977" cy="8622384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6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558EA545-D6E2-B07D-B4A7-709B81AF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" y="499790"/>
            <a:ext cx="1949819" cy="194981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B74F6-3671-0888-CB79-444B10C24C08}"/>
              </a:ext>
            </a:extLst>
          </p:cNvPr>
          <p:cNvSpPr txBox="1"/>
          <p:nvPr/>
        </p:nvSpPr>
        <p:spPr>
          <a:xfrm>
            <a:off x="1938194" y="1483568"/>
            <a:ext cx="144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/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I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II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. 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SỐ ĐO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 GÓC</a:t>
            </a:r>
            <a:endParaRPr lang="en-US" sz="4800" b="1" dirty="0">
              <a:solidFill>
                <a:srgbClr val="2A1C72"/>
              </a:solidFill>
              <a:latin typeface="Nunit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E02926-D48F-2FF5-1D32-1A5CBD2E14D0}"/>
              </a:ext>
            </a:extLst>
          </p:cNvPr>
          <p:cNvSpPr txBox="1"/>
          <p:nvPr/>
        </p:nvSpPr>
        <p:spPr>
          <a:xfrm>
            <a:off x="1951238" y="2171700"/>
            <a:ext cx="466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a)  </a:t>
            </a:r>
            <a:r>
              <a:rPr lang="en-US" sz="3600" b="1" kern="0" dirty="0" err="1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Đo</a:t>
            </a:r>
            <a:r>
              <a:rPr lang="en-US" sz="3600" b="1" kern="0" dirty="0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Nunito" pitchFamily="2" charset="0"/>
                <a:cs typeface="Arial"/>
                <a:sym typeface="Arial"/>
              </a:rPr>
              <a:t>góc</a:t>
            </a:r>
            <a:endParaRPr lang="vi-VN" sz="3600" b="1" kern="0" dirty="0">
              <a:solidFill>
                <a:srgbClr val="7030A0"/>
              </a:solidFill>
              <a:latin typeface="Nunito" pitchFamily="2" charset="0"/>
              <a:cs typeface="Arial"/>
              <a:sym typeface="Arial"/>
            </a:endParaRPr>
          </a:p>
        </p:txBody>
      </p:sp>
      <p:sp>
        <p:nvSpPr>
          <p:cNvPr id="89" name="Google Shape;3418;p52">
            <a:extLst>
              <a:ext uri="{FF2B5EF4-FFF2-40B4-BE49-F238E27FC236}">
                <a16:creationId xmlns:a16="http://schemas.microsoft.com/office/drawing/2014/main" id="{7D2BEF93-9632-6B64-ED93-A75B7EE2C5AA}"/>
              </a:ext>
            </a:extLst>
          </p:cNvPr>
          <p:cNvSpPr txBox="1">
            <a:spLocks/>
          </p:cNvSpPr>
          <p:nvPr/>
        </p:nvSpPr>
        <p:spPr>
          <a:xfrm>
            <a:off x="1069110" y="2874898"/>
            <a:ext cx="5446755" cy="4304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13717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600" b="1" u="sng" dirty="0" err="1">
                <a:solidFill>
                  <a:srgbClr val="C00000"/>
                </a:solidFill>
                <a:latin typeface="Nunito" pitchFamily="2" charset="0"/>
              </a:rPr>
              <a:t>Cách</a:t>
            </a:r>
            <a:r>
              <a:rPr lang="en-US" sz="3600" b="1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unito" pitchFamily="2" charset="0"/>
              </a:rPr>
              <a:t>đo</a:t>
            </a:r>
            <a:r>
              <a:rPr lang="en-US" sz="3600" b="1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unito" pitchFamily="2" charset="0"/>
              </a:rPr>
              <a:t>góc</a:t>
            </a:r>
            <a:r>
              <a:rPr lang="en-US" sz="3600" b="1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unito" pitchFamily="2" charset="0"/>
              </a:rPr>
              <a:t>xOy</a:t>
            </a:r>
            <a:endParaRPr lang="en-US" sz="3600" b="1" u="sng" dirty="0">
              <a:solidFill>
                <a:srgbClr val="C00000"/>
              </a:solidFill>
              <a:latin typeface="Nunito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66B8B3E-9607-0EBD-4B12-2BE2EDD5B165}"/>
              </a:ext>
            </a:extLst>
          </p:cNvPr>
          <p:cNvSpPr txBox="1"/>
          <p:nvPr/>
        </p:nvSpPr>
        <p:spPr>
          <a:xfrm>
            <a:off x="1442268" y="3340611"/>
            <a:ext cx="15403464" cy="1539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i="1" u="sng" dirty="0" err="1">
                <a:solidFill>
                  <a:srgbClr val="0070C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Bước</a:t>
            </a:r>
            <a:r>
              <a:rPr lang="en-US" sz="3600" b="1" i="1" u="sng" dirty="0">
                <a:solidFill>
                  <a:srgbClr val="0070C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1:</a:t>
            </a:r>
            <a:r>
              <a:rPr lang="en-US" sz="3600" b="1" dirty="0">
                <a:solidFill>
                  <a:srgbClr val="0070C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trùng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Vạch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0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Ox.</a:t>
            </a:r>
            <a:endParaRPr lang="en-US" sz="3600" b="1" dirty="0">
              <a:solidFill>
                <a:srgbClr val="000000"/>
              </a:solidFill>
              <a:effectLst/>
              <a:latin typeface="Nunito" pitchFamily="2" charset="0"/>
              <a:ea typeface="Calibri" panose="020F0502020204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BC11996-5A41-29CB-7B42-96DE97055E8D}"/>
              </a:ext>
            </a:extLst>
          </p:cNvPr>
          <p:cNvSpPr txBox="1"/>
          <p:nvPr/>
        </p:nvSpPr>
        <p:spPr>
          <a:xfrm>
            <a:off x="1442268" y="7762462"/>
            <a:ext cx="15403464" cy="159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i="1" u="sng" dirty="0" err="1">
                <a:solidFill>
                  <a:srgbClr val="0070C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Bước</a:t>
            </a:r>
            <a:r>
              <a:rPr lang="en-US" sz="3600" b="1" i="1" u="sng" dirty="0">
                <a:solidFill>
                  <a:srgbClr val="0070C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2: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Oy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vạch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effectLst/>
                <a:latin typeface="Nunito" pitchFamily="2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effectLst/>
              <a:latin typeface="Nunito" pitchFamily="2" charset="0"/>
              <a:ea typeface="Calibri" panose="020F050202020403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A53C6CA-38D3-BE15-DC26-0A7006503B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341149"/>
            <a:ext cx="8552099" cy="38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build="allAtOnce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3CFAE-2D5F-50FB-BD65-E6991FC059C0}"/>
              </a:ext>
            </a:extLst>
          </p:cNvPr>
          <p:cNvSpPr/>
          <p:nvPr/>
        </p:nvSpPr>
        <p:spPr>
          <a:xfrm>
            <a:off x="611913" y="1610163"/>
            <a:ext cx="16606977" cy="8054100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D211A-B3CC-9356-39C8-6092D284E7E2}"/>
              </a:ext>
            </a:extLst>
          </p:cNvPr>
          <p:cNvSpPr/>
          <p:nvPr/>
        </p:nvSpPr>
        <p:spPr>
          <a:xfrm>
            <a:off x="840513" y="832308"/>
            <a:ext cx="16606977" cy="8622384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6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558EA545-D6E2-B07D-B4A7-709B81AF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" y="499790"/>
            <a:ext cx="1949819" cy="194981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B74F6-3671-0888-CB79-444B10C24C08}"/>
              </a:ext>
            </a:extLst>
          </p:cNvPr>
          <p:cNvSpPr txBox="1"/>
          <p:nvPr/>
        </p:nvSpPr>
        <p:spPr>
          <a:xfrm>
            <a:off x="1938194" y="1483568"/>
            <a:ext cx="144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/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I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II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. 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SỐ ĐO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 GÓC</a:t>
            </a:r>
            <a:endParaRPr lang="en-US" sz="4800" b="1" dirty="0">
              <a:solidFill>
                <a:srgbClr val="2A1C72"/>
              </a:solidFill>
              <a:latin typeface="Nunito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3A539C-DD3E-6106-7C86-8729FC57BFEC}"/>
              </a:ext>
            </a:extLst>
          </p:cNvPr>
          <p:cNvGrpSpPr/>
          <p:nvPr/>
        </p:nvGrpSpPr>
        <p:grpSpPr>
          <a:xfrm>
            <a:off x="4004368" y="2838114"/>
            <a:ext cx="9711632" cy="1810741"/>
            <a:chOff x="1627666" y="2571750"/>
            <a:chExt cx="6389297" cy="1042061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48F995B6-11DC-5557-9243-0AD11418634B}"/>
                </a:ext>
              </a:extLst>
            </p:cNvPr>
            <p:cNvSpPr/>
            <p:nvPr/>
          </p:nvSpPr>
          <p:spPr>
            <a:xfrm>
              <a:off x="1627666" y="2571751"/>
              <a:ext cx="6389297" cy="10420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 defTabSz="457200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3600" b="1" dirty="0">
                  <a:solidFill>
                    <a:srgbClr val="F2F4CF"/>
                  </a:solidFill>
                  <a:latin typeface="Nunito" pitchFamily="2" charset="0"/>
                  <a:ea typeface="Times New Roman" panose="02020603050405020304" pitchFamily="18" charset="0"/>
                </a:rPr>
                <a:t>           </a:t>
              </a:r>
              <a:endParaRPr lang="en-US" sz="3600" b="1" dirty="0">
                <a:solidFill>
                  <a:srgbClr val="F2F4CF"/>
                </a:solidFill>
                <a:latin typeface="Nunito" pitchFamily="2" charset="0"/>
                <a:ea typeface="Calibri" panose="020F050202020403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8BAB03-2FB5-6394-1314-879C8EDDF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9783BC7-6BD6-9F05-E56B-D572F0909B0B}"/>
              </a:ext>
            </a:extLst>
          </p:cNvPr>
          <p:cNvSpPr txBox="1"/>
          <p:nvPr/>
        </p:nvSpPr>
        <p:spPr>
          <a:xfrm>
            <a:off x="5715000" y="3285545"/>
            <a:ext cx="15321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>
                <a:solidFill>
                  <a:srgbClr val="002060"/>
                </a:solidFill>
                <a:latin typeface="Nunito" pitchFamily="2" charset="0"/>
              </a:rPr>
              <a:t>Mỗi</a:t>
            </a:r>
            <a:r>
              <a:rPr lang="en-US" sz="4400" b="1" dirty="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" pitchFamily="2" charset="0"/>
              </a:rPr>
              <a:t>góc</a:t>
            </a:r>
            <a:r>
              <a:rPr lang="en-US" sz="4400" b="1" dirty="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" pitchFamily="2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" pitchFamily="2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" pitchFamily="2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" pitchFamily="2" charset="0"/>
              </a:rPr>
              <a:t>đo</a:t>
            </a:r>
            <a:r>
              <a:rPr lang="en-US" sz="4400" b="1" dirty="0">
                <a:solidFill>
                  <a:srgbClr val="002060"/>
                </a:solidFill>
                <a:latin typeface="Nunito" pitchFamily="2" charset="0"/>
              </a:rPr>
              <a:t>.</a:t>
            </a:r>
            <a:endParaRPr lang="vi-VN" sz="4400" b="1" dirty="0">
              <a:solidFill>
                <a:srgbClr val="002060"/>
              </a:solidFill>
              <a:latin typeface="Nunit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5A4B59-AB0E-E90D-E2FE-4B12AE49C64D}"/>
                  </a:ext>
                </a:extLst>
              </p:cNvPr>
              <p:cNvSpPr txBox="1"/>
              <p:nvPr/>
            </p:nvSpPr>
            <p:spPr>
              <a:xfrm>
                <a:off x="1938193" y="4648855"/>
                <a:ext cx="14411615" cy="3970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 i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Chú</a:t>
                </a:r>
                <a:r>
                  <a:rPr lang="en-US" sz="3600" b="1" i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ý:</a:t>
                </a:r>
                <a:endParaRPr lang="en-US" sz="3600" b="1" dirty="0">
                  <a:solidFill>
                    <a:srgbClr val="000000"/>
                  </a:solidFill>
                  <a:effectLst/>
                  <a:latin typeface="Nunito" pitchFamily="2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+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Nếu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đo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góc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xOy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n</a:t>
                </a:r>
                <a:r>
                  <a:rPr lang="en-US" sz="3600" b="1" baseline="30000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0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thì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ta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kí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hiệu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𝒙𝑶𝒚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= n</a:t>
                </a:r>
                <a:r>
                  <a:rPr lang="en-US" sz="3600" b="1" baseline="30000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0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𝒚𝑶𝒙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= n</a:t>
                </a:r>
                <a:r>
                  <a:rPr lang="en-US" sz="3600" b="1" baseline="30000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0</a:t>
                </a:r>
                <a:endParaRPr lang="en-US" sz="3600" b="1" dirty="0">
                  <a:solidFill>
                    <a:srgbClr val="000000"/>
                  </a:solidFill>
                  <a:effectLst/>
                  <a:latin typeface="Nunito" pitchFamily="2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+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77b,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đo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góc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xOy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40</a:t>
                </a:r>
                <a:r>
                  <a:rPr lang="en-US" sz="3600" b="1" baseline="30000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0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nên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ta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𝒙𝑶𝒚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= 40</a:t>
                </a:r>
                <a:r>
                  <a:rPr lang="en-US" sz="3600" b="1" baseline="30000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0 </a:t>
                </a:r>
                <a:endParaRPr lang="en-US" sz="3600" b="1" dirty="0">
                  <a:solidFill>
                    <a:srgbClr val="000000"/>
                  </a:solidFill>
                  <a:effectLst/>
                  <a:latin typeface="Nunito" pitchFamily="2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+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Chúng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ta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chỉ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xét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góc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đo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vượt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quá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 180</a:t>
                </a:r>
                <a:r>
                  <a:rPr lang="en-US" sz="3600" b="1" baseline="30000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0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Nunito" pitchFamily="2" charset="0"/>
                    <a:ea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000000"/>
                  </a:solidFill>
                  <a:effectLst/>
                  <a:latin typeface="Nunito" pitchFamily="2" charset="0"/>
                  <a:ea typeface="Calibri" panose="020F0502020204030204" pitchFamily="34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vi-VN" sz="3600" b="1" dirty="0">
                  <a:solidFill>
                    <a:srgbClr val="002060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5A4B59-AB0E-E90D-E2FE-4B12AE49C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193" y="4648855"/>
                <a:ext cx="14411615" cy="3970959"/>
              </a:xfrm>
              <a:prstGeom prst="rect">
                <a:avLst/>
              </a:prstGeom>
              <a:blipFill>
                <a:blip r:embed="rId5"/>
                <a:stretch>
                  <a:fillRect l="-1311" t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714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3CFAE-2D5F-50FB-BD65-E6991FC059C0}"/>
              </a:ext>
            </a:extLst>
          </p:cNvPr>
          <p:cNvSpPr/>
          <p:nvPr/>
        </p:nvSpPr>
        <p:spPr>
          <a:xfrm>
            <a:off x="611913" y="1610163"/>
            <a:ext cx="16606977" cy="8054100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D211A-B3CC-9356-39C8-6092D284E7E2}"/>
              </a:ext>
            </a:extLst>
          </p:cNvPr>
          <p:cNvSpPr/>
          <p:nvPr/>
        </p:nvSpPr>
        <p:spPr>
          <a:xfrm>
            <a:off x="840513" y="832308"/>
            <a:ext cx="16606977" cy="8622384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6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558EA545-D6E2-B07D-B4A7-709B81AF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" y="499790"/>
            <a:ext cx="1949819" cy="194981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B74F6-3671-0888-CB79-444B10C24C08}"/>
              </a:ext>
            </a:extLst>
          </p:cNvPr>
          <p:cNvSpPr txBox="1"/>
          <p:nvPr/>
        </p:nvSpPr>
        <p:spPr>
          <a:xfrm>
            <a:off x="1938194" y="1483568"/>
            <a:ext cx="144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/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I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V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. 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GÓC VUÔNG, GÓC TÙ, GÓC NHỌN, GÓC BẸT</a:t>
            </a:r>
          </a:p>
        </p:txBody>
      </p:sp>
      <p:sp>
        <p:nvSpPr>
          <p:cNvPr id="18" name="Google Shape;6073;p69">
            <a:extLst>
              <a:ext uri="{FF2B5EF4-FFF2-40B4-BE49-F238E27FC236}">
                <a16:creationId xmlns:a16="http://schemas.microsoft.com/office/drawing/2014/main" id="{DA84DCE3-77D4-63D5-FA94-2E9C6DDF6393}"/>
              </a:ext>
            </a:extLst>
          </p:cNvPr>
          <p:cNvSpPr txBox="1">
            <a:spLocks/>
          </p:cNvSpPr>
          <p:nvPr/>
        </p:nvSpPr>
        <p:spPr>
          <a:xfrm>
            <a:off x="2031808" y="2400300"/>
            <a:ext cx="13817792" cy="8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13717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2060"/>
                </a:solidFill>
                <a:latin typeface="Nunito" pitchFamily="2" charset="0"/>
              </a:rPr>
              <a:t>HĐ6. </a:t>
            </a:r>
            <a:r>
              <a:rPr lang="en-US" sz="3600" b="1" dirty="0" err="1">
                <a:latin typeface="Nunito" pitchFamily="2" charset="0"/>
              </a:rPr>
              <a:t>Hãy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các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xOy</a:t>
            </a:r>
            <a:r>
              <a:rPr lang="en-US" sz="3600" b="1" dirty="0">
                <a:latin typeface="Nunito" pitchFamily="2" charset="0"/>
              </a:rPr>
              <a:t>, </a:t>
            </a:r>
            <a:r>
              <a:rPr lang="en-US" sz="3600" b="1" dirty="0" err="1">
                <a:latin typeface="Nunito" pitchFamily="2" charset="0"/>
              </a:rPr>
              <a:t>xOz</a:t>
            </a:r>
            <a:r>
              <a:rPr lang="en-US" sz="3600" b="1" dirty="0">
                <a:latin typeface="Nunito" pitchFamily="2" charset="0"/>
              </a:rPr>
              <a:t>, </a:t>
            </a:r>
            <a:r>
              <a:rPr lang="en-US" sz="3600" b="1" dirty="0" err="1">
                <a:latin typeface="Nunito" pitchFamily="2" charset="0"/>
              </a:rPr>
              <a:t>xOt</a:t>
            </a:r>
            <a:r>
              <a:rPr lang="en-US" sz="3600" b="1" dirty="0">
                <a:latin typeface="Nunito" pitchFamily="2" charset="0"/>
              </a:rPr>
              <a:t>, </a:t>
            </a:r>
            <a:r>
              <a:rPr lang="en-US" sz="3600" b="1" dirty="0" err="1">
                <a:latin typeface="Nunito" pitchFamily="2" charset="0"/>
              </a:rPr>
              <a:t>xOm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trong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hình</a:t>
            </a:r>
            <a:r>
              <a:rPr lang="en-US" sz="3600" b="1" dirty="0">
                <a:latin typeface="Nunito" pitchFamily="2" charset="0"/>
              </a:rPr>
              <a:t> 82a.</a:t>
            </a:r>
            <a:endParaRPr lang="en-US" sz="3600" b="1" dirty="0">
              <a:solidFill>
                <a:srgbClr val="002060"/>
              </a:solidFill>
              <a:latin typeface="Nunit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E8238-D490-103C-E5ED-045A2A086D66}"/>
              </a:ext>
            </a:extLst>
          </p:cNvPr>
          <p:cNvSpPr txBox="1"/>
          <p:nvPr/>
        </p:nvSpPr>
        <p:spPr>
          <a:xfrm>
            <a:off x="5278974" y="8480266"/>
            <a:ext cx="285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unito" pitchFamily="2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Nunito" pitchFamily="2" charset="0"/>
              </a:rPr>
              <a:t> 82</a:t>
            </a:r>
            <a:endParaRPr lang="vi-VN" sz="3600" b="1" dirty="0">
              <a:solidFill>
                <a:srgbClr val="002060"/>
              </a:solidFill>
              <a:latin typeface="Nunit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D4AF63-9FAA-9FF2-6441-589E4615CF4F}"/>
                  </a:ext>
                </a:extLst>
              </p:cNvPr>
              <p:cNvSpPr txBox="1"/>
              <p:nvPr/>
            </p:nvSpPr>
            <p:spPr>
              <a:xfrm>
                <a:off x="12453377" y="4216040"/>
                <a:ext cx="4678124" cy="3526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3600" b="1" i="0" dirty="0">
                  <a:solidFill>
                    <a:srgbClr val="002060"/>
                  </a:solidFill>
                  <a:latin typeface="Nunito" pitchFamily="2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𝒙𝑶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unito" pitchFamily="2" charset="0"/>
                  </a:rPr>
                  <a:t>;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𝒙𝑶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36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600" b="1" i="0" dirty="0">
                  <a:solidFill>
                    <a:srgbClr val="002060"/>
                  </a:solidFill>
                  <a:latin typeface="Nunito" pitchFamily="2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𝒙𝑶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36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D4AF63-9FAA-9FF2-6441-589E4615C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377" y="4216040"/>
                <a:ext cx="4678124" cy="35262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51E3A16E-CE79-19F1-3F72-7E0905B83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305" y="4073148"/>
            <a:ext cx="8103376" cy="40683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B2C259-6C52-6BD6-DE87-649B3AE1C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720" y="3212845"/>
            <a:ext cx="9848546" cy="55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3CFAE-2D5F-50FB-BD65-E6991FC059C0}"/>
              </a:ext>
            </a:extLst>
          </p:cNvPr>
          <p:cNvSpPr/>
          <p:nvPr/>
        </p:nvSpPr>
        <p:spPr>
          <a:xfrm>
            <a:off x="611913" y="1610163"/>
            <a:ext cx="16606977" cy="8054100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D211A-B3CC-9356-39C8-6092D284E7E2}"/>
              </a:ext>
            </a:extLst>
          </p:cNvPr>
          <p:cNvSpPr/>
          <p:nvPr/>
        </p:nvSpPr>
        <p:spPr>
          <a:xfrm>
            <a:off x="840513" y="832308"/>
            <a:ext cx="16606977" cy="8622384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6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558EA545-D6E2-B07D-B4A7-709B81AF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" y="499790"/>
            <a:ext cx="1949819" cy="194981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B74F6-3671-0888-CB79-444B10C24C08}"/>
              </a:ext>
            </a:extLst>
          </p:cNvPr>
          <p:cNvSpPr txBox="1"/>
          <p:nvPr/>
        </p:nvSpPr>
        <p:spPr>
          <a:xfrm>
            <a:off x="1938194" y="1483568"/>
            <a:ext cx="144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/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I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II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. </a:t>
            </a:r>
            <a:r>
              <a:rPr lang="en-US" sz="4800" b="1" dirty="0">
                <a:solidFill>
                  <a:srgbClr val="2A1C72"/>
                </a:solidFill>
                <a:latin typeface="Nunito" pitchFamily="2" charset="0"/>
              </a:rPr>
              <a:t>SỐ ĐO</a:t>
            </a:r>
            <a:r>
              <a:rPr lang="vi-VN" sz="4800" b="1" dirty="0">
                <a:solidFill>
                  <a:srgbClr val="2A1C72"/>
                </a:solidFill>
                <a:latin typeface="Nunito" pitchFamily="2" charset="0"/>
              </a:rPr>
              <a:t> GÓC</a:t>
            </a:r>
            <a:endParaRPr lang="en-US" sz="4800" b="1" dirty="0">
              <a:solidFill>
                <a:srgbClr val="2A1C72"/>
              </a:solidFill>
              <a:latin typeface="Nunito" pitchFamily="2" charset="0"/>
            </a:endParaRPr>
          </a:p>
        </p:txBody>
      </p:sp>
      <p:grpSp>
        <p:nvGrpSpPr>
          <p:cNvPr id="3" name="Google Shape;2039;p44">
            <a:extLst>
              <a:ext uri="{FF2B5EF4-FFF2-40B4-BE49-F238E27FC236}">
                <a16:creationId xmlns:a16="http://schemas.microsoft.com/office/drawing/2014/main" id="{658A5ECE-82BA-948F-A45E-DEECD35AC41C}"/>
              </a:ext>
            </a:extLst>
          </p:cNvPr>
          <p:cNvGrpSpPr/>
          <p:nvPr/>
        </p:nvGrpSpPr>
        <p:grpSpPr>
          <a:xfrm>
            <a:off x="1439974" y="2087852"/>
            <a:ext cx="1181682" cy="1082146"/>
            <a:chOff x="3083900" y="4005700"/>
            <a:chExt cx="627575" cy="453425"/>
          </a:xfrm>
        </p:grpSpPr>
        <p:sp>
          <p:nvSpPr>
            <p:cNvPr id="7" name="Google Shape;2040;p44">
              <a:extLst>
                <a:ext uri="{FF2B5EF4-FFF2-40B4-BE49-F238E27FC236}">
                  <a16:creationId xmlns:a16="http://schemas.microsoft.com/office/drawing/2014/main" id="{00FE95E3-0362-F627-144B-EB166FB1263A}"/>
                </a:ext>
              </a:extLst>
            </p:cNvPr>
            <p:cNvSpPr/>
            <p:nvPr/>
          </p:nvSpPr>
          <p:spPr>
            <a:xfrm>
              <a:off x="3083900" y="4005700"/>
              <a:ext cx="627575" cy="453425"/>
            </a:xfrm>
            <a:custGeom>
              <a:avLst/>
              <a:gdLst/>
              <a:ahLst/>
              <a:cxnLst/>
              <a:rect l="l" t="t" r="r" b="b"/>
              <a:pathLst>
                <a:path w="25103" h="18137" extrusionOk="0">
                  <a:moveTo>
                    <a:pt x="24823" y="1"/>
                  </a:moveTo>
                  <a:cubicBezTo>
                    <a:pt x="24790" y="1"/>
                    <a:pt x="24755" y="12"/>
                    <a:pt x="24719" y="37"/>
                  </a:cubicBezTo>
                  <a:cubicBezTo>
                    <a:pt x="16425" y="5816"/>
                    <a:pt x="8168" y="11621"/>
                    <a:pt x="140" y="17769"/>
                  </a:cubicBezTo>
                  <a:cubicBezTo>
                    <a:pt x="1" y="17875"/>
                    <a:pt x="23" y="18136"/>
                    <a:pt x="228" y="18136"/>
                  </a:cubicBezTo>
                  <a:cubicBezTo>
                    <a:pt x="232" y="18136"/>
                    <a:pt x="236" y="18136"/>
                    <a:pt x="240" y="18136"/>
                  </a:cubicBezTo>
                  <a:cubicBezTo>
                    <a:pt x="8441" y="17824"/>
                    <a:pt x="16645" y="17954"/>
                    <a:pt x="24848" y="17741"/>
                  </a:cubicBezTo>
                  <a:cubicBezTo>
                    <a:pt x="25098" y="17734"/>
                    <a:pt x="25103" y="17347"/>
                    <a:pt x="24855" y="17347"/>
                  </a:cubicBezTo>
                  <a:cubicBezTo>
                    <a:pt x="24853" y="17347"/>
                    <a:pt x="24850" y="17347"/>
                    <a:pt x="24848" y="17347"/>
                  </a:cubicBezTo>
                  <a:cubicBezTo>
                    <a:pt x="16849" y="17555"/>
                    <a:pt x="8848" y="17436"/>
                    <a:pt x="851" y="17720"/>
                  </a:cubicBezTo>
                  <a:lnTo>
                    <a:pt x="851" y="17720"/>
                  </a:lnTo>
                  <a:cubicBezTo>
                    <a:pt x="8718" y="11713"/>
                    <a:pt x="16801" y="6033"/>
                    <a:pt x="24920" y="376"/>
                  </a:cubicBezTo>
                  <a:cubicBezTo>
                    <a:pt x="25089" y="256"/>
                    <a:pt x="24983" y="1"/>
                    <a:pt x="24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8" name="Google Shape;2041;p44">
              <a:extLst>
                <a:ext uri="{FF2B5EF4-FFF2-40B4-BE49-F238E27FC236}">
                  <a16:creationId xmlns:a16="http://schemas.microsoft.com/office/drawing/2014/main" id="{E8C80B33-9998-58D0-A969-EC8DA760C23A}"/>
                </a:ext>
              </a:extLst>
            </p:cNvPr>
            <p:cNvSpPr/>
            <p:nvPr/>
          </p:nvSpPr>
          <p:spPr>
            <a:xfrm>
              <a:off x="3288975" y="4301050"/>
              <a:ext cx="75975" cy="145075"/>
            </a:xfrm>
            <a:custGeom>
              <a:avLst/>
              <a:gdLst/>
              <a:ahLst/>
              <a:cxnLst/>
              <a:rect l="l" t="t" r="r" b="b"/>
              <a:pathLst>
                <a:path w="3039" h="5803" extrusionOk="0">
                  <a:moveTo>
                    <a:pt x="248" y="1"/>
                  </a:moveTo>
                  <a:cubicBezTo>
                    <a:pt x="62" y="1"/>
                    <a:pt x="1" y="316"/>
                    <a:pt x="213" y="394"/>
                  </a:cubicBezTo>
                  <a:cubicBezTo>
                    <a:pt x="2388" y="1194"/>
                    <a:pt x="2616" y="3630"/>
                    <a:pt x="2356" y="5616"/>
                  </a:cubicBezTo>
                  <a:cubicBezTo>
                    <a:pt x="2339" y="5741"/>
                    <a:pt x="2429" y="5803"/>
                    <a:pt x="2527" y="5803"/>
                  </a:cubicBezTo>
                  <a:cubicBezTo>
                    <a:pt x="2625" y="5803"/>
                    <a:pt x="2733" y="5740"/>
                    <a:pt x="2749" y="5616"/>
                  </a:cubicBezTo>
                  <a:cubicBezTo>
                    <a:pt x="3038" y="3423"/>
                    <a:pt x="2656" y="875"/>
                    <a:pt x="318" y="14"/>
                  </a:cubicBezTo>
                  <a:cubicBezTo>
                    <a:pt x="294" y="5"/>
                    <a:pt x="270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0B3B92-F5A9-F7B2-030B-452CF8122483}"/>
              </a:ext>
            </a:extLst>
          </p:cNvPr>
          <p:cNvGrpSpPr/>
          <p:nvPr/>
        </p:nvGrpSpPr>
        <p:grpSpPr>
          <a:xfrm>
            <a:off x="2272624" y="2314565"/>
            <a:ext cx="14305785" cy="3438535"/>
            <a:chOff x="857152" y="2571751"/>
            <a:chExt cx="10238192" cy="280969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49ECEFC0-3443-9D56-F7C6-BBD2E6B8819F}"/>
                </a:ext>
              </a:extLst>
            </p:cNvPr>
            <p:cNvSpPr/>
            <p:nvPr/>
          </p:nvSpPr>
          <p:spPr>
            <a:xfrm>
              <a:off x="857152" y="2571751"/>
              <a:ext cx="10238192" cy="2809695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2F4CF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2F4CF"/>
                </a:solidFill>
                <a:effectLst/>
                <a:uLnTx/>
                <a:uFillTx/>
                <a:latin typeface="Nunito" pitchFamily="2" charset="0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433C8A-78A6-8F14-3616-5DA3ED239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7152" y="2608412"/>
              <a:ext cx="874096" cy="80133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5FD2EE3-781A-901C-E39E-AFCEAFD54EB3}"/>
              </a:ext>
            </a:extLst>
          </p:cNvPr>
          <p:cNvSpPr txBox="1"/>
          <p:nvPr/>
        </p:nvSpPr>
        <p:spPr>
          <a:xfrm>
            <a:off x="3126352" y="2280051"/>
            <a:ext cx="11971134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latin typeface="Nunito" pitchFamily="2" charset="0"/>
              </a:rPr>
              <a:t>-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nhọn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có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lớn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hơn</a:t>
            </a:r>
            <a:r>
              <a:rPr lang="en-US" sz="3600" b="1" dirty="0">
                <a:latin typeface="Nunito" pitchFamily="2" charset="0"/>
              </a:rPr>
              <a:t> 0° </a:t>
            </a:r>
            <a:r>
              <a:rPr lang="en-US" sz="3600" b="1" dirty="0" err="1">
                <a:latin typeface="Nunito" pitchFamily="2" charset="0"/>
              </a:rPr>
              <a:t>và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nhỏ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hơn</a:t>
            </a:r>
            <a:r>
              <a:rPr lang="en-US" sz="3600" b="1" dirty="0">
                <a:latin typeface="Nunito" pitchFamily="2" charset="0"/>
              </a:rPr>
              <a:t> 90°.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3A87C-4351-2732-F4FF-70744D08661D}"/>
              </a:ext>
            </a:extLst>
          </p:cNvPr>
          <p:cNvSpPr txBox="1"/>
          <p:nvPr/>
        </p:nvSpPr>
        <p:spPr>
          <a:xfrm>
            <a:off x="3126352" y="2765394"/>
            <a:ext cx="119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unito" pitchFamily="2" charset="0"/>
              </a:rPr>
              <a:t>-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vuông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có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bằng</a:t>
            </a:r>
            <a:r>
              <a:rPr lang="en-US" sz="3600" b="1" dirty="0">
                <a:latin typeface="Nunito" pitchFamily="2" charset="0"/>
              </a:rPr>
              <a:t> 90°.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6AA6C1-F2E2-257B-A517-4834DEC31423}"/>
              </a:ext>
            </a:extLst>
          </p:cNvPr>
          <p:cNvSpPr txBox="1"/>
          <p:nvPr/>
        </p:nvSpPr>
        <p:spPr>
          <a:xfrm>
            <a:off x="3126352" y="3228350"/>
            <a:ext cx="119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unito" pitchFamily="2" charset="0"/>
              </a:rPr>
              <a:t>-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tù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có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lớn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hơn</a:t>
            </a:r>
            <a:r>
              <a:rPr lang="en-US" sz="3600" b="1" dirty="0">
                <a:latin typeface="Nunito" pitchFamily="2" charset="0"/>
              </a:rPr>
              <a:t> 90° </a:t>
            </a:r>
            <a:r>
              <a:rPr lang="en-US" sz="3600" b="1" dirty="0" err="1">
                <a:latin typeface="Nunito" pitchFamily="2" charset="0"/>
              </a:rPr>
              <a:t>và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nhỏ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hơn</a:t>
            </a:r>
            <a:r>
              <a:rPr lang="en-US" sz="3600" b="1" dirty="0">
                <a:latin typeface="Nunito" pitchFamily="2" charset="0"/>
              </a:rPr>
              <a:t> 180°.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ECBA8-841C-1467-9B91-9B1E2A85EAC2}"/>
              </a:ext>
            </a:extLst>
          </p:cNvPr>
          <p:cNvSpPr txBox="1"/>
          <p:nvPr/>
        </p:nvSpPr>
        <p:spPr>
          <a:xfrm>
            <a:off x="3126352" y="3686331"/>
            <a:ext cx="119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unito" pitchFamily="2" charset="0"/>
              </a:rPr>
              <a:t>-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bẹt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có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bằng</a:t>
            </a:r>
            <a:r>
              <a:rPr lang="en-US" sz="3600" b="1" dirty="0">
                <a:latin typeface="Nunito" pitchFamily="2" charset="0"/>
              </a:rPr>
              <a:t> 180°.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7977A4-7E2F-C1DD-590F-1F563323710C}"/>
              </a:ext>
            </a:extLst>
          </p:cNvPr>
          <p:cNvGrpSpPr/>
          <p:nvPr/>
        </p:nvGrpSpPr>
        <p:grpSpPr>
          <a:xfrm>
            <a:off x="1721023" y="4455397"/>
            <a:ext cx="6969247" cy="4997909"/>
            <a:chOff x="832343" y="832037"/>
            <a:chExt cx="19989036" cy="8791817"/>
          </a:xfrm>
        </p:grpSpPr>
        <p:grpSp>
          <p:nvGrpSpPr>
            <p:cNvPr id="24" name="Group 2">
              <a:extLst>
                <a:ext uri="{FF2B5EF4-FFF2-40B4-BE49-F238E27FC236}">
                  <a16:creationId xmlns:a16="http://schemas.microsoft.com/office/drawing/2014/main" id="{35DE6C2C-DCB4-ED01-9F19-182684138A23}"/>
                </a:ext>
              </a:extLst>
            </p:cNvPr>
            <p:cNvGrpSpPr/>
            <p:nvPr/>
          </p:nvGrpSpPr>
          <p:grpSpPr>
            <a:xfrm>
              <a:off x="832343" y="832037"/>
              <a:ext cx="19989036" cy="8791817"/>
              <a:chOff x="-296693" y="-1269014"/>
              <a:chExt cx="6400979" cy="6793230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6" name="Freeform 3">
                <a:extLst>
                  <a:ext uri="{FF2B5EF4-FFF2-40B4-BE49-F238E27FC236}">
                    <a16:creationId xmlns:a16="http://schemas.microsoft.com/office/drawing/2014/main" id="{1D416093-F757-8E5B-EE27-ACD2B6FC5FD5}"/>
                  </a:ext>
                </a:extLst>
              </p:cNvPr>
              <p:cNvSpPr/>
              <p:nvPr/>
            </p:nvSpPr>
            <p:spPr>
              <a:xfrm>
                <a:off x="-296693" y="-1269014"/>
                <a:ext cx="6400979" cy="6793230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pPr defTabSz="457200">
                  <a:buClrTx/>
                </a:pPr>
                <a:endParaRPr lang="vi-VN" sz="3600" b="1" kern="1200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D514589-999B-7665-D7C8-096A2D31F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429" y="946075"/>
              <a:ext cx="717943" cy="1015109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1D7879-0BE5-5EEA-375C-113A81F34FBE}"/>
              </a:ext>
            </a:extLst>
          </p:cNvPr>
          <p:cNvSpPr txBox="1"/>
          <p:nvPr/>
        </p:nvSpPr>
        <p:spPr>
          <a:xfrm>
            <a:off x="1938723" y="4408774"/>
            <a:ext cx="6718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Tx/>
            </a:pPr>
            <a:r>
              <a:rPr lang="en-US" sz="3600" b="1" kern="1200" dirty="0" err="1">
                <a:solidFill>
                  <a:prstClr val="black"/>
                </a:solidFill>
                <a:latin typeface="Nunito" pitchFamily="2" charset="0"/>
                <a:cs typeface="Arial" panose="020B0604020202020204" pitchFamily="34" charset="0"/>
              </a:rPr>
              <a:t>Trong</a:t>
            </a:r>
            <a:r>
              <a:rPr lang="en-US" sz="3600" b="1" kern="1200" dirty="0">
                <a:solidFill>
                  <a:prstClr val="black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600" b="1" kern="1200" dirty="0" err="1">
                <a:solidFill>
                  <a:prstClr val="black"/>
                </a:solidFill>
                <a:latin typeface="Nunito" pitchFamily="2" charset="0"/>
                <a:cs typeface="Arial" panose="020B0604020202020204" pitchFamily="34" charset="0"/>
              </a:rPr>
              <a:t>hình</a:t>
            </a:r>
            <a:r>
              <a:rPr lang="en-US" sz="3600" b="1" kern="1200" dirty="0">
                <a:solidFill>
                  <a:prstClr val="black"/>
                </a:solidFill>
                <a:latin typeface="Nunito" pitchFamily="2" charset="0"/>
                <a:cs typeface="Arial" panose="020B0604020202020204" pitchFamily="34" charset="0"/>
              </a:rPr>
              <a:t> </a:t>
            </a:r>
            <a:r>
              <a:rPr lang="en-US" sz="3600" b="1" kern="1200" dirty="0" err="1">
                <a:solidFill>
                  <a:prstClr val="black"/>
                </a:solidFill>
                <a:latin typeface="Nunito" pitchFamily="2" charset="0"/>
                <a:cs typeface="Arial" panose="020B0604020202020204" pitchFamily="34" charset="0"/>
              </a:rPr>
              <a:t>bên</a:t>
            </a:r>
            <a:r>
              <a:rPr lang="en-US" sz="3600" b="1" kern="1200" dirty="0">
                <a:solidFill>
                  <a:prstClr val="black"/>
                </a:solidFill>
                <a:latin typeface="Nunito" pitchFamily="2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6A91AE-CE3F-D2DD-AF5C-B2CC7AE3747B}"/>
                  </a:ext>
                </a:extLst>
              </p:cNvPr>
              <p:cNvSpPr txBox="1"/>
              <p:nvPr/>
            </p:nvSpPr>
            <p:spPr>
              <a:xfrm>
                <a:off x="1753761" y="4828791"/>
                <a:ext cx="6718934" cy="3017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 smtClean="0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00040C"/>
                    </a:solidFill>
                    <a:latin typeface="Nunito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40C"/>
                    </a:solidFill>
                    <a:latin typeface="Nunito" pitchFamily="2" charset="0"/>
                  </a:rPr>
                  <a:t>là</a:t>
                </a:r>
                <a:r>
                  <a:rPr lang="en-US" sz="3600" b="1" dirty="0">
                    <a:solidFill>
                      <a:srgbClr val="00040C"/>
                    </a:solidFill>
                    <a:latin typeface="Nunito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40C"/>
                    </a:solidFill>
                    <a:latin typeface="Nunito" pitchFamily="2" charset="0"/>
                  </a:rPr>
                  <a:t>góc</a:t>
                </a:r>
                <a:r>
                  <a:rPr lang="en-US" sz="3600" b="1" dirty="0">
                    <a:solidFill>
                      <a:srgbClr val="00040C"/>
                    </a:solidFill>
                    <a:latin typeface="Nunito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40C"/>
                    </a:solidFill>
                    <a:latin typeface="Nunito" pitchFamily="2" charset="0"/>
                  </a:rPr>
                  <a:t>nhọn</a:t>
                </a:r>
                <a:r>
                  <a:rPr lang="en-US" sz="3600" b="1" dirty="0">
                    <a:solidFill>
                      <a:srgbClr val="00040C"/>
                    </a:solidFill>
                    <a:latin typeface="Nunito" pitchFamily="2" charset="0"/>
                  </a:rPr>
                  <a:t>.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00040C"/>
                    </a:solidFill>
                    <a:latin typeface="Nunito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40C"/>
                    </a:solidFill>
                    <a:latin typeface="Nunito" pitchFamily="2" charset="0"/>
                  </a:rPr>
                  <a:t>là</a:t>
                </a:r>
                <a:r>
                  <a:rPr lang="en-US" sz="3600" b="1" dirty="0">
                    <a:solidFill>
                      <a:srgbClr val="00040C"/>
                    </a:solidFill>
                    <a:latin typeface="Nunito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40C"/>
                    </a:solidFill>
                    <a:latin typeface="Nunito" pitchFamily="2" charset="0"/>
                  </a:rPr>
                  <a:t>góc</a:t>
                </a:r>
                <a:r>
                  <a:rPr lang="en-US" sz="3600" b="1" dirty="0">
                    <a:solidFill>
                      <a:srgbClr val="00040C"/>
                    </a:solidFill>
                    <a:latin typeface="Nunito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40C"/>
                    </a:solidFill>
                    <a:latin typeface="Nunito" pitchFamily="2" charset="0"/>
                  </a:rPr>
                  <a:t>vuông</a:t>
                </a:r>
                <a:endParaRPr lang="en-US" sz="3600" b="1" dirty="0">
                  <a:solidFill>
                    <a:srgbClr val="00040C"/>
                  </a:solidFill>
                  <a:latin typeface="Nunito" pitchFamily="2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  <m:t>𝒙𝑶𝒕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00040C"/>
                    </a:solidFill>
                    <a:latin typeface="Nunito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40C"/>
                    </a:solidFill>
                    <a:latin typeface="Nunito" pitchFamily="2" charset="0"/>
                  </a:rPr>
                  <a:t>là</a:t>
                </a:r>
                <a:r>
                  <a:rPr lang="en-US" sz="3600" b="1" dirty="0">
                    <a:solidFill>
                      <a:srgbClr val="00040C"/>
                    </a:solidFill>
                    <a:latin typeface="Nunito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40C"/>
                    </a:solidFill>
                    <a:latin typeface="Nunito" pitchFamily="2" charset="0"/>
                  </a:rPr>
                  <a:t>góc</a:t>
                </a:r>
                <a:r>
                  <a:rPr lang="en-US" sz="3600" b="1" dirty="0">
                    <a:solidFill>
                      <a:srgbClr val="00040C"/>
                    </a:solidFill>
                    <a:latin typeface="Nunito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40C"/>
                    </a:solidFill>
                    <a:latin typeface="Nunito" pitchFamily="2" charset="0"/>
                  </a:rPr>
                  <a:t>tù</a:t>
                </a:r>
                <a:endParaRPr lang="en-US" sz="3600" b="1" dirty="0">
                  <a:solidFill>
                    <a:srgbClr val="00040C"/>
                  </a:solidFill>
                  <a:latin typeface="Nunito" pitchFamily="2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  <m:t>𝒙𝑶𝒎</m:t>
                        </m:r>
                      </m:e>
                    </m:acc>
                  </m:oMath>
                </a14:m>
                <a:r>
                  <a:rPr lang="en-US" sz="3600" b="1" kern="1200" dirty="0">
                    <a:solidFill>
                      <a:srgbClr val="00040C"/>
                    </a:solidFill>
                    <a:latin typeface="Nunito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1200" dirty="0" err="1">
                    <a:solidFill>
                      <a:srgbClr val="00040C"/>
                    </a:solidFill>
                    <a:latin typeface="Nunito" pitchFamily="2" charset="0"/>
                    <a:cs typeface="Arial" panose="020B0604020202020204" pitchFamily="34" charset="0"/>
                  </a:rPr>
                  <a:t>là</a:t>
                </a:r>
                <a:r>
                  <a:rPr lang="en-US" sz="3600" b="1" kern="1200" dirty="0">
                    <a:solidFill>
                      <a:srgbClr val="00040C"/>
                    </a:solidFill>
                    <a:latin typeface="Nunito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1200" dirty="0" err="1">
                    <a:solidFill>
                      <a:srgbClr val="00040C"/>
                    </a:solidFill>
                    <a:latin typeface="Nunito" pitchFamily="2" charset="0"/>
                    <a:cs typeface="Arial" panose="020B0604020202020204" pitchFamily="34" charset="0"/>
                  </a:rPr>
                  <a:t>góc</a:t>
                </a:r>
                <a:r>
                  <a:rPr lang="en-US" sz="3600" b="1" kern="1200" dirty="0">
                    <a:solidFill>
                      <a:srgbClr val="00040C"/>
                    </a:solidFill>
                    <a:latin typeface="Nunito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1200" dirty="0" err="1">
                    <a:solidFill>
                      <a:srgbClr val="00040C"/>
                    </a:solidFill>
                    <a:latin typeface="Nunito" pitchFamily="2" charset="0"/>
                    <a:cs typeface="Arial" panose="020B0604020202020204" pitchFamily="34" charset="0"/>
                  </a:rPr>
                  <a:t>bẹt</a:t>
                </a:r>
                <a:r>
                  <a:rPr lang="en-US" sz="3600" b="1" kern="1200" dirty="0">
                    <a:solidFill>
                      <a:srgbClr val="00040C"/>
                    </a:solidFill>
                    <a:latin typeface="Nunito" pitchFamily="2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6A91AE-CE3F-D2DD-AF5C-B2CC7AE37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761" y="4828791"/>
                <a:ext cx="6718934" cy="3017236"/>
              </a:xfrm>
              <a:prstGeom prst="rect">
                <a:avLst/>
              </a:prstGeom>
              <a:blipFill>
                <a:blip r:embed="rId6"/>
                <a:stretch>
                  <a:fillRect b="-6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AAEA080-4ECD-5766-A7CA-BAE5074F4DEF}"/>
              </a:ext>
            </a:extLst>
          </p:cNvPr>
          <p:cNvSpPr txBox="1"/>
          <p:nvPr/>
        </p:nvSpPr>
        <p:spPr>
          <a:xfrm>
            <a:off x="11038627" y="9518417"/>
            <a:ext cx="285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unito" pitchFamily="2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Nunito" pitchFamily="2" charset="0"/>
              </a:rPr>
              <a:t> 82</a:t>
            </a:r>
            <a:endParaRPr lang="vi-VN" sz="3600" b="1" dirty="0">
              <a:solidFill>
                <a:srgbClr val="002060"/>
              </a:solidFill>
              <a:latin typeface="Nunito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60D1AE4-2334-F4F4-2AFA-95855CE1E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2958" y="5111299"/>
            <a:ext cx="8103376" cy="40683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1B3D83-A14B-467B-DEDF-432BBA04A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0373" y="4250996"/>
            <a:ext cx="9848546" cy="55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7" grpId="0"/>
      <p:bldP spid="28" grpId="0" build="p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8035" y="1677118"/>
            <a:ext cx="8471931" cy="3091111"/>
            <a:chOff x="0" y="0"/>
            <a:chExt cx="11295908" cy="4121481"/>
          </a:xfrm>
        </p:grpSpPr>
        <p:sp>
          <p:nvSpPr>
            <p:cNvPr id="3" name="AutoShape 3"/>
            <p:cNvSpPr/>
            <p:nvPr/>
          </p:nvSpPr>
          <p:spPr>
            <a:xfrm rot="257646">
              <a:off x="108037" y="410175"/>
              <a:ext cx="11079835" cy="3301131"/>
            </a:xfrm>
            <a:prstGeom prst="rect">
              <a:avLst/>
            </a:prstGeom>
            <a:solidFill>
              <a:srgbClr val="FFE2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 rot="257646">
              <a:off x="155374" y="603705"/>
              <a:ext cx="11001769" cy="2676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00"/>
                </a:lnSpc>
                <a:spcBef>
                  <a:spcPct val="0"/>
                </a:spcBef>
              </a:pPr>
              <a:r>
                <a:rPr lang="en-US" sz="12000" u="none" strike="noStrike" dirty="0">
                  <a:solidFill>
                    <a:srgbClr val="202020"/>
                  </a:solidFill>
                  <a:latin typeface="Cabin Bold"/>
                </a:rPr>
                <a:t>GIA ĐÌNH</a:t>
              </a:r>
            </a:p>
          </p:txBody>
        </p:sp>
      </p:grpSp>
      <p:sp>
        <p:nvSpPr>
          <p:cNvPr id="5" name="AutoShape 5"/>
          <p:cNvSpPr/>
          <p:nvPr/>
        </p:nvSpPr>
        <p:spPr>
          <a:xfrm rot="-142919">
            <a:off x="4360246" y="4616682"/>
            <a:ext cx="9662144" cy="2475848"/>
          </a:xfrm>
          <a:prstGeom prst="rect">
            <a:avLst/>
          </a:prstGeom>
          <a:solidFill>
            <a:srgbClr val="5C67B6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 rot="-142919">
            <a:off x="5300729" y="4748322"/>
            <a:ext cx="8852339" cy="1995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 dirty="0">
                <a:solidFill>
                  <a:srgbClr val="202020"/>
                </a:solidFill>
                <a:latin typeface="Cabin Bold"/>
              </a:rPr>
              <a:t>HOÀN HẢO</a:t>
            </a:r>
          </a:p>
        </p:txBody>
      </p:sp>
      <p:sp>
        <p:nvSpPr>
          <p:cNvPr id="7" name="Freeform 7"/>
          <p:cNvSpPr/>
          <p:nvPr/>
        </p:nvSpPr>
        <p:spPr>
          <a:xfrm rot="-224185">
            <a:off x="11805593" y="6158189"/>
            <a:ext cx="4484553" cy="1712284"/>
          </a:xfrm>
          <a:custGeom>
            <a:avLst/>
            <a:gdLst/>
            <a:ahLst/>
            <a:cxnLst/>
            <a:rect l="l" t="t" r="r" b="b"/>
            <a:pathLst>
              <a:path w="4484553" h="1712284">
                <a:moveTo>
                  <a:pt x="0" y="0"/>
                </a:moveTo>
                <a:lnTo>
                  <a:pt x="4484553" y="0"/>
                </a:lnTo>
                <a:lnTo>
                  <a:pt x="4484553" y="1712284"/>
                </a:lnTo>
                <a:lnTo>
                  <a:pt x="0" y="17122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641002">
            <a:off x="12652918" y="1234776"/>
            <a:ext cx="3932061" cy="2008926"/>
          </a:xfrm>
          <a:custGeom>
            <a:avLst/>
            <a:gdLst/>
            <a:ahLst/>
            <a:cxnLst/>
            <a:rect l="l" t="t" r="r" b="b"/>
            <a:pathLst>
              <a:path w="3932061" h="2008926">
                <a:moveTo>
                  <a:pt x="0" y="0"/>
                </a:moveTo>
                <a:lnTo>
                  <a:pt x="3932062" y="0"/>
                </a:lnTo>
                <a:lnTo>
                  <a:pt x="3932062" y="2008926"/>
                </a:lnTo>
                <a:lnTo>
                  <a:pt x="0" y="2008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05772">
            <a:off x="3445037" y="1199184"/>
            <a:ext cx="2002326" cy="3201393"/>
          </a:xfrm>
          <a:custGeom>
            <a:avLst/>
            <a:gdLst/>
            <a:ahLst/>
            <a:cxnLst/>
            <a:rect l="l" t="t" r="r" b="b"/>
            <a:pathLst>
              <a:path w="2002326" h="3201393">
                <a:moveTo>
                  <a:pt x="0" y="0"/>
                </a:moveTo>
                <a:lnTo>
                  <a:pt x="2002326" y="0"/>
                </a:lnTo>
                <a:lnTo>
                  <a:pt x="2002326" y="3201393"/>
                </a:lnTo>
                <a:lnTo>
                  <a:pt x="0" y="32013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243409" y="4768229"/>
            <a:ext cx="3559514" cy="2524019"/>
          </a:xfrm>
          <a:custGeom>
            <a:avLst/>
            <a:gdLst/>
            <a:ahLst/>
            <a:cxnLst/>
            <a:rect l="l" t="t" r="r" b="b"/>
            <a:pathLst>
              <a:path w="3559514" h="2524019">
                <a:moveTo>
                  <a:pt x="0" y="0"/>
                </a:moveTo>
                <a:lnTo>
                  <a:pt x="3559514" y="0"/>
                </a:lnTo>
                <a:lnTo>
                  <a:pt x="3559514" y="2524019"/>
                </a:lnTo>
                <a:lnTo>
                  <a:pt x="0" y="25240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89AFC3-EF7C-C6F4-251A-6AA3A2651DE7}"/>
              </a:ext>
            </a:extLst>
          </p:cNvPr>
          <p:cNvSpPr/>
          <p:nvPr/>
        </p:nvSpPr>
        <p:spPr>
          <a:xfrm>
            <a:off x="6934200" y="8572500"/>
            <a:ext cx="4343400" cy="914400"/>
          </a:xfrm>
          <a:prstGeom prst="roundRect">
            <a:avLst/>
          </a:prstGeom>
          <a:solidFill>
            <a:srgbClr val="F88545"/>
          </a:solidFill>
          <a:ln w="76200">
            <a:solidFill>
              <a:srgbClr val="FFE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Nunito" pitchFamily="2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41049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539688" y="2171699"/>
            <a:ext cx="7861104" cy="7711229"/>
          </a:xfrm>
          <a:prstGeom prst="rect">
            <a:avLst/>
          </a:prstGeom>
          <a:solidFill>
            <a:srgbClr val="EDECED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834485" y="2171699"/>
            <a:ext cx="7796773" cy="7711229"/>
          </a:xfrm>
          <a:prstGeom prst="rect">
            <a:avLst/>
          </a:prstGeom>
          <a:solidFill>
            <a:srgbClr val="EDECED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102443" y="404071"/>
            <a:ext cx="4851632" cy="1679008"/>
            <a:chOff x="0" y="0"/>
            <a:chExt cx="6468843" cy="2238677"/>
          </a:xfrm>
        </p:grpSpPr>
        <p:sp>
          <p:nvSpPr>
            <p:cNvPr id="5" name="AutoShape 5"/>
            <p:cNvSpPr/>
            <p:nvPr/>
          </p:nvSpPr>
          <p:spPr>
            <a:xfrm rot="159281">
              <a:off x="41616" y="146836"/>
              <a:ext cx="6385610" cy="1945005"/>
            </a:xfrm>
            <a:prstGeom prst="rect">
              <a:avLst/>
            </a:prstGeom>
            <a:solidFill>
              <a:srgbClr val="FFE2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 rot="159281">
              <a:off x="286820" y="475163"/>
              <a:ext cx="5774168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202020"/>
                  </a:solidFill>
                  <a:latin typeface="Cabin Bold"/>
                </a:rPr>
                <a:t>LUẬT CHƠI</a:t>
              </a:r>
            </a:p>
          </p:txBody>
        </p:sp>
      </p:grpSp>
      <p:sp>
        <p:nvSpPr>
          <p:cNvPr id="7" name="AutoShape 7"/>
          <p:cNvSpPr/>
          <p:nvPr/>
        </p:nvSpPr>
        <p:spPr>
          <a:xfrm rot="-679276">
            <a:off x="9398072" y="740462"/>
            <a:ext cx="4194933" cy="1458754"/>
          </a:xfrm>
          <a:prstGeom prst="rect">
            <a:avLst/>
          </a:prstGeom>
          <a:solidFill>
            <a:srgbClr val="3A9D76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 rot="-679276">
            <a:off x="9602241" y="743846"/>
            <a:ext cx="3678037" cy="1302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 dirty="0">
                <a:solidFill>
                  <a:srgbClr val="202020"/>
                </a:solidFill>
                <a:latin typeface="Cabin Bold"/>
              </a:rPr>
              <a:t>+++</a:t>
            </a:r>
          </a:p>
        </p:txBody>
      </p:sp>
      <p:sp>
        <p:nvSpPr>
          <p:cNvPr id="9" name="Freeform 9"/>
          <p:cNvSpPr/>
          <p:nvPr/>
        </p:nvSpPr>
        <p:spPr>
          <a:xfrm>
            <a:off x="16188465" y="755117"/>
            <a:ext cx="660619" cy="628188"/>
          </a:xfrm>
          <a:custGeom>
            <a:avLst/>
            <a:gdLst/>
            <a:ahLst/>
            <a:cxnLst/>
            <a:rect l="l" t="t" r="r" b="b"/>
            <a:pathLst>
              <a:path w="660619" h="628188">
                <a:moveTo>
                  <a:pt x="0" y="0"/>
                </a:moveTo>
                <a:lnTo>
                  <a:pt x="660619" y="0"/>
                </a:lnTo>
                <a:lnTo>
                  <a:pt x="660619" y="628188"/>
                </a:lnTo>
                <a:lnTo>
                  <a:pt x="0" y="628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01B92-614F-804C-B138-26208634AEC0}"/>
              </a:ext>
            </a:extLst>
          </p:cNvPr>
          <p:cNvSpPr txBox="1"/>
          <p:nvPr/>
        </p:nvSpPr>
        <p:spPr>
          <a:xfrm>
            <a:off x="1265771" y="24765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unito" pitchFamily="2" charset="0"/>
              </a:rPr>
              <a:t>Ghép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các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mảnh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ghép</a:t>
            </a:r>
            <a:r>
              <a:rPr lang="en-US" sz="3600" b="1" dirty="0">
                <a:latin typeface="Nunito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unito" pitchFamily="2" charset="0"/>
              </a:rPr>
              <a:t>Hình</a:t>
            </a:r>
            <a:r>
              <a:rPr lang="en-US" sz="3600" b="1" dirty="0">
                <a:solidFill>
                  <a:srgbClr val="00B050"/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unito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Nunito" pitchFamily="2" charset="0"/>
              </a:rPr>
              <a:t>tên</a:t>
            </a:r>
            <a:r>
              <a:rPr lang="en-US" sz="3600" b="1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Nunito" pitchFamily="2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unito" pitchFamily="2" charset="0"/>
              </a:rPr>
              <a:t>đo</a:t>
            </a:r>
            <a:r>
              <a:rPr lang="en-US" sz="3600" b="1" dirty="0">
                <a:solidFill>
                  <a:srgbClr val="0070C0"/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</a:rPr>
              <a:t>loại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</a:rPr>
              <a:t>góc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phù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hợp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để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tạo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thành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đúng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các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unito" pitchFamily="2" charset="0"/>
              </a:rPr>
              <a:t>Gia </a:t>
            </a:r>
            <a:r>
              <a:rPr lang="en-US" sz="3600" b="1" dirty="0" err="1">
                <a:solidFill>
                  <a:srgbClr val="7030A0"/>
                </a:solidFill>
                <a:latin typeface="Nunito" pitchFamily="2" charset="0"/>
              </a:rPr>
              <a:t>đình</a:t>
            </a:r>
            <a:r>
              <a:rPr lang="en-US" sz="3600" b="1" dirty="0">
                <a:solidFill>
                  <a:srgbClr val="7030A0"/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unito" pitchFamily="2" charset="0"/>
              </a:rPr>
              <a:t>nhà</a:t>
            </a:r>
            <a:r>
              <a:rPr lang="en-US" sz="3600" b="1" dirty="0">
                <a:solidFill>
                  <a:srgbClr val="7030A0"/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unito" pitchFamily="2" charset="0"/>
              </a:rPr>
              <a:t>góc</a:t>
            </a:r>
            <a:endParaRPr lang="en-US" sz="3600" b="1" dirty="0">
              <a:solidFill>
                <a:srgbClr val="7030A0"/>
              </a:solidFill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83EA3-E605-A84C-136D-AE90080A5C0B}"/>
              </a:ext>
            </a:extLst>
          </p:cNvPr>
          <p:cNvSpPr txBox="1"/>
          <p:nvPr/>
        </p:nvSpPr>
        <p:spPr>
          <a:xfrm>
            <a:off x="10003140" y="24765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unito" pitchFamily="2" charset="0"/>
              </a:rPr>
              <a:t>Ghi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ghép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chính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xác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các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unito" pitchFamily="2" charset="0"/>
              </a:rPr>
              <a:t>Gia </a:t>
            </a:r>
            <a:r>
              <a:rPr lang="en-US" sz="3600" b="1" dirty="0" err="1">
                <a:solidFill>
                  <a:srgbClr val="7030A0"/>
                </a:solidFill>
                <a:latin typeface="Nunito" pitchFamily="2" charset="0"/>
              </a:rPr>
              <a:t>đình</a:t>
            </a:r>
            <a:r>
              <a:rPr lang="en-US" sz="3600" b="1" dirty="0">
                <a:solidFill>
                  <a:srgbClr val="7030A0"/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unito" pitchFamily="2" charset="0"/>
              </a:rPr>
              <a:t>nhà</a:t>
            </a:r>
            <a:r>
              <a:rPr lang="en-US" sz="3600" b="1" dirty="0">
                <a:solidFill>
                  <a:srgbClr val="7030A0"/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, </a:t>
            </a:r>
            <a:r>
              <a:rPr lang="en-US" sz="3600" b="1" dirty="0" err="1">
                <a:latin typeface="Nunito" pitchFamily="2" charset="0"/>
              </a:rPr>
              <a:t>các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nhóm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hãy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đoán</a:t>
            </a:r>
            <a:r>
              <a:rPr lang="en-US" sz="3600" b="1" dirty="0">
                <a:latin typeface="Nunito" pitchFamily="2" charset="0"/>
              </a:rPr>
              <a:t> </a:t>
            </a:r>
          </a:p>
          <a:p>
            <a:r>
              <a:rPr lang="en-US" sz="3600" b="1" dirty="0">
                <a:latin typeface="Nunito" pitchFamily="2" charset="0"/>
              </a:rPr>
              <a:t>TỪ KHÓA BÍ ẨN </a:t>
            </a:r>
            <a:r>
              <a:rPr lang="en-US" sz="3600" b="1" dirty="0" err="1">
                <a:latin typeface="Nunito" pitchFamily="2" charset="0"/>
              </a:rPr>
              <a:t>dựa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vào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ký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tự</a:t>
            </a:r>
            <a:r>
              <a:rPr lang="en-US" sz="3600" b="1" dirty="0">
                <a:latin typeface="Nunito" pitchFamily="2" charset="0"/>
              </a:rPr>
              <a:t> ở </a:t>
            </a:r>
            <a:r>
              <a:rPr lang="en-US" sz="3600" b="1" dirty="0" err="1">
                <a:latin typeface="Nunito" pitchFamily="2" charset="0"/>
              </a:rPr>
              <a:t>đầu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mỗi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mảnh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ghép</a:t>
            </a:r>
            <a:endParaRPr lang="en-US" sz="3600" b="1" dirty="0">
              <a:latin typeface="Nunito" pitchFamily="2" charset="0"/>
            </a:endParaRPr>
          </a:p>
        </p:txBody>
      </p:sp>
      <p:pic>
        <p:nvPicPr>
          <p:cNvPr id="12" name="Picture 4" descr="Printable 4 Piece Puzzle Template - Printable Crossword Puzzles">
            <a:extLst>
              <a:ext uri="{FF2B5EF4-FFF2-40B4-BE49-F238E27FC236}">
                <a16:creationId xmlns:a16="http://schemas.microsoft.com/office/drawing/2014/main" id="{0AA29D41-01A4-5C2D-5D8E-1DFF25FE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07462"/>
            <a:ext cx="5486400" cy="51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1BF9C9-3B14-1BF8-E70D-ECCE664C30EA}"/>
              </a:ext>
            </a:extLst>
          </p:cNvPr>
          <p:cNvSpPr txBox="1"/>
          <p:nvPr/>
        </p:nvSpPr>
        <p:spPr>
          <a:xfrm>
            <a:off x="2819400" y="574565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Nunito" pitchFamily="2" charset="0"/>
              </a:rPr>
              <a:t>HÌNH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D58659-347B-BC60-3410-50AA6DD7E2B9}"/>
              </a:ext>
            </a:extLst>
          </p:cNvPr>
          <p:cNvSpPr txBox="1"/>
          <p:nvPr/>
        </p:nvSpPr>
        <p:spPr>
          <a:xfrm>
            <a:off x="5410200" y="5625777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Nunito" pitchFamily="2" charset="0"/>
              </a:rPr>
              <a:t>TÊN GÓC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98CB2-51D3-1E81-D23D-E25BE06DF458}"/>
              </a:ext>
            </a:extLst>
          </p:cNvPr>
          <p:cNvSpPr txBox="1"/>
          <p:nvPr/>
        </p:nvSpPr>
        <p:spPr>
          <a:xfrm>
            <a:off x="2590800" y="7505700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Nunito" pitchFamily="2" charset="0"/>
              </a:rPr>
              <a:t>SỐ ĐO GÓC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26D235-0AB2-B68C-9BCE-B52C6D791CCC}"/>
              </a:ext>
            </a:extLst>
          </p:cNvPr>
          <p:cNvSpPr txBox="1"/>
          <p:nvPr/>
        </p:nvSpPr>
        <p:spPr>
          <a:xfrm>
            <a:off x="5257800" y="811655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</a:rPr>
              <a:t>LOẠI GÓC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633B63-95CF-09DA-C30B-3A18D3E6F882}"/>
              </a:ext>
            </a:extLst>
          </p:cNvPr>
          <p:cNvSpPr txBox="1"/>
          <p:nvPr/>
        </p:nvSpPr>
        <p:spPr>
          <a:xfrm>
            <a:off x="10003140" y="4916407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unito" pitchFamily="2" charset="0"/>
              </a:rPr>
              <a:t>+ </a:t>
            </a:r>
            <a:r>
              <a:rPr lang="en-US" sz="3600" b="1" dirty="0" err="1">
                <a:latin typeface="Nunito" pitchFamily="2" charset="0"/>
              </a:rPr>
              <a:t>Ghép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đúng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mỗi</a:t>
            </a:r>
            <a:r>
              <a:rPr lang="en-US" sz="3600" b="1" dirty="0">
                <a:latin typeface="Nunito" pitchFamily="2" charset="0"/>
              </a:rPr>
              <a:t> “Gia </a:t>
            </a:r>
            <a:r>
              <a:rPr lang="en-US" sz="3600" b="1" dirty="0" err="1">
                <a:latin typeface="Nunito" pitchFamily="2" charset="0"/>
              </a:rPr>
              <a:t>đình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nhà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” </a:t>
            </a:r>
            <a:r>
              <a:rPr lang="en-US" sz="3600" b="1" dirty="0" err="1">
                <a:latin typeface="Nunito" pitchFamily="2" charset="0"/>
              </a:rPr>
              <a:t>được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Nunito" pitchFamily="2" charset="0"/>
              </a:rPr>
              <a:t>1đ</a:t>
            </a:r>
            <a:r>
              <a:rPr lang="en-US" sz="3600" b="1" dirty="0">
                <a:latin typeface="Nunito" pitchFamily="2" charset="0"/>
              </a:rPr>
              <a:t> (</a:t>
            </a:r>
            <a:r>
              <a:rPr lang="en-US" sz="3600" b="1" dirty="0" err="1">
                <a:latin typeface="Nunito" pitchFamily="2" charset="0"/>
              </a:rPr>
              <a:t>Đúng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hết</a:t>
            </a:r>
            <a:r>
              <a:rPr lang="en-US" sz="3600" b="1" dirty="0">
                <a:latin typeface="Nunito" pitchFamily="2" charset="0"/>
              </a:rPr>
              <a:t>: 6đ)</a:t>
            </a:r>
          </a:p>
          <a:p>
            <a:r>
              <a:rPr lang="en-US" sz="3600" b="1" dirty="0">
                <a:latin typeface="Nunito" pitchFamily="2" charset="0"/>
              </a:rPr>
              <a:t>+ </a:t>
            </a:r>
            <a:r>
              <a:rPr lang="en-US" sz="3600" b="1" dirty="0" err="1">
                <a:latin typeface="Nunito" pitchFamily="2" charset="0"/>
              </a:rPr>
              <a:t>Điểm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cộng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hoàn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thành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nhanh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được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tính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như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sau</a:t>
            </a:r>
            <a:r>
              <a:rPr lang="en-US" sz="3600" b="1" dirty="0">
                <a:latin typeface="Nunito" pitchFamily="2" charset="0"/>
              </a:rPr>
              <a:t>: </a:t>
            </a:r>
          </a:p>
          <a:p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1: </a:t>
            </a:r>
            <a:r>
              <a:rPr lang="en-US" sz="3600" b="1" dirty="0">
                <a:solidFill>
                  <a:srgbClr val="C00000"/>
                </a:solidFill>
                <a:latin typeface="Nunito" pitchFamily="2" charset="0"/>
              </a:rPr>
              <a:t>+2đ</a:t>
            </a:r>
            <a:r>
              <a:rPr lang="en-US" sz="3600" b="1" dirty="0">
                <a:latin typeface="Nunito" pitchFamily="2" charset="0"/>
              </a:rPr>
              <a:t>; </a:t>
            </a:r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2: </a:t>
            </a:r>
            <a:r>
              <a:rPr lang="en-US" sz="3600" b="1" dirty="0">
                <a:solidFill>
                  <a:srgbClr val="C00000"/>
                </a:solidFill>
                <a:latin typeface="Nunito" pitchFamily="2" charset="0"/>
              </a:rPr>
              <a:t>+1,5đ</a:t>
            </a:r>
            <a:r>
              <a:rPr lang="en-US" sz="3600" b="1" dirty="0">
                <a:latin typeface="Nunito" pitchFamily="2" charset="0"/>
              </a:rPr>
              <a:t>; </a:t>
            </a:r>
          </a:p>
          <a:p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3: </a:t>
            </a:r>
            <a:r>
              <a:rPr lang="en-US" sz="3600" b="1" dirty="0">
                <a:solidFill>
                  <a:srgbClr val="C00000"/>
                </a:solidFill>
                <a:latin typeface="Nunito" pitchFamily="2" charset="0"/>
              </a:rPr>
              <a:t>+1đ</a:t>
            </a:r>
            <a:r>
              <a:rPr lang="en-US" sz="3600" b="1" dirty="0">
                <a:latin typeface="Nunito" pitchFamily="2" charset="0"/>
              </a:rPr>
              <a:t>; </a:t>
            </a:r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4: </a:t>
            </a:r>
            <a:r>
              <a:rPr lang="en-US" sz="3600" b="1" dirty="0">
                <a:solidFill>
                  <a:srgbClr val="C00000"/>
                </a:solidFill>
                <a:latin typeface="Nunito" pitchFamily="2" charset="0"/>
              </a:rPr>
              <a:t>+0,5đ</a:t>
            </a:r>
            <a:r>
              <a:rPr lang="en-US" sz="3600" b="1" dirty="0">
                <a:latin typeface="Nunito" pitchFamily="2" charset="0"/>
              </a:rPr>
              <a:t>, </a:t>
            </a:r>
          </a:p>
          <a:p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5,6,7,8: </a:t>
            </a:r>
            <a:r>
              <a:rPr lang="en-US" sz="3600" b="1" dirty="0" err="1">
                <a:solidFill>
                  <a:srgbClr val="C00000"/>
                </a:solidFill>
                <a:latin typeface="Nunito" pitchFamily="2" charset="0"/>
              </a:rPr>
              <a:t>Không</a:t>
            </a:r>
            <a:r>
              <a:rPr lang="en-US" sz="3600" b="1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unito" pitchFamily="2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unito" pitchFamily="2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unito" pitchFamily="2" charset="0"/>
              </a:rPr>
              <a:t>cộng</a:t>
            </a:r>
            <a:endParaRPr lang="en-US" sz="3600" b="1" dirty="0">
              <a:solidFill>
                <a:srgbClr val="C00000"/>
              </a:solidFill>
              <a:latin typeface="Nunito" pitchFamily="2" charset="0"/>
            </a:endParaRPr>
          </a:p>
          <a:p>
            <a:r>
              <a:rPr lang="en-US" sz="3600" b="1" dirty="0">
                <a:latin typeface="Nunito" pitchFamily="2" charset="0"/>
              </a:rPr>
              <a:t>+ </a:t>
            </a:r>
            <a:r>
              <a:rPr lang="en-US" sz="3600" b="1" dirty="0" err="1">
                <a:latin typeface="Nunito" pitchFamily="2" charset="0"/>
              </a:rPr>
              <a:t>Đoán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đúng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từ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khóa</a:t>
            </a:r>
            <a:r>
              <a:rPr lang="en-US" sz="3600" b="1" dirty="0">
                <a:latin typeface="Nunito" pitchFamily="2" charset="0"/>
              </a:rPr>
              <a:t>: </a:t>
            </a:r>
            <a:r>
              <a:rPr lang="en-US" sz="3600" b="1" dirty="0">
                <a:solidFill>
                  <a:srgbClr val="C00000"/>
                </a:solidFill>
                <a:latin typeface="Nunito" pitchFamily="2" charset="0"/>
              </a:rPr>
              <a:t>2đ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41469">
            <a:off x="4704486" y="1556809"/>
            <a:ext cx="5372528" cy="2427801"/>
          </a:xfrm>
          <a:prstGeom prst="rect">
            <a:avLst/>
          </a:prstGeom>
          <a:solidFill>
            <a:srgbClr val="FFE27B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 rot="41469">
            <a:off x="5405896" y="1755965"/>
            <a:ext cx="3969708" cy="1800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  <a:spcBef>
                <a:spcPct val="0"/>
              </a:spcBef>
            </a:pPr>
            <a:r>
              <a:rPr lang="en-US" sz="10500">
                <a:solidFill>
                  <a:srgbClr val="202020"/>
                </a:solidFill>
                <a:latin typeface="Cabin Bold"/>
              </a:rPr>
              <a:t>Bạn</a:t>
            </a:r>
          </a:p>
        </p:txBody>
      </p:sp>
      <p:sp>
        <p:nvSpPr>
          <p:cNvPr id="4" name="AutoShape 4"/>
          <p:cNvSpPr/>
          <p:nvPr/>
        </p:nvSpPr>
        <p:spPr>
          <a:xfrm rot="-494572">
            <a:off x="7267336" y="3683204"/>
            <a:ext cx="4620138" cy="2427801"/>
          </a:xfrm>
          <a:prstGeom prst="rect">
            <a:avLst/>
          </a:prstGeom>
          <a:solidFill>
            <a:srgbClr val="EDECED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 rot="-494572">
            <a:off x="7696168" y="3976345"/>
            <a:ext cx="3854801" cy="1800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  <a:spcBef>
                <a:spcPct val="0"/>
              </a:spcBef>
            </a:pPr>
            <a:r>
              <a:rPr lang="en-US" sz="10500">
                <a:solidFill>
                  <a:srgbClr val="202020"/>
                </a:solidFill>
                <a:latin typeface="Cabin Bold"/>
              </a:rPr>
              <a:t>đã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502084" y="6043608"/>
            <a:ext cx="11283831" cy="2663858"/>
            <a:chOff x="0" y="0"/>
            <a:chExt cx="15045108" cy="3551810"/>
          </a:xfrm>
        </p:grpSpPr>
        <p:sp>
          <p:nvSpPr>
            <p:cNvPr id="7" name="AutoShape 7"/>
            <p:cNvSpPr/>
            <p:nvPr/>
          </p:nvSpPr>
          <p:spPr>
            <a:xfrm rot="72398">
              <a:off x="32423" y="157371"/>
              <a:ext cx="14980262" cy="3237067"/>
            </a:xfrm>
            <a:prstGeom prst="rect">
              <a:avLst/>
            </a:prstGeom>
            <a:solidFill>
              <a:srgbClr val="5C67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 rot="72398">
              <a:off x="1112741" y="678708"/>
              <a:ext cx="12846904" cy="2311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79"/>
                </a:lnSpc>
                <a:spcBef>
                  <a:spcPct val="0"/>
                </a:spcBef>
              </a:pPr>
              <a:r>
                <a:rPr lang="en-US" sz="10485">
                  <a:solidFill>
                    <a:srgbClr val="202020"/>
                  </a:solidFill>
                  <a:latin typeface="Cabin Bold"/>
                </a:rPr>
                <a:t>sẵn sàng chưa?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-1550305">
            <a:off x="13083071" y="7733488"/>
            <a:ext cx="2692624" cy="1571513"/>
          </a:xfrm>
          <a:custGeom>
            <a:avLst/>
            <a:gdLst/>
            <a:ahLst/>
            <a:cxnLst/>
            <a:rect l="l" t="t" r="r" b="b"/>
            <a:pathLst>
              <a:path w="2692624" h="1571513">
                <a:moveTo>
                  <a:pt x="0" y="0"/>
                </a:moveTo>
                <a:lnTo>
                  <a:pt x="2692624" y="0"/>
                </a:lnTo>
                <a:lnTo>
                  <a:pt x="2692624" y="1571513"/>
                </a:lnTo>
                <a:lnTo>
                  <a:pt x="0" y="1571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348769">
            <a:off x="3392497" y="4303573"/>
            <a:ext cx="2010712" cy="3214801"/>
          </a:xfrm>
          <a:custGeom>
            <a:avLst/>
            <a:gdLst/>
            <a:ahLst/>
            <a:cxnLst/>
            <a:rect l="l" t="t" r="r" b="b"/>
            <a:pathLst>
              <a:path w="2010712" h="3214801">
                <a:moveTo>
                  <a:pt x="0" y="0"/>
                </a:moveTo>
                <a:lnTo>
                  <a:pt x="2010712" y="0"/>
                </a:lnTo>
                <a:lnTo>
                  <a:pt x="2010712" y="3214801"/>
                </a:lnTo>
                <a:lnTo>
                  <a:pt x="0" y="32148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458140" y="1176558"/>
            <a:ext cx="3159010" cy="3159010"/>
          </a:xfrm>
          <a:custGeom>
            <a:avLst/>
            <a:gdLst/>
            <a:ahLst/>
            <a:cxnLst/>
            <a:rect l="l" t="t" r="r" b="b"/>
            <a:pathLst>
              <a:path w="3159010" h="3159010">
                <a:moveTo>
                  <a:pt x="0" y="0"/>
                </a:moveTo>
                <a:lnTo>
                  <a:pt x="3159010" y="0"/>
                </a:lnTo>
                <a:lnTo>
                  <a:pt x="3159010" y="3159009"/>
                </a:lnTo>
                <a:lnTo>
                  <a:pt x="0" y="31590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2992C8-510B-E8BE-058E-AE1D730D6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7671"/>
            <a:ext cx="7121769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E50A15-825E-7E84-3B36-82D162F3E758}"/>
              </a:ext>
            </a:extLst>
          </p:cNvPr>
          <p:cNvSpPr txBox="1"/>
          <p:nvPr/>
        </p:nvSpPr>
        <p:spPr>
          <a:xfrm>
            <a:off x="6629400" y="601433"/>
            <a:ext cx="12106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E083E-D917-FBB1-4E43-53BC445F139C}"/>
              </a:ext>
            </a:extLst>
          </p:cNvPr>
          <p:cNvSpPr txBox="1"/>
          <p:nvPr/>
        </p:nvSpPr>
        <p:spPr>
          <a:xfrm>
            <a:off x="10195516" y="488189"/>
            <a:ext cx="12106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5A514-E03D-3FC0-7F8E-8190BE4DCA1A}"/>
              </a:ext>
            </a:extLst>
          </p:cNvPr>
          <p:cNvSpPr txBox="1"/>
          <p:nvPr/>
        </p:nvSpPr>
        <p:spPr>
          <a:xfrm>
            <a:off x="6600241" y="4049364"/>
            <a:ext cx="12106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808B0-93AB-49B6-462A-9BBAE410B480}"/>
              </a:ext>
            </a:extLst>
          </p:cNvPr>
          <p:cNvSpPr txBox="1"/>
          <p:nvPr/>
        </p:nvSpPr>
        <p:spPr>
          <a:xfrm>
            <a:off x="10166357" y="4049363"/>
            <a:ext cx="12106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3FD09-4289-6815-65B4-188265615857}"/>
              </a:ext>
            </a:extLst>
          </p:cNvPr>
          <p:cNvSpPr txBox="1"/>
          <p:nvPr/>
        </p:nvSpPr>
        <p:spPr>
          <a:xfrm>
            <a:off x="6600241" y="7329468"/>
            <a:ext cx="12106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B05B-46B7-A676-A8A8-44CE7C7A0762}"/>
              </a:ext>
            </a:extLst>
          </p:cNvPr>
          <p:cNvSpPr txBox="1"/>
          <p:nvPr/>
        </p:nvSpPr>
        <p:spPr>
          <a:xfrm>
            <a:off x="10195516" y="7359014"/>
            <a:ext cx="12106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174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0BA12-3737-1528-F23E-E1C8DBE55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388" y="-31290"/>
            <a:ext cx="7145412" cy="1031829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32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3CFAE-2D5F-50FB-BD65-E6991FC059C0}"/>
              </a:ext>
            </a:extLst>
          </p:cNvPr>
          <p:cNvSpPr/>
          <p:nvPr/>
        </p:nvSpPr>
        <p:spPr>
          <a:xfrm>
            <a:off x="611913" y="1610163"/>
            <a:ext cx="16606977" cy="8054100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D211A-B3CC-9356-39C8-6092D284E7E2}"/>
              </a:ext>
            </a:extLst>
          </p:cNvPr>
          <p:cNvSpPr/>
          <p:nvPr/>
        </p:nvSpPr>
        <p:spPr>
          <a:xfrm>
            <a:off x="840513" y="832308"/>
            <a:ext cx="16606977" cy="8622384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738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C33BB-9A95-4BA6-2464-CDEED925F70D}"/>
              </a:ext>
            </a:extLst>
          </p:cNvPr>
          <p:cNvSpPr txBox="1"/>
          <p:nvPr/>
        </p:nvSpPr>
        <p:spPr>
          <a:xfrm>
            <a:off x="2044024" y="1108138"/>
            <a:ext cx="144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738">
              <a:defRPr/>
            </a:pPr>
            <a:r>
              <a:rPr lang="vi-VN" sz="4800" b="1" dirty="0">
                <a:solidFill>
                  <a:srgbClr val="C00000"/>
                </a:solidFill>
                <a:latin typeface="Nunito" pitchFamily="2" charset="0"/>
              </a:rPr>
              <a:t>HOẠT ĐỘNG NHÓM 3-4</a:t>
            </a:r>
            <a:endParaRPr lang="en-US" sz="4800" b="1" dirty="0">
              <a:solidFill>
                <a:srgbClr val="C00000"/>
              </a:solidFill>
              <a:latin typeface="Nunito" pitchFamily="2" charset="0"/>
            </a:endParaRPr>
          </a:p>
        </p:txBody>
      </p:sp>
      <p:pic>
        <p:nvPicPr>
          <p:cNvPr id="6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558EA545-D6E2-B07D-B4A7-709B81AF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" y="499790"/>
            <a:ext cx="1949819" cy="194981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660E35-8199-6CFD-CA39-CA557C35F3C1}"/>
              </a:ext>
            </a:extLst>
          </p:cNvPr>
          <p:cNvSpPr txBox="1"/>
          <p:nvPr/>
        </p:nvSpPr>
        <p:spPr>
          <a:xfrm>
            <a:off x="1013455" y="2192753"/>
            <a:ext cx="16884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738"/>
            <a:r>
              <a:rPr lang="en-US" sz="4200" b="1" dirty="0" err="1">
                <a:solidFill>
                  <a:prstClr val="black"/>
                </a:solidFill>
                <a:latin typeface="Nunito" pitchFamily="2" charset="0"/>
              </a:rPr>
              <a:t>Nhiệm</a:t>
            </a:r>
            <a:r>
              <a:rPr lang="en-US" sz="4200" b="1" dirty="0">
                <a:solidFill>
                  <a:prstClr val="black"/>
                </a:solidFill>
                <a:latin typeface="Nunito" pitchFamily="2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Nunito" pitchFamily="2" charset="0"/>
              </a:rPr>
              <a:t>vụ</a:t>
            </a:r>
            <a:r>
              <a:rPr lang="en-US" sz="4200" b="1" dirty="0">
                <a:solidFill>
                  <a:prstClr val="black"/>
                </a:solidFill>
                <a:latin typeface="Nunito" pitchFamily="2" charset="0"/>
              </a:rPr>
              <a:t>: </a:t>
            </a:r>
            <a:endParaRPr lang="vi-VN" sz="4200" b="1" dirty="0">
              <a:solidFill>
                <a:prstClr val="black"/>
              </a:solidFill>
              <a:latin typeface="Nunito" pitchFamily="2" charset="0"/>
            </a:endParaRPr>
          </a:p>
          <a:p>
            <a:pPr marL="771564" indent="-771564" defTabSz="1371738">
              <a:buFontTx/>
              <a:buAutoNum type="arabicPeriod"/>
            </a:pPr>
            <a:r>
              <a:rPr lang="vi-VN" sz="4200" dirty="0">
                <a:solidFill>
                  <a:prstClr val="black"/>
                </a:solidFill>
                <a:latin typeface="Nunito" pitchFamily="2" charset="0"/>
              </a:rPr>
              <a:t>Thực hiện </a:t>
            </a:r>
            <a:r>
              <a:rPr lang="en-US" sz="4200" dirty="0" err="1">
                <a:solidFill>
                  <a:prstClr val="black"/>
                </a:solidFill>
                <a:latin typeface="Nunito" pitchFamily="2" charset="0"/>
              </a:rPr>
              <a:t>trò</a:t>
            </a:r>
            <a:r>
              <a:rPr lang="en-US" sz="4200" dirty="0">
                <a:solidFill>
                  <a:prstClr val="black"/>
                </a:solidFill>
                <a:latin typeface="Nunito" pitchFamily="2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Nunito" pitchFamily="2" charset="0"/>
              </a:rPr>
              <a:t>chơi</a:t>
            </a:r>
            <a:r>
              <a:rPr lang="en-US" sz="4200" dirty="0">
                <a:solidFill>
                  <a:prstClr val="black"/>
                </a:solidFill>
                <a:latin typeface="Nunito" pitchFamily="2" charset="0"/>
              </a:rPr>
              <a:t> “GIA ĐÌNH HOÀN HẢO”</a:t>
            </a:r>
            <a:r>
              <a:rPr lang="vi-VN" sz="4200" dirty="0">
                <a:solidFill>
                  <a:prstClr val="black"/>
                </a:solidFill>
                <a:latin typeface="Nunito" pitchFamily="2" charset="0"/>
              </a:rPr>
              <a:t> – </a:t>
            </a:r>
            <a:r>
              <a:rPr lang="en-US" sz="4200" b="1" dirty="0">
                <a:solidFill>
                  <a:prstClr val="black"/>
                </a:solidFill>
                <a:latin typeface="Nunito" pitchFamily="2" charset="0"/>
              </a:rPr>
              <a:t>10</a:t>
            </a:r>
            <a:r>
              <a:rPr lang="vi-VN" sz="4200" b="1" dirty="0">
                <a:solidFill>
                  <a:prstClr val="black"/>
                </a:solidFill>
                <a:latin typeface="Nunito" pitchFamily="2" charset="0"/>
              </a:rPr>
              <a:t> phút</a:t>
            </a:r>
          </a:p>
          <a:p>
            <a:pPr marL="771564" indent="-771564" defTabSz="1371738">
              <a:buFontTx/>
              <a:buAutoNum type="arabicPeriod"/>
            </a:pPr>
            <a:r>
              <a:rPr lang="vi-VN" sz="4200" dirty="0">
                <a:solidFill>
                  <a:prstClr val="black"/>
                </a:solidFill>
                <a:latin typeface="Nunito" pitchFamily="2" charset="0"/>
              </a:rPr>
              <a:t>Đại diện 1 nhóm thuyết trình kết quả thảo luận – </a:t>
            </a:r>
            <a:r>
              <a:rPr lang="vi-VN" sz="4200" b="1" dirty="0">
                <a:solidFill>
                  <a:prstClr val="black"/>
                </a:solidFill>
                <a:latin typeface="Nunito" pitchFamily="2" charset="0"/>
              </a:rPr>
              <a:t>Tối đa 2 phút</a:t>
            </a:r>
            <a:endParaRPr lang="en-US" sz="2801" b="1" dirty="0">
              <a:solidFill>
                <a:prstClr val="black"/>
              </a:solidFill>
              <a:latin typeface="Nunito" pitchFamily="2" charset="0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32F9D148-0155-1840-C053-F76F364140E2}"/>
              </a:ext>
            </a:extLst>
          </p:cNvPr>
          <p:cNvGraphicFramePr>
            <a:graphicFrameLocks noGrp="1"/>
          </p:cNvGraphicFramePr>
          <p:nvPr/>
        </p:nvGraphicFramePr>
        <p:xfrm>
          <a:off x="862995" y="4246446"/>
          <a:ext cx="16581301" cy="5506914"/>
        </p:xfrm>
        <a:graphic>
          <a:graphicData uri="http://schemas.openxmlformats.org/drawingml/2006/table">
            <a:tbl>
              <a:tblPr firstRow="1" bandRow="1"/>
              <a:tblGrid>
                <a:gridCol w="2229135">
                  <a:extLst>
                    <a:ext uri="{9D8B030D-6E8A-4147-A177-3AD203B41FA5}">
                      <a16:colId xmlns:a16="http://schemas.microsoft.com/office/drawing/2014/main" val="919519570"/>
                    </a:ext>
                  </a:extLst>
                </a:gridCol>
                <a:gridCol w="12377720">
                  <a:extLst>
                    <a:ext uri="{9D8B030D-6E8A-4147-A177-3AD203B41FA5}">
                      <a16:colId xmlns:a16="http://schemas.microsoft.com/office/drawing/2014/main" val="179417213"/>
                    </a:ext>
                  </a:extLst>
                </a:gridCol>
                <a:gridCol w="1974446">
                  <a:extLst>
                    <a:ext uri="{9D8B030D-6E8A-4147-A177-3AD203B41FA5}">
                      <a16:colId xmlns:a16="http://schemas.microsoft.com/office/drawing/2014/main" val="881734286"/>
                    </a:ext>
                  </a:extLst>
                </a:gridCol>
              </a:tblGrid>
              <a:tr h="979074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700" b="1" dirty="0" err="1">
                          <a:latin typeface="Nunito" pitchFamily="2" charset="0"/>
                        </a:rPr>
                        <a:t>Tiêu</a:t>
                      </a:r>
                      <a:r>
                        <a:rPr lang="en-US" sz="2700" b="1" dirty="0">
                          <a:latin typeface="Nunito" pitchFamily="2" charset="0"/>
                        </a:rPr>
                        <a:t> </a:t>
                      </a:r>
                      <a:r>
                        <a:rPr lang="en-US" sz="2700" b="1" dirty="0" err="1">
                          <a:latin typeface="Nunito" pitchFamily="2" charset="0"/>
                        </a:rPr>
                        <a:t>chí</a:t>
                      </a:r>
                      <a:r>
                        <a:rPr lang="en-US" sz="2700" b="1" dirty="0">
                          <a:latin typeface="Nunito" pitchFamily="2" charset="0"/>
                        </a:rPr>
                        <a:t> 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700" b="1" dirty="0" err="1">
                          <a:latin typeface="Nunito" pitchFamily="2" charset="0"/>
                        </a:rPr>
                        <a:t>Cụ</a:t>
                      </a:r>
                      <a:r>
                        <a:rPr lang="en-US" sz="2700" b="1" dirty="0">
                          <a:latin typeface="Nunito" pitchFamily="2" charset="0"/>
                        </a:rPr>
                        <a:t> </a:t>
                      </a:r>
                      <a:r>
                        <a:rPr lang="en-US" sz="2700" b="1" dirty="0" err="1">
                          <a:latin typeface="Nunito" pitchFamily="2" charset="0"/>
                        </a:rPr>
                        <a:t>thể</a:t>
                      </a:r>
                      <a:endParaRPr lang="en-US" sz="2700" b="1" dirty="0">
                        <a:latin typeface="Nunito" pitchFamily="2" charset="0"/>
                      </a:endParaRP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700" b="1" dirty="0" err="1">
                          <a:latin typeface="Nunito" pitchFamily="2" charset="0"/>
                        </a:rPr>
                        <a:t>Điểm</a:t>
                      </a:r>
                      <a:r>
                        <a:rPr lang="en-US" sz="2700" b="1" dirty="0">
                          <a:latin typeface="Nunito" pitchFamily="2" charset="0"/>
                        </a:rPr>
                        <a:t> </a:t>
                      </a:r>
                      <a:r>
                        <a:rPr lang="en-US" sz="2700" b="1" dirty="0" err="1">
                          <a:latin typeface="Nunito" pitchFamily="2" charset="0"/>
                        </a:rPr>
                        <a:t>tối</a:t>
                      </a:r>
                      <a:r>
                        <a:rPr lang="en-US" sz="2700" b="1" dirty="0">
                          <a:latin typeface="Nunito" pitchFamily="2" charset="0"/>
                        </a:rPr>
                        <a:t> </a:t>
                      </a:r>
                      <a:r>
                        <a:rPr lang="en-US" sz="2700" b="1" dirty="0" err="1">
                          <a:latin typeface="Nunito" pitchFamily="2" charset="0"/>
                        </a:rPr>
                        <a:t>đa</a:t>
                      </a:r>
                      <a:endParaRPr lang="en-US" sz="2700" b="1" dirty="0">
                        <a:latin typeface="Nunito" pitchFamily="2" charset="0"/>
                      </a:endParaRP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432070"/>
                  </a:ext>
                </a:extLst>
              </a:tr>
              <a:tr h="89193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700" b="1" dirty="0" err="1">
                          <a:latin typeface="Nunito" pitchFamily="2" charset="0"/>
                        </a:rPr>
                        <a:t>Tiếng</a:t>
                      </a:r>
                      <a:r>
                        <a:rPr lang="en-US" sz="2700" b="1" dirty="0">
                          <a:latin typeface="Nunito" pitchFamily="2" charset="0"/>
                        </a:rPr>
                        <a:t> </a:t>
                      </a:r>
                      <a:r>
                        <a:rPr lang="en-US" sz="2700" b="1" dirty="0" err="1">
                          <a:latin typeface="Nunito" pitchFamily="2" charset="0"/>
                        </a:rPr>
                        <a:t>ồn</a:t>
                      </a:r>
                      <a:r>
                        <a:rPr lang="en-US" sz="2700" b="1" dirty="0">
                          <a:latin typeface="Nunito" pitchFamily="2" charset="0"/>
                        </a:rPr>
                        <a:t> 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3000" b="0" dirty="0" err="1">
                          <a:latin typeface="Nunito" pitchFamily="2" charset="0"/>
                        </a:rPr>
                        <a:t>Thảo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luận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với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mức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âm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lượng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phù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hơp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,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không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để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cô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nhắc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700" b="1" dirty="0">
                          <a:latin typeface="Nunito" pitchFamily="2" charset="0"/>
                        </a:rPr>
                        <a:t>1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010872"/>
                  </a:ext>
                </a:extLst>
              </a:tr>
              <a:tr h="89193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700" b="1" dirty="0">
                          <a:latin typeface="Nunito" pitchFamily="2" charset="0"/>
                        </a:rPr>
                        <a:t>Hoàn </a:t>
                      </a:r>
                      <a:r>
                        <a:rPr lang="en-US" sz="2700" b="1" dirty="0" err="1">
                          <a:latin typeface="Nunito" pitchFamily="2" charset="0"/>
                        </a:rPr>
                        <a:t>thành</a:t>
                      </a:r>
                      <a:r>
                        <a:rPr lang="en-US" sz="2700" b="1" dirty="0">
                          <a:latin typeface="Nunito" pitchFamily="2" charset="0"/>
                        </a:rPr>
                        <a:t> 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3000" b="0" dirty="0">
                          <a:latin typeface="Nunito" pitchFamily="2" charset="0"/>
                        </a:rPr>
                        <a:t>Hoàn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thành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đủ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các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nhiệm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vụ</a:t>
                      </a:r>
                      <a:r>
                        <a:rPr lang="vi-VN" sz="3000" b="0" dirty="0">
                          <a:latin typeface="Nunito" pitchFamily="2" charset="0"/>
                        </a:rPr>
                        <a:t>.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Cá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nhân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ghi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vở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đủ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theo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yêu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cầu</a:t>
                      </a:r>
                      <a:endParaRPr lang="en-US" sz="3000" b="0" dirty="0">
                        <a:latin typeface="Nunito" pitchFamily="2" charset="0"/>
                      </a:endParaRP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700" b="1" dirty="0">
                          <a:latin typeface="Nunito" pitchFamily="2" charset="0"/>
                        </a:rPr>
                        <a:t>1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130211"/>
                  </a:ext>
                </a:extLst>
              </a:tr>
              <a:tr h="89193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700" b="1" dirty="0" err="1">
                          <a:latin typeface="Nunito" pitchFamily="2" charset="0"/>
                        </a:rPr>
                        <a:t>Nội</a:t>
                      </a:r>
                      <a:r>
                        <a:rPr lang="en-US" sz="2700" b="1" dirty="0">
                          <a:latin typeface="Nunito" pitchFamily="2" charset="0"/>
                        </a:rPr>
                        <a:t> dung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3000" b="0" dirty="0" err="1">
                          <a:latin typeface="Nunito" pitchFamily="2" charset="0"/>
                        </a:rPr>
                        <a:t>Sản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phẩm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gồm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đủ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nội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dung</a:t>
                      </a:r>
                      <a:r>
                        <a:rPr lang="vi-VN" sz="3000" b="0" dirty="0">
                          <a:latin typeface="Nunito" pitchFamily="2" charset="0"/>
                        </a:rPr>
                        <a:t>.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Bài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làm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đúng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700" b="1" dirty="0">
                          <a:latin typeface="Nunito" pitchFamily="2" charset="0"/>
                        </a:rPr>
                        <a:t>4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472599"/>
                  </a:ext>
                </a:extLst>
              </a:tr>
              <a:tr h="89193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700" b="1" dirty="0" err="1">
                          <a:latin typeface="Nunito" pitchFamily="2" charset="0"/>
                        </a:rPr>
                        <a:t>Hình</a:t>
                      </a:r>
                      <a:r>
                        <a:rPr lang="en-US" sz="2700" b="1" dirty="0">
                          <a:latin typeface="Nunito" pitchFamily="2" charset="0"/>
                        </a:rPr>
                        <a:t> </a:t>
                      </a:r>
                      <a:r>
                        <a:rPr lang="en-US" sz="2700" b="1" dirty="0" err="1">
                          <a:latin typeface="Nunito" pitchFamily="2" charset="0"/>
                        </a:rPr>
                        <a:t>thức</a:t>
                      </a:r>
                      <a:endParaRPr lang="en-US" sz="2700" b="1" dirty="0">
                        <a:latin typeface="Nunito" pitchFamily="2" charset="0"/>
                      </a:endParaRP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3000" b="0" dirty="0" err="1">
                          <a:latin typeface="Nunito" pitchFamily="2" charset="0"/>
                        </a:rPr>
                        <a:t>Trình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bày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bài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rõ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r</a:t>
                      </a:r>
                      <a:r>
                        <a:rPr lang="vi-VN" sz="3000" b="0" dirty="0">
                          <a:latin typeface="Nunito" pitchFamily="2" charset="0"/>
                        </a:rPr>
                        <a:t>àng.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Chữ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viết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rõ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700" b="1" dirty="0">
                          <a:latin typeface="Nunito" pitchFamily="2" charset="0"/>
                        </a:rPr>
                        <a:t>2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823991"/>
                  </a:ext>
                </a:extLst>
              </a:tr>
              <a:tr h="96012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700" b="1" dirty="0" err="1">
                          <a:latin typeface="Nunito" pitchFamily="2" charset="0"/>
                        </a:rPr>
                        <a:t>Thuyết</a:t>
                      </a:r>
                      <a:r>
                        <a:rPr lang="en-US" sz="2700" b="1" dirty="0">
                          <a:latin typeface="Nunito" pitchFamily="2" charset="0"/>
                        </a:rPr>
                        <a:t> </a:t>
                      </a:r>
                      <a:r>
                        <a:rPr lang="en-US" sz="2700" b="1" dirty="0" err="1">
                          <a:latin typeface="Nunito" pitchFamily="2" charset="0"/>
                        </a:rPr>
                        <a:t>trình</a:t>
                      </a:r>
                      <a:r>
                        <a:rPr lang="en-US" sz="2700" b="1" dirty="0">
                          <a:latin typeface="Nunito" pitchFamily="2" charset="0"/>
                        </a:rPr>
                        <a:t> 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3000" b="0" dirty="0" err="1">
                          <a:latin typeface="Nunito" pitchFamily="2" charset="0"/>
                        </a:rPr>
                        <a:t>Nêu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đủ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các ý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cô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đưa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ra</a:t>
                      </a:r>
                      <a:r>
                        <a:rPr lang="vi-VN" sz="3000" b="0" dirty="0">
                          <a:latin typeface="Nunito" pitchFamily="2" charset="0"/>
                        </a:rPr>
                        <a:t>.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Nói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to,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rõ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,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hấp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dẫn</a:t>
                      </a:r>
                      <a:r>
                        <a:rPr lang="vi-VN" sz="3000" b="0" dirty="0">
                          <a:latin typeface="Nunito" pitchFamily="2" charset="0"/>
                        </a:rPr>
                        <a:t>.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Không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vượt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quá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thời</a:t>
                      </a:r>
                      <a:r>
                        <a:rPr lang="en-US" sz="3000" b="0" dirty="0">
                          <a:latin typeface="Nunito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Nunito" pitchFamily="2" charset="0"/>
                        </a:rPr>
                        <a:t>gian</a:t>
                      </a:r>
                      <a:endParaRPr lang="en-US" sz="3000" b="0" dirty="0">
                        <a:latin typeface="Nunito" pitchFamily="2" charset="0"/>
                      </a:endParaRP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2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46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69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91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114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37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60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83" algn="l" defTabSz="914446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700" b="1" dirty="0">
                          <a:latin typeface="Nunito" pitchFamily="2" charset="0"/>
                        </a:rPr>
                        <a:t>2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670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684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13CFAE-2D5F-50FB-BD65-E6991FC059C0}"/>
              </a:ext>
            </a:extLst>
          </p:cNvPr>
          <p:cNvSpPr/>
          <p:nvPr/>
        </p:nvSpPr>
        <p:spPr>
          <a:xfrm>
            <a:off x="611913" y="1610163"/>
            <a:ext cx="16606977" cy="8054100"/>
          </a:xfrm>
          <a:prstGeom prst="roundRect">
            <a:avLst>
              <a:gd name="adj" fmla="val 6306"/>
            </a:avLst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0D211A-B3CC-9356-39C8-6092D284E7E2}"/>
              </a:ext>
            </a:extLst>
          </p:cNvPr>
          <p:cNvSpPr/>
          <p:nvPr/>
        </p:nvSpPr>
        <p:spPr>
          <a:xfrm>
            <a:off x="840513" y="832308"/>
            <a:ext cx="16606977" cy="8622384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C33BB-9A95-4BA6-2464-CDEED925F70D}"/>
              </a:ext>
            </a:extLst>
          </p:cNvPr>
          <p:cNvSpPr txBox="1"/>
          <p:nvPr/>
        </p:nvSpPr>
        <p:spPr>
          <a:xfrm>
            <a:off x="1938194" y="1483568"/>
            <a:ext cx="144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TỔNG KẾT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pic>
        <p:nvPicPr>
          <p:cNvPr id="6" name="Content Placeholder 5" descr="A drawing compasses and a blue circle&#10;&#10;Description automatically generated">
            <a:extLst>
              <a:ext uri="{FF2B5EF4-FFF2-40B4-BE49-F238E27FC236}">
                <a16:creationId xmlns:a16="http://schemas.microsoft.com/office/drawing/2014/main" id="{558EA545-D6E2-B07D-B4A7-709B81AF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" y="499789"/>
            <a:ext cx="1949819" cy="1949819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FAD213-D7E6-1B58-E3B7-C57A362DF4D4}"/>
              </a:ext>
            </a:extLst>
          </p:cNvPr>
          <p:cNvGrpSpPr/>
          <p:nvPr/>
        </p:nvGrpSpPr>
        <p:grpSpPr>
          <a:xfrm>
            <a:off x="4004368" y="2838114"/>
            <a:ext cx="9711632" cy="1810741"/>
            <a:chOff x="1627666" y="2571750"/>
            <a:chExt cx="6389297" cy="1042061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52E26A86-EB12-27B6-4C3D-8C3AB57D27AD}"/>
                </a:ext>
              </a:extLst>
            </p:cNvPr>
            <p:cNvSpPr/>
            <p:nvPr/>
          </p:nvSpPr>
          <p:spPr>
            <a:xfrm>
              <a:off x="1627666" y="2571751"/>
              <a:ext cx="6389297" cy="10420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 defTabSz="457200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3600" b="1" dirty="0">
                  <a:solidFill>
                    <a:srgbClr val="F2F4CF"/>
                  </a:solidFill>
                  <a:latin typeface="Nunito" pitchFamily="2" charset="0"/>
                  <a:ea typeface="Times New Roman" panose="02020603050405020304" pitchFamily="18" charset="0"/>
                </a:rPr>
                <a:t>           </a:t>
              </a:r>
              <a:endParaRPr lang="en-US" sz="3600" b="1" dirty="0">
                <a:solidFill>
                  <a:srgbClr val="F2F4CF"/>
                </a:solidFill>
                <a:latin typeface="Nunito" pitchFamily="2" charset="0"/>
                <a:ea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4CCE8E-3529-7414-F30B-393229204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8989CA-DB4E-EA9C-CCA5-9AF9C809AA49}"/>
              </a:ext>
            </a:extLst>
          </p:cNvPr>
          <p:cNvSpPr txBox="1"/>
          <p:nvPr/>
        </p:nvSpPr>
        <p:spPr>
          <a:xfrm>
            <a:off x="5715000" y="3285545"/>
            <a:ext cx="15321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>
                <a:solidFill>
                  <a:srgbClr val="002060"/>
                </a:solidFill>
                <a:latin typeface="Nunito" pitchFamily="2" charset="0"/>
              </a:rPr>
              <a:t>Mỗi</a:t>
            </a:r>
            <a:r>
              <a:rPr lang="en-US" sz="4400" b="1" dirty="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" pitchFamily="2" charset="0"/>
              </a:rPr>
              <a:t>góc</a:t>
            </a:r>
            <a:r>
              <a:rPr lang="en-US" sz="4400" b="1" dirty="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" pitchFamily="2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" pitchFamily="2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" pitchFamily="2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unito" pitchFamily="2" charset="0"/>
              </a:rPr>
              <a:t>đo</a:t>
            </a:r>
            <a:r>
              <a:rPr lang="en-US" sz="4400" b="1" dirty="0">
                <a:solidFill>
                  <a:srgbClr val="002060"/>
                </a:solidFill>
                <a:latin typeface="Nunito" pitchFamily="2" charset="0"/>
              </a:rPr>
              <a:t>.</a:t>
            </a:r>
            <a:endParaRPr lang="vi-VN" sz="4400" b="1" dirty="0">
              <a:solidFill>
                <a:srgbClr val="002060"/>
              </a:solidFill>
              <a:latin typeface="Nunito" pitchFamily="2" charset="0"/>
            </a:endParaRPr>
          </a:p>
        </p:txBody>
      </p:sp>
      <p:grpSp>
        <p:nvGrpSpPr>
          <p:cNvPr id="15" name="Google Shape;2039;p44">
            <a:extLst>
              <a:ext uri="{FF2B5EF4-FFF2-40B4-BE49-F238E27FC236}">
                <a16:creationId xmlns:a16="http://schemas.microsoft.com/office/drawing/2014/main" id="{25E42571-0805-A580-FE1A-F0EF6E108793}"/>
              </a:ext>
            </a:extLst>
          </p:cNvPr>
          <p:cNvGrpSpPr/>
          <p:nvPr/>
        </p:nvGrpSpPr>
        <p:grpSpPr>
          <a:xfrm>
            <a:off x="1472055" y="5136000"/>
            <a:ext cx="1181682" cy="1082146"/>
            <a:chOff x="3083900" y="4005700"/>
            <a:chExt cx="627575" cy="453425"/>
          </a:xfrm>
        </p:grpSpPr>
        <p:sp>
          <p:nvSpPr>
            <p:cNvPr id="16" name="Google Shape;2040;p44">
              <a:extLst>
                <a:ext uri="{FF2B5EF4-FFF2-40B4-BE49-F238E27FC236}">
                  <a16:creationId xmlns:a16="http://schemas.microsoft.com/office/drawing/2014/main" id="{C3F7D719-573C-36D7-7E5E-9EE3DC5E7535}"/>
                </a:ext>
              </a:extLst>
            </p:cNvPr>
            <p:cNvSpPr/>
            <p:nvPr/>
          </p:nvSpPr>
          <p:spPr>
            <a:xfrm>
              <a:off x="3083900" y="4005700"/>
              <a:ext cx="627575" cy="453425"/>
            </a:xfrm>
            <a:custGeom>
              <a:avLst/>
              <a:gdLst/>
              <a:ahLst/>
              <a:cxnLst/>
              <a:rect l="l" t="t" r="r" b="b"/>
              <a:pathLst>
                <a:path w="25103" h="18137" extrusionOk="0">
                  <a:moveTo>
                    <a:pt x="24823" y="1"/>
                  </a:moveTo>
                  <a:cubicBezTo>
                    <a:pt x="24790" y="1"/>
                    <a:pt x="24755" y="12"/>
                    <a:pt x="24719" y="37"/>
                  </a:cubicBezTo>
                  <a:cubicBezTo>
                    <a:pt x="16425" y="5816"/>
                    <a:pt x="8168" y="11621"/>
                    <a:pt x="140" y="17769"/>
                  </a:cubicBezTo>
                  <a:cubicBezTo>
                    <a:pt x="1" y="17875"/>
                    <a:pt x="23" y="18136"/>
                    <a:pt x="228" y="18136"/>
                  </a:cubicBezTo>
                  <a:cubicBezTo>
                    <a:pt x="232" y="18136"/>
                    <a:pt x="236" y="18136"/>
                    <a:pt x="240" y="18136"/>
                  </a:cubicBezTo>
                  <a:cubicBezTo>
                    <a:pt x="8441" y="17824"/>
                    <a:pt x="16645" y="17954"/>
                    <a:pt x="24848" y="17741"/>
                  </a:cubicBezTo>
                  <a:cubicBezTo>
                    <a:pt x="25098" y="17734"/>
                    <a:pt x="25103" y="17347"/>
                    <a:pt x="24855" y="17347"/>
                  </a:cubicBezTo>
                  <a:cubicBezTo>
                    <a:pt x="24853" y="17347"/>
                    <a:pt x="24850" y="17347"/>
                    <a:pt x="24848" y="17347"/>
                  </a:cubicBezTo>
                  <a:cubicBezTo>
                    <a:pt x="16849" y="17555"/>
                    <a:pt x="8848" y="17436"/>
                    <a:pt x="851" y="17720"/>
                  </a:cubicBezTo>
                  <a:lnTo>
                    <a:pt x="851" y="17720"/>
                  </a:lnTo>
                  <a:cubicBezTo>
                    <a:pt x="8718" y="11713"/>
                    <a:pt x="16801" y="6033"/>
                    <a:pt x="24920" y="376"/>
                  </a:cubicBezTo>
                  <a:cubicBezTo>
                    <a:pt x="25089" y="256"/>
                    <a:pt x="24983" y="1"/>
                    <a:pt x="24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  <p:sp>
          <p:nvSpPr>
            <p:cNvPr id="17" name="Google Shape;2041;p44">
              <a:extLst>
                <a:ext uri="{FF2B5EF4-FFF2-40B4-BE49-F238E27FC236}">
                  <a16:creationId xmlns:a16="http://schemas.microsoft.com/office/drawing/2014/main" id="{72F4E768-EE45-B7C9-BC78-EACC417DA50E}"/>
                </a:ext>
              </a:extLst>
            </p:cNvPr>
            <p:cNvSpPr/>
            <p:nvPr/>
          </p:nvSpPr>
          <p:spPr>
            <a:xfrm>
              <a:off x="3288975" y="4301050"/>
              <a:ext cx="75975" cy="145075"/>
            </a:xfrm>
            <a:custGeom>
              <a:avLst/>
              <a:gdLst/>
              <a:ahLst/>
              <a:cxnLst/>
              <a:rect l="l" t="t" r="r" b="b"/>
              <a:pathLst>
                <a:path w="3039" h="5803" extrusionOk="0">
                  <a:moveTo>
                    <a:pt x="248" y="1"/>
                  </a:moveTo>
                  <a:cubicBezTo>
                    <a:pt x="62" y="1"/>
                    <a:pt x="1" y="316"/>
                    <a:pt x="213" y="394"/>
                  </a:cubicBezTo>
                  <a:cubicBezTo>
                    <a:pt x="2388" y="1194"/>
                    <a:pt x="2616" y="3630"/>
                    <a:pt x="2356" y="5616"/>
                  </a:cubicBezTo>
                  <a:cubicBezTo>
                    <a:pt x="2339" y="5741"/>
                    <a:pt x="2429" y="5803"/>
                    <a:pt x="2527" y="5803"/>
                  </a:cubicBezTo>
                  <a:cubicBezTo>
                    <a:pt x="2625" y="5803"/>
                    <a:pt x="2733" y="5740"/>
                    <a:pt x="2749" y="5616"/>
                  </a:cubicBezTo>
                  <a:cubicBezTo>
                    <a:pt x="3038" y="3423"/>
                    <a:pt x="2656" y="875"/>
                    <a:pt x="318" y="14"/>
                  </a:cubicBezTo>
                  <a:cubicBezTo>
                    <a:pt x="294" y="5"/>
                    <a:pt x="270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8253DF-D4EE-F3FB-4254-4550A488CAA4}"/>
              </a:ext>
            </a:extLst>
          </p:cNvPr>
          <p:cNvGrpSpPr/>
          <p:nvPr/>
        </p:nvGrpSpPr>
        <p:grpSpPr>
          <a:xfrm>
            <a:off x="2304705" y="5362713"/>
            <a:ext cx="14305785" cy="3438535"/>
            <a:chOff x="857152" y="2571751"/>
            <a:chExt cx="10238192" cy="280969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1B1B824-A8C0-34BB-00FA-906F40430183}"/>
                </a:ext>
              </a:extLst>
            </p:cNvPr>
            <p:cNvSpPr/>
            <p:nvPr/>
          </p:nvSpPr>
          <p:spPr>
            <a:xfrm>
              <a:off x="857152" y="2571751"/>
              <a:ext cx="10238192" cy="2809695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2F4CF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2F4CF"/>
                </a:solidFill>
                <a:effectLst/>
                <a:uLnTx/>
                <a:uFillTx/>
                <a:latin typeface="Nunito" pitchFamily="2" charset="0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7D78CCE-FEBC-0A64-4B39-43F8641CC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7152" y="2608412"/>
              <a:ext cx="874096" cy="80133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E9346F-4C45-061C-0FCF-98A7213BB3B3}"/>
              </a:ext>
            </a:extLst>
          </p:cNvPr>
          <p:cNvSpPr txBox="1"/>
          <p:nvPr/>
        </p:nvSpPr>
        <p:spPr>
          <a:xfrm>
            <a:off x="3158433" y="5328199"/>
            <a:ext cx="11971134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latin typeface="Nunito" pitchFamily="2" charset="0"/>
              </a:rPr>
              <a:t>-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nhọn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có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lớn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hơn</a:t>
            </a:r>
            <a:r>
              <a:rPr lang="en-US" sz="3600" b="1" dirty="0">
                <a:latin typeface="Nunito" pitchFamily="2" charset="0"/>
              </a:rPr>
              <a:t> 0° </a:t>
            </a:r>
            <a:r>
              <a:rPr lang="en-US" sz="3600" b="1" dirty="0" err="1">
                <a:latin typeface="Nunito" pitchFamily="2" charset="0"/>
              </a:rPr>
              <a:t>và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nhỏ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hơn</a:t>
            </a:r>
            <a:r>
              <a:rPr lang="en-US" sz="3600" b="1" dirty="0">
                <a:latin typeface="Nunito" pitchFamily="2" charset="0"/>
              </a:rPr>
              <a:t> 90°.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5B056B-67E9-C619-3510-B4B764B78403}"/>
              </a:ext>
            </a:extLst>
          </p:cNvPr>
          <p:cNvSpPr txBox="1"/>
          <p:nvPr/>
        </p:nvSpPr>
        <p:spPr>
          <a:xfrm>
            <a:off x="3158433" y="6277288"/>
            <a:ext cx="119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unito" pitchFamily="2" charset="0"/>
              </a:rPr>
              <a:t>-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vuông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có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bằng</a:t>
            </a:r>
            <a:r>
              <a:rPr lang="en-US" sz="3600" b="1" dirty="0">
                <a:latin typeface="Nunito" pitchFamily="2" charset="0"/>
              </a:rPr>
              <a:t> 90°.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08D97-2F38-1FAD-0C21-DB96AD8C0719}"/>
              </a:ext>
            </a:extLst>
          </p:cNvPr>
          <p:cNvSpPr txBox="1"/>
          <p:nvPr/>
        </p:nvSpPr>
        <p:spPr>
          <a:xfrm>
            <a:off x="3158433" y="7101728"/>
            <a:ext cx="119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unito" pitchFamily="2" charset="0"/>
              </a:rPr>
              <a:t>-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tù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có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lớn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hơn</a:t>
            </a:r>
            <a:r>
              <a:rPr lang="en-US" sz="3600" b="1" dirty="0">
                <a:latin typeface="Nunito" pitchFamily="2" charset="0"/>
              </a:rPr>
              <a:t> 90° </a:t>
            </a:r>
            <a:r>
              <a:rPr lang="en-US" sz="3600" b="1" dirty="0" err="1">
                <a:latin typeface="Nunito" pitchFamily="2" charset="0"/>
              </a:rPr>
              <a:t>và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nhỏ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hơn</a:t>
            </a:r>
            <a:r>
              <a:rPr lang="en-US" sz="3600" b="1" dirty="0">
                <a:latin typeface="Nunito" pitchFamily="2" charset="0"/>
              </a:rPr>
              <a:t> 180°.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E2B529-40B6-580D-CD71-14C599D9A191}"/>
              </a:ext>
            </a:extLst>
          </p:cNvPr>
          <p:cNvSpPr txBox="1"/>
          <p:nvPr/>
        </p:nvSpPr>
        <p:spPr>
          <a:xfrm>
            <a:off x="3158433" y="7926169"/>
            <a:ext cx="119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unito" pitchFamily="2" charset="0"/>
              </a:rPr>
              <a:t>-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bẹt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là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góc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có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số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đo</a:t>
            </a:r>
            <a:r>
              <a:rPr lang="en-US" sz="3600" b="1" dirty="0">
                <a:latin typeface="Nunito" pitchFamily="2" charset="0"/>
              </a:rPr>
              <a:t> </a:t>
            </a:r>
            <a:r>
              <a:rPr lang="en-US" sz="3600" b="1" dirty="0" err="1">
                <a:latin typeface="Nunito" pitchFamily="2" charset="0"/>
              </a:rPr>
              <a:t>bằng</a:t>
            </a:r>
            <a:r>
              <a:rPr lang="en-US" sz="3600" b="1" dirty="0">
                <a:latin typeface="Nunito" pitchFamily="2" charset="0"/>
              </a:rPr>
              <a:t> 180°.</a:t>
            </a:r>
          </a:p>
        </p:txBody>
      </p:sp>
    </p:spTree>
    <p:extLst>
      <p:ext uri="{BB962C8B-B14F-4D97-AF65-F5344CB8AC3E}">
        <p14:creationId xmlns:p14="http://schemas.microsoft.com/office/powerpoint/2010/main" val="300052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98601">
            <a:off x="5475881" y="1130717"/>
            <a:ext cx="5020140" cy="1731314"/>
          </a:xfrm>
          <a:prstGeom prst="rect">
            <a:avLst/>
          </a:prstGeom>
          <a:solidFill>
            <a:srgbClr val="3A9D76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 rot="-198601">
            <a:off x="5845091" y="1075444"/>
            <a:ext cx="4271748" cy="1651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202020"/>
                </a:solidFill>
                <a:latin typeface="Cabin Bold"/>
              </a:rPr>
              <a:t>Vòng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983548" y="1260549"/>
            <a:ext cx="2856261" cy="1744965"/>
            <a:chOff x="0" y="0"/>
            <a:chExt cx="3808348" cy="2326621"/>
          </a:xfrm>
        </p:grpSpPr>
        <p:sp>
          <p:nvSpPr>
            <p:cNvPr id="5" name="AutoShape 5"/>
            <p:cNvSpPr/>
            <p:nvPr/>
          </p:nvSpPr>
          <p:spPr>
            <a:xfrm rot="245089">
              <a:off x="64602" y="128569"/>
              <a:ext cx="3679145" cy="1945005"/>
            </a:xfrm>
            <a:prstGeom prst="rect">
              <a:avLst/>
            </a:prstGeom>
            <a:solidFill>
              <a:srgbClr val="FFE2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 rot="245089">
              <a:off x="366703" y="82247"/>
              <a:ext cx="3088230" cy="2138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39"/>
                </a:lnSpc>
                <a:spcBef>
                  <a:spcPct val="0"/>
                </a:spcBef>
              </a:pPr>
              <a:r>
                <a:rPr lang="en-US" sz="9600">
                  <a:solidFill>
                    <a:srgbClr val="202020"/>
                  </a:solidFill>
                  <a:latin typeface="Cabin Bold"/>
                </a:rPr>
                <a:t>1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4309829" y="593836"/>
            <a:ext cx="2240514" cy="2667278"/>
          </a:xfrm>
          <a:custGeom>
            <a:avLst/>
            <a:gdLst/>
            <a:ahLst/>
            <a:cxnLst/>
            <a:rect l="l" t="t" r="r" b="b"/>
            <a:pathLst>
              <a:path w="2240514" h="2667278">
                <a:moveTo>
                  <a:pt x="0" y="0"/>
                </a:moveTo>
                <a:lnTo>
                  <a:pt x="2240514" y="0"/>
                </a:lnTo>
                <a:lnTo>
                  <a:pt x="2240514" y="2667279"/>
                </a:lnTo>
                <a:lnTo>
                  <a:pt x="0" y="266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996126" y="7714662"/>
            <a:ext cx="2829068" cy="3087276"/>
          </a:xfrm>
          <a:custGeom>
            <a:avLst/>
            <a:gdLst/>
            <a:ahLst/>
            <a:cxnLst/>
            <a:rect l="l" t="t" r="r" b="b"/>
            <a:pathLst>
              <a:path w="2829068" h="3087276">
                <a:moveTo>
                  <a:pt x="0" y="0"/>
                </a:moveTo>
                <a:lnTo>
                  <a:pt x="2829067" y="0"/>
                </a:lnTo>
                <a:lnTo>
                  <a:pt x="2829067" y="3087276"/>
                </a:lnTo>
                <a:lnTo>
                  <a:pt x="0" y="3087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635645">
            <a:off x="16080411" y="449150"/>
            <a:ext cx="2941064" cy="2085482"/>
          </a:xfrm>
          <a:custGeom>
            <a:avLst/>
            <a:gdLst/>
            <a:ahLst/>
            <a:cxnLst/>
            <a:rect l="l" t="t" r="r" b="b"/>
            <a:pathLst>
              <a:path w="2941064" h="2085482">
                <a:moveTo>
                  <a:pt x="0" y="0"/>
                </a:moveTo>
                <a:lnTo>
                  <a:pt x="2941064" y="0"/>
                </a:lnTo>
                <a:lnTo>
                  <a:pt x="2941064" y="2085482"/>
                </a:lnTo>
                <a:lnTo>
                  <a:pt x="0" y="2085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91609">
            <a:off x="-330768" y="6618872"/>
            <a:ext cx="2718936" cy="2565687"/>
          </a:xfrm>
          <a:custGeom>
            <a:avLst/>
            <a:gdLst/>
            <a:ahLst/>
            <a:cxnLst/>
            <a:rect l="l" t="t" r="r" b="b"/>
            <a:pathLst>
              <a:path w="2718936" h="2565687">
                <a:moveTo>
                  <a:pt x="0" y="0"/>
                </a:moveTo>
                <a:lnTo>
                  <a:pt x="2718936" y="0"/>
                </a:lnTo>
                <a:lnTo>
                  <a:pt x="2718936" y="2565687"/>
                </a:lnTo>
                <a:lnTo>
                  <a:pt x="0" y="2565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6839F-74B3-3501-DCD8-886AA2E3954C}"/>
              </a:ext>
            </a:extLst>
          </p:cNvPr>
          <p:cNvSpPr txBox="1"/>
          <p:nvPr/>
        </p:nvSpPr>
        <p:spPr>
          <a:xfrm>
            <a:off x="1143000" y="3695700"/>
            <a:ext cx="1638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E27B"/>
                </a:solidFill>
                <a:latin typeface="Nunito" pitchFamily="2" charset="0"/>
              </a:rPr>
              <a:t>Điền</a:t>
            </a:r>
            <a:r>
              <a:rPr lang="en-US" sz="6000" b="1" dirty="0">
                <a:solidFill>
                  <a:srgbClr val="FFE27B"/>
                </a:solidFill>
                <a:latin typeface="Nunito" pitchFamily="2" charset="0"/>
              </a:rPr>
              <a:t> </a:t>
            </a:r>
            <a:r>
              <a:rPr lang="en-US" sz="6000" b="1" dirty="0" err="1">
                <a:solidFill>
                  <a:srgbClr val="FFE27B"/>
                </a:solidFill>
                <a:latin typeface="Nunito" pitchFamily="2" charset="0"/>
              </a:rPr>
              <a:t>vào</a:t>
            </a:r>
            <a:r>
              <a:rPr lang="en-US" sz="6000" b="1" dirty="0">
                <a:solidFill>
                  <a:srgbClr val="FFE27B"/>
                </a:solidFill>
                <a:latin typeface="Nunito" pitchFamily="2" charset="0"/>
              </a:rPr>
              <a:t> </a:t>
            </a:r>
            <a:r>
              <a:rPr lang="en-US" sz="6000" b="1" dirty="0" err="1">
                <a:solidFill>
                  <a:srgbClr val="FFE27B"/>
                </a:solidFill>
                <a:latin typeface="Nunito" pitchFamily="2" charset="0"/>
              </a:rPr>
              <a:t>chỗ</a:t>
            </a:r>
            <a:r>
              <a:rPr lang="en-US" sz="6000" b="1" dirty="0">
                <a:solidFill>
                  <a:srgbClr val="FFE27B"/>
                </a:solidFill>
                <a:latin typeface="Nunito" pitchFamily="2" charset="0"/>
              </a:rPr>
              <a:t> </a:t>
            </a:r>
            <a:r>
              <a:rPr lang="en-US" sz="6000" b="1" dirty="0" err="1">
                <a:solidFill>
                  <a:srgbClr val="FFE27B"/>
                </a:solidFill>
                <a:latin typeface="Nunito" pitchFamily="2" charset="0"/>
              </a:rPr>
              <a:t>trống</a:t>
            </a:r>
            <a:r>
              <a:rPr lang="en-US" sz="6000" b="1" dirty="0">
                <a:solidFill>
                  <a:srgbClr val="FFE27B"/>
                </a:solidFill>
                <a:latin typeface="Nunito" pitchFamily="2" charset="0"/>
              </a:rPr>
              <a:t>:</a:t>
            </a:r>
          </a:p>
          <a:p>
            <a:pPr algn="ctr"/>
            <a:endParaRPr lang="en-US" sz="6000" b="1" dirty="0">
              <a:solidFill>
                <a:srgbClr val="FFE27B"/>
              </a:solidFill>
              <a:latin typeface="Nunito" pitchFamily="2" charset="0"/>
            </a:endParaRPr>
          </a:p>
          <a:p>
            <a:pPr algn="ctr"/>
            <a:r>
              <a:rPr lang="en-US" sz="6000" b="1" dirty="0" err="1">
                <a:solidFill>
                  <a:schemeClr val="bg1"/>
                </a:solidFill>
                <a:latin typeface="Nunito" pitchFamily="2" charset="0"/>
              </a:rPr>
              <a:t>Góc</a:t>
            </a:r>
            <a:r>
              <a:rPr lang="en-US" sz="6000" b="1" dirty="0">
                <a:solidFill>
                  <a:schemeClr val="bg1"/>
                </a:solidFill>
                <a:latin typeface="Nunito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unito" pitchFamily="2" charset="0"/>
              </a:rPr>
              <a:t>là</a:t>
            </a:r>
            <a:r>
              <a:rPr lang="en-US" sz="6000" b="1" dirty="0">
                <a:solidFill>
                  <a:schemeClr val="bg1"/>
                </a:solidFill>
                <a:latin typeface="Nunito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unito" pitchFamily="2" charset="0"/>
              </a:rPr>
              <a:t>hình</a:t>
            </a:r>
            <a:r>
              <a:rPr lang="en-US" sz="6000" b="1" dirty="0">
                <a:solidFill>
                  <a:schemeClr val="bg1"/>
                </a:solidFill>
                <a:latin typeface="Nunito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unito" pitchFamily="2" charset="0"/>
              </a:rPr>
              <a:t>gồm</a:t>
            </a:r>
            <a:r>
              <a:rPr lang="en-US" sz="6000" b="1" dirty="0">
                <a:solidFill>
                  <a:schemeClr val="bg1"/>
                </a:solidFill>
                <a:latin typeface="Nunito" pitchFamily="2" charset="0"/>
              </a:rPr>
              <a:t> ……………………………………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86691" y="545542"/>
            <a:ext cx="4890071" cy="1734268"/>
            <a:chOff x="0" y="0"/>
            <a:chExt cx="6520095" cy="2312357"/>
          </a:xfrm>
        </p:grpSpPr>
        <p:sp>
          <p:nvSpPr>
            <p:cNvPr id="3" name="AutoShape 3"/>
            <p:cNvSpPr/>
            <p:nvPr/>
          </p:nvSpPr>
          <p:spPr>
            <a:xfrm rot="-198601">
              <a:off x="50797" y="183676"/>
              <a:ext cx="6418501" cy="1945005"/>
            </a:xfrm>
            <a:prstGeom prst="rect">
              <a:avLst/>
            </a:prstGeom>
            <a:solidFill>
              <a:srgbClr val="5C67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 rot="-198601">
              <a:off x="319160" y="61038"/>
              <a:ext cx="5872304" cy="2009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609"/>
                </a:lnSpc>
                <a:spcBef>
                  <a:spcPct val="0"/>
                </a:spcBef>
              </a:pPr>
              <a:r>
                <a:rPr lang="en-US" sz="9006">
                  <a:solidFill>
                    <a:srgbClr val="202020"/>
                  </a:solidFill>
                  <a:latin typeface="Cabin Bold"/>
                </a:rPr>
                <a:t>Vòng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5697200" y="7810500"/>
            <a:ext cx="2463308" cy="2216978"/>
          </a:xfrm>
          <a:custGeom>
            <a:avLst/>
            <a:gdLst/>
            <a:ahLst/>
            <a:cxnLst/>
            <a:rect l="l" t="t" r="r" b="b"/>
            <a:pathLst>
              <a:path w="2463308" h="2216978">
                <a:moveTo>
                  <a:pt x="0" y="0"/>
                </a:moveTo>
                <a:lnTo>
                  <a:pt x="2463309" y="0"/>
                </a:lnTo>
                <a:lnTo>
                  <a:pt x="2463309" y="2216978"/>
                </a:lnTo>
                <a:lnTo>
                  <a:pt x="0" y="2216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90021">
            <a:off x="497175" y="399315"/>
            <a:ext cx="2618536" cy="2518556"/>
          </a:xfrm>
          <a:custGeom>
            <a:avLst/>
            <a:gdLst/>
            <a:ahLst/>
            <a:cxnLst/>
            <a:rect l="l" t="t" r="r" b="b"/>
            <a:pathLst>
              <a:path w="2618536" h="2518556">
                <a:moveTo>
                  <a:pt x="0" y="0"/>
                </a:moveTo>
                <a:lnTo>
                  <a:pt x="2618537" y="0"/>
                </a:lnTo>
                <a:lnTo>
                  <a:pt x="2618537" y="2518556"/>
                </a:lnTo>
                <a:lnTo>
                  <a:pt x="0" y="2518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rot="245089">
            <a:off x="9501185" y="1207064"/>
            <a:ext cx="3023273" cy="1458754"/>
          </a:xfrm>
          <a:prstGeom prst="rect">
            <a:avLst/>
          </a:prstGeom>
          <a:solidFill>
            <a:srgbClr val="FF4F63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 rot="245089">
            <a:off x="9750582" y="1031723"/>
            <a:ext cx="2537766" cy="1651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202020"/>
                </a:solidFill>
                <a:latin typeface="Cabin Bold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87FB4-B50F-E2C9-AD3B-C1A08B5966AC}"/>
              </a:ext>
            </a:extLst>
          </p:cNvPr>
          <p:cNvSpPr txBox="1"/>
          <p:nvPr/>
        </p:nvSpPr>
        <p:spPr>
          <a:xfrm>
            <a:off x="1143000" y="2933700"/>
            <a:ext cx="1638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E27B"/>
                </a:solidFill>
                <a:latin typeface="Nunito" pitchFamily="2" charset="0"/>
              </a:rPr>
              <a:t>Đọc</a:t>
            </a:r>
            <a:r>
              <a:rPr lang="en-US" sz="6000" b="1" dirty="0">
                <a:solidFill>
                  <a:srgbClr val="FFE27B"/>
                </a:solidFill>
                <a:latin typeface="Nunito" pitchFamily="2" charset="0"/>
              </a:rPr>
              <a:t> </a:t>
            </a:r>
            <a:r>
              <a:rPr lang="en-US" sz="6000" b="1" dirty="0" err="1">
                <a:solidFill>
                  <a:srgbClr val="FFE27B"/>
                </a:solidFill>
                <a:latin typeface="Nunito" pitchFamily="2" charset="0"/>
              </a:rPr>
              <a:t>tên</a:t>
            </a:r>
            <a:r>
              <a:rPr lang="en-US" sz="6000" b="1" dirty="0">
                <a:solidFill>
                  <a:srgbClr val="FFE27B"/>
                </a:solidFill>
                <a:latin typeface="Nunito" pitchFamily="2" charset="0"/>
              </a:rPr>
              <a:t> </a:t>
            </a:r>
            <a:r>
              <a:rPr lang="en-US" sz="6000" b="1" dirty="0" err="1">
                <a:solidFill>
                  <a:srgbClr val="FFE27B"/>
                </a:solidFill>
                <a:latin typeface="Nunito" pitchFamily="2" charset="0"/>
              </a:rPr>
              <a:t>các</a:t>
            </a:r>
            <a:r>
              <a:rPr lang="en-US" sz="6000" b="1" dirty="0">
                <a:solidFill>
                  <a:srgbClr val="FFE27B"/>
                </a:solidFill>
                <a:latin typeface="Nunito" pitchFamily="2" charset="0"/>
              </a:rPr>
              <a:t> </a:t>
            </a:r>
            <a:r>
              <a:rPr lang="en-US" sz="6000" b="1" dirty="0" err="1">
                <a:solidFill>
                  <a:srgbClr val="FFE27B"/>
                </a:solidFill>
                <a:latin typeface="Nunito" pitchFamily="2" charset="0"/>
              </a:rPr>
              <a:t>góc</a:t>
            </a:r>
            <a:r>
              <a:rPr lang="en-US" sz="6000" b="1" dirty="0">
                <a:solidFill>
                  <a:srgbClr val="FFE27B"/>
                </a:solidFill>
                <a:latin typeface="Nunito" pitchFamily="2" charset="0"/>
              </a:rPr>
              <a:t> </a:t>
            </a:r>
            <a:r>
              <a:rPr lang="en-US" sz="6000" b="1" dirty="0" err="1">
                <a:solidFill>
                  <a:srgbClr val="FFE27B"/>
                </a:solidFill>
                <a:latin typeface="Nunito" pitchFamily="2" charset="0"/>
              </a:rPr>
              <a:t>trong</a:t>
            </a:r>
            <a:r>
              <a:rPr lang="en-US" sz="6000" b="1" dirty="0">
                <a:solidFill>
                  <a:srgbClr val="FFE27B"/>
                </a:solidFill>
                <a:latin typeface="Nunito" pitchFamily="2" charset="0"/>
              </a:rPr>
              <a:t> </a:t>
            </a:r>
            <a:r>
              <a:rPr lang="en-US" sz="6000" b="1" dirty="0" err="1">
                <a:solidFill>
                  <a:srgbClr val="FFE27B"/>
                </a:solidFill>
                <a:latin typeface="Nunito" pitchFamily="2" charset="0"/>
              </a:rPr>
              <a:t>hình</a:t>
            </a:r>
            <a:r>
              <a:rPr lang="en-US" sz="6000" b="1" dirty="0">
                <a:solidFill>
                  <a:srgbClr val="FFE27B"/>
                </a:solidFill>
                <a:latin typeface="Nunito" pitchFamily="2" charset="0"/>
              </a:rPr>
              <a:t> </a:t>
            </a:r>
            <a:r>
              <a:rPr lang="en-US" sz="6000" b="1" dirty="0" err="1">
                <a:solidFill>
                  <a:srgbClr val="FFE27B"/>
                </a:solidFill>
                <a:latin typeface="Nunito" pitchFamily="2" charset="0"/>
              </a:rPr>
              <a:t>sau</a:t>
            </a:r>
            <a:r>
              <a:rPr lang="en-US" sz="6000" b="1" dirty="0">
                <a:solidFill>
                  <a:srgbClr val="FFE27B"/>
                </a:solidFill>
                <a:latin typeface="Nunito" pitchFamily="2" charset="0"/>
              </a:rPr>
              <a:t>:</a:t>
            </a:r>
          </a:p>
          <a:p>
            <a:pPr algn="ctr"/>
            <a:endParaRPr lang="en-US" sz="6000" b="1" dirty="0">
              <a:solidFill>
                <a:srgbClr val="FFE27B"/>
              </a:solidFill>
              <a:latin typeface="Nunito" pitchFamily="2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Nunito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06E1B4-29A7-C396-6FF2-D3F298FDA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4362764"/>
            <a:ext cx="5795963" cy="4174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4974" y="1028700"/>
            <a:ext cx="4549619" cy="1881293"/>
            <a:chOff x="0" y="0"/>
            <a:chExt cx="6066159" cy="2508390"/>
          </a:xfrm>
        </p:grpSpPr>
        <p:sp>
          <p:nvSpPr>
            <p:cNvPr id="3" name="AutoShape 3"/>
            <p:cNvSpPr/>
            <p:nvPr/>
          </p:nvSpPr>
          <p:spPr>
            <a:xfrm rot="187291">
              <a:off x="53968" y="160633"/>
              <a:ext cx="5958222" cy="2144514"/>
            </a:xfrm>
            <a:prstGeom prst="rect">
              <a:avLst/>
            </a:prstGeom>
            <a:solidFill>
              <a:srgbClr val="3A9D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 rot="190262">
              <a:off x="431939" y="228937"/>
              <a:ext cx="5206005" cy="2138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39"/>
                </a:lnSpc>
                <a:spcBef>
                  <a:spcPct val="0"/>
                </a:spcBef>
              </a:pPr>
              <a:r>
                <a:rPr lang="en-US" sz="9600">
                  <a:solidFill>
                    <a:srgbClr val="202020"/>
                  </a:solidFill>
                  <a:latin typeface="Cabin Bold"/>
                </a:rPr>
                <a:t>3</a:t>
              </a:r>
            </a:p>
          </p:txBody>
        </p:sp>
      </p:grpSp>
      <p:sp>
        <p:nvSpPr>
          <p:cNvPr id="5" name="AutoShape 5"/>
          <p:cNvSpPr/>
          <p:nvPr/>
        </p:nvSpPr>
        <p:spPr>
          <a:xfrm rot="-422794">
            <a:off x="5144478" y="708632"/>
            <a:ext cx="4592609" cy="1458754"/>
          </a:xfrm>
          <a:prstGeom prst="rect">
            <a:avLst/>
          </a:prstGeom>
          <a:solidFill>
            <a:srgbClr val="FF4F63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 rot="-422794">
            <a:off x="5484222" y="440522"/>
            <a:ext cx="3889906" cy="1651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202020"/>
                </a:solidFill>
                <a:latin typeface="Cabin Bold"/>
              </a:rPr>
              <a:t>Vòng </a:t>
            </a:r>
          </a:p>
        </p:txBody>
      </p:sp>
      <p:sp>
        <p:nvSpPr>
          <p:cNvPr id="7" name="Freeform 7"/>
          <p:cNvSpPr/>
          <p:nvPr/>
        </p:nvSpPr>
        <p:spPr>
          <a:xfrm rot="-63618">
            <a:off x="579556" y="424264"/>
            <a:ext cx="2941064" cy="2085482"/>
          </a:xfrm>
          <a:custGeom>
            <a:avLst/>
            <a:gdLst/>
            <a:ahLst/>
            <a:cxnLst/>
            <a:rect l="l" t="t" r="r" b="b"/>
            <a:pathLst>
              <a:path w="2941064" h="2085482">
                <a:moveTo>
                  <a:pt x="0" y="0"/>
                </a:moveTo>
                <a:lnTo>
                  <a:pt x="2941064" y="0"/>
                </a:lnTo>
                <a:lnTo>
                  <a:pt x="2941064" y="2085482"/>
                </a:lnTo>
                <a:lnTo>
                  <a:pt x="0" y="2085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325011">
            <a:off x="15526121" y="7298327"/>
            <a:ext cx="2682347" cy="2783568"/>
          </a:xfrm>
          <a:custGeom>
            <a:avLst/>
            <a:gdLst/>
            <a:ahLst/>
            <a:cxnLst/>
            <a:rect l="l" t="t" r="r" b="b"/>
            <a:pathLst>
              <a:path w="2682347" h="2783568">
                <a:moveTo>
                  <a:pt x="0" y="0"/>
                </a:moveTo>
                <a:lnTo>
                  <a:pt x="2682347" y="0"/>
                </a:lnTo>
                <a:lnTo>
                  <a:pt x="2682347" y="2783568"/>
                </a:lnTo>
                <a:lnTo>
                  <a:pt x="0" y="2783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23342" y="7318900"/>
            <a:ext cx="2240514" cy="2667278"/>
          </a:xfrm>
          <a:custGeom>
            <a:avLst/>
            <a:gdLst/>
            <a:ahLst/>
            <a:cxnLst/>
            <a:rect l="l" t="t" r="r" b="b"/>
            <a:pathLst>
              <a:path w="2240514" h="2667278">
                <a:moveTo>
                  <a:pt x="0" y="0"/>
                </a:moveTo>
                <a:lnTo>
                  <a:pt x="2240514" y="0"/>
                </a:lnTo>
                <a:lnTo>
                  <a:pt x="2240514" y="2667278"/>
                </a:lnTo>
                <a:lnTo>
                  <a:pt x="0" y="2667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8C64F3-1BCF-88DB-BD91-18FE3FDD7110}"/>
                  </a:ext>
                </a:extLst>
              </p:cNvPr>
              <p:cNvSpPr txBox="1"/>
              <p:nvPr/>
            </p:nvSpPr>
            <p:spPr>
              <a:xfrm>
                <a:off x="1143000" y="2933700"/>
                <a:ext cx="16383000" cy="2972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>
                    <a:solidFill>
                      <a:srgbClr val="FFE27B"/>
                    </a:solidFill>
                    <a:latin typeface="Nunito" pitchFamily="2" charset="0"/>
                  </a:rPr>
                  <a:t>Cho </a:t>
                </a:r>
                <a:r>
                  <a:rPr lang="en-US" sz="6000" b="1" dirty="0" err="1">
                    <a:solidFill>
                      <a:srgbClr val="FFE27B"/>
                    </a:solidFill>
                    <a:latin typeface="Nunito" pitchFamily="2" charset="0"/>
                  </a:rPr>
                  <a:t>biết</a:t>
                </a:r>
                <a:r>
                  <a:rPr lang="en-US" sz="6000" b="1" dirty="0">
                    <a:solidFill>
                      <a:srgbClr val="FFE27B"/>
                    </a:solidFill>
                    <a:latin typeface="Nunito" pitchFamily="2" charset="0"/>
                  </a:rPr>
                  <a:t> </a:t>
                </a:r>
                <a:r>
                  <a:rPr lang="en-US" sz="6000" b="1" dirty="0" err="1">
                    <a:solidFill>
                      <a:srgbClr val="FFE27B"/>
                    </a:solidFill>
                    <a:latin typeface="Nunito" pitchFamily="2" charset="0"/>
                  </a:rPr>
                  <a:t>đỉnh</a:t>
                </a:r>
                <a:r>
                  <a:rPr lang="en-US" sz="6000" b="1" dirty="0">
                    <a:solidFill>
                      <a:srgbClr val="FFE27B"/>
                    </a:solidFill>
                    <a:latin typeface="Nunito" pitchFamily="2" charset="0"/>
                  </a:rPr>
                  <a:t> </a:t>
                </a:r>
                <a:r>
                  <a:rPr lang="en-US" sz="6000" b="1" dirty="0" err="1">
                    <a:solidFill>
                      <a:srgbClr val="FFE27B"/>
                    </a:solidFill>
                    <a:latin typeface="Nunito" pitchFamily="2" charset="0"/>
                  </a:rPr>
                  <a:t>và</a:t>
                </a:r>
                <a:r>
                  <a:rPr lang="en-US" sz="6000" b="1" dirty="0">
                    <a:solidFill>
                      <a:srgbClr val="FFE27B"/>
                    </a:solidFill>
                    <a:latin typeface="Nunito" pitchFamily="2" charset="0"/>
                  </a:rPr>
                  <a:t> 2 </a:t>
                </a:r>
                <a:r>
                  <a:rPr lang="en-US" sz="6000" b="1" dirty="0" err="1">
                    <a:solidFill>
                      <a:srgbClr val="FFE27B"/>
                    </a:solidFill>
                    <a:latin typeface="Nunito" pitchFamily="2" charset="0"/>
                  </a:rPr>
                  <a:t>cạnh</a:t>
                </a:r>
                <a:r>
                  <a:rPr lang="en-US" sz="6000" b="1" dirty="0">
                    <a:solidFill>
                      <a:srgbClr val="FFE27B"/>
                    </a:solidFill>
                    <a:latin typeface="Nunito" pitchFamily="2" charset="0"/>
                  </a:rPr>
                  <a:t> </a:t>
                </a:r>
                <a:r>
                  <a:rPr lang="en-US" sz="6000" b="1" dirty="0" err="1">
                    <a:solidFill>
                      <a:srgbClr val="FFE27B"/>
                    </a:solidFill>
                    <a:latin typeface="Nunito" pitchFamily="2" charset="0"/>
                  </a:rPr>
                  <a:t>của</a:t>
                </a:r>
                <a:r>
                  <a:rPr lang="en-US" sz="6000" b="1" dirty="0">
                    <a:solidFill>
                      <a:srgbClr val="FFE27B"/>
                    </a:solidFill>
                    <a:latin typeface="Nunito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b="1" i="1" dirty="0" smtClean="0">
                            <a:solidFill>
                              <a:srgbClr val="FFE27B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 dirty="0" smtClean="0">
                            <a:solidFill>
                              <a:srgbClr val="FFE27B"/>
                            </a:solidFill>
                            <a:latin typeface="Cambria Math" panose="02040503050406030204" pitchFamily="18" charset="0"/>
                          </a:rPr>
                          <m:t>𝒙𝑷𝒚</m:t>
                        </m:r>
                      </m:e>
                    </m:acc>
                  </m:oMath>
                </a14:m>
                <a:r>
                  <a:rPr lang="en-US" sz="6000" b="1" dirty="0">
                    <a:solidFill>
                      <a:srgbClr val="FFE27B"/>
                    </a:solidFill>
                    <a:latin typeface="Nunito" pitchFamily="2" charset="0"/>
                  </a:rPr>
                  <a:t>:</a:t>
                </a:r>
              </a:p>
              <a:p>
                <a:pPr algn="ctr"/>
                <a:endParaRPr lang="en-US" sz="6000" b="1" dirty="0">
                  <a:solidFill>
                    <a:srgbClr val="FFE27B"/>
                  </a:solidFill>
                  <a:latin typeface="Nunito" pitchFamily="2" charset="0"/>
                </a:endParaRPr>
              </a:p>
              <a:p>
                <a:pPr algn="ctr"/>
                <a:endParaRPr lang="en-US" sz="6000" b="1" dirty="0">
                  <a:solidFill>
                    <a:schemeClr val="bg1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8C64F3-1BCF-88DB-BD91-18FE3FDD7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933700"/>
                <a:ext cx="16383000" cy="2972930"/>
              </a:xfrm>
              <a:prstGeom prst="rect">
                <a:avLst/>
              </a:prstGeom>
              <a:blipFill>
                <a:blip r:embed="rId8"/>
                <a:stretch>
                  <a:fillRect t="-4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07AEAC7-80A8-DD6B-0F36-A59A097336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4362764"/>
            <a:ext cx="5795963" cy="4174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98601">
            <a:off x="5475881" y="1130717"/>
            <a:ext cx="5020140" cy="1731314"/>
          </a:xfrm>
          <a:prstGeom prst="rect">
            <a:avLst/>
          </a:prstGeom>
          <a:solidFill>
            <a:srgbClr val="3A9D76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 rot="-198601">
            <a:off x="5845091" y="1075444"/>
            <a:ext cx="4271748" cy="1651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4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bin Bold"/>
                <a:ea typeface="+mn-ea"/>
                <a:cs typeface="+mn-cs"/>
              </a:rPr>
              <a:t>Vòng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983548" y="1260549"/>
            <a:ext cx="2856261" cy="1744965"/>
            <a:chOff x="0" y="0"/>
            <a:chExt cx="3808348" cy="2326621"/>
          </a:xfrm>
        </p:grpSpPr>
        <p:sp>
          <p:nvSpPr>
            <p:cNvPr id="5" name="AutoShape 5"/>
            <p:cNvSpPr/>
            <p:nvPr/>
          </p:nvSpPr>
          <p:spPr>
            <a:xfrm rot="245089">
              <a:off x="64602" y="128569"/>
              <a:ext cx="3679145" cy="1945005"/>
            </a:xfrm>
            <a:prstGeom prst="rect">
              <a:avLst/>
            </a:prstGeom>
            <a:solidFill>
              <a:srgbClr val="FFE27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 rot="245089">
              <a:off x="366703" y="82247"/>
              <a:ext cx="3088230" cy="2138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343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Cabin Bold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4309829" y="593836"/>
            <a:ext cx="2240514" cy="2667278"/>
          </a:xfrm>
          <a:custGeom>
            <a:avLst/>
            <a:gdLst/>
            <a:ahLst/>
            <a:cxnLst/>
            <a:rect l="l" t="t" r="r" b="b"/>
            <a:pathLst>
              <a:path w="2240514" h="2667278">
                <a:moveTo>
                  <a:pt x="0" y="0"/>
                </a:moveTo>
                <a:lnTo>
                  <a:pt x="2240514" y="0"/>
                </a:lnTo>
                <a:lnTo>
                  <a:pt x="2240514" y="2667279"/>
                </a:lnTo>
                <a:lnTo>
                  <a:pt x="0" y="266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996126" y="7714662"/>
            <a:ext cx="2829068" cy="3087276"/>
          </a:xfrm>
          <a:custGeom>
            <a:avLst/>
            <a:gdLst/>
            <a:ahLst/>
            <a:cxnLst/>
            <a:rect l="l" t="t" r="r" b="b"/>
            <a:pathLst>
              <a:path w="2829068" h="3087276">
                <a:moveTo>
                  <a:pt x="0" y="0"/>
                </a:moveTo>
                <a:lnTo>
                  <a:pt x="2829067" y="0"/>
                </a:lnTo>
                <a:lnTo>
                  <a:pt x="2829067" y="3087276"/>
                </a:lnTo>
                <a:lnTo>
                  <a:pt x="0" y="3087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635645">
            <a:off x="16080411" y="449150"/>
            <a:ext cx="2941064" cy="2085482"/>
          </a:xfrm>
          <a:custGeom>
            <a:avLst/>
            <a:gdLst/>
            <a:ahLst/>
            <a:cxnLst/>
            <a:rect l="l" t="t" r="r" b="b"/>
            <a:pathLst>
              <a:path w="2941064" h="2085482">
                <a:moveTo>
                  <a:pt x="0" y="0"/>
                </a:moveTo>
                <a:lnTo>
                  <a:pt x="2941064" y="0"/>
                </a:lnTo>
                <a:lnTo>
                  <a:pt x="2941064" y="2085482"/>
                </a:lnTo>
                <a:lnTo>
                  <a:pt x="0" y="2085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191609">
            <a:off x="-330768" y="6618872"/>
            <a:ext cx="2718936" cy="2565687"/>
          </a:xfrm>
          <a:custGeom>
            <a:avLst/>
            <a:gdLst/>
            <a:ahLst/>
            <a:cxnLst/>
            <a:rect l="l" t="t" r="r" b="b"/>
            <a:pathLst>
              <a:path w="2718936" h="2565687">
                <a:moveTo>
                  <a:pt x="0" y="0"/>
                </a:moveTo>
                <a:lnTo>
                  <a:pt x="2718936" y="0"/>
                </a:lnTo>
                <a:lnTo>
                  <a:pt x="2718936" y="2565687"/>
                </a:lnTo>
                <a:lnTo>
                  <a:pt x="0" y="2565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16839F-74B3-3501-DCD8-886AA2E3954C}"/>
                  </a:ext>
                </a:extLst>
              </p:cNvPr>
              <p:cNvSpPr txBox="1"/>
              <p:nvPr/>
            </p:nvSpPr>
            <p:spPr>
              <a:xfrm>
                <a:off x="1143000" y="3238500"/>
                <a:ext cx="16383000" cy="1969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Cho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biết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điểm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nào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nằm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trong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E27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E27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𝒙𝑶𝒚</m:t>
                        </m:r>
                      </m:e>
                    </m:acc>
                  </m:oMath>
                </a14:m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E27B"/>
                  </a:solidFill>
                  <a:effectLst/>
                  <a:uLnTx/>
                  <a:uFillTx/>
                  <a:latin typeface="Nunito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16839F-74B3-3501-DCD8-886AA2E39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38500"/>
                <a:ext cx="16383000" cy="1969193"/>
              </a:xfrm>
              <a:prstGeom prst="rect">
                <a:avLst/>
              </a:prstGeom>
              <a:blipFill>
                <a:blip r:embed="rId10"/>
                <a:stretch>
                  <a:fillRect t="-6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FC52147-6981-84EB-34D8-D3DBC67B46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0973" y="4823175"/>
            <a:ext cx="6643688" cy="476982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E556D25-BD24-BF55-2BF2-893024625CFC}"/>
              </a:ext>
            </a:extLst>
          </p:cNvPr>
          <p:cNvSpPr/>
          <p:nvPr/>
        </p:nvSpPr>
        <p:spPr>
          <a:xfrm>
            <a:off x="8991600" y="6545130"/>
            <a:ext cx="131217" cy="1312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060D21-CF72-7553-9704-DA2AB117EFCB}"/>
              </a:ext>
            </a:extLst>
          </p:cNvPr>
          <p:cNvSpPr/>
          <p:nvPr/>
        </p:nvSpPr>
        <p:spPr>
          <a:xfrm>
            <a:off x="9144000" y="7526883"/>
            <a:ext cx="131217" cy="1312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AFC67-B4C9-8039-2A34-8E97BB8DCC61}"/>
              </a:ext>
            </a:extLst>
          </p:cNvPr>
          <p:cNvSpPr/>
          <p:nvPr/>
        </p:nvSpPr>
        <p:spPr>
          <a:xfrm>
            <a:off x="9144000" y="8822283"/>
            <a:ext cx="131217" cy="1312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98C9F9-F74A-4D3A-023B-1AC37CEC5B06}"/>
              </a:ext>
            </a:extLst>
          </p:cNvPr>
          <p:cNvSpPr/>
          <p:nvPr/>
        </p:nvSpPr>
        <p:spPr>
          <a:xfrm>
            <a:off x="7010400" y="5295900"/>
            <a:ext cx="131217" cy="1312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07FD999-FCCD-CA94-B6CD-5746D66314DB}"/>
              </a:ext>
            </a:extLst>
          </p:cNvPr>
          <p:cNvSpPr/>
          <p:nvPr/>
        </p:nvSpPr>
        <p:spPr>
          <a:xfrm>
            <a:off x="11908383" y="6993483"/>
            <a:ext cx="131217" cy="1312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CDDEDB-7AB5-0D80-B095-F4E339EC3D7B}"/>
              </a:ext>
            </a:extLst>
          </p:cNvPr>
          <p:cNvSpPr txBox="1"/>
          <p:nvPr/>
        </p:nvSpPr>
        <p:spPr>
          <a:xfrm>
            <a:off x="6550343" y="5427117"/>
            <a:ext cx="59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Nunito" pitchFamily="2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E17660-BCDC-60F0-CBE3-68B2E9293AE3}"/>
              </a:ext>
            </a:extLst>
          </p:cNvPr>
          <p:cNvSpPr txBox="1"/>
          <p:nvPr/>
        </p:nvSpPr>
        <p:spPr>
          <a:xfrm>
            <a:off x="8843866" y="5891694"/>
            <a:ext cx="59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Nunito" pitchFamily="2" charset="0"/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F58DC5-90A6-47C9-8B3A-B318E138DD16}"/>
              </a:ext>
            </a:extLst>
          </p:cNvPr>
          <p:cNvSpPr txBox="1"/>
          <p:nvPr/>
        </p:nvSpPr>
        <p:spPr>
          <a:xfrm>
            <a:off x="8548229" y="7011062"/>
            <a:ext cx="59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Nunito" pitchFamily="2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DC18FC-234E-6826-0794-2086F9E5F2F2}"/>
              </a:ext>
            </a:extLst>
          </p:cNvPr>
          <p:cNvSpPr txBox="1"/>
          <p:nvPr/>
        </p:nvSpPr>
        <p:spPr>
          <a:xfrm>
            <a:off x="8683943" y="8302032"/>
            <a:ext cx="59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Nunito" pitchFamily="2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EA8634-5834-1039-26BB-C1613EAB5A10}"/>
              </a:ext>
            </a:extLst>
          </p:cNvPr>
          <p:cNvSpPr txBox="1"/>
          <p:nvPr/>
        </p:nvSpPr>
        <p:spPr>
          <a:xfrm>
            <a:off x="11713912" y="6386036"/>
            <a:ext cx="59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Nunito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884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86691" y="545542"/>
            <a:ext cx="4890071" cy="1734268"/>
            <a:chOff x="0" y="0"/>
            <a:chExt cx="6520095" cy="2312357"/>
          </a:xfrm>
        </p:grpSpPr>
        <p:sp>
          <p:nvSpPr>
            <p:cNvPr id="3" name="AutoShape 3"/>
            <p:cNvSpPr/>
            <p:nvPr/>
          </p:nvSpPr>
          <p:spPr>
            <a:xfrm rot="-198601">
              <a:off x="50797" y="183676"/>
              <a:ext cx="6418501" cy="1945005"/>
            </a:xfrm>
            <a:prstGeom prst="rect">
              <a:avLst/>
            </a:prstGeom>
            <a:solidFill>
              <a:srgbClr val="5C67B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 rot="-198601">
              <a:off x="319160" y="61038"/>
              <a:ext cx="5872304" cy="2009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60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6" b="0" i="0" u="none" strike="noStrike" kern="1200" cap="none" spc="0" normalizeH="0" baseline="0" noProof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Cabin Bold"/>
                  <a:ea typeface="+mn-ea"/>
                  <a:cs typeface="+mn-cs"/>
                </a:rPr>
                <a:t>Vòng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5697200" y="7810500"/>
            <a:ext cx="2463308" cy="2216978"/>
          </a:xfrm>
          <a:custGeom>
            <a:avLst/>
            <a:gdLst/>
            <a:ahLst/>
            <a:cxnLst/>
            <a:rect l="l" t="t" r="r" b="b"/>
            <a:pathLst>
              <a:path w="2463308" h="2216978">
                <a:moveTo>
                  <a:pt x="0" y="0"/>
                </a:moveTo>
                <a:lnTo>
                  <a:pt x="2463309" y="0"/>
                </a:lnTo>
                <a:lnTo>
                  <a:pt x="2463309" y="2216978"/>
                </a:lnTo>
                <a:lnTo>
                  <a:pt x="0" y="2216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990021">
            <a:off x="497175" y="399315"/>
            <a:ext cx="2618536" cy="2518556"/>
          </a:xfrm>
          <a:custGeom>
            <a:avLst/>
            <a:gdLst/>
            <a:ahLst/>
            <a:cxnLst/>
            <a:rect l="l" t="t" r="r" b="b"/>
            <a:pathLst>
              <a:path w="2618536" h="2518556">
                <a:moveTo>
                  <a:pt x="0" y="0"/>
                </a:moveTo>
                <a:lnTo>
                  <a:pt x="2618537" y="0"/>
                </a:lnTo>
                <a:lnTo>
                  <a:pt x="2618537" y="2518556"/>
                </a:lnTo>
                <a:lnTo>
                  <a:pt x="0" y="2518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7"/>
          <p:cNvSpPr/>
          <p:nvPr/>
        </p:nvSpPr>
        <p:spPr>
          <a:xfrm rot="245089">
            <a:off x="9501185" y="1207064"/>
            <a:ext cx="3023273" cy="1458754"/>
          </a:xfrm>
          <a:prstGeom prst="rect">
            <a:avLst/>
          </a:prstGeom>
          <a:solidFill>
            <a:srgbClr val="FF4F63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 rot="245089">
            <a:off x="9750582" y="1031723"/>
            <a:ext cx="2537766" cy="1651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4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solidFill>
                  <a:srgbClr val="202020"/>
                </a:solidFill>
                <a:latin typeface="Cabin Bold"/>
              </a:rPr>
              <a:t>5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bin Bold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07B1EB-1257-BE23-6940-5908ECB5C255}"/>
                  </a:ext>
                </a:extLst>
              </p:cNvPr>
              <p:cNvSpPr txBox="1"/>
              <p:nvPr/>
            </p:nvSpPr>
            <p:spPr>
              <a:xfrm>
                <a:off x="1261569" y="3050554"/>
                <a:ext cx="16383000" cy="1969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Cho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biết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điểm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nào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KHÔNNG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nằm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trong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E27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E27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𝒙𝑶𝒕</m:t>
                        </m:r>
                      </m:e>
                    </m:acc>
                  </m:oMath>
                </a14:m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E27B"/>
                  </a:solidFill>
                  <a:effectLst/>
                  <a:uLnTx/>
                  <a:uFillTx/>
                  <a:latin typeface="Nunito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07B1EB-1257-BE23-6940-5908ECB5C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569" y="3050554"/>
                <a:ext cx="16383000" cy="1969193"/>
              </a:xfrm>
              <a:prstGeom prst="rect">
                <a:avLst/>
              </a:prstGeom>
              <a:blipFill>
                <a:blip r:embed="rId6"/>
                <a:stretch>
                  <a:fillRect l="-447" t="-6811" r="-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AA932F2-863D-0476-EE84-05BF5888E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0973" y="4823175"/>
            <a:ext cx="6643688" cy="476982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A084C08-956D-4181-EB1B-4FCDB7CCD00F}"/>
              </a:ext>
            </a:extLst>
          </p:cNvPr>
          <p:cNvSpPr/>
          <p:nvPr/>
        </p:nvSpPr>
        <p:spPr>
          <a:xfrm>
            <a:off x="8991600" y="6545130"/>
            <a:ext cx="131217" cy="1312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E65842-4A95-2B61-56BA-02F6A5DE0180}"/>
              </a:ext>
            </a:extLst>
          </p:cNvPr>
          <p:cNvSpPr/>
          <p:nvPr/>
        </p:nvSpPr>
        <p:spPr>
          <a:xfrm>
            <a:off x="9144000" y="7526883"/>
            <a:ext cx="131217" cy="1312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C945E0-9ED5-2C7B-51F0-9F8FE1EFA309}"/>
              </a:ext>
            </a:extLst>
          </p:cNvPr>
          <p:cNvSpPr/>
          <p:nvPr/>
        </p:nvSpPr>
        <p:spPr>
          <a:xfrm>
            <a:off x="9144000" y="8822283"/>
            <a:ext cx="131217" cy="1312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A1FD4B-7CDF-4ED6-4292-F9CEE27C8E80}"/>
              </a:ext>
            </a:extLst>
          </p:cNvPr>
          <p:cNvSpPr/>
          <p:nvPr/>
        </p:nvSpPr>
        <p:spPr>
          <a:xfrm>
            <a:off x="7010400" y="5295900"/>
            <a:ext cx="131217" cy="1312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6AC564-EBDB-8815-5D4D-5467E6425746}"/>
              </a:ext>
            </a:extLst>
          </p:cNvPr>
          <p:cNvSpPr/>
          <p:nvPr/>
        </p:nvSpPr>
        <p:spPr>
          <a:xfrm>
            <a:off x="11908383" y="6993483"/>
            <a:ext cx="131217" cy="13121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EC426A-2FC3-AA1C-04A8-F3B25DE2F15F}"/>
              </a:ext>
            </a:extLst>
          </p:cNvPr>
          <p:cNvSpPr txBox="1"/>
          <p:nvPr/>
        </p:nvSpPr>
        <p:spPr>
          <a:xfrm>
            <a:off x="6550343" y="5427117"/>
            <a:ext cx="59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Nunito" pitchFamily="2" charset="0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27C1A6-CCDE-4592-9F9F-843A6D22F60F}"/>
              </a:ext>
            </a:extLst>
          </p:cNvPr>
          <p:cNvSpPr txBox="1"/>
          <p:nvPr/>
        </p:nvSpPr>
        <p:spPr>
          <a:xfrm>
            <a:off x="8843866" y="5891694"/>
            <a:ext cx="59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Nunito" pitchFamily="2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0F7BB-0068-1E05-D04D-3DAFA1D932C9}"/>
              </a:ext>
            </a:extLst>
          </p:cNvPr>
          <p:cNvSpPr txBox="1"/>
          <p:nvPr/>
        </p:nvSpPr>
        <p:spPr>
          <a:xfrm>
            <a:off x="8548229" y="7011062"/>
            <a:ext cx="59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Nunito" pitchFamily="2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E7273E-A87D-AD8D-7E46-7FBB8DA5FD4E}"/>
              </a:ext>
            </a:extLst>
          </p:cNvPr>
          <p:cNvSpPr txBox="1"/>
          <p:nvPr/>
        </p:nvSpPr>
        <p:spPr>
          <a:xfrm>
            <a:off x="8683943" y="8302032"/>
            <a:ext cx="59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Nunito" pitchFamily="2" charset="0"/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1CDD9E-875B-211A-A3EF-D9142C100F80}"/>
              </a:ext>
            </a:extLst>
          </p:cNvPr>
          <p:cNvSpPr txBox="1"/>
          <p:nvPr/>
        </p:nvSpPr>
        <p:spPr>
          <a:xfrm>
            <a:off x="11713912" y="6386036"/>
            <a:ext cx="59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Nunito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0179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4974" y="1028700"/>
            <a:ext cx="4549619" cy="1881293"/>
            <a:chOff x="0" y="0"/>
            <a:chExt cx="6066159" cy="2508390"/>
          </a:xfrm>
        </p:grpSpPr>
        <p:sp>
          <p:nvSpPr>
            <p:cNvPr id="3" name="AutoShape 3"/>
            <p:cNvSpPr/>
            <p:nvPr/>
          </p:nvSpPr>
          <p:spPr>
            <a:xfrm rot="187291">
              <a:off x="53968" y="160633"/>
              <a:ext cx="5958222" cy="2144514"/>
            </a:xfrm>
            <a:prstGeom prst="rect">
              <a:avLst/>
            </a:prstGeom>
            <a:solidFill>
              <a:srgbClr val="3A9D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 rot="190262">
              <a:off x="431939" y="228937"/>
              <a:ext cx="5206005" cy="2138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343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dirty="0">
                  <a:solidFill>
                    <a:srgbClr val="202020"/>
                  </a:solidFill>
                  <a:latin typeface="Cabin Bold"/>
                </a:rPr>
                <a:t>6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bin Bold"/>
                <a:ea typeface="+mn-ea"/>
                <a:cs typeface="+mn-cs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rot="-422794">
            <a:off x="5144478" y="708632"/>
            <a:ext cx="4592609" cy="1458754"/>
          </a:xfrm>
          <a:prstGeom prst="rect">
            <a:avLst/>
          </a:prstGeom>
          <a:solidFill>
            <a:srgbClr val="FF4F63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 rot="-422794">
            <a:off x="5484222" y="440522"/>
            <a:ext cx="3889906" cy="1651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43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bin Bold"/>
                <a:ea typeface="+mn-ea"/>
                <a:cs typeface="+mn-cs"/>
              </a:rPr>
              <a:t>Vòng </a:t>
            </a:r>
          </a:p>
        </p:txBody>
      </p:sp>
      <p:sp>
        <p:nvSpPr>
          <p:cNvPr id="7" name="Freeform 7"/>
          <p:cNvSpPr/>
          <p:nvPr/>
        </p:nvSpPr>
        <p:spPr>
          <a:xfrm rot="-63618">
            <a:off x="579556" y="424264"/>
            <a:ext cx="2941064" cy="2085482"/>
          </a:xfrm>
          <a:custGeom>
            <a:avLst/>
            <a:gdLst/>
            <a:ahLst/>
            <a:cxnLst/>
            <a:rect l="l" t="t" r="r" b="b"/>
            <a:pathLst>
              <a:path w="2941064" h="2085482">
                <a:moveTo>
                  <a:pt x="0" y="0"/>
                </a:moveTo>
                <a:lnTo>
                  <a:pt x="2941064" y="0"/>
                </a:lnTo>
                <a:lnTo>
                  <a:pt x="2941064" y="2085482"/>
                </a:lnTo>
                <a:lnTo>
                  <a:pt x="0" y="2085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5325011">
            <a:off x="15526121" y="7298327"/>
            <a:ext cx="2682347" cy="2783568"/>
          </a:xfrm>
          <a:custGeom>
            <a:avLst/>
            <a:gdLst/>
            <a:ahLst/>
            <a:cxnLst/>
            <a:rect l="l" t="t" r="r" b="b"/>
            <a:pathLst>
              <a:path w="2682347" h="2783568">
                <a:moveTo>
                  <a:pt x="0" y="0"/>
                </a:moveTo>
                <a:lnTo>
                  <a:pt x="2682347" y="0"/>
                </a:lnTo>
                <a:lnTo>
                  <a:pt x="2682347" y="2783568"/>
                </a:lnTo>
                <a:lnTo>
                  <a:pt x="0" y="2783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23342" y="7318900"/>
            <a:ext cx="2240514" cy="2667278"/>
          </a:xfrm>
          <a:custGeom>
            <a:avLst/>
            <a:gdLst/>
            <a:ahLst/>
            <a:cxnLst/>
            <a:rect l="l" t="t" r="r" b="b"/>
            <a:pathLst>
              <a:path w="2240514" h="2667278">
                <a:moveTo>
                  <a:pt x="0" y="0"/>
                </a:moveTo>
                <a:lnTo>
                  <a:pt x="2240514" y="0"/>
                </a:lnTo>
                <a:lnTo>
                  <a:pt x="2240514" y="2667278"/>
                </a:lnTo>
                <a:lnTo>
                  <a:pt x="0" y="2667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8C64F3-1BCF-88DB-BD91-18FE3FDD7110}"/>
                  </a:ext>
                </a:extLst>
              </p:cNvPr>
              <p:cNvSpPr txBox="1"/>
              <p:nvPr/>
            </p:nvSpPr>
            <p:spPr>
              <a:xfrm>
                <a:off x="1143000" y="2933700"/>
                <a:ext cx="16383000" cy="196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Cho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biết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trong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2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góc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𝒙𝑶𝒚</m:t>
                        </m:r>
                      </m:e>
                    </m:acc>
                    <m:r>
                      <a:rPr kumimoji="0" lang="en-US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E27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𝒗</m:t>
                    </m:r>
                    <m:r>
                      <a:rPr kumimoji="0" lang="en-US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E27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à </m:t>
                    </m:r>
                    <m:acc>
                      <m:accPr>
                        <m:chr m:val="̂"/>
                        <m:ctrlP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𝒙𝑶𝒕</m:t>
                        </m:r>
                      </m:e>
                    </m:acc>
                  </m:oMath>
                </a14:m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góc</a:t>
                </a:r>
                <a:r>
                  <a:rPr kumimoji="0" lang="en-US" sz="6000" b="1" i="0" u="none" strike="noStrike" kern="1200" cap="none" spc="0" normalizeH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nào</a:t>
                </a:r>
                <a:r>
                  <a:rPr kumimoji="0" lang="en-US" sz="6000" b="1" i="0" u="none" strike="noStrike" kern="1200" cap="none" spc="0" normalizeH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lớn</a:t>
                </a:r>
                <a:r>
                  <a:rPr kumimoji="0" lang="en-US" sz="6000" b="1" i="0" u="none" strike="noStrike" kern="1200" cap="none" spc="0" normalizeH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hơn</a:t>
                </a:r>
                <a:r>
                  <a:rPr kumimoji="0" lang="en-US" sz="6000" b="1" i="0" u="none" strike="noStrike" kern="1200" cap="none" spc="0" normalizeH="0" noProof="0" dirty="0">
                    <a:ln>
                      <a:noFill/>
                    </a:ln>
                    <a:solidFill>
                      <a:srgbClr val="FFE27B"/>
                    </a:solidFill>
                    <a:effectLst/>
                    <a:uLnTx/>
                    <a:uFillTx/>
                    <a:latin typeface="Nunito" pitchFamily="2" charset="0"/>
                    <a:ea typeface="+mn-ea"/>
                    <a:cs typeface="+mn-cs"/>
                  </a:rPr>
                  <a:t>?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E27B"/>
                  </a:solidFill>
                  <a:effectLst/>
                  <a:uLnTx/>
                  <a:uFillTx/>
                  <a:latin typeface="Nunito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8C64F3-1BCF-88DB-BD91-18FE3FDD7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933700"/>
                <a:ext cx="16383000" cy="1969963"/>
              </a:xfrm>
              <a:prstGeom prst="rect">
                <a:avLst/>
              </a:prstGeom>
              <a:blipFill>
                <a:blip r:embed="rId8"/>
                <a:stretch>
                  <a:fillRect t="-6811" b="-20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90AEDA1-B4FF-C2B0-7B72-06124FD2A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0973" y="4823175"/>
            <a:ext cx="6643688" cy="47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8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4974" y="1028700"/>
            <a:ext cx="4549619" cy="1881293"/>
            <a:chOff x="0" y="0"/>
            <a:chExt cx="6066159" cy="2508390"/>
          </a:xfrm>
        </p:grpSpPr>
        <p:sp>
          <p:nvSpPr>
            <p:cNvPr id="3" name="AutoShape 3"/>
            <p:cNvSpPr/>
            <p:nvPr/>
          </p:nvSpPr>
          <p:spPr>
            <a:xfrm rot="187291">
              <a:off x="53968" y="160633"/>
              <a:ext cx="5958222" cy="2144514"/>
            </a:xfrm>
            <a:prstGeom prst="rect">
              <a:avLst/>
            </a:prstGeom>
            <a:solidFill>
              <a:srgbClr val="3A9D7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 rot="190262">
              <a:off x="431939" y="228937"/>
              <a:ext cx="5206005" cy="2138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39"/>
                </a:lnSpc>
                <a:spcBef>
                  <a:spcPct val="0"/>
                </a:spcBef>
              </a:pPr>
              <a:endParaRPr lang="en-US" sz="9600" dirty="0">
                <a:solidFill>
                  <a:srgbClr val="202020"/>
                </a:solidFill>
                <a:latin typeface="Cabin Bold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rot="-422794">
            <a:off x="5144478" y="708632"/>
            <a:ext cx="4592609" cy="1458754"/>
          </a:xfrm>
          <a:prstGeom prst="rect">
            <a:avLst/>
          </a:prstGeom>
          <a:solidFill>
            <a:srgbClr val="FF4F63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63618">
            <a:off x="579556" y="424264"/>
            <a:ext cx="2941064" cy="2085482"/>
          </a:xfrm>
          <a:custGeom>
            <a:avLst/>
            <a:gdLst/>
            <a:ahLst/>
            <a:cxnLst/>
            <a:rect l="l" t="t" r="r" b="b"/>
            <a:pathLst>
              <a:path w="2941064" h="2085482">
                <a:moveTo>
                  <a:pt x="0" y="0"/>
                </a:moveTo>
                <a:lnTo>
                  <a:pt x="2941064" y="0"/>
                </a:lnTo>
                <a:lnTo>
                  <a:pt x="2941064" y="2085482"/>
                </a:lnTo>
                <a:lnTo>
                  <a:pt x="0" y="2085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325011">
            <a:off x="15526121" y="7298327"/>
            <a:ext cx="2682347" cy="2783568"/>
          </a:xfrm>
          <a:custGeom>
            <a:avLst/>
            <a:gdLst/>
            <a:ahLst/>
            <a:cxnLst/>
            <a:rect l="l" t="t" r="r" b="b"/>
            <a:pathLst>
              <a:path w="2682347" h="2783568">
                <a:moveTo>
                  <a:pt x="0" y="0"/>
                </a:moveTo>
                <a:lnTo>
                  <a:pt x="2682347" y="0"/>
                </a:lnTo>
                <a:lnTo>
                  <a:pt x="2682347" y="2783568"/>
                </a:lnTo>
                <a:lnTo>
                  <a:pt x="0" y="2783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23342" y="7318900"/>
            <a:ext cx="2240514" cy="2667278"/>
          </a:xfrm>
          <a:custGeom>
            <a:avLst/>
            <a:gdLst/>
            <a:ahLst/>
            <a:cxnLst/>
            <a:rect l="l" t="t" r="r" b="b"/>
            <a:pathLst>
              <a:path w="2240514" h="2667278">
                <a:moveTo>
                  <a:pt x="0" y="0"/>
                </a:moveTo>
                <a:lnTo>
                  <a:pt x="2240514" y="0"/>
                </a:lnTo>
                <a:lnTo>
                  <a:pt x="2240514" y="2667278"/>
                </a:lnTo>
                <a:lnTo>
                  <a:pt x="0" y="2667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8C64F3-1BCF-88DB-BD91-18FE3FDD7110}"/>
                  </a:ext>
                </a:extLst>
              </p:cNvPr>
              <p:cNvSpPr txBox="1"/>
              <p:nvPr/>
            </p:nvSpPr>
            <p:spPr>
              <a:xfrm>
                <a:off x="1143000" y="2933700"/>
                <a:ext cx="16383000" cy="2972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>
                    <a:solidFill>
                      <a:srgbClr val="FFE27B"/>
                    </a:solidFill>
                    <a:latin typeface="Nunito" pitchFamily="2" charset="0"/>
                  </a:rPr>
                  <a:t>So </a:t>
                </a:r>
                <a:r>
                  <a:rPr lang="en-US" sz="6000" b="1" dirty="0" err="1">
                    <a:solidFill>
                      <a:srgbClr val="FFE27B"/>
                    </a:solidFill>
                    <a:latin typeface="Nunito" pitchFamily="2" charset="0"/>
                  </a:rPr>
                  <a:t>sánh</a:t>
                </a:r>
                <a:r>
                  <a:rPr lang="en-US" sz="6000" b="1" dirty="0">
                    <a:solidFill>
                      <a:srgbClr val="FFE27B"/>
                    </a:solidFill>
                    <a:latin typeface="Nunito" pitchFamily="2" charset="0"/>
                  </a:rPr>
                  <a:t> 2 </a:t>
                </a:r>
                <a:r>
                  <a:rPr lang="en-US" sz="6000" b="1" dirty="0" err="1">
                    <a:solidFill>
                      <a:srgbClr val="FFE27B"/>
                    </a:solidFill>
                    <a:latin typeface="Nunito" pitchFamily="2" charset="0"/>
                  </a:rPr>
                  <a:t>góc</a:t>
                </a:r>
                <a:r>
                  <a:rPr lang="en-US" sz="6000" b="1" dirty="0">
                    <a:solidFill>
                      <a:srgbClr val="FFE27B"/>
                    </a:solidFill>
                    <a:latin typeface="Nunito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𝒙𝑷𝒚</m:t>
                        </m:r>
                      </m:e>
                    </m:acc>
                    <m:r>
                      <a:rPr lang="en-US" sz="60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b="1" dirty="0" err="1">
                    <a:solidFill>
                      <a:schemeClr val="bg1"/>
                    </a:solidFill>
                    <a:latin typeface="Nunito" pitchFamily="2" charset="0"/>
                  </a:rPr>
                  <a:t>và</a:t>
                </a:r>
                <a:r>
                  <a:rPr lang="en-US" sz="6000" b="1" dirty="0">
                    <a:solidFill>
                      <a:schemeClr val="bg1"/>
                    </a:solidFill>
                    <a:latin typeface="Nunito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𝒚𝑺𝒛</m:t>
                        </m:r>
                      </m:e>
                    </m:acc>
                  </m:oMath>
                </a14:m>
                <a:r>
                  <a:rPr lang="en-US" sz="6000" b="1" dirty="0">
                    <a:solidFill>
                      <a:schemeClr val="bg1"/>
                    </a:solidFill>
                    <a:latin typeface="Nunito" pitchFamily="2" charset="0"/>
                  </a:rPr>
                  <a:t> </a:t>
                </a:r>
                <a:endParaRPr lang="en-US" sz="6000" b="1" dirty="0">
                  <a:solidFill>
                    <a:srgbClr val="FFE27B"/>
                  </a:solidFill>
                  <a:latin typeface="Nunito" pitchFamily="2" charset="0"/>
                </a:endParaRPr>
              </a:p>
              <a:p>
                <a:pPr algn="ctr"/>
                <a:endParaRPr lang="en-US" sz="6000" b="1" dirty="0">
                  <a:solidFill>
                    <a:srgbClr val="FFE27B"/>
                  </a:solidFill>
                  <a:latin typeface="Nunito" pitchFamily="2" charset="0"/>
                </a:endParaRPr>
              </a:p>
              <a:p>
                <a:pPr algn="ctr"/>
                <a:endParaRPr lang="en-US" sz="6000" b="1" dirty="0">
                  <a:solidFill>
                    <a:schemeClr val="bg1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8C64F3-1BCF-88DB-BD91-18FE3FDD7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933700"/>
                <a:ext cx="16383000" cy="2972930"/>
              </a:xfrm>
              <a:prstGeom prst="rect">
                <a:avLst/>
              </a:prstGeom>
              <a:blipFill>
                <a:blip r:embed="rId8"/>
                <a:stretch>
                  <a:fillRect t="-4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07AEAC7-80A8-DD6B-0F36-A59A097336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2118" y="4228845"/>
            <a:ext cx="7243763" cy="52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891</Words>
  <Application>Microsoft Office PowerPoint</Application>
  <PresentationFormat>Custom</PresentationFormat>
  <Paragraphs>137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Cambria Math</vt:lpstr>
      <vt:lpstr>Arial</vt:lpstr>
      <vt:lpstr>Aptos Display</vt:lpstr>
      <vt:lpstr>Cabin Bold</vt:lpstr>
      <vt:lpstr>Bahiana</vt:lpstr>
      <vt:lpstr>Aptos</vt:lpstr>
      <vt:lpstr>Symbol</vt:lpstr>
      <vt:lpstr>Nunito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Đậm Nhãn dán và Huy hiệu Trò chơi đố chữ Bài thuyết trình vui nhộn</dc:title>
  <dc:creator>Nguyen Tuan</dc:creator>
  <cp:lastModifiedBy>Nguyen Tuan</cp:lastModifiedBy>
  <cp:revision>6</cp:revision>
  <dcterms:created xsi:type="dcterms:W3CDTF">2006-08-16T00:00:00Z</dcterms:created>
  <dcterms:modified xsi:type="dcterms:W3CDTF">2024-04-22T00:45:27Z</dcterms:modified>
  <dc:identifier>DAGBxhB5S2s</dc:identifier>
</cp:coreProperties>
</file>