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eba" ContentType="audio/webm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63" r:id="rId4"/>
    <p:sldId id="258" r:id="rId5"/>
    <p:sldId id="259" r:id="rId6"/>
    <p:sldId id="261" r:id="rId7"/>
    <p:sldId id="262" r:id="rId8"/>
    <p:sldId id="264" r:id="rId9"/>
    <p:sldId id="260" r:id="rId10"/>
    <p:sldId id="265" r:id="rId11"/>
  </p:sldIdLst>
  <p:sldSz cx="12192000" cy="6858000"/>
  <p:notesSz cx="6858000" cy="9144000"/>
  <p:embeddedFontLst>
    <p:embeddedFont>
      <p:font typeface="Cambria Math" panose="02040503050406030204" pitchFamily="18" charset="0"/>
      <p:regular r:id="rId12"/>
    </p:embeddedFont>
    <p:embeddedFont>
      <p:font typeface="Nunito" pitchFamily="2" charset="0"/>
      <p:regular r:id="rId13"/>
      <p:bold r:id="rId14"/>
      <p:italic r:id="rId15"/>
      <p:boldItalic r:id="rId16"/>
    </p:embeddedFont>
    <p:embeddedFont>
      <p:font typeface="Pacifico" panose="00000500000000000000" pitchFamily="2" charset="0"/>
      <p:regular r:id="rId17"/>
    </p:embeddedFont>
    <p:embeddedFont>
      <p:font typeface="Pangolin" panose="00000500000000000000" pitchFamily="2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838"/>
    <a:srgbClr val="2C4365"/>
    <a:srgbClr val="6FC15B"/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38" d="100"/>
          <a:sy n="38" d="100"/>
        </p:scale>
        <p:origin x="48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E7160-22CD-439A-612E-EA287C110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3C26C8-4F0C-5037-4855-8D5E2D5E2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0FA38-1F47-EF45-A0D2-2010CBB9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FB36-F2E3-40EE-A5BA-C2DC1A5225F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1E220-8294-52EA-44C8-00324901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36F45-EB07-8F24-90E0-FFE3F5026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13FB-03EB-4CBA-8F33-4A7B645AD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26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75563-4AF5-97E9-EF69-3689651DA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9E6E4-764E-CF13-7201-4B429FA7E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F52F5-34D3-59DD-4B42-0AF53F977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FB36-F2E3-40EE-A5BA-C2DC1A5225F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32694-EA55-6AC7-9479-01E2691C9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DEA3C-902A-FDFA-B29E-F73D5BC53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13FB-03EB-4CBA-8F33-4A7B645AD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88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B4FBFA-8ADD-D004-A21B-FCDE771689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9AB02B-BA20-FB58-A922-CE4EB2F2F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2B03C-874F-9F70-C51E-7A4320FF9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FB36-F2E3-40EE-A5BA-C2DC1A5225F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0D91B-8BDD-6D8B-792B-FC295D94C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48364-A744-E7FC-CCDD-6CB974270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13FB-03EB-4CBA-8F33-4A7B645AD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03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72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76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10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21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43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47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87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74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84B9D-22CC-21D2-7D6F-6CA644B24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59B76-93C2-309D-F3AF-FC8ECACB3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D7490-FF00-A22E-D112-FF2E87C13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FB36-F2E3-40EE-A5BA-C2DC1A5225F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D9843-D9FF-189C-A52D-2F0F8CBEC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ABE56-EF8A-7556-198C-44BDF14F3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13FB-03EB-4CBA-8F33-4A7B645AD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18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18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66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87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46A02-CC30-3D44-FF45-806B7A600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CBE56-5D3F-B410-06D8-90D1E42B9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63815-827C-2016-F6EF-6543DB973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FB36-F2E3-40EE-A5BA-C2DC1A5225F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BF4E6-7667-4099-638F-361903920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0ED15-D028-8E17-CC07-A1AE32855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13FB-03EB-4CBA-8F33-4A7B645AD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38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FD40C-B3F5-38BC-4772-CA3624E7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766E6-0FD4-8168-0A99-971AED0844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5C4B75-CE42-A85C-DBCE-9A901B0E6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39363-3149-CE4A-AAB8-D4DE95444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FB36-F2E3-40EE-A5BA-C2DC1A5225F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7E2365-5364-347D-DC66-3C170ADE0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EC3BD2-11AE-4E11-6FF7-4BD9FCDE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13FB-03EB-4CBA-8F33-4A7B645AD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F66FB-17AE-D21E-DBFF-74F63867A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7ABEB-A34D-F905-A464-EBF823D8F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626D8-9CE4-83A8-5455-D10CEFC08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0EA472-9B55-145F-E777-2EFFDD7C1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483F5C-21EE-D368-D97C-739FC95206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28DD7D-8907-2DC6-DCF1-BB11F5391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FB36-F2E3-40EE-A5BA-C2DC1A5225F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4FE713-E92A-0CB9-B7C5-E745AE24D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E2514C-4532-533A-ADDA-8D04E6F87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13FB-03EB-4CBA-8F33-4A7B645AD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0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688EB-33E4-0D0A-062D-1917F26AE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7D063F-3D39-120E-7729-CD3497DED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FB36-F2E3-40EE-A5BA-C2DC1A5225F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1C1EC6-79ED-51ED-671E-5C7F7EFAE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8BB8D1-F942-17BF-341E-FB851559B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13FB-03EB-4CBA-8F33-4A7B645AD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47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7A3629-EE7D-17DF-DD6E-71BE04F16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FB36-F2E3-40EE-A5BA-C2DC1A5225F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2ABACB-68BF-1A01-9B0C-C86300586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80F50-C2F8-4B67-06C8-0D9CD4208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13FB-03EB-4CBA-8F33-4A7B645AD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35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502CF-7296-3FD6-C55D-13AF0B16F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42B39-5BB9-A7CE-FD18-7F1172B12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506C01-0454-3626-28EC-7F5712B307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E49812-98B7-0BCD-B5B9-3974503BC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FB36-F2E3-40EE-A5BA-C2DC1A5225F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09F15-8E67-F193-10C0-4D46C0D63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4D2CF9-3F30-F1A1-0CFB-39B7A27E9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13FB-03EB-4CBA-8F33-4A7B645AD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4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ADF76-E2AF-A0B2-F056-C4C894BB0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4AB980-ED78-C9CF-AE27-7ACD69D518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403B83-F3EC-5A74-513B-44C4FB404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9D2341-3E81-E518-C372-70997D178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FB36-F2E3-40EE-A5BA-C2DC1A5225F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2C94F-FD40-EE17-5CBC-1E5BE3249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4BD8A7-B218-42AB-8434-38B0EA354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13FB-03EB-4CBA-8F33-4A7B645AD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1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C95037-3DE4-32D0-7BCE-021447275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D9C49-B26A-8652-A568-DAA8CDBD7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A8B32-8FCB-A283-9C17-DCAC3EBAC7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45FB36-F2E3-40EE-A5BA-C2DC1A5225F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50806-AD79-97DB-E806-8188038349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8FD88-43F6-7A3F-DB19-D3168B179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3113FB-03EB-4CBA-8F33-4A7B645AD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1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2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23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audio" Target="../media/media1.weba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microsoft.com/office/2007/relationships/media" Target="../media/media1.weba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06586-23D2-2659-2388-0E0C3F9A15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E357F4-6262-A051-0F3A-A1BD78BAB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6435" y="1365254"/>
            <a:ext cx="9144000" cy="165576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5EDC139-0F12-5177-82BB-C643C61E64A4}"/>
              </a:ext>
            </a:extLst>
          </p:cNvPr>
          <p:cNvSpPr/>
          <p:nvPr/>
        </p:nvSpPr>
        <p:spPr>
          <a:xfrm>
            <a:off x="663482" y="1313412"/>
            <a:ext cx="10708330" cy="4954385"/>
          </a:xfrm>
          <a:prstGeom prst="roundRect">
            <a:avLst>
              <a:gd name="adj" fmla="val 6306"/>
            </a:avLst>
          </a:prstGeom>
          <a:noFill/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ADD7CEB-23A4-DF91-0CED-FCBFE758B02C}"/>
              </a:ext>
            </a:extLst>
          </p:cNvPr>
          <p:cNvSpPr/>
          <p:nvPr/>
        </p:nvSpPr>
        <p:spPr>
          <a:xfrm>
            <a:off x="815882" y="824126"/>
            <a:ext cx="10708330" cy="5303958"/>
          </a:xfrm>
          <a:prstGeom prst="roundRect">
            <a:avLst>
              <a:gd name="adj" fmla="val 6306"/>
            </a:avLst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dirty="0">
              <a:solidFill>
                <a:schemeClr val="accent1">
                  <a:lumMod val="50000"/>
                </a:schemeClr>
              </a:solidFill>
              <a:latin typeface="Pangolin" panose="000005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5194A5-FBBF-A521-9DC4-00820A680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4226" y="2713926"/>
            <a:ext cx="2475151" cy="22489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921025-9ACA-0E3F-0A46-DE4573F70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471" y="2737496"/>
            <a:ext cx="2706286" cy="2317824"/>
          </a:xfrm>
          <a:prstGeom prst="rect">
            <a:avLst/>
          </a:prstGeom>
        </p:spPr>
      </p:pic>
      <p:pic>
        <p:nvPicPr>
          <p:cNvPr id="15" name="Picture 14" descr="A red number on a black background&#10;&#10;Description automatically generated">
            <a:extLst>
              <a:ext uri="{FF2B5EF4-FFF2-40B4-BE49-F238E27FC236}">
                <a16:creationId xmlns:a16="http://schemas.microsoft.com/office/drawing/2014/main" id="{09E7EC61-B909-1688-D91A-14865E4682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035" y="2641058"/>
            <a:ext cx="2475958" cy="247595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0F91F89-7916-A8AA-D13B-3A59BCAE4E15}"/>
              </a:ext>
            </a:extLst>
          </p:cNvPr>
          <p:cNvSpPr txBox="1"/>
          <p:nvPr/>
        </p:nvSpPr>
        <p:spPr>
          <a:xfrm>
            <a:off x="2176233" y="1122363"/>
            <a:ext cx="78395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solidFill>
                  <a:schemeClr val="accent1">
                    <a:lumMod val="50000"/>
                  </a:schemeClr>
                </a:solidFill>
                <a:latin typeface="Pacifico" panose="00000500000000000000" pitchFamily="2" charset="0"/>
              </a:rPr>
              <a:t>Đây</a:t>
            </a:r>
            <a:r>
              <a:rPr lang="en-US" sz="5000" b="1" dirty="0">
                <a:solidFill>
                  <a:schemeClr val="accent1">
                    <a:lumMod val="50000"/>
                  </a:schemeClr>
                </a:solidFill>
                <a:latin typeface="Pacifico" panose="00000500000000000000" pitchFamily="2" charset="0"/>
              </a:rPr>
              <a:t> </a:t>
            </a:r>
            <a:r>
              <a:rPr lang="en-US" sz="5000" b="1" dirty="0" err="1">
                <a:solidFill>
                  <a:schemeClr val="accent1">
                    <a:lumMod val="50000"/>
                  </a:schemeClr>
                </a:solidFill>
                <a:latin typeface="Pacifico" panose="00000500000000000000" pitchFamily="2" charset="0"/>
              </a:rPr>
              <a:t>là</a:t>
            </a:r>
            <a:r>
              <a:rPr lang="en-US" sz="5000" b="1" dirty="0">
                <a:solidFill>
                  <a:schemeClr val="accent1">
                    <a:lumMod val="50000"/>
                  </a:schemeClr>
                </a:solidFill>
                <a:latin typeface="Pacifico" panose="00000500000000000000" pitchFamily="2" charset="0"/>
              </a:rPr>
              <a:t> </a:t>
            </a:r>
            <a:r>
              <a:rPr lang="en-US" sz="5000" b="1" dirty="0" err="1">
                <a:solidFill>
                  <a:schemeClr val="accent1">
                    <a:lumMod val="50000"/>
                  </a:schemeClr>
                </a:solidFill>
                <a:latin typeface="Pacifico" panose="00000500000000000000" pitchFamily="2" charset="0"/>
              </a:rPr>
              <a:t>gì</a:t>
            </a:r>
            <a:r>
              <a:rPr lang="en-US" sz="5000" b="1" dirty="0">
                <a:solidFill>
                  <a:schemeClr val="accent1">
                    <a:lumMod val="50000"/>
                  </a:schemeClr>
                </a:solidFill>
                <a:latin typeface="Pacifico" panose="00000500000000000000" pitchFamily="2" charset="0"/>
              </a:rPr>
              <a:t>? 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0FCF9F21-D75F-F38B-C0C4-C087E199956A}"/>
              </a:ext>
            </a:extLst>
          </p:cNvPr>
          <p:cNvSpPr/>
          <p:nvPr/>
        </p:nvSpPr>
        <p:spPr>
          <a:xfrm>
            <a:off x="7821636" y="3701012"/>
            <a:ext cx="869371" cy="50522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Sign 17">
            <a:extLst>
              <a:ext uri="{FF2B5EF4-FFF2-40B4-BE49-F238E27FC236}">
                <a16:creationId xmlns:a16="http://schemas.microsoft.com/office/drawing/2014/main" id="{6C319776-BFE7-F287-D57D-BDA31FFDD1E4}"/>
              </a:ext>
            </a:extLst>
          </p:cNvPr>
          <p:cNvSpPr/>
          <p:nvPr/>
        </p:nvSpPr>
        <p:spPr>
          <a:xfrm>
            <a:off x="3982872" y="3585830"/>
            <a:ext cx="852840" cy="758446"/>
          </a:xfrm>
          <a:prstGeom prst="mathPlu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AD82B1-F668-97F7-2FA8-A7C4B9420DDF}"/>
              </a:ext>
            </a:extLst>
          </p:cNvPr>
          <p:cNvSpPr txBox="1"/>
          <p:nvPr/>
        </p:nvSpPr>
        <p:spPr>
          <a:xfrm>
            <a:off x="4417255" y="5261317"/>
            <a:ext cx="3516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Nunito" pitchFamily="2" charset="0"/>
              </a:rPr>
              <a:t>SỐ NGUYÊN</a:t>
            </a:r>
          </a:p>
        </p:txBody>
      </p:sp>
    </p:spTree>
    <p:extLst>
      <p:ext uri="{BB962C8B-B14F-4D97-AF65-F5344CB8AC3E}">
        <p14:creationId xmlns:p14="http://schemas.microsoft.com/office/powerpoint/2010/main" val="1131275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BACB45-F5DA-B927-D242-3CFDCC289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65687-6475-BCBD-6397-2CB2BE4FB4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4878E7-8608-7634-89D7-EDD8A925C2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6435" y="1365254"/>
            <a:ext cx="9144000" cy="165576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CE66B43-F521-CA1A-3B53-DC57BABDD489}"/>
              </a:ext>
            </a:extLst>
          </p:cNvPr>
          <p:cNvSpPr/>
          <p:nvPr/>
        </p:nvSpPr>
        <p:spPr>
          <a:xfrm>
            <a:off x="663482" y="1313412"/>
            <a:ext cx="10708330" cy="4954385"/>
          </a:xfrm>
          <a:prstGeom prst="roundRect">
            <a:avLst>
              <a:gd name="adj" fmla="val 6306"/>
            </a:avLst>
          </a:prstGeom>
          <a:noFill/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8343A35-163E-2569-AADB-5C21CA149C7D}"/>
              </a:ext>
            </a:extLst>
          </p:cNvPr>
          <p:cNvSpPr/>
          <p:nvPr/>
        </p:nvSpPr>
        <p:spPr>
          <a:xfrm>
            <a:off x="815882" y="824126"/>
            <a:ext cx="10708330" cy="5303958"/>
          </a:xfrm>
          <a:prstGeom prst="roundRect">
            <a:avLst>
              <a:gd name="adj" fmla="val 6306"/>
            </a:avLst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dirty="0">
              <a:solidFill>
                <a:schemeClr val="accent1">
                  <a:lumMod val="50000"/>
                </a:schemeClr>
              </a:solidFill>
              <a:latin typeface="Pangolin" panose="000005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A593BE-D6DE-DEC2-19CE-1308F6BA8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135" y="2483053"/>
            <a:ext cx="3274395" cy="29752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28A215-E777-A3DC-1609-8E010B192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435" y="2452944"/>
            <a:ext cx="3495095" cy="2993407"/>
          </a:xfrm>
          <a:prstGeom prst="rect">
            <a:avLst/>
          </a:prstGeom>
        </p:spPr>
      </p:pic>
      <p:pic>
        <p:nvPicPr>
          <p:cNvPr id="15" name="Picture 14" descr="A red number on a black background&#10;&#10;Description automatically generated">
            <a:extLst>
              <a:ext uri="{FF2B5EF4-FFF2-40B4-BE49-F238E27FC236}">
                <a16:creationId xmlns:a16="http://schemas.microsoft.com/office/drawing/2014/main" id="{4615094B-F589-F5D6-3010-5CFBD52DD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372" y="2218735"/>
            <a:ext cx="3274395" cy="327439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21EFAB6-A96A-21CF-9D54-87C30FD9EAD0}"/>
              </a:ext>
            </a:extLst>
          </p:cNvPr>
          <p:cNvSpPr txBox="1"/>
          <p:nvPr/>
        </p:nvSpPr>
        <p:spPr>
          <a:xfrm>
            <a:off x="2176233" y="1122363"/>
            <a:ext cx="78395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solidFill>
                  <a:schemeClr val="accent1">
                    <a:lumMod val="50000"/>
                  </a:schemeClr>
                </a:solidFill>
                <a:latin typeface="Pacifico" panose="00000500000000000000" pitchFamily="2" charset="0"/>
              </a:rPr>
              <a:t>Đây</a:t>
            </a:r>
            <a:r>
              <a:rPr lang="en-US" sz="5000" b="1" dirty="0">
                <a:solidFill>
                  <a:schemeClr val="accent1">
                    <a:lumMod val="50000"/>
                  </a:schemeClr>
                </a:solidFill>
                <a:latin typeface="Pacifico" panose="00000500000000000000" pitchFamily="2" charset="0"/>
              </a:rPr>
              <a:t> </a:t>
            </a:r>
            <a:r>
              <a:rPr lang="en-US" sz="5000" b="1" dirty="0" err="1">
                <a:solidFill>
                  <a:schemeClr val="accent1">
                    <a:lumMod val="50000"/>
                  </a:schemeClr>
                </a:solidFill>
                <a:latin typeface="Pacifico" panose="00000500000000000000" pitchFamily="2" charset="0"/>
              </a:rPr>
              <a:t>là</a:t>
            </a:r>
            <a:r>
              <a:rPr lang="en-US" sz="5000" b="1" dirty="0">
                <a:solidFill>
                  <a:schemeClr val="accent1">
                    <a:lumMod val="50000"/>
                  </a:schemeClr>
                </a:solidFill>
                <a:latin typeface="Pacifico" panose="00000500000000000000" pitchFamily="2" charset="0"/>
              </a:rPr>
              <a:t> </a:t>
            </a:r>
            <a:r>
              <a:rPr lang="en-US" sz="5000" b="1" dirty="0" err="1">
                <a:solidFill>
                  <a:schemeClr val="accent1">
                    <a:lumMod val="50000"/>
                  </a:schemeClr>
                </a:solidFill>
                <a:latin typeface="Pacifico" panose="00000500000000000000" pitchFamily="2" charset="0"/>
              </a:rPr>
              <a:t>gì</a:t>
            </a:r>
            <a:r>
              <a:rPr lang="en-US" sz="5000" b="1" dirty="0">
                <a:solidFill>
                  <a:schemeClr val="accent1">
                    <a:lumMod val="50000"/>
                  </a:schemeClr>
                </a:solidFill>
                <a:latin typeface="Pacifico" panose="00000500000000000000" pitchFamily="2" charset="0"/>
              </a:rPr>
              <a:t>? </a:t>
            </a:r>
          </a:p>
        </p:txBody>
      </p:sp>
      <p:sp>
        <p:nvSpPr>
          <p:cNvPr id="4" name="Plus Sign 3">
            <a:extLst>
              <a:ext uri="{FF2B5EF4-FFF2-40B4-BE49-F238E27FC236}">
                <a16:creationId xmlns:a16="http://schemas.microsoft.com/office/drawing/2014/main" id="{749559FE-C8C5-A803-BF96-B4BFFF6BCB42}"/>
              </a:ext>
            </a:extLst>
          </p:cNvPr>
          <p:cNvSpPr/>
          <p:nvPr/>
        </p:nvSpPr>
        <p:spPr>
          <a:xfrm>
            <a:off x="5207137" y="3426027"/>
            <a:ext cx="1356045" cy="1146443"/>
          </a:xfrm>
          <a:prstGeom prst="mathPlu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68CC27-6005-F210-903D-C03C233E9D23}"/>
              </a:ext>
            </a:extLst>
          </p:cNvPr>
          <p:cNvSpPr txBox="1"/>
          <p:nvPr/>
        </p:nvSpPr>
        <p:spPr>
          <a:xfrm>
            <a:off x="4417255" y="5261317"/>
            <a:ext cx="3516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Nunito" pitchFamily="2" charset="0"/>
              </a:rPr>
              <a:t>PHÂN SỐ</a:t>
            </a:r>
          </a:p>
        </p:txBody>
      </p:sp>
    </p:spTree>
    <p:extLst>
      <p:ext uri="{BB962C8B-B14F-4D97-AF65-F5344CB8AC3E}">
        <p14:creationId xmlns:p14="http://schemas.microsoft.com/office/powerpoint/2010/main" val="121785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4CA55-AB48-4ABE-A734-CD43E8866D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7C2490-8B06-4021-85D0-7C6E7D2F65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Premium Vector | Math background">
            <a:extLst>
              <a:ext uri="{FF2B5EF4-FFF2-40B4-BE49-F238E27FC236}">
                <a16:creationId xmlns:a16="http://schemas.microsoft.com/office/drawing/2014/main" id="{56A0EBC5-EDAB-4A77-90AB-53CFD0473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0438"/>
            <a:ext cx="12192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ACD6606-CECB-4F0B-9EA6-DEB4DBD7CEAE}"/>
              </a:ext>
            </a:extLst>
          </p:cNvPr>
          <p:cNvSpPr/>
          <p:nvPr/>
        </p:nvSpPr>
        <p:spPr>
          <a:xfrm>
            <a:off x="754380" y="754380"/>
            <a:ext cx="10698480" cy="5141277"/>
          </a:xfrm>
          <a:prstGeom prst="roundRect">
            <a:avLst>
              <a:gd name="adj" fmla="val 742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43F311-94AF-4BDB-A047-7631120A3078}"/>
              </a:ext>
            </a:extLst>
          </p:cNvPr>
          <p:cNvSpPr txBox="1"/>
          <p:nvPr/>
        </p:nvSpPr>
        <p:spPr>
          <a:xfrm>
            <a:off x="2518410" y="932965"/>
            <a:ext cx="7155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Nunito" pitchFamily="2" charset="-93"/>
                <a:cs typeface="Arial" panose="020B0604020202020204" pitchFamily="34" charset="0"/>
              </a:rPr>
              <a:t>SỐ HỌC 6 - CHƯƠNG 5: PHÂN SỐ</a:t>
            </a:r>
            <a:endParaRPr lang="vi-VN" sz="2400" b="1" dirty="0">
              <a:latin typeface="Nunito" pitchFamily="2" charset="-93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D9E1B4-E808-431C-BAED-FB4C10CD85A2}"/>
              </a:ext>
            </a:extLst>
          </p:cNvPr>
          <p:cNvSpPr txBox="1"/>
          <p:nvPr/>
        </p:nvSpPr>
        <p:spPr>
          <a:xfrm>
            <a:off x="2133746" y="1707137"/>
            <a:ext cx="825978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>
                <a:solidFill>
                  <a:schemeClr val="accent1">
                    <a:lumMod val="50000"/>
                  </a:schemeClr>
                </a:solidFill>
                <a:latin typeface="Nunito" pitchFamily="2" charset="-93"/>
                <a:cs typeface="Arial" panose="020B0604020202020204" pitchFamily="34" charset="0"/>
              </a:rPr>
              <a:t>BÀI 1: PHÂN SỐ CÓ TỬ SỐ VÀ MẪU SỐ </a:t>
            </a:r>
          </a:p>
          <a:p>
            <a:pPr algn="ctr"/>
            <a:r>
              <a:rPr lang="en-US" sz="5200" b="1" dirty="0">
                <a:solidFill>
                  <a:schemeClr val="accent1">
                    <a:lumMod val="50000"/>
                  </a:schemeClr>
                </a:solidFill>
                <a:latin typeface="Nunito" pitchFamily="2" charset="-93"/>
                <a:cs typeface="Arial" panose="020B0604020202020204" pitchFamily="34" charset="0"/>
              </a:rPr>
              <a:t>LÀ SỐ NGUYÊN (T1)</a:t>
            </a:r>
            <a:endParaRPr lang="vi-VN" sz="5200" b="1" dirty="0">
              <a:solidFill>
                <a:schemeClr val="accent1">
                  <a:lumMod val="50000"/>
                </a:schemeClr>
              </a:solidFill>
              <a:latin typeface="Nunito" pitchFamily="2" charset="-93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23BE4D-A2A8-432D-96E6-1412B2AC4F91}"/>
              </a:ext>
            </a:extLst>
          </p:cNvPr>
          <p:cNvCxnSpPr/>
          <p:nvPr/>
        </p:nvCxnSpPr>
        <p:spPr>
          <a:xfrm>
            <a:off x="3417570" y="4420974"/>
            <a:ext cx="5372100" cy="0"/>
          </a:xfrm>
          <a:prstGeom prst="line">
            <a:avLst/>
          </a:prstGeom>
          <a:ln w="57150">
            <a:solidFill>
              <a:srgbClr val="FEAD5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0086C99-432F-4767-9F73-71FBED8D76B5}"/>
              </a:ext>
            </a:extLst>
          </p:cNvPr>
          <p:cNvSpPr txBox="1"/>
          <p:nvPr/>
        </p:nvSpPr>
        <p:spPr>
          <a:xfrm>
            <a:off x="2274570" y="4891238"/>
            <a:ext cx="79781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latin typeface="Nunito" pitchFamily="2" charset="-93"/>
              </a:rPr>
              <a:t>GIÁO VIÊN GIẢNG DẠY: DƯƠNG HUYỀN TRANG</a:t>
            </a:r>
          </a:p>
        </p:txBody>
      </p:sp>
    </p:spTree>
    <p:extLst>
      <p:ext uri="{BB962C8B-B14F-4D97-AF65-F5344CB8AC3E}">
        <p14:creationId xmlns:p14="http://schemas.microsoft.com/office/powerpoint/2010/main" val="2592960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CDF9BB-2E34-531F-B8B9-E0C825CAA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A04CC-35B7-95BB-30DE-42A35C989B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B4D7AC-DEB6-0C3C-EB44-0368884C0D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D49EB52-E991-8C2C-78EE-3C78F525A1B7}"/>
              </a:ext>
            </a:extLst>
          </p:cNvPr>
          <p:cNvSpPr/>
          <p:nvPr/>
        </p:nvSpPr>
        <p:spPr>
          <a:xfrm>
            <a:off x="663482" y="1313412"/>
            <a:ext cx="10708330" cy="4954385"/>
          </a:xfrm>
          <a:prstGeom prst="roundRect">
            <a:avLst>
              <a:gd name="adj" fmla="val 6306"/>
            </a:avLst>
          </a:prstGeom>
          <a:noFill/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2CC857-0341-286D-5F01-70492DFE0D2E}"/>
              </a:ext>
            </a:extLst>
          </p:cNvPr>
          <p:cNvSpPr/>
          <p:nvPr/>
        </p:nvSpPr>
        <p:spPr>
          <a:xfrm>
            <a:off x="815882" y="824126"/>
            <a:ext cx="10708330" cy="5303958"/>
          </a:xfrm>
          <a:prstGeom prst="roundRect">
            <a:avLst>
              <a:gd name="adj" fmla="val 6306"/>
            </a:avLst>
          </a:prstGeom>
          <a:solidFill>
            <a:srgbClr val="FFF0C1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BBC361-5D94-AA1F-0307-CC3B49491CBB}"/>
              </a:ext>
            </a:extLst>
          </p:cNvPr>
          <p:cNvSpPr txBox="1"/>
          <p:nvPr/>
        </p:nvSpPr>
        <p:spPr>
          <a:xfrm>
            <a:off x="1939914" y="1048295"/>
            <a:ext cx="9607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Nunito" pitchFamily="2" charset="0"/>
              </a:rPr>
              <a:t>I. KHÁI NIỆM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Nunito" pitchFamily="2" charset="0"/>
              </a:rPr>
              <a:t>PHÂN SỐ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FAD603-388E-2CF5-0105-4AB6AC5A6F6F}"/>
                  </a:ext>
                </a:extLst>
              </p:cNvPr>
              <p:cNvSpPr txBox="1"/>
              <p:nvPr/>
            </p:nvSpPr>
            <p:spPr>
              <a:xfrm>
                <a:off x="1204168" y="2236332"/>
                <a:ext cx="8470774" cy="1695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latin typeface="Nunito" pitchFamily="2" charset="0"/>
                  </a:rPr>
                  <a:t>Khái </a:t>
                </a:r>
                <a:r>
                  <a:rPr lang="en-US" sz="2800" b="1" dirty="0" err="1">
                    <a:latin typeface="Nunito" pitchFamily="2" charset="0"/>
                  </a:rPr>
                  <a:t>niệm</a:t>
                </a:r>
                <a:r>
                  <a:rPr lang="en-US" sz="2800" dirty="0">
                    <a:latin typeface="Nunito" pitchFamily="2" charset="0"/>
                  </a:rPr>
                  <a:t>: </a:t>
                </a:r>
                <a:r>
                  <a:rPr lang="en-US" sz="2800" dirty="0" err="1">
                    <a:latin typeface="Nunito" pitchFamily="2" charset="0"/>
                  </a:rPr>
                  <a:t>Gọi</a:t>
                </a:r>
                <a:r>
                  <a:rPr lang="en-US" sz="2800" dirty="0">
                    <a:latin typeface="Nunito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Nunito" pitchFamily="2" charset="0"/>
                  </a:rPr>
                  <a:t>là</a:t>
                </a:r>
                <a:r>
                  <a:rPr lang="en-US" sz="2800" dirty="0">
                    <a:latin typeface="Nunito" pitchFamily="2" charset="0"/>
                  </a:rPr>
                  <a:t> </a:t>
                </a:r>
                <a:r>
                  <a:rPr lang="en-US" sz="2800" dirty="0" err="1">
                    <a:latin typeface="Nunito" pitchFamily="2" charset="0"/>
                  </a:rPr>
                  <a:t>phân</a:t>
                </a:r>
                <a:r>
                  <a:rPr lang="en-US" sz="2800" dirty="0">
                    <a:latin typeface="Nunito" pitchFamily="2" charset="0"/>
                  </a:rPr>
                  <a:t> </a:t>
                </a:r>
                <a:r>
                  <a:rPr lang="en-US" sz="2800" dirty="0" err="1">
                    <a:latin typeface="Nunito" pitchFamily="2" charset="0"/>
                  </a:rPr>
                  <a:t>số</a:t>
                </a:r>
                <a:r>
                  <a:rPr lang="en-US" sz="2800" dirty="0">
                    <a:latin typeface="Nunito" pitchFamily="2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800" dirty="0">
                    <a:latin typeface="Nunito" pitchFamily="2" charset="0"/>
                  </a:rPr>
                  <a:t>)</a:t>
                </a:r>
              </a:p>
              <a:p>
                <a:r>
                  <a:rPr lang="en-US" sz="2800" dirty="0">
                    <a:latin typeface="Nunito" pitchFamily="2" charset="0"/>
                  </a:rPr>
                  <a:t>                        Trong </a:t>
                </a:r>
                <a:r>
                  <a:rPr lang="en-US" sz="2800" dirty="0" err="1">
                    <a:latin typeface="Nunito" pitchFamily="2" charset="0"/>
                  </a:rPr>
                  <a:t>đó</a:t>
                </a:r>
                <a:r>
                  <a:rPr lang="en-US" sz="2800" dirty="0">
                    <a:latin typeface="Nunit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Nunito" pitchFamily="2" charset="0"/>
                  </a:rPr>
                  <a:t> </a:t>
                </a:r>
                <a:r>
                  <a:rPr lang="en-US" sz="2800" dirty="0" err="1">
                    <a:latin typeface="Nunito" pitchFamily="2" charset="0"/>
                  </a:rPr>
                  <a:t>là</a:t>
                </a:r>
                <a:r>
                  <a:rPr lang="en-US" sz="2800" dirty="0">
                    <a:latin typeface="Nunito" pitchFamily="2" charset="0"/>
                  </a:rPr>
                  <a:t> </a:t>
                </a:r>
                <a:r>
                  <a:rPr lang="en-US" sz="2800" dirty="0" err="1">
                    <a:latin typeface="Nunito" pitchFamily="2" charset="0"/>
                  </a:rPr>
                  <a:t>Tử</a:t>
                </a:r>
                <a:r>
                  <a:rPr lang="en-US" sz="2800" dirty="0">
                    <a:latin typeface="Nunito" pitchFamily="2" charset="0"/>
                  </a:rPr>
                  <a:t> </a:t>
                </a:r>
                <a:r>
                  <a:rPr lang="en-US" sz="2800" dirty="0" err="1">
                    <a:latin typeface="Nunito" pitchFamily="2" charset="0"/>
                  </a:rPr>
                  <a:t>số</a:t>
                </a:r>
                <a:r>
                  <a:rPr lang="en-US" sz="2800" dirty="0">
                    <a:latin typeface="Nunito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Nunito" pitchFamily="2" charset="0"/>
                  </a:rPr>
                  <a:t> </a:t>
                </a:r>
                <a:r>
                  <a:rPr lang="en-US" sz="2800" dirty="0" err="1">
                    <a:latin typeface="Nunito" pitchFamily="2" charset="0"/>
                  </a:rPr>
                  <a:t>là</a:t>
                </a:r>
                <a:r>
                  <a:rPr lang="en-US" sz="2800" dirty="0">
                    <a:latin typeface="Nunito" pitchFamily="2" charset="0"/>
                  </a:rPr>
                  <a:t> </a:t>
                </a:r>
                <a:r>
                  <a:rPr lang="en-US" sz="2800" dirty="0" err="1">
                    <a:latin typeface="Nunito" pitchFamily="2" charset="0"/>
                  </a:rPr>
                  <a:t>Mẫu</a:t>
                </a:r>
                <a:r>
                  <a:rPr lang="en-US" sz="2800" dirty="0">
                    <a:latin typeface="Nunito" pitchFamily="2" charset="0"/>
                  </a:rPr>
                  <a:t> </a:t>
                </a:r>
                <a:r>
                  <a:rPr lang="en-US" sz="2800" dirty="0" err="1">
                    <a:latin typeface="Nunito" pitchFamily="2" charset="0"/>
                  </a:rPr>
                  <a:t>số</a:t>
                </a:r>
                <a:endParaRPr lang="en-US" sz="2800" dirty="0">
                  <a:latin typeface="Nunito" pitchFamily="2" charset="0"/>
                </a:endParaRPr>
              </a:p>
              <a:p>
                <a:endParaRPr lang="en-US" sz="2800" b="1" dirty="0">
                  <a:latin typeface="Nunito" pitchFamily="2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FAD603-388E-2CF5-0105-4AB6AC5A6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168" y="2236332"/>
                <a:ext cx="8470774" cy="1695401"/>
              </a:xfrm>
              <a:prstGeom prst="rect">
                <a:avLst/>
              </a:prstGeom>
              <a:blipFill>
                <a:blip r:embed="rId2"/>
                <a:stretch>
                  <a:fillRect l="-1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316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80256" y="5250475"/>
            <a:ext cx="2794000" cy="2743200"/>
          </a:xfrm>
          <a:custGeom>
            <a:avLst/>
            <a:gdLst/>
            <a:ahLst/>
            <a:cxnLst/>
            <a:rect l="l" t="t" r="r" b="b"/>
            <a:pathLst>
              <a:path w="4191000" h="4114800">
                <a:moveTo>
                  <a:pt x="0" y="0"/>
                </a:moveTo>
                <a:lnTo>
                  <a:pt x="4191000" y="0"/>
                </a:lnTo>
                <a:lnTo>
                  <a:pt x="4191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750626" y="1962142"/>
            <a:ext cx="5257355" cy="4410547"/>
            <a:chOff x="0" y="0"/>
            <a:chExt cx="1333266" cy="1118515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1229126" cy="999135"/>
            </a:xfrm>
            <a:custGeom>
              <a:avLst/>
              <a:gdLst/>
              <a:ahLst/>
              <a:cxnLst/>
              <a:rect l="l" t="t" r="r" b="b"/>
              <a:pathLst>
                <a:path w="1229126" h="999135">
                  <a:moveTo>
                    <a:pt x="1202456" y="809905"/>
                  </a:moveTo>
                  <a:cubicBezTo>
                    <a:pt x="1202456" y="897535"/>
                    <a:pt x="1126256" y="968655"/>
                    <a:pt x="1044976" y="968655"/>
                  </a:cubicBezTo>
                  <a:lnTo>
                    <a:pt x="66040" y="968655"/>
                  </a:lnTo>
                  <a:cubicBezTo>
                    <a:pt x="43180" y="968655"/>
                    <a:pt x="20320" y="963575"/>
                    <a:pt x="0" y="954685"/>
                  </a:cubicBezTo>
                  <a:cubicBezTo>
                    <a:pt x="26670" y="982625"/>
                    <a:pt x="63500" y="999135"/>
                    <a:pt x="101961" y="999135"/>
                  </a:cubicBezTo>
                  <a:lnTo>
                    <a:pt x="1083076" y="999135"/>
                  </a:lnTo>
                  <a:cubicBezTo>
                    <a:pt x="1163086" y="999135"/>
                    <a:pt x="1229126" y="933095"/>
                    <a:pt x="1229126" y="853085"/>
                  </a:cubicBezTo>
                  <a:lnTo>
                    <a:pt x="1229126" y="95250"/>
                  </a:lnTo>
                  <a:cubicBezTo>
                    <a:pt x="1229126" y="58420"/>
                    <a:pt x="1215156" y="25400"/>
                    <a:pt x="1193566" y="0"/>
                  </a:cubicBezTo>
                  <a:cubicBezTo>
                    <a:pt x="1199916" y="16510"/>
                    <a:pt x="1202456" y="34290"/>
                    <a:pt x="1202456" y="52070"/>
                  </a:cubicBezTo>
                  <a:lnTo>
                    <a:pt x="1202456" y="809905"/>
                  </a:lnTo>
                  <a:close/>
                </a:path>
              </a:pathLst>
            </a:custGeom>
            <a:solidFill>
              <a:srgbClr val="8BAFE2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1268496" cy="1049935"/>
            </a:xfrm>
            <a:custGeom>
              <a:avLst/>
              <a:gdLst/>
              <a:ahLst/>
              <a:cxnLst/>
              <a:rect l="l" t="t" r="r" b="b"/>
              <a:pathLst>
                <a:path w="1268496" h="1049935">
                  <a:moveTo>
                    <a:pt x="146050" y="1049935"/>
                  </a:moveTo>
                  <a:lnTo>
                    <a:pt x="1122446" y="1049935"/>
                  </a:lnTo>
                  <a:cubicBezTo>
                    <a:pt x="1202456" y="1049935"/>
                    <a:pt x="1268496" y="983895"/>
                    <a:pt x="1268496" y="903885"/>
                  </a:cubicBezTo>
                  <a:lnTo>
                    <a:pt x="1268496" y="146050"/>
                  </a:lnTo>
                  <a:cubicBezTo>
                    <a:pt x="1268496" y="66040"/>
                    <a:pt x="1202456" y="0"/>
                    <a:pt x="1122446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903885"/>
                  </a:lnTo>
                  <a:cubicBezTo>
                    <a:pt x="0" y="985165"/>
                    <a:pt x="66040" y="1049935"/>
                    <a:pt x="146050" y="104993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333266" cy="1118515"/>
            </a:xfrm>
            <a:custGeom>
              <a:avLst/>
              <a:gdLst/>
              <a:ahLst/>
              <a:cxnLst/>
              <a:rect l="l" t="t" r="r" b="b"/>
              <a:pathLst>
                <a:path w="1333266" h="1118515">
                  <a:moveTo>
                    <a:pt x="1269766" y="74930"/>
                  </a:moveTo>
                  <a:cubicBezTo>
                    <a:pt x="1241826" y="30480"/>
                    <a:pt x="1192296" y="0"/>
                    <a:pt x="1135146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916585"/>
                  </a:lnTo>
                  <a:cubicBezTo>
                    <a:pt x="0" y="968655"/>
                    <a:pt x="25400" y="1014375"/>
                    <a:pt x="63500" y="1043585"/>
                  </a:cubicBezTo>
                  <a:cubicBezTo>
                    <a:pt x="91440" y="1088035"/>
                    <a:pt x="140970" y="1118515"/>
                    <a:pt x="195601" y="1118515"/>
                  </a:cubicBezTo>
                  <a:lnTo>
                    <a:pt x="1174516" y="1118515"/>
                  </a:lnTo>
                  <a:cubicBezTo>
                    <a:pt x="1262146" y="1118515"/>
                    <a:pt x="1333266" y="1047395"/>
                    <a:pt x="1333266" y="959765"/>
                  </a:cubicBezTo>
                  <a:lnTo>
                    <a:pt x="1333266" y="201930"/>
                  </a:lnTo>
                  <a:cubicBezTo>
                    <a:pt x="1333266" y="149860"/>
                    <a:pt x="1307866" y="104140"/>
                    <a:pt x="1269766" y="74930"/>
                  </a:cubicBezTo>
                  <a:close/>
                  <a:moveTo>
                    <a:pt x="12700" y="91658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135146" y="12700"/>
                  </a:lnTo>
                  <a:cubicBezTo>
                    <a:pt x="1215156" y="12700"/>
                    <a:pt x="1281196" y="78740"/>
                    <a:pt x="1281196" y="158750"/>
                  </a:cubicBezTo>
                  <a:lnTo>
                    <a:pt x="1281196" y="916585"/>
                  </a:lnTo>
                  <a:cubicBezTo>
                    <a:pt x="1281196" y="996595"/>
                    <a:pt x="1215156" y="1062635"/>
                    <a:pt x="1135146" y="1062635"/>
                  </a:cubicBezTo>
                  <a:lnTo>
                    <a:pt x="158750" y="1062635"/>
                  </a:lnTo>
                  <a:cubicBezTo>
                    <a:pt x="78740" y="1062635"/>
                    <a:pt x="12700" y="997865"/>
                    <a:pt x="12700" y="916585"/>
                  </a:cubicBezTo>
                  <a:close/>
                  <a:moveTo>
                    <a:pt x="1321836" y="959765"/>
                  </a:moveTo>
                  <a:cubicBezTo>
                    <a:pt x="1321836" y="1039775"/>
                    <a:pt x="1254526" y="1105815"/>
                    <a:pt x="1174516" y="1105815"/>
                  </a:cubicBezTo>
                  <a:lnTo>
                    <a:pt x="195601" y="1105815"/>
                  </a:lnTo>
                  <a:cubicBezTo>
                    <a:pt x="157480" y="1105815"/>
                    <a:pt x="120650" y="1089305"/>
                    <a:pt x="93980" y="1061365"/>
                  </a:cubicBezTo>
                  <a:cubicBezTo>
                    <a:pt x="114300" y="1070255"/>
                    <a:pt x="135890" y="1075335"/>
                    <a:pt x="160020" y="1075335"/>
                  </a:cubicBezTo>
                  <a:lnTo>
                    <a:pt x="1136416" y="1075335"/>
                  </a:lnTo>
                  <a:cubicBezTo>
                    <a:pt x="1224046" y="1075335"/>
                    <a:pt x="1295166" y="1004215"/>
                    <a:pt x="1295166" y="916585"/>
                  </a:cubicBezTo>
                  <a:lnTo>
                    <a:pt x="1295166" y="158750"/>
                  </a:lnTo>
                  <a:cubicBezTo>
                    <a:pt x="1295166" y="140970"/>
                    <a:pt x="1291356" y="123190"/>
                    <a:pt x="1286276" y="106680"/>
                  </a:cubicBezTo>
                  <a:cubicBezTo>
                    <a:pt x="1307866" y="132080"/>
                    <a:pt x="1321836" y="165100"/>
                    <a:pt x="1321836" y="201930"/>
                  </a:cubicBezTo>
                  <a:lnTo>
                    <a:pt x="1321836" y="959765"/>
                  </a:lnTo>
                  <a:close/>
                </a:path>
              </a:pathLst>
            </a:custGeom>
            <a:solidFill>
              <a:srgbClr val="2A5474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6640965" y="1962141"/>
            <a:ext cx="2297738" cy="2084675"/>
          </a:xfrm>
          <a:custGeom>
            <a:avLst/>
            <a:gdLst/>
            <a:ahLst/>
            <a:cxnLst/>
            <a:rect l="l" t="t" r="r" b="b"/>
            <a:pathLst>
              <a:path w="3446607" h="3127012">
                <a:moveTo>
                  <a:pt x="0" y="0"/>
                </a:moveTo>
                <a:lnTo>
                  <a:pt x="3446607" y="0"/>
                </a:lnTo>
                <a:lnTo>
                  <a:pt x="3446607" y="3127012"/>
                </a:lnTo>
                <a:lnTo>
                  <a:pt x="0" y="31270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4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6640965" y="4345885"/>
            <a:ext cx="2297738" cy="2084675"/>
          </a:xfrm>
          <a:custGeom>
            <a:avLst/>
            <a:gdLst/>
            <a:ahLst/>
            <a:cxnLst/>
            <a:rect l="l" t="t" r="r" b="b"/>
            <a:pathLst>
              <a:path w="3446607" h="3127012">
                <a:moveTo>
                  <a:pt x="0" y="0"/>
                </a:moveTo>
                <a:lnTo>
                  <a:pt x="3446607" y="0"/>
                </a:lnTo>
                <a:lnTo>
                  <a:pt x="3446607" y="3127012"/>
                </a:lnTo>
                <a:lnTo>
                  <a:pt x="0" y="31270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9124457" y="1962141"/>
            <a:ext cx="2297738" cy="2084675"/>
          </a:xfrm>
          <a:custGeom>
            <a:avLst/>
            <a:gdLst/>
            <a:ahLst/>
            <a:cxnLst/>
            <a:rect l="l" t="t" r="r" b="b"/>
            <a:pathLst>
              <a:path w="3446607" h="3127012">
                <a:moveTo>
                  <a:pt x="0" y="0"/>
                </a:moveTo>
                <a:lnTo>
                  <a:pt x="3446607" y="0"/>
                </a:lnTo>
                <a:lnTo>
                  <a:pt x="3446607" y="3127012"/>
                </a:lnTo>
                <a:lnTo>
                  <a:pt x="0" y="31270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9124457" y="4345885"/>
            <a:ext cx="2297738" cy="2084675"/>
          </a:xfrm>
          <a:custGeom>
            <a:avLst/>
            <a:gdLst/>
            <a:ahLst/>
            <a:cxnLst/>
            <a:rect l="l" t="t" r="r" b="b"/>
            <a:pathLst>
              <a:path w="3446607" h="3127012">
                <a:moveTo>
                  <a:pt x="0" y="0"/>
                </a:moveTo>
                <a:lnTo>
                  <a:pt x="3446607" y="0"/>
                </a:lnTo>
                <a:lnTo>
                  <a:pt x="3446607" y="3127012"/>
                </a:lnTo>
                <a:lnTo>
                  <a:pt x="0" y="31270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0109200" y="93453"/>
            <a:ext cx="2794000" cy="2743200"/>
          </a:xfrm>
          <a:custGeom>
            <a:avLst/>
            <a:gdLst/>
            <a:ahLst/>
            <a:cxnLst/>
            <a:rect l="l" t="t" r="r" b="b"/>
            <a:pathLst>
              <a:path w="4191000" h="4114800">
                <a:moveTo>
                  <a:pt x="0" y="0"/>
                </a:moveTo>
                <a:lnTo>
                  <a:pt x="4191000" y="0"/>
                </a:lnTo>
                <a:lnTo>
                  <a:pt x="4191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3148815" y="510712"/>
            <a:ext cx="6102987" cy="954232"/>
            <a:chOff x="0" y="0"/>
            <a:chExt cx="12205974" cy="1908464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12205974" cy="1908464"/>
              <a:chOff x="0" y="0"/>
              <a:chExt cx="4589871" cy="717649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4589871" cy="717649"/>
              </a:xfrm>
              <a:custGeom>
                <a:avLst/>
                <a:gdLst/>
                <a:ahLst/>
                <a:cxnLst/>
                <a:rect l="l" t="t" r="r" b="b"/>
                <a:pathLst>
                  <a:path w="4589871" h="717649">
                    <a:moveTo>
                      <a:pt x="4465411" y="717649"/>
                    </a:moveTo>
                    <a:lnTo>
                      <a:pt x="124460" y="717649"/>
                    </a:lnTo>
                    <a:cubicBezTo>
                      <a:pt x="55880" y="717649"/>
                      <a:pt x="0" y="661769"/>
                      <a:pt x="0" y="59318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465412" y="0"/>
                    </a:lnTo>
                    <a:cubicBezTo>
                      <a:pt x="4533991" y="0"/>
                      <a:pt x="4589871" y="55880"/>
                      <a:pt x="4589871" y="124460"/>
                    </a:cubicBezTo>
                    <a:lnTo>
                      <a:pt x="4589871" y="593189"/>
                    </a:lnTo>
                    <a:cubicBezTo>
                      <a:pt x="4589871" y="661769"/>
                      <a:pt x="4533991" y="717649"/>
                      <a:pt x="4465412" y="717649"/>
                    </a:cubicBezTo>
                    <a:close/>
                  </a:path>
                </a:pathLst>
              </a:custGeom>
              <a:solidFill>
                <a:srgbClr val="2A5474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79670" y="89496"/>
              <a:ext cx="12046635" cy="1729471"/>
              <a:chOff x="0" y="0"/>
              <a:chExt cx="4662249" cy="669334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4662249" cy="669334"/>
              </a:xfrm>
              <a:custGeom>
                <a:avLst/>
                <a:gdLst/>
                <a:ahLst/>
                <a:cxnLst/>
                <a:rect l="l" t="t" r="r" b="b"/>
                <a:pathLst>
                  <a:path w="4662249" h="669334">
                    <a:moveTo>
                      <a:pt x="4537789" y="669334"/>
                    </a:moveTo>
                    <a:lnTo>
                      <a:pt x="124460" y="669334"/>
                    </a:lnTo>
                    <a:cubicBezTo>
                      <a:pt x="55880" y="669334"/>
                      <a:pt x="0" y="613454"/>
                      <a:pt x="0" y="54487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537789" y="0"/>
                    </a:lnTo>
                    <a:cubicBezTo>
                      <a:pt x="4606368" y="0"/>
                      <a:pt x="4662249" y="55880"/>
                      <a:pt x="4662249" y="124460"/>
                    </a:cubicBezTo>
                    <a:lnTo>
                      <a:pt x="4662249" y="544874"/>
                    </a:lnTo>
                    <a:cubicBezTo>
                      <a:pt x="4662249" y="613454"/>
                      <a:pt x="4606368" y="669334"/>
                      <a:pt x="4537789" y="669334"/>
                    </a:cubicBezTo>
                    <a:close/>
                  </a:path>
                </a:pathLst>
              </a:custGeom>
              <a:solidFill>
                <a:srgbClr val="FFFEFE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17" name="Freeform 17"/>
          <p:cNvSpPr/>
          <p:nvPr/>
        </p:nvSpPr>
        <p:spPr>
          <a:xfrm>
            <a:off x="11999673" y="5333261"/>
            <a:ext cx="384655" cy="387473"/>
          </a:xfrm>
          <a:custGeom>
            <a:avLst/>
            <a:gdLst/>
            <a:ahLst/>
            <a:cxnLst/>
            <a:rect l="l" t="t" r="r" b="b"/>
            <a:pathLst>
              <a:path w="576982" h="581209">
                <a:moveTo>
                  <a:pt x="0" y="0"/>
                </a:moveTo>
                <a:lnTo>
                  <a:pt x="576982" y="0"/>
                </a:lnTo>
                <a:lnTo>
                  <a:pt x="576982" y="581208"/>
                </a:lnTo>
                <a:lnTo>
                  <a:pt x="0" y="5812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6007981" y="6664264"/>
            <a:ext cx="384655" cy="387473"/>
          </a:xfrm>
          <a:custGeom>
            <a:avLst/>
            <a:gdLst/>
            <a:ahLst/>
            <a:cxnLst/>
            <a:rect l="l" t="t" r="r" b="b"/>
            <a:pathLst>
              <a:path w="576982" h="581209">
                <a:moveTo>
                  <a:pt x="0" y="0"/>
                </a:moveTo>
                <a:lnTo>
                  <a:pt x="576982" y="0"/>
                </a:lnTo>
                <a:lnTo>
                  <a:pt x="576982" y="581208"/>
                </a:lnTo>
                <a:lnTo>
                  <a:pt x="0" y="5812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132089" y="645852"/>
            <a:ext cx="384655" cy="387473"/>
          </a:xfrm>
          <a:custGeom>
            <a:avLst/>
            <a:gdLst/>
            <a:ahLst/>
            <a:cxnLst/>
            <a:rect l="l" t="t" r="r" b="b"/>
            <a:pathLst>
              <a:path w="576982" h="581209">
                <a:moveTo>
                  <a:pt x="0" y="0"/>
                </a:moveTo>
                <a:lnTo>
                  <a:pt x="576982" y="0"/>
                </a:lnTo>
                <a:lnTo>
                  <a:pt x="576982" y="581209"/>
                </a:lnTo>
                <a:lnTo>
                  <a:pt x="0" y="5812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4225371" y="4508780"/>
            <a:ext cx="1584762" cy="1317333"/>
          </a:xfrm>
          <a:custGeom>
            <a:avLst/>
            <a:gdLst/>
            <a:ahLst/>
            <a:cxnLst/>
            <a:rect l="l" t="t" r="r" b="b"/>
            <a:pathLst>
              <a:path w="2377143" h="1976000">
                <a:moveTo>
                  <a:pt x="0" y="0"/>
                </a:moveTo>
                <a:lnTo>
                  <a:pt x="2377143" y="0"/>
                </a:lnTo>
                <a:lnTo>
                  <a:pt x="2377143" y="1976000"/>
                </a:lnTo>
                <a:lnTo>
                  <a:pt x="0" y="1976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541279" y="241407"/>
            <a:ext cx="1378935" cy="1378935"/>
          </a:xfrm>
          <a:custGeom>
            <a:avLst/>
            <a:gdLst/>
            <a:ahLst/>
            <a:cxnLst/>
            <a:rect l="l" t="t" r="r" b="b"/>
            <a:pathLst>
              <a:path w="2068403" h="2068403">
                <a:moveTo>
                  <a:pt x="0" y="0"/>
                </a:moveTo>
                <a:lnTo>
                  <a:pt x="2068404" y="0"/>
                </a:lnTo>
                <a:lnTo>
                  <a:pt x="2068404" y="2068403"/>
                </a:lnTo>
                <a:lnTo>
                  <a:pt x="0" y="206840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9480022" y="241407"/>
            <a:ext cx="1483640" cy="1444695"/>
          </a:xfrm>
          <a:custGeom>
            <a:avLst/>
            <a:gdLst/>
            <a:ahLst/>
            <a:cxnLst/>
            <a:rect l="l" t="t" r="r" b="b"/>
            <a:pathLst>
              <a:path w="2225460" h="2167042">
                <a:moveTo>
                  <a:pt x="0" y="0"/>
                </a:moveTo>
                <a:lnTo>
                  <a:pt x="2225460" y="0"/>
                </a:lnTo>
                <a:lnTo>
                  <a:pt x="2225460" y="2167042"/>
                </a:lnTo>
                <a:lnTo>
                  <a:pt x="0" y="216704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3243556" y="871740"/>
            <a:ext cx="5913505" cy="344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453"/>
              </a:lnSpc>
            </a:pPr>
            <a:r>
              <a:rPr lang="en-US" sz="3066" spc="245" dirty="0">
                <a:solidFill>
                  <a:srgbClr val="000000"/>
                </a:solidFill>
                <a:latin typeface="Quicksand Medium"/>
              </a:rPr>
              <a:t>TRẮC NGHIỆM HÌNH THỂ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68619" y="2664545"/>
            <a:ext cx="4738364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618"/>
              </a:lnSpc>
            </a:pPr>
            <a:r>
              <a:rPr lang="en-US" sz="3066" spc="245" dirty="0" err="1">
                <a:solidFill>
                  <a:srgbClr val="13446A"/>
                </a:solidFill>
                <a:latin typeface="Quicksand Medium"/>
              </a:rPr>
              <a:t>Cách</a:t>
            </a:r>
            <a:r>
              <a:rPr lang="en-US" sz="3066" spc="245" dirty="0">
                <a:solidFill>
                  <a:srgbClr val="13446A"/>
                </a:solidFill>
                <a:latin typeface="Quicksand Medium"/>
              </a:rPr>
              <a:t> </a:t>
            </a:r>
            <a:r>
              <a:rPr lang="en-US" sz="3066" spc="245" dirty="0" err="1">
                <a:solidFill>
                  <a:srgbClr val="13446A"/>
                </a:solidFill>
                <a:latin typeface="Quicksand Medium"/>
              </a:rPr>
              <a:t>viết</a:t>
            </a:r>
            <a:r>
              <a:rPr lang="en-US" sz="3066" spc="245" dirty="0">
                <a:solidFill>
                  <a:srgbClr val="13446A"/>
                </a:solidFill>
                <a:latin typeface="Quicksand Medium"/>
              </a:rPr>
              <a:t> </a:t>
            </a:r>
            <a:r>
              <a:rPr lang="en-US" sz="3066" spc="245" dirty="0" err="1">
                <a:solidFill>
                  <a:srgbClr val="13446A"/>
                </a:solidFill>
                <a:latin typeface="Quicksand Medium"/>
              </a:rPr>
              <a:t>sau</a:t>
            </a:r>
            <a:r>
              <a:rPr lang="en-US" sz="3066" spc="245" dirty="0">
                <a:solidFill>
                  <a:srgbClr val="13446A"/>
                </a:solidFill>
                <a:latin typeface="Quicksand Medium"/>
              </a:rPr>
              <a:t> </a:t>
            </a:r>
            <a:r>
              <a:rPr lang="en-US" sz="3066" spc="245" dirty="0" err="1">
                <a:solidFill>
                  <a:srgbClr val="13446A"/>
                </a:solidFill>
                <a:latin typeface="Quicksand Medium"/>
              </a:rPr>
              <a:t>đây</a:t>
            </a:r>
            <a:r>
              <a:rPr lang="en-US" sz="3066" spc="245" dirty="0">
                <a:solidFill>
                  <a:srgbClr val="13446A"/>
                </a:solidFill>
                <a:latin typeface="Quicksand Medium"/>
              </a:rPr>
              <a:t> </a:t>
            </a:r>
            <a:r>
              <a:rPr lang="en-US" sz="3066" spc="245" dirty="0" err="1">
                <a:solidFill>
                  <a:srgbClr val="13446A"/>
                </a:solidFill>
                <a:latin typeface="Quicksand Medium"/>
              </a:rPr>
              <a:t>có</a:t>
            </a:r>
            <a:r>
              <a:rPr lang="en-US" sz="3066" spc="245" dirty="0">
                <a:solidFill>
                  <a:srgbClr val="13446A"/>
                </a:solidFill>
                <a:latin typeface="Quicksand Medium"/>
              </a:rPr>
              <a:t> </a:t>
            </a:r>
            <a:r>
              <a:rPr lang="en-US" sz="3066" spc="245" dirty="0" err="1">
                <a:solidFill>
                  <a:srgbClr val="13446A"/>
                </a:solidFill>
                <a:latin typeface="Quicksand Medium"/>
              </a:rPr>
              <a:t>cho</a:t>
            </a:r>
            <a:r>
              <a:rPr lang="en-US" sz="3066" spc="245" dirty="0">
                <a:solidFill>
                  <a:srgbClr val="13446A"/>
                </a:solidFill>
                <a:latin typeface="Quicksand Medium"/>
              </a:rPr>
              <a:t> ta 1 PHÂN SỐ </a:t>
            </a:r>
            <a:r>
              <a:rPr lang="en-US" sz="3066" spc="245" dirty="0" err="1">
                <a:solidFill>
                  <a:srgbClr val="13446A"/>
                </a:solidFill>
                <a:latin typeface="Quicksand Medium"/>
              </a:rPr>
              <a:t>không</a:t>
            </a:r>
            <a:r>
              <a:rPr lang="en-US" sz="3066" spc="245" dirty="0">
                <a:solidFill>
                  <a:srgbClr val="13446A"/>
                </a:solidFill>
                <a:latin typeface="Quicksand Medium"/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490FB87-7298-C905-2DEE-7B46EAF9B4C0}"/>
                  </a:ext>
                </a:extLst>
              </p:cNvPr>
              <p:cNvSpPr txBox="1"/>
              <p:nvPr/>
            </p:nvSpPr>
            <p:spPr>
              <a:xfrm>
                <a:off x="7093148" y="2391051"/>
                <a:ext cx="1393371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600" b="1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490FB87-7298-C905-2DEE-7B46EAF9B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148" y="2391051"/>
                <a:ext cx="1393371" cy="113306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0B2C183-3BF0-FE0F-60DB-FCB717F473B1}"/>
              </a:ext>
            </a:extLst>
          </p:cNvPr>
          <p:cNvSpPr/>
          <p:nvPr/>
        </p:nvSpPr>
        <p:spPr>
          <a:xfrm>
            <a:off x="6698956" y="1935375"/>
            <a:ext cx="2073446" cy="2073446"/>
          </a:xfrm>
          <a:prstGeom prst="roundRect">
            <a:avLst/>
          </a:prstGeom>
          <a:solidFill>
            <a:srgbClr val="FF3838"/>
          </a:solidFill>
          <a:ln w="57150">
            <a:solidFill>
              <a:srgbClr val="2C436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AC945D7-3A04-2E2E-D96B-5A4B5540DC7A}"/>
                  </a:ext>
                </a:extLst>
              </p:cNvPr>
              <p:cNvSpPr txBox="1"/>
              <p:nvPr/>
            </p:nvSpPr>
            <p:spPr>
              <a:xfrm>
                <a:off x="7093147" y="2392093"/>
                <a:ext cx="1393371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600" b="1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AC945D7-3A04-2E2E-D96B-5A4B5540D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147" y="2392093"/>
                <a:ext cx="1393371" cy="113306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44CD3F4-AEB5-D8DF-198D-7307DFB1A8C1}"/>
                  </a:ext>
                </a:extLst>
              </p:cNvPr>
              <p:cNvSpPr txBox="1"/>
              <p:nvPr/>
            </p:nvSpPr>
            <p:spPr>
              <a:xfrm>
                <a:off x="9582451" y="2423430"/>
                <a:ext cx="1393371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b="1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44CD3F4-AEB5-D8DF-198D-7307DFB1A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2451" y="2423430"/>
                <a:ext cx="1393371" cy="113306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328C95D-D1F2-F788-D327-F21A8BE127C2}"/>
              </a:ext>
            </a:extLst>
          </p:cNvPr>
          <p:cNvSpPr/>
          <p:nvPr/>
        </p:nvSpPr>
        <p:spPr>
          <a:xfrm>
            <a:off x="9169414" y="1947884"/>
            <a:ext cx="2073446" cy="2073446"/>
          </a:xfrm>
          <a:prstGeom prst="roundRect">
            <a:avLst/>
          </a:prstGeom>
          <a:solidFill>
            <a:srgbClr val="6FC15B"/>
          </a:solidFill>
          <a:ln w="57150">
            <a:solidFill>
              <a:srgbClr val="2C436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A622117-18F1-092E-B8A3-112494578B51}"/>
                  </a:ext>
                </a:extLst>
              </p:cNvPr>
              <p:cNvSpPr txBox="1"/>
              <p:nvPr/>
            </p:nvSpPr>
            <p:spPr>
              <a:xfrm>
                <a:off x="9576640" y="2418073"/>
                <a:ext cx="1393371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b="1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A622117-18F1-092E-B8A3-112494578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6640" y="2418073"/>
                <a:ext cx="1393371" cy="113306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CDE2AD5-EA36-141B-E2D1-22A8311E8877}"/>
                  </a:ext>
                </a:extLst>
              </p:cNvPr>
              <p:cNvSpPr txBox="1"/>
              <p:nvPr/>
            </p:nvSpPr>
            <p:spPr>
              <a:xfrm>
                <a:off x="9571080" y="4777117"/>
                <a:ext cx="1393371" cy="1144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n-US" sz="3600" b="1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CDE2AD5-EA36-141B-E2D1-22A8311E8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1080" y="4777117"/>
                <a:ext cx="1393371" cy="114435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261C1974-07BC-17CF-CD0A-2E72ECA69FCE}"/>
              </a:ext>
            </a:extLst>
          </p:cNvPr>
          <p:cNvSpPr/>
          <p:nvPr/>
        </p:nvSpPr>
        <p:spPr>
          <a:xfrm>
            <a:off x="9169414" y="4320399"/>
            <a:ext cx="2073446" cy="2073446"/>
          </a:xfrm>
          <a:prstGeom prst="roundRect">
            <a:avLst/>
          </a:prstGeom>
          <a:solidFill>
            <a:srgbClr val="FF3838"/>
          </a:solidFill>
          <a:ln w="57150">
            <a:solidFill>
              <a:srgbClr val="2C436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B97AC79-998C-9B96-7219-269AACF3DAAB}"/>
                  </a:ext>
                </a:extLst>
              </p:cNvPr>
              <p:cNvSpPr txBox="1"/>
              <p:nvPr/>
            </p:nvSpPr>
            <p:spPr>
              <a:xfrm>
                <a:off x="9563605" y="4777117"/>
                <a:ext cx="1393371" cy="1144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n-US" sz="3600" b="1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B97AC79-998C-9B96-7219-269AACF3D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3605" y="4777117"/>
                <a:ext cx="1393371" cy="114435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FD1BC8C1-7391-D0BA-5549-90E81964B0DB}"/>
              </a:ext>
            </a:extLst>
          </p:cNvPr>
          <p:cNvSpPr txBox="1"/>
          <p:nvPr/>
        </p:nvSpPr>
        <p:spPr>
          <a:xfrm>
            <a:off x="7030756" y="4990414"/>
            <a:ext cx="1393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6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FA0E4F0D-25F8-97AA-832B-E7046EFC6D8C}"/>
              </a:ext>
            </a:extLst>
          </p:cNvPr>
          <p:cNvSpPr/>
          <p:nvPr/>
        </p:nvSpPr>
        <p:spPr>
          <a:xfrm>
            <a:off x="6698956" y="4307890"/>
            <a:ext cx="2073446" cy="2073446"/>
          </a:xfrm>
          <a:prstGeom prst="roundRect">
            <a:avLst/>
          </a:prstGeom>
          <a:solidFill>
            <a:srgbClr val="6FC15B"/>
          </a:solidFill>
          <a:ln w="57150">
            <a:solidFill>
              <a:srgbClr val="2C436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C356264-4557-11BB-B207-87FA62BCD439}"/>
                  </a:ext>
                </a:extLst>
              </p:cNvPr>
              <p:cNvSpPr txBox="1"/>
              <p:nvPr/>
            </p:nvSpPr>
            <p:spPr>
              <a:xfrm>
                <a:off x="7019098" y="4952247"/>
                <a:ext cx="13933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C356264-4557-11BB-B207-87FA62BCD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098" y="4952247"/>
                <a:ext cx="1393371" cy="64633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videoplayback">
            <a:hlinkClick r:id="" action="ppaction://media"/>
            <a:extLst>
              <a:ext uri="{FF2B5EF4-FFF2-40B4-BE49-F238E27FC236}">
                <a16:creationId xmlns:a16="http://schemas.microsoft.com/office/drawing/2014/main" id="{B0680D95-3403-27E6-9189-681181A0C2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2920214" y="456457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10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10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10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410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6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  <p:bldLst>
      <p:bldP spid="25" grpId="0"/>
      <p:bldP spid="25" grpId="1"/>
      <p:bldP spid="28" grpId="0" animBg="1"/>
      <p:bldP spid="30" grpId="0"/>
      <p:bldP spid="31" grpId="0"/>
      <p:bldP spid="32" grpId="0" animBg="1"/>
      <p:bldP spid="34" grpId="0"/>
      <p:bldP spid="39" grpId="0"/>
      <p:bldP spid="40" grpId="0" animBg="1"/>
      <p:bldP spid="41" grpId="0"/>
      <p:bldP spid="42" grpId="0"/>
      <p:bldP spid="43" grpId="0" animBg="1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E596BF-5BC3-6B2A-491A-6C5FCF012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2C5BC-6ED6-5D2D-2382-C0A99B0DF0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3489A6-E706-5E1A-3AE8-3FF1C379A3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5179393-9C0C-EF05-9795-63300701A3E0}"/>
              </a:ext>
            </a:extLst>
          </p:cNvPr>
          <p:cNvSpPr/>
          <p:nvPr/>
        </p:nvSpPr>
        <p:spPr>
          <a:xfrm>
            <a:off x="663482" y="1313412"/>
            <a:ext cx="10708330" cy="4954385"/>
          </a:xfrm>
          <a:prstGeom prst="roundRect">
            <a:avLst>
              <a:gd name="adj" fmla="val 6306"/>
            </a:avLst>
          </a:prstGeom>
          <a:noFill/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B05F676-CD4C-C2FB-508C-8E40694FC900}"/>
              </a:ext>
            </a:extLst>
          </p:cNvPr>
          <p:cNvSpPr/>
          <p:nvPr/>
        </p:nvSpPr>
        <p:spPr>
          <a:xfrm>
            <a:off x="815882" y="824126"/>
            <a:ext cx="10708330" cy="5303958"/>
          </a:xfrm>
          <a:prstGeom prst="roundRect">
            <a:avLst>
              <a:gd name="adj" fmla="val 6306"/>
            </a:avLst>
          </a:prstGeom>
          <a:solidFill>
            <a:srgbClr val="FFF0C1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22E7DB-9EE6-EED6-66CD-9E0A6E2E80A4}"/>
              </a:ext>
            </a:extLst>
          </p:cNvPr>
          <p:cNvSpPr txBox="1"/>
          <p:nvPr/>
        </p:nvSpPr>
        <p:spPr>
          <a:xfrm>
            <a:off x="1939914" y="1048295"/>
            <a:ext cx="9607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Nunito" pitchFamily="2" charset="0"/>
              </a:rPr>
              <a:t>I. KHÁI NIỆM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Nunito" pitchFamily="2" charset="0"/>
              </a:rPr>
              <a:t>PHÂN SỐ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FD45F4-BAB0-D35F-1661-F4F61911E4EF}"/>
                  </a:ext>
                </a:extLst>
              </p:cNvPr>
              <p:cNvSpPr txBox="1"/>
              <p:nvPr/>
            </p:nvSpPr>
            <p:spPr>
              <a:xfrm>
                <a:off x="1204168" y="2236332"/>
                <a:ext cx="8470774" cy="1695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latin typeface="Nunito" pitchFamily="2" charset="0"/>
                  </a:rPr>
                  <a:t>Khái </a:t>
                </a:r>
                <a:r>
                  <a:rPr lang="en-US" sz="2800" b="1" dirty="0" err="1">
                    <a:latin typeface="Nunito" pitchFamily="2" charset="0"/>
                  </a:rPr>
                  <a:t>niệm</a:t>
                </a:r>
                <a:r>
                  <a:rPr lang="en-US" sz="2800" dirty="0">
                    <a:latin typeface="Nunito" pitchFamily="2" charset="0"/>
                  </a:rPr>
                  <a:t>: </a:t>
                </a:r>
                <a:r>
                  <a:rPr lang="en-US" sz="2800" dirty="0" err="1">
                    <a:latin typeface="Nunito" pitchFamily="2" charset="0"/>
                  </a:rPr>
                  <a:t>Gọi</a:t>
                </a:r>
                <a:r>
                  <a:rPr lang="en-US" sz="2800" dirty="0">
                    <a:latin typeface="Nunito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Nunito" pitchFamily="2" charset="0"/>
                  </a:rPr>
                  <a:t>là</a:t>
                </a:r>
                <a:r>
                  <a:rPr lang="en-US" sz="2800" dirty="0">
                    <a:latin typeface="Nunito" pitchFamily="2" charset="0"/>
                  </a:rPr>
                  <a:t> </a:t>
                </a:r>
                <a:r>
                  <a:rPr lang="en-US" sz="2800" dirty="0" err="1">
                    <a:latin typeface="Nunito" pitchFamily="2" charset="0"/>
                  </a:rPr>
                  <a:t>phân</a:t>
                </a:r>
                <a:r>
                  <a:rPr lang="en-US" sz="2800" dirty="0">
                    <a:latin typeface="Nunito" pitchFamily="2" charset="0"/>
                  </a:rPr>
                  <a:t> </a:t>
                </a:r>
                <a:r>
                  <a:rPr lang="en-US" sz="2800" dirty="0" err="1">
                    <a:latin typeface="Nunito" pitchFamily="2" charset="0"/>
                  </a:rPr>
                  <a:t>số</a:t>
                </a:r>
                <a:r>
                  <a:rPr lang="en-US" sz="2800" dirty="0">
                    <a:latin typeface="Nunito" pitchFamily="2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800" dirty="0">
                    <a:latin typeface="Nunito" pitchFamily="2" charset="0"/>
                  </a:rPr>
                  <a:t>)</a:t>
                </a:r>
              </a:p>
              <a:p>
                <a:r>
                  <a:rPr lang="en-US" sz="2800" dirty="0">
                    <a:latin typeface="Nunito" pitchFamily="2" charset="0"/>
                  </a:rPr>
                  <a:t>                        Trong </a:t>
                </a:r>
                <a:r>
                  <a:rPr lang="en-US" sz="2800" dirty="0" err="1">
                    <a:latin typeface="Nunito" pitchFamily="2" charset="0"/>
                  </a:rPr>
                  <a:t>đó</a:t>
                </a:r>
                <a:r>
                  <a:rPr lang="en-US" sz="2800" dirty="0">
                    <a:latin typeface="Nunit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Nunito" pitchFamily="2" charset="0"/>
                  </a:rPr>
                  <a:t> </a:t>
                </a:r>
                <a:r>
                  <a:rPr lang="en-US" sz="2800" dirty="0" err="1">
                    <a:latin typeface="Nunito" pitchFamily="2" charset="0"/>
                  </a:rPr>
                  <a:t>là</a:t>
                </a:r>
                <a:r>
                  <a:rPr lang="en-US" sz="2800" dirty="0">
                    <a:latin typeface="Nunito" pitchFamily="2" charset="0"/>
                  </a:rPr>
                  <a:t> </a:t>
                </a:r>
                <a:r>
                  <a:rPr lang="en-US" sz="2800" dirty="0" err="1">
                    <a:latin typeface="Nunito" pitchFamily="2" charset="0"/>
                  </a:rPr>
                  <a:t>Tử</a:t>
                </a:r>
                <a:r>
                  <a:rPr lang="en-US" sz="2800" dirty="0">
                    <a:latin typeface="Nunito" pitchFamily="2" charset="0"/>
                  </a:rPr>
                  <a:t> </a:t>
                </a:r>
                <a:r>
                  <a:rPr lang="en-US" sz="2800" dirty="0" err="1">
                    <a:latin typeface="Nunito" pitchFamily="2" charset="0"/>
                  </a:rPr>
                  <a:t>số</a:t>
                </a:r>
                <a:r>
                  <a:rPr lang="en-US" sz="2800" dirty="0">
                    <a:latin typeface="Nunito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Nunito" pitchFamily="2" charset="0"/>
                  </a:rPr>
                  <a:t> </a:t>
                </a:r>
                <a:r>
                  <a:rPr lang="en-US" sz="2800" dirty="0" err="1">
                    <a:latin typeface="Nunito" pitchFamily="2" charset="0"/>
                  </a:rPr>
                  <a:t>là</a:t>
                </a:r>
                <a:r>
                  <a:rPr lang="en-US" sz="2800" dirty="0">
                    <a:latin typeface="Nunito" pitchFamily="2" charset="0"/>
                  </a:rPr>
                  <a:t> </a:t>
                </a:r>
                <a:r>
                  <a:rPr lang="en-US" sz="2800" dirty="0" err="1">
                    <a:latin typeface="Nunito" pitchFamily="2" charset="0"/>
                  </a:rPr>
                  <a:t>Mẫu</a:t>
                </a:r>
                <a:r>
                  <a:rPr lang="en-US" sz="2800" dirty="0">
                    <a:latin typeface="Nunito" pitchFamily="2" charset="0"/>
                  </a:rPr>
                  <a:t> </a:t>
                </a:r>
                <a:r>
                  <a:rPr lang="en-US" sz="2800" dirty="0" err="1">
                    <a:latin typeface="Nunito" pitchFamily="2" charset="0"/>
                  </a:rPr>
                  <a:t>số</a:t>
                </a:r>
                <a:endParaRPr lang="en-US" sz="2800" dirty="0">
                  <a:latin typeface="Nunito" pitchFamily="2" charset="0"/>
                </a:endParaRPr>
              </a:p>
              <a:p>
                <a:endParaRPr lang="en-US" sz="2800" b="1" dirty="0">
                  <a:latin typeface="Nunito" pitchFamily="2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FD45F4-BAB0-D35F-1661-F4F61911E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168" y="2236332"/>
                <a:ext cx="8470774" cy="1695401"/>
              </a:xfrm>
              <a:prstGeom prst="rect">
                <a:avLst/>
              </a:prstGeom>
              <a:blipFill>
                <a:blip r:embed="rId2"/>
                <a:stretch>
                  <a:fillRect l="-1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79209D-6F34-365F-6307-48953CD8ADB1}"/>
                  </a:ext>
                </a:extLst>
              </p:cNvPr>
              <p:cNvSpPr txBox="1"/>
              <p:nvPr/>
            </p:nvSpPr>
            <p:spPr>
              <a:xfrm>
                <a:off x="1204168" y="3775080"/>
                <a:ext cx="8470774" cy="2032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latin typeface="Nunito" pitchFamily="2" charset="0"/>
                  </a:rPr>
                  <a:t>Chú ý</a:t>
                </a:r>
                <a:r>
                  <a:rPr lang="en-US" sz="2800" dirty="0">
                    <a:latin typeface="Nunito" pitchFamily="2" charset="0"/>
                  </a:rPr>
                  <a:t>: </a:t>
                </a:r>
                <a:r>
                  <a:rPr lang="en-US" sz="2800" dirty="0" err="1">
                    <a:latin typeface="Nunito" pitchFamily="2" charset="0"/>
                  </a:rPr>
                  <a:t>Mọi</a:t>
                </a:r>
                <a:r>
                  <a:rPr lang="en-US" sz="2800" dirty="0">
                    <a:latin typeface="Nunito" pitchFamily="2" charset="0"/>
                  </a:rPr>
                  <a:t> </a:t>
                </a:r>
                <a:r>
                  <a:rPr lang="en-US" sz="2800" dirty="0" err="1">
                    <a:latin typeface="Nunito" pitchFamily="2" charset="0"/>
                  </a:rPr>
                  <a:t>số</a:t>
                </a:r>
                <a:r>
                  <a:rPr lang="en-US" sz="2800" dirty="0">
                    <a:latin typeface="Nunito" pitchFamily="2" charset="0"/>
                  </a:rPr>
                  <a:t> </a:t>
                </a:r>
                <a:r>
                  <a:rPr lang="en-US" sz="2800" dirty="0" err="1">
                    <a:latin typeface="Nunito" pitchFamily="2" charset="0"/>
                  </a:rPr>
                  <a:t>nguyên</a:t>
                </a:r>
                <a:r>
                  <a:rPr lang="en-US" sz="2800" dirty="0">
                    <a:latin typeface="Nunito" pitchFamily="2" charset="0"/>
                  </a:rPr>
                  <a:t> </a:t>
                </a:r>
                <a:r>
                  <a:rPr lang="en-US" sz="2800" dirty="0" err="1">
                    <a:latin typeface="Nunito" pitchFamily="2" charset="0"/>
                  </a:rPr>
                  <a:t>đều</a:t>
                </a:r>
                <a:r>
                  <a:rPr lang="en-US" sz="2800" dirty="0">
                    <a:latin typeface="Nunito" pitchFamily="2" charset="0"/>
                  </a:rPr>
                  <a:t> </a:t>
                </a:r>
                <a:r>
                  <a:rPr lang="en-US" sz="2800" dirty="0" err="1">
                    <a:latin typeface="Nunito" pitchFamily="2" charset="0"/>
                  </a:rPr>
                  <a:t>biểu</a:t>
                </a:r>
                <a:r>
                  <a:rPr lang="en-US" sz="2800" dirty="0">
                    <a:latin typeface="Nunito" pitchFamily="2" charset="0"/>
                  </a:rPr>
                  <a:t> </a:t>
                </a:r>
                <a:r>
                  <a:rPr lang="en-US" sz="2800" dirty="0" err="1">
                    <a:latin typeface="Nunito" pitchFamily="2" charset="0"/>
                  </a:rPr>
                  <a:t>diễn</a:t>
                </a:r>
                <a:r>
                  <a:rPr lang="en-US" sz="2800" dirty="0">
                    <a:latin typeface="Nunito" pitchFamily="2" charset="0"/>
                  </a:rPr>
                  <a:t> </a:t>
                </a:r>
                <a:r>
                  <a:rPr lang="en-US" sz="2800" dirty="0" err="1">
                    <a:latin typeface="Nunito" pitchFamily="2" charset="0"/>
                  </a:rPr>
                  <a:t>được</a:t>
                </a:r>
                <a:r>
                  <a:rPr lang="en-US" sz="2800" dirty="0">
                    <a:latin typeface="Nunito" pitchFamily="2" charset="0"/>
                  </a:rPr>
                  <a:t> </a:t>
                </a:r>
                <a:r>
                  <a:rPr lang="en-US" sz="2800" dirty="0" err="1">
                    <a:latin typeface="Nunito" pitchFamily="2" charset="0"/>
                  </a:rPr>
                  <a:t>dưới</a:t>
                </a:r>
                <a:r>
                  <a:rPr lang="en-US" sz="2800" dirty="0">
                    <a:latin typeface="Nunito" pitchFamily="2" charset="0"/>
                  </a:rPr>
                  <a:t> </a:t>
                </a:r>
                <a:r>
                  <a:rPr lang="en-US" sz="2800" dirty="0" err="1">
                    <a:latin typeface="Nunito" pitchFamily="2" charset="0"/>
                  </a:rPr>
                  <a:t>dạng</a:t>
                </a:r>
                <a:r>
                  <a:rPr lang="en-US" sz="2800" dirty="0">
                    <a:latin typeface="Nunito" pitchFamily="2" charset="0"/>
                  </a:rPr>
                  <a:t> </a:t>
                </a:r>
                <a:r>
                  <a:rPr lang="en-US" sz="2800" dirty="0" err="1">
                    <a:latin typeface="Nunito" pitchFamily="2" charset="0"/>
                  </a:rPr>
                  <a:t>phân</a:t>
                </a:r>
                <a:r>
                  <a:rPr lang="en-US" sz="2800" dirty="0">
                    <a:latin typeface="Nunito" pitchFamily="2" charset="0"/>
                  </a:rPr>
                  <a:t> </a:t>
                </a:r>
                <a:r>
                  <a:rPr lang="en-US" sz="2800" dirty="0" err="1">
                    <a:latin typeface="Nunito" pitchFamily="2" charset="0"/>
                  </a:rPr>
                  <a:t>số</a:t>
                </a:r>
                <a:endParaRPr lang="en-US" sz="2800" dirty="0">
                  <a:latin typeface="Nunito" pitchFamily="2" charset="0"/>
                </a:endParaRPr>
              </a:p>
              <a:p>
                <a:r>
                  <a:rPr lang="en-US" sz="2800" dirty="0">
                    <a:latin typeface="Nunito" pitchFamily="2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4= 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latin typeface="Nunito" pitchFamily="2" charset="0"/>
                  </a:rPr>
                  <a:t>; -2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2800" dirty="0">
                  <a:latin typeface="Nunito" pitchFamily="2" charset="0"/>
                </a:endParaRPr>
              </a:p>
              <a:p>
                <a:endParaRPr lang="en-US" sz="2800" b="1" dirty="0">
                  <a:latin typeface="Nunito" pitchFamily="2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79209D-6F34-365F-6307-48953CD8A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168" y="3775080"/>
                <a:ext cx="8470774" cy="2032416"/>
              </a:xfrm>
              <a:prstGeom prst="rect">
                <a:avLst/>
              </a:prstGeom>
              <a:blipFill>
                <a:blip r:embed="rId3"/>
                <a:stretch>
                  <a:fillRect l="-1296" t="-2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604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B988EC-B628-8F81-4A87-1EF0DF8A4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EF1D6-AFF2-E117-0913-479B3E079C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3CE998-EAF1-35AC-6E4A-46DD0E942E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A40461A-2E8E-07C1-F564-BAED51AD0647}"/>
              </a:ext>
            </a:extLst>
          </p:cNvPr>
          <p:cNvSpPr/>
          <p:nvPr/>
        </p:nvSpPr>
        <p:spPr>
          <a:xfrm>
            <a:off x="663482" y="1313412"/>
            <a:ext cx="10708330" cy="4954385"/>
          </a:xfrm>
          <a:prstGeom prst="roundRect">
            <a:avLst>
              <a:gd name="adj" fmla="val 6306"/>
            </a:avLst>
          </a:prstGeom>
          <a:noFill/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D81FA6-E95B-F149-CE0B-37B620828F15}"/>
              </a:ext>
            </a:extLst>
          </p:cNvPr>
          <p:cNvSpPr/>
          <p:nvPr/>
        </p:nvSpPr>
        <p:spPr>
          <a:xfrm>
            <a:off x="815882" y="824126"/>
            <a:ext cx="10708330" cy="5303958"/>
          </a:xfrm>
          <a:prstGeom prst="roundRect">
            <a:avLst>
              <a:gd name="adj" fmla="val 6306"/>
            </a:avLst>
          </a:prstGeom>
          <a:solidFill>
            <a:srgbClr val="FFF0C1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EC4FB0-A712-76CE-5373-9CD5038245C6}"/>
              </a:ext>
            </a:extLst>
          </p:cNvPr>
          <p:cNvSpPr txBox="1"/>
          <p:nvPr/>
        </p:nvSpPr>
        <p:spPr>
          <a:xfrm>
            <a:off x="1939914" y="1048295"/>
            <a:ext cx="9607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Nunito" pitchFamily="2" charset="0"/>
              </a:rPr>
              <a:t>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Nunito" pitchFamily="2" charset="0"/>
              </a:rPr>
              <a:t>I</a:t>
            </a: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Nunito" pitchFamily="2" charset="0"/>
              </a:rPr>
              <a:t>.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Nunito" pitchFamily="2" charset="0"/>
              </a:rPr>
              <a:t>HAI PHÂN SỐ BẰNG NHAU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7486BE1-AE2B-7CC4-9FBD-86DDF82A3210}"/>
                  </a:ext>
                </a:extLst>
              </p:cNvPr>
              <p:cNvSpPr txBox="1"/>
              <p:nvPr/>
            </p:nvSpPr>
            <p:spPr>
              <a:xfrm>
                <a:off x="1204168" y="2236332"/>
                <a:ext cx="8470774" cy="1695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latin typeface="Nunito" pitchFamily="2" charset="0"/>
                  </a:rPr>
                  <a:t>Định </a:t>
                </a:r>
                <a:r>
                  <a:rPr lang="en-US" sz="2800" b="1" dirty="0" err="1">
                    <a:latin typeface="Nunito" pitchFamily="2" charset="0"/>
                  </a:rPr>
                  <a:t>nghĩa</a:t>
                </a:r>
                <a:r>
                  <a:rPr lang="en-US" sz="2800" dirty="0">
                    <a:latin typeface="Nunito" pitchFamily="2" charset="0"/>
                  </a:rPr>
                  <a:t>: </a:t>
                </a:r>
                <a:r>
                  <a:rPr lang="en-US" sz="2800" dirty="0" err="1">
                    <a:latin typeface="Nunito" pitchFamily="2" charset="0"/>
                  </a:rPr>
                  <a:t>Gọi</a:t>
                </a:r>
                <a:r>
                  <a:rPr lang="en-US" sz="2800" dirty="0">
                    <a:latin typeface="Nunito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Nunito" pitchFamily="2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r>
                  <a:rPr lang="en-US" sz="2800" b="0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800" dirty="0">
                    <a:latin typeface="Nunito" pitchFamily="2" charset="0"/>
                  </a:rPr>
                  <a:t>)</a:t>
                </a:r>
              </a:p>
              <a:p>
                <a:r>
                  <a:rPr lang="en-US" sz="2800" dirty="0">
                    <a:latin typeface="Nunito" pitchFamily="2" charset="0"/>
                  </a:rPr>
                  <a:t>                        </a:t>
                </a:r>
                <a:endParaRPr lang="en-US" sz="2800" b="1" dirty="0">
                  <a:latin typeface="Nunito" pitchFamily="2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7486BE1-AE2B-7CC4-9FBD-86DDF82A3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168" y="2236332"/>
                <a:ext cx="8470774" cy="1695401"/>
              </a:xfrm>
              <a:prstGeom prst="rect">
                <a:avLst/>
              </a:prstGeom>
              <a:blipFill>
                <a:blip r:embed="rId2"/>
                <a:stretch>
                  <a:fillRect l="-1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006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886AB8-4466-178D-E9E5-20CA39D38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7B85D-581C-39A2-FED1-A626159A5A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0D64C3-0917-CEFD-BF5D-46DA059E1F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DB10617-6446-BED3-658F-0BF96FE45D8A}"/>
              </a:ext>
            </a:extLst>
          </p:cNvPr>
          <p:cNvSpPr/>
          <p:nvPr/>
        </p:nvSpPr>
        <p:spPr>
          <a:xfrm>
            <a:off x="663482" y="1313412"/>
            <a:ext cx="10708330" cy="4954385"/>
          </a:xfrm>
          <a:prstGeom prst="roundRect">
            <a:avLst>
              <a:gd name="adj" fmla="val 6306"/>
            </a:avLst>
          </a:prstGeom>
          <a:noFill/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951E555-486C-4C4C-FFAC-20113CBF9873}"/>
              </a:ext>
            </a:extLst>
          </p:cNvPr>
          <p:cNvSpPr/>
          <p:nvPr/>
        </p:nvSpPr>
        <p:spPr>
          <a:xfrm>
            <a:off x="815882" y="824126"/>
            <a:ext cx="10708330" cy="5303958"/>
          </a:xfrm>
          <a:prstGeom prst="roundRect">
            <a:avLst>
              <a:gd name="adj" fmla="val 6306"/>
            </a:avLst>
          </a:prstGeom>
          <a:solidFill>
            <a:srgbClr val="FFF0C1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ADC4BD-32AE-E23E-7D52-4FDFD0ECC625}"/>
              </a:ext>
            </a:extLst>
          </p:cNvPr>
          <p:cNvSpPr txBox="1"/>
          <p:nvPr/>
        </p:nvSpPr>
        <p:spPr>
          <a:xfrm>
            <a:off x="1782260" y="1204424"/>
            <a:ext cx="8470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unito" pitchFamily="2" charset="0"/>
              </a:rPr>
              <a:t>PHIẾU BÀI TẬP: BỨC HÌNH BÍ ẤN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FE1351-1257-308E-8467-89A5935AD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837" y="2041326"/>
            <a:ext cx="3611563" cy="3704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2EB7C0-F12E-CAD1-6F73-65D39C664457}"/>
              </a:ext>
            </a:extLst>
          </p:cNvPr>
          <p:cNvSpPr txBox="1"/>
          <p:nvPr/>
        </p:nvSpPr>
        <p:spPr>
          <a:xfrm>
            <a:off x="6147257" y="2528720"/>
            <a:ext cx="499858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unito" pitchFamily="2" charset="0"/>
              </a:rPr>
              <a:t>Yêu</a:t>
            </a:r>
            <a:r>
              <a:rPr lang="en-US" sz="2800" b="1" dirty="0">
                <a:latin typeface="Nunito" pitchFamily="2" charset="0"/>
              </a:rPr>
              <a:t> </a:t>
            </a:r>
            <a:r>
              <a:rPr lang="en-US" sz="2800" b="1" dirty="0" err="1">
                <a:latin typeface="Nunito" pitchFamily="2" charset="0"/>
              </a:rPr>
              <a:t>cầu</a:t>
            </a:r>
            <a:r>
              <a:rPr lang="en-US" sz="2800" b="1" dirty="0">
                <a:latin typeface="Nunito" pitchFamily="2" charset="0"/>
              </a:rPr>
              <a:t>: </a:t>
            </a:r>
            <a:r>
              <a:rPr lang="en-US" sz="2800" dirty="0">
                <a:latin typeface="Nunito" pitchFamily="2" charset="0"/>
              </a:rPr>
              <a:t>Hoàn </a:t>
            </a:r>
            <a:r>
              <a:rPr lang="en-US" sz="2800" dirty="0" err="1">
                <a:latin typeface="Nunito" pitchFamily="2" charset="0"/>
              </a:rPr>
              <a:t>thành</a:t>
            </a:r>
            <a:r>
              <a:rPr lang="en-US" sz="2800" dirty="0">
                <a:latin typeface="Nunito" pitchFamily="2" charset="0"/>
              </a:rPr>
              <a:t> </a:t>
            </a:r>
            <a:r>
              <a:rPr lang="en-US" sz="2800" dirty="0" err="1">
                <a:latin typeface="Nunito" pitchFamily="2" charset="0"/>
              </a:rPr>
              <a:t>phiếu</a:t>
            </a:r>
            <a:r>
              <a:rPr lang="en-US" sz="2800" dirty="0">
                <a:latin typeface="Nunito" pitchFamily="2" charset="0"/>
              </a:rPr>
              <a:t> </a:t>
            </a:r>
            <a:r>
              <a:rPr lang="en-US" sz="2800" dirty="0" err="1">
                <a:latin typeface="Nunito" pitchFamily="2" charset="0"/>
              </a:rPr>
              <a:t>theo</a:t>
            </a:r>
            <a:r>
              <a:rPr lang="en-US" sz="2800" dirty="0">
                <a:latin typeface="Nunito" pitchFamily="2" charset="0"/>
              </a:rPr>
              <a:t> </a:t>
            </a:r>
            <a:r>
              <a:rPr lang="en-US" sz="2800" dirty="0" err="1">
                <a:latin typeface="Nunito" pitchFamily="2" charset="0"/>
              </a:rPr>
              <a:t>nhóm</a:t>
            </a:r>
            <a:r>
              <a:rPr lang="en-US" sz="2800" dirty="0">
                <a:latin typeface="Nunito" pitchFamily="2" charset="0"/>
              </a:rPr>
              <a:t> 4</a:t>
            </a:r>
          </a:p>
          <a:p>
            <a:r>
              <a:rPr lang="en-US" sz="2800" dirty="0">
                <a:latin typeface="Nunito" pitchFamily="2" charset="0"/>
              </a:rPr>
              <a:t>Sau </a:t>
            </a:r>
            <a:r>
              <a:rPr lang="en-US" sz="2800" dirty="0" err="1">
                <a:latin typeface="Nunito" pitchFamily="2" charset="0"/>
              </a:rPr>
              <a:t>khi</a:t>
            </a:r>
            <a:r>
              <a:rPr lang="en-US" sz="2800" dirty="0">
                <a:latin typeface="Nunito" pitchFamily="2" charset="0"/>
              </a:rPr>
              <a:t> </a:t>
            </a:r>
            <a:r>
              <a:rPr lang="en-US" sz="2800" dirty="0" err="1">
                <a:latin typeface="Nunito" pitchFamily="2" charset="0"/>
              </a:rPr>
              <a:t>hoàn</a:t>
            </a:r>
            <a:r>
              <a:rPr lang="en-US" sz="2800" dirty="0">
                <a:latin typeface="Nunito" pitchFamily="2" charset="0"/>
              </a:rPr>
              <a:t> </a:t>
            </a:r>
            <a:r>
              <a:rPr lang="en-US" sz="2800" dirty="0" err="1">
                <a:latin typeface="Nunito" pitchFamily="2" charset="0"/>
              </a:rPr>
              <a:t>thành</a:t>
            </a:r>
            <a:r>
              <a:rPr lang="en-US" sz="2800" dirty="0">
                <a:latin typeface="Nunito" pitchFamily="2" charset="0"/>
              </a:rPr>
              <a:t> </a:t>
            </a:r>
            <a:r>
              <a:rPr lang="en-US" sz="2800" dirty="0" err="1">
                <a:latin typeface="Nunito" pitchFamily="2" charset="0"/>
              </a:rPr>
              <a:t>xong</a:t>
            </a:r>
            <a:r>
              <a:rPr lang="en-US" sz="2800" dirty="0">
                <a:latin typeface="Nunito" pitchFamily="2" charset="0"/>
              </a:rPr>
              <a:t> </a:t>
            </a:r>
            <a:r>
              <a:rPr lang="en-US" sz="2800" dirty="0" err="1">
                <a:latin typeface="Nunito" pitchFamily="2" charset="0"/>
              </a:rPr>
              <a:t>phiếu</a:t>
            </a:r>
            <a:r>
              <a:rPr lang="en-US" sz="2800" dirty="0">
                <a:latin typeface="Nunito" pitchFamily="2" charset="0"/>
              </a:rPr>
              <a:t>, </a:t>
            </a:r>
            <a:r>
              <a:rPr lang="en-US" sz="2800" dirty="0" err="1">
                <a:latin typeface="Nunito" pitchFamily="2" charset="0"/>
              </a:rPr>
              <a:t>các</a:t>
            </a:r>
            <a:r>
              <a:rPr lang="en-US" sz="2800" dirty="0">
                <a:latin typeface="Nunito" pitchFamily="2" charset="0"/>
              </a:rPr>
              <a:t> </a:t>
            </a:r>
            <a:r>
              <a:rPr lang="en-US" sz="2800" dirty="0" err="1">
                <a:latin typeface="Nunito" pitchFamily="2" charset="0"/>
              </a:rPr>
              <a:t>nhóm</a:t>
            </a:r>
            <a:r>
              <a:rPr lang="en-US" sz="2800" dirty="0">
                <a:latin typeface="Nunito" pitchFamily="2" charset="0"/>
              </a:rPr>
              <a:t> </a:t>
            </a:r>
            <a:r>
              <a:rPr lang="en-US" sz="2800" dirty="0" err="1">
                <a:latin typeface="Nunito" pitchFamily="2" charset="0"/>
              </a:rPr>
              <a:t>sẽ</a:t>
            </a:r>
            <a:r>
              <a:rPr lang="en-US" sz="2800" dirty="0">
                <a:latin typeface="Nunito" pitchFamily="2" charset="0"/>
              </a:rPr>
              <a:t> </a:t>
            </a:r>
            <a:r>
              <a:rPr lang="en-US" sz="2800" dirty="0" err="1">
                <a:latin typeface="Nunito" pitchFamily="2" charset="0"/>
              </a:rPr>
              <a:t>đính</a:t>
            </a:r>
            <a:r>
              <a:rPr lang="en-US" sz="2800" dirty="0">
                <a:latin typeface="Nunito" pitchFamily="2" charset="0"/>
              </a:rPr>
              <a:t> </a:t>
            </a:r>
            <a:r>
              <a:rPr lang="en-US" sz="2800" dirty="0" err="1">
                <a:latin typeface="Nunito" pitchFamily="2" charset="0"/>
              </a:rPr>
              <a:t>phiếu</a:t>
            </a:r>
            <a:r>
              <a:rPr lang="en-US" sz="2800" dirty="0">
                <a:latin typeface="Nunito" pitchFamily="2" charset="0"/>
              </a:rPr>
              <a:t> </a:t>
            </a:r>
            <a:r>
              <a:rPr lang="en-US" sz="2800" dirty="0" err="1">
                <a:latin typeface="Nunito" pitchFamily="2" charset="0"/>
              </a:rPr>
              <a:t>lên</a:t>
            </a:r>
            <a:r>
              <a:rPr lang="en-US" sz="2800" dirty="0">
                <a:latin typeface="Nunito" pitchFamily="2" charset="0"/>
              </a:rPr>
              <a:t> </a:t>
            </a:r>
            <a:r>
              <a:rPr lang="en-US" sz="2800" dirty="0" err="1">
                <a:latin typeface="Nunito" pitchFamily="2" charset="0"/>
              </a:rPr>
              <a:t>bảng</a:t>
            </a:r>
            <a:r>
              <a:rPr lang="en-US" sz="2800" dirty="0">
                <a:latin typeface="Nunito" pitchFamily="2" charset="0"/>
              </a:rPr>
              <a:t>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3175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C52562-CE62-02AA-2113-00EE99BD8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17279-5C15-D513-FF85-C91280B089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D511A6-9338-FF66-8863-BFD343DFD2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A184C5D-D72F-5B79-CC41-9582878869FD}"/>
              </a:ext>
            </a:extLst>
          </p:cNvPr>
          <p:cNvSpPr/>
          <p:nvPr/>
        </p:nvSpPr>
        <p:spPr>
          <a:xfrm>
            <a:off x="663482" y="1313412"/>
            <a:ext cx="10708330" cy="4954385"/>
          </a:xfrm>
          <a:prstGeom prst="roundRect">
            <a:avLst>
              <a:gd name="adj" fmla="val 6306"/>
            </a:avLst>
          </a:prstGeom>
          <a:noFill/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C796AD8-79DF-9B5F-06D0-E12E30FC919B}"/>
              </a:ext>
            </a:extLst>
          </p:cNvPr>
          <p:cNvSpPr/>
          <p:nvPr/>
        </p:nvSpPr>
        <p:spPr>
          <a:xfrm>
            <a:off x="815882" y="824126"/>
            <a:ext cx="10708330" cy="5303958"/>
          </a:xfrm>
          <a:prstGeom prst="roundRect">
            <a:avLst>
              <a:gd name="adj" fmla="val 6306"/>
            </a:avLst>
          </a:prstGeom>
          <a:solidFill>
            <a:srgbClr val="FFF0C1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380224-0D8A-7437-8016-C75D592D8821}"/>
              </a:ext>
            </a:extLst>
          </p:cNvPr>
          <p:cNvSpPr txBox="1"/>
          <p:nvPr/>
        </p:nvSpPr>
        <p:spPr>
          <a:xfrm>
            <a:off x="1782260" y="1204424"/>
            <a:ext cx="8470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unito" pitchFamily="2" charset="0"/>
              </a:rPr>
              <a:t>TỔNG KẾT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C957604-726C-3FAB-120D-5196AA21467C}"/>
                  </a:ext>
                </a:extLst>
              </p:cNvPr>
              <p:cNvSpPr txBox="1"/>
              <p:nvPr/>
            </p:nvSpPr>
            <p:spPr>
              <a:xfrm>
                <a:off x="1782260" y="1858021"/>
                <a:ext cx="8470774" cy="1695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latin typeface="Nunito" pitchFamily="2" charset="0"/>
                  </a:rPr>
                  <a:t>Khái </a:t>
                </a:r>
                <a:r>
                  <a:rPr lang="en-US" sz="2800" b="1" dirty="0" err="1">
                    <a:latin typeface="Nunito" pitchFamily="2" charset="0"/>
                  </a:rPr>
                  <a:t>niệm</a:t>
                </a:r>
                <a:r>
                  <a:rPr lang="en-US" sz="2800" dirty="0">
                    <a:latin typeface="Nunito" pitchFamily="2" charset="0"/>
                  </a:rPr>
                  <a:t>: </a:t>
                </a:r>
                <a:r>
                  <a:rPr lang="en-US" sz="2800" dirty="0" err="1">
                    <a:latin typeface="Nunito" pitchFamily="2" charset="0"/>
                  </a:rPr>
                  <a:t>Gọi</a:t>
                </a:r>
                <a:r>
                  <a:rPr lang="en-US" sz="2800" dirty="0">
                    <a:latin typeface="Nunito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Nunito" pitchFamily="2" charset="0"/>
                  </a:rPr>
                  <a:t>là</a:t>
                </a:r>
                <a:r>
                  <a:rPr lang="en-US" sz="2800" dirty="0">
                    <a:latin typeface="Nunito" pitchFamily="2" charset="0"/>
                  </a:rPr>
                  <a:t> </a:t>
                </a:r>
                <a:r>
                  <a:rPr lang="en-US" sz="2800" dirty="0" err="1">
                    <a:latin typeface="Nunito" pitchFamily="2" charset="0"/>
                  </a:rPr>
                  <a:t>phân</a:t>
                </a:r>
                <a:r>
                  <a:rPr lang="en-US" sz="2800" dirty="0">
                    <a:latin typeface="Nunito" pitchFamily="2" charset="0"/>
                  </a:rPr>
                  <a:t> </a:t>
                </a:r>
                <a:r>
                  <a:rPr lang="en-US" sz="2800" dirty="0" err="1">
                    <a:latin typeface="Nunito" pitchFamily="2" charset="0"/>
                  </a:rPr>
                  <a:t>số</a:t>
                </a:r>
                <a:r>
                  <a:rPr lang="en-US" sz="2800" dirty="0">
                    <a:latin typeface="Nunito" pitchFamily="2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800" dirty="0">
                    <a:latin typeface="Nunito" pitchFamily="2" charset="0"/>
                  </a:rPr>
                  <a:t>)</a:t>
                </a:r>
              </a:p>
              <a:p>
                <a:r>
                  <a:rPr lang="en-US" sz="2800" dirty="0">
                    <a:latin typeface="Nunito" pitchFamily="2" charset="0"/>
                  </a:rPr>
                  <a:t>                        Trong </a:t>
                </a:r>
                <a:r>
                  <a:rPr lang="en-US" sz="2800" dirty="0" err="1">
                    <a:latin typeface="Nunito" pitchFamily="2" charset="0"/>
                  </a:rPr>
                  <a:t>đó</a:t>
                </a:r>
                <a:r>
                  <a:rPr lang="en-US" sz="2800" dirty="0">
                    <a:latin typeface="Nunito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Nunito" pitchFamily="2" charset="0"/>
                  </a:rPr>
                  <a:t> </a:t>
                </a:r>
                <a:r>
                  <a:rPr lang="en-US" sz="2800" dirty="0" err="1">
                    <a:latin typeface="Nunito" pitchFamily="2" charset="0"/>
                  </a:rPr>
                  <a:t>là</a:t>
                </a:r>
                <a:r>
                  <a:rPr lang="en-US" sz="2800" dirty="0">
                    <a:latin typeface="Nunito" pitchFamily="2" charset="0"/>
                  </a:rPr>
                  <a:t> </a:t>
                </a:r>
                <a:r>
                  <a:rPr lang="en-US" sz="2800" dirty="0" err="1">
                    <a:latin typeface="Nunito" pitchFamily="2" charset="0"/>
                  </a:rPr>
                  <a:t>Tử</a:t>
                </a:r>
                <a:r>
                  <a:rPr lang="en-US" sz="2800" dirty="0">
                    <a:latin typeface="Nunito" pitchFamily="2" charset="0"/>
                  </a:rPr>
                  <a:t> </a:t>
                </a:r>
                <a:r>
                  <a:rPr lang="en-US" sz="2800" dirty="0" err="1">
                    <a:latin typeface="Nunito" pitchFamily="2" charset="0"/>
                  </a:rPr>
                  <a:t>số</a:t>
                </a:r>
                <a:r>
                  <a:rPr lang="en-US" sz="2800" dirty="0">
                    <a:latin typeface="Nunito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Nunito" pitchFamily="2" charset="0"/>
                  </a:rPr>
                  <a:t> </a:t>
                </a:r>
                <a:r>
                  <a:rPr lang="en-US" sz="2800" dirty="0" err="1">
                    <a:latin typeface="Nunito" pitchFamily="2" charset="0"/>
                  </a:rPr>
                  <a:t>là</a:t>
                </a:r>
                <a:r>
                  <a:rPr lang="en-US" sz="2800" dirty="0">
                    <a:latin typeface="Nunito" pitchFamily="2" charset="0"/>
                  </a:rPr>
                  <a:t> </a:t>
                </a:r>
                <a:r>
                  <a:rPr lang="en-US" sz="2800" dirty="0" err="1">
                    <a:latin typeface="Nunito" pitchFamily="2" charset="0"/>
                  </a:rPr>
                  <a:t>Mẫu</a:t>
                </a:r>
                <a:r>
                  <a:rPr lang="en-US" sz="2800" dirty="0">
                    <a:latin typeface="Nunito" pitchFamily="2" charset="0"/>
                  </a:rPr>
                  <a:t> </a:t>
                </a:r>
                <a:r>
                  <a:rPr lang="en-US" sz="2800" dirty="0" err="1">
                    <a:latin typeface="Nunito" pitchFamily="2" charset="0"/>
                  </a:rPr>
                  <a:t>số</a:t>
                </a:r>
                <a:endParaRPr lang="en-US" sz="2800" dirty="0">
                  <a:latin typeface="Nunito" pitchFamily="2" charset="0"/>
                </a:endParaRPr>
              </a:p>
              <a:p>
                <a:endParaRPr lang="en-US" sz="2800" b="1" dirty="0">
                  <a:latin typeface="Nunito" pitchFamily="2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C957604-726C-3FAB-120D-5196AA214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260" y="1858021"/>
                <a:ext cx="8470774" cy="1695401"/>
              </a:xfrm>
              <a:prstGeom prst="rect">
                <a:avLst/>
              </a:prstGeom>
              <a:blipFill>
                <a:blip r:embed="rId2"/>
                <a:stretch>
                  <a:fillRect l="-1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8AB00B8-AE4B-1559-A8DE-20956CAB009A}"/>
              </a:ext>
            </a:extLst>
          </p:cNvPr>
          <p:cNvSpPr txBox="1"/>
          <p:nvPr/>
        </p:nvSpPr>
        <p:spPr>
          <a:xfrm>
            <a:off x="1782260" y="3322638"/>
            <a:ext cx="84707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Nunito" pitchFamily="2" charset="0"/>
              </a:rPr>
              <a:t>Chú ý</a:t>
            </a:r>
            <a:r>
              <a:rPr lang="en-US" sz="2800" dirty="0">
                <a:latin typeface="Nunito" pitchFamily="2" charset="0"/>
              </a:rPr>
              <a:t>: </a:t>
            </a:r>
            <a:r>
              <a:rPr lang="en-US" sz="2800" dirty="0" err="1">
                <a:latin typeface="Nunito" pitchFamily="2" charset="0"/>
              </a:rPr>
              <a:t>Mọi</a:t>
            </a:r>
            <a:r>
              <a:rPr lang="en-US" sz="2800" dirty="0">
                <a:latin typeface="Nunito" pitchFamily="2" charset="0"/>
              </a:rPr>
              <a:t> </a:t>
            </a:r>
            <a:r>
              <a:rPr lang="en-US" sz="2800" dirty="0" err="1">
                <a:latin typeface="Nunito" pitchFamily="2" charset="0"/>
              </a:rPr>
              <a:t>số</a:t>
            </a:r>
            <a:r>
              <a:rPr lang="en-US" sz="2800" dirty="0">
                <a:latin typeface="Nunito" pitchFamily="2" charset="0"/>
              </a:rPr>
              <a:t> </a:t>
            </a:r>
            <a:r>
              <a:rPr lang="en-US" sz="2800" dirty="0" err="1">
                <a:latin typeface="Nunito" pitchFamily="2" charset="0"/>
              </a:rPr>
              <a:t>nguyên</a:t>
            </a:r>
            <a:r>
              <a:rPr lang="en-US" sz="2800" dirty="0">
                <a:latin typeface="Nunito" pitchFamily="2" charset="0"/>
              </a:rPr>
              <a:t> </a:t>
            </a:r>
            <a:r>
              <a:rPr lang="en-US" sz="2800" dirty="0" err="1">
                <a:latin typeface="Nunito" pitchFamily="2" charset="0"/>
              </a:rPr>
              <a:t>đều</a:t>
            </a:r>
            <a:r>
              <a:rPr lang="en-US" sz="2800" dirty="0">
                <a:latin typeface="Nunito" pitchFamily="2" charset="0"/>
              </a:rPr>
              <a:t> </a:t>
            </a:r>
            <a:r>
              <a:rPr lang="en-US" sz="2800" dirty="0" err="1">
                <a:latin typeface="Nunito" pitchFamily="2" charset="0"/>
              </a:rPr>
              <a:t>biểu</a:t>
            </a:r>
            <a:r>
              <a:rPr lang="en-US" sz="2800" dirty="0">
                <a:latin typeface="Nunito" pitchFamily="2" charset="0"/>
              </a:rPr>
              <a:t> </a:t>
            </a:r>
            <a:r>
              <a:rPr lang="en-US" sz="2800" dirty="0" err="1">
                <a:latin typeface="Nunito" pitchFamily="2" charset="0"/>
              </a:rPr>
              <a:t>diễn</a:t>
            </a:r>
            <a:r>
              <a:rPr lang="en-US" sz="2800" dirty="0">
                <a:latin typeface="Nunito" pitchFamily="2" charset="0"/>
              </a:rPr>
              <a:t> </a:t>
            </a:r>
            <a:r>
              <a:rPr lang="en-US" sz="2800" dirty="0" err="1">
                <a:latin typeface="Nunito" pitchFamily="2" charset="0"/>
              </a:rPr>
              <a:t>được</a:t>
            </a:r>
            <a:r>
              <a:rPr lang="en-US" sz="2800" dirty="0">
                <a:latin typeface="Nunito" pitchFamily="2" charset="0"/>
              </a:rPr>
              <a:t> </a:t>
            </a:r>
            <a:r>
              <a:rPr lang="en-US" sz="2800" dirty="0" err="1">
                <a:latin typeface="Nunito" pitchFamily="2" charset="0"/>
              </a:rPr>
              <a:t>dưới</a:t>
            </a:r>
            <a:r>
              <a:rPr lang="en-US" sz="2800" dirty="0">
                <a:latin typeface="Nunito" pitchFamily="2" charset="0"/>
              </a:rPr>
              <a:t> </a:t>
            </a:r>
            <a:r>
              <a:rPr lang="en-US" sz="2800" dirty="0" err="1">
                <a:latin typeface="Nunito" pitchFamily="2" charset="0"/>
              </a:rPr>
              <a:t>dạng</a:t>
            </a:r>
            <a:r>
              <a:rPr lang="en-US" sz="2800" dirty="0">
                <a:latin typeface="Nunito" pitchFamily="2" charset="0"/>
              </a:rPr>
              <a:t> </a:t>
            </a:r>
            <a:r>
              <a:rPr lang="en-US" sz="2800" dirty="0" err="1">
                <a:latin typeface="Nunito" pitchFamily="2" charset="0"/>
              </a:rPr>
              <a:t>phân</a:t>
            </a:r>
            <a:r>
              <a:rPr lang="en-US" sz="2800" dirty="0">
                <a:latin typeface="Nunito" pitchFamily="2" charset="0"/>
              </a:rPr>
              <a:t> </a:t>
            </a:r>
            <a:r>
              <a:rPr lang="en-US" sz="2800" dirty="0" err="1">
                <a:latin typeface="Nunito" pitchFamily="2" charset="0"/>
              </a:rPr>
              <a:t>số</a:t>
            </a:r>
            <a:endParaRPr lang="en-US" sz="2800" dirty="0">
              <a:latin typeface="Nunito" pitchFamily="2" charset="0"/>
            </a:endParaRPr>
          </a:p>
          <a:p>
            <a:endParaRPr lang="en-US" sz="2800" b="1" dirty="0">
              <a:latin typeface="Nunito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545D084-9CC6-FF14-7B36-0FC5112D615C}"/>
                  </a:ext>
                </a:extLst>
              </p:cNvPr>
              <p:cNvSpPr txBox="1"/>
              <p:nvPr/>
            </p:nvSpPr>
            <p:spPr>
              <a:xfrm>
                <a:off x="1782260" y="4410099"/>
                <a:ext cx="8470774" cy="1695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latin typeface="Nunito" pitchFamily="2" charset="0"/>
                  </a:rPr>
                  <a:t>Định </a:t>
                </a:r>
                <a:r>
                  <a:rPr lang="en-US" sz="2800" b="1" dirty="0" err="1">
                    <a:latin typeface="Nunito" pitchFamily="2" charset="0"/>
                  </a:rPr>
                  <a:t>nghĩa</a:t>
                </a:r>
                <a:r>
                  <a:rPr lang="en-US" sz="2800" dirty="0">
                    <a:latin typeface="Nunito" pitchFamily="2" charset="0"/>
                  </a:rPr>
                  <a:t>: </a:t>
                </a:r>
                <a:r>
                  <a:rPr lang="en-US" sz="2800" dirty="0" err="1">
                    <a:latin typeface="Nunito" pitchFamily="2" charset="0"/>
                  </a:rPr>
                  <a:t>Gọi</a:t>
                </a:r>
                <a:r>
                  <a:rPr lang="en-US" sz="2800" dirty="0">
                    <a:latin typeface="Nunito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Nunito" pitchFamily="2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r>
                  <a:rPr lang="en-US" sz="2800" b="0" dirty="0"/>
                  <a:t>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800" dirty="0">
                    <a:latin typeface="Nunito" pitchFamily="2" charset="0"/>
                  </a:rPr>
                  <a:t>)</a:t>
                </a:r>
              </a:p>
              <a:p>
                <a:r>
                  <a:rPr lang="en-US" sz="2800" dirty="0">
                    <a:latin typeface="Nunito" pitchFamily="2" charset="0"/>
                  </a:rPr>
                  <a:t>                        </a:t>
                </a:r>
                <a:endParaRPr lang="en-US" sz="2800" b="1" dirty="0">
                  <a:latin typeface="Nunito" pitchFamily="2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545D084-9CC6-FF14-7B36-0FC5112D6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260" y="4410099"/>
                <a:ext cx="8470774" cy="1695401"/>
              </a:xfrm>
              <a:prstGeom prst="rect">
                <a:avLst/>
              </a:prstGeom>
              <a:blipFill>
                <a:blip r:embed="rId3"/>
                <a:stretch>
                  <a:fillRect l="-1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55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321</Words>
  <Application>Microsoft Office PowerPoint</Application>
  <PresentationFormat>Widescreen</PresentationFormat>
  <Paragraphs>40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Nunito</vt:lpstr>
      <vt:lpstr>Quicksand Medium</vt:lpstr>
      <vt:lpstr>Pangolin</vt:lpstr>
      <vt:lpstr>Arial</vt:lpstr>
      <vt:lpstr>Cambria Math</vt:lpstr>
      <vt:lpstr>Aptos Display</vt:lpstr>
      <vt:lpstr>Aptos</vt:lpstr>
      <vt:lpstr>Pacifico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Tuan</dc:creator>
  <cp:lastModifiedBy>Nguyen Tuan</cp:lastModifiedBy>
  <cp:revision>2</cp:revision>
  <dcterms:created xsi:type="dcterms:W3CDTF">2024-02-28T15:16:24Z</dcterms:created>
  <dcterms:modified xsi:type="dcterms:W3CDTF">2024-02-28T23:41:30Z</dcterms:modified>
</cp:coreProperties>
</file>