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300" r:id="rId3"/>
    <p:sldId id="271" r:id="rId4"/>
    <p:sldId id="264" r:id="rId5"/>
    <p:sldId id="301" r:id="rId6"/>
    <p:sldId id="302" r:id="rId7"/>
    <p:sldId id="277" r:id="rId8"/>
    <p:sldId id="272" r:id="rId9"/>
    <p:sldId id="278" r:id="rId10"/>
    <p:sldId id="279" r:id="rId11"/>
    <p:sldId id="280" r:id="rId12"/>
    <p:sldId id="281" r:id="rId13"/>
    <p:sldId id="282" r:id="rId14"/>
    <p:sldId id="303" r:id="rId15"/>
    <p:sldId id="283" r:id="rId16"/>
    <p:sldId id="319" r:id="rId17"/>
    <p:sldId id="290" r:id="rId18"/>
    <p:sldId id="298" r:id="rId19"/>
    <p:sldId id="297" r:id="rId20"/>
    <p:sldId id="296" r:id="rId21"/>
    <p:sldId id="299" r:id="rId22"/>
  </p:sldIdLst>
  <p:sldSz cx="18288000" cy="10287000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Nunito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383"/>
    <a:srgbClr val="FF4D4D"/>
    <a:srgbClr val="FEEBEB"/>
    <a:srgbClr val="FF3600"/>
    <a:srgbClr val="1D1F67"/>
    <a:srgbClr val="FF3399"/>
    <a:srgbClr val="FF00FF"/>
    <a:srgbClr val="2B61E2"/>
    <a:srgbClr val="D048CB"/>
    <a:srgbClr val="010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B974-0A57-20A2-46B3-63E4FA41A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06A12-E12A-34AE-695E-2662140FB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15FE5-96C6-66CF-5A2C-0873769F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5ADE3-463F-6530-7B26-C0CC7A34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0231-D825-CF0E-C4E7-E839D211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B8EC-7DEA-994A-4546-27DEBF4C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D5F36-219F-AB3D-9CC8-468637D86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B8A56-4444-DB29-D6DF-509D492E4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D719-B403-7E2F-5F10-B6848FA0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57213-E61A-CF6D-807B-FFCC47AA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9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61B1B1-827E-AF6C-82EA-46C4C442E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73182-3D56-1332-9C87-79D7E08AF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75243-4092-2A2D-A2AC-F71E59C6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CE855-59EC-F55B-4C41-C86C3C93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619FA-2F54-37D6-B25A-79C7B71D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7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4140-41E4-5DF5-A292-5A486BC0B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A0212-1959-93A0-9C40-8C41CD8B1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B0666-821A-7F1E-06E4-710E86DD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40B8B-24EB-BE63-66F9-A0A383BA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97602-9BDD-B435-ADF4-6C99E46F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46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E5BA-C509-383E-3836-521749F2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97F79-F1D1-53C4-FEFA-574EC1CC4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FB9F2-C50D-5452-F97C-B673AC3B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ECDC7-F38C-300A-05EE-ADC12A7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80EB-5E95-AC5A-F646-88FF177E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8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5113-83E0-3645-B034-888FF091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2D7E7-8D73-7DE0-8346-63F44680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69DA7-81E2-C5FD-5F9E-FED00658A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9096-CBB6-B035-48FC-EAB6A9E9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7D7B5-9E14-EF3B-9AA3-76196F49A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6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67BD-C026-0944-59DF-E803E83A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63E4F-D14C-67F2-9EC3-B8B76DC61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D9BD4-7838-BDB0-97D0-E47D54752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AA2A1-4B3C-8F64-169C-4132DE3AB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76A87-8582-E5F5-9333-EFB34714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98066-0F7A-61C7-718A-B6F92535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2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3D0C-4846-8AC5-5BC6-7B16A8E4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B2ECF-98D5-54EC-98E7-538829BF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275FF-D4BA-8601-A0D7-D7EDEB58F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8C8B4A-FA37-9AE9-30E3-EC68A65FF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2E953B-E6C2-C958-0C29-52FEAC6E8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5732E-9941-1F29-8771-F8DC50F2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77FDB-5A43-6EB1-51D1-268AF374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600EE-578C-DFAE-4AB0-D97E9014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92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6434-5748-0F23-02F6-5A4587896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6FD1C-AA9C-C869-73D0-EEF28F9C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11AD0-6021-465C-F01B-B859740D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E4EDA-2785-7AF9-3906-B9B3B83B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80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0B47A-2446-233D-B41D-B7F1C603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D599E-F546-A0B3-3779-12C9DEE3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C4932-AECB-4C4B-69D7-FC61E368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8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49881-2100-72B7-B3D6-5049A2509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187B4-93A3-023A-85C7-5588186D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435ED-3B2F-5037-1585-B2796264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E11A8-E987-38CD-01E9-27985134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15827-CD3D-CEE0-76FD-E34C6C33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D6C16-6E52-F3A4-9E19-E9F549A4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5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5ED5-3AAB-4B5D-47C5-DE38859E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954C-7360-BF1E-8A33-E0F25C77F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FDD16-E991-70AC-6DFF-B75FA72E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EB099-7E01-25A5-0017-EAE68154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FCE65-007E-48A8-DF89-65A048FE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5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9167-7245-AB6B-091C-16350172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31A7B-34B6-DF20-AAE2-C28646335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62F4B-B554-F279-53C5-D68696CD8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ADFCC-D672-75B4-E55E-9B26F931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A7352-18E3-047C-8853-9BA9F937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FE544-24FF-274F-F64A-03876746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0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8BD8-A54D-7D38-896E-1D196A0D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D6BA3-A3A1-9C01-A147-452158563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5F1D3-EA8B-0544-8D1A-B6E601E8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DC855-09D4-7FEF-BA61-99862D5DF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89B5-89CE-0C7F-63B9-D77DDA84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6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8D1817-38C8-D439-DFFE-F75104D08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7542D-4665-39CC-11ED-E0EDB3AB6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87468-7421-1B30-729F-AF006167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41FC-2590-53E4-246D-A97F3E8B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B1336-029D-E348-EA9A-5D068FED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4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EE872-4362-03E3-1353-C702F76D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F1B8-4AE8-CD0D-C7D3-D67C1D409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875A9-BF7C-419E-C531-0567BE09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FD8FF-4387-0B69-2FE7-A954B984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1EFB1-C5B4-A3A1-FA78-B514F5780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E92C-2772-B903-8485-837D3F2A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087F-2569-19B9-547C-D665E89D8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46BE8-756D-1AD3-13E9-6DE7278C2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86731-08A0-9922-7186-B924DECA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80DB3-1CF0-AE15-0E8D-9F02E75D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82EF0-CCE8-0B32-4B94-B559586B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9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AEA11-E73C-C241-856D-797BB302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87A-CB61-7DC3-7132-880826082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202BA-1473-DC65-B4CC-E096BBE4D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9A8FE-5808-3286-63BD-8DF64E3DA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E932F-3F6E-D43F-32A5-5BCD57BE1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085CF-8C4E-E821-D3B6-E4CA7DB8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C8522-D0D9-B2CB-4224-67147FFA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90C930-5191-3754-4026-8B7085EF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6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E9CD-5E84-D6B6-12E7-9332BFB9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13F5A-7CE9-ACE8-CEC2-4B3C91A1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2D195-168D-09C1-A0A0-FC34C3B8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034EA-28B2-03ED-B4EC-A862BB41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5665D-B6F4-459E-13B3-9BD41C18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8C960-24E8-6459-A151-632D0BA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68E36-3CBB-643D-28EA-90EC5140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2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79E8-2363-C93A-B5A4-7D072950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714B-A006-CC48-971B-736FD3F89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153FB-AFEB-28E7-5DB8-F330E52B2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D10D-D8B5-69E2-9737-A5B128A9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54707-27EC-018E-CC95-47A9E440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4FC30-B16F-CE05-5A5F-F52CF118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B18-2D33-945E-752D-3B4C1BF1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C34AF8-9F50-B478-5046-3B5AC5D36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1C6D2-D325-3A91-FDBE-E71D6EC53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1DD32-1600-085B-9FBE-76AB7674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72113-2F0D-FE92-3136-528FCC7C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5A859-7AFB-D3D9-E81E-FFC98126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BA42D-17EA-D38E-5FAF-5FBC7C36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4FECF-D543-C8C8-1F7E-C9D525256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F575-FBB9-16B9-A357-930EC8CE7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A92B3E-C34C-419A-81C0-F76931B1847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EE456-4DAF-BBC1-1028-BA6B8DCFF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D2508-56C6-548D-092A-C51D679F5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1E9A3A-8C56-419A-9AE9-EADFE8DF5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12A77-716A-5E50-9905-F6E4124E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042C6-EF42-1BA7-1B7A-2FC7247E4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18463-9F3C-E854-122B-67870AF71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32D9E3-59C4-4BF8-8CAB-25995805E94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70BAF-BAE6-9E1A-B6A3-8C0C174C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8E928-558F-98E5-A213-680499EE7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D0AF17-53B7-4732-AB65-6EFA5256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hyperlink" Target="%5bPPT%5d%20CV_B&#192;I%2010_HAI%20B&#192;I%20TO&#193;N%20V&#7872;%20PH&#194;N%20S&#7888;%20(TI&#7870;T%202).ppt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" Target="slide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90" y="1027127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4" y="660934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2072776" y="1689765"/>
            <a:ext cx="14723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vi-VN" sz="4200" b="1" dirty="0">
                <a:solidFill>
                  <a:srgbClr val="156082"/>
                </a:solidFill>
                <a:latin typeface="Nunito" pitchFamily="2" charset="0"/>
              </a:rPr>
              <a:t>NỘI QUY LỚP HỌC</a:t>
            </a:r>
            <a:endParaRPr lang="en-US" sz="4200" b="1" dirty="0">
              <a:solidFill>
                <a:srgbClr val="156082"/>
              </a:solidFill>
              <a:latin typeface="Nuni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119C2-7601-E119-7876-8EBB56A3246C}"/>
              </a:ext>
            </a:extLst>
          </p:cNvPr>
          <p:cNvSpPr txBox="1"/>
          <p:nvPr/>
        </p:nvSpPr>
        <p:spPr>
          <a:xfrm>
            <a:off x="1187421" y="2840789"/>
            <a:ext cx="78018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4200" b="1" dirty="0">
                <a:solidFill>
                  <a:srgbClr val="00B050"/>
                </a:solidFill>
                <a:latin typeface="Nunito" pitchFamily="2" charset="0"/>
              </a:rPr>
              <a:t>PHÁT BIỂU</a:t>
            </a:r>
          </a:p>
          <a:p>
            <a:pPr defTabSz="1371600"/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+ 01 </a:t>
            </a:r>
            <a:r>
              <a:rPr lang="en-US" sz="3900" b="1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điểm</a:t>
            </a:r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/3 </a:t>
            </a:r>
            <a:r>
              <a:rPr lang="en-US" sz="3900" b="1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lần</a:t>
            </a:r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3900" b="1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giơ</a:t>
            </a:r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3900" b="1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tay</a:t>
            </a:r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+ </a:t>
            </a:r>
            <a:r>
              <a:rPr lang="en-US" sz="3900" b="1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trả</a:t>
            </a:r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3900" b="1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lời</a:t>
            </a:r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3900" b="1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đúng</a:t>
            </a:r>
            <a:r>
              <a:rPr lang="en-US" sz="39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.</a:t>
            </a:r>
          </a:p>
          <a:p>
            <a:pPr defTabSz="1371600"/>
            <a:r>
              <a:rPr lang="en-US" sz="42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</a:pP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Điểm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sẽ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được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tích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ngay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sau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tiết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học</a:t>
            </a:r>
            <a:endParaRPr lang="en-US" sz="4200" dirty="0">
              <a:solidFill>
                <a:srgbClr val="0E2841">
                  <a:lumMod val="50000"/>
                </a:srgbClr>
              </a:solidFill>
              <a:latin typeface="Nunito" pitchFamily="2" charset="0"/>
            </a:endParaRPr>
          </a:p>
          <a:p>
            <a:pPr marL="685800" indent="-685800" defTabSz="1371600">
              <a:buFont typeface="Arial" panose="020B0604020202020204" pitchFamily="34" charset="0"/>
              <a:buChar char="•"/>
            </a:pP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Điểm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được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cộng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vào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điểm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kiểm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tra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hệ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số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1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</a:pP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Ghi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nhận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tích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điểm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của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nhóm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cho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cá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en-US" sz="4200" dirty="0" err="1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nhân</a:t>
            </a:r>
            <a:r>
              <a:rPr lang="en-US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r>
              <a:rPr lang="vi-VN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  <a:endParaRPr lang="en-US" sz="4200" dirty="0">
              <a:solidFill>
                <a:srgbClr val="0E2841">
                  <a:lumMod val="50000"/>
                </a:srgbClr>
              </a:solidFill>
              <a:latin typeface="Nunit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A9898-CFC8-8202-B7BD-C5796D5CD2A8}"/>
              </a:ext>
            </a:extLst>
          </p:cNvPr>
          <p:cNvSpPr txBox="1"/>
          <p:nvPr/>
        </p:nvSpPr>
        <p:spPr>
          <a:xfrm>
            <a:off x="9298743" y="3002705"/>
            <a:ext cx="780183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4200" b="1" dirty="0">
                <a:solidFill>
                  <a:srgbClr val="C00000"/>
                </a:solidFill>
                <a:latin typeface="Nunito" pitchFamily="2" charset="0"/>
              </a:rPr>
              <a:t>QUY TẮC TIẾNG ỒN</a:t>
            </a:r>
            <a:r>
              <a:rPr lang="en-US" sz="4200" b="1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</a:pPr>
            <a:r>
              <a:rPr lang="vi-VN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Giữ trật tự trong lớp  </a:t>
            </a:r>
          </a:p>
          <a:p>
            <a:pPr defTabSz="1371600"/>
            <a:r>
              <a:rPr lang="vi-VN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    </a:t>
            </a:r>
            <a:r>
              <a:rPr lang="vi-VN" sz="36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L1: Nhắc nhở</a:t>
            </a:r>
          </a:p>
          <a:p>
            <a:pPr defTabSz="1371600"/>
            <a:r>
              <a:rPr lang="vi-VN" sz="36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     L2: -1đ/Không được tham gia trò chơi nhận thưởng/Trừ thưởng</a:t>
            </a:r>
            <a:endParaRPr lang="en-US" sz="3600" dirty="0">
              <a:solidFill>
                <a:srgbClr val="0E2841">
                  <a:lumMod val="50000"/>
                </a:srgbClr>
              </a:solidFill>
              <a:latin typeface="Nunito" pitchFamily="2" charset="0"/>
            </a:endParaRPr>
          </a:p>
          <a:p>
            <a:pPr marL="685800" indent="-685800" defTabSz="1371600">
              <a:buFont typeface="Arial" panose="020B0604020202020204" pitchFamily="34" charset="0"/>
              <a:buChar char="•"/>
            </a:pPr>
            <a:r>
              <a:rPr lang="vi-VN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Khi trao đổi nhóm, HS trao đổi âm thanh đủ nghe trong nhóm</a:t>
            </a:r>
          </a:p>
          <a:p>
            <a:pPr defTabSz="1371600"/>
            <a:r>
              <a:rPr lang="vi-VN" sz="42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    </a:t>
            </a:r>
            <a:r>
              <a:rPr lang="vi-VN" sz="36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L1: Nhắc nhở</a:t>
            </a:r>
          </a:p>
          <a:p>
            <a:pPr defTabSz="1371600"/>
            <a:r>
              <a:rPr lang="vi-VN" sz="3600" dirty="0">
                <a:solidFill>
                  <a:srgbClr val="0E2841">
                    <a:lumMod val="50000"/>
                  </a:srgbClr>
                </a:solidFill>
                <a:latin typeface="Nunito" pitchFamily="2" charset="0"/>
              </a:rPr>
              <a:t>      L2: -1đ/Trừ thưởng các thành viên nhóm</a:t>
            </a:r>
            <a:endParaRPr lang="en-US" sz="3600" dirty="0">
              <a:solidFill>
                <a:srgbClr val="0E2841">
                  <a:lumMod val="50000"/>
                </a:srgbClr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" grpId="0" build="allAtOnce"/>
      <p:bldP spid="2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8ABD-DD91-D1F7-80FC-688072EA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CF8A47-C25E-6720-9A12-0DECB22DD986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F1EA97A-0EED-AA6B-FAAE-64B36441D343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3A55C-1413-5A3C-4D36-021B00970A2E}"/>
              </a:ext>
            </a:extLst>
          </p:cNvPr>
          <p:cNvSpPr txBox="1"/>
          <p:nvPr/>
        </p:nvSpPr>
        <p:spPr>
          <a:xfrm>
            <a:off x="5872981" y="775253"/>
            <a:ext cx="724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srgbClr val="C00000"/>
                </a:solidFill>
                <a:latin typeface="Nunito" pitchFamily="2" charset="0"/>
              </a:rPr>
              <a:t>HOẠT ĐỘNG NHÓM 4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9D4AC48D-310D-51C9-71DD-DB2A6D61C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7CD4DB-CA6C-3CF6-5B62-961B3E2285E4}"/>
              </a:ext>
            </a:extLst>
          </p:cNvPr>
          <p:cNvSpPr/>
          <p:nvPr/>
        </p:nvSpPr>
        <p:spPr>
          <a:xfrm>
            <a:off x="2682584" y="4184235"/>
            <a:ext cx="1064967" cy="106496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18783C-B3B9-BAEE-0639-3A654FDD1CA8}"/>
              </a:ext>
            </a:extLst>
          </p:cNvPr>
          <p:cNvSpPr/>
          <p:nvPr/>
        </p:nvSpPr>
        <p:spPr>
          <a:xfrm>
            <a:off x="5164742" y="4184235"/>
            <a:ext cx="1064967" cy="106496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38A3BF-7FA6-73C6-41D7-9D4A3330730C}"/>
              </a:ext>
            </a:extLst>
          </p:cNvPr>
          <p:cNvSpPr/>
          <p:nvPr/>
        </p:nvSpPr>
        <p:spPr>
          <a:xfrm>
            <a:off x="2682584" y="6281259"/>
            <a:ext cx="1064967" cy="106496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D9204A-ED8B-DAE3-283A-2BDD3EB7CD28}"/>
              </a:ext>
            </a:extLst>
          </p:cNvPr>
          <p:cNvSpPr/>
          <p:nvPr/>
        </p:nvSpPr>
        <p:spPr>
          <a:xfrm>
            <a:off x="5164742" y="6281259"/>
            <a:ext cx="1064967" cy="106496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CC01A1EE-58F6-46DE-5CA4-861DEC423786}"/>
              </a:ext>
            </a:extLst>
          </p:cNvPr>
          <p:cNvSpPr/>
          <p:nvPr/>
        </p:nvSpPr>
        <p:spPr>
          <a:xfrm>
            <a:off x="3560601" y="3628941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080745E8-87FD-F118-52AA-259D7A17C309}"/>
              </a:ext>
            </a:extLst>
          </p:cNvPr>
          <p:cNvSpPr/>
          <p:nvPr/>
        </p:nvSpPr>
        <p:spPr>
          <a:xfrm rot="5400000">
            <a:off x="5659332" y="5567383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D3F9810A-E0D0-0543-90EA-25D1DB5C6D05}"/>
              </a:ext>
            </a:extLst>
          </p:cNvPr>
          <p:cNvSpPr/>
          <p:nvPr/>
        </p:nvSpPr>
        <p:spPr>
          <a:xfrm rot="10800000">
            <a:off x="3532938" y="7457272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Arrow: Curved Down 21">
            <a:extLst>
              <a:ext uri="{FF2B5EF4-FFF2-40B4-BE49-F238E27FC236}">
                <a16:creationId xmlns:a16="http://schemas.microsoft.com/office/drawing/2014/main" id="{C08C95CB-9210-B4E4-3BA3-CBA1C19E5CCE}"/>
              </a:ext>
            </a:extLst>
          </p:cNvPr>
          <p:cNvSpPr/>
          <p:nvPr/>
        </p:nvSpPr>
        <p:spPr>
          <a:xfrm rot="16200000">
            <a:off x="1417131" y="5413816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5B87D58-6A93-05BF-EDED-CE2CBD280F3B}"/>
              </a:ext>
            </a:extLst>
          </p:cNvPr>
          <p:cNvSpPr/>
          <p:nvPr/>
        </p:nvSpPr>
        <p:spPr>
          <a:xfrm>
            <a:off x="8153400" y="8991621"/>
            <a:ext cx="2007705" cy="63444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unito" pitchFamily="2" charset="0"/>
              </a:rPr>
              <a:t>LƯỢT 3</a:t>
            </a:r>
          </a:p>
        </p:txBody>
      </p:sp>
      <p:pic>
        <p:nvPicPr>
          <p:cNvPr id="24" name="Picture 23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96A41BE2-C6A1-225C-055F-28F3EBD69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8" y="2616177"/>
            <a:ext cx="1530335" cy="12419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D62A567-ECA8-2DAF-A657-97BB3A6716B2}"/>
              </a:ext>
            </a:extLst>
          </p:cNvPr>
          <p:cNvSpPr txBox="1"/>
          <p:nvPr/>
        </p:nvSpPr>
        <p:spPr>
          <a:xfrm>
            <a:off x="2458660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3</a:t>
            </a:r>
          </a:p>
        </p:txBody>
      </p:sp>
      <p:pic>
        <p:nvPicPr>
          <p:cNvPr id="26" name="Picture 25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53CCF804-69C5-FCB3-418F-03A90636BA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9" y="2595408"/>
            <a:ext cx="1530335" cy="12419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5EA14B-F422-26FD-13FF-C9FCA4EBEAE8}"/>
              </a:ext>
            </a:extLst>
          </p:cNvPr>
          <p:cNvSpPr txBox="1"/>
          <p:nvPr/>
        </p:nvSpPr>
        <p:spPr>
          <a:xfrm>
            <a:off x="5629751" y="3047229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4</a:t>
            </a:r>
          </a:p>
        </p:txBody>
      </p:sp>
      <p:pic>
        <p:nvPicPr>
          <p:cNvPr id="28" name="Picture 27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35004936-8362-B669-E7EE-9170B8808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9" y="7613204"/>
            <a:ext cx="1530335" cy="12419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B9E316-2BAA-EFBB-58C5-F5E6CF4275B4}"/>
              </a:ext>
            </a:extLst>
          </p:cNvPr>
          <p:cNvSpPr txBox="1"/>
          <p:nvPr/>
        </p:nvSpPr>
        <p:spPr>
          <a:xfrm>
            <a:off x="5929781" y="8065025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1</a:t>
            </a:r>
          </a:p>
        </p:txBody>
      </p:sp>
      <p:pic>
        <p:nvPicPr>
          <p:cNvPr id="30" name="Picture 29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3F200A48-3F14-B496-77F3-FBD09BD8A9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25" y="7635345"/>
            <a:ext cx="1530335" cy="12419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AD082D2-3410-B1BA-67AB-9EE186748C0F}"/>
              </a:ext>
            </a:extLst>
          </p:cNvPr>
          <p:cNvSpPr txBox="1"/>
          <p:nvPr/>
        </p:nvSpPr>
        <p:spPr>
          <a:xfrm>
            <a:off x="2482517" y="8087166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9541D96-FB91-BBED-4616-C72AEF5447E2}"/>
              </a:ext>
            </a:extLst>
          </p:cNvPr>
          <p:cNvSpPr/>
          <p:nvPr/>
        </p:nvSpPr>
        <p:spPr>
          <a:xfrm>
            <a:off x="9636949" y="4715349"/>
            <a:ext cx="1004530" cy="1041265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172186D-1ADC-18D5-2293-17F311A88472}"/>
              </a:ext>
            </a:extLst>
          </p:cNvPr>
          <p:cNvSpPr/>
          <p:nvPr/>
        </p:nvSpPr>
        <p:spPr>
          <a:xfrm>
            <a:off x="11978247" y="4715349"/>
            <a:ext cx="1004530" cy="1041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78B1E15-C69A-2662-B438-A1DB4D9AD190}"/>
              </a:ext>
            </a:extLst>
          </p:cNvPr>
          <p:cNvSpPr/>
          <p:nvPr/>
        </p:nvSpPr>
        <p:spPr>
          <a:xfrm>
            <a:off x="14290964" y="4715349"/>
            <a:ext cx="1004530" cy="1041265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45" name="Arrow: Curved Down 44">
            <a:extLst>
              <a:ext uri="{FF2B5EF4-FFF2-40B4-BE49-F238E27FC236}">
                <a16:creationId xmlns:a16="http://schemas.microsoft.com/office/drawing/2014/main" id="{A05113E5-B721-8F95-5FC6-FC22F5BEB8A6}"/>
              </a:ext>
            </a:extLst>
          </p:cNvPr>
          <p:cNvSpPr/>
          <p:nvPr/>
        </p:nvSpPr>
        <p:spPr>
          <a:xfrm>
            <a:off x="10379740" y="4113189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Arrow: Curved Down 45">
            <a:extLst>
              <a:ext uri="{FF2B5EF4-FFF2-40B4-BE49-F238E27FC236}">
                <a16:creationId xmlns:a16="http://schemas.microsoft.com/office/drawing/2014/main" id="{87D2A406-15C6-F28D-9BE7-29C0A3FF0BAF}"/>
              </a:ext>
            </a:extLst>
          </p:cNvPr>
          <p:cNvSpPr/>
          <p:nvPr/>
        </p:nvSpPr>
        <p:spPr>
          <a:xfrm>
            <a:off x="12865623" y="4166771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F392D5A5-A790-DDB6-0733-9949490B4CFB}"/>
              </a:ext>
            </a:extLst>
          </p:cNvPr>
          <p:cNvSpPr/>
          <p:nvPr/>
        </p:nvSpPr>
        <p:spPr>
          <a:xfrm rot="10800000">
            <a:off x="10403874" y="5827509"/>
            <a:ext cx="5826727" cy="935438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48" name="Picture 47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ED8855F1-C2D9-D4AB-9897-2709E56CFE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5" y="2552700"/>
            <a:ext cx="1530335" cy="12419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03C46A0-1223-8718-A949-19C56953A811}"/>
              </a:ext>
            </a:extLst>
          </p:cNvPr>
          <p:cNvSpPr txBox="1"/>
          <p:nvPr/>
        </p:nvSpPr>
        <p:spPr>
          <a:xfrm>
            <a:off x="9472657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3</a:t>
            </a:r>
          </a:p>
        </p:txBody>
      </p:sp>
      <p:pic>
        <p:nvPicPr>
          <p:cNvPr id="51" name="Picture 50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ECEC7733-9F9B-A28E-06D4-F1081AEE4F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552700"/>
            <a:ext cx="1530335" cy="124195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8E5B963-A74B-05B0-9ADC-DC99762586B6}"/>
              </a:ext>
            </a:extLst>
          </p:cNvPr>
          <p:cNvSpPr txBox="1"/>
          <p:nvPr/>
        </p:nvSpPr>
        <p:spPr>
          <a:xfrm>
            <a:off x="11993592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4</a:t>
            </a:r>
          </a:p>
        </p:txBody>
      </p:sp>
      <p:pic>
        <p:nvPicPr>
          <p:cNvPr id="53" name="Picture 52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A9F89503-E11B-C1C6-C98F-77FB469D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565" y="2616177"/>
            <a:ext cx="1530335" cy="124195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AB1084F-1E07-E6EC-334F-81265744DE30}"/>
              </a:ext>
            </a:extLst>
          </p:cNvPr>
          <p:cNvSpPr txBox="1"/>
          <p:nvPr/>
        </p:nvSpPr>
        <p:spPr>
          <a:xfrm>
            <a:off x="14579357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1</a:t>
            </a:r>
          </a:p>
        </p:txBody>
      </p:sp>
      <p:pic>
        <p:nvPicPr>
          <p:cNvPr id="55" name="Picture 54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8F1A14B3-8F0B-BA76-5FA9-15797BF3F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305" y="4242570"/>
            <a:ext cx="1530335" cy="124195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68DDCB4-7549-CEDA-3152-4462A621F9E7}"/>
              </a:ext>
            </a:extLst>
          </p:cNvPr>
          <p:cNvSpPr txBox="1"/>
          <p:nvPr/>
        </p:nvSpPr>
        <p:spPr>
          <a:xfrm>
            <a:off x="16121097" y="469439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2</a:t>
            </a:r>
          </a:p>
        </p:txBody>
      </p:sp>
      <p:pic>
        <p:nvPicPr>
          <p:cNvPr id="58" name="90 SECONDS TIMER (1 MINUTE 30 SECONDS ROUND)">
            <a:hlinkClick r:id="" action="ppaction://media"/>
            <a:extLst>
              <a:ext uri="{FF2B5EF4-FFF2-40B4-BE49-F238E27FC236}">
                <a16:creationId xmlns:a16="http://schemas.microsoft.com/office/drawing/2014/main" id="{F184005A-7CFB-DE3D-117C-B68FE4699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40294" y="7815174"/>
            <a:ext cx="4447961" cy="25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1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">
        <p159:morph option="byObject"/>
      </p:transition>
    </mc:Choice>
    <mc:Fallback xmlns="">
      <p:transition spd="slow"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8ABD-DD91-D1F7-80FC-688072EA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CF8A47-C25E-6720-9A12-0DECB22DD986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1EA97A-0EED-AA6B-FAAE-64B36441D343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3A55C-1413-5A3C-4D36-021B00970A2E}"/>
              </a:ext>
            </a:extLst>
          </p:cNvPr>
          <p:cNvSpPr txBox="1"/>
          <p:nvPr/>
        </p:nvSpPr>
        <p:spPr>
          <a:xfrm>
            <a:off x="5872981" y="775253"/>
            <a:ext cx="724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srgbClr val="C00000"/>
                </a:solidFill>
                <a:latin typeface="Nunito" pitchFamily="2" charset="0"/>
              </a:rPr>
              <a:t>HOẠT ĐỘNG NHÓM 4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9D4AC48D-310D-51C9-71DD-DB2A6D61C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sp>
        <p:nvSpPr>
          <p:cNvPr id="8" name="Arrow: U-Turn 7">
            <a:hlinkClick r:id="rId5" action="ppaction://hlinksldjump"/>
            <a:extLst>
              <a:ext uri="{FF2B5EF4-FFF2-40B4-BE49-F238E27FC236}">
                <a16:creationId xmlns:a16="http://schemas.microsoft.com/office/drawing/2014/main" id="{83FF6B0E-1767-F0F9-3543-08410F02D6CE}"/>
              </a:ext>
            </a:extLst>
          </p:cNvPr>
          <p:cNvSpPr/>
          <p:nvPr/>
        </p:nvSpPr>
        <p:spPr>
          <a:xfrm rot="16200000">
            <a:off x="16089416" y="691015"/>
            <a:ext cx="914400" cy="1053568"/>
          </a:xfrm>
          <a:prstGeom prst="uturnArrow">
            <a:avLst/>
          </a:prstGeom>
          <a:solidFill>
            <a:schemeClr val="accent4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F766886-E5C1-D45D-1B1A-FDE41974DFC8}"/>
              </a:ext>
            </a:extLst>
          </p:cNvPr>
          <p:cNvSpPr/>
          <p:nvPr/>
        </p:nvSpPr>
        <p:spPr>
          <a:xfrm>
            <a:off x="2682584" y="4184235"/>
            <a:ext cx="1064967" cy="106496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60DBCCC-A65B-C074-31E2-2F1602D3FA55}"/>
              </a:ext>
            </a:extLst>
          </p:cNvPr>
          <p:cNvSpPr/>
          <p:nvPr/>
        </p:nvSpPr>
        <p:spPr>
          <a:xfrm>
            <a:off x="5164742" y="4184235"/>
            <a:ext cx="1064967" cy="106496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5A262D8-5A73-3C40-05C1-BF68F3E4BB0C}"/>
              </a:ext>
            </a:extLst>
          </p:cNvPr>
          <p:cNvSpPr/>
          <p:nvPr/>
        </p:nvSpPr>
        <p:spPr>
          <a:xfrm>
            <a:off x="2682584" y="6281259"/>
            <a:ext cx="1064967" cy="106496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D6A2F75-6CF2-1257-9692-69E31F823848}"/>
              </a:ext>
            </a:extLst>
          </p:cNvPr>
          <p:cNvSpPr/>
          <p:nvPr/>
        </p:nvSpPr>
        <p:spPr>
          <a:xfrm>
            <a:off x="5164742" y="6281259"/>
            <a:ext cx="1064967" cy="106496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62" name="Arrow: Curved Down 61">
            <a:extLst>
              <a:ext uri="{FF2B5EF4-FFF2-40B4-BE49-F238E27FC236}">
                <a16:creationId xmlns:a16="http://schemas.microsoft.com/office/drawing/2014/main" id="{938E25BF-9C31-B84C-A01A-6AA46701852B}"/>
              </a:ext>
            </a:extLst>
          </p:cNvPr>
          <p:cNvSpPr/>
          <p:nvPr/>
        </p:nvSpPr>
        <p:spPr>
          <a:xfrm>
            <a:off x="3560601" y="3628941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3" name="Arrow: Curved Down 62">
            <a:extLst>
              <a:ext uri="{FF2B5EF4-FFF2-40B4-BE49-F238E27FC236}">
                <a16:creationId xmlns:a16="http://schemas.microsoft.com/office/drawing/2014/main" id="{9379BEAC-8AC3-F075-3531-FB4281BE4F6A}"/>
              </a:ext>
            </a:extLst>
          </p:cNvPr>
          <p:cNvSpPr/>
          <p:nvPr/>
        </p:nvSpPr>
        <p:spPr>
          <a:xfrm rot="5400000">
            <a:off x="5659332" y="5567383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4" name="Arrow: Curved Down 63">
            <a:extLst>
              <a:ext uri="{FF2B5EF4-FFF2-40B4-BE49-F238E27FC236}">
                <a16:creationId xmlns:a16="http://schemas.microsoft.com/office/drawing/2014/main" id="{DD59573D-9B8B-65B7-A9CE-659ADB9C2E04}"/>
              </a:ext>
            </a:extLst>
          </p:cNvPr>
          <p:cNvSpPr/>
          <p:nvPr/>
        </p:nvSpPr>
        <p:spPr>
          <a:xfrm rot="10800000">
            <a:off x="3532938" y="7457272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5" name="Arrow: Curved Down 64">
            <a:extLst>
              <a:ext uri="{FF2B5EF4-FFF2-40B4-BE49-F238E27FC236}">
                <a16:creationId xmlns:a16="http://schemas.microsoft.com/office/drawing/2014/main" id="{2DBA5289-EF19-6B81-23B6-AFAB336915CF}"/>
              </a:ext>
            </a:extLst>
          </p:cNvPr>
          <p:cNvSpPr/>
          <p:nvPr/>
        </p:nvSpPr>
        <p:spPr>
          <a:xfrm rot="16200000">
            <a:off x="1417131" y="5413816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F1CC3A4-FB3A-3BDE-0901-D072E735A54A}"/>
              </a:ext>
            </a:extLst>
          </p:cNvPr>
          <p:cNvSpPr/>
          <p:nvPr/>
        </p:nvSpPr>
        <p:spPr>
          <a:xfrm>
            <a:off x="8153400" y="8991621"/>
            <a:ext cx="2007705" cy="63444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unito" pitchFamily="2" charset="0"/>
              </a:rPr>
              <a:t>LƯỢT 4</a:t>
            </a:r>
          </a:p>
        </p:txBody>
      </p:sp>
      <p:pic>
        <p:nvPicPr>
          <p:cNvPr id="67" name="Picture 66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4C7A3F5F-3C73-55E1-D14C-038076E80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8" y="2616177"/>
            <a:ext cx="1530335" cy="124195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2130C42-CA33-4FCD-3FCE-1B5DBD43D774}"/>
              </a:ext>
            </a:extLst>
          </p:cNvPr>
          <p:cNvSpPr txBox="1"/>
          <p:nvPr/>
        </p:nvSpPr>
        <p:spPr>
          <a:xfrm>
            <a:off x="2458660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2</a:t>
            </a:r>
          </a:p>
        </p:txBody>
      </p:sp>
      <p:pic>
        <p:nvPicPr>
          <p:cNvPr id="69" name="Picture 68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A5F9E8BF-DCD5-9D4E-7683-938119B4E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9" y="2595408"/>
            <a:ext cx="1530335" cy="124195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C9487A0D-C984-CBA2-4AE8-2A633AF66342}"/>
              </a:ext>
            </a:extLst>
          </p:cNvPr>
          <p:cNvSpPr txBox="1"/>
          <p:nvPr/>
        </p:nvSpPr>
        <p:spPr>
          <a:xfrm>
            <a:off x="5629751" y="3047229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3</a:t>
            </a:r>
          </a:p>
        </p:txBody>
      </p:sp>
      <p:pic>
        <p:nvPicPr>
          <p:cNvPr id="71" name="Picture 70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2473271A-4DC9-CF18-EC94-7659B5024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9" y="7613204"/>
            <a:ext cx="1530335" cy="124195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76E3B78-1A3B-BDE8-BF52-D17ED1B72673}"/>
              </a:ext>
            </a:extLst>
          </p:cNvPr>
          <p:cNvSpPr txBox="1"/>
          <p:nvPr/>
        </p:nvSpPr>
        <p:spPr>
          <a:xfrm>
            <a:off x="5929781" y="8065025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4</a:t>
            </a:r>
          </a:p>
        </p:txBody>
      </p:sp>
      <p:pic>
        <p:nvPicPr>
          <p:cNvPr id="73" name="Picture 72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AC50E1E7-933B-10FE-92E6-F4EE8EE80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25" y="7635345"/>
            <a:ext cx="1530335" cy="124195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C3B5F2E-F1B9-15F3-D654-C6A4A040DE0A}"/>
              </a:ext>
            </a:extLst>
          </p:cNvPr>
          <p:cNvSpPr txBox="1"/>
          <p:nvPr/>
        </p:nvSpPr>
        <p:spPr>
          <a:xfrm>
            <a:off x="2482517" y="8087166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7143320-2425-62E7-17C5-366994A7B3E3}"/>
              </a:ext>
            </a:extLst>
          </p:cNvPr>
          <p:cNvSpPr/>
          <p:nvPr/>
        </p:nvSpPr>
        <p:spPr>
          <a:xfrm>
            <a:off x="9636949" y="4715349"/>
            <a:ext cx="1004530" cy="1041265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45DAC82-B94D-20DB-E4D5-0CC4329B8CD8}"/>
              </a:ext>
            </a:extLst>
          </p:cNvPr>
          <p:cNvSpPr/>
          <p:nvPr/>
        </p:nvSpPr>
        <p:spPr>
          <a:xfrm>
            <a:off x="11978247" y="4715349"/>
            <a:ext cx="1004530" cy="1041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75368E8-3AE9-2AFD-FA35-EC29E11EF4E6}"/>
              </a:ext>
            </a:extLst>
          </p:cNvPr>
          <p:cNvSpPr/>
          <p:nvPr/>
        </p:nvSpPr>
        <p:spPr>
          <a:xfrm>
            <a:off x="14290964" y="4715349"/>
            <a:ext cx="1004530" cy="1041265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80" name="Arrow: Curved Down 79">
            <a:extLst>
              <a:ext uri="{FF2B5EF4-FFF2-40B4-BE49-F238E27FC236}">
                <a16:creationId xmlns:a16="http://schemas.microsoft.com/office/drawing/2014/main" id="{A7E43336-FB15-6D53-4490-31C4F94F62AC}"/>
              </a:ext>
            </a:extLst>
          </p:cNvPr>
          <p:cNvSpPr/>
          <p:nvPr/>
        </p:nvSpPr>
        <p:spPr>
          <a:xfrm>
            <a:off x="10379740" y="4113189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1" name="Arrow: Curved Down 80">
            <a:extLst>
              <a:ext uri="{FF2B5EF4-FFF2-40B4-BE49-F238E27FC236}">
                <a16:creationId xmlns:a16="http://schemas.microsoft.com/office/drawing/2014/main" id="{589090EA-1675-5D58-3B76-5DC3FC9EB544}"/>
              </a:ext>
            </a:extLst>
          </p:cNvPr>
          <p:cNvSpPr/>
          <p:nvPr/>
        </p:nvSpPr>
        <p:spPr>
          <a:xfrm>
            <a:off x="12865623" y="4166771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2" name="Arrow: Curved Down 81">
            <a:extLst>
              <a:ext uri="{FF2B5EF4-FFF2-40B4-BE49-F238E27FC236}">
                <a16:creationId xmlns:a16="http://schemas.microsoft.com/office/drawing/2014/main" id="{4158F5B5-6082-CF31-B6A7-812AA1E6BC96}"/>
              </a:ext>
            </a:extLst>
          </p:cNvPr>
          <p:cNvSpPr/>
          <p:nvPr/>
        </p:nvSpPr>
        <p:spPr>
          <a:xfrm rot="10800000">
            <a:off x="10403874" y="5827509"/>
            <a:ext cx="5826727" cy="935438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83" name="Picture 82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874066DC-01A7-3E1E-81E9-CD2721B8B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5" y="2552700"/>
            <a:ext cx="1530335" cy="1241955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C840672-5EE3-9074-0F52-E4F74B3AC11F}"/>
              </a:ext>
            </a:extLst>
          </p:cNvPr>
          <p:cNvSpPr txBox="1"/>
          <p:nvPr/>
        </p:nvSpPr>
        <p:spPr>
          <a:xfrm>
            <a:off x="9472657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2</a:t>
            </a:r>
          </a:p>
        </p:txBody>
      </p:sp>
      <p:pic>
        <p:nvPicPr>
          <p:cNvPr id="85" name="Picture 84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7568088C-B895-18BD-9D21-2A873501D3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552700"/>
            <a:ext cx="1530335" cy="1241955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D562001-BE03-313D-5B36-FB0B728702F8}"/>
              </a:ext>
            </a:extLst>
          </p:cNvPr>
          <p:cNvSpPr txBox="1"/>
          <p:nvPr/>
        </p:nvSpPr>
        <p:spPr>
          <a:xfrm>
            <a:off x="11993592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3</a:t>
            </a:r>
          </a:p>
        </p:txBody>
      </p:sp>
      <p:pic>
        <p:nvPicPr>
          <p:cNvPr id="87" name="Picture 86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7B4D9A34-7674-B8C8-FC19-1AD5C183E3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565" y="2616177"/>
            <a:ext cx="1530335" cy="124195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0985B025-0F94-4716-F4E7-69164B8C2C6E}"/>
              </a:ext>
            </a:extLst>
          </p:cNvPr>
          <p:cNvSpPr txBox="1"/>
          <p:nvPr/>
        </p:nvSpPr>
        <p:spPr>
          <a:xfrm>
            <a:off x="14579357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4</a:t>
            </a:r>
          </a:p>
        </p:txBody>
      </p:sp>
      <p:pic>
        <p:nvPicPr>
          <p:cNvPr id="89" name="Picture 88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23771E2E-D932-C569-95F4-6F53AA27F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305" y="4242570"/>
            <a:ext cx="1530335" cy="124195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9D1D089-DE7D-72C2-0614-9ABB902AA4A4}"/>
              </a:ext>
            </a:extLst>
          </p:cNvPr>
          <p:cNvSpPr txBox="1"/>
          <p:nvPr/>
        </p:nvSpPr>
        <p:spPr>
          <a:xfrm>
            <a:off x="16121097" y="469439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1</a:t>
            </a:r>
          </a:p>
        </p:txBody>
      </p:sp>
      <p:pic>
        <p:nvPicPr>
          <p:cNvPr id="91" name="90 SECONDS TIMER (1 MINUTE 30 SECONDS ROUND)">
            <a:hlinkClick r:id="" action="ppaction://media"/>
            <a:extLst>
              <a:ext uri="{FF2B5EF4-FFF2-40B4-BE49-F238E27FC236}">
                <a16:creationId xmlns:a16="http://schemas.microsoft.com/office/drawing/2014/main" id="{D691E693-326A-CD06-BDAA-18CA64056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40294" y="7815174"/>
            <a:ext cx="4447961" cy="25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29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642341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1782497" y="1378714"/>
            <a:ext cx="14723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C00000"/>
                </a:solidFill>
                <a:latin typeface="Nunito" pitchFamily="2" charset="0"/>
              </a:rPr>
              <a:t>THẢO LUẬN NHÓM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5" y="227205"/>
            <a:ext cx="1758680" cy="1758680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A30695E0-A0A5-8BB5-5C6E-72F547759969}"/>
              </a:ext>
            </a:extLst>
          </p:cNvPr>
          <p:cNvSpPr txBox="1"/>
          <p:nvPr/>
        </p:nvSpPr>
        <p:spPr>
          <a:xfrm>
            <a:off x="2819400" y="3180916"/>
            <a:ext cx="14723005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4800" b="1" dirty="0">
                <a:latin typeface="Nunito"/>
              </a:rPr>
              <a:t>ĐỀ 1. </a:t>
            </a:r>
            <a:r>
              <a:rPr lang="en-US" sz="4800" dirty="0" err="1">
                <a:latin typeface="Nunito"/>
              </a:rPr>
              <a:t>Tính</a:t>
            </a:r>
            <a:r>
              <a:rPr lang="en-US" sz="4800" dirty="0">
                <a:latin typeface="Nunito"/>
              </a:rPr>
              <a:t> </a:t>
            </a:r>
            <a:endParaRPr lang="en-US" sz="4800" b="1" dirty="0">
              <a:latin typeface="Nuni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0A8D4B-45BA-C682-D7A6-8232F20AE6AE}"/>
                  </a:ext>
                </a:extLst>
              </p:cNvPr>
              <p:cNvSpPr txBox="1"/>
              <p:nvPr/>
            </p:nvSpPr>
            <p:spPr>
              <a:xfrm>
                <a:off x="6157134" y="2854107"/>
                <a:ext cx="5257800" cy="1402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latin typeface="Nunito" pitchFamily="2" charset="0"/>
                  </a:rPr>
                  <a:t> của -20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0A8D4B-45BA-C682-D7A6-8232F20A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134" y="2854107"/>
                <a:ext cx="5257800" cy="1402948"/>
              </a:xfrm>
              <a:prstGeom prst="rect">
                <a:avLst/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8">
            <a:extLst>
              <a:ext uri="{FF2B5EF4-FFF2-40B4-BE49-F238E27FC236}">
                <a16:creationId xmlns:a16="http://schemas.microsoft.com/office/drawing/2014/main" id="{050C8930-3D6E-2B55-F8CE-054B7301471D}"/>
              </a:ext>
            </a:extLst>
          </p:cNvPr>
          <p:cNvSpPr txBox="1"/>
          <p:nvPr/>
        </p:nvSpPr>
        <p:spPr>
          <a:xfrm>
            <a:off x="2819400" y="4500543"/>
            <a:ext cx="14723005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4800" b="1" dirty="0">
                <a:latin typeface="Nunito"/>
              </a:rPr>
              <a:t>ĐỀ 2. </a:t>
            </a:r>
            <a:r>
              <a:rPr lang="en-US" sz="4800" dirty="0" err="1">
                <a:latin typeface="Nunito"/>
              </a:rPr>
              <a:t>Tính</a:t>
            </a:r>
            <a:endParaRPr lang="en-US" sz="4800" b="1" dirty="0">
              <a:latin typeface="Nuni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DE86F-5FF7-2E68-CDCD-691F30B1403F}"/>
              </a:ext>
            </a:extLst>
          </p:cNvPr>
          <p:cNvSpPr txBox="1"/>
          <p:nvPr/>
        </p:nvSpPr>
        <p:spPr>
          <a:xfrm>
            <a:off x="5908887" y="452190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Nunito" pitchFamily="2" charset="0"/>
              </a:rPr>
              <a:t>17% </a:t>
            </a:r>
            <a:r>
              <a:rPr lang="en-US" sz="4400" dirty="0" err="1">
                <a:latin typeface="Nunito" pitchFamily="2" charset="0"/>
              </a:rPr>
              <a:t>của</a:t>
            </a:r>
            <a:r>
              <a:rPr lang="en-US" sz="4400" dirty="0">
                <a:latin typeface="Nunito" pitchFamily="2" charset="0"/>
              </a:rPr>
              <a:t> 1 200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C8E2105-F1C9-3DF0-9555-6288D0949157}"/>
              </a:ext>
            </a:extLst>
          </p:cNvPr>
          <p:cNvSpPr txBox="1"/>
          <p:nvPr/>
        </p:nvSpPr>
        <p:spPr>
          <a:xfrm>
            <a:off x="2819400" y="5798286"/>
            <a:ext cx="14723005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4800" b="1" dirty="0">
                <a:latin typeface="Nunito"/>
              </a:rPr>
              <a:t>ĐỀ 3. </a:t>
            </a:r>
            <a:r>
              <a:rPr lang="en-US" sz="4800" dirty="0" err="1">
                <a:latin typeface="Nunito"/>
              </a:rPr>
              <a:t>Tính</a:t>
            </a:r>
            <a:endParaRPr lang="en-US" sz="4800" b="1" dirty="0">
              <a:latin typeface="Nuni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AECE2-55D6-AF24-9450-49DFEC26E35E}"/>
                  </a:ext>
                </a:extLst>
              </p:cNvPr>
              <p:cNvSpPr txBox="1"/>
              <p:nvPr/>
            </p:nvSpPr>
            <p:spPr>
              <a:xfrm>
                <a:off x="6177237" y="5628484"/>
                <a:ext cx="6096000" cy="1402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Nunito" pitchFamily="2" charset="0"/>
                  </a:rPr>
                  <a:t>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000" dirty="0"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AECE2-55D6-AF24-9450-49DFEC26E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37" y="5628484"/>
                <a:ext cx="6096000" cy="1402948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76DDC6B1-40C8-2AF9-79F3-A42D3B2D001F}"/>
              </a:ext>
            </a:extLst>
          </p:cNvPr>
          <p:cNvSpPr txBox="1"/>
          <p:nvPr/>
        </p:nvSpPr>
        <p:spPr>
          <a:xfrm>
            <a:off x="2819400" y="7474605"/>
            <a:ext cx="14723005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4800" b="1" dirty="0">
                <a:latin typeface="Nunito"/>
              </a:rPr>
              <a:t>ĐỀ 4. </a:t>
            </a:r>
            <a:r>
              <a:rPr lang="en-US" sz="4800" dirty="0" err="1">
                <a:latin typeface="Nunito"/>
              </a:rPr>
              <a:t>Tính</a:t>
            </a:r>
            <a:r>
              <a:rPr lang="en-US" sz="4800" dirty="0">
                <a:latin typeface="Nunito"/>
              </a:rPr>
              <a:t> </a:t>
            </a:r>
            <a:endParaRPr lang="en-US" sz="4800" b="1" dirty="0">
              <a:latin typeface="Nuni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7567E9-91B2-146A-29ED-BCFD408DF720}"/>
                  </a:ext>
                </a:extLst>
              </p:cNvPr>
              <p:cNvSpPr txBox="1"/>
              <p:nvPr/>
            </p:nvSpPr>
            <p:spPr>
              <a:xfrm>
                <a:off x="5943600" y="7093352"/>
                <a:ext cx="6096000" cy="1402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latin typeface="Nunito" pitchFamily="2" charset="0"/>
                  </a:rPr>
                  <a:t>40% </a:t>
                </a:r>
                <a:r>
                  <a:rPr lang="en-US" sz="4400" dirty="0" err="1">
                    <a:latin typeface="Nunito" pitchFamily="2" charset="0"/>
                  </a:rPr>
                  <a:t>của</a:t>
                </a:r>
                <a:r>
                  <a:rPr lang="en-US" sz="4400" dirty="0"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6000" b="0" i="0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400" dirty="0">
                    <a:latin typeface="Nunito" pitchFamily="2" charset="0"/>
                  </a:rPr>
                  <a:t> 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7567E9-91B2-146A-29ED-BCFD408DF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7093352"/>
                <a:ext cx="6096000" cy="1402948"/>
              </a:xfrm>
              <a:prstGeom prst="rect">
                <a:avLst/>
              </a:prstGeom>
              <a:blipFill>
                <a:blip r:embed="rId7"/>
                <a:stretch>
                  <a:fillRect l="-4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DF27E423-97CD-9540-1890-E1748827B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73199" y="7757530"/>
            <a:ext cx="4147095" cy="251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5" y="227205"/>
            <a:ext cx="1758680" cy="17586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A354FC-406B-CA35-3C63-E85F148C244E}"/>
                  </a:ext>
                </a:extLst>
              </p:cNvPr>
              <p:cNvSpPr txBox="1"/>
              <p:nvPr/>
            </p:nvSpPr>
            <p:spPr>
              <a:xfrm>
                <a:off x="2802063" y="4239458"/>
                <a:ext cx="6461625" cy="1622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7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Nunito" pitchFamily="2" charset="0"/>
                  </a:rPr>
                  <a:t> </a:t>
                </a:r>
                <a:r>
                  <a:rPr lang="en-US" sz="4400" dirty="0" err="1">
                    <a:latin typeface="Nunito" pitchFamily="2" charset="0"/>
                  </a:rPr>
                  <a:t>của</a:t>
                </a:r>
                <a:r>
                  <a:rPr lang="en-US" sz="4400" dirty="0">
                    <a:latin typeface="Nunito" pitchFamily="2" charset="0"/>
                  </a:rPr>
                  <a:t> 120 </a:t>
                </a:r>
                <a:r>
                  <a:rPr lang="en-US" sz="4400" dirty="0" err="1">
                    <a:latin typeface="Nunito" pitchFamily="2" charset="0"/>
                  </a:rPr>
                  <a:t>bằng</a:t>
                </a:r>
                <a:endParaRPr lang="en-US" sz="4400" dirty="0"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A354FC-406B-CA35-3C63-E85F148C2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063" y="4239458"/>
                <a:ext cx="6461625" cy="16223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C3852CC8-BC16-285A-2BE6-1F5EF7B8D0F0}"/>
              </a:ext>
            </a:extLst>
          </p:cNvPr>
          <p:cNvSpPr/>
          <p:nvPr/>
        </p:nvSpPr>
        <p:spPr>
          <a:xfrm>
            <a:off x="7315200" y="4593965"/>
            <a:ext cx="990295" cy="99029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white rocket ship&#10;&#10;Description automatically generated">
            <a:extLst>
              <a:ext uri="{FF2B5EF4-FFF2-40B4-BE49-F238E27FC236}">
                <a16:creationId xmlns:a16="http://schemas.microsoft.com/office/drawing/2014/main" id="{06AFC980-531F-5DCA-AB8A-20A814CAF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95" y="3876423"/>
            <a:ext cx="1218895" cy="1218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924E4D-826C-8AF6-B33A-4CAC28B65D81}"/>
              </a:ext>
            </a:extLst>
          </p:cNvPr>
          <p:cNvSpPr/>
          <p:nvPr/>
        </p:nvSpPr>
        <p:spPr>
          <a:xfrm>
            <a:off x="7315200" y="4593965"/>
            <a:ext cx="990295" cy="99029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Nunito" pitchFamily="2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79312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B4864F26-6F0D-B6BD-66A4-F436890DFBBE}"/>
              </a:ext>
            </a:extLst>
          </p:cNvPr>
          <p:cNvSpPr/>
          <p:nvPr/>
        </p:nvSpPr>
        <p:spPr>
          <a:xfrm>
            <a:off x="-831439" y="-290471"/>
            <a:ext cx="11454822" cy="11454822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53262FB-3176-6E39-FA47-38837B91A962}"/>
              </a:ext>
            </a:extLst>
          </p:cNvPr>
          <p:cNvSpPr/>
          <p:nvPr/>
        </p:nvSpPr>
        <p:spPr>
          <a:xfrm>
            <a:off x="8573485" y="-290471"/>
            <a:ext cx="11454822" cy="11454822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23CBE9A-6DB0-B5DF-449F-7C3686A1904B}"/>
              </a:ext>
            </a:extLst>
          </p:cNvPr>
          <p:cNvSpPr/>
          <p:nvPr/>
        </p:nvSpPr>
        <p:spPr>
          <a:xfrm>
            <a:off x="600832" y="5308050"/>
            <a:ext cx="855735" cy="855735"/>
          </a:xfrm>
          <a:custGeom>
            <a:avLst/>
            <a:gdLst/>
            <a:ahLst/>
            <a:cxnLst/>
            <a:rect l="l" t="t" r="r" b="b"/>
            <a:pathLst>
              <a:path w="855735" h="855735">
                <a:moveTo>
                  <a:pt x="0" y="0"/>
                </a:moveTo>
                <a:lnTo>
                  <a:pt x="855736" y="0"/>
                </a:lnTo>
                <a:lnTo>
                  <a:pt x="855736" y="855735"/>
                </a:lnTo>
                <a:lnTo>
                  <a:pt x="0" y="855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CE2B108B-AE25-ED3A-BFEF-487435E9374D}"/>
              </a:ext>
            </a:extLst>
          </p:cNvPr>
          <p:cNvSpPr/>
          <p:nvPr/>
        </p:nvSpPr>
        <p:spPr>
          <a:xfrm>
            <a:off x="16404432" y="5143500"/>
            <a:ext cx="839258" cy="839258"/>
          </a:xfrm>
          <a:custGeom>
            <a:avLst/>
            <a:gdLst/>
            <a:ahLst/>
            <a:cxnLst/>
            <a:rect l="l" t="t" r="r" b="b"/>
            <a:pathLst>
              <a:path w="839258" h="839258">
                <a:moveTo>
                  <a:pt x="0" y="0"/>
                </a:moveTo>
                <a:lnTo>
                  <a:pt x="839258" y="0"/>
                </a:lnTo>
                <a:lnTo>
                  <a:pt x="839258" y="839258"/>
                </a:lnTo>
                <a:lnTo>
                  <a:pt x="0" y="839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648C3ED3-BC74-21A1-B628-B06B227D8DBD}"/>
              </a:ext>
            </a:extLst>
          </p:cNvPr>
          <p:cNvGrpSpPr/>
          <p:nvPr/>
        </p:nvGrpSpPr>
        <p:grpSpPr>
          <a:xfrm>
            <a:off x="3079905" y="2660723"/>
            <a:ext cx="12128189" cy="5606977"/>
            <a:chOff x="0" y="-47625"/>
            <a:chExt cx="2078048" cy="960701"/>
          </a:xfrm>
          <a:solidFill>
            <a:srgbClr val="FFD347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C89ABA8-0FD5-EB00-51D0-D11E82C37DBA}"/>
                </a:ext>
              </a:extLst>
            </p:cNvPr>
            <p:cNvSpPr/>
            <p:nvPr/>
          </p:nvSpPr>
          <p:spPr>
            <a:xfrm>
              <a:off x="0" y="0"/>
              <a:ext cx="2078048" cy="745531"/>
            </a:xfrm>
            <a:prstGeom prst="roundRect">
              <a:avLst/>
            </a:prstGeom>
            <a:grpFill/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7FFBAED6-DE31-BF6F-C7F1-982FC0EBC682}"/>
                </a:ext>
              </a:extLst>
            </p:cNvPr>
            <p:cNvSpPr txBox="1"/>
            <p:nvPr/>
          </p:nvSpPr>
          <p:spPr>
            <a:xfrm>
              <a:off x="0" y="-47625"/>
              <a:ext cx="2078048" cy="960701"/>
            </a:xfrm>
            <a:prstGeom prst="round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2FDD4C2E-06B7-6150-097E-044C234A2E57}"/>
              </a:ext>
            </a:extLst>
          </p:cNvPr>
          <p:cNvSpPr txBox="1"/>
          <p:nvPr/>
        </p:nvSpPr>
        <p:spPr>
          <a:xfrm>
            <a:off x="3505473" y="5067300"/>
            <a:ext cx="11277054" cy="163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88"/>
              </a:lnSpc>
            </a:pPr>
            <a:r>
              <a:rPr lang="vi-VN" sz="15000" b="1" dirty="0">
                <a:solidFill>
                  <a:srgbClr val="000000"/>
                </a:solidFill>
                <a:latin typeface="Nunito" pitchFamily="2" charset="0"/>
              </a:rPr>
              <a:t>VẬN DỤNG</a:t>
            </a:r>
            <a:endParaRPr lang="en-US" sz="15000" b="1" dirty="0">
              <a:solidFill>
                <a:srgbClr val="000000"/>
              </a:solidFill>
              <a:latin typeface="Nunito" pitchFamily="2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392A7354-C30A-9B5F-3950-0B538C50E8DA}"/>
              </a:ext>
            </a:extLst>
          </p:cNvPr>
          <p:cNvSpPr/>
          <p:nvPr/>
        </p:nvSpPr>
        <p:spPr>
          <a:xfrm>
            <a:off x="16404432" y="5143500"/>
            <a:ext cx="839258" cy="839258"/>
          </a:xfrm>
          <a:custGeom>
            <a:avLst/>
            <a:gdLst/>
            <a:ahLst/>
            <a:cxnLst/>
            <a:rect l="l" t="t" r="r" b="b"/>
            <a:pathLst>
              <a:path w="839258" h="839258">
                <a:moveTo>
                  <a:pt x="0" y="0"/>
                </a:moveTo>
                <a:lnTo>
                  <a:pt x="839258" y="0"/>
                </a:lnTo>
                <a:lnTo>
                  <a:pt x="839258" y="839258"/>
                </a:lnTo>
                <a:lnTo>
                  <a:pt x="0" y="839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9C878D4-906C-AC40-C70D-528A9F9C2A1B}"/>
              </a:ext>
            </a:extLst>
          </p:cNvPr>
          <p:cNvSpPr/>
          <p:nvPr/>
        </p:nvSpPr>
        <p:spPr>
          <a:xfrm>
            <a:off x="8669876" y="668502"/>
            <a:ext cx="790067" cy="790067"/>
          </a:xfrm>
          <a:custGeom>
            <a:avLst/>
            <a:gdLst/>
            <a:ahLst/>
            <a:cxnLst/>
            <a:rect l="l" t="t" r="r" b="b"/>
            <a:pathLst>
              <a:path w="790067" h="790067">
                <a:moveTo>
                  <a:pt x="0" y="0"/>
                </a:moveTo>
                <a:lnTo>
                  <a:pt x="790068" y="0"/>
                </a:lnTo>
                <a:lnTo>
                  <a:pt x="790068" y="790067"/>
                </a:lnTo>
                <a:lnTo>
                  <a:pt x="0" y="790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78468A2-4185-E542-A9F3-B0CA6BC45EFB}"/>
              </a:ext>
            </a:extLst>
          </p:cNvPr>
          <p:cNvSpPr/>
          <p:nvPr/>
        </p:nvSpPr>
        <p:spPr>
          <a:xfrm>
            <a:off x="8742722" y="9190381"/>
            <a:ext cx="802557" cy="802557"/>
          </a:xfrm>
          <a:custGeom>
            <a:avLst/>
            <a:gdLst/>
            <a:ahLst/>
            <a:cxnLst/>
            <a:rect l="l" t="t" r="r" b="b"/>
            <a:pathLst>
              <a:path w="802557" h="802557">
                <a:moveTo>
                  <a:pt x="0" y="0"/>
                </a:moveTo>
                <a:lnTo>
                  <a:pt x="802556" y="0"/>
                </a:lnTo>
                <a:lnTo>
                  <a:pt x="802556" y="802557"/>
                </a:lnTo>
                <a:lnTo>
                  <a:pt x="0" y="802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light bulb with a gear inside&#10;&#10;Description automatically generated">
            <a:extLst>
              <a:ext uri="{FF2B5EF4-FFF2-40B4-BE49-F238E27FC236}">
                <a16:creationId xmlns:a16="http://schemas.microsoft.com/office/drawing/2014/main" id="{3A7C1056-616D-D85A-DF42-1F46A6B046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1" y="996661"/>
            <a:ext cx="2840442" cy="28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3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90" y="1027127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642343" y="660934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1782499" y="1378715"/>
            <a:ext cx="14723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n-US" sz="4200" b="1" dirty="0">
                <a:solidFill>
                  <a:srgbClr val="C00000"/>
                </a:solidFill>
                <a:latin typeface="Nunito" pitchFamily="2" charset="0"/>
              </a:rPr>
              <a:t>BÀI TẬP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6" y="227206"/>
            <a:ext cx="1758680" cy="1758680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A30695E0-A0A5-8BB5-5C6E-72F547759969}"/>
              </a:ext>
            </a:extLst>
          </p:cNvPr>
          <p:cNvSpPr txBox="1"/>
          <p:nvPr/>
        </p:nvSpPr>
        <p:spPr>
          <a:xfrm>
            <a:off x="1498235" y="2595003"/>
            <a:ext cx="13189911" cy="2300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lnSpc>
                <a:spcPts val="6000"/>
              </a:lnSpc>
            </a:pPr>
            <a:r>
              <a:rPr lang="en-US" sz="4400" b="1" dirty="0" err="1">
                <a:solidFill>
                  <a:prstClr val="black"/>
                </a:solidFill>
                <a:latin typeface="Nunito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Nunito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Nunito"/>
              </a:rPr>
              <a:t>toán</a:t>
            </a:r>
            <a:r>
              <a:rPr lang="en-US" sz="4400" b="1" dirty="0">
                <a:solidFill>
                  <a:prstClr val="black"/>
                </a:solidFill>
                <a:latin typeface="Nunito"/>
              </a:rPr>
              <a:t>. </a:t>
            </a:r>
            <a:r>
              <a:rPr lang="vi-VN" sz="4400" dirty="0">
                <a:solidFill>
                  <a:prstClr val="black"/>
                </a:solidFill>
                <a:latin typeface="Nunito"/>
              </a:rPr>
              <a:t>Tính giá của một chai dầu ăn mà người mua phải trả. Biết mặt hàng này phải tính thuế VAT 5% và giá chưa thuế của 1 chai dầu ăn là 50 000đ</a:t>
            </a:r>
            <a:r>
              <a:rPr lang="en-US" sz="4400" dirty="0">
                <a:solidFill>
                  <a:prstClr val="black"/>
                </a:solidFill>
                <a:latin typeface="Nunito"/>
              </a:rPr>
              <a:t> </a:t>
            </a:r>
            <a:endParaRPr lang="en-US" sz="4400" b="1" dirty="0">
              <a:solidFill>
                <a:prstClr val="black"/>
              </a:solidFill>
              <a:latin typeface="Nuni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44AD7-CD28-3366-99A7-2029E0EFD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0" y="2595003"/>
            <a:ext cx="1004127" cy="23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0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F2DAD-C32C-D100-450A-F0AA8CD99070}"/>
              </a:ext>
            </a:extLst>
          </p:cNvPr>
          <p:cNvSpPr txBox="1"/>
          <p:nvPr/>
        </p:nvSpPr>
        <p:spPr>
          <a:xfrm>
            <a:off x="1447800" y="3229725"/>
            <a:ext cx="1539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VAT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nghĩa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là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Thuế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giá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trị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gia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tăng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. Khi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mua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sản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phẩm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,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người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mua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cần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phải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trả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thuế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VAT.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Tùy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từng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loại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mặt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hàng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mà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giá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trị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thuế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VAT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khác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nhau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.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DAB90-EA6F-357F-289D-3BD11AF1A04D}"/>
              </a:ext>
            </a:extLst>
          </p:cNvPr>
          <p:cNvSpPr txBox="1"/>
          <p:nvPr/>
        </p:nvSpPr>
        <p:spPr>
          <a:xfrm>
            <a:off x="1415088" y="5719577"/>
            <a:ext cx="15392400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Công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thức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tính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giá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sản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 </a:t>
            </a:r>
            <a:r>
              <a:rPr lang="en-US" sz="4400" b="1" dirty="0" err="1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phẩm</a:t>
            </a:r>
            <a:r>
              <a:rPr lang="en-US" sz="4400" b="1" dirty="0">
                <a:solidFill>
                  <a:srgbClr val="E8E8E8">
                    <a:lumMod val="10000"/>
                  </a:srgbClr>
                </a:solidFill>
                <a:latin typeface="Nunito" pitchFamily="2" charset="0"/>
              </a:rPr>
              <a:t>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20"/>
              </a:spcAft>
            </a:pPr>
            <a:r>
              <a:rPr lang="vi-VN" sz="3200" b="1" i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+ Tiền thuế sản phẩm = Giá sản phẩm trước thuế . VAT</a:t>
            </a:r>
            <a:endParaRPr lang="en-US" sz="3200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20"/>
              </a:spcAft>
            </a:pPr>
            <a:r>
              <a:rPr lang="vi-VN" sz="3200" b="1" i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200" b="1" i="1" kern="100" dirty="0">
                <a:solidFill>
                  <a:srgbClr val="FF0000"/>
                </a:solidFill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Giá trị sản phẩm người mua phải trả </a:t>
            </a:r>
            <a:r>
              <a:rPr lang="vi-VN" sz="3200" b="1" i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= Giá sản phẩm trước thuế + Tiền thuế sản phẩm</a:t>
            </a:r>
            <a:endParaRPr lang="en-US" sz="3200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endParaRPr lang="en-US" sz="4400" b="1" dirty="0">
              <a:solidFill>
                <a:srgbClr val="E8E8E8">
                  <a:lumMod val="10000"/>
                </a:srgbClr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28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2552700" y="1515308"/>
            <a:ext cx="1318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TỔNG KẾT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6E910-DC09-5601-1FF8-8D82B16F63A6}"/>
              </a:ext>
            </a:extLst>
          </p:cNvPr>
          <p:cNvSpPr txBox="1"/>
          <p:nvPr/>
        </p:nvSpPr>
        <p:spPr>
          <a:xfrm>
            <a:off x="2686066" y="3544160"/>
            <a:ext cx="13049234" cy="8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Quy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endParaRPr lang="en-US" sz="44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F21DEF-31EB-3387-E844-59F95E42F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286" r="14779" b="10577"/>
          <a:stretch/>
        </p:blipFill>
        <p:spPr>
          <a:xfrm>
            <a:off x="1849180" y="4525718"/>
            <a:ext cx="14723005" cy="43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55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F2DAD-C32C-D100-450A-F0AA8CD99070}"/>
              </a:ext>
            </a:extLst>
          </p:cNvPr>
          <p:cNvSpPr txBox="1"/>
          <p:nvPr/>
        </p:nvSpPr>
        <p:spPr>
          <a:xfrm>
            <a:off x="2686066" y="3544160"/>
            <a:ext cx="13049234" cy="343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endParaRPr lang="en-US" sz="44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: 1 (</a:t>
            </a: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b,c</a:t>
            </a:r>
            <a:r>
              <a:rPr lang="en-US" sz="4400" b="1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); 3; 4(SGK-69)</a:t>
            </a:r>
            <a:endParaRPr lang="en-US" sz="4400" b="1" kern="100" dirty="0"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4400" b="1" kern="100" dirty="0" err="1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4400" b="1" kern="100" dirty="0" err="1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ọc</a:t>
            </a:r>
            <a:r>
              <a:rPr lang="en-US" sz="4400" b="1" kern="100" dirty="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400" b="1" kern="100" dirty="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4400" b="1" kern="100" dirty="0"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II</a:t>
            </a:r>
            <a:endParaRPr lang="en-US" sz="4400" b="1" kern="100" dirty="0">
              <a:effectLst/>
              <a:latin typeface="Nunito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2552700" y="1515308"/>
            <a:ext cx="1318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Nunito" pitchFamily="2" charset="0"/>
              </a:rPr>
              <a:t>HƯỚNG DẪN VỀ NHÀ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2552700" y="1515308"/>
            <a:ext cx="1318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HÃY NÓI…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2AD24E-4B46-2649-8707-6BFF75AEE7A9}"/>
              </a:ext>
            </a:extLst>
          </p:cNvPr>
          <p:cNvSpPr txBox="1"/>
          <p:nvPr/>
        </p:nvSpPr>
        <p:spPr>
          <a:xfrm>
            <a:off x="2142403" y="3185591"/>
            <a:ext cx="83104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điều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con học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được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FC57A-06EE-0FD9-4DE9-2366C8C4547A}"/>
              </a:ext>
            </a:extLst>
          </p:cNvPr>
          <p:cNvSpPr txBox="1"/>
          <p:nvPr/>
        </p:nvSpPr>
        <p:spPr>
          <a:xfrm>
            <a:off x="4423624" y="5307545"/>
            <a:ext cx="126769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2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điều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con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thích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nhất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trong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tiết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4D4D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học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5B5E3-2D7D-FB29-6BF3-1B79BE64A307}"/>
              </a:ext>
            </a:extLst>
          </p:cNvPr>
          <p:cNvSpPr txBox="1"/>
          <p:nvPr/>
        </p:nvSpPr>
        <p:spPr>
          <a:xfrm>
            <a:off x="7467600" y="7429500"/>
            <a:ext cx="13400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1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câu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hỏi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con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thắc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mắc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#9Slide03 Arima Madurai Medium" panose="00000600000000000000" pitchFamily="2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399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5" y="227205"/>
            <a:ext cx="1758680" cy="17586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88C680-44DF-3D19-6E49-9FA33A959881}"/>
                  </a:ext>
                </a:extLst>
              </p:cNvPr>
              <p:cNvSpPr txBox="1"/>
              <p:nvPr/>
            </p:nvSpPr>
            <p:spPr>
              <a:xfrm>
                <a:off x="11140575" y="4229100"/>
                <a:ext cx="6461625" cy="1622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Nunito" pitchFamily="2" charset="0"/>
                  </a:rPr>
                  <a:t> 120 </a:t>
                </a:r>
                <a:r>
                  <a:rPr lang="en-US" sz="4400" dirty="0" err="1">
                    <a:latin typeface="Nunito" pitchFamily="2" charset="0"/>
                  </a:rPr>
                  <a:t>bằng</a:t>
                </a:r>
                <a:r>
                  <a:rPr lang="en-US" sz="4400" dirty="0"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7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Nunito" pitchFamily="2" charset="0"/>
                  </a:rPr>
                  <a:t> của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88C680-44DF-3D19-6E49-9FA33A959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0575" y="4229100"/>
                <a:ext cx="6461625" cy="1622367"/>
              </a:xfrm>
              <a:prstGeom prst="rect">
                <a:avLst/>
              </a:prstGeom>
              <a:blipFill>
                <a:blip r:embed="rId3"/>
                <a:stretch>
                  <a:fillRect l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A354FC-406B-CA35-3C63-E85F148C244E}"/>
                  </a:ext>
                </a:extLst>
              </p:cNvPr>
              <p:cNvSpPr txBox="1"/>
              <p:nvPr/>
            </p:nvSpPr>
            <p:spPr>
              <a:xfrm>
                <a:off x="2802063" y="4239458"/>
                <a:ext cx="6461625" cy="1622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7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Nunito" pitchFamily="2" charset="0"/>
                  </a:rPr>
                  <a:t> </a:t>
                </a:r>
                <a:r>
                  <a:rPr lang="en-US" sz="4400" dirty="0" err="1">
                    <a:latin typeface="Nunito" pitchFamily="2" charset="0"/>
                  </a:rPr>
                  <a:t>của</a:t>
                </a:r>
                <a:r>
                  <a:rPr lang="en-US" sz="4400" dirty="0">
                    <a:latin typeface="Nunito" pitchFamily="2" charset="0"/>
                  </a:rPr>
                  <a:t> 120 </a:t>
                </a:r>
                <a:r>
                  <a:rPr lang="en-US" sz="4400" dirty="0" err="1">
                    <a:latin typeface="Nunito" pitchFamily="2" charset="0"/>
                  </a:rPr>
                  <a:t>bằng</a:t>
                </a:r>
                <a:endParaRPr lang="en-US" sz="4400" dirty="0"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A354FC-406B-CA35-3C63-E85F148C2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063" y="4239458"/>
                <a:ext cx="6461625" cy="16223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C3852CC8-BC16-285A-2BE6-1F5EF7B8D0F0}"/>
              </a:ext>
            </a:extLst>
          </p:cNvPr>
          <p:cNvSpPr/>
          <p:nvPr/>
        </p:nvSpPr>
        <p:spPr>
          <a:xfrm>
            <a:off x="7315200" y="4593965"/>
            <a:ext cx="990295" cy="99029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5473CF-C5C1-B2E0-16FA-FD8A738247A5}"/>
              </a:ext>
            </a:extLst>
          </p:cNvPr>
          <p:cNvSpPr/>
          <p:nvPr/>
        </p:nvSpPr>
        <p:spPr>
          <a:xfrm>
            <a:off x="15665725" y="4593965"/>
            <a:ext cx="990295" cy="99029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white rocket ship&#10;&#10;Description automatically generated">
            <a:extLst>
              <a:ext uri="{FF2B5EF4-FFF2-40B4-BE49-F238E27FC236}">
                <a16:creationId xmlns:a16="http://schemas.microsoft.com/office/drawing/2014/main" id="{64D99B25-B35E-D536-10E5-AE55EEA0C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82" y="3876423"/>
            <a:ext cx="1218895" cy="1218895"/>
          </a:xfrm>
          <a:prstGeom prst="rect">
            <a:avLst/>
          </a:prstGeom>
        </p:spPr>
      </p:pic>
      <p:pic>
        <p:nvPicPr>
          <p:cNvPr id="16" name="Picture 15" descr="A blue and white rocket ship&#10;&#10;Description automatically generated">
            <a:extLst>
              <a:ext uri="{FF2B5EF4-FFF2-40B4-BE49-F238E27FC236}">
                <a16:creationId xmlns:a16="http://schemas.microsoft.com/office/drawing/2014/main" id="{06AFC980-531F-5DCA-AB8A-20A814CAF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95" y="3876423"/>
            <a:ext cx="1218895" cy="12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B4864F26-6F0D-B6BD-66A4-F436890DFBBE}"/>
              </a:ext>
            </a:extLst>
          </p:cNvPr>
          <p:cNvSpPr/>
          <p:nvPr/>
        </p:nvSpPr>
        <p:spPr>
          <a:xfrm>
            <a:off x="-831439" y="-290471"/>
            <a:ext cx="11454822" cy="11454822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53262FB-3176-6E39-FA47-38837B91A962}"/>
              </a:ext>
            </a:extLst>
          </p:cNvPr>
          <p:cNvSpPr/>
          <p:nvPr/>
        </p:nvSpPr>
        <p:spPr>
          <a:xfrm>
            <a:off x="8573485" y="-290471"/>
            <a:ext cx="11454822" cy="11454822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23CBE9A-6DB0-B5DF-449F-7C3686A1904B}"/>
              </a:ext>
            </a:extLst>
          </p:cNvPr>
          <p:cNvSpPr/>
          <p:nvPr/>
        </p:nvSpPr>
        <p:spPr>
          <a:xfrm>
            <a:off x="600832" y="5308050"/>
            <a:ext cx="855735" cy="855735"/>
          </a:xfrm>
          <a:custGeom>
            <a:avLst/>
            <a:gdLst/>
            <a:ahLst/>
            <a:cxnLst/>
            <a:rect l="l" t="t" r="r" b="b"/>
            <a:pathLst>
              <a:path w="855735" h="855735">
                <a:moveTo>
                  <a:pt x="0" y="0"/>
                </a:moveTo>
                <a:lnTo>
                  <a:pt x="855736" y="0"/>
                </a:lnTo>
                <a:lnTo>
                  <a:pt x="855736" y="855735"/>
                </a:lnTo>
                <a:lnTo>
                  <a:pt x="0" y="855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CE2B108B-AE25-ED3A-BFEF-487435E9374D}"/>
              </a:ext>
            </a:extLst>
          </p:cNvPr>
          <p:cNvSpPr/>
          <p:nvPr/>
        </p:nvSpPr>
        <p:spPr>
          <a:xfrm>
            <a:off x="16404432" y="5143500"/>
            <a:ext cx="839258" cy="839258"/>
          </a:xfrm>
          <a:custGeom>
            <a:avLst/>
            <a:gdLst/>
            <a:ahLst/>
            <a:cxnLst/>
            <a:rect l="l" t="t" r="r" b="b"/>
            <a:pathLst>
              <a:path w="839258" h="839258">
                <a:moveTo>
                  <a:pt x="0" y="0"/>
                </a:moveTo>
                <a:lnTo>
                  <a:pt x="839258" y="0"/>
                </a:lnTo>
                <a:lnTo>
                  <a:pt x="839258" y="839258"/>
                </a:lnTo>
                <a:lnTo>
                  <a:pt x="0" y="839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648C3ED3-BC74-21A1-B628-B06B227D8DBD}"/>
              </a:ext>
            </a:extLst>
          </p:cNvPr>
          <p:cNvGrpSpPr/>
          <p:nvPr/>
        </p:nvGrpSpPr>
        <p:grpSpPr>
          <a:xfrm>
            <a:off x="3079905" y="2660723"/>
            <a:ext cx="12128189" cy="5606977"/>
            <a:chOff x="0" y="-47625"/>
            <a:chExt cx="2078048" cy="960701"/>
          </a:xfrm>
          <a:solidFill>
            <a:srgbClr val="FFD347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C89ABA8-0FD5-EB00-51D0-D11E82C37DBA}"/>
                </a:ext>
              </a:extLst>
            </p:cNvPr>
            <p:cNvSpPr/>
            <p:nvPr/>
          </p:nvSpPr>
          <p:spPr>
            <a:xfrm>
              <a:off x="0" y="0"/>
              <a:ext cx="2078048" cy="745531"/>
            </a:xfrm>
            <a:prstGeom prst="roundRect">
              <a:avLst/>
            </a:prstGeom>
            <a:grpFill/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7FFBAED6-DE31-BF6F-C7F1-982FC0EBC682}"/>
                </a:ext>
              </a:extLst>
            </p:cNvPr>
            <p:cNvSpPr txBox="1"/>
            <p:nvPr/>
          </p:nvSpPr>
          <p:spPr>
            <a:xfrm>
              <a:off x="0" y="-47625"/>
              <a:ext cx="2078048" cy="960701"/>
            </a:xfrm>
            <a:prstGeom prst="round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2FDD4C2E-06B7-6150-097E-044C234A2E57}"/>
              </a:ext>
            </a:extLst>
          </p:cNvPr>
          <p:cNvSpPr txBox="1"/>
          <p:nvPr/>
        </p:nvSpPr>
        <p:spPr>
          <a:xfrm>
            <a:off x="3292688" y="5048132"/>
            <a:ext cx="11702621" cy="1635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988"/>
              </a:lnSpc>
            </a:pPr>
            <a:r>
              <a:rPr lang="en-US" sz="15000" b="1" dirty="0">
                <a:solidFill>
                  <a:srgbClr val="000000"/>
                </a:solidFill>
                <a:latin typeface="Nunito" pitchFamily="2" charset="0"/>
              </a:rPr>
              <a:t>THANK YOU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392A7354-C30A-9B5F-3950-0B538C50E8DA}"/>
              </a:ext>
            </a:extLst>
          </p:cNvPr>
          <p:cNvSpPr/>
          <p:nvPr/>
        </p:nvSpPr>
        <p:spPr>
          <a:xfrm>
            <a:off x="16404432" y="5143500"/>
            <a:ext cx="839258" cy="839258"/>
          </a:xfrm>
          <a:custGeom>
            <a:avLst/>
            <a:gdLst/>
            <a:ahLst/>
            <a:cxnLst/>
            <a:rect l="l" t="t" r="r" b="b"/>
            <a:pathLst>
              <a:path w="839258" h="839258">
                <a:moveTo>
                  <a:pt x="0" y="0"/>
                </a:moveTo>
                <a:lnTo>
                  <a:pt x="839258" y="0"/>
                </a:lnTo>
                <a:lnTo>
                  <a:pt x="839258" y="839258"/>
                </a:lnTo>
                <a:lnTo>
                  <a:pt x="0" y="839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9C878D4-906C-AC40-C70D-528A9F9C2A1B}"/>
              </a:ext>
            </a:extLst>
          </p:cNvPr>
          <p:cNvSpPr/>
          <p:nvPr/>
        </p:nvSpPr>
        <p:spPr>
          <a:xfrm>
            <a:off x="8669876" y="668502"/>
            <a:ext cx="790067" cy="790067"/>
          </a:xfrm>
          <a:custGeom>
            <a:avLst/>
            <a:gdLst/>
            <a:ahLst/>
            <a:cxnLst/>
            <a:rect l="l" t="t" r="r" b="b"/>
            <a:pathLst>
              <a:path w="790067" h="790067">
                <a:moveTo>
                  <a:pt x="0" y="0"/>
                </a:moveTo>
                <a:lnTo>
                  <a:pt x="790068" y="0"/>
                </a:lnTo>
                <a:lnTo>
                  <a:pt x="790068" y="790067"/>
                </a:lnTo>
                <a:lnTo>
                  <a:pt x="0" y="7900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978468A2-4185-E542-A9F3-B0CA6BC45EFB}"/>
              </a:ext>
            </a:extLst>
          </p:cNvPr>
          <p:cNvSpPr/>
          <p:nvPr/>
        </p:nvSpPr>
        <p:spPr>
          <a:xfrm>
            <a:off x="8742722" y="9190381"/>
            <a:ext cx="802557" cy="802557"/>
          </a:xfrm>
          <a:custGeom>
            <a:avLst/>
            <a:gdLst/>
            <a:ahLst/>
            <a:cxnLst/>
            <a:rect l="l" t="t" r="r" b="b"/>
            <a:pathLst>
              <a:path w="802557" h="802557">
                <a:moveTo>
                  <a:pt x="0" y="0"/>
                </a:moveTo>
                <a:lnTo>
                  <a:pt x="802556" y="0"/>
                </a:lnTo>
                <a:lnTo>
                  <a:pt x="802556" y="802557"/>
                </a:lnTo>
                <a:lnTo>
                  <a:pt x="0" y="802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0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3A561-93CE-1D59-DAD3-3B0DB8ABA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A4273-E2C8-2A74-5983-F6DCF3B34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remium Vector | Math background">
            <a:extLst>
              <a:ext uri="{FF2B5EF4-FFF2-40B4-BE49-F238E27FC236}">
                <a16:creationId xmlns:a16="http://schemas.microsoft.com/office/drawing/2014/main" id="{003306EA-4A15-9CE0-5864-A7771066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5657"/>
            <a:ext cx="18288000" cy="1828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97041F-D1ED-D436-439F-A06AFA9DEA9E}"/>
              </a:ext>
            </a:extLst>
          </p:cNvPr>
          <p:cNvSpPr/>
          <p:nvPr/>
        </p:nvSpPr>
        <p:spPr>
          <a:xfrm>
            <a:off x="1131095" y="1131095"/>
            <a:ext cx="16047243" cy="7712868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27A2D-0ABB-C854-29B5-70CCB508C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864" y="1400176"/>
            <a:ext cx="1238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/>
            <a:r>
              <a:rPr lang="en-US" altLang="vi-VN" sz="3600" b="1" dirty="0">
                <a:solidFill>
                  <a:prstClr val="black"/>
                </a:solidFill>
                <a:latin typeface="Nunito" pitchFamily="2" charset="-93"/>
                <a:cs typeface="Arial" panose="020B0604020202020204" pitchFamily="34" charset="0"/>
              </a:rPr>
              <a:t>SỐ HỌC 6 - CHƯƠNG </a:t>
            </a:r>
            <a:r>
              <a:rPr lang="vi-VN" altLang="vi-VN" sz="3600" b="1" dirty="0">
                <a:solidFill>
                  <a:prstClr val="black"/>
                </a:solidFill>
                <a:latin typeface="Nunito" pitchFamily="2" charset="-93"/>
                <a:cs typeface="Arial" panose="020B0604020202020204" pitchFamily="34" charset="0"/>
              </a:rPr>
              <a:t>V</a:t>
            </a:r>
            <a:r>
              <a:rPr lang="en-US" altLang="vi-VN" sz="3600" b="1" dirty="0">
                <a:solidFill>
                  <a:prstClr val="black"/>
                </a:solidFill>
                <a:latin typeface="Nunito" pitchFamily="2" charset="-93"/>
                <a:cs typeface="Arial" panose="020B0604020202020204" pitchFamily="34" charset="0"/>
              </a:rPr>
              <a:t>: </a:t>
            </a:r>
            <a:r>
              <a:rPr lang="vi-VN" altLang="vi-VN" sz="3600" b="1" dirty="0">
                <a:solidFill>
                  <a:prstClr val="black"/>
                </a:solidFill>
                <a:latin typeface="Nunito" pitchFamily="2" charset="-93"/>
                <a:cs typeface="Arial" panose="020B0604020202020204" pitchFamily="34" charset="0"/>
              </a:rPr>
              <a:t>PHÂN SỐ VÀ SỐ THẬP PHÂN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D2120-058B-D234-1276-4614C1E5A134}"/>
              </a:ext>
            </a:extLst>
          </p:cNvPr>
          <p:cNvSpPr txBox="1"/>
          <p:nvPr/>
        </p:nvSpPr>
        <p:spPr>
          <a:xfrm>
            <a:off x="1981616" y="3101585"/>
            <a:ext cx="1402038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BÀI </a:t>
            </a:r>
            <a:r>
              <a:rPr lang="vi-VN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10</a:t>
            </a:r>
            <a:r>
              <a:rPr lang="en-US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: </a:t>
            </a:r>
            <a:r>
              <a:rPr lang="vi-VN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HAI BÀI TOÁN </a:t>
            </a:r>
          </a:p>
          <a:p>
            <a:pPr algn="ctr" defTabSz="1371600">
              <a:defRPr/>
            </a:pPr>
            <a:r>
              <a:rPr lang="vi-VN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VỀ PHÂN SỐ </a:t>
            </a:r>
            <a:r>
              <a:rPr lang="en-US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(T</a:t>
            </a:r>
            <a:r>
              <a:rPr lang="vi-VN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IẾT </a:t>
            </a:r>
            <a:r>
              <a:rPr lang="en-US" sz="6750" b="1" dirty="0">
                <a:solidFill>
                  <a:srgbClr val="156082">
                    <a:lumMod val="50000"/>
                  </a:srgbClr>
                </a:solidFill>
                <a:latin typeface="Nunito" pitchFamily="2" charset="-93"/>
                <a:cs typeface="Arial" panose="020B0604020202020204" pitchFamily="34" charset="0"/>
              </a:rPr>
              <a:t>1)</a:t>
            </a:r>
            <a:endParaRPr lang="vi-VN" sz="6750" b="1" dirty="0">
              <a:solidFill>
                <a:srgbClr val="156082">
                  <a:lumMod val="50000"/>
                </a:srgb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27BC22-045B-4BEC-4438-DA468D88701E}"/>
              </a:ext>
            </a:extLst>
          </p:cNvPr>
          <p:cNvCxnSpPr/>
          <p:nvPr/>
        </p:nvCxnSpPr>
        <p:spPr>
          <a:xfrm>
            <a:off x="5026418" y="6323082"/>
            <a:ext cx="805815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C3EDCB-7B19-35F3-ECA2-37A22180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333" y="7336632"/>
            <a:ext cx="1196578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/>
            <a:r>
              <a:rPr lang="en-US" altLang="vi-VN" sz="3900" b="1">
                <a:solidFill>
                  <a:prstClr val="black"/>
                </a:solidFill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426004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2072775" y="1689765"/>
            <a:ext cx="14723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4200" b="1" dirty="0">
                <a:solidFill>
                  <a:srgbClr val="C00000"/>
                </a:solidFill>
                <a:latin typeface="Nunito" pitchFamily="2" charset="0"/>
              </a:rPr>
              <a:t>I. TÌM GIÁ TRỊ MỘT PHÂN SỐ CỦ</a:t>
            </a:r>
            <a:r>
              <a:rPr lang="en-US" sz="4200" b="1" dirty="0">
                <a:solidFill>
                  <a:srgbClr val="C00000"/>
                </a:solidFill>
                <a:latin typeface="Nunito" pitchFamily="2" charset="0"/>
              </a:rPr>
              <a:t>A MỘT SỐ CHO TRƯỚC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5" y="227205"/>
            <a:ext cx="1758680" cy="1758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A0376-2564-E94B-835F-BCAFC8709E66}"/>
              </a:ext>
            </a:extLst>
          </p:cNvPr>
          <p:cNvSpPr txBox="1"/>
          <p:nvPr/>
        </p:nvSpPr>
        <p:spPr>
          <a:xfrm>
            <a:off x="2819887" y="3228350"/>
            <a:ext cx="56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unito" pitchFamily="2" charset="0"/>
              </a:rPr>
              <a:t>Báo</a:t>
            </a:r>
            <a:r>
              <a:rPr lang="en-US" sz="3200" dirty="0">
                <a:latin typeface="Nunito" pitchFamily="2" charset="0"/>
              </a:rPr>
              <a:t> </a:t>
            </a:r>
            <a:r>
              <a:rPr lang="en-US" sz="3200" dirty="0" err="1">
                <a:latin typeface="Nunito" pitchFamily="2" charset="0"/>
              </a:rPr>
              <a:t>săn</a:t>
            </a:r>
            <a:r>
              <a:rPr lang="en-US" sz="3200" dirty="0">
                <a:latin typeface="Nunito" pitchFamily="2" charset="0"/>
              </a:rPr>
              <a:t> (</a:t>
            </a:r>
            <a:r>
              <a:rPr lang="en-US" sz="3200" dirty="0" err="1">
                <a:latin typeface="Nunito" pitchFamily="2" charset="0"/>
              </a:rPr>
              <a:t>báo</a:t>
            </a:r>
            <a:r>
              <a:rPr lang="en-US" sz="3200" dirty="0">
                <a:latin typeface="Nunito" pitchFamily="2" charset="0"/>
              </a:rPr>
              <a:t> Cheetah) </a:t>
            </a:r>
            <a:r>
              <a:rPr lang="en-US" sz="3200" dirty="0" err="1">
                <a:latin typeface="Nunito" pitchFamily="2" charset="0"/>
              </a:rPr>
              <a:t>có</a:t>
            </a:r>
            <a:r>
              <a:rPr lang="en-US" sz="3200" dirty="0">
                <a:latin typeface="Nunito" pitchFamily="2" charset="0"/>
              </a:rPr>
              <a:t> </a:t>
            </a:r>
            <a:r>
              <a:rPr lang="en-US" sz="3200" dirty="0" err="1">
                <a:latin typeface="Nunito" pitchFamily="2" charset="0"/>
              </a:rPr>
              <a:t>tốc</a:t>
            </a:r>
            <a:r>
              <a:rPr lang="en-US" sz="3200" dirty="0">
                <a:latin typeface="Nunito" pitchFamily="2" charset="0"/>
              </a:rPr>
              <a:t> </a:t>
            </a:r>
            <a:r>
              <a:rPr lang="en-US" sz="3200" dirty="0" err="1">
                <a:latin typeface="Nunito" pitchFamily="2" charset="0"/>
              </a:rPr>
              <a:t>độ</a:t>
            </a:r>
            <a:r>
              <a:rPr lang="en-US" sz="3200" dirty="0">
                <a:latin typeface="Nunito" pitchFamily="2" charset="0"/>
              </a:rPr>
              <a:t> </a:t>
            </a:r>
            <a:r>
              <a:rPr lang="en-US" sz="3200" dirty="0" err="1">
                <a:latin typeface="Nunito" pitchFamily="2" charset="0"/>
              </a:rPr>
              <a:t>tối</a:t>
            </a:r>
            <a:r>
              <a:rPr lang="en-US" sz="3200" dirty="0">
                <a:latin typeface="Nunito" pitchFamily="2" charset="0"/>
              </a:rPr>
              <a:t> </a:t>
            </a:r>
            <a:r>
              <a:rPr lang="en-US" sz="3200" dirty="0" err="1">
                <a:latin typeface="Nunito" pitchFamily="2" charset="0"/>
              </a:rPr>
              <a:t>đa</a:t>
            </a:r>
            <a:r>
              <a:rPr lang="en-US" sz="3200" dirty="0">
                <a:latin typeface="Nunito" pitchFamily="2" charset="0"/>
              </a:rPr>
              <a:t> </a:t>
            </a:r>
            <a:r>
              <a:rPr lang="en-US" sz="3200" dirty="0" err="1">
                <a:latin typeface="Nunito" pitchFamily="2" charset="0"/>
              </a:rPr>
              <a:t>lên</a:t>
            </a:r>
            <a:r>
              <a:rPr lang="en-US" sz="3200" dirty="0">
                <a:latin typeface="Nunito" pitchFamily="2" charset="0"/>
              </a:rPr>
              <a:t> </a:t>
            </a:r>
            <a:r>
              <a:rPr lang="en-US" sz="3200" dirty="0" err="1">
                <a:latin typeface="Nunito" pitchFamily="2" charset="0"/>
              </a:rPr>
              <a:t>tới</a:t>
            </a:r>
            <a:r>
              <a:rPr lang="en-US" sz="3200" dirty="0">
                <a:latin typeface="Nunito" pitchFamily="2" charset="0"/>
              </a:rPr>
              <a:t> 120km/h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98E612-BB38-C309-5C63-3F369D27C04A}"/>
                  </a:ext>
                </a:extLst>
              </p:cNvPr>
              <p:cNvSpPr txBox="1"/>
              <p:nvPr/>
            </p:nvSpPr>
            <p:spPr>
              <a:xfrm>
                <a:off x="11149321" y="3228350"/>
                <a:ext cx="5948679" cy="1676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Nunito" pitchFamily="2" charset="0"/>
                  </a:rPr>
                  <a:t>Tốc </a:t>
                </a:r>
                <a:r>
                  <a:rPr lang="en-US" sz="3200" dirty="0" err="1">
                    <a:latin typeface="Nunito" pitchFamily="2" charset="0"/>
                  </a:rPr>
                  <a:t>độ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tối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đa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của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sư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tử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chỉ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bằng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tốc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độ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tối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đa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của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báo</a:t>
                </a:r>
                <a:r>
                  <a:rPr lang="en-US" sz="3200" dirty="0">
                    <a:latin typeface="Nunito" pitchFamily="2" charset="0"/>
                  </a:rPr>
                  <a:t> </a:t>
                </a:r>
                <a:r>
                  <a:rPr lang="en-US" sz="3200" dirty="0" err="1">
                    <a:latin typeface="Nunito" pitchFamily="2" charset="0"/>
                  </a:rPr>
                  <a:t>săn</a:t>
                </a:r>
                <a:endParaRPr lang="en-US" sz="3200" dirty="0"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98E612-BB38-C309-5C63-3F369D27C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9321" y="3228350"/>
                <a:ext cx="5948679" cy="1676741"/>
              </a:xfrm>
              <a:prstGeom prst="rect">
                <a:avLst/>
              </a:prstGeom>
              <a:blipFill>
                <a:blip r:embed="rId3"/>
                <a:stretch>
                  <a:fillRect l="-2664" t="-4727" r="-2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heetah clipart head, Cheetah head Transparent FREE for download on ...">
            <a:extLst>
              <a:ext uri="{FF2B5EF4-FFF2-40B4-BE49-F238E27FC236}">
                <a16:creationId xmlns:a16="http://schemas.microsoft.com/office/drawing/2014/main" id="{1C13E763-03EB-60B8-66D3-260835D15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89200"/>
            <a:ext cx="1856385" cy="17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on Symbol Cute Lion Cartoon 27696150 Vector Art at Vecteezy">
            <a:extLst>
              <a:ext uri="{FF2B5EF4-FFF2-40B4-BE49-F238E27FC236}">
                <a16:creationId xmlns:a16="http://schemas.microsoft.com/office/drawing/2014/main" id="{0E09DC07-CB67-53A1-9084-8EDEC0361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079033"/>
            <a:ext cx="3375851" cy="337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88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2BC67-28B9-7CE9-76E3-44AD641DBF48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53B08-FE7C-B21D-10F1-E9B44D55E724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C3348-70EB-A02E-3B57-64270F006743}"/>
              </a:ext>
            </a:extLst>
          </p:cNvPr>
          <p:cNvSpPr txBox="1"/>
          <p:nvPr/>
        </p:nvSpPr>
        <p:spPr>
          <a:xfrm>
            <a:off x="2072775" y="1689765"/>
            <a:ext cx="14723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4200" b="1" dirty="0">
                <a:solidFill>
                  <a:srgbClr val="C00000"/>
                </a:solidFill>
                <a:latin typeface="Nunito" pitchFamily="2" charset="0"/>
              </a:rPr>
              <a:t>I. TÌM GIÁ TRỊ MỘT PHÂN SỐ CỦ</a:t>
            </a:r>
            <a:r>
              <a:rPr lang="en-US" sz="4200" b="1" dirty="0">
                <a:solidFill>
                  <a:srgbClr val="C00000"/>
                </a:solidFill>
                <a:latin typeface="Nunito" pitchFamily="2" charset="0"/>
              </a:rPr>
              <a:t>A MỘT SỐ CHO TRƯỚC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BD18C1EF-B44F-4226-2E23-A0C9D814C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5" y="227205"/>
            <a:ext cx="1758680" cy="1758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7359C-7AB4-BAD2-4E5B-D74C1C345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6286" r="14779" b="10577"/>
          <a:stretch/>
        </p:blipFill>
        <p:spPr>
          <a:xfrm>
            <a:off x="1782497" y="2851765"/>
            <a:ext cx="14723005" cy="43387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5C8963-ACB4-6D1F-553D-3803A6C71AD3}"/>
                  </a:ext>
                </a:extLst>
              </p:cNvPr>
              <p:cNvSpPr txBox="1"/>
              <p:nvPr/>
            </p:nvSpPr>
            <p:spPr>
              <a:xfrm>
                <a:off x="3872067" y="7549646"/>
                <a:ext cx="6019800" cy="1749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Nunito" pitchFamily="2" charset="0"/>
                  </a:rPr>
                  <a:t>VD1</a:t>
                </a:r>
                <a:r>
                  <a:rPr lang="en-US" sz="3600" dirty="0">
                    <a:latin typeface="Nunito" pitchFamily="2" charset="0"/>
                  </a:rPr>
                  <a:t>: </a:t>
                </a:r>
                <a:r>
                  <a:rPr lang="en-US" sz="3600" dirty="0" err="1">
                    <a:latin typeface="Nunito" pitchFamily="2" charset="0"/>
                  </a:rPr>
                  <a:t>Tính</a:t>
                </a:r>
                <a:endParaRPr lang="en-US" sz="3600" dirty="0">
                  <a:latin typeface="Nunito" pitchFamily="2" charset="0"/>
                </a:endParaRPr>
              </a:p>
              <a:p>
                <a:r>
                  <a:rPr lang="en-US" sz="3600" dirty="0">
                    <a:latin typeface="Nunito" pitchFamily="2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latin typeface="Nunito" pitchFamily="2" charset="0"/>
                  </a:rPr>
                  <a:t> </a:t>
                </a:r>
                <a:r>
                  <a:rPr lang="en-US" sz="3600" dirty="0" err="1">
                    <a:latin typeface="Nunito" pitchFamily="2" charset="0"/>
                  </a:rPr>
                  <a:t>của</a:t>
                </a:r>
                <a:r>
                  <a:rPr lang="en-US" sz="3600" dirty="0">
                    <a:latin typeface="Nunito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50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5000" dirty="0">
                  <a:latin typeface="Nunito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5C8963-ACB4-6D1F-553D-3803A6C71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067" y="7549646"/>
                <a:ext cx="6019800" cy="1749453"/>
              </a:xfrm>
              <a:prstGeom prst="rect">
                <a:avLst/>
              </a:prstGeom>
              <a:blipFill>
                <a:blip r:embed="rId4"/>
                <a:stretch>
                  <a:fillRect l="-3036" t="-5226" b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DEA5480-6B24-CACA-55C4-C52566460059}"/>
              </a:ext>
            </a:extLst>
          </p:cNvPr>
          <p:cNvSpPr txBox="1"/>
          <p:nvPr/>
        </p:nvSpPr>
        <p:spPr>
          <a:xfrm>
            <a:off x="11406034" y="7826898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Nunito" pitchFamily="2" charset="0"/>
            </a:endParaRPr>
          </a:p>
          <a:p>
            <a:r>
              <a:rPr lang="en-US" sz="3600" dirty="0">
                <a:latin typeface="Nunito" pitchFamily="2" charset="0"/>
              </a:rPr>
              <a:t>b) 30% của150</a:t>
            </a:r>
            <a:endParaRPr lang="en-US" sz="50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3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D69B5-5FD5-32DF-5403-F8B86134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B4864F26-6F0D-B6BD-66A4-F436890DFBBE}"/>
              </a:ext>
            </a:extLst>
          </p:cNvPr>
          <p:cNvSpPr/>
          <p:nvPr/>
        </p:nvSpPr>
        <p:spPr>
          <a:xfrm>
            <a:off x="-831439" y="-290471"/>
            <a:ext cx="11454822" cy="11454822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53262FB-3176-6E39-FA47-38837B91A962}"/>
              </a:ext>
            </a:extLst>
          </p:cNvPr>
          <p:cNvSpPr/>
          <p:nvPr/>
        </p:nvSpPr>
        <p:spPr>
          <a:xfrm>
            <a:off x="8573485" y="-290471"/>
            <a:ext cx="11454822" cy="11454822"/>
          </a:xfrm>
          <a:custGeom>
            <a:avLst/>
            <a:gdLst/>
            <a:ahLst/>
            <a:cxnLst/>
            <a:rect l="l" t="t" r="r" b="b"/>
            <a:pathLst>
              <a:path w="11454822" h="11454822">
                <a:moveTo>
                  <a:pt x="0" y="0"/>
                </a:moveTo>
                <a:lnTo>
                  <a:pt x="11454822" y="0"/>
                </a:lnTo>
                <a:lnTo>
                  <a:pt x="11454822" y="11454822"/>
                </a:lnTo>
                <a:lnTo>
                  <a:pt x="0" y="11454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4B6BE38C-4920-8C25-60C3-685F5FB90E6E}"/>
              </a:ext>
            </a:extLst>
          </p:cNvPr>
          <p:cNvGrpSpPr/>
          <p:nvPr/>
        </p:nvGrpSpPr>
        <p:grpSpPr>
          <a:xfrm>
            <a:off x="3079905" y="2660723"/>
            <a:ext cx="12128189" cy="5606977"/>
            <a:chOff x="0" y="-47625"/>
            <a:chExt cx="2078048" cy="960701"/>
          </a:xfrm>
          <a:solidFill>
            <a:srgbClr val="FFD347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312D5EC-285D-CAE0-74DD-735274CB14DC}"/>
                </a:ext>
              </a:extLst>
            </p:cNvPr>
            <p:cNvSpPr/>
            <p:nvPr/>
          </p:nvSpPr>
          <p:spPr>
            <a:xfrm>
              <a:off x="0" y="0"/>
              <a:ext cx="2078048" cy="745531"/>
            </a:xfrm>
            <a:prstGeom prst="roundRect">
              <a:avLst/>
            </a:prstGeom>
            <a:grpFill/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F1CCA50-4FBF-9ECE-0C7C-DB9C24FD46B1}"/>
                </a:ext>
              </a:extLst>
            </p:cNvPr>
            <p:cNvSpPr txBox="1"/>
            <p:nvPr/>
          </p:nvSpPr>
          <p:spPr>
            <a:xfrm>
              <a:off x="0" y="-47625"/>
              <a:ext cx="2078048" cy="960701"/>
            </a:xfrm>
            <a:prstGeom prst="round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AA367536-5CAD-34F9-8489-78C3D5144AAC}"/>
              </a:ext>
            </a:extLst>
          </p:cNvPr>
          <p:cNvSpPr txBox="1"/>
          <p:nvPr/>
        </p:nvSpPr>
        <p:spPr>
          <a:xfrm>
            <a:off x="3505473" y="4836434"/>
            <a:ext cx="11277054" cy="163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88"/>
              </a:lnSpc>
            </a:pPr>
            <a:r>
              <a:rPr lang="vi-VN" sz="15000" b="1" dirty="0">
                <a:solidFill>
                  <a:srgbClr val="000000"/>
                </a:solidFill>
                <a:latin typeface="Nunito" pitchFamily="2" charset="0"/>
              </a:rPr>
              <a:t>LUYỆN TẬP</a:t>
            </a:r>
            <a:r>
              <a:rPr lang="en-US" sz="15000" b="1" dirty="0">
                <a:solidFill>
                  <a:srgbClr val="000000"/>
                </a:solidFill>
                <a:latin typeface="Nunito" pitchFamily="2" charset="0"/>
              </a:rPr>
              <a:t>!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23CBE9A-6DB0-B5DF-449F-7C3686A1904B}"/>
              </a:ext>
            </a:extLst>
          </p:cNvPr>
          <p:cNvSpPr/>
          <p:nvPr/>
        </p:nvSpPr>
        <p:spPr>
          <a:xfrm>
            <a:off x="600832" y="5308050"/>
            <a:ext cx="855735" cy="855735"/>
          </a:xfrm>
          <a:custGeom>
            <a:avLst/>
            <a:gdLst/>
            <a:ahLst/>
            <a:cxnLst/>
            <a:rect l="l" t="t" r="r" b="b"/>
            <a:pathLst>
              <a:path w="855735" h="855735">
                <a:moveTo>
                  <a:pt x="0" y="0"/>
                </a:moveTo>
                <a:lnTo>
                  <a:pt x="855736" y="0"/>
                </a:lnTo>
                <a:lnTo>
                  <a:pt x="855736" y="855735"/>
                </a:lnTo>
                <a:lnTo>
                  <a:pt x="0" y="8557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CE2B108B-AE25-ED3A-BFEF-487435E9374D}"/>
              </a:ext>
            </a:extLst>
          </p:cNvPr>
          <p:cNvSpPr/>
          <p:nvPr/>
        </p:nvSpPr>
        <p:spPr>
          <a:xfrm>
            <a:off x="16404432" y="5143500"/>
            <a:ext cx="839258" cy="839258"/>
          </a:xfrm>
          <a:custGeom>
            <a:avLst/>
            <a:gdLst/>
            <a:ahLst/>
            <a:cxnLst/>
            <a:rect l="l" t="t" r="r" b="b"/>
            <a:pathLst>
              <a:path w="839258" h="839258">
                <a:moveTo>
                  <a:pt x="0" y="0"/>
                </a:moveTo>
                <a:lnTo>
                  <a:pt x="839258" y="0"/>
                </a:lnTo>
                <a:lnTo>
                  <a:pt x="839258" y="839258"/>
                </a:lnTo>
                <a:lnTo>
                  <a:pt x="0" y="839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09EE5602-4F5D-B871-28B3-18C6A224BACC}"/>
              </a:ext>
            </a:extLst>
          </p:cNvPr>
          <p:cNvSpPr/>
          <p:nvPr/>
        </p:nvSpPr>
        <p:spPr>
          <a:xfrm>
            <a:off x="8742722" y="9190381"/>
            <a:ext cx="802557" cy="802557"/>
          </a:xfrm>
          <a:custGeom>
            <a:avLst/>
            <a:gdLst/>
            <a:ahLst/>
            <a:cxnLst/>
            <a:rect l="l" t="t" r="r" b="b"/>
            <a:pathLst>
              <a:path w="802557" h="802557">
                <a:moveTo>
                  <a:pt x="0" y="0"/>
                </a:moveTo>
                <a:lnTo>
                  <a:pt x="802556" y="0"/>
                </a:lnTo>
                <a:lnTo>
                  <a:pt x="802556" y="802557"/>
                </a:lnTo>
                <a:lnTo>
                  <a:pt x="0" y="802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FCE7A3-E49A-D017-B6CA-0D54504DF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67" y="6471497"/>
            <a:ext cx="2885351" cy="28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8ABD-DD91-D1F7-80FC-688072EA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CF8A47-C25E-6720-9A12-0DECB22DD986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1EA97A-0EED-AA6B-FAAE-64B36441D343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21E4E-88FE-196B-4437-34B5CA3C2E8C}"/>
              </a:ext>
            </a:extLst>
          </p:cNvPr>
          <p:cNvSpPr txBox="1"/>
          <p:nvPr/>
        </p:nvSpPr>
        <p:spPr>
          <a:xfrm>
            <a:off x="1330298" y="2588248"/>
            <a:ext cx="908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b="1" dirty="0">
                <a:solidFill>
                  <a:srgbClr val="2A1C72"/>
                </a:solidFill>
                <a:latin typeface="Nunito" pitchFamily="2" charset="0"/>
              </a:rPr>
              <a:t>B1- LÀM CÁ NHÂN TRONG NHÓM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2F4AB-5023-6EDC-DAD7-5B5A5926D6AF}"/>
              </a:ext>
            </a:extLst>
          </p:cNvPr>
          <p:cNvSpPr txBox="1"/>
          <p:nvPr/>
        </p:nvSpPr>
        <p:spPr>
          <a:xfrm>
            <a:off x="1330298" y="3361214"/>
            <a:ext cx="77745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Mỗi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thành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viên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của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nhóm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làm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1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phiếu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đề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theo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thứ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tự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trong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Nunito" pitchFamily="2" charset="0"/>
              </a:rPr>
              <a:t>1p30s </a:t>
            </a:r>
            <a:r>
              <a:rPr lang="en-US" sz="3000" b="1" dirty="0" err="1">
                <a:solidFill>
                  <a:srgbClr val="C00000"/>
                </a:solidFill>
                <a:latin typeface="Nunito" pitchFamily="2" charset="0"/>
              </a:rPr>
              <a:t>vào</a:t>
            </a:r>
            <a:r>
              <a:rPr lang="en-US" sz="30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Nunito" pitchFamily="2" charset="0"/>
              </a:rPr>
              <a:t>vở</a:t>
            </a:r>
            <a:r>
              <a:rPr lang="en-US" sz="3000" b="1" i="1" dirty="0">
                <a:solidFill>
                  <a:srgbClr val="333333"/>
                </a:solidFill>
                <a:latin typeface="Nunito" pitchFamily="2" charset="0"/>
              </a:rPr>
              <a:t>.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Hết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giờ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, GV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hô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hiệu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lệnh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Nunito" pitchFamily="2" charset="0"/>
              </a:rPr>
              <a:t>CHUYỂN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, HS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chuyển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đề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theo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vòng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tròn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cho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bạn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kế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tiếp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theo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sơ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đồ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.</a:t>
            </a:r>
          </a:p>
          <a:p>
            <a:pPr algn="just" defTabSz="1371600"/>
            <a:r>
              <a:rPr lang="en-US" sz="3000" b="1" u="sng" dirty="0" err="1">
                <a:solidFill>
                  <a:srgbClr val="C00000"/>
                </a:solidFill>
                <a:latin typeface="Nunito" pitchFamily="2" charset="0"/>
              </a:rPr>
              <a:t>Yêu</a:t>
            </a:r>
            <a:r>
              <a:rPr lang="en-US" sz="3000" b="1" u="sng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000" b="1" u="sng" dirty="0" err="1">
                <a:solidFill>
                  <a:srgbClr val="C00000"/>
                </a:solidFill>
                <a:latin typeface="Nunito" pitchFamily="2" charset="0"/>
              </a:rPr>
              <a:t>cầu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: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Trình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bày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:</a:t>
            </a:r>
          </a:p>
          <a:p>
            <a:pPr algn="just" defTabSz="1371600"/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Đề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…</a:t>
            </a:r>
          </a:p>
          <a:p>
            <a:pPr algn="just" defTabSz="1371600"/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       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Số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đó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là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: ……………………………………..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BE414-A05E-2D82-1015-6034A60A2C66}"/>
              </a:ext>
            </a:extLst>
          </p:cNvPr>
          <p:cNvSpPr txBox="1"/>
          <p:nvPr/>
        </p:nvSpPr>
        <p:spPr>
          <a:xfrm>
            <a:off x="1330298" y="6927304"/>
            <a:ext cx="718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b="1" dirty="0">
                <a:solidFill>
                  <a:srgbClr val="2A1C72"/>
                </a:solidFill>
                <a:latin typeface="Nunito" pitchFamily="2" charset="0"/>
              </a:rPr>
              <a:t>B2- LÀM NHÓM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61A6AA-49AA-1875-4208-CFC9BC099AF9}"/>
              </a:ext>
            </a:extLst>
          </p:cNvPr>
          <p:cNvSpPr txBox="1"/>
          <p:nvPr/>
        </p:nvSpPr>
        <p:spPr>
          <a:xfrm>
            <a:off x="1330298" y="7700270"/>
            <a:ext cx="777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Thống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nhất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đáp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án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của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nhóm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Nunito" pitchFamily="2" charset="0"/>
              </a:rPr>
              <a:t>trong</a:t>
            </a:r>
            <a:r>
              <a:rPr lang="en-US" sz="3000" b="1" dirty="0">
                <a:solidFill>
                  <a:srgbClr val="333333"/>
                </a:solidFill>
                <a:latin typeface="Nunito" pitchFamily="2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Nunito" pitchFamily="2" charset="0"/>
              </a:rPr>
              <a:t>2 </a:t>
            </a:r>
            <a:r>
              <a:rPr lang="en-US" sz="3000" b="1" dirty="0" err="1">
                <a:solidFill>
                  <a:srgbClr val="C00000"/>
                </a:solidFill>
                <a:latin typeface="Nunito" pitchFamily="2" charset="0"/>
              </a:rPr>
              <a:t>phút</a:t>
            </a:r>
            <a:r>
              <a:rPr lang="en-US" sz="3000" b="1" dirty="0">
                <a:solidFill>
                  <a:srgbClr val="C00000"/>
                </a:solidFill>
                <a:latin typeface="Nunito" pitchFamily="2" charset="0"/>
              </a:rPr>
              <a:t>,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chữa</a:t>
            </a:r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lỗi</a:t>
            </a:r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và</a:t>
            </a:r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hướng</a:t>
            </a:r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dẫn</a:t>
            </a:r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bạn</a:t>
            </a:r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cùng</a:t>
            </a:r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 </a:t>
            </a:r>
            <a:r>
              <a:rPr lang="en-US" sz="3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" pitchFamily="2" charset="0"/>
              </a:rPr>
              <a:t>nhóm</a:t>
            </a:r>
            <a:endParaRPr lang="vi-VN" sz="3000" dirty="0">
              <a:solidFill>
                <a:prstClr val="black">
                  <a:lumMod val="85000"/>
                  <a:lumOff val="15000"/>
                </a:prstClr>
              </a:solidFill>
              <a:latin typeface="Nunit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3A55C-1413-5A3C-4D36-021B00970A2E}"/>
              </a:ext>
            </a:extLst>
          </p:cNvPr>
          <p:cNvSpPr txBox="1"/>
          <p:nvPr/>
        </p:nvSpPr>
        <p:spPr>
          <a:xfrm>
            <a:off x="5908072" y="1087459"/>
            <a:ext cx="724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srgbClr val="C00000"/>
                </a:solidFill>
                <a:latin typeface="Nunito" pitchFamily="2" charset="0"/>
              </a:rPr>
              <a:t>HOẠT ĐỘNG NHÓM 3-4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2FACE-C830-ECD7-5FDD-91F86E51EE12}"/>
              </a:ext>
            </a:extLst>
          </p:cNvPr>
          <p:cNvSpPr txBox="1"/>
          <p:nvPr/>
        </p:nvSpPr>
        <p:spPr>
          <a:xfrm>
            <a:off x="12171044" y="2042949"/>
            <a:ext cx="22383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Chuyển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đề</a:t>
            </a:r>
            <a:endParaRPr lang="en-US" sz="27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AEAF5-B5BA-79AF-0A3C-5DA14BBC5076}"/>
              </a:ext>
            </a:extLst>
          </p:cNvPr>
          <p:cNvSpPr/>
          <p:nvPr/>
        </p:nvSpPr>
        <p:spPr>
          <a:xfrm>
            <a:off x="11802184" y="3065160"/>
            <a:ext cx="811217" cy="81121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151F39-377E-2ED8-A1FC-98589C2E276D}"/>
              </a:ext>
            </a:extLst>
          </p:cNvPr>
          <p:cNvSpPr/>
          <p:nvPr/>
        </p:nvSpPr>
        <p:spPr>
          <a:xfrm>
            <a:off x="13692919" y="3065160"/>
            <a:ext cx="811217" cy="81121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AE485E7-D7C1-7B2A-D1A9-BB9B533F8217}"/>
              </a:ext>
            </a:extLst>
          </p:cNvPr>
          <p:cNvSpPr/>
          <p:nvPr/>
        </p:nvSpPr>
        <p:spPr>
          <a:xfrm>
            <a:off x="11802184" y="4662527"/>
            <a:ext cx="811217" cy="81121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92BDFBE-285D-EB3B-BEE0-241E89076F2B}"/>
              </a:ext>
            </a:extLst>
          </p:cNvPr>
          <p:cNvSpPr/>
          <p:nvPr/>
        </p:nvSpPr>
        <p:spPr>
          <a:xfrm>
            <a:off x="13692919" y="4662527"/>
            <a:ext cx="811217" cy="81121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B676159A-6F8D-C10D-CC67-EC5AFA7E09A6}"/>
              </a:ext>
            </a:extLst>
          </p:cNvPr>
          <p:cNvSpPr/>
          <p:nvPr/>
        </p:nvSpPr>
        <p:spPr>
          <a:xfrm>
            <a:off x="12470996" y="2642176"/>
            <a:ext cx="1398410" cy="42298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80EC61B2-9D43-A4E5-71ED-DDEDD2A46775}"/>
              </a:ext>
            </a:extLst>
          </p:cNvPr>
          <p:cNvSpPr/>
          <p:nvPr/>
        </p:nvSpPr>
        <p:spPr>
          <a:xfrm rot="5400000">
            <a:off x="14069662" y="4118746"/>
            <a:ext cx="1398410" cy="42298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2DA4463F-D2DA-9C76-FF5A-47644ACDF2EC}"/>
              </a:ext>
            </a:extLst>
          </p:cNvPr>
          <p:cNvSpPr/>
          <p:nvPr/>
        </p:nvSpPr>
        <p:spPr>
          <a:xfrm rot="10800000">
            <a:off x="12449925" y="5558331"/>
            <a:ext cx="1398410" cy="42298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27BE18FD-6236-223F-5FF2-4ED3E34C45DD}"/>
              </a:ext>
            </a:extLst>
          </p:cNvPr>
          <p:cNvSpPr/>
          <p:nvPr/>
        </p:nvSpPr>
        <p:spPr>
          <a:xfrm rot="16200000">
            <a:off x="10838251" y="4001769"/>
            <a:ext cx="1398410" cy="42298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0D48F0-CCCA-4603-20EE-51C7BF4E434C}"/>
              </a:ext>
            </a:extLst>
          </p:cNvPr>
          <p:cNvSpPr txBox="1"/>
          <p:nvPr/>
        </p:nvSpPr>
        <p:spPr>
          <a:xfrm>
            <a:off x="14875004" y="4136923"/>
            <a:ext cx="1529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Chuyển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đề</a:t>
            </a:r>
            <a:endParaRPr lang="en-US" sz="27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00C3E5-F805-3AC1-BAB2-22E842384BEC}"/>
              </a:ext>
            </a:extLst>
          </p:cNvPr>
          <p:cNvSpPr txBox="1"/>
          <p:nvPr/>
        </p:nvSpPr>
        <p:spPr>
          <a:xfrm>
            <a:off x="12298474" y="5981700"/>
            <a:ext cx="2027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Chuyển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đề</a:t>
            </a:r>
            <a:endParaRPr lang="en-US" sz="27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36719-556A-9965-72F6-D6F98F0834ED}"/>
              </a:ext>
            </a:extLst>
          </p:cNvPr>
          <p:cNvSpPr txBox="1"/>
          <p:nvPr/>
        </p:nvSpPr>
        <p:spPr>
          <a:xfrm>
            <a:off x="9905156" y="4119239"/>
            <a:ext cx="1529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Chuyển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đề</a:t>
            </a:r>
            <a:endParaRPr lang="en-US" sz="2700" b="1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9D4AC48D-310D-51C9-71DD-DB2A6D61C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pic>
        <p:nvPicPr>
          <p:cNvPr id="2" name="Picture 1" descr="A blue and orange person icon&#10;&#10;Description automatically generated">
            <a:extLst>
              <a:ext uri="{FF2B5EF4-FFF2-40B4-BE49-F238E27FC236}">
                <a16:creationId xmlns:a16="http://schemas.microsoft.com/office/drawing/2014/main" id="{1FED5F5F-A3D8-78A9-6F34-8570EE9A9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78" y="839505"/>
            <a:ext cx="735973" cy="735973"/>
          </a:xfrm>
          <a:prstGeom prst="rect">
            <a:avLst/>
          </a:prstGeom>
        </p:spPr>
      </p:pic>
      <p:pic>
        <p:nvPicPr>
          <p:cNvPr id="3" name="Picture 2" descr="A blue and orange person icon&#10;&#10;Description automatically generated">
            <a:extLst>
              <a:ext uri="{FF2B5EF4-FFF2-40B4-BE49-F238E27FC236}">
                <a16:creationId xmlns:a16="http://schemas.microsoft.com/office/drawing/2014/main" id="{A4C67990-D957-5D3A-E88F-BA903E3C2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4" y="855471"/>
            <a:ext cx="735973" cy="735973"/>
          </a:xfrm>
          <a:prstGeom prst="rect">
            <a:avLst/>
          </a:prstGeom>
        </p:spPr>
      </p:pic>
      <p:pic>
        <p:nvPicPr>
          <p:cNvPr id="7" name="Picture 6" descr="A blue and orange person icon&#10;&#10;Description automatically generated">
            <a:extLst>
              <a:ext uri="{FF2B5EF4-FFF2-40B4-BE49-F238E27FC236}">
                <a16:creationId xmlns:a16="http://schemas.microsoft.com/office/drawing/2014/main" id="{4C15A4D4-EC3E-B994-1872-D41602E12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78" y="1220505"/>
            <a:ext cx="735973" cy="735973"/>
          </a:xfrm>
          <a:prstGeom prst="rect">
            <a:avLst/>
          </a:prstGeom>
        </p:spPr>
      </p:pic>
      <p:pic>
        <p:nvPicPr>
          <p:cNvPr id="8" name="Picture 7" descr="A blue and orange person icon&#10;&#10;Description automatically generated">
            <a:extLst>
              <a:ext uri="{FF2B5EF4-FFF2-40B4-BE49-F238E27FC236}">
                <a16:creationId xmlns:a16="http://schemas.microsoft.com/office/drawing/2014/main" id="{3FE125D0-72F4-DFC6-4245-0B28DD957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94" y="1236471"/>
            <a:ext cx="735973" cy="73597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1F532F7-75B0-FCDA-92BC-6F3C8D8915F9}"/>
              </a:ext>
            </a:extLst>
          </p:cNvPr>
          <p:cNvSpPr/>
          <p:nvPr/>
        </p:nvSpPr>
        <p:spPr>
          <a:xfrm>
            <a:off x="10972800" y="7663269"/>
            <a:ext cx="811217" cy="81121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D4384B-251A-0B7C-F6C2-0CBACDBB60A3}"/>
              </a:ext>
            </a:extLst>
          </p:cNvPr>
          <p:cNvSpPr/>
          <p:nvPr/>
        </p:nvSpPr>
        <p:spPr>
          <a:xfrm>
            <a:off x="12863535" y="7663269"/>
            <a:ext cx="811217" cy="81121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189AB2-C53E-4192-8B24-2B535B12617D}"/>
              </a:ext>
            </a:extLst>
          </p:cNvPr>
          <p:cNvSpPr/>
          <p:nvPr/>
        </p:nvSpPr>
        <p:spPr>
          <a:xfrm>
            <a:off x="14731189" y="7663269"/>
            <a:ext cx="811217" cy="81121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DBF7B017-A17B-7A95-6A42-2E9B0B28CEE6}"/>
              </a:ext>
            </a:extLst>
          </p:cNvPr>
          <p:cNvSpPr/>
          <p:nvPr/>
        </p:nvSpPr>
        <p:spPr>
          <a:xfrm>
            <a:off x="11572647" y="7194145"/>
            <a:ext cx="1398410" cy="42298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B937D29D-9964-57C8-8B6F-39508909C3B0}"/>
              </a:ext>
            </a:extLst>
          </p:cNvPr>
          <p:cNvSpPr/>
          <p:nvPr/>
        </p:nvSpPr>
        <p:spPr>
          <a:xfrm>
            <a:off x="13580143" y="7235889"/>
            <a:ext cx="1398410" cy="42298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1" name="Arrow: Curved Down 20">
            <a:extLst>
              <a:ext uri="{FF2B5EF4-FFF2-40B4-BE49-F238E27FC236}">
                <a16:creationId xmlns:a16="http://schemas.microsoft.com/office/drawing/2014/main" id="{23171702-C882-6707-A5C0-78C73BA5A42E}"/>
              </a:ext>
            </a:extLst>
          </p:cNvPr>
          <p:cNvSpPr/>
          <p:nvPr/>
        </p:nvSpPr>
        <p:spPr>
          <a:xfrm rot="10800000">
            <a:off x="11592137" y="8529718"/>
            <a:ext cx="3378789" cy="728771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94A3DE-E78C-9B7B-8637-ED3C72CBB969}"/>
              </a:ext>
            </a:extLst>
          </p:cNvPr>
          <p:cNvSpPr txBox="1"/>
          <p:nvPr/>
        </p:nvSpPr>
        <p:spPr>
          <a:xfrm>
            <a:off x="10943931" y="6713952"/>
            <a:ext cx="2027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Chuyển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đề</a:t>
            </a:r>
            <a:endParaRPr lang="en-US" sz="27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325C6C-2D00-E2CD-0EE6-0F886814C923}"/>
              </a:ext>
            </a:extLst>
          </p:cNvPr>
          <p:cNvSpPr txBox="1"/>
          <p:nvPr/>
        </p:nvSpPr>
        <p:spPr>
          <a:xfrm>
            <a:off x="13460896" y="6685201"/>
            <a:ext cx="2027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Chuyển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đề</a:t>
            </a:r>
            <a:endParaRPr lang="en-US" sz="27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C164D0-C806-8499-86F7-CFAC811C9A98}"/>
              </a:ext>
            </a:extLst>
          </p:cNvPr>
          <p:cNvSpPr txBox="1"/>
          <p:nvPr/>
        </p:nvSpPr>
        <p:spPr>
          <a:xfrm>
            <a:off x="12382290" y="8715933"/>
            <a:ext cx="2027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Chuyển</a:t>
            </a:r>
            <a:r>
              <a:rPr lang="en-US" sz="27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ptos" panose="02110004020202020204"/>
              </a:rPr>
              <a:t>đề</a:t>
            </a:r>
            <a:endParaRPr lang="en-US" sz="2700" b="1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6228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8ABD-DD91-D1F7-80FC-688072EA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CF8A47-C25E-6720-9A12-0DECB22DD986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1EA97A-0EED-AA6B-FAAE-64B36441D343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3A55C-1413-5A3C-4D36-021B00970A2E}"/>
              </a:ext>
            </a:extLst>
          </p:cNvPr>
          <p:cNvSpPr txBox="1"/>
          <p:nvPr/>
        </p:nvSpPr>
        <p:spPr>
          <a:xfrm>
            <a:off x="5872981" y="775253"/>
            <a:ext cx="724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srgbClr val="C00000"/>
                </a:solidFill>
                <a:latin typeface="Nunito" pitchFamily="2" charset="0"/>
              </a:rPr>
              <a:t>HOẠT ĐỘNG NHÓM 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AEAF5-B5BA-79AF-0A3C-5DA14BBC5076}"/>
              </a:ext>
            </a:extLst>
          </p:cNvPr>
          <p:cNvSpPr/>
          <p:nvPr/>
        </p:nvSpPr>
        <p:spPr>
          <a:xfrm>
            <a:off x="2682584" y="4184235"/>
            <a:ext cx="1064967" cy="106496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151F39-377E-2ED8-A1FC-98589C2E276D}"/>
              </a:ext>
            </a:extLst>
          </p:cNvPr>
          <p:cNvSpPr/>
          <p:nvPr/>
        </p:nvSpPr>
        <p:spPr>
          <a:xfrm>
            <a:off x="5164742" y="4184235"/>
            <a:ext cx="1064967" cy="106496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AE485E7-D7C1-7B2A-D1A9-BB9B533F8217}"/>
              </a:ext>
            </a:extLst>
          </p:cNvPr>
          <p:cNvSpPr/>
          <p:nvPr/>
        </p:nvSpPr>
        <p:spPr>
          <a:xfrm>
            <a:off x="2682584" y="6281259"/>
            <a:ext cx="1064967" cy="106496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92BDFBE-285D-EB3B-BEE0-241E89076F2B}"/>
              </a:ext>
            </a:extLst>
          </p:cNvPr>
          <p:cNvSpPr/>
          <p:nvPr/>
        </p:nvSpPr>
        <p:spPr>
          <a:xfrm>
            <a:off x="5164742" y="6281259"/>
            <a:ext cx="1064967" cy="106496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B676159A-6F8D-C10D-CC67-EC5AFA7E09A6}"/>
              </a:ext>
            </a:extLst>
          </p:cNvPr>
          <p:cNvSpPr/>
          <p:nvPr/>
        </p:nvSpPr>
        <p:spPr>
          <a:xfrm>
            <a:off x="3560601" y="3628941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80EC61B2-9D43-A4E5-71ED-DDEDD2A46775}"/>
              </a:ext>
            </a:extLst>
          </p:cNvPr>
          <p:cNvSpPr/>
          <p:nvPr/>
        </p:nvSpPr>
        <p:spPr>
          <a:xfrm rot="5400000">
            <a:off x="5659332" y="5567383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2DA4463F-D2DA-9C76-FF5A-47644ACDF2EC}"/>
              </a:ext>
            </a:extLst>
          </p:cNvPr>
          <p:cNvSpPr/>
          <p:nvPr/>
        </p:nvSpPr>
        <p:spPr>
          <a:xfrm rot="10800000">
            <a:off x="3532938" y="7457272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27BE18FD-6236-223F-5FF2-4ED3E34C45DD}"/>
              </a:ext>
            </a:extLst>
          </p:cNvPr>
          <p:cNvSpPr/>
          <p:nvPr/>
        </p:nvSpPr>
        <p:spPr>
          <a:xfrm rot="16200000">
            <a:off x="1417131" y="5413816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9D4AC48D-310D-51C9-71DD-DB2A6D61C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E67E1-6D2D-6F48-F4D7-EDE828C720EF}"/>
              </a:ext>
            </a:extLst>
          </p:cNvPr>
          <p:cNvSpPr/>
          <p:nvPr/>
        </p:nvSpPr>
        <p:spPr>
          <a:xfrm>
            <a:off x="8153400" y="8991621"/>
            <a:ext cx="2007705" cy="63444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unito" pitchFamily="2" charset="0"/>
              </a:rPr>
              <a:t>LƯỢT 1</a:t>
            </a:r>
          </a:p>
        </p:txBody>
      </p:sp>
      <p:pic>
        <p:nvPicPr>
          <p:cNvPr id="7" name="Picture 6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2394D62F-F551-57EC-4093-C76615304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8" y="2616177"/>
            <a:ext cx="1530335" cy="1241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6D8C1A-E484-90B5-83E5-1383CDFAD7DE}"/>
              </a:ext>
            </a:extLst>
          </p:cNvPr>
          <p:cNvSpPr txBox="1"/>
          <p:nvPr/>
        </p:nvSpPr>
        <p:spPr>
          <a:xfrm>
            <a:off x="2458660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1</a:t>
            </a:r>
          </a:p>
        </p:txBody>
      </p:sp>
      <p:pic>
        <p:nvPicPr>
          <p:cNvPr id="11" name="Picture 10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733348BC-6CD6-9D1B-2CDB-95CD83A36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9" y="2595408"/>
            <a:ext cx="1530335" cy="12419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3DDF55-72EA-1719-958C-B5569DB235EC}"/>
              </a:ext>
            </a:extLst>
          </p:cNvPr>
          <p:cNvSpPr txBox="1"/>
          <p:nvPr/>
        </p:nvSpPr>
        <p:spPr>
          <a:xfrm>
            <a:off x="5629751" y="3047229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2</a:t>
            </a:r>
          </a:p>
        </p:txBody>
      </p:sp>
      <p:pic>
        <p:nvPicPr>
          <p:cNvPr id="17" name="Picture 16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11F90554-FAC7-2C4D-B74F-B09741D21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9" y="7613204"/>
            <a:ext cx="1530335" cy="12419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CAA836-0434-DE23-8FD8-2079A13EA39F}"/>
              </a:ext>
            </a:extLst>
          </p:cNvPr>
          <p:cNvSpPr txBox="1"/>
          <p:nvPr/>
        </p:nvSpPr>
        <p:spPr>
          <a:xfrm>
            <a:off x="5929781" y="8065025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3</a:t>
            </a:r>
          </a:p>
        </p:txBody>
      </p:sp>
      <p:pic>
        <p:nvPicPr>
          <p:cNvPr id="20" name="Picture 19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AF02D9AB-6923-F1B0-DF2E-56025A498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25" y="7635345"/>
            <a:ext cx="1530335" cy="12419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205D10-00C4-97DC-1CA8-DE95276E8190}"/>
              </a:ext>
            </a:extLst>
          </p:cNvPr>
          <p:cNvSpPr txBox="1"/>
          <p:nvPr/>
        </p:nvSpPr>
        <p:spPr>
          <a:xfrm>
            <a:off x="2482517" y="8087166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21B2BC-9480-3C7A-E34A-2C4094E12117}"/>
              </a:ext>
            </a:extLst>
          </p:cNvPr>
          <p:cNvSpPr/>
          <p:nvPr/>
        </p:nvSpPr>
        <p:spPr>
          <a:xfrm>
            <a:off x="9636949" y="4715349"/>
            <a:ext cx="1004530" cy="1041265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164A50-9F81-5B27-20BE-CF67D2D5325C}"/>
              </a:ext>
            </a:extLst>
          </p:cNvPr>
          <p:cNvSpPr/>
          <p:nvPr/>
        </p:nvSpPr>
        <p:spPr>
          <a:xfrm>
            <a:off x="11978247" y="4715349"/>
            <a:ext cx="1004530" cy="1041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B8C4A5-25F3-428C-D64C-E601D25FF1A7}"/>
              </a:ext>
            </a:extLst>
          </p:cNvPr>
          <p:cNvSpPr/>
          <p:nvPr/>
        </p:nvSpPr>
        <p:spPr>
          <a:xfrm>
            <a:off x="14290964" y="4715349"/>
            <a:ext cx="1004530" cy="1041265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3598378E-282E-44C7-A04E-7B5F9067BAA0}"/>
              </a:ext>
            </a:extLst>
          </p:cNvPr>
          <p:cNvSpPr/>
          <p:nvPr/>
        </p:nvSpPr>
        <p:spPr>
          <a:xfrm>
            <a:off x="10379740" y="4113189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16CB2113-49B7-BA01-F747-0FB6298F927F}"/>
              </a:ext>
            </a:extLst>
          </p:cNvPr>
          <p:cNvSpPr/>
          <p:nvPr/>
        </p:nvSpPr>
        <p:spPr>
          <a:xfrm>
            <a:off x="12865623" y="4166771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16ECACEA-B055-AD80-1948-C5DB2831E09A}"/>
              </a:ext>
            </a:extLst>
          </p:cNvPr>
          <p:cNvSpPr/>
          <p:nvPr/>
        </p:nvSpPr>
        <p:spPr>
          <a:xfrm rot="10800000">
            <a:off x="10403874" y="5827509"/>
            <a:ext cx="5826727" cy="935438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5" name="Picture 24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5A221FCD-9983-E240-84BF-29A83A748E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5" y="2552700"/>
            <a:ext cx="1530335" cy="12419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91B6DB-6B56-73B2-90DD-F68472F07439}"/>
              </a:ext>
            </a:extLst>
          </p:cNvPr>
          <p:cNvSpPr txBox="1"/>
          <p:nvPr/>
        </p:nvSpPr>
        <p:spPr>
          <a:xfrm>
            <a:off x="9472657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1</a:t>
            </a:r>
          </a:p>
        </p:txBody>
      </p:sp>
      <p:pic>
        <p:nvPicPr>
          <p:cNvPr id="27" name="Picture 26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5B7CF491-A7B9-713B-2B94-3B9FC3F0A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552700"/>
            <a:ext cx="1530335" cy="12419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E7FECA-0B58-EAFA-24CB-8BE6188C790A}"/>
              </a:ext>
            </a:extLst>
          </p:cNvPr>
          <p:cNvSpPr txBox="1"/>
          <p:nvPr/>
        </p:nvSpPr>
        <p:spPr>
          <a:xfrm>
            <a:off x="11993592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2</a:t>
            </a:r>
          </a:p>
        </p:txBody>
      </p:sp>
      <p:pic>
        <p:nvPicPr>
          <p:cNvPr id="29" name="Picture 28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79A4D91E-D095-8E05-68A1-38858D5FD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565" y="2616177"/>
            <a:ext cx="1530335" cy="12419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30B9E3-F31F-428F-8217-89383F4EC354}"/>
              </a:ext>
            </a:extLst>
          </p:cNvPr>
          <p:cNvSpPr txBox="1"/>
          <p:nvPr/>
        </p:nvSpPr>
        <p:spPr>
          <a:xfrm>
            <a:off x="14579357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3</a:t>
            </a:r>
          </a:p>
        </p:txBody>
      </p:sp>
      <p:pic>
        <p:nvPicPr>
          <p:cNvPr id="33" name="Picture 32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3CCECED4-1FE4-8634-904B-9E74E0B283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305" y="4242570"/>
            <a:ext cx="1530335" cy="12419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5598C28-0C9D-6B79-3703-EC8AFBF6B8C7}"/>
              </a:ext>
            </a:extLst>
          </p:cNvPr>
          <p:cNvSpPr txBox="1"/>
          <p:nvPr/>
        </p:nvSpPr>
        <p:spPr>
          <a:xfrm>
            <a:off x="16121097" y="469439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4</a:t>
            </a:r>
          </a:p>
        </p:txBody>
      </p:sp>
      <p:pic>
        <p:nvPicPr>
          <p:cNvPr id="41" name="90 SECONDS TIMER (1 MINUTE 30 SECONDS ROUND)">
            <a:hlinkClick r:id="" action="ppaction://media"/>
            <a:extLst>
              <a:ext uri="{FF2B5EF4-FFF2-40B4-BE49-F238E27FC236}">
                <a16:creationId xmlns:a16="http://schemas.microsoft.com/office/drawing/2014/main" id="{2AE80292-A5FB-D8E2-8EE3-03651F0F7E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40294" y="7815174"/>
            <a:ext cx="4447961" cy="25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">
        <p159:morph option="byObject"/>
      </p:transition>
    </mc:Choice>
    <mc:Fallback xmlns="">
      <p:transition spd="slow"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8ABD-DD91-D1F7-80FC-688072EA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CF8A47-C25E-6720-9A12-0DECB22DD986}"/>
              </a:ext>
            </a:extLst>
          </p:cNvPr>
          <p:cNvSpPr/>
          <p:nvPr/>
        </p:nvSpPr>
        <p:spPr>
          <a:xfrm>
            <a:off x="471488" y="1027126"/>
            <a:ext cx="16629092" cy="9002684"/>
          </a:xfrm>
          <a:prstGeom prst="roundRect">
            <a:avLst>
              <a:gd name="adj" fmla="val 6306"/>
            </a:avLst>
          </a:prstGeom>
          <a:noFill/>
          <a:ln w="63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1EA97A-0EED-AA6B-FAAE-64B36441D343}"/>
              </a:ext>
            </a:extLst>
          </p:cNvPr>
          <p:cNvSpPr/>
          <p:nvPr/>
        </p:nvSpPr>
        <p:spPr>
          <a:xfrm>
            <a:off x="796742" y="660932"/>
            <a:ext cx="16629092" cy="9002684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3A55C-1413-5A3C-4D36-021B00970A2E}"/>
              </a:ext>
            </a:extLst>
          </p:cNvPr>
          <p:cNvSpPr txBox="1"/>
          <p:nvPr/>
        </p:nvSpPr>
        <p:spPr>
          <a:xfrm>
            <a:off x="5872981" y="775253"/>
            <a:ext cx="724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>
                <a:solidFill>
                  <a:srgbClr val="C00000"/>
                </a:solidFill>
                <a:latin typeface="Nunito" pitchFamily="2" charset="0"/>
              </a:rPr>
              <a:t>HOẠT ĐỘNG NHÓM 4</a:t>
            </a:r>
          </a:p>
        </p:txBody>
      </p:sp>
      <p:pic>
        <p:nvPicPr>
          <p:cNvPr id="10" name="Picture 9" descr="A colorful pie chart with a percentage symbol&#10;&#10;Description automatically generated">
            <a:extLst>
              <a:ext uri="{FF2B5EF4-FFF2-40B4-BE49-F238E27FC236}">
                <a16:creationId xmlns:a16="http://schemas.microsoft.com/office/drawing/2014/main" id="{9D4AC48D-310D-51C9-71DD-DB2A6D61C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9" y="219862"/>
            <a:ext cx="1941777" cy="19417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2DDADBA-01F3-606F-176B-8199A1F61785}"/>
              </a:ext>
            </a:extLst>
          </p:cNvPr>
          <p:cNvSpPr/>
          <p:nvPr/>
        </p:nvSpPr>
        <p:spPr>
          <a:xfrm>
            <a:off x="2682584" y="4184235"/>
            <a:ext cx="1064967" cy="1064967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8BD1C6-AFB9-0105-6EC6-09FA2C81113E}"/>
              </a:ext>
            </a:extLst>
          </p:cNvPr>
          <p:cNvSpPr/>
          <p:nvPr/>
        </p:nvSpPr>
        <p:spPr>
          <a:xfrm>
            <a:off x="5164742" y="4184235"/>
            <a:ext cx="1064967" cy="106496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7E378C-482E-DF80-2B05-CE730D0E7BBC}"/>
              </a:ext>
            </a:extLst>
          </p:cNvPr>
          <p:cNvSpPr/>
          <p:nvPr/>
        </p:nvSpPr>
        <p:spPr>
          <a:xfrm>
            <a:off x="2682584" y="6281259"/>
            <a:ext cx="1064967" cy="106496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3E0D65-AEB6-B733-4D4E-538E832C838E}"/>
              </a:ext>
            </a:extLst>
          </p:cNvPr>
          <p:cNvSpPr/>
          <p:nvPr/>
        </p:nvSpPr>
        <p:spPr>
          <a:xfrm>
            <a:off x="5164742" y="6281259"/>
            <a:ext cx="1064967" cy="1064967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D88D3883-3695-1910-2E2B-7C8E85310B10}"/>
              </a:ext>
            </a:extLst>
          </p:cNvPr>
          <p:cNvSpPr/>
          <p:nvPr/>
        </p:nvSpPr>
        <p:spPr>
          <a:xfrm>
            <a:off x="3560601" y="3628941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1A68E974-127F-6678-B26A-F0187C1869ED}"/>
              </a:ext>
            </a:extLst>
          </p:cNvPr>
          <p:cNvSpPr/>
          <p:nvPr/>
        </p:nvSpPr>
        <p:spPr>
          <a:xfrm rot="5400000">
            <a:off x="5659332" y="5567383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5EB33C10-F951-5E09-BC04-673CF7286EE1}"/>
              </a:ext>
            </a:extLst>
          </p:cNvPr>
          <p:cNvSpPr/>
          <p:nvPr/>
        </p:nvSpPr>
        <p:spPr>
          <a:xfrm rot="10800000">
            <a:off x="3532938" y="7457272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2" name="Arrow: Curved Down 21">
            <a:extLst>
              <a:ext uri="{FF2B5EF4-FFF2-40B4-BE49-F238E27FC236}">
                <a16:creationId xmlns:a16="http://schemas.microsoft.com/office/drawing/2014/main" id="{D56C3B76-7329-0AD0-5E75-B3ABAAFED0EC}"/>
              </a:ext>
            </a:extLst>
          </p:cNvPr>
          <p:cNvSpPr/>
          <p:nvPr/>
        </p:nvSpPr>
        <p:spPr>
          <a:xfrm rot="16200000">
            <a:off x="1417131" y="5413816"/>
            <a:ext cx="1835834" cy="555294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2971B6B-0247-BE37-D1CE-EAA3B226E0B6}"/>
              </a:ext>
            </a:extLst>
          </p:cNvPr>
          <p:cNvSpPr/>
          <p:nvPr/>
        </p:nvSpPr>
        <p:spPr>
          <a:xfrm>
            <a:off x="8153400" y="8991621"/>
            <a:ext cx="2007705" cy="63444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unito" pitchFamily="2" charset="0"/>
              </a:rPr>
              <a:t>LƯỢT 2</a:t>
            </a:r>
          </a:p>
        </p:txBody>
      </p:sp>
      <p:pic>
        <p:nvPicPr>
          <p:cNvPr id="24" name="Picture 23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28D2A833-2DA7-61AE-81AD-5A819C8A6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8" y="2616177"/>
            <a:ext cx="1530335" cy="12419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B86165-D8A6-C251-1493-855F97323C07}"/>
              </a:ext>
            </a:extLst>
          </p:cNvPr>
          <p:cNvSpPr txBox="1"/>
          <p:nvPr/>
        </p:nvSpPr>
        <p:spPr>
          <a:xfrm>
            <a:off x="2458660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4</a:t>
            </a:r>
          </a:p>
        </p:txBody>
      </p:sp>
      <p:pic>
        <p:nvPicPr>
          <p:cNvPr id="26" name="Picture 25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587ACEED-E278-9E73-6A1B-FF184F758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9" y="2595408"/>
            <a:ext cx="1530335" cy="12419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989145-3255-85FE-A349-3F2A60E7417E}"/>
              </a:ext>
            </a:extLst>
          </p:cNvPr>
          <p:cNvSpPr txBox="1"/>
          <p:nvPr/>
        </p:nvSpPr>
        <p:spPr>
          <a:xfrm>
            <a:off x="5629751" y="3047229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1</a:t>
            </a:r>
          </a:p>
        </p:txBody>
      </p:sp>
      <p:pic>
        <p:nvPicPr>
          <p:cNvPr id="28" name="Picture 27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DE3E47DE-1632-B852-1960-49D577721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89" y="7613204"/>
            <a:ext cx="1530335" cy="12419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2094311-8B73-9EC2-93F0-A219899F309E}"/>
              </a:ext>
            </a:extLst>
          </p:cNvPr>
          <p:cNvSpPr txBox="1"/>
          <p:nvPr/>
        </p:nvSpPr>
        <p:spPr>
          <a:xfrm>
            <a:off x="5929781" y="8065025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2</a:t>
            </a:r>
          </a:p>
        </p:txBody>
      </p:sp>
      <p:pic>
        <p:nvPicPr>
          <p:cNvPr id="30" name="Picture 29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826AB392-5828-FE63-CDBD-99D436FBF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25" y="7635345"/>
            <a:ext cx="1530335" cy="12419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9A6662F-627A-06A0-A1BE-AA23E3274FAC}"/>
              </a:ext>
            </a:extLst>
          </p:cNvPr>
          <p:cNvSpPr txBox="1"/>
          <p:nvPr/>
        </p:nvSpPr>
        <p:spPr>
          <a:xfrm>
            <a:off x="2482517" y="8087166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99D8036-4D94-4D92-DE4E-FC240742BAF9}"/>
              </a:ext>
            </a:extLst>
          </p:cNvPr>
          <p:cNvSpPr/>
          <p:nvPr/>
        </p:nvSpPr>
        <p:spPr>
          <a:xfrm>
            <a:off x="9636949" y="4715349"/>
            <a:ext cx="1004530" cy="1041265"/>
          </a:xfrm>
          <a:prstGeom prst="ellipse">
            <a:avLst/>
          </a:prstGeom>
          <a:solidFill>
            <a:srgbClr val="FF983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3881F95-DA08-E4C5-5C1A-6CA4455B1C8B}"/>
              </a:ext>
            </a:extLst>
          </p:cNvPr>
          <p:cNvSpPr/>
          <p:nvPr/>
        </p:nvSpPr>
        <p:spPr>
          <a:xfrm>
            <a:off x="11978247" y="4715349"/>
            <a:ext cx="1004530" cy="1041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B8DC082-7169-0707-9311-953B87BC0DAE}"/>
              </a:ext>
            </a:extLst>
          </p:cNvPr>
          <p:cNvSpPr/>
          <p:nvPr/>
        </p:nvSpPr>
        <p:spPr>
          <a:xfrm>
            <a:off x="14290964" y="4715349"/>
            <a:ext cx="1004530" cy="1041265"/>
          </a:xfrm>
          <a:prstGeom prst="ellipse">
            <a:avLst/>
          </a:prstGeom>
          <a:solidFill>
            <a:srgbClr val="FF475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black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45" name="Arrow: Curved Down 44">
            <a:extLst>
              <a:ext uri="{FF2B5EF4-FFF2-40B4-BE49-F238E27FC236}">
                <a16:creationId xmlns:a16="http://schemas.microsoft.com/office/drawing/2014/main" id="{843F6460-C9AD-4205-90C4-8AEBB49FF14B}"/>
              </a:ext>
            </a:extLst>
          </p:cNvPr>
          <p:cNvSpPr/>
          <p:nvPr/>
        </p:nvSpPr>
        <p:spPr>
          <a:xfrm>
            <a:off x="10379740" y="4113189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Arrow: Curved Down 45">
            <a:extLst>
              <a:ext uri="{FF2B5EF4-FFF2-40B4-BE49-F238E27FC236}">
                <a16:creationId xmlns:a16="http://schemas.microsoft.com/office/drawing/2014/main" id="{CA53A006-0200-C211-92F7-45AE41045575}"/>
              </a:ext>
            </a:extLst>
          </p:cNvPr>
          <p:cNvSpPr/>
          <p:nvPr/>
        </p:nvSpPr>
        <p:spPr>
          <a:xfrm>
            <a:off x="12865623" y="4166771"/>
            <a:ext cx="1731652" cy="542935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8A449B1A-FB2E-B538-5185-7E5ADA172556}"/>
              </a:ext>
            </a:extLst>
          </p:cNvPr>
          <p:cNvSpPr/>
          <p:nvPr/>
        </p:nvSpPr>
        <p:spPr>
          <a:xfrm rot="10800000">
            <a:off x="10403874" y="5827509"/>
            <a:ext cx="5826727" cy="935438"/>
          </a:xfrm>
          <a:prstGeom prst="curved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48" name="Picture 47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36F239B2-5C4D-E632-DF3E-9CD0B45F8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5" y="2552700"/>
            <a:ext cx="1530335" cy="12419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8205A10-6CDE-7CAB-E10B-6115CE710AFC}"/>
              </a:ext>
            </a:extLst>
          </p:cNvPr>
          <p:cNvSpPr txBox="1"/>
          <p:nvPr/>
        </p:nvSpPr>
        <p:spPr>
          <a:xfrm>
            <a:off x="9472657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4</a:t>
            </a:r>
          </a:p>
        </p:txBody>
      </p:sp>
      <p:pic>
        <p:nvPicPr>
          <p:cNvPr id="51" name="Picture 50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546E25DF-A55E-097D-D9B8-E2432A293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552700"/>
            <a:ext cx="1530335" cy="124195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F60EC56-A3D6-4588-6FBF-A2ADBB052E82}"/>
              </a:ext>
            </a:extLst>
          </p:cNvPr>
          <p:cNvSpPr txBox="1"/>
          <p:nvPr/>
        </p:nvSpPr>
        <p:spPr>
          <a:xfrm>
            <a:off x="11993592" y="300452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1</a:t>
            </a:r>
          </a:p>
        </p:txBody>
      </p:sp>
      <p:pic>
        <p:nvPicPr>
          <p:cNvPr id="53" name="Picture 52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F668108C-1004-A5B2-6A02-4BCBE81A1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565" y="2616177"/>
            <a:ext cx="1530335" cy="124195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1BA0B0A-5EA5-EBEA-EA08-DBBF86D00946}"/>
              </a:ext>
            </a:extLst>
          </p:cNvPr>
          <p:cNvSpPr txBox="1"/>
          <p:nvPr/>
        </p:nvSpPr>
        <p:spPr>
          <a:xfrm>
            <a:off x="14579357" y="3067998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2</a:t>
            </a:r>
          </a:p>
        </p:txBody>
      </p:sp>
      <p:pic>
        <p:nvPicPr>
          <p:cNvPr id="55" name="Picture 54" descr="A white paper with a blue corner&#10;&#10;Description automatically generated">
            <a:extLst>
              <a:ext uri="{FF2B5EF4-FFF2-40B4-BE49-F238E27FC236}">
                <a16:creationId xmlns:a16="http://schemas.microsoft.com/office/drawing/2014/main" id="{0C82BF41-EE88-3608-3B20-274A55241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305" y="4242570"/>
            <a:ext cx="1530335" cy="124195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83A5C6B-EBFF-B234-B78E-27C72CD59015}"/>
              </a:ext>
            </a:extLst>
          </p:cNvPr>
          <p:cNvSpPr txBox="1"/>
          <p:nvPr/>
        </p:nvSpPr>
        <p:spPr>
          <a:xfrm>
            <a:off x="16121097" y="4694391"/>
            <a:ext cx="10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ĐỀ </a:t>
            </a:r>
            <a:r>
              <a:rPr lang="en-US" sz="2800" b="1" dirty="0">
                <a:solidFill>
                  <a:srgbClr val="FF0000"/>
                </a:solidFill>
                <a:latin typeface="Nunito" pitchFamily="2" charset="0"/>
              </a:rPr>
              <a:t>3</a:t>
            </a:r>
          </a:p>
        </p:txBody>
      </p:sp>
      <p:pic>
        <p:nvPicPr>
          <p:cNvPr id="58" name="90 SECONDS TIMER (1 MINUTE 30 SECONDS ROUND)">
            <a:hlinkClick r:id="" action="ppaction://media"/>
            <a:extLst>
              <a:ext uri="{FF2B5EF4-FFF2-40B4-BE49-F238E27FC236}">
                <a16:creationId xmlns:a16="http://schemas.microsoft.com/office/drawing/2014/main" id="{381C36A0-E162-54E6-76C6-2ABA134CA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40294" y="7815174"/>
            <a:ext cx="4447961" cy="25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2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">
        <p159:morph option="byObject"/>
      </p:transition>
    </mc:Choice>
    <mc:Fallback xmlns="">
      <p:transition spd="slow"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</TotalTime>
  <Words>690</Words>
  <Application>Microsoft Office PowerPoint</Application>
  <PresentationFormat>Custom</PresentationFormat>
  <Paragraphs>148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Nunito</vt:lpstr>
      <vt:lpstr>Arial</vt:lpstr>
      <vt:lpstr>Cambria Math</vt:lpstr>
      <vt:lpstr>Aptos Display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Black Fun Quiz Time Instagram Post</dc:title>
  <dc:creator>Nguyen Tuan</dc:creator>
  <cp:lastModifiedBy>Nguyen Tuan</cp:lastModifiedBy>
  <cp:revision>16</cp:revision>
  <dcterms:created xsi:type="dcterms:W3CDTF">2006-08-16T00:00:00Z</dcterms:created>
  <dcterms:modified xsi:type="dcterms:W3CDTF">2024-03-16T00:20:15Z</dcterms:modified>
  <dc:identifier>DAF_Y4zJcNQ</dc:identifier>
</cp:coreProperties>
</file>