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73" r:id="rId4"/>
    <p:sldId id="264" r:id="rId5"/>
    <p:sldId id="274" r:id="rId6"/>
    <p:sldId id="278" r:id="rId7"/>
    <p:sldId id="275" r:id="rId8"/>
    <p:sldId id="276" r:id="rId9"/>
    <p:sldId id="280" r:id="rId10"/>
    <p:sldId id="277" r:id="rId11"/>
    <p:sldId id="279" r:id="rId12"/>
    <p:sldId id="267" r:id="rId13"/>
    <p:sldId id="281" r:id="rId14"/>
    <p:sldId id="282" r:id="rId15"/>
    <p:sldId id="283" r:id="rId16"/>
  </p:sldIdLst>
  <p:sldSz cx="12192000" cy="6858000"/>
  <p:notesSz cx="6858000" cy="9144000"/>
  <p:embeddedFontLst>
    <p:embeddedFont>
      <p:font typeface="Cambria Math" panose="02040503050406030204" pitchFamily="18" charset="0"/>
      <p:regular r:id="rId17"/>
    </p:embeddedFont>
    <p:embeddedFont>
      <p:font typeface="Nunito" pitchFamily="2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499"/>
    <a:srgbClr val="FF3335"/>
    <a:srgbClr val="FFCD2D"/>
    <a:srgbClr val="FFCD2F"/>
    <a:srgbClr val="FF6600"/>
    <a:srgbClr val="0092FA"/>
    <a:srgbClr val="DB6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-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8C6B-D094-97FA-4650-E87DC0C27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533DFA-AD13-D6DC-D108-6263CAC14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B4A52-90B9-D647-58A4-9AC799B4C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59625-49A4-ABAB-57F1-43F05F63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2A243-0384-7DB3-5033-9766CB8D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5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2DAD2-5B51-24C7-14E5-B4605174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739A0-1B6D-1577-E32F-EF9DCBCD4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C9962-011C-472C-B642-D7BD91424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FE3C1-F879-9D18-C2C7-54A95DC4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43FF9-B900-7A64-D7D4-A8B124FE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2AE85-2C64-D145-1413-8C32EE22A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83BCD-33C2-B68D-91FD-EE3AA6AEF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B2D92-5103-F652-E594-CE42740A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078FB-7EC9-EE04-3654-4DA11C29E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E4892-4489-0DF3-D487-67031F79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E9A5-363D-2839-12CD-CF1D609EF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6369A-BE35-9302-4B09-01AFD8B15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6D7C9-F50E-5FC9-452D-01267549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B710F-0460-3BA1-6AFB-65A7FF68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EAF3D-DFDE-FF07-0B91-53A8B3C8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2F76580-2A21-C2FF-2912-409006CB80B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Premium Vector | Math background">
            <a:extLst>
              <a:ext uri="{FF2B5EF4-FFF2-40B4-BE49-F238E27FC236}">
                <a16:creationId xmlns:a16="http://schemas.microsoft.com/office/drawing/2014/main" id="{64C43A95-C0F2-FB25-B4C8-57294A8596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9A8A36-9FA1-88D6-336E-365E7B19BAD9}"/>
              </a:ext>
            </a:extLst>
          </p:cNvPr>
          <p:cNvSpPr/>
          <p:nvPr userDrawn="1"/>
        </p:nvSpPr>
        <p:spPr>
          <a:xfrm>
            <a:off x="404740" y="277090"/>
            <a:ext cx="11382519" cy="6256337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43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C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6EF2-C719-1E22-2D12-5B4C5B5F4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B2280-E98F-C49E-67BB-E5E735C8E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2B32A-43B2-0482-B68F-F6D91B49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36BDB-AA57-73B0-6B5C-A3FBEA28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A9CD-7F67-0AAA-AB23-B635EA3CA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57B768-CFDE-5F21-0E82-ED32E2885651}"/>
              </a:ext>
            </a:extLst>
          </p:cNvPr>
          <p:cNvSpPr/>
          <p:nvPr userDrawn="1"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611E7A-55B4-DA40-4B08-93F240A993CE}"/>
              </a:ext>
            </a:extLst>
          </p:cNvPr>
          <p:cNvSpPr/>
          <p:nvPr userDrawn="1"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olorful graph with a line and a graph&#10;&#10;Description automatically generated">
            <a:extLst>
              <a:ext uri="{FF2B5EF4-FFF2-40B4-BE49-F238E27FC236}">
                <a16:creationId xmlns:a16="http://schemas.microsoft.com/office/drawing/2014/main" id="{1EE4C88C-80FA-59EC-8585-DD7192176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7" y="249914"/>
            <a:ext cx="1215182" cy="12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E237-22BD-8E23-5FF6-C3389277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3061E-5FF0-19D1-2201-549FDAE0E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8F6BE-AD21-8EA6-EAF1-E5F67888C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D6ED2-B4E2-CD8B-8524-602F59A4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20C35-A76A-4A2B-AE60-9DFDE69D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1A202-98C9-FBE3-B1C8-2FAE8165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7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E46E-24EF-2976-1022-42140183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4E78F-E43A-9BFE-DF38-1A3BEC897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49CF2-8727-FB4B-8943-79C036EF5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EF12D-80F1-F711-CD97-E713955D3D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F9BB1A-6490-6902-FC69-A4A63CE0F2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EFC9F5-B90E-584B-4E4B-CF142B8E4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958E9-7BCD-B0EA-2FBD-89BE0887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364B3-1ADE-6806-7AFB-B75DF473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2AB0-1751-F902-92B4-B86F433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FF026-00FC-E0C4-6E87-3C376BDA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84CAB-C48F-D7D5-BF58-E8C043BA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128A7-EF0B-A050-E9D1-8355ABE4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C4F38-86F7-6EAE-85C9-7D40D47B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605A7-0104-A05B-0544-53B9F091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51373-A4E5-3FAC-DB55-1988687EA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8E61-60FA-E798-06A8-0F6B23B56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E59E2-26BF-94AB-76F8-A3BEEF7EC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45953-2FF3-2D52-19C4-FD8CB84AD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271CA-F713-7E2E-5599-AC6235CD2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BB56D-8CDF-D41F-FE77-D66971CC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32BD4-E60C-663A-6E38-38D6A080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9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8838-B70F-5883-D67A-23BB5C5C1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2A864-C0C8-D041-B324-140F068B0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8563D-C270-E63A-D1A0-0C4E708AE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6E2F6-5CC2-E148-B62D-9BC3BF58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81ED6-8828-A2BC-A8A9-A089218D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D269-28DD-FF9F-B2B6-2C292580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5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8C70C-863F-A28B-5800-F718973A6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81EE8-7FAC-CA3E-F2FC-5BE3BCD03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66E8E-70C0-5B1C-F0F0-93D7BB4FA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D0BE-3332-4950-A29D-23274E7B31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DF7BC-4B9B-0C57-A8CB-6FAB4E533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2B3B9-F73C-3D95-F43A-352AE470B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B25E-B6A8-4982-AEC7-4CE9D8DE1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8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3A561-93CE-1D59-DAD3-3B0DB8ABA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A4273-E2C8-2A74-5983-F6DCF3B34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remium Vector | Math background">
            <a:extLst>
              <a:ext uri="{FF2B5EF4-FFF2-40B4-BE49-F238E27FC236}">
                <a16:creationId xmlns:a16="http://schemas.microsoft.com/office/drawing/2014/main" id="{003306EA-4A15-9CE0-5864-A7771066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97041F-D1ED-D436-439F-A06AFA9DEA9E}"/>
              </a:ext>
            </a:extLst>
          </p:cNvPr>
          <p:cNvSpPr/>
          <p:nvPr/>
        </p:nvSpPr>
        <p:spPr>
          <a:xfrm>
            <a:off x="754063" y="754063"/>
            <a:ext cx="10698162" cy="5141912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D2120-058B-D234-1276-4614C1E5A134}"/>
              </a:ext>
            </a:extLst>
          </p:cNvPr>
          <p:cNvSpPr txBox="1"/>
          <p:nvPr/>
        </p:nvSpPr>
        <p:spPr>
          <a:xfrm>
            <a:off x="1138989" y="2351723"/>
            <a:ext cx="99140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MỞ ĐẦU</a:t>
            </a:r>
            <a:endParaRPr lang="vi-VN" sz="9000" b="1" dirty="0">
              <a:solidFill>
                <a:schemeClr val="accent1">
                  <a:lumMod val="50000"/>
                </a:scheme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27BC22-045B-4BEC-4438-DA468D88701E}"/>
              </a:ext>
            </a:extLst>
          </p:cNvPr>
          <p:cNvCxnSpPr/>
          <p:nvPr/>
        </p:nvCxnSpPr>
        <p:spPr>
          <a:xfrm>
            <a:off x="3552825" y="3661999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6217C69-5D96-BB3F-3336-FF1917089DAB}"/>
              </a:ext>
            </a:extLst>
          </p:cNvPr>
          <p:cNvSpPr/>
          <p:nvPr/>
        </p:nvSpPr>
        <p:spPr>
          <a:xfrm>
            <a:off x="5689713" y="4243002"/>
            <a:ext cx="1098323" cy="1098323"/>
          </a:xfrm>
          <a:prstGeom prst="ellipse">
            <a:avLst/>
          </a:prstGeom>
          <a:solidFill>
            <a:srgbClr val="FF33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E805D82C-617A-4807-80DF-ECD5BB24C0A8}"/>
              </a:ext>
            </a:extLst>
          </p:cNvPr>
          <p:cNvSpPr/>
          <p:nvPr/>
        </p:nvSpPr>
        <p:spPr>
          <a:xfrm rot="5400000" flipH="1">
            <a:off x="6025659" y="4552471"/>
            <a:ext cx="577683" cy="51223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46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27A3C7-2F21-EAAE-A279-973697D52C35}"/>
              </a:ext>
            </a:extLst>
          </p:cNvPr>
          <p:cNvSpPr txBox="1"/>
          <p:nvPr/>
        </p:nvSpPr>
        <p:spPr>
          <a:xfrm>
            <a:off x="1152939" y="1627288"/>
            <a:ext cx="1079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1. Thu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thập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tổ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chức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tích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xử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lý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dữ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liệu</a:t>
            </a:r>
            <a:endParaRPr lang="en-US" sz="3600" b="1" i="1" dirty="0">
              <a:solidFill>
                <a:srgbClr val="C0000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8CA18-CB61-6C5A-C6F8-6FE7D614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36" y="3012097"/>
            <a:ext cx="10607736" cy="15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1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27A3C7-2F21-EAAE-A279-973697D52C35}"/>
              </a:ext>
            </a:extLst>
          </p:cNvPr>
          <p:cNvSpPr txBox="1"/>
          <p:nvPr/>
        </p:nvSpPr>
        <p:spPr>
          <a:xfrm>
            <a:off x="1152939" y="1627288"/>
            <a:ext cx="1079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1. Thu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thập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tổ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chức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tích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xử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lý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dữ</a:t>
            </a:r>
            <a:r>
              <a:rPr lang="en-US" sz="3600" b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Nunito" pitchFamily="2" charset="0"/>
              </a:rPr>
              <a:t>liệu</a:t>
            </a:r>
            <a:endParaRPr lang="en-US" sz="3600" b="1" i="1" dirty="0">
              <a:solidFill>
                <a:srgbClr val="C00000"/>
              </a:solidFill>
              <a:latin typeface="Nunit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550EF-87EA-C0BB-D7D4-9716311B4ADB}"/>
              </a:ext>
            </a:extLst>
          </p:cNvPr>
          <p:cNvSpPr txBox="1"/>
          <p:nvPr/>
        </p:nvSpPr>
        <p:spPr>
          <a:xfrm>
            <a:off x="2067339" y="2411896"/>
            <a:ext cx="8415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Nunito" pitchFamily="2" charset="0"/>
              </a:rPr>
              <a:t>Với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rất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nhiều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thông</a:t>
            </a:r>
            <a:r>
              <a:rPr lang="en-US" sz="2800" dirty="0">
                <a:latin typeface="Nunito" pitchFamily="2" charset="0"/>
              </a:rPr>
              <a:t> tin </a:t>
            </a:r>
            <a:r>
              <a:rPr lang="en-US" sz="2800" dirty="0" err="1">
                <a:latin typeface="Nunito" pitchFamily="2" charset="0"/>
              </a:rPr>
              <a:t>tin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thập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được</a:t>
            </a:r>
            <a:r>
              <a:rPr lang="en-US" sz="2800" dirty="0">
                <a:latin typeface="Nunito" pitchFamily="2" charset="0"/>
              </a:rPr>
              <a:t>, ta </a:t>
            </a:r>
            <a:r>
              <a:rPr lang="en-US" sz="2800" dirty="0" err="1">
                <a:latin typeface="Nunito" pitchFamily="2" charset="0"/>
              </a:rPr>
              <a:t>cần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xác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định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được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đối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tượng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thống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kê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và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tiêu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chí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thống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kê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để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từ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đó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tổ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chức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và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phân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loại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dữ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liệu</a:t>
            </a:r>
            <a:endParaRPr lang="en-US" sz="28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00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1025E01-7E5A-4CDA-B6BB-014797DD5684}"/>
              </a:ext>
            </a:extLst>
          </p:cNvPr>
          <p:cNvSpPr/>
          <p:nvPr/>
        </p:nvSpPr>
        <p:spPr>
          <a:xfrm>
            <a:off x="2001078" y="2411896"/>
            <a:ext cx="7407965" cy="4592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A65108-DFF4-5C0A-6655-F95BACCC9564}"/>
              </a:ext>
            </a:extLst>
          </p:cNvPr>
          <p:cNvSpPr/>
          <p:nvPr/>
        </p:nvSpPr>
        <p:spPr>
          <a:xfrm>
            <a:off x="728870" y="2411896"/>
            <a:ext cx="1272208" cy="459253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851F76-16F9-EF49-B8B2-1D9829AAB03A}"/>
              </a:ext>
            </a:extLst>
          </p:cNvPr>
          <p:cNvSpPr txBox="1"/>
          <p:nvPr/>
        </p:nvSpPr>
        <p:spPr>
          <a:xfrm>
            <a:off x="248392" y="302371"/>
            <a:ext cx="326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Ví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dụ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1: </a:t>
            </a:r>
            <a:endParaRPr lang="vi-V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595B90-55E8-CA1D-D103-8A2286AE7ACB}"/>
              </a:ext>
            </a:extLst>
          </p:cNvPr>
          <p:cNvSpPr txBox="1"/>
          <p:nvPr/>
        </p:nvSpPr>
        <p:spPr>
          <a:xfrm>
            <a:off x="659714" y="934274"/>
            <a:ext cx="11004066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>
                <a:latin typeface="Nunito" pitchFamily="2" charset="0"/>
              </a:rPr>
              <a:t>Nhà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trường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dự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định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mở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bốn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câu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lạc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bộ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thể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thao</a:t>
            </a:r>
            <a:r>
              <a:rPr lang="en-US" sz="2400" dirty="0">
                <a:latin typeface="Nunito" pitchFamily="2" charset="0"/>
              </a:rPr>
              <a:t>: </a:t>
            </a:r>
            <a:r>
              <a:rPr lang="en-US" sz="2400" dirty="0" err="1">
                <a:latin typeface="Nunito" pitchFamily="2" charset="0"/>
              </a:rPr>
              <a:t>cầu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lông</a:t>
            </a:r>
            <a:r>
              <a:rPr lang="en-US" sz="2400" dirty="0">
                <a:latin typeface="Nunito" pitchFamily="2" charset="0"/>
              </a:rPr>
              <a:t>; </a:t>
            </a:r>
            <a:r>
              <a:rPr lang="en-US" sz="2400" dirty="0" err="1">
                <a:latin typeface="Nunito" pitchFamily="2" charset="0"/>
              </a:rPr>
              <a:t>bóng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rổ</a:t>
            </a:r>
            <a:r>
              <a:rPr lang="en-US" sz="2400" dirty="0">
                <a:latin typeface="Nunito" pitchFamily="2" charset="0"/>
              </a:rPr>
              <a:t>; </a:t>
            </a:r>
            <a:r>
              <a:rPr lang="en-US" sz="2400" dirty="0" err="1">
                <a:latin typeface="Nunito" pitchFamily="2" charset="0"/>
              </a:rPr>
              <a:t>thể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dục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nhịp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điệu</a:t>
            </a:r>
            <a:r>
              <a:rPr lang="en-US" sz="2400" dirty="0">
                <a:latin typeface="Nunito" pitchFamily="2" charset="0"/>
              </a:rPr>
              <a:t>; </a:t>
            </a:r>
            <a:r>
              <a:rPr lang="en-US" sz="2400" dirty="0" err="1">
                <a:latin typeface="Nunito" pitchFamily="2" charset="0"/>
              </a:rPr>
              <a:t>bóng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đá</a:t>
            </a:r>
            <a:r>
              <a:rPr lang="en-US" sz="2400" dirty="0">
                <a:latin typeface="Nunito" pitchFamily="2" charset="0"/>
              </a:rPr>
              <a:t>. </a:t>
            </a:r>
            <a:r>
              <a:rPr lang="en-US" sz="2400" dirty="0" err="1">
                <a:latin typeface="Nunito" pitchFamily="2" charset="0"/>
              </a:rPr>
              <a:t>Mỗi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học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sinh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lớp</a:t>
            </a:r>
            <a:r>
              <a:rPr lang="en-US" sz="2400" dirty="0">
                <a:latin typeface="Nunito" pitchFamily="2" charset="0"/>
              </a:rPr>
              <a:t> 6 </a:t>
            </a:r>
            <a:r>
              <a:rPr lang="en-US" sz="2400" dirty="0" err="1">
                <a:latin typeface="Nunito" pitchFamily="2" charset="0"/>
              </a:rPr>
              <a:t>đều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đăng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kí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tham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gia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đúng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một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câu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lạc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bộ</a:t>
            </a:r>
            <a:r>
              <a:rPr lang="en-US" sz="2400" dirty="0">
                <a:latin typeface="Nunito" pitchFamily="2" charset="0"/>
              </a:rPr>
              <a:t>. </a:t>
            </a:r>
            <a:r>
              <a:rPr lang="en-US" sz="2400" dirty="0" err="1">
                <a:latin typeface="Nunito" pitchFamily="2" charset="0"/>
              </a:rPr>
              <a:t>Để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tổ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chức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bốn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câu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lạc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bộ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trên</a:t>
            </a:r>
            <a:r>
              <a:rPr lang="en-US" sz="2400" dirty="0">
                <a:latin typeface="Nunito" pitchFamily="2" charset="0"/>
              </a:rPr>
              <a:t>, </a:t>
            </a:r>
            <a:r>
              <a:rPr lang="en-US" sz="2400" dirty="0" err="1">
                <a:latin typeface="Nunito" pitchFamily="2" charset="0"/>
              </a:rPr>
              <a:t>giáo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viên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yêu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cầu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lớp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trưởng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của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lớp</a:t>
            </a:r>
            <a:r>
              <a:rPr lang="en-US" sz="2400" dirty="0">
                <a:latin typeface="Nunito" pitchFamily="2" charset="0"/>
              </a:rPr>
              <a:t> 6A </a:t>
            </a:r>
            <a:r>
              <a:rPr lang="en-US" sz="2400" dirty="0" err="1">
                <a:latin typeface="Nunito" pitchFamily="2" charset="0"/>
              </a:rPr>
              <a:t>tiến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hành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thống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kê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số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bạn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của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lớp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mình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đăng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kí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tham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gia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từng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câu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lạc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bộ</a:t>
            </a:r>
            <a:r>
              <a:rPr lang="en-US" sz="2400" dirty="0">
                <a:latin typeface="Nunito" pitchFamily="2" charset="0"/>
              </a:rPr>
              <a:t>.</a:t>
            </a:r>
            <a:endParaRPr lang="vi-VN" sz="2400" dirty="0">
              <a:latin typeface="Nunito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E2E5A2-1878-F104-9B61-E5290916329D}"/>
              </a:ext>
            </a:extLst>
          </p:cNvPr>
          <p:cNvSpPr txBox="1"/>
          <p:nvPr/>
        </p:nvSpPr>
        <p:spPr>
          <a:xfrm>
            <a:off x="320569" y="2871149"/>
            <a:ext cx="11415121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30000"/>
              </a:lnSpc>
              <a:buAutoNum type="alphaLcParenR"/>
            </a:pPr>
            <a:r>
              <a:rPr lang="en-US" sz="2400" dirty="0" err="1">
                <a:latin typeface="Nunito" pitchFamily="2" charset="0"/>
              </a:rPr>
              <a:t>Lớp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trưởng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của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lớp</a:t>
            </a:r>
            <a:r>
              <a:rPr lang="en-US" sz="2400" dirty="0">
                <a:latin typeface="Nunito" pitchFamily="2" charset="0"/>
              </a:rPr>
              <a:t> 6A </a:t>
            </a:r>
            <a:r>
              <a:rPr lang="en-US" sz="2400" dirty="0" err="1">
                <a:latin typeface="Nunito" pitchFamily="2" charset="0"/>
              </a:rPr>
              <a:t>cần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thập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dữ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liệu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nào</a:t>
            </a:r>
            <a:r>
              <a:rPr lang="en-US" sz="2400" dirty="0">
                <a:latin typeface="Nunito" pitchFamily="2" charset="0"/>
              </a:rPr>
              <a:t>? </a:t>
            </a:r>
            <a:r>
              <a:rPr lang="en-US" sz="2400" dirty="0" err="1">
                <a:latin typeface="Nunito" pitchFamily="2" charset="0"/>
              </a:rPr>
              <a:t>Nêu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đối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tượng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thống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kê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và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tiêu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chí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thống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kê</a:t>
            </a:r>
            <a:r>
              <a:rPr lang="en-US" sz="2400" dirty="0">
                <a:latin typeface="Nunito" pitchFamily="2" charset="0"/>
              </a:rPr>
              <a:t>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6AE004-BA89-A826-697F-132F0ECDDD65}"/>
              </a:ext>
            </a:extLst>
          </p:cNvPr>
          <p:cNvSpPr/>
          <p:nvPr/>
        </p:nvSpPr>
        <p:spPr>
          <a:xfrm>
            <a:off x="392479" y="3873731"/>
            <a:ext cx="11415121" cy="2214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trưởng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thập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đăng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kí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 6A.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thống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kê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thao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lông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dục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nhịp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điệu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đá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   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chí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thống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kê</a:t>
            </a:r>
            <a:r>
              <a:rPr lang="en-US" sz="2400" b="1" dirty="0">
                <a:solidFill>
                  <a:schemeClr val="tx1"/>
                </a:solidFill>
                <a:latin typeface="Nunito" pitchFamily="2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đăng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kí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lạc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thao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" pitchFamily="2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.</a:t>
            </a:r>
            <a:endParaRPr lang="vi-VN" sz="2400" dirty="0">
              <a:solidFill>
                <a:schemeClr val="tx1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2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28" grpId="0"/>
      <p:bldP spid="29" grpId="0" build="allAtOnce"/>
      <p:bldP spid="30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D76E1-A29C-3DDF-6E03-9AD6DDBF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Nunito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3C01C-BA37-09FF-E712-326B23FDD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Nunito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4F2C9D5-44A1-C72A-A9D7-0198C83D923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>
              <a:latin typeface="Nunito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4E2E3-3ED7-3440-D32A-C3AB3751A395}"/>
              </a:ext>
            </a:extLst>
          </p:cNvPr>
          <p:cNvSpPr/>
          <p:nvPr/>
        </p:nvSpPr>
        <p:spPr>
          <a:xfrm>
            <a:off x="653934" y="410067"/>
            <a:ext cx="109173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Nunito" pitchFamily="2" charset="0"/>
              </a:rPr>
              <a:t>b) </a:t>
            </a:r>
            <a:r>
              <a:rPr lang="en-US" sz="2000" dirty="0" err="1">
                <a:latin typeface="Nunito" pitchFamily="2" charset="0"/>
              </a:rPr>
              <a:t>Bạn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lớp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tưởng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thống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kê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số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đăng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kí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tham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gia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từng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câu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lạc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bộ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của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lớp</a:t>
            </a:r>
            <a:r>
              <a:rPr lang="en-US" sz="2000" dirty="0">
                <a:latin typeface="Nunito" pitchFamily="2" charset="0"/>
              </a:rPr>
              <a:t> 6A </a:t>
            </a:r>
            <a:r>
              <a:rPr lang="en-US" sz="2000" dirty="0" err="1">
                <a:latin typeface="Nunito" pitchFamily="2" charset="0"/>
              </a:rPr>
              <a:t>như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sau</a:t>
            </a:r>
            <a:r>
              <a:rPr lang="en-US" sz="2000" dirty="0">
                <a:latin typeface="Nunito" pitchFamily="2" charset="0"/>
              </a:rPr>
              <a:t>: </a:t>
            </a:r>
            <a:r>
              <a:rPr lang="en-US" sz="2000" dirty="0" err="1">
                <a:latin typeface="Nunito" pitchFamily="2" charset="0"/>
              </a:rPr>
              <a:t>có</a:t>
            </a:r>
            <a:r>
              <a:rPr lang="en-US" sz="2000" dirty="0">
                <a:latin typeface="Nunito" pitchFamily="2" charset="0"/>
              </a:rPr>
              <a:t> 18 </a:t>
            </a:r>
            <a:r>
              <a:rPr lang="en-US" sz="2000" dirty="0" err="1">
                <a:latin typeface="Nunito" pitchFamily="2" charset="0"/>
              </a:rPr>
              <a:t>bạn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đăng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kí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tham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gia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câu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lạc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bộ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cầu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lông</a:t>
            </a:r>
            <a:r>
              <a:rPr lang="en-US" sz="2000" dirty="0">
                <a:latin typeface="Nunito" pitchFamily="2" charset="0"/>
              </a:rPr>
              <a:t>; </a:t>
            </a:r>
            <a:r>
              <a:rPr lang="en-US" sz="2000" dirty="0" err="1">
                <a:latin typeface="Nunito" pitchFamily="2" charset="0"/>
              </a:rPr>
              <a:t>có</a:t>
            </a:r>
            <a:r>
              <a:rPr lang="en-US" sz="2000" dirty="0">
                <a:latin typeface="Nunito" pitchFamily="2" charset="0"/>
              </a:rPr>
              <a:t> 10 </a:t>
            </a:r>
            <a:r>
              <a:rPr lang="en-US" sz="2000" dirty="0" err="1">
                <a:latin typeface="Nunito" pitchFamily="2" charset="0"/>
              </a:rPr>
              <a:t>bạn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đăng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kí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tham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gia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câu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lạc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bộ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bóng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bàn</a:t>
            </a:r>
            <a:r>
              <a:rPr lang="en-US" sz="2000" dirty="0">
                <a:latin typeface="Nunito" pitchFamily="2" charset="0"/>
              </a:rPr>
              <a:t>; </a:t>
            </a:r>
            <a:r>
              <a:rPr lang="en-US" sz="2000" dirty="0" err="1">
                <a:latin typeface="Nunito" pitchFamily="2" charset="0"/>
              </a:rPr>
              <a:t>có</a:t>
            </a:r>
            <a:r>
              <a:rPr lang="en-US" sz="2000" dirty="0">
                <a:latin typeface="Nunito" pitchFamily="2" charset="0"/>
              </a:rPr>
              <a:t> 6 </a:t>
            </a:r>
            <a:r>
              <a:rPr lang="en-US" sz="2000" dirty="0" err="1">
                <a:latin typeface="Nunito" pitchFamily="2" charset="0"/>
              </a:rPr>
              <a:t>bạn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đăng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kí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tham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gia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câu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lạc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bộ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nhịp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điệu</a:t>
            </a:r>
            <a:r>
              <a:rPr lang="en-US" sz="2000" dirty="0">
                <a:latin typeface="Nunito" pitchFamily="2" charset="0"/>
              </a:rPr>
              <a:t>; </a:t>
            </a:r>
            <a:r>
              <a:rPr lang="en-US" sz="2000" dirty="0" err="1">
                <a:latin typeface="Nunito" pitchFamily="2" charset="0"/>
              </a:rPr>
              <a:t>có</a:t>
            </a:r>
            <a:r>
              <a:rPr lang="en-US" sz="2000" dirty="0">
                <a:latin typeface="Nunito" pitchFamily="2" charset="0"/>
              </a:rPr>
              <a:t> 30 </a:t>
            </a:r>
            <a:r>
              <a:rPr lang="en-US" sz="2000" dirty="0" err="1">
                <a:latin typeface="Nunito" pitchFamily="2" charset="0"/>
              </a:rPr>
              <a:t>bạn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đăng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kí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tham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gia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câu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lạc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bộ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bóng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đá</a:t>
            </a:r>
            <a:r>
              <a:rPr lang="en-US" sz="2000" dirty="0">
                <a:latin typeface="Nunito" pitchFamily="2" charset="0"/>
              </a:rPr>
              <a:t>. </a:t>
            </a:r>
            <a:r>
              <a:rPr lang="en-US" sz="2000" dirty="0" err="1">
                <a:latin typeface="Nunito" pitchFamily="2" charset="0"/>
              </a:rPr>
              <a:t>Dãy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số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liệu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bạn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lớp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trưởng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liệt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kê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có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hợp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lí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không</a:t>
            </a:r>
            <a:r>
              <a:rPr lang="en-US" sz="2000" dirty="0">
                <a:latin typeface="Nunito" pitchFamily="2" charset="0"/>
              </a:rPr>
              <a:t>? </a:t>
            </a:r>
            <a:r>
              <a:rPr lang="en-US" sz="2000" dirty="0" err="1">
                <a:latin typeface="Nunito" pitchFamily="2" charset="0"/>
              </a:rPr>
              <a:t>Vì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sao</a:t>
            </a:r>
            <a:r>
              <a:rPr lang="en-US" sz="2000" dirty="0">
                <a:latin typeface="Nunito" pitchFamily="2" charset="0"/>
              </a:rPr>
              <a:t>?</a:t>
            </a:r>
            <a:endParaRPr lang="vi-VN" sz="2000" dirty="0">
              <a:latin typeface="Nunit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660385-DF3D-0606-3C47-8AE093903EB2}"/>
                  </a:ext>
                </a:extLst>
              </p:cNvPr>
              <p:cNvSpPr/>
              <p:nvPr/>
            </p:nvSpPr>
            <p:spPr>
              <a:xfrm>
                <a:off x="476974" y="2277687"/>
                <a:ext cx="11271300" cy="22148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học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sinh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lớp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6A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thống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kê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bạn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lớp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trưởng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18 + 10 + 6 + 30 = 64 (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học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sinh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)</a:t>
                </a:r>
              </a:p>
              <a:p>
                <a:pPr algn="just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liệu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bạn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lớp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trưởng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liệt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kê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hợp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lí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sĩ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64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học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sinh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lớp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6A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quá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lớn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so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với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thực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Nunito" pitchFamily="2" charset="0"/>
                  </a:rPr>
                  <a:t>tế</a:t>
                </a:r>
                <a:r>
                  <a:rPr lang="en-US" sz="2400" dirty="0">
                    <a:solidFill>
                      <a:schemeClr val="tx1"/>
                    </a:solidFill>
                    <a:latin typeface="Nunit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660385-DF3D-0606-3C47-8AE093903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2277687"/>
                <a:ext cx="11271300" cy="2214835"/>
              </a:xfrm>
              <a:prstGeom prst="rect">
                <a:avLst/>
              </a:prstGeom>
              <a:blipFill>
                <a:blip r:embed="rId2"/>
                <a:stretch>
                  <a:fillRect l="-756" r="-810" b="-548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91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9A4B0-E7B5-2750-DD4B-B90C958F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r>
              <a:rPr lang="en-US" b="1" dirty="0">
                <a:latin typeface="Nunito" pitchFamily="2" charset="0"/>
              </a:rPr>
              <a:t>BÀI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01AF1-14D0-ABD3-4D6E-65B013FD1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Nunito" pitchFamily="2" charset="0"/>
              </a:rPr>
              <a:t>Bài</a:t>
            </a:r>
            <a:r>
              <a:rPr lang="en-US" b="1" dirty="0">
                <a:latin typeface="Nunito" pitchFamily="2" charset="0"/>
              </a:rPr>
              <a:t> 1. </a:t>
            </a:r>
            <a:r>
              <a:rPr lang="en-US" dirty="0" err="1">
                <a:latin typeface="Nunito" pitchFamily="2" charset="0"/>
              </a:rPr>
              <a:t>Hãy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thống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kê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số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bạn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sinh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vào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các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tháng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trong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năm</a:t>
            </a:r>
            <a:r>
              <a:rPr lang="en-US" dirty="0">
                <a:latin typeface="Nunito" pitchFamily="2" charset="0"/>
              </a:rPr>
              <a:t> ở </a:t>
            </a:r>
            <a:r>
              <a:rPr lang="en-US" dirty="0" err="1">
                <a:latin typeface="Nunito" pitchFamily="2" charset="0"/>
              </a:rPr>
              <a:t>tổ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của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em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và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điền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vào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bảng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sau</a:t>
            </a:r>
            <a:r>
              <a:rPr lang="en-US" dirty="0">
                <a:latin typeface="Nunito" pitchFamily="2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FE472D-E434-0417-1CD4-F6D406DEB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822960"/>
              </p:ext>
            </p:extLst>
          </p:nvPr>
        </p:nvGraphicFramePr>
        <p:xfrm>
          <a:off x="523457" y="2370026"/>
          <a:ext cx="11145086" cy="1764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3182">
                  <a:extLst>
                    <a:ext uri="{9D8B030D-6E8A-4147-A177-3AD203B41FA5}">
                      <a16:colId xmlns:a16="http://schemas.microsoft.com/office/drawing/2014/main" val="348083990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245947637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773468989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2205411083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3376454942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3655308512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1327607050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4084141644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1380475043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3521893751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1103564187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2930456532"/>
                    </a:ext>
                  </a:extLst>
                </a:gridCol>
                <a:gridCol w="835992">
                  <a:extLst>
                    <a:ext uri="{9D8B030D-6E8A-4147-A177-3AD203B41FA5}">
                      <a16:colId xmlns:a16="http://schemas.microsoft.com/office/drawing/2014/main" val="1248282999"/>
                    </a:ext>
                  </a:extLst>
                </a:gridCol>
              </a:tblGrid>
              <a:tr h="88232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Nunito" pitchFamily="2" charset="0"/>
                        </a:rPr>
                        <a:t>Tháng</a:t>
                      </a:r>
                      <a:endParaRPr lang="en-US" sz="2000" b="1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Nunito" pitchFamily="2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774435"/>
                  </a:ext>
                </a:extLst>
              </a:tr>
              <a:tr h="88232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Nunito" pitchFamily="2" charset="0"/>
                        </a:rPr>
                        <a:t>Số</a:t>
                      </a:r>
                      <a:r>
                        <a:rPr lang="en-US" sz="20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000" b="1" dirty="0" err="1">
                          <a:latin typeface="Nunito" pitchFamily="2" charset="0"/>
                        </a:rPr>
                        <a:t>học</a:t>
                      </a:r>
                      <a:r>
                        <a:rPr lang="en-US" sz="20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000" b="1" dirty="0" err="1">
                          <a:latin typeface="Nunito" pitchFamily="2" charset="0"/>
                        </a:rPr>
                        <a:t>sinh</a:t>
                      </a:r>
                      <a:endParaRPr lang="en-US" sz="2000" b="1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70465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B5BB9A-6CC3-3750-25E1-5686C6AB8A57}"/>
              </a:ext>
            </a:extLst>
          </p:cNvPr>
          <p:cNvSpPr txBox="1"/>
          <p:nvPr/>
        </p:nvSpPr>
        <p:spPr>
          <a:xfrm>
            <a:off x="987286" y="4336972"/>
            <a:ext cx="10157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latin typeface="Nunito" pitchFamily="2" charset="0"/>
              </a:rPr>
              <a:t>Đối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tượng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thống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kê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là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gì</a:t>
            </a:r>
            <a:endParaRPr lang="en-US" sz="2800" dirty="0">
              <a:latin typeface="Nunito" pitchFamily="2" charset="0"/>
            </a:endParaRPr>
          </a:p>
          <a:p>
            <a:pPr marL="342900" indent="-342900">
              <a:buAutoNum type="alphaLcParenR"/>
            </a:pPr>
            <a:r>
              <a:rPr lang="en-US" sz="2800" dirty="0" err="1">
                <a:latin typeface="Nunito" pitchFamily="2" charset="0"/>
              </a:rPr>
              <a:t>Tiêu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chí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thống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kê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là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gì</a:t>
            </a:r>
            <a:endParaRPr lang="en-US" sz="2800" dirty="0"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6C890-B1BC-81F8-1633-EBD390F7DF86}"/>
              </a:ext>
            </a:extLst>
          </p:cNvPr>
          <p:cNvSpPr txBox="1"/>
          <p:nvPr/>
        </p:nvSpPr>
        <p:spPr>
          <a:xfrm>
            <a:off x="5632174" y="4336972"/>
            <a:ext cx="5340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tháng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năm</a:t>
            </a:r>
            <a:endParaRPr lang="en-US" sz="2800" b="1" dirty="0">
              <a:solidFill>
                <a:srgbClr val="00B050"/>
              </a:solidFill>
              <a:latin typeface="Nunit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EFB60-3471-5059-BFA0-B9CEE8718F52}"/>
              </a:ext>
            </a:extLst>
          </p:cNvPr>
          <p:cNvSpPr txBox="1"/>
          <p:nvPr/>
        </p:nvSpPr>
        <p:spPr>
          <a:xfrm>
            <a:off x="5632174" y="4828544"/>
            <a:ext cx="6241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HS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tổ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tháng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tương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ứng</a:t>
            </a:r>
            <a:endParaRPr lang="en-US" sz="2800" b="1" dirty="0">
              <a:solidFill>
                <a:srgbClr val="00B050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3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9A4B0-E7B5-2750-DD4B-B90C958F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r>
              <a:rPr lang="en-US" b="1" dirty="0">
                <a:latin typeface="Nunito" pitchFamily="2" charset="0"/>
              </a:rPr>
              <a:t>BÀI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01AF1-14D0-ABD3-4D6E-65B013FD1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Nunito" pitchFamily="2" charset="0"/>
              </a:rPr>
              <a:t>Bài</a:t>
            </a:r>
            <a:r>
              <a:rPr lang="en-US" b="1" dirty="0">
                <a:latin typeface="Nunito" pitchFamily="2" charset="0"/>
              </a:rPr>
              <a:t> 2. </a:t>
            </a:r>
            <a:r>
              <a:rPr lang="en-US" dirty="0" err="1">
                <a:latin typeface="Nunito" pitchFamily="2" charset="0"/>
              </a:rPr>
              <a:t>Hãy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thống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kê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số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bạn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yêu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thích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các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màu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sắc</a:t>
            </a:r>
            <a:r>
              <a:rPr lang="en-US" dirty="0">
                <a:latin typeface="Nunito" pitchFamily="2" charset="0"/>
              </a:rPr>
              <a:t> ở </a:t>
            </a:r>
            <a:r>
              <a:rPr lang="en-US" dirty="0" err="1">
                <a:latin typeface="Nunito" pitchFamily="2" charset="0"/>
              </a:rPr>
              <a:t>tổ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của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em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và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điền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vào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bảng</a:t>
            </a:r>
            <a:r>
              <a:rPr lang="en-US" dirty="0">
                <a:latin typeface="Nunito" pitchFamily="2" charset="0"/>
              </a:rPr>
              <a:t> </a:t>
            </a:r>
            <a:r>
              <a:rPr lang="en-US" dirty="0" err="1">
                <a:latin typeface="Nunito" pitchFamily="2" charset="0"/>
              </a:rPr>
              <a:t>sau</a:t>
            </a:r>
            <a:r>
              <a:rPr lang="en-US" dirty="0">
                <a:latin typeface="Nunito" pitchFamily="2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FE472D-E434-0417-1CD4-F6D406DEB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57875"/>
              </p:ext>
            </p:extLst>
          </p:nvPr>
        </p:nvGraphicFramePr>
        <p:xfrm>
          <a:off x="987286" y="2326534"/>
          <a:ext cx="10237307" cy="1764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3182">
                  <a:extLst>
                    <a:ext uri="{9D8B030D-6E8A-4147-A177-3AD203B41FA5}">
                      <a16:colId xmlns:a16="http://schemas.microsoft.com/office/drawing/2014/main" val="348083990"/>
                    </a:ext>
                  </a:extLst>
                </a:gridCol>
                <a:gridCol w="1824825">
                  <a:extLst>
                    <a:ext uri="{9D8B030D-6E8A-4147-A177-3AD203B41FA5}">
                      <a16:colId xmlns:a16="http://schemas.microsoft.com/office/drawing/2014/main" val="245947637"/>
                    </a:ext>
                  </a:extLst>
                </a:gridCol>
                <a:gridCol w="1824825">
                  <a:extLst>
                    <a:ext uri="{9D8B030D-6E8A-4147-A177-3AD203B41FA5}">
                      <a16:colId xmlns:a16="http://schemas.microsoft.com/office/drawing/2014/main" val="773468989"/>
                    </a:ext>
                  </a:extLst>
                </a:gridCol>
                <a:gridCol w="1824825">
                  <a:extLst>
                    <a:ext uri="{9D8B030D-6E8A-4147-A177-3AD203B41FA5}">
                      <a16:colId xmlns:a16="http://schemas.microsoft.com/office/drawing/2014/main" val="2205411083"/>
                    </a:ext>
                  </a:extLst>
                </a:gridCol>
                <a:gridCol w="1824825">
                  <a:extLst>
                    <a:ext uri="{9D8B030D-6E8A-4147-A177-3AD203B41FA5}">
                      <a16:colId xmlns:a16="http://schemas.microsoft.com/office/drawing/2014/main" val="3376454942"/>
                    </a:ext>
                  </a:extLst>
                </a:gridCol>
                <a:gridCol w="1824825">
                  <a:extLst>
                    <a:ext uri="{9D8B030D-6E8A-4147-A177-3AD203B41FA5}">
                      <a16:colId xmlns:a16="http://schemas.microsoft.com/office/drawing/2014/main" val="3655308512"/>
                    </a:ext>
                  </a:extLst>
                </a:gridCol>
              </a:tblGrid>
              <a:tr h="88232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Nunito" pitchFamily="2" charset="0"/>
                        </a:rPr>
                        <a:t>Màu</a:t>
                      </a:r>
                      <a:endParaRPr lang="en-US" sz="2000" b="1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5"/>
                          </a:solidFill>
                          <a:latin typeface="Nunito" pitchFamily="2" charset="0"/>
                        </a:rPr>
                        <a:t>Xanh</a:t>
                      </a:r>
                      <a:r>
                        <a:rPr lang="en-US" sz="2400" b="1" dirty="0">
                          <a:solidFill>
                            <a:schemeClr val="accent5"/>
                          </a:solidFill>
                          <a:latin typeface="Nunito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5"/>
                          </a:solidFill>
                          <a:latin typeface="Nunito" pitchFamily="2" charset="0"/>
                        </a:rPr>
                        <a:t>dương</a:t>
                      </a:r>
                      <a:endParaRPr lang="en-US" sz="2400" b="1" dirty="0">
                        <a:solidFill>
                          <a:schemeClr val="accent5"/>
                        </a:solidFill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Nunito" pitchFamily="2" charset="0"/>
                        </a:rPr>
                        <a:t>Xanh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Nunito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Nunito" pitchFamily="2" charset="0"/>
                        </a:rPr>
                        <a:t>lá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Nunito" pitchFamily="2" charset="0"/>
                        </a:rPr>
                        <a:t>Cam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E3499"/>
                          </a:solidFill>
                          <a:latin typeface="Nunito" pitchFamily="2" charset="0"/>
                        </a:rPr>
                        <a:t>Hồng</a:t>
                      </a:r>
                      <a:endParaRPr lang="en-US" sz="2400" b="1" dirty="0">
                        <a:solidFill>
                          <a:srgbClr val="FE3499"/>
                        </a:solidFill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Nunito" pitchFamily="2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774435"/>
                  </a:ext>
                </a:extLst>
              </a:tr>
              <a:tr h="882326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Nunito" pitchFamily="2" charset="0"/>
                        </a:rPr>
                        <a:t>Số</a:t>
                      </a:r>
                      <a:r>
                        <a:rPr lang="en-US" sz="20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000" b="1" dirty="0" err="1">
                          <a:latin typeface="Nunito" pitchFamily="2" charset="0"/>
                        </a:rPr>
                        <a:t>học</a:t>
                      </a:r>
                      <a:r>
                        <a:rPr lang="en-US" sz="2000" b="1" dirty="0">
                          <a:latin typeface="Nunito" pitchFamily="2" charset="0"/>
                        </a:rPr>
                        <a:t> </a:t>
                      </a:r>
                      <a:r>
                        <a:rPr lang="en-US" sz="2000" b="1" dirty="0" err="1">
                          <a:latin typeface="Nunito" pitchFamily="2" charset="0"/>
                        </a:rPr>
                        <a:t>sinh</a:t>
                      </a:r>
                      <a:endParaRPr lang="en-US" sz="2000" b="1" dirty="0">
                        <a:latin typeface="Nunito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70465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B5BB9A-6CC3-3750-25E1-5686C6AB8A57}"/>
              </a:ext>
            </a:extLst>
          </p:cNvPr>
          <p:cNvSpPr txBox="1"/>
          <p:nvPr/>
        </p:nvSpPr>
        <p:spPr>
          <a:xfrm>
            <a:off x="987286" y="4336972"/>
            <a:ext cx="10157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latin typeface="Nunito" pitchFamily="2" charset="0"/>
              </a:rPr>
              <a:t>Đối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tượng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thống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kê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là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gì</a:t>
            </a:r>
            <a:endParaRPr lang="en-US" sz="2800" dirty="0">
              <a:latin typeface="Nunito" pitchFamily="2" charset="0"/>
            </a:endParaRPr>
          </a:p>
          <a:p>
            <a:pPr marL="342900" indent="-342900">
              <a:buAutoNum type="alphaLcParenR"/>
            </a:pPr>
            <a:r>
              <a:rPr lang="en-US" sz="2800" dirty="0" err="1">
                <a:latin typeface="Nunito" pitchFamily="2" charset="0"/>
              </a:rPr>
              <a:t>Tiêu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chí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thống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kê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là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gì</a:t>
            </a:r>
            <a:endParaRPr lang="en-US" sz="2800" dirty="0"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6C890-B1BC-81F8-1633-EBD390F7DF86}"/>
              </a:ext>
            </a:extLst>
          </p:cNvPr>
          <p:cNvSpPr txBox="1"/>
          <p:nvPr/>
        </p:nvSpPr>
        <p:spPr>
          <a:xfrm>
            <a:off x="5632174" y="4336972"/>
            <a:ext cx="5340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màu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sắc</a:t>
            </a:r>
            <a:endParaRPr lang="en-US" sz="2800" b="1" dirty="0">
              <a:solidFill>
                <a:srgbClr val="00B050"/>
              </a:solidFill>
              <a:latin typeface="Nunit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EFB60-3471-5059-BFA0-B9CEE8718F52}"/>
              </a:ext>
            </a:extLst>
          </p:cNvPr>
          <p:cNvSpPr txBox="1"/>
          <p:nvPr/>
        </p:nvSpPr>
        <p:spPr>
          <a:xfrm>
            <a:off x="5632174" y="4828544"/>
            <a:ext cx="6241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HS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tổ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thích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màu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sắc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tương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ứng</a:t>
            </a:r>
            <a:endParaRPr lang="en-US" sz="2800" b="1" dirty="0">
              <a:solidFill>
                <a:srgbClr val="00B050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1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A9462A-90C2-8330-CB8D-BC8CF856881C}"/>
              </a:ext>
            </a:extLst>
          </p:cNvPr>
          <p:cNvSpPr txBox="1"/>
          <p:nvPr/>
        </p:nvSpPr>
        <p:spPr>
          <a:xfrm>
            <a:off x="1118258" y="657481"/>
            <a:ext cx="10341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unito" pitchFamily="2" charset="0"/>
              </a:rPr>
              <a:t>Sắp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tới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nhà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trường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tổ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chức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Hội</a:t>
            </a:r>
            <a:r>
              <a:rPr lang="en-US" sz="2400" dirty="0">
                <a:latin typeface="Nunito" pitchFamily="2" charset="0"/>
              </a:rPr>
              <a:t> Xuân, </a:t>
            </a:r>
            <a:r>
              <a:rPr lang="en-US" sz="2400" dirty="0" err="1">
                <a:latin typeface="Nunito" pitchFamily="2" charset="0"/>
              </a:rPr>
              <a:t>mỗi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lớp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sẽ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có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một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gian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hàng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để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bán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một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số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mặt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hàng</a:t>
            </a:r>
            <a:r>
              <a:rPr lang="en-US" sz="2400" dirty="0">
                <a:latin typeface="Nunito" pitchFamily="2" charset="0"/>
              </a:rPr>
              <a:t>. </a:t>
            </a:r>
            <a:r>
              <a:rPr lang="en-US" sz="2400" dirty="0" err="1">
                <a:latin typeface="Nunito" pitchFamily="2" charset="0"/>
              </a:rPr>
              <a:t>Cô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giáo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cần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báo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cáo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lại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với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nhà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trường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mặt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hàng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mà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lớp</a:t>
            </a:r>
            <a:r>
              <a:rPr lang="en-US" sz="2400" dirty="0">
                <a:latin typeface="Nunito" pitchFamily="2" charset="0"/>
              </a:rPr>
              <a:t> 6A1 </a:t>
            </a:r>
            <a:r>
              <a:rPr lang="en-US" sz="2400" dirty="0" err="1">
                <a:latin typeface="Nunito" pitchFamily="2" charset="0"/>
              </a:rPr>
              <a:t>sẽ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bán</a:t>
            </a:r>
            <a:r>
              <a:rPr lang="en-US" sz="2400" dirty="0">
                <a:latin typeface="Nunito" pitchFamily="2" charset="0"/>
              </a:rPr>
              <a:t>. </a:t>
            </a:r>
            <a:r>
              <a:rPr lang="en-US" sz="2400" dirty="0" err="1">
                <a:latin typeface="Nunito" pitchFamily="2" charset="0"/>
              </a:rPr>
              <a:t>Hãy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giúp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cô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giáo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tìm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cách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để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xác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định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được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mặt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hàng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sẽ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bán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trong</a:t>
            </a:r>
            <a:r>
              <a:rPr lang="en-US" sz="2400" dirty="0">
                <a:latin typeface="Nunito" pitchFamily="2" charset="0"/>
              </a:rPr>
              <a:t> </a:t>
            </a:r>
            <a:r>
              <a:rPr lang="en-US" sz="2400" dirty="0" err="1">
                <a:latin typeface="Nunito" pitchFamily="2" charset="0"/>
              </a:rPr>
              <a:t>Hội</a:t>
            </a:r>
            <a:r>
              <a:rPr lang="en-US" sz="2400" dirty="0">
                <a:latin typeface="Nunito" pitchFamily="2" charset="0"/>
              </a:rPr>
              <a:t> Xuân 2024.</a:t>
            </a:r>
          </a:p>
        </p:txBody>
      </p:sp>
      <p:pic>
        <p:nvPicPr>
          <p:cNvPr id="1026" name="Picture 2" descr="Hình ảnh Gian Hàng Mua Bán Hội Chợ Năm Mới PNG , Năm Mới, Năm Sửu, Hàng Tết  Lễ PNG miễn phí tải tập tin PSDComment và Vector">
            <a:extLst>
              <a:ext uri="{FF2B5EF4-FFF2-40B4-BE49-F238E27FC236}">
                <a16:creationId xmlns:a16="http://schemas.microsoft.com/office/drawing/2014/main" id="{F2ADC719-B880-F1D5-915B-60A1BA70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3906">
                        <a14:foregroundMark x1="15000" y1="28125" x2="6250" y2="36875"/>
                        <a14:foregroundMark x1="6250" y1="36875" x2="8125" y2="70625"/>
                        <a14:foregroundMark x1="6094" y1="31563" x2="85781" y2="28125"/>
                        <a14:foregroundMark x1="85781" y1="28125" x2="93125" y2="40469"/>
                        <a14:foregroundMark x1="93125" y1="40469" x2="92188" y2="70313"/>
                        <a14:foregroundMark x1="92188" y1="70313" x2="89844" y2="45781"/>
                        <a14:foregroundMark x1="83281" y1="25000" x2="12812" y2="27656"/>
                        <a14:foregroundMark x1="12812" y1="27656" x2="12656" y2="27344"/>
                        <a14:foregroundMark x1="77188" y1="21250" x2="69375" y2="31719"/>
                        <a14:foregroundMark x1="69375" y1="31719" x2="69375" y2="32813"/>
                        <a14:foregroundMark x1="75469" y1="22031" x2="70469" y2="22656"/>
                        <a14:foregroundMark x1="93906" y1="74375" x2="72813" y2="81563"/>
                        <a14:foregroundMark x1="8594" y1="60000" x2="10938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66" y="1228556"/>
            <a:ext cx="6543304" cy="562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sEqualTo - Teacher Connect">
            <a:extLst>
              <a:ext uri="{FF2B5EF4-FFF2-40B4-BE49-F238E27FC236}">
                <a16:creationId xmlns:a16="http://schemas.microsoft.com/office/drawing/2014/main" id="{95818D8F-C5C5-2438-B3FD-9A7841D9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0" y="2932516"/>
            <a:ext cx="3575461" cy="339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1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9C24B9-2973-5B73-DA79-2B33ED4BA31D}"/>
              </a:ext>
            </a:extLst>
          </p:cNvPr>
          <p:cNvSpPr/>
          <p:nvPr/>
        </p:nvSpPr>
        <p:spPr>
          <a:xfrm>
            <a:off x="3811980" y="2196935"/>
            <a:ext cx="7279574" cy="3158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9462A-90C2-8330-CB8D-BC8CF856881C}"/>
              </a:ext>
            </a:extLst>
          </p:cNvPr>
          <p:cNvSpPr txBox="1"/>
          <p:nvPr/>
        </p:nvSpPr>
        <p:spPr>
          <a:xfrm>
            <a:off x="1337556" y="960855"/>
            <a:ext cx="10341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CÔ GIÁO NÊN LÀM THEO CÁCH NÀO SAU ĐÂY?</a:t>
            </a:r>
          </a:p>
        </p:txBody>
      </p:sp>
      <p:pic>
        <p:nvPicPr>
          <p:cNvPr id="1032" name="Picture 8" descr="IsEqualTo - Teacher Connect">
            <a:extLst>
              <a:ext uri="{FF2B5EF4-FFF2-40B4-BE49-F238E27FC236}">
                <a16:creationId xmlns:a16="http://schemas.microsoft.com/office/drawing/2014/main" id="{95818D8F-C5C5-2438-B3FD-9A7841D9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952"/>
            <a:ext cx="3575461" cy="339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F12B73-7B61-E086-5AC1-1B1BCE3C8BFA}"/>
              </a:ext>
            </a:extLst>
          </p:cNvPr>
          <p:cNvSpPr txBox="1"/>
          <p:nvPr/>
        </p:nvSpPr>
        <p:spPr>
          <a:xfrm>
            <a:off x="4043311" y="2379519"/>
            <a:ext cx="7048243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 err="1">
                <a:latin typeface="Nunito" pitchFamily="2" charset="0"/>
              </a:rPr>
              <a:t>Cách</a:t>
            </a:r>
            <a:r>
              <a:rPr lang="en-US" sz="2800" b="1" dirty="0">
                <a:latin typeface="Nunito" pitchFamily="2" charset="0"/>
              </a:rPr>
              <a:t> 1</a:t>
            </a:r>
            <a:r>
              <a:rPr lang="en-US" sz="2800" dirty="0">
                <a:latin typeface="Nunito" pitchFamily="2" charset="0"/>
              </a:rPr>
              <a:t>: </a:t>
            </a:r>
            <a:r>
              <a:rPr lang="en-US" sz="2800" dirty="0" err="1">
                <a:latin typeface="Nunito" pitchFamily="2" charset="0"/>
              </a:rPr>
              <a:t>Tự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đưa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ra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mặt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hàng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bất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kỳ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mà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cô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muốn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để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lớp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bán</a:t>
            </a:r>
            <a:endParaRPr lang="en-US" sz="2800" dirty="0">
              <a:latin typeface="Nunito" pitchFamily="2" charset="0"/>
            </a:endParaRPr>
          </a:p>
          <a:p>
            <a:pPr>
              <a:spcAft>
                <a:spcPts val="1000"/>
              </a:spcAft>
            </a:pPr>
            <a:r>
              <a:rPr lang="en-US" sz="2800" b="1" dirty="0" err="1">
                <a:latin typeface="Nunito" pitchFamily="2" charset="0"/>
              </a:rPr>
              <a:t>Cách</a:t>
            </a:r>
            <a:r>
              <a:rPr lang="en-US" sz="2800" b="1" dirty="0">
                <a:latin typeface="Nunito" pitchFamily="2" charset="0"/>
              </a:rPr>
              <a:t> 2</a:t>
            </a:r>
            <a:r>
              <a:rPr lang="en-US" sz="2800" dirty="0">
                <a:latin typeface="Nunito" pitchFamily="2" charset="0"/>
              </a:rPr>
              <a:t>: </a:t>
            </a:r>
            <a:r>
              <a:rPr lang="en-US" sz="2800" dirty="0" err="1">
                <a:latin typeface="Nunito" pitchFamily="2" charset="0"/>
              </a:rPr>
              <a:t>Chọn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mặt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hàng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theo</a:t>
            </a:r>
            <a:r>
              <a:rPr lang="en-US" sz="2800" dirty="0">
                <a:latin typeface="Nunito" pitchFamily="2" charset="0"/>
              </a:rPr>
              <a:t> ý </a:t>
            </a:r>
            <a:r>
              <a:rPr lang="en-US" sz="2800" dirty="0" err="1">
                <a:latin typeface="Nunito" pitchFamily="2" charset="0"/>
              </a:rPr>
              <a:t>kiến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của</a:t>
            </a:r>
            <a:r>
              <a:rPr lang="en-US" sz="2800" dirty="0">
                <a:latin typeface="Nunito" pitchFamily="2" charset="0"/>
              </a:rPr>
              <a:t> 1 </a:t>
            </a:r>
            <a:r>
              <a:rPr lang="en-US" sz="2800" dirty="0" err="1">
                <a:latin typeface="Nunito" pitchFamily="2" charset="0"/>
              </a:rPr>
              <a:t>bạn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trong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lớp</a:t>
            </a:r>
            <a:endParaRPr lang="en-US" sz="2800" dirty="0">
              <a:latin typeface="Nunito" pitchFamily="2" charset="0"/>
            </a:endParaRPr>
          </a:p>
          <a:p>
            <a:pPr>
              <a:spcAft>
                <a:spcPts val="1000"/>
              </a:spcAft>
            </a:pPr>
            <a:r>
              <a:rPr lang="en-US" sz="2800" b="1" dirty="0" err="1">
                <a:latin typeface="Nunito" pitchFamily="2" charset="0"/>
              </a:rPr>
              <a:t>Cách</a:t>
            </a:r>
            <a:r>
              <a:rPr lang="en-US" sz="2800" b="1" dirty="0">
                <a:latin typeface="Nunito" pitchFamily="2" charset="0"/>
              </a:rPr>
              <a:t> 3: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Chọn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mặt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hàng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theo</a:t>
            </a:r>
            <a:r>
              <a:rPr lang="en-US" sz="2800" dirty="0">
                <a:latin typeface="Nunito" pitchFamily="2" charset="0"/>
              </a:rPr>
              <a:t> ý </a:t>
            </a:r>
            <a:r>
              <a:rPr lang="en-US" sz="2800" dirty="0" err="1">
                <a:latin typeface="Nunito" pitchFamily="2" charset="0"/>
              </a:rPr>
              <a:t>kiến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số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đông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của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các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bạn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học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sinh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trong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lớp</a:t>
            </a:r>
            <a:endParaRPr lang="en-US" sz="28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2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3A561-93CE-1D59-DAD3-3B0DB8ABA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A4273-E2C8-2A74-5983-F6DCF3B34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remium Vector | Math background">
            <a:extLst>
              <a:ext uri="{FF2B5EF4-FFF2-40B4-BE49-F238E27FC236}">
                <a16:creationId xmlns:a16="http://schemas.microsoft.com/office/drawing/2014/main" id="{003306EA-4A15-9CE0-5864-A7771066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97041F-D1ED-D436-439F-A06AFA9DEA9E}"/>
              </a:ext>
            </a:extLst>
          </p:cNvPr>
          <p:cNvSpPr/>
          <p:nvPr/>
        </p:nvSpPr>
        <p:spPr>
          <a:xfrm>
            <a:off x="754063" y="754063"/>
            <a:ext cx="10698162" cy="5141912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27A2D-0ABB-C854-29B5-70CCB508C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242" y="933450"/>
            <a:ext cx="82548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400" b="1" dirty="0">
                <a:latin typeface="Nunito" pitchFamily="2" charset="-93"/>
                <a:cs typeface="Arial" panose="020B0604020202020204" pitchFamily="34" charset="0"/>
              </a:rPr>
              <a:t>SỐ HỌC 6 - CHƯƠNG I</a:t>
            </a:r>
            <a:r>
              <a:rPr lang="vi-VN" altLang="vi-VN" sz="2400" b="1" dirty="0">
                <a:latin typeface="Nunito" pitchFamily="2" charset="-93"/>
                <a:cs typeface="Arial" panose="020B0604020202020204" pitchFamily="34" charset="0"/>
              </a:rPr>
              <a:t>V</a:t>
            </a:r>
            <a:r>
              <a:rPr lang="en-US" altLang="vi-VN" sz="2400" b="1" dirty="0">
                <a:latin typeface="Nunito" pitchFamily="2" charset="-93"/>
                <a:cs typeface="Arial" panose="020B0604020202020204" pitchFamily="34" charset="0"/>
              </a:rPr>
              <a:t>: MỘT SỐ YẾU TỐ THỐNG KÊ VÀ XÁC SUẤT</a:t>
            </a:r>
            <a:endParaRPr lang="vi-VN" altLang="vi-VN" sz="2400" b="1" dirty="0">
              <a:latin typeface="Nunito" pitchFamily="2" charset="-93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D2120-058B-D234-1276-4614C1E5A134}"/>
              </a:ext>
            </a:extLst>
          </p:cNvPr>
          <p:cNvSpPr txBox="1"/>
          <p:nvPr/>
        </p:nvSpPr>
        <p:spPr>
          <a:xfrm>
            <a:off x="1321077" y="2067723"/>
            <a:ext cx="934692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1: THU THẬP, TỔ CHỨC, BIỂU DIỄN, PHÂN TÍCH VÀ XỬ LÝ DỮ LIỆU</a:t>
            </a:r>
            <a:endParaRPr lang="vi-VN" sz="4500" b="1" dirty="0">
              <a:solidFill>
                <a:schemeClr val="accent1">
                  <a:lumMod val="50000"/>
                </a:scheme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27BC22-045B-4BEC-4438-DA468D88701E}"/>
              </a:ext>
            </a:extLst>
          </p:cNvPr>
          <p:cNvCxnSpPr/>
          <p:nvPr/>
        </p:nvCxnSpPr>
        <p:spPr>
          <a:xfrm>
            <a:off x="3350945" y="4215388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C3EDCB-7B19-35F3-ECA2-37A22180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4891088"/>
            <a:ext cx="79771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6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426004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73E9B-1187-892C-124C-EE22A9D6C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509E0B-6FC9-A20C-C476-3FE1B7701EF8}"/>
              </a:ext>
            </a:extLst>
          </p:cNvPr>
          <p:cNvSpPr txBox="1"/>
          <p:nvPr/>
        </p:nvSpPr>
        <p:spPr>
          <a:xfrm>
            <a:off x="3113902" y="1211153"/>
            <a:ext cx="669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Nunito" pitchFamily="2" charset="0"/>
              </a:rPr>
              <a:t>PHẦN 1: </a:t>
            </a:r>
            <a:r>
              <a:rPr lang="en-US" sz="3200" b="1" dirty="0">
                <a:solidFill>
                  <a:srgbClr val="C00000"/>
                </a:solidFill>
                <a:latin typeface="Nunito" pitchFamily="2" charset="0"/>
              </a:rPr>
              <a:t>HOẠT ĐỘNG CÁ NHÂN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7A3C7-2F21-EAAE-A279-973697D52C35}"/>
              </a:ext>
            </a:extLst>
          </p:cNvPr>
          <p:cNvSpPr txBox="1"/>
          <p:nvPr/>
        </p:nvSpPr>
        <p:spPr>
          <a:xfrm>
            <a:off x="1645920" y="2222695"/>
            <a:ext cx="9214338" cy="15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 err="1">
                <a:latin typeface="Nunito" pitchFamily="2" charset="0"/>
              </a:rPr>
              <a:t>Yêu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cầu</a:t>
            </a:r>
            <a:r>
              <a:rPr lang="en-US" sz="2800" b="1" dirty="0">
                <a:latin typeface="Nunito" pitchFamily="2" charset="0"/>
              </a:rPr>
              <a:t>: </a:t>
            </a:r>
            <a:r>
              <a:rPr lang="en-US" sz="2800" dirty="0" err="1">
                <a:latin typeface="Nunito" pitchFamily="2" charset="0"/>
              </a:rPr>
              <a:t>Mỗi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bạn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sẽ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ghi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lại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vào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vở</a:t>
            </a:r>
            <a:r>
              <a:rPr lang="en-US" sz="2800" dirty="0">
                <a:latin typeface="Nunito" pitchFamily="2" charset="0"/>
              </a:rPr>
              <a:t> 3 </a:t>
            </a:r>
            <a:r>
              <a:rPr lang="en-US" sz="2800" dirty="0" err="1">
                <a:latin typeface="Nunito" pitchFamily="2" charset="0"/>
              </a:rPr>
              <a:t>thông</a:t>
            </a:r>
            <a:r>
              <a:rPr lang="en-US" sz="2800" dirty="0">
                <a:latin typeface="Nunito" pitchFamily="2" charset="0"/>
              </a:rPr>
              <a:t> tin </a:t>
            </a:r>
            <a:r>
              <a:rPr lang="en-US" sz="2800" dirty="0" err="1">
                <a:latin typeface="Nunito" pitchFamily="2" charset="0"/>
              </a:rPr>
              <a:t>của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bản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thân</a:t>
            </a:r>
            <a:r>
              <a:rPr lang="en-US" sz="2800" dirty="0">
                <a:latin typeface="Nunito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" pitchFamily="2" charset="0"/>
              </a:rPr>
              <a:t>Tên</a:t>
            </a:r>
            <a:r>
              <a:rPr lang="en-US" sz="2800" dirty="0">
                <a:latin typeface="Nunito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ngày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sinh</a:t>
            </a:r>
            <a:r>
              <a:rPr lang="en-US" sz="2800" dirty="0">
                <a:latin typeface="Nunito" pitchFamily="2" charset="0"/>
              </a:rPr>
              <a:t>, </a:t>
            </a:r>
            <a:r>
              <a:rPr lang="en-US" sz="2800" b="1" dirty="0" err="1">
                <a:solidFill>
                  <a:srgbClr val="FF6600"/>
                </a:solidFill>
                <a:latin typeface="Nunito" pitchFamily="2" charset="0"/>
              </a:rPr>
              <a:t>màu</a:t>
            </a:r>
            <a:r>
              <a:rPr lang="en-US" sz="2800" b="1" dirty="0">
                <a:solidFill>
                  <a:srgbClr val="FF660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Nunito" pitchFamily="2" charset="0"/>
              </a:rPr>
              <a:t>sắc</a:t>
            </a:r>
            <a:r>
              <a:rPr lang="en-US" sz="2800" b="1" dirty="0">
                <a:solidFill>
                  <a:srgbClr val="FF660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Nunito" pitchFamily="2" charset="0"/>
              </a:rPr>
              <a:t>yêu</a:t>
            </a:r>
            <a:r>
              <a:rPr lang="en-US" sz="2800" b="1" dirty="0">
                <a:solidFill>
                  <a:srgbClr val="FF660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Nunito" pitchFamily="2" charset="0"/>
              </a:rPr>
              <a:t>thích</a:t>
            </a:r>
            <a:r>
              <a:rPr lang="en-US" sz="2800" b="1" dirty="0">
                <a:solidFill>
                  <a:srgbClr val="FF6600"/>
                </a:solidFill>
                <a:latin typeface="Nunito" pitchFamily="2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2800" i="1" dirty="0" err="1">
                <a:latin typeface="Nunito" pitchFamily="2" charset="0"/>
              </a:rPr>
              <a:t>Thời</a:t>
            </a:r>
            <a:r>
              <a:rPr lang="en-US" sz="2800" i="1" dirty="0">
                <a:latin typeface="Nunito" pitchFamily="2" charset="0"/>
              </a:rPr>
              <a:t> </a:t>
            </a:r>
            <a:r>
              <a:rPr lang="en-US" sz="2800" i="1" dirty="0" err="1">
                <a:latin typeface="Nunito" pitchFamily="2" charset="0"/>
              </a:rPr>
              <a:t>gian</a:t>
            </a:r>
            <a:r>
              <a:rPr lang="en-US" sz="2800" i="1" dirty="0">
                <a:latin typeface="Nunito" pitchFamily="2" charset="0"/>
              </a:rPr>
              <a:t>: 2 </a:t>
            </a:r>
            <a:r>
              <a:rPr lang="en-US" sz="2800" i="1" dirty="0" err="1">
                <a:latin typeface="Nunito" pitchFamily="2" charset="0"/>
              </a:rPr>
              <a:t>phút</a:t>
            </a:r>
            <a:endParaRPr lang="en-US" sz="2800" b="1" i="1" dirty="0">
              <a:latin typeface="Nunito" pitchFamily="2" charset="0"/>
            </a:endParaRPr>
          </a:p>
        </p:txBody>
      </p:sp>
      <p:pic>
        <p:nvPicPr>
          <p:cNvPr id="6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0EBA6580-974F-47FF-6D80-D64922D40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0854" y="3917411"/>
            <a:ext cx="3577592" cy="217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73E9B-1187-892C-124C-EE22A9D6C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509E0B-6FC9-A20C-C476-3FE1B7701EF8}"/>
              </a:ext>
            </a:extLst>
          </p:cNvPr>
          <p:cNvSpPr txBox="1"/>
          <p:nvPr/>
        </p:nvSpPr>
        <p:spPr>
          <a:xfrm>
            <a:off x="3290318" y="1134210"/>
            <a:ext cx="647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Nunito" pitchFamily="2" charset="0"/>
              </a:rPr>
              <a:t>PHẦN 2: </a:t>
            </a:r>
            <a:r>
              <a:rPr lang="en-US" sz="3200" b="1" dirty="0">
                <a:solidFill>
                  <a:srgbClr val="C00000"/>
                </a:solidFill>
                <a:latin typeface="Nunito" pitchFamily="2" charset="0"/>
              </a:rPr>
              <a:t>HOẠT ĐỘNG CHIA SẺ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7A3C7-2F21-EAAE-A279-973697D52C35}"/>
              </a:ext>
            </a:extLst>
          </p:cNvPr>
          <p:cNvSpPr txBox="1"/>
          <p:nvPr/>
        </p:nvSpPr>
        <p:spPr>
          <a:xfrm>
            <a:off x="1645920" y="2222695"/>
            <a:ext cx="9214338" cy="194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 err="1">
                <a:latin typeface="Nunito" pitchFamily="2" charset="0"/>
              </a:rPr>
              <a:t>Yêu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cầu</a:t>
            </a:r>
            <a:r>
              <a:rPr lang="en-US" sz="2800" b="1" dirty="0">
                <a:latin typeface="Nunito" pitchFamily="2" charset="0"/>
              </a:rPr>
              <a:t>: </a:t>
            </a:r>
            <a:r>
              <a:rPr lang="en-US" sz="2800" dirty="0" err="1">
                <a:latin typeface="Nunito" pitchFamily="2" charset="0"/>
              </a:rPr>
              <a:t>Các</a:t>
            </a:r>
            <a:r>
              <a:rPr lang="en-US" sz="2800" dirty="0">
                <a:latin typeface="Nunito" pitchFamily="2" charset="0"/>
              </a:rPr>
              <a:t> HS di </a:t>
            </a:r>
            <a:r>
              <a:rPr lang="en-US" sz="2800" dirty="0" err="1">
                <a:latin typeface="Nunito" pitchFamily="2" charset="0"/>
              </a:rPr>
              <a:t>chuyển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trong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tổ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của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mình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để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lấy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thông</a:t>
            </a:r>
            <a:r>
              <a:rPr lang="en-US" sz="2800" dirty="0">
                <a:latin typeface="Nunito" pitchFamily="2" charset="0"/>
              </a:rPr>
              <a:t> tin </a:t>
            </a:r>
            <a:r>
              <a:rPr lang="en-US" sz="2800" dirty="0" err="1">
                <a:latin typeface="Nunito" pitchFamily="2" charset="0"/>
              </a:rPr>
              <a:t>của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các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tổ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viên</a:t>
            </a:r>
            <a:r>
              <a:rPr lang="en-US" sz="2800" dirty="0">
                <a:latin typeface="Nunito" pitchFamily="2" charset="0"/>
              </a:rPr>
              <a:t> (3 </a:t>
            </a:r>
            <a:r>
              <a:rPr lang="en-US" sz="2800" dirty="0" err="1">
                <a:latin typeface="Nunito" pitchFamily="2" charset="0"/>
              </a:rPr>
              <a:t>thông</a:t>
            </a:r>
            <a:r>
              <a:rPr lang="en-US" sz="2800" dirty="0">
                <a:latin typeface="Nunito" pitchFamily="2" charset="0"/>
              </a:rPr>
              <a:t> tin </a:t>
            </a:r>
            <a:r>
              <a:rPr lang="en-US" sz="2800" dirty="0" err="1">
                <a:latin typeface="Nunito" pitchFamily="2" charset="0"/>
              </a:rPr>
              <a:t>đã</a:t>
            </a:r>
            <a:r>
              <a:rPr lang="en-US" sz="2800" dirty="0">
                <a:latin typeface="Nunito" pitchFamily="2" charset="0"/>
              </a:rPr>
              <a:t> </a:t>
            </a:r>
            <a:r>
              <a:rPr lang="en-US" sz="2800" dirty="0" err="1">
                <a:latin typeface="Nunito" pitchFamily="2" charset="0"/>
              </a:rPr>
              <a:t>ghi</a:t>
            </a:r>
            <a:r>
              <a:rPr lang="en-US" sz="2800" dirty="0">
                <a:latin typeface="Nunito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" pitchFamily="2" charset="0"/>
              </a:rPr>
              <a:t>Tên</a:t>
            </a:r>
            <a:r>
              <a:rPr lang="en-US" sz="2800" dirty="0">
                <a:latin typeface="Nunito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ngày</a:t>
            </a:r>
            <a:r>
              <a:rPr lang="en-US" sz="2800" b="1" dirty="0">
                <a:solidFill>
                  <a:srgbClr val="00B05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" pitchFamily="2" charset="0"/>
              </a:rPr>
              <a:t>sinh</a:t>
            </a:r>
            <a:r>
              <a:rPr lang="en-US" sz="2800" dirty="0">
                <a:latin typeface="Nunito" pitchFamily="2" charset="0"/>
              </a:rPr>
              <a:t>, </a:t>
            </a:r>
            <a:r>
              <a:rPr lang="en-US" sz="2800" b="1" dirty="0" err="1">
                <a:solidFill>
                  <a:srgbClr val="FF6600"/>
                </a:solidFill>
                <a:latin typeface="Nunito" pitchFamily="2" charset="0"/>
              </a:rPr>
              <a:t>màu</a:t>
            </a:r>
            <a:r>
              <a:rPr lang="en-US" sz="2800" b="1" dirty="0">
                <a:solidFill>
                  <a:srgbClr val="FF660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Nunito" pitchFamily="2" charset="0"/>
              </a:rPr>
              <a:t>sắc</a:t>
            </a:r>
            <a:r>
              <a:rPr lang="en-US" sz="2800" b="1" dirty="0">
                <a:solidFill>
                  <a:srgbClr val="FF660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Nunito" pitchFamily="2" charset="0"/>
              </a:rPr>
              <a:t>yêu</a:t>
            </a:r>
            <a:r>
              <a:rPr lang="en-US" sz="2800" b="1" dirty="0">
                <a:solidFill>
                  <a:srgbClr val="FF660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Nunito" pitchFamily="2" charset="0"/>
              </a:rPr>
              <a:t>thích</a:t>
            </a:r>
            <a:r>
              <a:rPr lang="en-US" sz="2800" dirty="0">
                <a:latin typeface="Nunito" pitchFamily="2" charset="0"/>
              </a:rPr>
              <a:t>)</a:t>
            </a:r>
            <a:endParaRPr lang="en-US" sz="2800" b="1" dirty="0">
              <a:latin typeface="Nunito" pitchFamily="2" charset="0"/>
            </a:endParaRPr>
          </a:p>
          <a:p>
            <a:pPr>
              <a:spcAft>
                <a:spcPts val="1000"/>
              </a:spcAft>
            </a:pPr>
            <a:r>
              <a:rPr lang="en-US" sz="2800" i="1" dirty="0" err="1">
                <a:latin typeface="Nunito" pitchFamily="2" charset="0"/>
              </a:rPr>
              <a:t>Thời</a:t>
            </a:r>
            <a:r>
              <a:rPr lang="en-US" sz="2800" i="1" dirty="0">
                <a:latin typeface="Nunito" pitchFamily="2" charset="0"/>
              </a:rPr>
              <a:t> </a:t>
            </a:r>
            <a:r>
              <a:rPr lang="en-US" sz="2800" i="1" dirty="0" err="1">
                <a:latin typeface="Nunito" pitchFamily="2" charset="0"/>
              </a:rPr>
              <a:t>gian</a:t>
            </a:r>
            <a:r>
              <a:rPr lang="en-US" sz="2800" i="1" dirty="0">
                <a:latin typeface="Nunito" pitchFamily="2" charset="0"/>
              </a:rPr>
              <a:t>: 4 </a:t>
            </a:r>
            <a:r>
              <a:rPr lang="en-US" sz="2800" i="1" dirty="0" err="1">
                <a:latin typeface="Nunito" pitchFamily="2" charset="0"/>
              </a:rPr>
              <a:t>phút</a:t>
            </a:r>
            <a:endParaRPr lang="en-US" sz="2800" b="1" i="1" dirty="0">
              <a:latin typeface="Nunito" pitchFamily="2" charset="0"/>
            </a:endParaRPr>
          </a:p>
        </p:txBody>
      </p:sp>
      <p:pic>
        <p:nvPicPr>
          <p:cNvPr id="2" name="4 Minute Timer 🍩">
            <a:hlinkClick r:id="" action="ppaction://media"/>
            <a:extLst>
              <a:ext uri="{FF2B5EF4-FFF2-40B4-BE49-F238E27FC236}">
                <a16:creationId xmlns:a16="http://schemas.microsoft.com/office/drawing/2014/main" id="{6587D29A-62B6-6781-81B8-65F894D7A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4710" y="3722687"/>
            <a:ext cx="4207934" cy="2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9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73E9B-1187-892C-124C-EE22A9D6C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7A3C7-2F21-EAAE-A279-973697D52C35}"/>
              </a:ext>
            </a:extLst>
          </p:cNvPr>
          <p:cNvSpPr txBox="1"/>
          <p:nvPr/>
        </p:nvSpPr>
        <p:spPr>
          <a:xfrm>
            <a:off x="3010420" y="1344794"/>
            <a:ext cx="729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3200" b="1" dirty="0">
                <a:solidFill>
                  <a:srgbClr val="C00000"/>
                </a:solidFill>
                <a:latin typeface="Nunito" pitchFamily="2" charset="0"/>
              </a:rPr>
              <a:t>PHẦN 3: TRẢ LỜI CÂU HỎI</a:t>
            </a:r>
            <a:endParaRPr lang="en-US" sz="3200" b="1" i="1" dirty="0">
              <a:solidFill>
                <a:srgbClr val="C00000"/>
              </a:solidFill>
              <a:latin typeface="Nunit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DE4F9-0F26-60F3-3D04-A50586AF235D}"/>
              </a:ext>
            </a:extLst>
          </p:cNvPr>
          <p:cNvSpPr txBox="1"/>
          <p:nvPr/>
        </p:nvSpPr>
        <p:spPr>
          <a:xfrm>
            <a:off x="2676939" y="2531165"/>
            <a:ext cx="708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1. </a:t>
            </a:r>
            <a:r>
              <a:rPr lang="en-US" sz="2800" b="1" dirty="0" err="1">
                <a:latin typeface="Nunito" pitchFamily="2" charset="0"/>
              </a:rPr>
              <a:t>Tổ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em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có</a:t>
            </a:r>
            <a:r>
              <a:rPr lang="en-US" sz="2800" b="1" dirty="0">
                <a:latin typeface="Nunito" pitchFamily="2" charset="0"/>
              </a:rPr>
              <a:t> bao </a:t>
            </a:r>
            <a:r>
              <a:rPr lang="en-US" sz="2800" b="1" dirty="0" err="1">
                <a:latin typeface="Nunito" pitchFamily="2" charset="0"/>
              </a:rPr>
              <a:t>nhiêu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thành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viên</a:t>
            </a:r>
            <a:r>
              <a:rPr lang="en-US" sz="2800" b="1" dirty="0">
                <a:latin typeface="Nunito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86D26-0D67-F76C-3248-24C08C0B6916}"/>
              </a:ext>
            </a:extLst>
          </p:cNvPr>
          <p:cNvSpPr txBox="1"/>
          <p:nvPr/>
        </p:nvSpPr>
        <p:spPr>
          <a:xfrm>
            <a:off x="2676938" y="3127996"/>
            <a:ext cx="708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2. Bao </a:t>
            </a:r>
            <a:r>
              <a:rPr lang="en-US" sz="2800" b="1" dirty="0" err="1">
                <a:latin typeface="Nunito" pitchFamily="2" charset="0"/>
              </a:rPr>
              <a:t>nhiêu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bạn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trong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tổ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yêu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thích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màu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" pitchFamily="2" charset="0"/>
              </a:rPr>
              <a:t>xanh</a:t>
            </a:r>
            <a:r>
              <a:rPr lang="en-US" sz="2800" b="1" dirty="0">
                <a:solidFill>
                  <a:srgbClr val="0070C0"/>
                </a:solidFill>
                <a:latin typeface="Nunit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" pitchFamily="2" charset="0"/>
              </a:rPr>
              <a:t>dương</a:t>
            </a:r>
            <a:r>
              <a:rPr lang="en-US" sz="2800" b="1" dirty="0">
                <a:latin typeface="Nunito" pitchFamily="2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41008-4F54-3A85-A131-084C44DDB62A}"/>
              </a:ext>
            </a:extLst>
          </p:cNvPr>
          <p:cNvSpPr txBox="1"/>
          <p:nvPr/>
        </p:nvSpPr>
        <p:spPr>
          <a:xfrm>
            <a:off x="2676938" y="4155714"/>
            <a:ext cx="708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3. Bao </a:t>
            </a:r>
            <a:r>
              <a:rPr lang="en-US" sz="2800" b="1" dirty="0" err="1">
                <a:latin typeface="Nunito" pitchFamily="2" charset="0"/>
              </a:rPr>
              <a:t>nhiêu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bạn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trong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tổ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sinh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tháng</a:t>
            </a:r>
            <a:r>
              <a:rPr lang="en-US" sz="2800" b="1" dirty="0">
                <a:latin typeface="Nunito" pitchFamily="2" charset="0"/>
              </a:rPr>
              <a:t> 1?</a:t>
            </a:r>
          </a:p>
        </p:txBody>
      </p:sp>
    </p:spTree>
    <p:extLst>
      <p:ext uri="{BB962C8B-B14F-4D97-AF65-F5344CB8AC3E}">
        <p14:creationId xmlns:p14="http://schemas.microsoft.com/office/powerpoint/2010/main" val="37289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27A3C7-2F21-EAAE-A279-973697D52C35}"/>
              </a:ext>
            </a:extLst>
          </p:cNvPr>
          <p:cNvSpPr txBox="1"/>
          <p:nvPr/>
        </p:nvSpPr>
        <p:spPr>
          <a:xfrm>
            <a:off x="2589917" y="1335740"/>
            <a:ext cx="7290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Những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hoạt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động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mà các con đã làm để hoàn thành nhiệm vụ ở phần 2 và phần 3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được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gọi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là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gì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unito" pitchFamily="2" charset="0"/>
              </a:rPr>
              <a:t>?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latin typeface="Nunit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DE4F9-0F26-60F3-3D04-A50586AF235D}"/>
              </a:ext>
            </a:extLst>
          </p:cNvPr>
          <p:cNvSpPr txBox="1"/>
          <p:nvPr/>
        </p:nvSpPr>
        <p:spPr>
          <a:xfrm>
            <a:off x="2451651" y="3458817"/>
            <a:ext cx="7089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0"/>
              </a:rPr>
              <a:t>Thu </a:t>
            </a:r>
            <a:r>
              <a:rPr lang="en-US" sz="3200" b="1" dirty="0" err="1">
                <a:latin typeface="Nunito" pitchFamily="2" charset="0"/>
              </a:rPr>
              <a:t>thập</a:t>
            </a:r>
            <a:endParaRPr lang="en-US" sz="3200" b="1" dirty="0"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86D26-0D67-F76C-3248-24C08C0B6916}"/>
              </a:ext>
            </a:extLst>
          </p:cNvPr>
          <p:cNvSpPr txBox="1"/>
          <p:nvPr/>
        </p:nvSpPr>
        <p:spPr>
          <a:xfrm>
            <a:off x="2451650" y="4055648"/>
            <a:ext cx="7089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unito" pitchFamily="2" charset="0"/>
              </a:rPr>
              <a:t>Phân</a:t>
            </a:r>
            <a:r>
              <a:rPr lang="en-US" sz="3200" b="1" dirty="0">
                <a:latin typeface="Nunito" pitchFamily="2" charset="0"/>
              </a:rPr>
              <a:t> </a:t>
            </a:r>
            <a:r>
              <a:rPr lang="en-US" sz="3200" b="1" dirty="0" err="1">
                <a:latin typeface="Nunito" pitchFamily="2" charset="0"/>
              </a:rPr>
              <a:t>loại</a:t>
            </a:r>
            <a:endParaRPr lang="en-US" sz="3200" b="1" dirty="0"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41008-4F54-3A85-A131-084C44DDB62A}"/>
              </a:ext>
            </a:extLst>
          </p:cNvPr>
          <p:cNvSpPr txBox="1"/>
          <p:nvPr/>
        </p:nvSpPr>
        <p:spPr>
          <a:xfrm>
            <a:off x="5691805" y="3454385"/>
            <a:ext cx="7089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unito" pitchFamily="2" charset="0"/>
              </a:rPr>
              <a:t>Kiểm</a:t>
            </a:r>
            <a:r>
              <a:rPr lang="en-US" sz="3200" b="1" dirty="0">
                <a:latin typeface="Nunito" pitchFamily="2" charset="0"/>
              </a:rPr>
              <a:t> </a:t>
            </a:r>
            <a:r>
              <a:rPr lang="en-US" sz="3200" b="1" dirty="0" err="1">
                <a:latin typeface="Nunito" pitchFamily="2" charset="0"/>
              </a:rPr>
              <a:t>đếm</a:t>
            </a:r>
            <a:endParaRPr lang="en-US" sz="3200" b="1" dirty="0">
              <a:latin typeface="Nunit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9B2C51-8341-A844-25ED-DFE34BADA0C7}"/>
              </a:ext>
            </a:extLst>
          </p:cNvPr>
          <p:cNvSpPr txBox="1"/>
          <p:nvPr/>
        </p:nvSpPr>
        <p:spPr>
          <a:xfrm>
            <a:off x="5691806" y="4138123"/>
            <a:ext cx="7089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unito" pitchFamily="2" charset="0"/>
              </a:rPr>
              <a:t>Ghi</a:t>
            </a:r>
            <a:r>
              <a:rPr lang="en-US" sz="3200" b="1" dirty="0">
                <a:latin typeface="Nunito" pitchFamily="2" charset="0"/>
              </a:rPr>
              <a:t> </a:t>
            </a:r>
            <a:r>
              <a:rPr lang="en-US" sz="3200" b="1" dirty="0" err="1">
                <a:latin typeface="Nunito" pitchFamily="2" charset="0"/>
              </a:rPr>
              <a:t>chép</a:t>
            </a:r>
            <a:r>
              <a:rPr lang="en-US" sz="3200" b="1" dirty="0">
                <a:latin typeface="Nunito" pitchFamily="2" charset="0"/>
              </a:rPr>
              <a:t> </a:t>
            </a:r>
            <a:r>
              <a:rPr lang="en-US" sz="3200" b="1" dirty="0" err="1">
                <a:latin typeface="Nunito" pitchFamily="2" charset="0"/>
              </a:rPr>
              <a:t>số</a:t>
            </a:r>
            <a:r>
              <a:rPr lang="en-US" sz="3200" b="1" dirty="0">
                <a:latin typeface="Nunito" pitchFamily="2" charset="0"/>
              </a:rPr>
              <a:t> </a:t>
            </a:r>
            <a:r>
              <a:rPr lang="en-US" sz="3200" b="1" dirty="0" err="1">
                <a:latin typeface="Nunito" pitchFamily="2" charset="0"/>
              </a:rPr>
              <a:t>liệu</a:t>
            </a:r>
            <a:r>
              <a:rPr lang="en-US" sz="3200" b="1" dirty="0">
                <a:latin typeface="Nunito" pitchFamily="2" charset="0"/>
              </a:rPr>
              <a:t> </a:t>
            </a:r>
            <a:r>
              <a:rPr lang="en-US" sz="3200" b="1" dirty="0" err="1">
                <a:latin typeface="Nunito" pitchFamily="2" charset="0"/>
              </a:rPr>
              <a:t>thống</a:t>
            </a:r>
            <a:r>
              <a:rPr lang="en-US" sz="3200" b="1" dirty="0">
                <a:latin typeface="Nunito" pitchFamily="2" charset="0"/>
              </a:rPr>
              <a:t> </a:t>
            </a:r>
            <a:r>
              <a:rPr lang="en-US" sz="3200" b="1" dirty="0" err="1">
                <a:latin typeface="Nunito" pitchFamily="2" charset="0"/>
              </a:rPr>
              <a:t>kê</a:t>
            </a:r>
            <a:endParaRPr lang="en-US" sz="32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7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C88AD-68A3-9199-9BE6-310D276E2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7867" y="2455863"/>
            <a:ext cx="10515600" cy="1500187"/>
          </a:xfrm>
        </p:spPr>
        <p:txBody>
          <a:bodyPr>
            <a:noAutofit/>
          </a:bodyPr>
          <a:lstStyle/>
          <a:p>
            <a:pPr algn="just"/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          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đếm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chép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: Thu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Internet,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phóng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vấn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trực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…);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mô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dãy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quạt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itchFamily="2" charset="0"/>
                <a:cs typeface="Times New Roman" panose="02020603050405020304" pitchFamily="18" charset="0"/>
              </a:rPr>
              <a:t>, …); …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unito" pitchFamily="2" charset="0"/>
              </a:rPr>
              <a:t> </a:t>
            </a:r>
            <a:endParaRPr lang="en-US" sz="2800" dirty="0">
              <a:latin typeface="Nunito" pitchFamily="2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2BFC4A-DE18-BC57-D64D-B3F317D7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30" y="1855995"/>
            <a:ext cx="903115" cy="46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543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3404</TotalTime>
  <Words>938</Words>
  <Application>Microsoft Office PowerPoint</Application>
  <PresentationFormat>Widescreen</PresentationFormat>
  <Paragraphs>71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Nunito</vt:lpstr>
      <vt:lpstr>Cambria Math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BÀI TẬP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Tuan</dc:creator>
  <cp:lastModifiedBy>Nguyen Tuan</cp:lastModifiedBy>
  <cp:revision>13</cp:revision>
  <dcterms:created xsi:type="dcterms:W3CDTF">2023-10-25T15:53:11Z</dcterms:created>
  <dcterms:modified xsi:type="dcterms:W3CDTF">2024-02-18T14:38:04Z</dcterms:modified>
</cp:coreProperties>
</file>