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68" r:id="rId7"/>
    <p:sldId id="258" r:id="rId8"/>
    <p:sldId id="264" r:id="rId9"/>
    <p:sldId id="263" r:id="rId10"/>
    <p:sldId id="259" r:id="rId11"/>
    <p:sldId id="265" r:id="rId12"/>
    <p:sldId id="266" r:id="rId13"/>
    <p:sldId id="271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3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4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3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3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2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39E03-D643-4451-B7AD-EE97067B1668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AA3E0-CFC6-42A4-805B-9DDB5316C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5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026" name="Picture 2" descr="Hướng dẫn cách chèn hình nền powerpoint đẹp và đơn giản - Tri Thức Việ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27386" y="2719754"/>
              <a:ext cx="776067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 MỪNG CÁC EM ĐẾN VỚI TIẾT HỌC MĨ THUẬT 9</a:t>
              </a:r>
            </a:p>
            <a:p>
              <a:pPr algn="ctr"/>
              <a:endPara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43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910" y="532868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Hướng dẫn mô phỏng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10" y="1613522"/>
            <a:ext cx="11092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Chọn nội dung chạm khắc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VD: Trai gái vui đùa , đánh cờ ,săn hổ, chọi trâu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Phân mảng chính mảng phụ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Hoàn thiện hình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 : Đậm nhạt bằng chì hoặc vẽ màu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1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00" y="744483"/>
            <a:ext cx="4688664" cy="4741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5273" y="744483"/>
            <a:ext cx="555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phẩm săn hổ đình Tây Đằng Hà nội  </a:t>
            </a:r>
          </a:p>
          <a:p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5273" y="1703833"/>
            <a:ext cx="555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chính là chàng trai đang cầm con dao và  con hổ  </a:t>
            </a:r>
          </a:p>
          <a:p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273" y="3115441"/>
            <a:ext cx="555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phụ là họa tiết xung quanh</a:t>
            </a:r>
          </a:p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5273" y="4291521"/>
            <a:ext cx="5555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chạm khắc  trong khung hình vuông.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59527" y="2369127"/>
            <a:ext cx="4294909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52109" y="2078182"/>
            <a:ext cx="1413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147455" y="1283723"/>
            <a:ext cx="4017818" cy="1994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37309" y="3408218"/>
            <a:ext cx="5666509" cy="53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2100" y="744483"/>
            <a:ext cx="4660955" cy="47419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043055" y="4627418"/>
            <a:ext cx="1260763" cy="41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70764" y="1025236"/>
            <a:ext cx="1233054" cy="6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2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6" y="1122218"/>
            <a:ext cx="4938045" cy="44334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38" name="Straight Arrow Connector 37"/>
          <p:cNvCxnSpPr/>
          <p:nvPr/>
        </p:nvCxnSpPr>
        <p:spPr>
          <a:xfrm>
            <a:off x="6220692" y="1371600"/>
            <a:ext cx="1219200" cy="1385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384474" y="1385455"/>
            <a:ext cx="83127" cy="358832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316134" y="4973782"/>
            <a:ext cx="2068340" cy="4710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163733" y="3200400"/>
            <a:ext cx="110836" cy="224443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219151" y="1371600"/>
            <a:ext cx="1066799" cy="179416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80509" y="1856508"/>
            <a:ext cx="1648691" cy="35883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anual Operation 50"/>
          <p:cNvSpPr/>
          <p:nvPr/>
        </p:nvSpPr>
        <p:spPr>
          <a:xfrm>
            <a:off x="4045527" y="1122218"/>
            <a:ext cx="1995055" cy="983673"/>
          </a:xfrm>
          <a:prstGeom prst="flowChartManualOpera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,6,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04"/>
            <a:ext cx="2720193" cy="43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33500"/>
            <a:ext cx="311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ÔM GÀ CHỌI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(Đình liên hiệp Hà Tây)</a:t>
            </a:r>
          </a:p>
        </p:txBody>
      </p:sp>
      <p:pic>
        <p:nvPicPr>
          <p:cNvPr id="7" name="Picture 4" descr="DINH HOÀNG XÁ - HÀ T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03" y="97704"/>
            <a:ext cx="2967913" cy="435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7619" y="4506167"/>
            <a:ext cx="3117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 ĐÀN (Đình Hoàng Xá)</a:t>
            </a:r>
          </a:p>
        </p:txBody>
      </p:sp>
      <p:pic>
        <p:nvPicPr>
          <p:cNvPr id="9" name="Picture 8" descr="Kết quả hình ảnh cho rồng chầu đình chu quyế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92" y="727361"/>
            <a:ext cx="6067108" cy="35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73874" y="4484131"/>
            <a:ext cx="403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RỒNG CHẦU (Đình Chu Quyến )</a:t>
            </a:r>
          </a:p>
        </p:txBody>
      </p:sp>
    </p:spTree>
    <p:extLst>
      <p:ext uri="{BB962C8B-B14F-4D97-AF65-F5344CB8AC3E}">
        <p14:creationId xmlns:p14="http://schemas.microsoft.com/office/powerpoint/2010/main" val="55043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1910" y="532868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310" y="1655086"/>
            <a:ext cx="99177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 phỏng tác phẩm chạm khắc yêu thích 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trên giấy A4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 chì màu theo cảm nhận riêng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Đình Bảng Bác n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254"/>
            <a:ext cx="11967296" cy="641985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909" y="5527963"/>
            <a:ext cx="7218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THÚC ĐÉN ĐÂY LÀ KẾT THÚC </a:t>
            </a:r>
          </a:p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CHÚC CÁC EM CHĂM NGOAN HỌC GIỎI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0850" y="2342484"/>
            <a:ext cx="7971692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5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88988"/>
            <a:ext cx="916305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7"/>
          <p:cNvSpPr txBox="1">
            <a:spLocks noChangeArrowheads="1"/>
          </p:cNvSpPr>
          <p:nvPr/>
        </p:nvSpPr>
        <p:spPr bwMode="auto">
          <a:xfrm>
            <a:off x="1855788" y="1054100"/>
            <a:ext cx="88122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CÂU HỎI TRẮC NGHIỆM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Garamond" panose="02020404030301010803" pitchFamily="18" charset="0"/>
              </a:rPr>
              <a:t>TRẢ LỜI NHANH ĐÚNG HAY SAI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1828800" y="2509839"/>
            <a:ext cx="7467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1. Đình làng là nơi thờ Thành hoàng làng</a:t>
            </a:r>
            <a:r>
              <a:rPr lang="en-US" altLang="en-US" sz="24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1828800" y="3286125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Garamond" panose="02020404030301010803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</a:rPr>
              <a:t>. Chạm khắc gỗ Đình làng không thuộc nghệ thuật dân gian .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1828800" y="4360864"/>
            <a:ext cx="70104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Garamond" panose="02020404030301010803" pitchFamily="18" charset="0"/>
              </a:rPr>
              <a:t>3</a:t>
            </a:r>
            <a:r>
              <a:rPr lang="en-US" altLang="en-US" sz="2800">
                <a:latin typeface="Times New Roman" panose="02020603050405020304" pitchFamily="18" charset="0"/>
              </a:rPr>
              <a:t>. Các đầu đao và đầu cột của đình làng thường được chạm hình rồng và các hoa văn</a:t>
            </a:r>
            <a:r>
              <a:rPr lang="en-US" altLang="en-US" sz="2800" b="1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828800" y="5418139"/>
            <a:ext cx="7162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4. Nghệ thuật chạm khắc gỗ đình làng lệ thuộc vào quan niệm của giai cấp phong kiến.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9296400" y="257333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9982200" y="257333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49162" name="Text Box 14"/>
          <p:cNvSpPr txBox="1">
            <a:spLocks noChangeArrowheads="1"/>
          </p:cNvSpPr>
          <p:nvPr/>
        </p:nvSpPr>
        <p:spPr bwMode="auto">
          <a:xfrm>
            <a:off x="9296400" y="1962151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Garamond" panose="02020404030301010803" pitchFamily="18" charset="0"/>
              </a:rPr>
              <a:t>Đ</a:t>
            </a:r>
          </a:p>
        </p:txBody>
      </p:sp>
      <p:sp>
        <p:nvSpPr>
          <p:cNvPr id="49163" name="Text Box 15"/>
          <p:cNvSpPr txBox="1">
            <a:spLocks noChangeArrowheads="1"/>
          </p:cNvSpPr>
          <p:nvPr/>
        </p:nvSpPr>
        <p:spPr bwMode="auto">
          <a:xfrm>
            <a:off x="9982200" y="1962151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Garamond" panose="02020404030301010803" pitchFamily="18" charset="0"/>
              </a:rPr>
              <a:t>S</a:t>
            </a: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9296400" y="347503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9982200" y="347503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9296400" y="45339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82963" name="Rectangle 19"/>
          <p:cNvSpPr>
            <a:spLocks noChangeArrowheads="1"/>
          </p:cNvSpPr>
          <p:nvPr/>
        </p:nvSpPr>
        <p:spPr bwMode="auto">
          <a:xfrm>
            <a:off x="9982200" y="45339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9296400" y="571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82965" name="Rectangle 21"/>
          <p:cNvSpPr>
            <a:spLocks noChangeArrowheads="1"/>
          </p:cNvSpPr>
          <p:nvPr/>
        </p:nvSpPr>
        <p:spPr bwMode="auto">
          <a:xfrm>
            <a:off x="9982200" y="5711825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pic>
        <p:nvPicPr>
          <p:cNvPr id="49172" name="Picture 9" descr="Kết quả hình ảnh cho mái đình l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4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6" y="2592389"/>
            <a:ext cx="2714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64" y="3490914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726" y="4552951"/>
            <a:ext cx="2714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464" y="5726113"/>
            <a:ext cx="2698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84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5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5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5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5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5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25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25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25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utoUpdateAnimBg="0"/>
      <p:bldP spid="82953" grpId="0" autoUpdateAnimBg="0"/>
      <p:bldP spid="82954" grpId="0" autoUpdateAnimBg="0"/>
      <p:bldP spid="82955" grpId="0" autoUpdateAnimBg="0"/>
      <p:bldP spid="82956" grpId="0" animBg="1" autoUpdateAnimBg="0"/>
      <p:bldP spid="82957" grpId="0" animBg="1" autoUpdateAnimBg="0"/>
      <p:bldP spid="82960" grpId="0" animBg="1" autoUpdateAnimBg="0"/>
      <p:bldP spid="82961" grpId="0" animBg="1" autoUpdateAnimBg="0"/>
      <p:bldP spid="82962" grpId="0" animBg="1" autoUpdateAnimBg="0"/>
      <p:bldP spid="82963" grpId="0" animBg="1" autoUpdateAnimBg="0"/>
      <p:bldP spid="82964" grpId="0" animBg="1" autoUpdateAnimBg="0"/>
      <p:bldP spid="8296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5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788988"/>
            <a:ext cx="9163050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253538" y="253523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015538" y="253365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9253538" y="3581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0015538" y="35814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9224963" y="4514850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0015538" y="4529138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9253538" y="5383213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10015538" y="5383213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Garamond" panose="02020404030301010803" pitchFamily="18" charset="0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1825626" y="2297114"/>
            <a:ext cx="71659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5. Chạm khắc trang trí không là một bộ phận quan trọng của kiến trúc đình làng</a:t>
            </a:r>
            <a:r>
              <a:rPr lang="en-US" altLang="en-US" sz="28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1779588" y="3233739"/>
            <a:ext cx="72120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2800">
                <a:latin typeface="Times New Roman" panose="02020603050405020304" pitchFamily="18" charset="0"/>
              </a:rPr>
              <a:t>Chạm khắc đình làng là chạm khắc dân gian do người dân sáng tạo nên.</a:t>
            </a:r>
            <a:r>
              <a:rPr lang="en-US" altLang="en-US" sz="28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1760539" y="4240214"/>
            <a:ext cx="69802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7. Chạm khắc đình làng mang đậm đà tính dân gian và bản sắc dân tộc </a:t>
            </a:r>
          </a:p>
        </p:txBody>
      </p:sp>
      <p:sp>
        <p:nvSpPr>
          <p:cNvPr id="57372" name="Rectangle 28"/>
          <p:cNvSpPr>
            <a:spLocks noChangeArrowheads="1"/>
          </p:cNvSpPr>
          <p:nvPr/>
        </p:nvSpPr>
        <p:spPr bwMode="auto">
          <a:xfrm>
            <a:off x="1730375" y="5194300"/>
            <a:ext cx="7010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8. </a:t>
            </a:r>
            <a:r>
              <a:rPr lang="vi-VN" altLang="en-US" sz="2800">
                <a:latin typeface="Times New Roman" panose="02020603050405020304" pitchFamily="18" charset="0"/>
              </a:rPr>
              <a:t>Ngôi đình làng với chức năng là nơi thờ </a:t>
            </a:r>
            <a:r>
              <a:rPr lang="en-US" altLang="en-US" sz="2800">
                <a:latin typeface="Times New Roman" panose="02020603050405020304" pitchFamily="18" charset="0"/>
              </a:rPr>
              <a:t>Thành hoàng </a:t>
            </a:r>
            <a:r>
              <a:rPr lang="vi-VN" altLang="en-US" sz="2800">
                <a:latin typeface="Times New Roman" panose="02020603050405020304" pitchFamily="18" charset="0"/>
              </a:rPr>
              <a:t>và là nơi hội họp của dân 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0800" y="12700"/>
            <a:ext cx="8077200" cy="8001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0193" name="Picture 9" descr="Kết quả hình ảnh cho mái đình là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4" name="Text Box 7"/>
          <p:cNvSpPr txBox="1">
            <a:spLocks noChangeArrowheads="1"/>
          </p:cNvSpPr>
          <p:nvPr/>
        </p:nvSpPr>
        <p:spPr bwMode="auto">
          <a:xfrm>
            <a:off x="1855788" y="1054100"/>
            <a:ext cx="8812212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CÂU HỎI TRẮC NGHIỆM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Garamond" panose="02020404030301010803" pitchFamily="18" charset="0"/>
              </a:rPr>
              <a:t>TRẢ LỜI NHANH ĐÚNG HAY SAI</a:t>
            </a:r>
          </a:p>
        </p:txBody>
      </p:sp>
      <p:sp>
        <p:nvSpPr>
          <p:cNvPr id="50195" name="Text Box 14"/>
          <p:cNvSpPr txBox="1">
            <a:spLocks noChangeArrowheads="1"/>
          </p:cNvSpPr>
          <p:nvPr/>
        </p:nvSpPr>
        <p:spPr bwMode="auto">
          <a:xfrm>
            <a:off x="9296400" y="1962151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Garamond" panose="02020404030301010803" pitchFamily="18" charset="0"/>
              </a:rPr>
              <a:t>Đ</a:t>
            </a:r>
          </a:p>
        </p:txBody>
      </p:sp>
      <p:sp>
        <p:nvSpPr>
          <p:cNvPr id="50196" name="Text Box 15"/>
          <p:cNvSpPr txBox="1">
            <a:spLocks noChangeArrowheads="1"/>
          </p:cNvSpPr>
          <p:nvPr/>
        </p:nvSpPr>
        <p:spPr bwMode="auto">
          <a:xfrm>
            <a:off x="9982200" y="1962151"/>
            <a:ext cx="381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3300"/>
                </a:solidFill>
                <a:latin typeface="Garamond" panose="02020404030301010803" pitchFamily="18" charset="0"/>
              </a:rPr>
              <a:t>S</a:t>
            </a:r>
          </a:p>
        </p:txBody>
      </p:sp>
      <p:pic>
        <p:nvPicPr>
          <p:cNvPr id="34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26" y="2568576"/>
            <a:ext cx="2698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4" y="3616326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4532314"/>
            <a:ext cx="27146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8" descr="Kết quả hình ảnh cho DẤU TÍC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326" y="5414964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373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-5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 autoUpdateAnimBg="0"/>
      <p:bldP spid="57348" grpId="0" animBg="1" autoUpdateAnimBg="0"/>
      <p:bldP spid="57351" grpId="0" animBg="1" autoUpdateAnimBg="0"/>
      <p:bldP spid="57352" grpId="0" animBg="1" autoUpdateAnimBg="0"/>
      <p:bldP spid="57355" grpId="0" animBg="1" autoUpdateAnimBg="0"/>
      <p:bldP spid="57356" grpId="0" animBg="1" autoUpdateAnimBg="0"/>
      <p:bldP spid="57357" grpId="0" animBg="1" autoUpdateAnimBg="0"/>
      <p:bldP spid="57358" grpId="0" animBg="1" autoUpdateAnimBg="0"/>
      <p:bldP spid="57367" grpId="0" autoUpdateAnimBg="0"/>
      <p:bldP spid="57369" grpId="0" autoUpdateAnimBg="0"/>
      <p:bldP spid="57371" grpId="0" autoUpdateAnimBg="0"/>
      <p:bldP spid="5737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2" y="656492"/>
            <a:ext cx="991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 : MÔ PHỎNG LẠI HÌNH CHẠM KHẮC ĐÌNH LÀNG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092" y="2098431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Quan sát hình chạm khắc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7592291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2290" y="152400"/>
            <a:ext cx="45997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HỎI THẢO LUẬN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điêu khắc mô phỏng hoạt động gì 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này được chạm khắc ở đâu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ảnh chính phụ trong hình là gì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Màu sắc của  hình chạm khắc như thế nào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 chạm khắc có độ nông sâu khác nhau không 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chthietbigiaoduc.vn/public/1/Books/2102/2109/HF_2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193964"/>
            <a:ext cx="10515600" cy="652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achthietbigiaoduc.vn/public/1/Books/2102/2109/HF_26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1"/>
            <a:ext cx="10280073" cy="674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achthietbigiaoduc.vn/public/1/Books/2102/2109/HF_26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" y="290945"/>
            <a:ext cx="10848109" cy="634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9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414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MRSNHUNG</dc:creator>
  <cp:lastModifiedBy>MRSNHUNG</cp:lastModifiedBy>
  <cp:revision>23</cp:revision>
  <dcterms:created xsi:type="dcterms:W3CDTF">2021-10-10T12:11:15Z</dcterms:created>
  <dcterms:modified xsi:type="dcterms:W3CDTF">2021-10-10T15:38:08Z</dcterms:modified>
</cp:coreProperties>
</file>