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2" r:id="rId6"/>
    <p:sldId id="263" r:id="rId7"/>
    <p:sldId id="265" r:id="rId8"/>
    <p:sldId id="266" r:id="rId9"/>
    <p:sldId id="267" r:id="rId10"/>
    <p:sldId id="269" r:id="rId11"/>
    <p:sldId id="270" r:id="rId12"/>
    <p:sldId id="264"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EA0C5B4-2285-F240-9CAB-0B665B10968A}"/>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0E5E6B47-BFCD-3040-80D8-9E00480954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D320CCDA-CFD0-9B4A-8DC5-B873E6D400C0}"/>
              </a:ext>
            </a:extLst>
          </p:cNvPr>
          <p:cNvSpPr>
            <a:spLocks noGrp="1"/>
          </p:cNvSpPr>
          <p:nvPr>
            <p:ph type="dt" sz="half" idx="10"/>
          </p:nvPr>
        </p:nvSpPr>
        <p:spPr/>
        <p:txBody>
          <a:bodyPr/>
          <a:lstStyle/>
          <a:p>
            <a:fld id="{6776D592-AE7A-D94E-A8E3-0FE40FD9B34F}" type="datetimeFigureOut">
              <a:rPr lang="vi-VN" smtClean="0"/>
              <a:t>20/03/2024</a:t>
            </a:fld>
            <a:endParaRPr lang="vi-VN"/>
          </a:p>
        </p:txBody>
      </p:sp>
      <p:sp>
        <p:nvSpPr>
          <p:cNvPr id="5" name="Chỗ dành sẵn cho Chân trang 4">
            <a:extLst>
              <a:ext uri="{FF2B5EF4-FFF2-40B4-BE49-F238E27FC236}">
                <a16:creationId xmlns:a16="http://schemas.microsoft.com/office/drawing/2014/main" id="{1DC8D141-00B0-3B48-B984-98F5E94C86F9}"/>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DB630646-A80E-F048-849D-B8A914D7C527}"/>
              </a:ext>
            </a:extLst>
          </p:cNvPr>
          <p:cNvSpPr>
            <a:spLocks noGrp="1"/>
          </p:cNvSpPr>
          <p:nvPr>
            <p:ph type="sldNum" sz="quarter" idx="12"/>
          </p:nvPr>
        </p:nvSpPr>
        <p:spPr/>
        <p:txBody>
          <a:bodyPr/>
          <a:lstStyle/>
          <a:p>
            <a:fld id="{909032B5-65A3-354C-8827-9B43E68560C5}" type="slidenum">
              <a:rPr lang="vi-VN" smtClean="0"/>
              <a:t>‹#›</a:t>
            </a:fld>
            <a:endParaRPr lang="vi-VN"/>
          </a:p>
        </p:txBody>
      </p:sp>
    </p:spTree>
    <p:extLst>
      <p:ext uri="{BB962C8B-B14F-4D97-AF65-F5344CB8AC3E}">
        <p14:creationId xmlns:p14="http://schemas.microsoft.com/office/powerpoint/2010/main" val="336302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891AD0A-DD25-9B4B-AEDF-E3D3B6A26928}"/>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39834041-270C-6F4B-8CAA-1941915F347A}"/>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7B0AC1B-388B-B241-AE30-84414C45D6B2}"/>
              </a:ext>
            </a:extLst>
          </p:cNvPr>
          <p:cNvSpPr>
            <a:spLocks noGrp="1"/>
          </p:cNvSpPr>
          <p:nvPr>
            <p:ph type="dt" sz="half" idx="10"/>
          </p:nvPr>
        </p:nvSpPr>
        <p:spPr/>
        <p:txBody>
          <a:bodyPr/>
          <a:lstStyle/>
          <a:p>
            <a:fld id="{6776D592-AE7A-D94E-A8E3-0FE40FD9B34F}" type="datetimeFigureOut">
              <a:rPr lang="vi-VN" smtClean="0"/>
              <a:t>20/03/2024</a:t>
            </a:fld>
            <a:endParaRPr lang="vi-VN"/>
          </a:p>
        </p:txBody>
      </p:sp>
      <p:sp>
        <p:nvSpPr>
          <p:cNvPr id="5" name="Chỗ dành sẵn cho Chân trang 4">
            <a:extLst>
              <a:ext uri="{FF2B5EF4-FFF2-40B4-BE49-F238E27FC236}">
                <a16:creationId xmlns:a16="http://schemas.microsoft.com/office/drawing/2014/main" id="{EF284C38-5CA0-3440-9936-F40A897A662A}"/>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8CBBE871-4A80-8A4F-ACEA-0ACB7100036F}"/>
              </a:ext>
            </a:extLst>
          </p:cNvPr>
          <p:cNvSpPr>
            <a:spLocks noGrp="1"/>
          </p:cNvSpPr>
          <p:nvPr>
            <p:ph type="sldNum" sz="quarter" idx="12"/>
          </p:nvPr>
        </p:nvSpPr>
        <p:spPr/>
        <p:txBody>
          <a:bodyPr/>
          <a:lstStyle/>
          <a:p>
            <a:fld id="{909032B5-65A3-354C-8827-9B43E68560C5}" type="slidenum">
              <a:rPr lang="vi-VN" smtClean="0"/>
              <a:t>‹#›</a:t>
            </a:fld>
            <a:endParaRPr lang="vi-VN"/>
          </a:p>
        </p:txBody>
      </p:sp>
    </p:spTree>
    <p:extLst>
      <p:ext uri="{BB962C8B-B14F-4D97-AF65-F5344CB8AC3E}">
        <p14:creationId xmlns:p14="http://schemas.microsoft.com/office/powerpoint/2010/main" val="1770763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66054253-E1F2-4A43-BDB5-E3E4FA24138C}"/>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6346FAC9-4C66-0E44-B859-3CC2C02FD076}"/>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442AD2F-7079-084C-9D45-144003A747BB}"/>
              </a:ext>
            </a:extLst>
          </p:cNvPr>
          <p:cNvSpPr>
            <a:spLocks noGrp="1"/>
          </p:cNvSpPr>
          <p:nvPr>
            <p:ph type="dt" sz="half" idx="10"/>
          </p:nvPr>
        </p:nvSpPr>
        <p:spPr/>
        <p:txBody>
          <a:bodyPr/>
          <a:lstStyle/>
          <a:p>
            <a:fld id="{6776D592-AE7A-D94E-A8E3-0FE40FD9B34F}" type="datetimeFigureOut">
              <a:rPr lang="vi-VN" smtClean="0"/>
              <a:t>20/03/2024</a:t>
            </a:fld>
            <a:endParaRPr lang="vi-VN"/>
          </a:p>
        </p:txBody>
      </p:sp>
      <p:sp>
        <p:nvSpPr>
          <p:cNvPr id="5" name="Chỗ dành sẵn cho Chân trang 4">
            <a:extLst>
              <a:ext uri="{FF2B5EF4-FFF2-40B4-BE49-F238E27FC236}">
                <a16:creationId xmlns:a16="http://schemas.microsoft.com/office/drawing/2014/main" id="{E0747283-E153-2449-BA4A-1D1E1DC86440}"/>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13C0C891-BBD1-A347-9A16-176171313605}"/>
              </a:ext>
            </a:extLst>
          </p:cNvPr>
          <p:cNvSpPr>
            <a:spLocks noGrp="1"/>
          </p:cNvSpPr>
          <p:nvPr>
            <p:ph type="sldNum" sz="quarter" idx="12"/>
          </p:nvPr>
        </p:nvSpPr>
        <p:spPr/>
        <p:txBody>
          <a:bodyPr/>
          <a:lstStyle/>
          <a:p>
            <a:fld id="{909032B5-65A3-354C-8827-9B43E68560C5}" type="slidenum">
              <a:rPr lang="vi-VN" smtClean="0"/>
              <a:t>‹#›</a:t>
            </a:fld>
            <a:endParaRPr lang="vi-VN"/>
          </a:p>
        </p:txBody>
      </p:sp>
    </p:spTree>
    <p:extLst>
      <p:ext uri="{BB962C8B-B14F-4D97-AF65-F5344CB8AC3E}">
        <p14:creationId xmlns:p14="http://schemas.microsoft.com/office/powerpoint/2010/main" val="850625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62DE1DA-5D2B-5640-9AB2-EC27692E63C4}"/>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357024DD-ED8A-7046-BF0D-E9A98C8C6A9C}"/>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9AA55C5E-73B8-4B4C-8618-8455554C80BA}"/>
              </a:ext>
            </a:extLst>
          </p:cNvPr>
          <p:cNvSpPr>
            <a:spLocks noGrp="1"/>
          </p:cNvSpPr>
          <p:nvPr>
            <p:ph type="dt" sz="half" idx="10"/>
          </p:nvPr>
        </p:nvSpPr>
        <p:spPr/>
        <p:txBody>
          <a:bodyPr/>
          <a:lstStyle/>
          <a:p>
            <a:fld id="{6776D592-AE7A-D94E-A8E3-0FE40FD9B34F}" type="datetimeFigureOut">
              <a:rPr lang="vi-VN" smtClean="0"/>
              <a:t>20/03/2024</a:t>
            </a:fld>
            <a:endParaRPr lang="vi-VN"/>
          </a:p>
        </p:txBody>
      </p:sp>
      <p:sp>
        <p:nvSpPr>
          <p:cNvPr id="5" name="Chỗ dành sẵn cho Chân trang 4">
            <a:extLst>
              <a:ext uri="{FF2B5EF4-FFF2-40B4-BE49-F238E27FC236}">
                <a16:creationId xmlns:a16="http://schemas.microsoft.com/office/drawing/2014/main" id="{5B19D0A3-DBC7-3541-8929-85E5053D70AC}"/>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D6F8C42A-92EF-D945-9432-136A51182965}"/>
              </a:ext>
            </a:extLst>
          </p:cNvPr>
          <p:cNvSpPr>
            <a:spLocks noGrp="1"/>
          </p:cNvSpPr>
          <p:nvPr>
            <p:ph type="sldNum" sz="quarter" idx="12"/>
          </p:nvPr>
        </p:nvSpPr>
        <p:spPr/>
        <p:txBody>
          <a:bodyPr/>
          <a:lstStyle/>
          <a:p>
            <a:fld id="{909032B5-65A3-354C-8827-9B43E68560C5}" type="slidenum">
              <a:rPr lang="vi-VN" smtClean="0"/>
              <a:t>‹#›</a:t>
            </a:fld>
            <a:endParaRPr lang="vi-VN"/>
          </a:p>
        </p:txBody>
      </p:sp>
    </p:spTree>
    <p:extLst>
      <p:ext uri="{BB962C8B-B14F-4D97-AF65-F5344CB8AC3E}">
        <p14:creationId xmlns:p14="http://schemas.microsoft.com/office/powerpoint/2010/main" val="1915561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A2E7D70-4086-EF46-BCC8-689D2664C235}"/>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D864DAAA-9804-9949-A17C-43483631FC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9A103273-E923-2A43-8E99-FFDB889E6598}"/>
              </a:ext>
            </a:extLst>
          </p:cNvPr>
          <p:cNvSpPr>
            <a:spLocks noGrp="1"/>
          </p:cNvSpPr>
          <p:nvPr>
            <p:ph type="dt" sz="half" idx="10"/>
          </p:nvPr>
        </p:nvSpPr>
        <p:spPr/>
        <p:txBody>
          <a:bodyPr/>
          <a:lstStyle/>
          <a:p>
            <a:fld id="{6776D592-AE7A-D94E-A8E3-0FE40FD9B34F}" type="datetimeFigureOut">
              <a:rPr lang="vi-VN" smtClean="0"/>
              <a:t>20/03/2024</a:t>
            </a:fld>
            <a:endParaRPr lang="vi-VN"/>
          </a:p>
        </p:txBody>
      </p:sp>
      <p:sp>
        <p:nvSpPr>
          <p:cNvPr id="5" name="Chỗ dành sẵn cho Chân trang 4">
            <a:extLst>
              <a:ext uri="{FF2B5EF4-FFF2-40B4-BE49-F238E27FC236}">
                <a16:creationId xmlns:a16="http://schemas.microsoft.com/office/drawing/2014/main" id="{86B94C35-5483-6442-8953-1824469CF6D9}"/>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F2EF5B9F-27C8-C649-9649-D9DABA9B6DBE}"/>
              </a:ext>
            </a:extLst>
          </p:cNvPr>
          <p:cNvSpPr>
            <a:spLocks noGrp="1"/>
          </p:cNvSpPr>
          <p:nvPr>
            <p:ph type="sldNum" sz="quarter" idx="12"/>
          </p:nvPr>
        </p:nvSpPr>
        <p:spPr/>
        <p:txBody>
          <a:bodyPr/>
          <a:lstStyle/>
          <a:p>
            <a:fld id="{909032B5-65A3-354C-8827-9B43E68560C5}" type="slidenum">
              <a:rPr lang="vi-VN" smtClean="0"/>
              <a:t>‹#›</a:t>
            </a:fld>
            <a:endParaRPr lang="vi-VN"/>
          </a:p>
        </p:txBody>
      </p:sp>
    </p:spTree>
    <p:extLst>
      <p:ext uri="{BB962C8B-B14F-4D97-AF65-F5344CB8AC3E}">
        <p14:creationId xmlns:p14="http://schemas.microsoft.com/office/powerpoint/2010/main" val="157748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AFABF37-6D64-DD43-AC8F-E533B9D6CB4B}"/>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9162F82-AD69-DF40-8727-9CB82A416B1D}"/>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AE49FB18-F8A0-864A-BA86-5FF39D74C773}"/>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23A784FB-206D-334C-A8D8-889D9F86E12F}"/>
              </a:ext>
            </a:extLst>
          </p:cNvPr>
          <p:cNvSpPr>
            <a:spLocks noGrp="1"/>
          </p:cNvSpPr>
          <p:nvPr>
            <p:ph type="dt" sz="half" idx="10"/>
          </p:nvPr>
        </p:nvSpPr>
        <p:spPr/>
        <p:txBody>
          <a:bodyPr/>
          <a:lstStyle/>
          <a:p>
            <a:fld id="{6776D592-AE7A-D94E-A8E3-0FE40FD9B34F}" type="datetimeFigureOut">
              <a:rPr lang="vi-VN" smtClean="0"/>
              <a:t>20/03/2024</a:t>
            </a:fld>
            <a:endParaRPr lang="vi-VN"/>
          </a:p>
        </p:txBody>
      </p:sp>
      <p:sp>
        <p:nvSpPr>
          <p:cNvPr id="6" name="Chỗ dành sẵn cho Chân trang 5">
            <a:extLst>
              <a:ext uri="{FF2B5EF4-FFF2-40B4-BE49-F238E27FC236}">
                <a16:creationId xmlns:a16="http://schemas.microsoft.com/office/drawing/2014/main" id="{34205D26-073F-D04E-9B45-15EC7BA92E06}"/>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2949DF76-502F-D44E-B138-839C63751251}"/>
              </a:ext>
            </a:extLst>
          </p:cNvPr>
          <p:cNvSpPr>
            <a:spLocks noGrp="1"/>
          </p:cNvSpPr>
          <p:nvPr>
            <p:ph type="sldNum" sz="quarter" idx="12"/>
          </p:nvPr>
        </p:nvSpPr>
        <p:spPr/>
        <p:txBody>
          <a:bodyPr/>
          <a:lstStyle/>
          <a:p>
            <a:fld id="{909032B5-65A3-354C-8827-9B43E68560C5}" type="slidenum">
              <a:rPr lang="vi-VN" smtClean="0"/>
              <a:t>‹#›</a:t>
            </a:fld>
            <a:endParaRPr lang="vi-VN"/>
          </a:p>
        </p:txBody>
      </p:sp>
    </p:spTree>
    <p:extLst>
      <p:ext uri="{BB962C8B-B14F-4D97-AF65-F5344CB8AC3E}">
        <p14:creationId xmlns:p14="http://schemas.microsoft.com/office/powerpoint/2010/main" val="155639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FDB6F76-C587-7640-BFE0-B576C09C8A8D}"/>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D194B5B7-192B-1040-85CF-296E96284B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7AAA82A-4618-C24C-9586-48DDE832EA7E}"/>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DB37D19B-A14F-7D48-A596-DC43BEEF1E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89D468FD-D975-5342-BB4C-1DBFA5E1EF38}"/>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DDEFDC56-C572-8147-98AB-37058D315209}"/>
              </a:ext>
            </a:extLst>
          </p:cNvPr>
          <p:cNvSpPr>
            <a:spLocks noGrp="1"/>
          </p:cNvSpPr>
          <p:nvPr>
            <p:ph type="dt" sz="half" idx="10"/>
          </p:nvPr>
        </p:nvSpPr>
        <p:spPr/>
        <p:txBody>
          <a:bodyPr/>
          <a:lstStyle/>
          <a:p>
            <a:fld id="{6776D592-AE7A-D94E-A8E3-0FE40FD9B34F}" type="datetimeFigureOut">
              <a:rPr lang="vi-VN" smtClean="0"/>
              <a:t>20/03/2024</a:t>
            </a:fld>
            <a:endParaRPr lang="vi-VN"/>
          </a:p>
        </p:txBody>
      </p:sp>
      <p:sp>
        <p:nvSpPr>
          <p:cNvPr id="8" name="Chỗ dành sẵn cho Chân trang 7">
            <a:extLst>
              <a:ext uri="{FF2B5EF4-FFF2-40B4-BE49-F238E27FC236}">
                <a16:creationId xmlns:a16="http://schemas.microsoft.com/office/drawing/2014/main" id="{A9A78221-B7F0-C543-BDAB-0FCA4E721624}"/>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7D3CFE7F-B6C4-4F43-9B05-CB0CDA9F2CE0}"/>
              </a:ext>
            </a:extLst>
          </p:cNvPr>
          <p:cNvSpPr>
            <a:spLocks noGrp="1"/>
          </p:cNvSpPr>
          <p:nvPr>
            <p:ph type="sldNum" sz="quarter" idx="12"/>
          </p:nvPr>
        </p:nvSpPr>
        <p:spPr/>
        <p:txBody>
          <a:bodyPr/>
          <a:lstStyle/>
          <a:p>
            <a:fld id="{909032B5-65A3-354C-8827-9B43E68560C5}" type="slidenum">
              <a:rPr lang="vi-VN" smtClean="0"/>
              <a:t>‹#›</a:t>
            </a:fld>
            <a:endParaRPr lang="vi-VN"/>
          </a:p>
        </p:txBody>
      </p:sp>
    </p:spTree>
    <p:extLst>
      <p:ext uri="{BB962C8B-B14F-4D97-AF65-F5344CB8AC3E}">
        <p14:creationId xmlns:p14="http://schemas.microsoft.com/office/powerpoint/2010/main" val="3047235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6804AD7-3AC0-D34C-A2BD-DE009BA9B24A}"/>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DBF276FD-D45E-E24C-A5A5-D962C35FEE72}"/>
              </a:ext>
            </a:extLst>
          </p:cNvPr>
          <p:cNvSpPr>
            <a:spLocks noGrp="1"/>
          </p:cNvSpPr>
          <p:nvPr>
            <p:ph type="dt" sz="half" idx="10"/>
          </p:nvPr>
        </p:nvSpPr>
        <p:spPr/>
        <p:txBody>
          <a:bodyPr/>
          <a:lstStyle/>
          <a:p>
            <a:fld id="{6776D592-AE7A-D94E-A8E3-0FE40FD9B34F}" type="datetimeFigureOut">
              <a:rPr lang="vi-VN" smtClean="0"/>
              <a:t>20/03/2024</a:t>
            </a:fld>
            <a:endParaRPr lang="vi-VN"/>
          </a:p>
        </p:txBody>
      </p:sp>
      <p:sp>
        <p:nvSpPr>
          <p:cNvPr id="4" name="Chỗ dành sẵn cho Chân trang 3">
            <a:extLst>
              <a:ext uri="{FF2B5EF4-FFF2-40B4-BE49-F238E27FC236}">
                <a16:creationId xmlns:a16="http://schemas.microsoft.com/office/drawing/2014/main" id="{1C26325E-62B1-A543-A5E5-CB7732DAC529}"/>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60EEBC00-91AF-AE45-9143-689277A00203}"/>
              </a:ext>
            </a:extLst>
          </p:cNvPr>
          <p:cNvSpPr>
            <a:spLocks noGrp="1"/>
          </p:cNvSpPr>
          <p:nvPr>
            <p:ph type="sldNum" sz="quarter" idx="12"/>
          </p:nvPr>
        </p:nvSpPr>
        <p:spPr/>
        <p:txBody>
          <a:bodyPr/>
          <a:lstStyle/>
          <a:p>
            <a:fld id="{909032B5-65A3-354C-8827-9B43E68560C5}" type="slidenum">
              <a:rPr lang="vi-VN" smtClean="0"/>
              <a:t>‹#›</a:t>
            </a:fld>
            <a:endParaRPr lang="vi-VN"/>
          </a:p>
        </p:txBody>
      </p:sp>
    </p:spTree>
    <p:extLst>
      <p:ext uri="{BB962C8B-B14F-4D97-AF65-F5344CB8AC3E}">
        <p14:creationId xmlns:p14="http://schemas.microsoft.com/office/powerpoint/2010/main" val="24923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786B1F1D-6A8D-DE48-9FE3-C45512957BB6}"/>
              </a:ext>
            </a:extLst>
          </p:cNvPr>
          <p:cNvSpPr>
            <a:spLocks noGrp="1"/>
          </p:cNvSpPr>
          <p:nvPr>
            <p:ph type="dt" sz="half" idx="10"/>
          </p:nvPr>
        </p:nvSpPr>
        <p:spPr/>
        <p:txBody>
          <a:bodyPr/>
          <a:lstStyle/>
          <a:p>
            <a:fld id="{6776D592-AE7A-D94E-A8E3-0FE40FD9B34F}" type="datetimeFigureOut">
              <a:rPr lang="vi-VN" smtClean="0"/>
              <a:t>20/03/2024</a:t>
            </a:fld>
            <a:endParaRPr lang="vi-VN"/>
          </a:p>
        </p:txBody>
      </p:sp>
      <p:sp>
        <p:nvSpPr>
          <p:cNvPr id="3" name="Chỗ dành sẵn cho Chân trang 2">
            <a:extLst>
              <a:ext uri="{FF2B5EF4-FFF2-40B4-BE49-F238E27FC236}">
                <a16:creationId xmlns:a16="http://schemas.microsoft.com/office/drawing/2014/main" id="{B674859C-42D1-4649-A55A-5B8E6AAC5686}"/>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7AC2654D-3BAE-0747-BA9D-CCE819388926}"/>
              </a:ext>
            </a:extLst>
          </p:cNvPr>
          <p:cNvSpPr>
            <a:spLocks noGrp="1"/>
          </p:cNvSpPr>
          <p:nvPr>
            <p:ph type="sldNum" sz="quarter" idx="12"/>
          </p:nvPr>
        </p:nvSpPr>
        <p:spPr/>
        <p:txBody>
          <a:bodyPr/>
          <a:lstStyle/>
          <a:p>
            <a:fld id="{909032B5-65A3-354C-8827-9B43E68560C5}" type="slidenum">
              <a:rPr lang="vi-VN" smtClean="0"/>
              <a:t>‹#›</a:t>
            </a:fld>
            <a:endParaRPr lang="vi-VN"/>
          </a:p>
        </p:txBody>
      </p:sp>
    </p:spTree>
    <p:extLst>
      <p:ext uri="{BB962C8B-B14F-4D97-AF65-F5344CB8AC3E}">
        <p14:creationId xmlns:p14="http://schemas.microsoft.com/office/powerpoint/2010/main" val="1711331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CDA3444-12F7-3643-BD6D-ECC80D26957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A753A022-1655-0B46-B56F-488D7133E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8ADF23E7-D175-3043-AF29-D4094565F5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98ABB90-C48C-1D45-9434-9D5E2E81877C}"/>
              </a:ext>
            </a:extLst>
          </p:cNvPr>
          <p:cNvSpPr>
            <a:spLocks noGrp="1"/>
          </p:cNvSpPr>
          <p:nvPr>
            <p:ph type="dt" sz="half" idx="10"/>
          </p:nvPr>
        </p:nvSpPr>
        <p:spPr/>
        <p:txBody>
          <a:bodyPr/>
          <a:lstStyle/>
          <a:p>
            <a:fld id="{6776D592-AE7A-D94E-A8E3-0FE40FD9B34F}" type="datetimeFigureOut">
              <a:rPr lang="vi-VN" smtClean="0"/>
              <a:t>20/03/2024</a:t>
            </a:fld>
            <a:endParaRPr lang="vi-VN"/>
          </a:p>
        </p:txBody>
      </p:sp>
      <p:sp>
        <p:nvSpPr>
          <p:cNvPr id="6" name="Chỗ dành sẵn cho Chân trang 5">
            <a:extLst>
              <a:ext uri="{FF2B5EF4-FFF2-40B4-BE49-F238E27FC236}">
                <a16:creationId xmlns:a16="http://schemas.microsoft.com/office/drawing/2014/main" id="{766AA634-3A39-A54F-B9D7-9817D1128215}"/>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9F2D07D4-D074-7143-8855-C599D1ADBB94}"/>
              </a:ext>
            </a:extLst>
          </p:cNvPr>
          <p:cNvSpPr>
            <a:spLocks noGrp="1"/>
          </p:cNvSpPr>
          <p:nvPr>
            <p:ph type="sldNum" sz="quarter" idx="12"/>
          </p:nvPr>
        </p:nvSpPr>
        <p:spPr/>
        <p:txBody>
          <a:bodyPr/>
          <a:lstStyle/>
          <a:p>
            <a:fld id="{909032B5-65A3-354C-8827-9B43E68560C5}" type="slidenum">
              <a:rPr lang="vi-VN" smtClean="0"/>
              <a:t>‹#›</a:t>
            </a:fld>
            <a:endParaRPr lang="vi-VN"/>
          </a:p>
        </p:txBody>
      </p:sp>
    </p:spTree>
    <p:extLst>
      <p:ext uri="{BB962C8B-B14F-4D97-AF65-F5344CB8AC3E}">
        <p14:creationId xmlns:p14="http://schemas.microsoft.com/office/powerpoint/2010/main" val="266725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48A9A66-02A1-394E-8088-7802B06D2D30}"/>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CF46F56A-D35F-1A4B-8CF7-FB1A8BAFAD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2241EE60-3021-7F43-9BF7-45B868652D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151002C-6EE7-E54C-B0A2-9EBD98313F45}"/>
              </a:ext>
            </a:extLst>
          </p:cNvPr>
          <p:cNvSpPr>
            <a:spLocks noGrp="1"/>
          </p:cNvSpPr>
          <p:nvPr>
            <p:ph type="dt" sz="half" idx="10"/>
          </p:nvPr>
        </p:nvSpPr>
        <p:spPr/>
        <p:txBody>
          <a:bodyPr/>
          <a:lstStyle/>
          <a:p>
            <a:fld id="{6776D592-AE7A-D94E-A8E3-0FE40FD9B34F}" type="datetimeFigureOut">
              <a:rPr lang="vi-VN" smtClean="0"/>
              <a:t>20/03/2024</a:t>
            </a:fld>
            <a:endParaRPr lang="vi-VN"/>
          </a:p>
        </p:txBody>
      </p:sp>
      <p:sp>
        <p:nvSpPr>
          <p:cNvPr id="6" name="Chỗ dành sẵn cho Chân trang 5">
            <a:extLst>
              <a:ext uri="{FF2B5EF4-FFF2-40B4-BE49-F238E27FC236}">
                <a16:creationId xmlns:a16="http://schemas.microsoft.com/office/drawing/2014/main" id="{B0BB822D-54B9-E140-B3E6-C46D4F9DE753}"/>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D66E6A70-AFC8-E047-B3CF-FE7CE9C14AB1}"/>
              </a:ext>
            </a:extLst>
          </p:cNvPr>
          <p:cNvSpPr>
            <a:spLocks noGrp="1"/>
          </p:cNvSpPr>
          <p:nvPr>
            <p:ph type="sldNum" sz="quarter" idx="12"/>
          </p:nvPr>
        </p:nvSpPr>
        <p:spPr/>
        <p:txBody>
          <a:bodyPr/>
          <a:lstStyle/>
          <a:p>
            <a:fld id="{909032B5-65A3-354C-8827-9B43E68560C5}" type="slidenum">
              <a:rPr lang="vi-VN" smtClean="0"/>
              <a:t>‹#›</a:t>
            </a:fld>
            <a:endParaRPr lang="vi-VN"/>
          </a:p>
        </p:txBody>
      </p:sp>
    </p:spTree>
    <p:extLst>
      <p:ext uri="{BB962C8B-B14F-4D97-AF65-F5344CB8AC3E}">
        <p14:creationId xmlns:p14="http://schemas.microsoft.com/office/powerpoint/2010/main" val="2209075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42CF6740-BBD4-8641-8BE6-ABA30B113D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C82DB850-7D44-9948-85F1-77764A68C8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5A31C32E-1ED7-8D47-BEB6-543E42BA31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6D592-AE7A-D94E-A8E3-0FE40FD9B34F}" type="datetimeFigureOut">
              <a:rPr lang="vi-VN" smtClean="0"/>
              <a:t>20/03/2024</a:t>
            </a:fld>
            <a:endParaRPr lang="vi-VN"/>
          </a:p>
        </p:txBody>
      </p:sp>
      <p:sp>
        <p:nvSpPr>
          <p:cNvPr id="5" name="Chỗ dành sẵn cho Chân trang 4">
            <a:extLst>
              <a:ext uri="{FF2B5EF4-FFF2-40B4-BE49-F238E27FC236}">
                <a16:creationId xmlns:a16="http://schemas.microsoft.com/office/drawing/2014/main" id="{BB4FD006-553E-8C49-8A17-04D9CE7318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2B22F697-CE9B-A349-9928-D5A4E27E54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032B5-65A3-354C-8827-9B43E68560C5}" type="slidenum">
              <a:rPr lang="vi-VN" smtClean="0"/>
              <a:t>‹#›</a:t>
            </a:fld>
            <a:endParaRPr lang="vi-VN"/>
          </a:p>
        </p:txBody>
      </p:sp>
    </p:spTree>
    <p:extLst>
      <p:ext uri="{BB962C8B-B14F-4D97-AF65-F5344CB8AC3E}">
        <p14:creationId xmlns:p14="http://schemas.microsoft.com/office/powerpoint/2010/main" val="797925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1FB14CA-0998-D746-913A-6A178F94EDA6}"/>
              </a:ext>
            </a:extLst>
          </p:cNvPr>
          <p:cNvSpPr>
            <a:spLocks noGrp="1"/>
          </p:cNvSpPr>
          <p:nvPr>
            <p:ph type="ctrTitle"/>
          </p:nvPr>
        </p:nvSpPr>
        <p:spPr>
          <a:xfrm>
            <a:off x="594385" y="-663284"/>
            <a:ext cx="11003230" cy="1809358"/>
          </a:xfrm>
        </p:spPr>
        <p:txBody>
          <a:bodyPr>
            <a:normAutofit/>
          </a:bodyPr>
          <a:lstStyle/>
          <a:p>
            <a:r>
              <a:rPr lang="vi-VN" sz="3600" b="1"/>
              <a:t>CHỦ ĐỀ 4 – SƠ LƯỢC VỀ KIẾN TRÚC CÁC DÂN TỘC THIỂU SỐ VIỆT NAM</a:t>
            </a:r>
          </a:p>
        </p:txBody>
      </p:sp>
      <p:sp>
        <p:nvSpPr>
          <p:cNvPr id="3" name="Chỗ dành sẵn cho Nội dung 2">
            <a:extLst>
              <a:ext uri="{FF2B5EF4-FFF2-40B4-BE49-F238E27FC236}">
                <a16:creationId xmlns:a16="http://schemas.microsoft.com/office/drawing/2014/main" id="{BB97884F-C2BF-BB47-BC8F-8483B4019CAD}"/>
              </a:ext>
            </a:extLst>
          </p:cNvPr>
          <p:cNvSpPr>
            <a:spLocks noGrp="1"/>
          </p:cNvSpPr>
          <p:nvPr>
            <p:ph type="subTitle" idx="1"/>
          </p:nvPr>
        </p:nvSpPr>
        <p:spPr>
          <a:xfrm>
            <a:off x="0" y="1301194"/>
            <a:ext cx="12192000" cy="1389309"/>
          </a:xfrm>
        </p:spPr>
        <p:txBody>
          <a:bodyPr>
            <a:normAutofit/>
          </a:bodyPr>
          <a:lstStyle/>
          <a:p>
            <a:r>
              <a:rPr lang="vi-VN" sz="3200" b="1">
                <a:solidFill>
                  <a:srgbClr val="FF0000"/>
                </a:solidFill>
                <a:latin typeface="+mj-lt"/>
              </a:rPr>
              <a:t>Tiết 1: TÌM HIỂU VỀ MỘT SỐ CÔNG TRÌNH KIẾN TRÚC CỦA DÂN TỘC THIỂU SỐ VIỆT NAM</a:t>
            </a:r>
          </a:p>
        </p:txBody>
      </p:sp>
      <p:pic>
        <p:nvPicPr>
          <p:cNvPr id="4" name="Hình ảnh 4">
            <a:extLst>
              <a:ext uri="{FF2B5EF4-FFF2-40B4-BE49-F238E27FC236}">
                <a16:creationId xmlns:a16="http://schemas.microsoft.com/office/drawing/2014/main" id="{AB8E82DF-0029-3B4F-9006-F8C23146A6E4}"/>
              </a:ext>
            </a:extLst>
          </p:cNvPr>
          <p:cNvPicPr>
            <a:picLocks noChangeAspect="1"/>
          </p:cNvPicPr>
          <p:nvPr/>
        </p:nvPicPr>
        <p:blipFill rotWithShape="1">
          <a:blip r:embed="rId2">
            <a:extLst>
              <a:ext uri="{28A0092B-C50C-407E-A947-70E740481C1C}">
                <a14:useLocalDpi xmlns:a14="http://schemas.microsoft.com/office/drawing/2010/main" val="0"/>
              </a:ext>
            </a:extLst>
          </a:blip>
          <a:srcRect r="1186"/>
          <a:stretch/>
        </p:blipFill>
        <p:spPr>
          <a:xfrm>
            <a:off x="594385" y="2393621"/>
            <a:ext cx="11003229" cy="4464380"/>
          </a:xfrm>
          <a:prstGeom prst="rect">
            <a:avLst/>
          </a:prstGeom>
        </p:spPr>
      </p:pic>
    </p:spTree>
    <p:extLst>
      <p:ext uri="{BB962C8B-B14F-4D97-AF65-F5344CB8AC3E}">
        <p14:creationId xmlns:p14="http://schemas.microsoft.com/office/powerpoint/2010/main" val="407512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ỗ dành sẵn cho Nội dung 2">
            <a:extLst>
              <a:ext uri="{FF2B5EF4-FFF2-40B4-BE49-F238E27FC236}">
                <a16:creationId xmlns:a16="http://schemas.microsoft.com/office/drawing/2014/main" id="{07A81353-C6A1-234D-8205-1241774AB1CD}"/>
              </a:ext>
            </a:extLst>
          </p:cNvPr>
          <p:cNvSpPr txBox="1">
            <a:spLocks/>
          </p:cNvSpPr>
          <p:nvPr/>
        </p:nvSpPr>
        <p:spPr>
          <a:xfrm>
            <a:off x="148442" y="132216"/>
            <a:ext cx="12192000" cy="13893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3200" b="1">
                <a:solidFill>
                  <a:srgbClr val="FF0000"/>
                </a:solidFill>
                <a:latin typeface="+mj-lt"/>
              </a:rPr>
              <a:t>Tiết 2: TẠO HÌNH NHÀ RÔNG</a:t>
            </a:r>
          </a:p>
        </p:txBody>
      </p:sp>
      <p:sp>
        <p:nvSpPr>
          <p:cNvPr id="6" name="Hộp Văn bản 5">
            <a:extLst>
              <a:ext uri="{FF2B5EF4-FFF2-40B4-BE49-F238E27FC236}">
                <a16:creationId xmlns:a16="http://schemas.microsoft.com/office/drawing/2014/main" id="{75486410-F5F5-C54B-BC30-6B30D13C5C26}"/>
              </a:ext>
            </a:extLst>
          </p:cNvPr>
          <p:cNvSpPr txBox="1"/>
          <p:nvPr/>
        </p:nvSpPr>
        <p:spPr>
          <a:xfrm>
            <a:off x="148442" y="666193"/>
            <a:ext cx="5947558" cy="523220"/>
          </a:xfrm>
          <a:prstGeom prst="rect">
            <a:avLst/>
          </a:prstGeom>
          <a:noFill/>
        </p:spPr>
        <p:txBody>
          <a:bodyPr wrap="square" rtlCol="0">
            <a:spAutoFit/>
          </a:bodyPr>
          <a:lstStyle/>
          <a:p>
            <a:pPr algn="l"/>
            <a:r>
              <a:rPr lang="vi-VN" sz="2800" u="sng">
                <a:solidFill>
                  <a:srgbClr val="FF0000"/>
                </a:solidFill>
                <a:latin typeface="+mj-lt"/>
              </a:rPr>
              <a:t>2.1. Thực hành:</a:t>
            </a:r>
          </a:p>
        </p:txBody>
      </p:sp>
      <p:sp>
        <p:nvSpPr>
          <p:cNvPr id="9" name="Hình chữ nhật: Góc Tròn 8">
            <a:extLst>
              <a:ext uri="{FF2B5EF4-FFF2-40B4-BE49-F238E27FC236}">
                <a16:creationId xmlns:a16="http://schemas.microsoft.com/office/drawing/2014/main" id="{8DF07F63-B3DE-2B4C-9584-81F5BF0181D0}"/>
              </a:ext>
            </a:extLst>
          </p:cNvPr>
          <p:cNvSpPr/>
          <p:nvPr/>
        </p:nvSpPr>
        <p:spPr>
          <a:xfrm>
            <a:off x="148443" y="1189414"/>
            <a:ext cx="5895854" cy="5536370"/>
          </a:xfrm>
          <a:prstGeom prst="roundRect">
            <a:avLst>
              <a:gd name="adj" fmla="val 625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11" name="Hình chữ nhật: Góc Tròn 10">
            <a:extLst>
              <a:ext uri="{FF2B5EF4-FFF2-40B4-BE49-F238E27FC236}">
                <a16:creationId xmlns:a16="http://schemas.microsoft.com/office/drawing/2014/main" id="{735E6828-9ACB-5946-8AC5-93BFD76CFD68}"/>
              </a:ext>
            </a:extLst>
          </p:cNvPr>
          <p:cNvSpPr/>
          <p:nvPr/>
        </p:nvSpPr>
        <p:spPr>
          <a:xfrm>
            <a:off x="6147704" y="352549"/>
            <a:ext cx="5947558" cy="6373234"/>
          </a:xfrm>
          <a:prstGeom prst="roundRect">
            <a:avLst>
              <a:gd name="adj" fmla="val 388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7" name="Hộp Văn bản 6">
            <a:extLst>
              <a:ext uri="{FF2B5EF4-FFF2-40B4-BE49-F238E27FC236}">
                <a16:creationId xmlns:a16="http://schemas.microsoft.com/office/drawing/2014/main" id="{B0178691-1B82-4243-A5AE-AE8425FA2C4C}"/>
              </a:ext>
            </a:extLst>
          </p:cNvPr>
          <p:cNvSpPr txBox="1"/>
          <p:nvPr/>
        </p:nvSpPr>
        <p:spPr>
          <a:xfrm>
            <a:off x="148441" y="1189413"/>
            <a:ext cx="5799115" cy="4401205"/>
          </a:xfrm>
          <a:prstGeom prst="rect">
            <a:avLst/>
          </a:prstGeom>
          <a:noFill/>
        </p:spPr>
        <p:txBody>
          <a:bodyPr wrap="square">
            <a:spAutoFit/>
          </a:bodyPr>
          <a:lstStyle/>
          <a:p>
            <a:pPr algn="l"/>
            <a:r>
              <a:rPr lang="vi-VN" sz="2800" b="1" i="0">
                <a:solidFill>
                  <a:schemeClr val="accent1"/>
                </a:solidFill>
                <a:effectLst/>
                <a:latin typeface="+mj-lt"/>
              </a:rPr>
              <a:t>- Thực hành theo nhóm</a:t>
            </a:r>
          </a:p>
          <a:p>
            <a:pPr algn="l"/>
            <a:r>
              <a:rPr lang="vi-VN" sz="2800" b="1" i="0">
                <a:solidFill>
                  <a:schemeClr val="accent1"/>
                </a:solidFill>
                <a:effectLst/>
                <a:latin typeface="+mj-lt"/>
              </a:rPr>
              <a:t>- Quan sát Hình 4.3 và 4.5, lựa chọn mẫu nhà rông để tạo mô hình hoặc vẽ.</a:t>
            </a:r>
          </a:p>
          <a:p>
            <a:pPr algn="l"/>
            <a:r>
              <a:rPr lang="vi-VN" sz="2800" b="1" i="0">
                <a:solidFill>
                  <a:schemeClr val="accent1"/>
                </a:solidFill>
                <a:effectLst/>
                <a:latin typeface="+mj-lt"/>
              </a:rPr>
              <a:t>- Quan sát hình mẫu vừa chọn. Đọc lại ghi nhớ về nhà rông, thảo luận để xác định: kích thước các bộ phận nhà rông, số cột của nhà rông, kiểu dáng vị trí của cầu thang, đặc trưng hình trang trí bên ngoài.</a:t>
            </a:r>
          </a:p>
        </p:txBody>
      </p:sp>
      <p:pic>
        <p:nvPicPr>
          <p:cNvPr id="3" name="Hình ảnh 3">
            <a:extLst>
              <a:ext uri="{FF2B5EF4-FFF2-40B4-BE49-F238E27FC236}">
                <a16:creationId xmlns:a16="http://schemas.microsoft.com/office/drawing/2014/main" id="{F5AF0680-BD8D-E14B-BC22-9DE9B8B3B3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575054" y="-721087"/>
            <a:ext cx="2860855" cy="5418667"/>
          </a:xfrm>
          <a:prstGeom prst="rect">
            <a:avLst/>
          </a:prstGeom>
        </p:spPr>
      </p:pic>
      <p:pic>
        <p:nvPicPr>
          <p:cNvPr id="4" name="Hình ảnh 7">
            <a:extLst>
              <a:ext uri="{FF2B5EF4-FFF2-40B4-BE49-F238E27FC236}">
                <a16:creationId xmlns:a16="http://schemas.microsoft.com/office/drawing/2014/main" id="{B0355778-EFB8-FA44-A6F4-400D9E470A4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96148" y="3739097"/>
            <a:ext cx="5515487" cy="2860856"/>
          </a:xfrm>
          <a:prstGeom prst="rect">
            <a:avLst/>
          </a:prstGeom>
        </p:spPr>
      </p:pic>
    </p:spTree>
    <p:extLst>
      <p:ext uri="{BB962C8B-B14F-4D97-AF65-F5344CB8AC3E}">
        <p14:creationId xmlns:p14="http://schemas.microsoft.com/office/powerpoint/2010/main" val="3425508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ỗ dành sẵn cho Nội dung 2">
            <a:extLst>
              <a:ext uri="{FF2B5EF4-FFF2-40B4-BE49-F238E27FC236}">
                <a16:creationId xmlns:a16="http://schemas.microsoft.com/office/drawing/2014/main" id="{07A81353-C6A1-234D-8205-1241774AB1CD}"/>
              </a:ext>
            </a:extLst>
          </p:cNvPr>
          <p:cNvSpPr txBox="1">
            <a:spLocks/>
          </p:cNvSpPr>
          <p:nvPr/>
        </p:nvSpPr>
        <p:spPr>
          <a:xfrm>
            <a:off x="148442" y="132216"/>
            <a:ext cx="12192000" cy="13893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3200" b="1">
                <a:solidFill>
                  <a:srgbClr val="FF0000"/>
                </a:solidFill>
                <a:latin typeface="+mj-lt"/>
              </a:rPr>
              <a:t>Tiết 2: TẠO HÌNH NHÀ RÔNG</a:t>
            </a:r>
          </a:p>
        </p:txBody>
      </p:sp>
      <p:sp>
        <p:nvSpPr>
          <p:cNvPr id="6" name="Hộp Văn bản 5">
            <a:extLst>
              <a:ext uri="{FF2B5EF4-FFF2-40B4-BE49-F238E27FC236}">
                <a16:creationId xmlns:a16="http://schemas.microsoft.com/office/drawing/2014/main" id="{75486410-F5F5-C54B-BC30-6B30D13C5C26}"/>
              </a:ext>
            </a:extLst>
          </p:cNvPr>
          <p:cNvSpPr txBox="1"/>
          <p:nvPr/>
        </p:nvSpPr>
        <p:spPr>
          <a:xfrm>
            <a:off x="148442" y="666193"/>
            <a:ext cx="5947558" cy="523220"/>
          </a:xfrm>
          <a:prstGeom prst="rect">
            <a:avLst/>
          </a:prstGeom>
          <a:noFill/>
        </p:spPr>
        <p:txBody>
          <a:bodyPr wrap="square" rtlCol="0">
            <a:spAutoFit/>
          </a:bodyPr>
          <a:lstStyle/>
          <a:p>
            <a:pPr algn="l"/>
            <a:r>
              <a:rPr lang="vi-VN" sz="2800" u="sng">
                <a:solidFill>
                  <a:srgbClr val="FF0000"/>
                </a:solidFill>
                <a:latin typeface="+mj-lt"/>
              </a:rPr>
              <a:t>2.2. Nhận xét:</a:t>
            </a:r>
          </a:p>
        </p:txBody>
      </p:sp>
      <p:sp>
        <p:nvSpPr>
          <p:cNvPr id="9" name="Hình chữ nhật: Góc Tròn 8">
            <a:extLst>
              <a:ext uri="{FF2B5EF4-FFF2-40B4-BE49-F238E27FC236}">
                <a16:creationId xmlns:a16="http://schemas.microsoft.com/office/drawing/2014/main" id="{8DF07F63-B3DE-2B4C-9584-81F5BF0181D0}"/>
              </a:ext>
            </a:extLst>
          </p:cNvPr>
          <p:cNvSpPr/>
          <p:nvPr/>
        </p:nvSpPr>
        <p:spPr>
          <a:xfrm>
            <a:off x="148443" y="1189414"/>
            <a:ext cx="5895854" cy="5536370"/>
          </a:xfrm>
          <a:prstGeom prst="roundRect">
            <a:avLst>
              <a:gd name="adj" fmla="val 625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11" name="Hình chữ nhật: Góc Tròn 10">
            <a:extLst>
              <a:ext uri="{FF2B5EF4-FFF2-40B4-BE49-F238E27FC236}">
                <a16:creationId xmlns:a16="http://schemas.microsoft.com/office/drawing/2014/main" id="{735E6828-9ACB-5946-8AC5-93BFD76CFD68}"/>
              </a:ext>
            </a:extLst>
          </p:cNvPr>
          <p:cNvSpPr/>
          <p:nvPr/>
        </p:nvSpPr>
        <p:spPr>
          <a:xfrm>
            <a:off x="6147704" y="352549"/>
            <a:ext cx="5947558" cy="6373234"/>
          </a:xfrm>
          <a:prstGeom prst="roundRect">
            <a:avLst>
              <a:gd name="adj" fmla="val 388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7" name="Hộp Văn bản 6">
            <a:extLst>
              <a:ext uri="{FF2B5EF4-FFF2-40B4-BE49-F238E27FC236}">
                <a16:creationId xmlns:a16="http://schemas.microsoft.com/office/drawing/2014/main" id="{B0178691-1B82-4243-A5AE-AE8425FA2C4C}"/>
              </a:ext>
            </a:extLst>
          </p:cNvPr>
          <p:cNvSpPr txBox="1"/>
          <p:nvPr/>
        </p:nvSpPr>
        <p:spPr>
          <a:xfrm>
            <a:off x="248516" y="1189413"/>
            <a:ext cx="5799115" cy="3108543"/>
          </a:xfrm>
          <a:prstGeom prst="rect">
            <a:avLst/>
          </a:prstGeom>
          <a:noFill/>
        </p:spPr>
        <p:txBody>
          <a:bodyPr wrap="square">
            <a:spAutoFit/>
          </a:bodyPr>
          <a:lstStyle/>
          <a:p>
            <a:r>
              <a:rPr lang="vi-VN" sz="2800" b="1" i="0">
                <a:solidFill>
                  <a:schemeClr val="accent1"/>
                </a:solidFill>
                <a:effectLst/>
                <a:latin typeface="+mj-lt"/>
              </a:rPr>
              <a:t>Trưng bày sản phẩm để chia sẻ và thảo luận những nội dung sau:</a:t>
            </a:r>
          </a:p>
          <a:p>
            <a:r>
              <a:rPr lang="vi-VN" sz="2800" b="1" i="0">
                <a:solidFill>
                  <a:schemeClr val="accent1"/>
                </a:solidFill>
                <a:effectLst/>
                <a:latin typeface="+mj-lt"/>
              </a:rPr>
              <a:t>+ Kĩ thuật tạo dựng mô hình nhà rông</a:t>
            </a:r>
          </a:p>
          <a:p>
            <a:r>
              <a:rPr lang="vi-VN" sz="2800" b="1" i="0">
                <a:solidFill>
                  <a:schemeClr val="accent1"/>
                </a:solidFill>
                <a:effectLst/>
                <a:latin typeface="+mj-lt"/>
              </a:rPr>
              <a:t>+ Hình dáng, cấu trúc, tỉ lệ của mô hình</a:t>
            </a:r>
          </a:p>
          <a:p>
            <a:r>
              <a:rPr lang="vi-VN" sz="2800" b="1" i="0">
                <a:solidFill>
                  <a:schemeClr val="accent1"/>
                </a:solidFill>
                <a:effectLst/>
                <a:latin typeface="+mj-lt"/>
              </a:rPr>
              <a:t>+ Họa tiết trang trí và màu sắc.</a:t>
            </a:r>
          </a:p>
        </p:txBody>
      </p:sp>
      <p:pic>
        <p:nvPicPr>
          <p:cNvPr id="2" name="Hình ảnh 2">
            <a:extLst>
              <a:ext uri="{FF2B5EF4-FFF2-40B4-BE49-F238E27FC236}">
                <a16:creationId xmlns:a16="http://schemas.microsoft.com/office/drawing/2014/main" id="{B134AD6C-2BBC-524A-B8E1-9E095CB67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921" y="352549"/>
            <a:ext cx="4703123" cy="3451266"/>
          </a:xfrm>
          <a:prstGeom prst="rect">
            <a:avLst/>
          </a:prstGeom>
        </p:spPr>
      </p:pic>
      <p:pic>
        <p:nvPicPr>
          <p:cNvPr id="3" name="Hình ảnh 3">
            <a:extLst>
              <a:ext uri="{FF2B5EF4-FFF2-40B4-BE49-F238E27FC236}">
                <a16:creationId xmlns:a16="http://schemas.microsoft.com/office/drawing/2014/main" id="{CB0C1BF4-40BF-B944-B406-D43E41FC5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4442" y="2865736"/>
            <a:ext cx="3422814" cy="3639714"/>
          </a:xfrm>
          <a:prstGeom prst="rect">
            <a:avLst/>
          </a:prstGeom>
        </p:spPr>
      </p:pic>
    </p:spTree>
    <p:extLst>
      <p:ext uri="{BB962C8B-B14F-4D97-AF65-F5344CB8AC3E}">
        <p14:creationId xmlns:p14="http://schemas.microsoft.com/office/powerpoint/2010/main" val="3450991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02118EB-CEA6-7C49-B498-22956FF608A0}"/>
              </a:ext>
            </a:extLst>
          </p:cNvPr>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4967" y="3579000"/>
            <a:ext cx="4451033" cy="2990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2452" y="0"/>
            <a:ext cx="5157788"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351" y="150000"/>
            <a:ext cx="4090946" cy="3298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97525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ỗ dành sẵn cho Nội dung 2">
            <a:extLst>
              <a:ext uri="{FF2B5EF4-FFF2-40B4-BE49-F238E27FC236}">
                <a16:creationId xmlns:a16="http://schemas.microsoft.com/office/drawing/2014/main" id="{07A81353-C6A1-234D-8205-1241774AB1CD}"/>
              </a:ext>
            </a:extLst>
          </p:cNvPr>
          <p:cNvSpPr txBox="1">
            <a:spLocks/>
          </p:cNvSpPr>
          <p:nvPr/>
        </p:nvSpPr>
        <p:spPr>
          <a:xfrm>
            <a:off x="148442" y="132216"/>
            <a:ext cx="12192000" cy="13893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3200" b="1">
                <a:solidFill>
                  <a:srgbClr val="FF0000"/>
                </a:solidFill>
                <a:latin typeface="+mj-lt"/>
              </a:rPr>
              <a:t>Tiết 1: TÌM HIỂU VỀ MỘT SỐ CÔNG TRÌNH KIẾN TRÚC CỦA DÂN TỘC THIỂU SỐ VIỆT NAM</a:t>
            </a:r>
          </a:p>
        </p:txBody>
      </p:sp>
      <p:sp>
        <p:nvSpPr>
          <p:cNvPr id="6" name="Hộp Văn bản 5">
            <a:extLst>
              <a:ext uri="{FF2B5EF4-FFF2-40B4-BE49-F238E27FC236}">
                <a16:creationId xmlns:a16="http://schemas.microsoft.com/office/drawing/2014/main" id="{75486410-F5F5-C54B-BC30-6B30D13C5C26}"/>
              </a:ext>
            </a:extLst>
          </p:cNvPr>
          <p:cNvSpPr txBox="1"/>
          <p:nvPr/>
        </p:nvSpPr>
        <p:spPr>
          <a:xfrm>
            <a:off x="148442" y="1065085"/>
            <a:ext cx="3475017" cy="523220"/>
          </a:xfrm>
          <a:prstGeom prst="rect">
            <a:avLst/>
          </a:prstGeom>
          <a:noFill/>
        </p:spPr>
        <p:txBody>
          <a:bodyPr wrap="square" rtlCol="0">
            <a:spAutoFit/>
          </a:bodyPr>
          <a:lstStyle/>
          <a:p>
            <a:pPr algn="l"/>
            <a:r>
              <a:rPr lang="vi-VN" sz="2800" u="sng">
                <a:solidFill>
                  <a:srgbClr val="FF0000"/>
                </a:solidFill>
                <a:latin typeface="+mj-lt"/>
              </a:rPr>
              <a:t>1.1. Kiến trúc Chăm:</a:t>
            </a:r>
          </a:p>
        </p:txBody>
      </p:sp>
      <p:sp>
        <p:nvSpPr>
          <p:cNvPr id="9" name="Hình chữ nhật: Góc Tròn 8">
            <a:extLst>
              <a:ext uri="{FF2B5EF4-FFF2-40B4-BE49-F238E27FC236}">
                <a16:creationId xmlns:a16="http://schemas.microsoft.com/office/drawing/2014/main" id="{8DF07F63-B3DE-2B4C-9584-81F5BF0181D0}"/>
              </a:ext>
            </a:extLst>
          </p:cNvPr>
          <p:cNvSpPr/>
          <p:nvPr/>
        </p:nvSpPr>
        <p:spPr>
          <a:xfrm>
            <a:off x="148443" y="1588304"/>
            <a:ext cx="4453246" cy="513747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11" name="Hình chữ nhật: Góc Tròn 10">
            <a:extLst>
              <a:ext uri="{FF2B5EF4-FFF2-40B4-BE49-F238E27FC236}">
                <a16:creationId xmlns:a16="http://schemas.microsoft.com/office/drawing/2014/main" id="{735E6828-9ACB-5946-8AC5-93BFD76CFD68}"/>
              </a:ext>
            </a:extLst>
          </p:cNvPr>
          <p:cNvSpPr/>
          <p:nvPr/>
        </p:nvSpPr>
        <p:spPr>
          <a:xfrm>
            <a:off x="4917125" y="1065085"/>
            <a:ext cx="7178137" cy="566069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pic>
        <p:nvPicPr>
          <p:cNvPr id="2" name="Hình ảnh 2">
            <a:extLst>
              <a:ext uri="{FF2B5EF4-FFF2-40B4-BE49-F238E27FC236}">
                <a16:creationId xmlns:a16="http://schemas.microsoft.com/office/drawing/2014/main" id="{6860271D-3BEA-734F-9F67-59680CDF2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105" y="1801726"/>
            <a:ext cx="3709950" cy="2102305"/>
          </a:xfrm>
          <a:prstGeom prst="rect">
            <a:avLst/>
          </a:prstGeom>
        </p:spPr>
      </p:pic>
      <p:pic>
        <p:nvPicPr>
          <p:cNvPr id="3" name="Hình ảnh 3">
            <a:extLst>
              <a:ext uri="{FF2B5EF4-FFF2-40B4-BE49-F238E27FC236}">
                <a16:creationId xmlns:a16="http://schemas.microsoft.com/office/drawing/2014/main" id="{A3B8C3A8-D5B5-5A4B-8709-CD5D6072A0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105" y="4117453"/>
            <a:ext cx="3709950" cy="2460283"/>
          </a:xfrm>
          <a:prstGeom prst="rect">
            <a:avLst/>
          </a:prstGeom>
        </p:spPr>
      </p:pic>
      <p:sp>
        <p:nvSpPr>
          <p:cNvPr id="4" name="Bong bóng Ý nghĩ: Hình đám mây 3">
            <a:extLst>
              <a:ext uri="{FF2B5EF4-FFF2-40B4-BE49-F238E27FC236}">
                <a16:creationId xmlns:a16="http://schemas.microsoft.com/office/drawing/2014/main" id="{74035FD6-A0EA-5B4E-80E3-E2487ECB51F4}"/>
              </a:ext>
            </a:extLst>
          </p:cNvPr>
          <p:cNvSpPr/>
          <p:nvPr/>
        </p:nvSpPr>
        <p:spPr>
          <a:xfrm>
            <a:off x="5895354" y="1315579"/>
            <a:ext cx="5311983" cy="3397440"/>
          </a:xfrm>
          <a:prstGeom prst="cloudCallout">
            <a:avLst>
              <a:gd name="adj1" fmla="val -56462"/>
              <a:gd name="adj2" fmla="val 70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latin typeface="+mj-lt"/>
              </a:rPr>
              <a:t>Theo em, em biết như thế nào về văn hóa của người Chăm, và từ đó chũng ta sẽ vào sâu bài nhé.</a:t>
            </a:r>
          </a:p>
        </p:txBody>
      </p:sp>
    </p:spTree>
    <p:extLst>
      <p:ext uri="{BB962C8B-B14F-4D97-AF65-F5344CB8AC3E}">
        <p14:creationId xmlns:p14="http://schemas.microsoft.com/office/powerpoint/2010/main" val="330159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ỗ dành sẵn cho Nội dung 2">
            <a:extLst>
              <a:ext uri="{FF2B5EF4-FFF2-40B4-BE49-F238E27FC236}">
                <a16:creationId xmlns:a16="http://schemas.microsoft.com/office/drawing/2014/main" id="{07A81353-C6A1-234D-8205-1241774AB1CD}"/>
              </a:ext>
            </a:extLst>
          </p:cNvPr>
          <p:cNvSpPr txBox="1">
            <a:spLocks/>
          </p:cNvSpPr>
          <p:nvPr/>
        </p:nvSpPr>
        <p:spPr>
          <a:xfrm>
            <a:off x="148442" y="132216"/>
            <a:ext cx="12192000" cy="13893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3200" b="1">
                <a:solidFill>
                  <a:srgbClr val="FF0000"/>
                </a:solidFill>
                <a:latin typeface="+mj-lt"/>
              </a:rPr>
              <a:t>Tiết 1: TÌM HIỂU VỀ MỘT SỐ CÔNG TRÌNH KIẾN TRÚC CỦA DÂN TỘC THIỂU SỐ VIỆT NAM</a:t>
            </a:r>
          </a:p>
        </p:txBody>
      </p:sp>
      <p:sp>
        <p:nvSpPr>
          <p:cNvPr id="6" name="Hộp Văn bản 5">
            <a:extLst>
              <a:ext uri="{FF2B5EF4-FFF2-40B4-BE49-F238E27FC236}">
                <a16:creationId xmlns:a16="http://schemas.microsoft.com/office/drawing/2014/main" id="{75486410-F5F5-C54B-BC30-6B30D13C5C26}"/>
              </a:ext>
            </a:extLst>
          </p:cNvPr>
          <p:cNvSpPr txBox="1"/>
          <p:nvPr/>
        </p:nvSpPr>
        <p:spPr>
          <a:xfrm>
            <a:off x="148442" y="1065085"/>
            <a:ext cx="3475017" cy="523220"/>
          </a:xfrm>
          <a:prstGeom prst="rect">
            <a:avLst/>
          </a:prstGeom>
          <a:noFill/>
        </p:spPr>
        <p:txBody>
          <a:bodyPr wrap="square" rtlCol="0">
            <a:spAutoFit/>
          </a:bodyPr>
          <a:lstStyle/>
          <a:p>
            <a:pPr algn="l"/>
            <a:r>
              <a:rPr lang="vi-VN" sz="2800" u="sng">
                <a:solidFill>
                  <a:srgbClr val="FF0000"/>
                </a:solidFill>
                <a:latin typeface="+mj-lt"/>
              </a:rPr>
              <a:t>1.1. Kiến trúc Chăm:</a:t>
            </a:r>
          </a:p>
        </p:txBody>
      </p:sp>
      <p:sp>
        <p:nvSpPr>
          <p:cNvPr id="9" name="Hình chữ nhật: Góc Tròn 8">
            <a:extLst>
              <a:ext uri="{FF2B5EF4-FFF2-40B4-BE49-F238E27FC236}">
                <a16:creationId xmlns:a16="http://schemas.microsoft.com/office/drawing/2014/main" id="{8DF07F63-B3DE-2B4C-9584-81F5BF0181D0}"/>
              </a:ext>
            </a:extLst>
          </p:cNvPr>
          <p:cNvSpPr/>
          <p:nvPr/>
        </p:nvSpPr>
        <p:spPr>
          <a:xfrm>
            <a:off x="148443" y="1588304"/>
            <a:ext cx="4453246" cy="5137479"/>
          </a:xfrm>
          <a:prstGeom prst="roundRect">
            <a:avLst>
              <a:gd name="adj" fmla="val 41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11" name="Hình chữ nhật: Góc Tròn 10">
            <a:extLst>
              <a:ext uri="{FF2B5EF4-FFF2-40B4-BE49-F238E27FC236}">
                <a16:creationId xmlns:a16="http://schemas.microsoft.com/office/drawing/2014/main" id="{735E6828-9ACB-5946-8AC5-93BFD76CFD68}"/>
              </a:ext>
            </a:extLst>
          </p:cNvPr>
          <p:cNvSpPr/>
          <p:nvPr/>
        </p:nvSpPr>
        <p:spPr>
          <a:xfrm>
            <a:off x="4917125" y="1065085"/>
            <a:ext cx="7178137" cy="5660698"/>
          </a:xfrm>
          <a:prstGeom prst="roundRect">
            <a:avLst>
              <a:gd name="adj" fmla="val 257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7" name="Hộp Văn bản 6">
            <a:extLst>
              <a:ext uri="{FF2B5EF4-FFF2-40B4-BE49-F238E27FC236}">
                <a16:creationId xmlns:a16="http://schemas.microsoft.com/office/drawing/2014/main" id="{C223DF71-0B3D-CA4E-91FF-5E9E8C5891C2}"/>
              </a:ext>
            </a:extLst>
          </p:cNvPr>
          <p:cNvSpPr txBox="1"/>
          <p:nvPr/>
        </p:nvSpPr>
        <p:spPr>
          <a:xfrm>
            <a:off x="5431478" y="1230208"/>
            <a:ext cx="6369626" cy="1384995"/>
          </a:xfrm>
          <a:prstGeom prst="rect">
            <a:avLst/>
          </a:prstGeom>
          <a:noFill/>
        </p:spPr>
        <p:txBody>
          <a:bodyPr wrap="square" rtlCol="0">
            <a:spAutoFit/>
          </a:bodyPr>
          <a:lstStyle/>
          <a:p>
            <a:pPr algn="l"/>
            <a:r>
              <a:rPr lang="vi-VN" sz="2800" i="1">
                <a:solidFill>
                  <a:srgbClr val="FF0000"/>
                </a:solidFill>
                <a:latin typeface="+mj-lt"/>
              </a:rPr>
              <a:t>Em hãy quan sát và theo hiểu biết của em, em hãy nêu các đặc điểm kiến trúc của dân tộc Chăm, theo sự gợi ý trong sgk?</a:t>
            </a:r>
          </a:p>
        </p:txBody>
      </p:sp>
      <p:pic>
        <p:nvPicPr>
          <p:cNvPr id="2" name="Hình ảnh 2">
            <a:extLst>
              <a:ext uri="{FF2B5EF4-FFF2-40B4-BE49-F238E27FC236}">
                <a16:creationId xmlns:a16="http://schemas.microsoft.com/office/drawing/2014/main" id="{EDBFE7BB-0EA5-074B-AC55-C9CCB76A05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7319" y="2615202"/>
            <a:ext cx="3546511" cy="2364341"/>
          </a:xfrm>
          <a:prstGeom prst="rect">
            <a:avLst/>
          </a:prstGeom>
        </p:spPr>
      </p:pic>
      <p:sp>
        <p:nvSpPr>
          <p:cNvPr id="3" name="Hộp Văn bản 2">
            <a:extLst>
              <a:ext uri="{FF2B5EF4-FFF2-40B4-BE49-F238E27FC236}">
                <a16:creationId xmlns:a16="http://schemas.microsoft.com/office/drawing/2014/main" id="{9BD1C2F2-C825-7A45-BE82-24BD37887361}"/>
              </a:ext>
            </a:extLst>
          </p:cNvPr>
          <p:cNvSpPr txBox="1"/>
          <p:nvPr/>
        </p:nvSpPr>
        <p:spPr>
          <a:xfrm>
            <a:off x="7213271" y="6725783"/>
            <a:ext cx="2250876" cy="2046844"/>
          </a:xfrm>
          <a:prstGeom prst="rect">
            <a:avLst/>
          </a:prstGeom>
          <a:noFill/>
        </p:spPr>
        <p:txBody>
          <a:bodyPr wrap="square" rtlCol="0">
            <a:spAutoFit/>
          </a:bodyPr>
          <a:lstStyle/>
          <a:p>
            <a:pPr algn="l"/>
            <a:endParaRPr lang="vi-VN"/>
          </a:p>
        </p:txBody>
      </p:sp>
      <p:pic>
        <p:nvPicPr>
          <p:cNvPr id="4" name="Hình ảnh 7">
            <a:extLst>
              <a:ext uri="{FF2B5EF4-FFF2-40B4-BE49-F238E27FC236}">
                <a16:creationId xmlns:a16="http://schemas.microsoft.com/office/drawing/2014/main" id="{E81B287C-D14F-8B45-8AAF-5A2588EF7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2395" y="4096718"/>
            <a:ext cx="3718709" cy="2406989"/>
          </a:xfrm>
          <a:prstGeom prst="rect">
            <a:avLst/>
          </a:prstGeom>
        </p:spPr>
      </p:pic>
      <p:sp>
        <p:nvSpPr>
          <p:cNvPr id="8" name="Hộp Văn bản 7">
            <a:extLst>
              <a:ext uri="{FF2B5EF4-FFF2-40B4-BE49-F238E27FC236}">
                <a16:creationId xmlns:a16="http://schemas.microsoft.com/office/drawing/2014/main" id="{690F3EC0-F554-F64E-9B39-A7CB868E3324}"/>
              </a:ext>
            </a:extLst>
          </p:cNvPr>
          <p:cNvSpPr txBox="1"/>
          <p:nvPr/>
        </p:nvSpPr>
        <p:spPr>
          <a:xfrm>
            <a:off x="390896" y="1828676"/>
            <a:ext cx="3834311" cy="1384995"/>
          </a:xfrm>
          <a:prstGeom prst="rect">
            <a:avLst/>
          </a:prstGeom>
          <a:noFill/>
        </p:spPr>
        <p:txBody>
          <a:bodyPr wrap="square" rtlCol="0">
            <a:spAutoFit/>
          </a:bodyPr>
          <a:lstStyle/>
          <a:p>
            <a:pPr algn="l"/>
            <a:r>
              <a:rPr lang="vi-VN" sz="2800">
                <a:latin typeface="+mj-lt"/>
              </a:rPr>
              <a:t>- Được xây dựng từ khoảng cuối TK VII đến đầu TK XVII</a:t>
            </a:r>
          </a:p>
        </p:txBody>
      </p:sp>
      <p:sp>
        <p:nvSpPr>
          <p:cNvPr id="12" name="Hộp Văn bản 11">
            <a:extLst>
              <a:ext uri="{FF2B5EF4-FFF2-40B4-BE49-F238E27FC236}">
                <a16:creationId xmlns:a16="http://schemas.microsoft.com/office/drawing/2014/main" id="{626097C2-06F1-F944-87EB-E69767061724}"/>
              </a:ext>
            </a:extLst>
          </p:cNvPr>
          <p:cNvSpPr txBox="1"/>
          <p:nvPr/>
        </p:nvSpPr>
        <p:spPr>
          <a:xfrm>
            <a:off x="308017" y="3213670"/>
            <a:ext cx="4453246" cy="3108543"/>
          </a:xfrm>
          <a:prstGeom prst="rect">
            <a:avLst/>
          </a:prstGeom>
          <a:noFill/>
        </p:spPr>
        <p:txBody>
          <a:bodyPr wrap="square" rtlCol="0">
            <a:spAutoFit/>
          </a:bodyPr>
          <a:lstStyle/>
          <a:p>
            <a:pPr algn="l"/>
            <a:r>
              <a:rPr lang="vi-VN" sz="2800">
                <a:latin typeface="+mj-lt"/>
              </a:rPr>
              <a:t>- Kiến trúc Chăm nổi bật các cụm tháp Chàm được xây bằng loại gạch đặc biệt, có màu đỏ cam trầm, được liên kết rất chắc chắn và có nhiều tầng, phía trên mở rộng và thon vút như búp hoa</a:t>
            </a:r>
          </a:p>
        </p:txBody>
      </p:sp>
      <p:pic>
        <p:nvPicPr>
          <p:cNvPr id="13" name="Hình ảnh 13">
            <a:extLst>
              <a:ext uri="{FF2B5EF4-FFF2-40B4-BE49-F238E27FC236}">
                <a16:creationId xmlns:a16="http://schemas.microsoft.com/office/drawing/2014/main" id="{09C41B15-EE31-7745-812E-7B407E70D5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9545" y="2972357"/>
            <a:ext cx="4033198" cy="2688798"/>
          </a:xfrm>
          <a:prstGeom prst="rect">
            <a:avLst/>
          </a:prstGeom>
        </p:spPr>
      </p:pic>
    </p:spTree>
    <p:extLst>
      <p:ext uri="{BB962C8B-B14F-4D97-AF65-F5344CB8AC3E}">
        <p14:creationId xmlns:p14="http://schemas.microsoft.com/office/powerpoint/2010/main" val="71143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ỗ dành sẵn cho Nội dung 2">
            <a:extLst>
              <a:ext uri="{FF2B5EF4-FFF2-40B4-BE49-F238E27FC236}">
                <a16:creationId xmlns:a16="http://schemas.microsoft.com/office/drawing/2014/main" id="{07A81353-C6A1-234D-8205-1241774AB1CD}"/>
              </a:ext>
            </a:extLst>
          </p:cNvPr>
          <p:cNvSpPr txBox="1">
            <a:spLocks/>
          </p:cNvSpPr>
          <p:nvPr/>
        </p:nvSpPr>
        <p:spPr>
          <a:xfrm>
            <a:off x="148442" y="132216"/>
            <a:ext cx="12192000" cy="13893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3200" b="1">
                <a:solidFill>
                  <a:srgbClr val="FF0000"/>
                </a:solidFill>
                <a:latin typeface="+mj-lt"/>
              </a:rPr>
              <a:t>Tiết 1: TÌM HIỂU VỀ MỘT SỐ CÔNG TRÌNH KIẾN TRÚC CỦA DÂN TỘC THIỂU SỐ VIỆT NAM</a:t>
            </a:r>
          </a:p>
        </p:txBody>
      </p:sp>
      <p:sp>
        <p:nvSpPr>
          <p:cNvPr id="6" name="Hộp Văn bản 5">
            <a:extLst>
              <a:ext uri="{FF2B5EF4-FFF2-40B4-BE49-F238E27FC236}">
                <a16:creationId xmlns:a16="http://schemas.microsoft.com/office/drawing/2014/main" id="{75486410-F5F5-C54B-BC30-6B30D13C5C26}"/>
              </a:ext>
            </a:extLst>
          </p:cNvPr>
          <p:cNvSpPr txBox="1"/>
          <p:nvPr/>
        </p:nvSpPr>
        <p:spPr>
          <a:xfrm>
            <a:off x="148442" y="1065085"/>
            <a:ext cx="3475017" cy="523220"/>
          </a:xfrm>
          <a:prstGeom prst="rect">
            <a:avLst/>
          </a:prstGeom>
          <a:noFill/>
        </p:spPr>
        <p:txBody>
          <a:bodyPr wrap="square" rtlCol="0">
            <a:spAutoFit/>
          </a:bodyPr>
          <a:lstStyle/>
          <a:p>
            <a:pPr algn="l"/>
            <a:r>
              <a:rPr lang="vi-VN" sz="2800" u="sng">
                <a:solidFill>
                  <a:srgbClr val="FF0000"/>
                </a:solidFill>
                <a:latin typeface="+mj-lt"/>
              </a:rPr>
              <a:t>1.1. Kiến trúc Chăm:</a:t>
            </a:r>
          </a:p>
        </p:txBody>
      </p:sp>
      <p:sp>
        <p:nvSpPr>
          <p:cNvPr id="9" name="Hình chữ nhật: Góc Tròn 8">
            <a:extLst>
              <a:ext uri="{FF2B5EF4-FFF2-40B4-BE49-F238E27FC236}">
                <a16:creationId xmlns:a16="http://schemas.microsoft.com/office/drawing/2014/main" id="{8DF07F63-B3DE-2B4C-9584-81F5BF0181D0}"/>
              </a:ext>
            </a:extLst>
          </p:cNvPr>
          <p:cNvSpPr/>
          <p:nvPr/>
        </p:nvSpPr>
        <p:spPr>
          <a:xfrm>
            <a:off x="148443" y="1588304"/>
            <a:ext cx="4453246" cy="5137479"/>
          </a:xfrm>
          <a:prstGeom prst="roundRect">
            <a:avLst>
              <a:gd name="adj" fmla="val 625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11" name="Hình chữ nhật: Góc Tròn 10">
            <a:extLst>
              <a:ext uri="{FF2B5EF4-FFF2-40B4-BE49-F238E27FC236}">
                <a16:creationId xmlns:a16="http://schemas.microsoft.com/office/drawing/2014/main" id="{735E6828-9ACB-5946-8AC5-93BFD76CFD68}"/>
              </a:ext>
            </a:extLst>
          </p:cNvPr>
          <p:cNvSpPr/>
          <p:nvPr/>
        </p:nvSpPr>
        <p:spPr>
          <a:xfrm>
            <a:off x="4917125" y="1065085"/>
            <a:ext cx="7178137" cy="5660698"/>
          </a:xfrm>
          <a:prstGeom prst="roundRect">
            <a:avLst>
              <a:gd name="adj" fmla="val 388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4" name="Hộp Văn bản 3">
            <a:extLst>
              <a:ext uri="{FF2B5EF4-FFF2-40B4-BE49-F238E27FC236}">
                <a16:creationId xmlns:a16="http://schemas.microsoft.com/office/drawing/2014/main" id="{05E6FD19-1001-4243-B35C-763D165688E4}"/>
              </a:ext>
            </a:extLst>
          </p:cNvPr>
          <p:cNvSpPr txBox="1"/>
          <p:nvPr/>
        </p:nvSpPr>
        <p:spPr>
          <a:xfrm>
            <a:off x="5000750" y="1148298"/>
            <a:ext cx="7191250" cy="537414"/>
          </a:xfrm>
          <a:prstGeom prst="rect">
            <a:avLst/>
          </a:prstGeom>
          <a:noFill/>
        </p:spPr>
        <p:txBody>
          <a:bodyPr wrap="square" rtlCol="0">
            <a:spAutoFit/>
          </a:bodyPr>
          <a:lstStyle/>
          <a:p>
            <a:pPr algn="l"/>
            <a:r>
              <a:rPr lang="vi-VN" sz="2800" i="1">
                <a:solidFill>
                  <a:srgbClr val="FF0000"/>
                </a:solidFill>
                <a:latin typeface="+mj-lt"/>
              </a:rPr>
              <a:t>Em thấy những họa tiết gì trên bức tranh 4.2?</a:t>
            </a:r>
          </a:p>
        </p:txBody>
      </p:sp>
      <p:pic>
        <p:nvPicPr>
          <p:cNvPr id="10" name="Hình ảnh 11">
            <a:extLst>
              <a:ext uri="{FF2B5EF4-FFF2-40B4-BE49-F238E27FC236}">
                <a16:creationId xmlns:a16="http://schemas.microsoft.com/office/drawing/2014/main" id="{11619037-B650-9A4E-BCC6-DEE3C5DF29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193" y="4402769"/>
            <a:ext cx="3311913" cy="2207942"/>
          </a:xfrm>
          <a:prstGeom prst="rect">
            <a:avLst/>
          </a:prstGeom>
        </p:spPr>
      </p:pic>
      <p:pic>
        <p:nvPicPr>
          <p:cNvPr id="12" name="Hình ảnh 12">
            <a:extLst>
              <a:ext uri="{FF2B5EF4-FFF2-40B4-BE49-F238E27FC236}">
                <a16:creationId xmlns:a16="http://schemas.microsoft.com/office/drawing/2014/main" id="{3307096F-7C4F-F54D-8007-E406C55ADB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2164" y="2399969"/>
            <a:ext cx="2981392" cy="2231385"/>
          </a:xfrm>
          <a:prstGeom prst="rect">
            <a:avLst/>
          </a:prstGeom>
        </p:spPr>
      </p:pic>
      <p:pic>
        <p:nvPicPr>
          <p:cNvPr id="13" name="Hình ảnh 13">
            <a:extLst>
              <a:ext uri="{FF2B5EF4-FFF2-40B4-BE49-F238E27FC236}">
                <a16:creationId xmlns:a16="http://schemas.microsoft.com/office/drawing/2014/main" id="{85F10D37-FD2D-8E4C-BBB7-08545B79D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9441" y="4795540"/>
            <a:ext cx="3109595" cy="1815171"/>
          </a:xfrm>
          <a:prstGeom prst="rect">
            <a:avLst/>
          </a:prstGeom>
        </p:spPr>
      </p:pic>
      <p:pic>
        <p:nvPicPr>
          <p:cNvPr id="14" name="Hình ảnh 14">
            <a:extLst>
              <a:ext uri="{FF2B5EF4-FFF2-40B4-BE49-F238E27FC236}">
                <a16:creationId xmlns:a16="http://schemas.microsoft.com/office/drawing/2014/main" id="{65D0CC07-05D2-8C4B-937C-8641EDCEBB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5220" y="2359385"/>
            <a:ext cx="2748583" cy="1924008"/>
          </a:xfrm>
          <a:prstGeom prst="rect">
            <a:avLst/>
          </a:prstGeom>
        </p:spPr>
      </p:pic>
      <p:sp>
        <p:nvSpPr>
          <p:cNvPr id="15" name="Hộp Văn bản 14">
            <a:extLst>
              <a:ext uri="{FF2B5EF4-FFF2-40B4-BE49-F238E27FC236}">
                <a16:creationId xmlns:a16="http://schemas.microsoft.com/office/drawing/2014/main" id="{73E2B9B1-9A60-6840-A7F7-43CD30327ACF}"/>
              </a:ext>
            </a:extLst>
          </p:cNvPr>
          <p:cNvSpPr txBox="1"/>
          <p:nvPr/>
        </p:nvSpPr>
        <p:spPr>
          <a:xfrm>
            <a:off x="273566" y="1605737"/>
            <a:ext cx="4121297" cy="2677656"/>
          </a:xfrm>
          <a:prstGeom prst="rect">
            <a:avLst/>
          </a:prstGeom>
          <a:noFill/>
        </p:spPr>
        <p:txBody>
          <a:bodyPr wrap="square" rtlCol="0">
            <a:spAutoFit/>
          </a:bodyPr>
          <a:lstStyle/>
          <a:p>
            <a:pPr algn="l"/>
            <a:r>
              <a:rPr lang="vi-VN" sz="2800">
                <a:latin typeface="+mj-lt"/>
              </a:rPr>
              <a:t>Các họa tiết trang trí được chạm khắc công phu ngay trên gạch xây tường, với những hình ảnh như: hoa lá, chim, thú, vũ nữ hay các vị thần.</a:t>
            </a:r>
          </a:p>
        </p:txBody>
      </p:sp>
    </p:spTree>
    <p:extLst>
      <p:ext uri="{BB962C8B-B14F-4D97-AF65-F5344CB8AC3E}">
        <p14:creationId xmlns:p14="http://schemas.microsoft.com/office/powerpoint/2010/main" val="112416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ỗ dành sẵn cho Nội dung 2">
            <a:extLst>
              <a:ext uri="{FF2B5EF4-FFF2-40B4-BE49-F238E27FC236}">
                <a16:creationId xmlns:a16="http://schemas.microsoft.com/office/drawing/2014/main" id="{07A81353-C6A1-234D-8205-1241774AB1CD}"/>
              </a:ext>
            </a:extLst>
          </p:cNvPr>
          <p:cNvSpPr txBox="1">
            <a:spLocks/>
          </p:cNvSpPr>
          <p:nvPr/>
        </p:nvSpPr>
        <p:spPr>
          <a:xfrm>
            <a:off x="148442" y="132216"/>
            <a:ext cx="12192000" cy="13893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3200" b="1">
                <a:solidFill>
                  <a:srgbClr val="FF0000"/>
                </a:solidFill>
                <a:latin typeface="+mj-lt"/>
              </a:rPr>
              <a:t>Tiết 1: TÌM HIỂU VỀ MỘT SỐ CÔNG TRÌNH KIẾN TRÚC CỦA DÂN TỘC THIỂU SỐ VIỆT NAM</a:t>
            </a:r>
          </a:p>
        </p:txBody>
      </p:sp>
      <p:sp>
        <p:nvSpPr>
          <p:cNvPr id="6" name="Hộp Văn bản 5">
            <a:extLst>
              <a:ext uri="{FF2B5EF4-FFF2-40B4-BE49-F238E27FC236}">
                <a16:creationId xmlns:a16="http://schemas.microsoft.com/office/drawing/2014/main" id="{75486410-F5F5-C54B-BC30-6B30D13C5C26}"/>
              </a:ext>
            </a:extLst>
          </p:cNvPr>
          <p:cNvSpPr txBox="1"/>
          <p:nvPr/>
        </p:nvSpPr>
        <p:spPr>
          <a:xfrm>
            <a:off x="148442" y="1065085"/>
            <a:ext cx="3475017" cy="523220"/>
          </a:xfrm>
          <a:prstGeom prst="rect">
            <a:avLst/>
          </a:prstGeom>
          <a:noFill/>
        </p:spPr>
        <p:txBody>
          <a:bodyPr wrap="square" rtlCol="0">
            <a:spAutoFit/>
          </a:bodyPr>
          <a:lstStyle/>
          <a:p>
            <a:pPr algn="l"/>
            <a:r>
              <a:rPr lang="vi-VN" sz="2800" u="sng">
                <a:solidFill>
                  <a:srgbClr val="FF0000"/>
                </a:solidFill>
                <a:latin typeface="+mj-lt"/>
              </a:rPr>
              <a:t>1.1. Kiến trúc Chăm:</a:t>
            </a:r>
          </a:p>
        </p:txBody>
      </p:sp>
      <p:sp>
        <p:nvSpPr>
          <p:cNvPr id="9" name="Hình chữ nhật: Góc Tròn 8">
            <a:extLst>
              <a:ext uri="{FF2B5EF4-FFF2-40B4-BE49-F238E27FC236}">
                <a16:creationId xmlns:a16="http://schemas.microsoft.com/office/drawing/2014/main" id="{8DF07F63-B3DE-2B4C-9584-81F5BF0181D0}"/>
              </a:ext>
            </a:extLst>
          </p:cNvPr>
          <p:cNvSpPr/>
          <p:nvPr/>
        </p:nvSpPr>
        <p:spPr>
          <a:xfrm>
            <a:off x="148443" y="1588304"/>
            <a:ext cx="4453246" cy="5137479"/>
          </a:xfrm>
          <a:prstGeom prst="roundRect">
            <a:avLst>
              <a:gd name="adj" fmla="val 625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11" name="Hình chữ nhật: Góc Tròn 10">
            <a:extLst>
              <a:ext uri="{FF2B5EF4-FFF2-40B4-BE49-F238E27FC236}">
                <a16:creationId xmlns:a16="http://schemas.microsoft.com/office/drawing/2014/main" id="{735E6828-9ACB-5946-8AC5-93BFD76CFD68}"/>
              </a:ext>
            </a:extLst>
          </p:cNvPr>
          <p:cNvSpPr/>
          <p:nvPr/>
        </p:nvSpPr>
        <p:spPr>
          <a:xfrm>
            <a:off x="4917125" y="1065085"/>
            <a:ext cx="7178137" cy="5660698"/>
          </a:xfrm>
          <a:prstGeom prst="roundRect">
            <a:avLst>
              <a:gd name="adj" fmla="val 388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7" name="Hộp Văn bản 6">
            <a:extLst>
              <a:ext uri="{FF2B5EF4-FFF2-40B4-BE49-F238E27FC236}">
                <a16:creationId xmlns:a16="http://schemas.microsoft.com/office/drawing/2014/main" id="{FF32923D-4841-A443-899D-4604AEC206AB}"/>
              </a:ext>
            </a:extLst>
          </p:cNvPr>
          <p:cNvSpPr txBox="1"/>
          <p:nvPr/>
        </p:nvSpPr>
        <p:spPr>
          <a:xfrm>
            <a:off x="5010521" y="1213527"/>
            <a:ext cx="6903149" cy="3970318"/>
          </a:xfrm>
          <a:prstGeom prst="rect">
            <a:avLst/>
          </a:prstGeom>
          <a:noFill/>
        </p:spPr>
        <p:txBody>
          <a:bodyPr wrap="square">
            <a:spAutoFit/>
          </a:bodyPr>
          <a:lstStyle/>
          <a:p>
            <a:pPr algn="just"/>
            <a:r>
              <a:rPr lang="vi-VN" sz="2800" b="0" i="0">
                <a:effectLst/>
                <a:latin typeface="+mj-lt"/>
              </a:rPr>
              <a:t>Mặt bằng tháp Chàm đa số là hình vuông, không gian bên trong chật hẹp, thường có cửa duy nhất mở về hướng đông (hướng Mặt Trời mọc). Trần có cấu tạo hình vòm cuốn. Trong lòng tháp đặt một bệ thờ thần bằng đá. Tháp được xây dựng ở nhiều địa hình khác nhau: giữa đồng bằng, trong thung lũng, cạnh sống, bên bờ biển,...Nhưng tất cả đều tách biệt với khu dân cư.</a:t>
            </a:r>
          </a:p>
        </p:txBody>
      </p:sp>
      <p:pic>
        <p:nvPicPr>
          <p:cNvPr id="3" name="Hình ảnh 3">
            <a:extLst>
              <a:ext uri="{FF2B5EF4-FFF2-40B4-BE49-F238E27FC236}">
                <a16:creationId xmlns:a16="http://schemas.microsoft.com/office/drawing/2014/main" id="{CC83B76B-8CB1-3142-9807-BE1A70317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330" y="1943858"/>
            <a:ext cx="4119252" cy="2970284"/>
          </a:xfrm>
          <a:prstGeom prst="rect">
            <a:avLst/>
          </a:prstGeom>
        </p:spPr>
      </p:pic>
    </p:spTree>
    <p:extLst>
      <p:ext uri="{BB962C8B-B14F-4D97-AF65-F5344CB8AC3E}">
        <p14:creationId xmlns:p14="http://schemas.microsoft.com/office/powerpoint/2010/main" val="960679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ỗ dành sẵn cho Nội dung 2">
            <a:extLst>
              <a:ext uri="{FF2B5EF4-FFF2-40B4-BE49-F238E27FC236}">
                <a16:creationId xmlns:a16="http://schemas.microsoft.com/office/drawing/2014/main" id="{07A81353-C6A1-234D-8205-1241774AB1CD}"/>
              </a:ext>
            </a:extLst>
          </p:cNvPr>
          <p:cNvSpPr txBox="1">
            <a:spLocks/>
          </p:cNvSpPr>
          <p:nvPr/>
        </p:nvSpPr>
        <p:spPr>
          <a:xfrm>
            <a:off x="148442" y="132216"/>
            <a:ext cx="12192000" cy="13893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3200" b="1">
                <a:solidFill>
                  <a:srgbClr val="FF0000"/>
                </a:solidFill>
                <a:latin typeface="+mj-lt"/>
              </a:rPr>
              <a:t>Tiết 1: TÌM HIỂU VỀ MỘT SỐ CÔNG TRÌNH KIẾN TRÚC CỦA DÂN TỘC THIỂU SỐ VIỆT NAM</a:t>
            </a:r>
          </a:p>
        </p:txBody>
      </p:sp>
      <p:sp>
        <p:nvSpPr>
          <p:cNvPr id="6" name="Hộp Văn bản 5">
            <a:extLst>
              <a:ext uri="{FF2B5EF4-FFF2-40B4-BE49-F238E27FC236}">
                <a16:creationId xmlns:a16="http://schemas.microsoft.com/office/drawing/2014/main" id="{75486410-F5F5-C54B-BC30-6B30D13C5C26}"/>
              </a:ext>
            </a:extLst>
          </p:cNvPr>
          <p:cNvSpPr txBox="1"/>
          <p:nvPr/>
        </p:nvSpPr>
        <p:spPr>
          <a:xfrm>
            <a:off x="148442" y="1065085"/>
            <a:ext cx="5947558" cy="523220"/>
          </a:xfrm>
          <a:prstGeom prst="rect">
            <a:avLst/>
          </a:prstGeom>
          <a:noFill/>
        </p:spPr>
        <p:txBody>
          <a:bodyPr wrap="square" rtlCol="0">
            <a:spAutoFit/>
          </a:bodyPr>
          <a:lstStyle/>
          <a:p>
            <a:pPr algn="l"/>
            <a:r>
              <a:rPr lang="vi-VN" sz="2800" u="sng" dirty="0">
                <a:solidFill>
                  <a:srgbClr val="FF0000"/>
                </a:solidFill>
                <a:latin typeface="+mj-lt"/>
              </a:rPr>
              <a:t>1.2. Kiến trúc nhà </a:t>
            </a:r>
            <a:r>
              <a:rPr lang="vi-VN" sz="2800" u="sng" dirty="0" smtClean="0">
                <a:solidFill>
                  <a:srgbClr val="FF0000"/>
                </a:solidFill>
                <a:latin typeface="+mj-lt"/>
              </a:rPr>
              <a:t>r</a:t>
            </a:r>
            <a:r>
              <a:rPr lang="en-US" sz="2800" u="sng" dirty="0">
                <a:solidFill>
                  <a:srgbClr val="FF0000"/>
                </a:solidFill>
                <a:latin typeface="+mj-lt"/>
              </a:rPr>
              <a:t>ô</a:t>
            </a:r>
            <a:r>
              <a:rPr lang="vi-VN" sz="2800" u="sng" dirty="0" smtClean="0">
                <a:solidFill>
                  <a:srgbClr val="FF0000"/>
                </a:solidFill>
                <a:latin typeface="+mj-lt"/>
              </a:rPr>
              <a:t>ng </a:t>
            </a:r>
            <a:r>
              <a:rPr lang="vi-VN" sz="2800" u="sng" dirty="0">
                <a:solidFill>
                  <a:srgbClr val="FF0000"/>
                </a:solidFill>
                <a:latin typeface="+mj-lt"/>
              </a:rPr>
              <a:t>Tây Nguyên:</a:t>
            </a:r>
          </a:p>
        </p:txBody>
      </p:sp>
      <p:sp>
        <p:nvSpPr>
          <p:cNvPr id="9" name="Hình chữ nhật: Góc Tròn 8">
            <a:extLst>
              <a:ext uri="{FF2B5EF4-FFF2-40B4-BE49-F238E27FC236}">
                <a16:creationId xmlns:a16="http://schemas.microsoft.com/office/drawing/2014/main" id="{8DF07F63-B3DE-2B4C-9584-81F5BF0181D0}"/>
              </a:ext>
            </a:extLst>
          </p:cNvPr>
          <p:cNvSpPr/>
          <p:nvPr/>
        </p:nvSpPr>
        <p:spPr>
          <a:xfrm>
            <a:off x="148443" y="1588304"/>
            <a:ext cx="5488374" cy="5137479"/>
          </a:xfrm>
          <a:prstGeom prst="roundRect">
            <a:avLst>
              <a:gd name="adj" fmla="val 625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11" name="Hình chữ nhật: Góc Tròn 10">
            <a:extLst>
              <a:ext uri="{FF2B5EF4-FFF2-40B4-BE49-F238E27FC236}">
                <a16:creationId xmlns:a16="http://schemas.microsoft.com/office/drawing/2014/main" id="{735E6828-9ACB-5946-8AC5-93BFD76CFD68}"/>
              </a:ext>
            </a:extLst>
          </p:cNvPr>
          <p:cNvSpPr/>
          <p:nvPr/>
        </p:nvSpPr>
        <p:spPr>
          <a:xfrm>
            <a:off x="5881997" y="1065085"/>
            <a:ext cx="6213265" cy="5660698"/>
          </a:xfrm>
          <a:prstGeom prst="roundRect">
            <a:avLst>
              <a:gd name="adj" fmla="val 388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7" name="Hộp Văn bản 6">
            <a:extLst>
              <a:ext uri="{FF2B5EF4-FFF2-40B4-BE49-F238E27FC236}">
                <a16:creationId xmlns:a16="http://schemas.microsoft.com/office/drawing/2014/main" id="{CE27F62E-A3A8-9E42-B599-6A9E8B77F691}"/>
              </a:ext>
            </a:extLst>
          </p:cNvPr>
          <p:cNvSpPr txBox="1"/>
          <p:nvPr/>
        </p:nvSpPr>
        <p:spPr>
          <a:xfrm>
            <a:off x="6006190" y="1069399"/>
            <a:ext cx="6037367" cy="1384995"/>
          </a:xfrm>
          <a:prstGeom prst="rect">
            <a:avLst/>
          </a:prstGeom>
          <a:noFill/>
        </p:spPr>
        <p:txBody>
          <a:bodyPr wrap="square">
            <a:spAutoFit/>
          </a:bodyPr>
          <a:lstStyle/>
          <a:p>
            <a:r>
              <a:rPr lang="vi-VN" sz="2800" b="1" i="0">
                <a:solidFill>
                  <a:schemeClr val="accent1"/>
                </a:solidFill>
                <a:effectLst/>
                <a:latin typeface="+mj-lt"/>
              </a:rPr>
              <a:t>Quan sát Hình 4.3 để nhận biết đặc điểm kiến trúc của nhà rông Tây Nguyên:</a:t>
            </a:r>
            <a:endParaRPr lang="vi-VN" sz="2800" b="1">
              <a:solidFill>
                <a:schemeClr val="accent1"/>
              </a:solidFill>
              <a:latin typeface="+mj-lt"/>
            </a:endParaRPr>
          </a:p>
        </p:txBody>
      </p:sp>
      <p:pic>
        <p:nvPicPr>
          <p:cNvPr id="3" name="Hình ảnh 3">
            <a:extLst>
              <a:ext uri="{FF2B5EF4-FFF2-40B4-BE49-F238E27FC236}">
                <a16:creationId xmlns:a16="http://schemas.microsoft.com/office/drawing/2014/main" id="{D4A5922E-E90D-944E-B152-559F202AE87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6633521" y="1916873"/>
            <a:ext cx="1949214" cy="3024256"/>
          </a:xfrm>
          <a:prstGeom prst="rect">
            <a:avLst/>
          </a:prstGeom>
        </p:spPr>
      </p:pic>
      <p:pic>
        <p:nvPicPr>
          <p:cNvPr id="4" name="Hình ảnh 7">
            <a:extLst>
              <a:ext uri="{FF2B5EF4-FFF2-40B4-BE49-F238E27FC236}">
                <a16:creationId xmlns:a16="http://schemas.microsoft.com/office/drawing/2014/main" id="{BF035C2A-D890-B04F-91D8-3EE82ED7A7C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6373930" y="4178910"/>
            <a:ext cx="2310298" cy="2866159"/>
          </a:xfrm>
          <a:prstGeom prst="rect">
            <a:avLst/>
          </a:prstGeom>
        </p:spPr>
      </p:pic>
      <p:pic>
        <p:nvPicPr>
          <p:cNvPr id="8" name="Hình ảnh 9">
            <a:extLst>
              <a:ext uri="{FF2B5EF4-FFF2-40B4-BE49-F238E27FC236}">
                <a16:creationId xmlns:a16="http://schemas.microsoft.com/office/drawing/2014/main" id="{C7006A07-48CC-2A42-8F51-D5E600D0E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6739" y="2016151"/>
            <a:ext cx="2866161" cy="4616808"/>
          </a:xfrm>
          <a:prstGeom prst="rect">
            <a:avLst/>
          </a:prstGeom>
        </p:spPr>
      </p:pic>
      <p:sp>
        <p:nvSpPr>
          <p:cNvPr id="14" name="Hộp Văn bản 13">
            <a:extLst>
              <a:ext uri="{FF2B5EF4-FFF2-40B4-BE49-F238E27FC236}">
                <a16:creationId xmlns:a16="http://schemas.microsoft.com/office/drawing/2014/main" id="{13F2A6D9-A1FC-BF4E-9DFC-75B3B9464A58}"/>
              </a:ext>
            </a:extLst>
          </p:cNvPr>
          <p:cNvSpPr txBox="1"/>
          <p:nvPr/>
        </p:nvSpPr>
        <p:spPr>
          <a:xfrm>
            <a:off x="171082" y="1757468"/>
            <a:ext cx="5465735" cy="3970318"/>
          </a:xfrm>
          <a:prstGeom prst="rect">
            <a:avLst/>
          </a:prstGeom>
          <a:noFill/>
        </p:spPr>
        <p:txBody>
          <a:bodyPr wrap="square">
            <a:spAutoFit/>
          </a:bodyPr>
          <a:lstStyle/>
          <a:p>
            <a:r>
              <a:rPr lang="vi-VN" sz="2800" b="0" i="0">
                <a:effectLst/>
                <a:latin typeface="+mj-lt"/>
              </a:rPr>
              <a:t>.Nhà rông là nơi diễn ra các sinh hoạt của đồng bào dân tộc thiểu sổ ở Tây Nguyên, nơi sinh hoạt tôn giáo, tín ngưỡng, nhà khách, nơi diễn ra các lễ hội tâm linh cộng đồng; nơi truyền đạt, lưu giữ cho thế hệ sau những giá trị văn hóa truyền thống (cồng, chiêng, vũ khi đầu các con vật hiến sinh trong ngày lễ).</a:t>
            </a:r>
            <a:endParaRPr lang="vi-VN" sz="2800"/>
          </a:p>
        </p:txBody>
      </p:sp>
    </p:spTree>
    <p:extLst>
      <p:ext uri="{BB962C8B-B14F-4D97-AF65-F5344CB8AC3E}">
        <p14:creationId xmlns:p14="http://schemas.microsoft.com/office/powerpoint/2010/main" val="320355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ppt_y</p:attrName>
                                        </p:attrNameLst>
                                      </p:cBhvr>
                                      <p:tavLst>
                                        <p:tav tm="0">
                                          <p:val>
                                            <p:strVal val="#ppt_y+#ppt_h*1.125000"/>
                                          </p:val>
                                        </p:tav>
                                        <p:tav tm="100000">
                                          <p:val>
                                            <p:strVal val="#ppt_y"/>
                                          </p:val>
                                        </p:tav>
                                      </p:tavLst>
                                    </p:anim>
                                    <p:animEffect transition="in" filter="wipe(up)">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ỗ dành sẵn cho Nội dung 2">
            <a:extLst>
              <a:ext uri="{FF2B5EF4-FFF2-40B4-BE49-F238E27FC236}">
                <a16:creationId xmlns:a16="http://schemas.microsoft.com/office/drawing/2014/main" id="{07A81353-C6A1-234D-8205-1241774AB1CD}"/>
              </a:ext>
            </a:extLst>
          </p:cNvPr>
          <p:cNvSpPr txBox="1">
            <a:spLocks/>
          </p:cNvSpPr>
          <p:nvPr/>
        </p:nvSpPr>
        <p:spPr>
          <a:xfrm>
            <a:off x="148442" y="132216"/>
            <a:ext cx="12192000" cy="13893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3200" b="1">
                <a:solidFill>
                  <a:srgbClr val="FF0000"/>
                </a:solidFill>
                <a:latin typeface="+mj-lt"/>
              </a:rPr>
              <a:t>Tiết 1: TÌM HIỂU VỀ MỘT SỐ CÔNG TRÌNH KIẾN TRÚC CỦA DÂN TỘC THIỂU SỐ VIỆT NAM</a:t>
            </a:r>
          </a:p>
        </p:txBody>
      </p:sp>
      <p:sp>
        <p:nvSpPr>
          <p:cNvPr id="6" name="Hộp Văn bản 5">
            <a:extLst>
              <a:ext uri="{FF2B5EF4-FFF2-40B4-BE49-F238E27FC236}">
                <a16:creationId xmlns:a16="http://schemas.microsoft.com/office/drawing/2014/main" id="{75486410-F5F5-C54B-BC30-6B30D13C5C26}"/>
              </a:ext>
            </a:extLst>
          </p:cNvPr>
          <p:cNvSpPr txBox="1"/>
          <p:nvPr/>
        </p:nvSpPr>
        <p:spPr>
          <a:xfrm>
            <a:off x="148442" y="1065085"/>
            <a:ext cx="5947558" cy="523220"/>
          </a:xfrm>
          <a:prstGeom prst="rect">
            <a:avLst/>
          </a:prstGeom>
          <a:noFill/>
        </p:spPr>
        <p:txBody>
          <a:bodyPr wrap="square" rtlCol="0">
            <a:spAutoFit/>
          </a:bodyPr>
          <a:lstStyle/>
          <a:p>
            <a:pPr algn="l"/>
            <a:r>
              <a:rPr lang="vi-VN" sz="2800" u="sng" dirty="0">
                <a:solidFill>
                  <a:srgbClr val="FF0000"/>
                </a:solidFill>
                <a:latin typeface="+mj-lt"/>
              </a:rPr>
              <a:t>1.2. Kiến trúc nhà </a:t>
            </a:r>
            <a:r>
              <a:rPr lang="vi-VN" sz="2800" u="sng" dirty="0" smtClean="0">
                <a:solidFill>
                  <a:srgbClr val="FF0000"/>
                </a:solidFill>
                <a:latin typeface="+mj-lt"/>
              </a:rPr>
              <a:t>r</a:t>
            </a:r>
            <a:r>
              <a:rPr lang="en-US" sz="2800" u="sng" dirty="0" smtClean="0">
                <a:solidFill>
                  <a:srgbClr val="FF0000"/>
                </a:solidFill>
                <a:latin typeface="+mj-lt"/>
              </a:rPr>
              <a:t>ô</a:t>
            </a:r>
            <a:r>
              <a:rPr lang="vi-VN" sz="2800" u="sng" dirty="0" smtClean="0">
                <a:solidFill>
                  <a:srgbClr val="FF0000"/>
                </a:solidFill>
                <a:latin typeface="+mj-lt"/>
              </a:rPr>
              <a:t>ng </a:t>
            </a:r>
            <a:r>
              <a:rPr lang="vi-VN" sz="2800" u="sng" dirty="0">
                <a:solidFill>
                  <a:srgbClr val="FF0000"/>
                </a:solidFill>
                <a:latin typeface="+mj-lt"/>
              </a:rPr>
              <a:t>Tây Nguyên:</a:t>
            </a:r>
          </a:p>
        </p:txBody>
      </p:sp>
      <p:sp>
        <p:nvSpPr>
          <p:cNvPr id="9" name="Hình chữ nhật: Góc Tròn 8">
            <a:extLst>
              <a:ext uri="{FF2B5EF4-FFF2-40B4-BE49-F238E27FC236}">
                <a16:creationId xmlns:a16="http://schemas.microsoft.com/office/drawing/2014/main" id="{8DF07F63-B3DE-2B4C-9584-81F5BF0181D0}"/>
              </a:ext>
            </a:extLst>
          </p:cNvPr>
          <p:cNvSpPr/>
          <p:nvPr/>
        </p:nvSpPr>
        <p:spPr>
          <a:xfrm>
            <a:off x="148443" y="1588304"/>
            <a:ext cx="5488374" cy="5137479"/>
          </a:xfrm>
          <a:prstGeom prst="roundRect">
            <a:avLst>
              <a:gd name="adj" fmla="val 625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11" name="Hình chữ nhật: Góc Tròn 10">
            <a:extLst>
              <a:ext uri="{FF2B5EF4-FFF2-40B4-BE49-F238E27FC236}">
                <a16:creationId xmlns:a16="http://schemas.microsoft.com/office/drawing/2014/main" id="{735E6828-9ACB-5946-8AC5-93BFD76CFD68}"/>
              </a:ext>
            </a:extLst>
          </p:cNvPr>
          <p:cNvSpPr/>
          <p:nvPr/>
        </p:nvSpPr>
        <p:spPr>
          <a:xfrm>
            <a:off x="5881997" y="1065085"/>
            <a:ext cx="6213265" cy="5660698"/>
          </a:xfrm>
          <a:prstGeom prst="roundRect">
            <a:avLst>
              <a:gd name="adj" fmla="val 388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7" name="Hộp Văn bản 6">
            <a:extLst>
              <a:ext uri="{FF2B5EF4-FFF2-40B4-BE49-F238E27FC236}">
                <a16:creationId xmlns:a16="http://schemas.microsoft.com/office/drawing/2014/main" id="{CE27F62E-A3A8-9E42-B599-6A9E8B77F691}"/>
              </a:ext>
            </a:extLst>
          </p:cNvPr>
          <p:cNvSpPr txBox="1"/>
          <p:nvPr/>
        </p:nvSpPr>
        <p:spPr>
          <a:xfrm>
            <a:off x="6006190" y="1069399"/>
            <a:ext cx="6037367" cy="1384995"/>
          </a:xfrm>
          <a:prstGeom prst="rect">
            <a:avLst/>
          </a:prstGeom>
          <a:noFill/>
        </p:spPr>
        <p:txBody>
          <a:bodyPr wrap="square">
            <a:spAutoFit/>
          </a:bodyPr>
          <a:lstStyle/>
          <a:p>
            <a:r>
              <a:rPr lang="vi-VN" sz="2800" b="1" i="0">
                <a:solidFill>
                  <a:schemeClr val="accent1"/>
                </a:solidFill>
                <a:effectLst/>
                <a:latin typeface="+mj-lt"/>
              </a:rPr>
              <a:t>Quan sát Hình 4.3 để nhận biết đặc điểm kiến trúc của nhà rông Tây Nguyên:</a:t>
            </a:r>
            <a:endParaRPr lang="vi-VN" sz="2800" b="1">
              <a:solidFill>
                <a:schemeClr val="accent1"/>
              </a:solidFill>
              <a:latin typeface="+mj-lt"/>
            </a:endParaRPr>
          </a:p>
        </p:txBody>
      </p:sp>
      <p:pic>
        <p:nvPicPr>
          <p:cNvPr id="3" name="Hình ảnh 3">
            <a:extLst>
              <a:ext uri="{FF2B5EF4-FFF2-40B4-BE49-F238E27FC236}">
                <a16:creationId xmlns:a16="http://schemas.microsoft.com/office/drawing/2014/main" id="{D4A5922E-E90D-944E-B152-559F202AE87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6633521" y="1916873"/>
            <a:ext cx="1949214" cy="3024256"/>
          </a:xfrm>
          <a:prstGeom prst="rect">
            <a:avLst/>
          </a:prstGeom>
        </p:spPr>
      </p:pic>
      <p:pic>
        <p:nvPicPr>
          <p:cNvPr id="4" name="Hình ảnh 7">
            <a:extLst>
              <a:ext uri="{FF2B5EF4-FFF2-40B4-BE49-F238E27FC236}">
                <a16:creationId xmlns:a16="http://schemas.microsoft.com/office/drawing/2014/main" id="{BF035C2A-D890-B04F-91D8-3EE82ED7A7C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6373930" y="4178910"/>
            <a:ext cx="2310298" cy="2866159"/>
          </a:xfrm>
          <a:prstGeom prst="rect">
            <a:avLst/>
          </a:prstGeom>
        </p:spPr>
      </p:pic>
      <p:pic>
        <p:nvPicPr>
          <p:cNvPr id="8" name="Hình ảnh 9">
            <a:extLst>
              <a:ext uri="{FF2B5EF4-FFF2-40B4-BE49-F238E27FC236}">
                <a16:creationId xmlns:a16="http://schemas.microsoft.com/office/drawing/2014/main" id="{C7006A07-48CC-2A42-8F51-D5E600D0E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6739" y="2016151"/>
            <a:ext cx="2866161" cy="4616808"/>
          </a:xfrm>
          <a:prstGeom prst="rect">
            <a:avLst/>
          </a:prstGeom>
        </p:spPr>
      </p:pic>
      <p:sp>
        <p:nvSpPr>
          <p:cNvPr id="13" name="Hộp Văn bản 12">
            <a:extLst>
              <a:ext uri="{FF2B5EF4-FFF2-40B4-BE49-F238E27FC236}">
                <a16:creationId xmlns:a16="http://schemas.microsoft.com/office/drawing/2014/main" id="{197580E1-4182-C741-A1AC-D36E36BE6419}"/>
              </a:ext>
            </a:extLst>
          </p:cNvPr>
          <p:cNvSpPr txBox="1"/>
          <p:nvPr/>
        </p:nvSpPr>
        <p:spPr>
          <a:xfrm>
            <a:off x="148443" y="1315656"/>
            <a:ext cx="5488374" cy="5262979"/>
          </a:xfrm>
          <a:prstGeom prst="rect">
            <a:avLst/>
          </a:prstGeom>
          <a:noFill/>
        </p:spPr>
        <p:txBody>
          <a:bodyPr wrap="square">
            <a:spAutoFit/>
          </a:bodyPr>
          <a:lstStyle/>
          <a:p>
            <a:pPr algn="just"/>
            <a:endParaRPr lang="vi-VN" sz="2800" b="0" i="0">
              <a:effectLst/>
              <a:latin typeface="+mj-lt"/>
            </a:endParaRPr>
          </a:p>
          <a:p>
            <a:pPr algn="just">
              <a:buFont typeface="Arial" panose="020B0604020202020204" pitchFamily="34" charset="0"/>
              <a:buChar char="•"/>
            </a:pPr>
            <a:r>
              <a:rPr lang="vi-VN" sz="2800" b="0" i="0">
                <a:effectLst/>
                <a:latin typeface="+mj-lt"/>
              </a:rPr>
              <a:t>Nhà rông thường dài khoảng 10m, rộng khoảng 4-6m, cao khoảng 15-16m. Thường được dùng trên tám cột lớn bằng những thân cây to, thẳng, chắc. Nhà rông của người Tây Nguyên không dùng đến sắt thép. Các chỗ nối, chắp đều được chặt, đẽo cẩn thận rồi dùng mây, lạt tre để buộc. Cầu thang lên nhà rông thường được đẽo 9 đến 11 bậc trên một cây gỗ.</a:t>
            </a:r>
          </a:p>
        </p:txBody>
      </p:sp>
    </p:spTree>
    <p:extLst>
      <p:ext uri="{BB962C8B-B14F-4D97-AF65-F5344CB8AC3E}">
        <p14:creationId xmlns:p14="http://schemas.microsoft.com/office/powerpoint/2010/main" val="187319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ỗ dành sẵn cho Nội dung 2">
            <a:extLst>
              <a:ext uri="{FF2B5EF4-FFF2-40B4-BE49-F238E27FC236}">
                <a16:creationId xmlns:a16="http://schemas.microsoft.com/office/drawing/2014/main" id="{07A81353-C6A1-234D-8205-1241774AB1CD}"/>
              </a:ext>
            </a:extLst>
          </p:cNvPr>
          <p:cNvSpPr txBox="1">
            <a:spLocks/>
          </p:cNvSpPr>
          <p:nvPr/>
        </p:nvSpPr>
        <p:spPr>
          <a:xfrm>
            <a:off x="148442" y="132216"/>
            <a:ext cx="12192000" cy="13893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3200" b="1">
                <a:solidFill>
                  <a:srgbClr val="FF0000"/>
                </a:solidFill>
                <a:latin typeface="+mj-lt"/>
              </a:rPr>
              <a:t>Tiết 1: TÌM HIỂU VỀ MỘT SỐ CÔNG TRÌNH KIẾN TRÚC CỦA DÂN TỘC THIỂU SỐ VIỆT NAM</a:t>
            </a:r>
          </a:p>
        </p:txBody>
      </p:sp>
      <p:sp>
        <p:nvSpPr>
          <p:cNvPr id="6" name="Hộp Văn bản 5">
            <a:extLst>
              <a:ext uri="{FF2B5EF4-FFF2-40B4-BE49-F238E27FC236}">
                <a16:creationId xmlns:a16="http://schemas.microsoft.com/office/drawing/2014/main" id="{75486410-F5F5-C54B-BC30-6B30D13C5C26}"/>
              </a:ext>
            </a:extLst>
          </p:cNvPr>
          <p:cNvSpPr txBox="1"/>
          <p:nvPr/>
        </p:nvSpPr>
        <p:spPr>
          <a:xfrm>
            <a:off x="148442" y="1065085"/>
            <a:ext cx="5947558" cy="523220"/>
          </a:xfrm>
          <a:prstGeom prst="rect">
            <a:avLst/>
          </a:prstGeom>
          <a:noFill/>
        </p:spPr>
        <p:txBody>
          <a:bodyPr wrap="square" rtlCol="0">
            <a:spAutoFit/>
          </a:bodyPr>
          <a:lstStyle/>
          <a:p>
            <a:pPr algn="l"/>
            <a:r>
              <a:rPr lang="vi-VN" sz="2800" u="sng" dirty="0">
                <a:solidFill>
                  <a:srgbClr val="FF0000"/>
                </a:solidFill>
                <a:latin typeface="+mj-lt"/>
              </a:rPr>
              <a:t>1.2. Kiến trúc nhà </a:t>
            </a:r>
            <a:r>
              <a:rPr lang="vi-VN" sz="2800" u="sng" dirty="0" smtClean="0">
                <a:solidFill>
                  <a:srgbClr val="FF0000"/>
                </a:solidFill>
                <a:latin typeface="+mj-lt"/>
              </a:rPr>
              <a:t>r</a:t>
            </a:r>
            <a:r>
              <a:rPr lang="en-US" sz="2800" u="sng" dirty="0">
                <a:solidFill>
                  <a:srgbClr val="FF0000"/>
                </a:solidFill>
                <a:latin typeface="+mj-lt"/>
              </a:rPr>
              <a:t>ô</a:t>
            </a:r>
            <a:r>
              <a:rPr lang="vi-VN" sz="2800" u="sng" dirty="0" smtClean="0">
                <a:solidFill>
                  <a:srgbClr val="FF0000"/>
                </a:solidFill>
                <a:latin typeface="+mj-lt"/>
              </a:rPr>
              <a:t>ng </a:t>
            </a:r>
            <a:r>
              <a:rPr lang="vi-VN" sz="2800" u="sng" dirty="0">
                <a:solidFill>
                  <a:srgbClr val="FF0000"/>
                </a:solidFill>
                <a:latin typeface="+mj-lt"/>
              </a:rPr>
              <a:t>Tây Nguyên:</a:t>
            </a:r>
          </a:p>
        </p:txBody>
      </p:sp>
      <p:sp>
        <p:nvSpPr>
          <p:cNvPr id="9" name="Hình chữ nhật: Góc Tròn 8">
            <a:extLst>
              <a:ext uri="{FF2B5EF4-FFF2-40B4-BE49-F238E27FC236}">
                <a16:creationId xmlns:a16="http://schemas.microsoft.com/office/drawing/2014/main" id="{8DF07F63-B3DE-2B4C-9584-81F5BF0181D0}"/>
              </a:ext>
            </a:extLst>
          </p:cNvPr>
          <p:cNvSpPr/>
          <p:nvPr/>
        </p:nvSpPr>
        <p:spPr>
          <a:xfrm>
            <a:off x="148443" y="1588304"/>
            <a:ext cx="5488374" cy="5137479"/>
          </a:xfrm>
          <a:prstGeom prst="roundRect">
            <a:avLst>
              <a:gd name="adj" fmla="val 625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11" name="Hình chữ nhật: Góc Tròn 10">
            <a:extLst>
              <a:ext uri="{FF2B5EF4-FFF2-40B4-BE49-F238E27FC236}">
                <a16:creationId xmlns:a16="http://schemas.microsoft.com/office/drawing/2014/main" id="{735E6828-9ACB-5946-8AC5-93BFD76CFD68}"/>
              </a:ext>
            </a:extLst>
          </p:cNvPr>
          <p:cNvSpPr/>
          <p:nvPr/>
        </p:nvSpPr>
        <p:spPr>
          <a:xfrm>
            <a:off x="5881997" y="1065085"/>
            <a:ext cx="6213265" cy="5660698"/>
          </a:xfrm>
          <a:prstGeom prst="roundRect">
            <a:avLst>
              <a:gd name="adj" fmla="val 388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7" name="Hộp Văn bản 6">
            <a:extLst>
              <a:ext uri="{FF2B5EF4-FFF2-40B4-BE49-F238E27FC236}">
                <a16:creationId xmlns:a16="http://schemas.microsoft.com/office/drawing/2014/main" id="{CE27F62E-A3A8-9E42-B599-6A9E8B77F691}"/>
              </a:ext>
            </a:extLst>
          </p:cNvPr>
          <p:cNvSpPr txBox="1"/>
          <p:nvPr/>
        </p:nvSpPr>
        <p:spPr>
          <a:xfrm>
            <a:off x="6006190" y="1069399"/>
            <a:ext cx="6037367" cy="1384995"/>
          </a:xfrm>
          <a:prstGeom prst="rect">
            <a:avLst/>
          </a:prstGeom>
          <a:noFill/>
        </p:spPr>
        <p:txBody>
          <a:bodyPr wrap="square">
            <a:spAutoFit/>
          </a:bodyPr>
          <a:lstStyle/>
          <a:p>
            <a:r>
              <a:rPr lang="vi-VN" sz="2800" b="1" i="0">
                <a:solidFill>
                  <a:schemeClr val="accent1"/>
                </a:solidFill>
                <a:effectLst/>
                <a:latin typeface="+mj-lt"/>
              </a:rPr>
              <a:t>Quan sát Hình 4.3 để nhận biết đặc điểm kiến trúc của nhà rông Tây Nguyên:</a:t>
            </a:r>
            <a:endParaRPr lang="vi-VN" sz="2800" b="1">
              <a:solidFill>
                <a:schemeClr val="accent1"/>
              </a:solidFill>
              <a:latin typeface="+mj-lt"/>
            </a:endParaRPr>
          </a:p>
        </p:txBody>
      </p:sp>
      <p:pic>
        <p:nvPicPr>
          <p:cNvPr id="3" name="Hình ảnh 3">
            <a:extLst>
              <a:ext uri="{FF2B5EF4-FFF2-40B4-BE49-F238E27FC236}">
                <a16:creationId xmlns:a16="http://schemas.microsoft.com/office/drawing/2014/main" id="{D4A5922E-E90D-944E-B152-559F202AE87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6633521" y="1916873"/>
            <a:ext cx="1949214" cy="3024256"/>
          </a:xfrm>
          <a:prstGeom prst="rect">
            <a:avLst/>
          </a:prstGeom>
        </p:spPr>
      </p:pic>
      <p:pic>
        <p:nvPicPr>
          <p:cNvPr id="4" name="Hình ảnh 7">
            <a:extLst>
              <a:ext uri="{FF2B5EF4-FFF2-40B4-BE49-F238E27FC236}">
                <a16:creationId xmlns:a16="http://schemas.microsoft.com/office/drawing/2014/main" id="{BF035C2A-D890-B04F-91D8-3EE82ED7A7C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6373930" y="4178910"/>
            <a:ext cx="2310298" cy="2866159"/>
          </a:xfrm>
          <a:prstGeom prst="rect">
            <a:avLst/>
          </a:prstGeom>
        </p:spPr>
      </p:pic>
      <p:pic>
        <p:nvPicPr>
          <p:cNvPr id="8" name="Hình ảnh 9">
            <a:extLst>
              <a:ext uri="{FF2B5EF4-FFF2-40B4-BE49-F238E27FC236}">
                <a16:creationId xmlns:a16="http://schemas.microsoft.com/office/drawing/2014/main" id="{C7006A07-48CC-2A42-8F51-D5E600D0E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6739" y="2016151"/>
            <a:ext cx="2866161" cy="4616808"/>
          </a:xfrm>
          <a:prstGeom prst="rect">
            <a:avLst/>
          </a:prstGeom>
        </p:spPr>
      </p:pic>
      <p:sp>
        <p:nvSpPr>
          <p:cNvPr id="12" name="Hộp Văn bản 11">
            <a:extLst>
              <a:ext uri="{FF2B5EF4-FFF2-40B4-BE49-F238E27FC236}">
                <a16:creationId xmlns:a16="http://schemas.microsoft.com/office/drawing/2014/main" id="{42C139F5-A8F6-2D4E-9656-E715554B62B8}"/>
              </a:ext>
            </a:extLst>
          </p:cNvPr>
          <p:cNvSpPr txBox="1"/>
          <p:nvPr/>
        </p:nvSpPr>
        <p:spPr>
          <a:xfrm>
            <a:off x="171700" y="2090173"/>
            <a:ext cx="5465117" cy="2677656"/>
          </a:xfrm>
          <a:prstGeom prst="rect">
            <a:avLst/>
          </a:prstGeom>
          <a:noFill/>
        </p:spPr>
        <p:txBody>
          <a:bodyPr wrap="square">
            <a:spAutoFit/>
          </a:bodyPr>
          <a:lstStyle/>
          <a:p>
            <a:pPr algn="just"/>
            <a:endParaRPr lang="vi-VN" sz="2800" b="0" i="0" dirty="0">
              <a:effectLst/>
              <a:latin typeface="+mj-lt"/>
            </a:endParaRPr>
          </a:p>
          <a:p>
            <a:pPr algn="just">
              <a:buFont typeface="Arial" panose="020B0604020202020204" pitchFamily="34" charset="0"/>
              <a:buChar char="•"/>
            </a:pPr>
            <a:r>
              <a:rPr lang="vi-VN" sz="2800" b="0" i="0" dirty="0">
                <a:effectLst/>
                <a:latin typeface="+mj-lt"/>
              </a:rPr>
              <a:t>Mái nhà xuôi dốc hình lưới búa rìu, dáng vẻ mạnh mẽ, thường được lợp bằng cỏ tranh hay lá. Mái nhà và cầu thang được trang trí bằng hình ảnh riêng của từng làng.</a:t>
            </a:r>
          </a:p>
        </p:txBody>
      </p:sp>
    </p:spTree>
    <p:extLst>
      <p:ext uri="{BB962C8B-B14F-4D97-AF65-F5344CB8AC3E}">
        <p14:creationId xmlns:p14="http://schemas.microsoft.com/office/powerpoint/2010/main" val="169073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ỗ dành sẵn cho Nội dung 2">
            <a:extLst>
              <a:ext uri="{FF2B5EF4-FFF2-40B4-BE49-F238E27FC236}">
                <a16:creationId xmlns:a16="http://schemas.microsoft.com/office/drawing/2014/main" id="{07A81353-C6A1-234D-8205-1241774AB1CD}"/>
              </a:ext>
            </a:extLst>
          </p:cNvPr>
          <p:cNvSpPr txBox="1">
            <a:spLocks/>
          </p:cNvSpPr>
          <p:nvPr/>
        </p:nvSpPr>
        <p:spPr>
          <a:xfrm>
            <a:off x="148442" y="132216"/>
            <a:ext cx="12192000" cy="13893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3200" b="1">
                <a:solidFill>
                  <a:srgbClr val="FF0000"/>
                </a:solidFill>
                <a:latin typeface="+mj-lt"/>
              </a:rPr>
              <a:t>Tiết 1: TÌM HIỂU VỀ MỘT SỐ CÔNG TRÌNH KIẾN TRÚC CỦA DÂN TỘC THIỂU SỐ VIỆT NAM</a:t>
            </a:r>
          </a:p>
        </p:txBody>
      </p:sp>
      <p:sp>
        <p:nvSpPr>
          <p:cNvPr id="6" name="Hộp Văn bản 5">
            <a:extLst>
              <a:ext uri="{FF2B5EF4-FFF2-40B4-BE49-F238E27FC236}">
                <a16:creationId xmlns:a16="http://schemas.microsoft.com/office/drawing/2014/main" id="{75486410-F5F5-C54B-BC30-6B30D13C5C26}"/>
              </a:ext>
            </a:extLst>
          </p:cNvPr>
          <p:cNvSpPr txBox="1"/>
          <p:nvPr/>
        </p:nvSpPr>
        <p:spPr>
          <a:xfrm>
            <a:off x="148442" y="1065085"/>
            <a:ext cx="5947558" cy="523220"/>
          </a:xfrm>
          <a:prstGeom prst="rect">
            <a:avLst/>
          </a:prstGeom>
          <a:noFill/>
        </p:spPr>
        <p:txBody>
          <a:bodyPr wrap="square" rtlCol="0">
            <a:spAutoFit/>
          </a:bodyPr>
          <a:lstStyle/>
          <a:p>
            <a:pPr algn="l"/>
            <a:r>
              <a:rPr lang="vi-VN" sz="2800" u="sng" dirty="0">
                <a:solidFill>
                  <a:srgbClr val="FF0000"/>
                </a:solidFill>
                <a:latin typeface="+mj-lt"/>
              </a:rPr>
              <a:t>1.2. Kiến trúc nhà </a:t>
            </a:r>
            <a:r>
              <a:rPr lang="vi-VN" sz="2800" u="sng" dirty="0" smtClean="0">
                <a:solidFill>
                  <a:srgbClr val="FF0000"/>
                </a:solidFill>
                <a:latin typeface="+mj-lt"/>
              </a:rPr>
              <a:t>r</a:t>
            </a:r>
            <a:r>
              <a:rPr lang="en-US" sz="2800" u="sng" dirty="0">
                <a:solidFill>
                  <a:srgbClr val="FF0000"/>
                </a:solidFill>
                <a:latin typeface="+mj-lt"/>
              </a:rPr>
              <a:t>ô</a:t>
            </a:r>
            <a:r>
              <a:rPr lang="vi-VN" sz="2800" u="sng" dirty="0" smtClean="0">
                <a:solidFill>
                  <a:srgbClr val="FF0000"/>
                </a:solidFill>
                <a:latin typeface="+mj-lt"/>
              </a:rPr>
              <a:t>ng </a:t>
            </a:r>
            <a:r>
              <a:rPr lang="vi-VN" sz="2800" u="sng" dirty="0">
                <a:solidFill>
                  <a:srgbClr val="FF0000"/>
                </a:solidFill>
                <a:latin typeface="+mj-lt"/>
              </a:rPr>
              <a:t>Tây Nguyên:</a:t>
            </a:r>
          </a:p>
        </p:txBody>
      </p:sp>
      <p:sp>
        <p:nvSpPr>
          <p:cNvPr id="9" name="Hình chữ nhật: Góc Tròn 8">
            <a:extLst>
              <a:ext uri="{FF2B5EF4-FFF2-40B4-BE49-F238E27FC236}">
                <a16:creationId xmlns:a16="http://schemas.microsoft.com/office/drawing/2014/main" id="{8DF07F63-B3DE-2B4C-9584-81F5BF0181D0}"/>
              </a:ext>
            </a:extLst>
          </p:cNvPr>
          <p:cNvSpPr/>
          <p:nvPr/>
        </p:nvSpPr>
        <p:spPr>
          <a:xfrm>
            <a:off x="148443" y="1588304"/>
            <a:ext cx="5488374" cy="5137479"/>
          </a:xfrm>
          <a:prstGeom prst="roundRect">
            <a:avLst>
              <a:gd name="adj" fmla="val 625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11" name="Hình chữ nhật: Góc Tròn 10">
            <a:extLst>
              <a:ext uri="{FF2B5EF4-FFF2-40B4-BE49-F238E27FC236}">
                <a16:creationId xmlns:a16="http://schemas.microsoft.com/office/drawing/2014/main" id="{735E6828-9ACB-5946-8AC5-93BFD76CFD68}"/>
              </a:ext>
            </a:extLst>
          </p:cNvPr>
          <p:cNvSpPr/>
          <p:nvPr/>
        </p:nvSpPr>
        <p:spPr>
          <a:xfrm>
            <a:off x="5881997" y="1065085"/>
            <a:ext cx="6213265" cy="5660698"/>
          </a:xfrm>
          <a:prstGeom prst="roundRect">
            <a:avLst>
              <a:gd name="adj" fmla="val 388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13" name="Hộp Văn bản 12">
            <a:extLst>
              <a:ext uri="{FF2B5EF4-FFF2-40B4-BE49-F238E27FC236}">
                <a16:creationId xmlns:a16="http://schemas.microsoft.com/office/drawing/2014/main" id="{7BE940AF-E224-C046-96BE-9B13473BF486}"/>
              </a:ext>
            </a:extLst>
          </p:cNvPr>
          <p:cNvSpPr txBox="1"/>
          <p:nvPr/>
        </p:nvSpPr>
        <p:spPr>
          <a:xfrm>
            <a:off x="5864677" y="1069399"/>
            <a:ext cx="6178880" cy="1384995"/>
          </a:xfrm>
          <a:prstGeom prst="rect">
            <a:avLst/>
          </a:prstGeom>
          <a:noFill/>
        </p:spPr>
        <p:txBody>
          <a:bodyPr wrap="square">
            <a:spAutoFit/>
          </a:bodyPr>
          <a:lstStyle/>
          <a:p>
            <a:r>
              <a:rPr lang="vi-VN" sz="2800" b="1" i="0">
                <a:solidFill>
                  <a:schemeClr val="accent1"/>
                </a:solidFill>
                <a:effectLst/>
                <a:latin typeface="+mj-lt"/>
              </a:rPr>
              <a:t>Quan sát Hình 4.4 để nhận biết đặc điểm trang trí bên ngoài của nhà rông Tây Nguyên:</a:t>
            </a:r>
            <a:endParaRPr lang="vi-VN" sz="2800" b="1">
              <a:solidFill>
                <a:schemeClr val="accent1"/>
              </a:solidFill>
              <a:latin typeface="+mj-lt"/>
            </a:endParaRPr>
          </a:p>
        </p:txBody>
      </p:sp>
      <p:pic>
        <p:nvPicPr>
          <p:cNvPr id="10" name="Hình ảnh 13">
            <a:extLst>
              <a:ext uri="{FF2B5EF4-FFF2-40B4-BE49-F238E27FC236}">
                <a16:creationId xmlns:a16="http://schemas.microsoft.com/office/drawing/2014/main" id="{6ED400C8-4202-8243-9B87-1FFBB85799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802721" y="1814455"/>
            <a:ext cx="4005226" cy="5418667"/>
          </a:xfrm>
          <a:prstGeom prst="rect">
            <a:avLst/>
          </a:prstGeom>
        </p:spPr>
      </p:pic>
      <p:sp>
        <p:nvSpPr>
          <p:cNvPr id="15" name="Hộp Văn bản 14">
            <a:extLst>
              <a:ext uri="{FF2B5EF4-FFF2-40B4-BE49-F238E27FC236}">
                <a16:creationId xmlns:a16="http://schemas.microsoft.com/office/drawing/2014/main" id="{0CD6CD94-B012-094C-8877-832D2C1B0B72}"/>
              </a:ext>
            </a:extLst>
          </p:cNvPr>
          <p:cNvSpPr txBox="1"/>
          <p:nvPr/>
        </p:nvSpPr>
        <p:spPr>
          <a:xfrm>
            <a:off x="376305" y="1655086"/>
            <a:ext cx="5139101" cy="3539430"/>
          </a:xfrm>
          <a:prstGeom prst="rect">
            <a:avLst/>
          </a:prstGeom>
          <a:noFill/>
        </p:spPr>
        <p:txBody>
          <a:bodyPr wrap="square">
            <a:spAutoFit/>
          </a:bodyPr>
          <a:lstStyle/>
          <a:p>
            <a:pPr algn="just">
              <a:buFont typeface="Arial" panose="020B0604020202020204" pitchFamily="34" charset="0"/>
              <a:buChar char="•"/>
            </a:pPr>
            <a:r>
              <a:rPr lang="vi-VN" sz="2800" b="0" i="0">
                <a:effectLst/>
                <a:latin typeface="+mj-lt"/>
              </a:rPr>
              <a:t>Bên trong ngôi nhà, các vì kèo được chạm khắc, trang trí bằng những hoa văn có màu sắc rực rỡ mang tính tín ngưỡng. Hình trang trí thường thể hiện sinh hoạt gần gũi với thiên nhiên như cuộc sống của buôn làng, các sự tích, huyền thoại hay hình thú vật cách điệu.</a:t>
            </a:r>
          </a:p>
        </p:txBody>
      </p:sp>
    </p:spTree>
    <p:extLst>
      <p:ext uri="{BB962C8B-B14F-4D97-AF65-F5344CB8AC3E}">
        <p14:creationId xmlns:p14="http://schemas.microsoft.com/office/powerpoint/2010/main" val="155873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981</Words>
  <Application>Microsoft Office PowerPoint</Application>
  <PresentationFormat>Widescreen</PresentationFormat>
  <Paragraphs>46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 Light</vt:lpstr>
      <vt:lpstr>Times New Roman</vt:lpstr>
      <vt:lpstr>Chủ đề Office</vt:lpstr>
      <vt:lpstr>CHỦ ĐỀ 4 – SƠ LƯỢC VỀ KIẾN TRÚC CÁC DÂN TỘC THIỂU SỐ VIỆT NAM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Tống Võ Tấn Phát</dc:creator>
  <cp:lastModifiedBy>Admin</cp:lastModifiedBy>
  <cp:revision>15</cp:revision>
  <dcterms:created xsi:type="dcterms:W3CDTF">2021-10-09T15:16:39Z</dcterms:created>
  <dcterms:modified xsi:type="dcterms:W3CDTF">2024-03-20T00:51:55Z</dcterms:modified>
</cp:coreProperties>
</file>