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3" r:id="rId3"/>
    <p:sldMasterId id="2147483745" r:id="rId4"/>
  </p:sldMasterIdLst>
  <p:notesMasterIdLst>
    <p:notesMasterId r:id="rId38"/>
  </p:notesMasterIdLst>
  <p:sldIdLst>
    <p:sldId id="257" r:id="rId5"/>
    <p:sldId id="258" r:id="rId6"/>
    <p:sldId id="280" r:id="rId7"/>
    <p:sldId id="281" r:id="rId8"/>
    <p:sldId id="282" r:id="rId9"/>
    <p:sldId id="304" r:id="rId10"/>
    <p:sldId id="270" r:id="rId11"/>
    <p:sldId id="305" r:id="rId12"/>
    <p:sldId id="262" r:id="rId13"/>
    <p:sldId id="276" r:id="rId14"/>
    <p:sldId id="277" r:id="rId15"/>
    <p:sldId id="291" r:id="rId16"/>
    <p:sldId id="264" r:id="rId17"/>
    <p:sldId id="266" r:id="rId18"/>
    <p:sldId id="293" r:id="rId19"/>
    <p:sldId id="289" r:id="rId20"/>
    <p:sldId id="303" r:id="rId21"/>
    <p:sldId id="294" r:id="rId22"/>
    <p:sldId id="279" r:id="rId23"/>
    <p:sldId id="272" r:id="rId24"/>
    <p:sldId id="307" r:id="rId25"/>
    <p:sldId id="315" r:id="rId26"/>
    <p:sldId id="308" r:id="rId27"/>
    <p:sldId id="316" r:id="rId28"/>
    <p:sldId id="310" r:id="rId29"/>
    <p:sldId id="317" r:id="rId30"/>
    <p:sldId id="311" r:id="rId31"/>
    <p:sldId id="320" r:id="rId32"/>
    <p:sldId id="318" r:id="rId33"/>
    <p:sldId id="321" r:id="rId34"/>
    <p:sldId id="313" r:id="rId35"/>
    <p:sldId id="286" r:id="rId36"/>
    <p:sldId id="29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78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F62C3A-23BE-4C0A-AFCC-64F6AA7F710F}" type="datetimeFigureOut">
              <a:rPr lang="en-US" smtClean="0"/>
              <a:t>9/30/2023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21AE9-F79E-4F37-A2B7-39228ED92BFB}" type="slidenum">
              <a:rPr lang="en-US" smtClean="0"/>
              <a:t>‹#›</a:t>
            </a:fld>
            <a:endParaRPr lang="en-US"/>
          </a:p>
        </p:txBody>
      </p:sp>
    </p:spTree>
    <p:extLst>
      <p:ext uri="{BB962C8B-B14F-4D97-AF65-F5344CB8AC3E}">
        <p14:creationId xmlns:p14="http://schemas.microsoft.com/office/powerpoint/2010/main" val="18414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66061"/>
      </p:ext>
    </p:extLst>
  </p:cSld>
  <p:clrMapOvr>
    <a:masterClrMapping/>
  </p:clrMapOvr>
  <p:transition spd="slow">
    <p:wipe/>
    <p:sndAc>
      <p:stSnd>
        <p:snd r:embed="rId1" name="breez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782507"/>
      </p:ext>
    </p:extLst>
  </p:cSld>
  <p:clrMapOvr>
    <a:masterClrMapping/>
  </p:clrMapOvr>
  <p:transition spd="slow">
    <p:wipe/>
    <p:sndAc>
      <p:stSnd>
        <p:snd r:embed="rId1"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58255"/>
      </p:ext>
    </p:extLst>
  </p:cSld>
  <p:clrMapOvr>
    <a:masterClrMapping/>
  </p:clrMapOvr>
  <p:transition spd="slow">
    <p:wipe/>
    <p:sndAc>
      <p:stSnd>
        <p:snd r:embed="rId1" name="breez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6D1233-67FE-4915-8844-7E1829DF3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29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98CEDA-2A08-43B6-9CD5-988115023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184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EC1D46-E848-43DC-A6D5-E99232557B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6668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92E2A7-231F-442E-9F20-018A5C035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76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D4CE83-1923-4349-AD6A-453A59FE2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57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298C2C-65A5-4D33-A023-8D1084D6F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365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4B6BDF-BED1-4108-B2A1-07BC5BB58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740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ADF77-37E5-4CBA-81EC-865F49F26C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48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809200"/>
      </p:ext>
    </p:extLst>
  </p:cSld>
  <p:clrMapOvr>
    <a:masterClrMapping/>
  </p:clrMapOvr>
  <p:transition spd="slow">
    <p:wipe/>
    <p:sndAc>
      <p:stSnd>
        <p:snd r:embed="rId1" name="breeze.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892F4A-43FF-4D38-8D78-722399F2BA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6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09FC6-BC00-450C-8A16-F908ABA59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571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09A44-2A0F-4A90-A41B-A4E99CAA7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650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D9D98-B958-4567-A4B1-FC197F859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512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327718"/>
      </p:ext>
    </p:extLst>
  </p:cSld>
  <p:clrMapOvr>
    <a:masterClrMapping/>
  </p:clrMapOvr>
  <p:transition spd="slow">
    <p:wipe/>
    <p:sndAc>
      <p:stSnd>
        <p:snd r:embed="rId1" name="breeze.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377976"/>
      </p:ext>
    </p:extLst>
  </p:cSld>
  <p:clrMapOvr>
    <a:masterClrMapping/>
  </p:clrMapOvr>
  <p:transition spd="slow">
    <p:wipe/>
    <p:sndAc>
      <p:stSnd>
        <p:snd r:embed="rId1" name="breeze.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657606"/>
      </p:ext>
    </p:extLst>
  </p:cSld>
  <p:clrMapOvr>
    <a:masterClrMapping/>
  </p:clrMapOvr>
  <p:transition spd="slow">
    <p:wipe/>
    <p:sndAc>
      <p:stSnd>
        <p:snd r:embed="rId1" name="breeze.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904620"/>
      </p:ext>
    </p:extLst>
  </p:cSld>
  <p:clrMapOvr>
    <a:masterClrMapping/>
  </p:clrMapOvr>
  <p:transition spd="slow">
    <p:wipe/>
    <p:sndAc>
      <p:stSnd>
        <p:snd r:embed="rId1" name="breeze.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324900"/>
      </p:ext>
    </p:extLst>
  </p:cSld>
  <p:clrMapOvr>
    <a:masterClrMapping/>
  </p:clrMapOvr>
  <p:transition spd="slow">
    <p:wipe/>
    <p:sndAc>
      <p:stSnd>
        <p:snd r:embed="rId1" name="breeze.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568233"/>
      </p:ext>
    </p:extLst>
  </p:cSld>
  <p:clrMapOvr>
    <a:masterClrMapping/>
  </p:clrMapOvr>
  <p:transition spd="slow">
    <p:wipe/>
    <p:sndAc>
      <p:stSnd>
        <p:snd r:embed="rId1" name="breez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076459"/>
      </p:ext>
    </p:extLst>
  </p:cSld>
  <p:clrMapOvr>
    <a:masterClrMapping/>
  </p:clrMapOvr>
  <p:transition spd="slow">
    <p:wipe/>
    <p:sndAc>
      <p:stSnd>
        <p:snd r:embed="rId1" name="breeze.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04533"/>
      </p:ext>
    </p:extLst>
  </p:cSld>
  <p:clrMapOvr>
    <a:masterClrMapping/>
  </p:clrMapOvr>
  <p:transition spd="slow">
    <p:wipe/>
    <p:sndAc>
      <p:stSnd>
        <p:snd r:embed="rId1" name="breeze.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716343"/>
      </p:ext>
    </p:extLst>
  </p:cSld>
  <p:clrMapOvr>
    <a:masterClrMapping/>
  </p:clrMapOvr>
  <p:transition spd="slow">
    <p:wipe/>
    <p:sndAc>
      <p:stSnd>
        <p:snd r:embed="rId1" name="breeze.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137340"/>
      </p:ext>
    </p:extLst>
  </p:cSld>
  <p:clrMapOvr>
    <a:masterClrMapping/>
  </p:clrMapOvr>
  <p:transition spd="slow">
    <p:wipe/>
    <p:sndAc>
      <p:stSnd>
        <p:snd r:embed="rId1" name="breeze.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187636"/>
      </p:ext>
    </p:extLst>
  </p:cSld>
  <p:clrMapOvr>
    <a:masterClrMapping/>
  </p:clrMapOvr>
  <p:transition spd="slow">
    <p:wipe/>
    <p:sndAc>
      <p:stSnd>
        <p:snd r:embed="rId1" name="breeze.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7474"/>
      </p:ext>
    </p:extLst>
  </p:cSld>
  <p:clrMapOvr>
    <a:masterClrMapping/>
  </p:clrMapOvr>
  <p:transition spd="slow">
    <p:wipe/>
    <p:sndAc>
      <p:stSnd>
        <p:snd r:embed="rId1" name="breeze.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E04CEEEF-6595-4874-BB89-CC631697FF4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60051897"/>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FE4F5E7-4AE3-4F20-8404-7D700AE8D22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581011879"/>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5926787A-E6A1-4357-86A8-34107D1B3F7B}"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333367954"/>
      </p:ext>
    </p:extLst>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D5262217-A1AD-4ED1-9B9D-1AC6DEB587A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175084842"/>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28356113-D494-40DC-8A3A-F395191B9A10}"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19445416"/>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496968"/>
      </p:ext>
    </p:extLst>
  </p:cSld>
  <p:clrMapOvr>
    <a:masterClrMapping/>
  </p:clrMapOvr>
  <p:transition spd="slow">
    <p:wipe/>
    <p:sndAc>
      <p:stSnd>
        <p:snd r:embed="rId1" name="breeze.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72E97F98-DFD7-4AFC-B5DA-7B7583C2922C}"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894166020"/>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9" name="Date Placeholder 1"/>
          <p:cNvSpPr>
            <a:spLocks noGrp="1"/>
          </p:cNvSpPr>
          <p:nvPr>
            <p:ph type="dt" sz="half" idx="10"/>
          </p:nvPr>
        </p:nvSpPr>
        <p:spPr/>
        <p:txBody>
          <a:bodyPr/>
          <a:lstStyle>
            <a:lvl1pPr>
              <a:defRPr/>
            </a:lvl1pPr>
          </a:lstStyle>
          <a:p>
            <a:pPr>
              <a:defRPr/>
            </a:pPr>
            <a:endParaRPr lang="en-US">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398C26E6-A7CD-4F87-ABD4-A50135252E16}"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227603675"/>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802F2E81-73AA-40B4-A076-A2DFC044E68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67854047"/>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7242DAD-21BD-4C9D-BDD1-8EC4426AC263}"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36225052"/>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A3C92270-1388-4A33-BEE3-91E70EC7A781}"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600073669"/>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F968DDE9-EC6E-4A72-907C-02E25DADDBB5}"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207939283"/>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35829"/>
      </p:ext>
    </p:extLst>
  </p:cSld>
  <p:clrMapOvr>
    <a:masterClrMapping/>
  </p:clrMapOvr>
  <p:transition spd="slow">
    <p:wipe/>
    <p:sndAc>
      <p:stSnd>
        <p:snd r:embed="rId1" name="breez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945671"/>
      </p:ext>
    </p:extLst>
  </p:cSld>
  <p:clrMapOvr>
    <a:masterClrMapping/>
  </p:clrMapOvr>
  <p:transition spd="slow">
    <p:wipe/>
    <p:sndAc>
      <p:stSnd>
        <p:snd r:embed="rId1" name="breez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076013"/>
      </p:ext>
    </p:extLst>
  </p:cSld>
  <p:clrMapOvr>
    <a:masterClrMapping/>
  </p:clrMapOvr>
  <p:transition spd="slow">
    <p:wipe/>
    <p:sndAc>
      <p:stSnd>
        <p:snd r:embed="rId1" name="breez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928376"/>
      </p:ext>
    </p:extLst>
  </p:cSld>
  <p:clrMapOvr>
    <a:masterClrMapping/>
  </p:clrMapOvr>
  <p:transition spd="slow">
    <p:wipe/>
    <p:sndAc>
      <p:stSnd>
        <p:snd r:embed="rId1"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548470"/>
      </p:ext>
    </p:extLst>
  </p:cSld>
  <p:clrMapOvr>
    <a:masterClrMapping/>
  </p:clrMapOvr>
  <p:transition spd="slow">
    <p:wipe/>
    <p:sndAc>
      <p:stSnd>
        <p:snd r:embed="rId1" name="breez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467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4871A4D-2E49-4E3D-A472-DB68414756F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694509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9/30/2023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527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defRPr>
            </a:lvl1pPr>
          </a:lstStyle>
          <a:p>
            <a:pPr fontAlgn="base">
              <a:spcBef>
                <a:spcPct val="0"/>
              </a:spcBef>
              <a:spcAft>
                <a:spcPct val="0"/>
              </a:spcAft>
              <a:defRPr/>
            </a:pPr>
            <a:fld id="{456BB7D4-7164-4892-BE14-CD9980AEEAD0}" type="slidenum">
              <a:rPr lang="en-US">
                <a:solidFill>
                  <a:srgbClr val="073E87"/>
                </a:solidFill>
                <a:latin typeface="VNI-Times" pitchFamily="2" charset="0"/>
                <a:cs typeface="Arial" charset="0"/>
              </a:rPr>
              <a:pPr fontAlgn="base">
                <a:spcBef>
                  <a:spcPct val="0"/>
                </a:spcBef>
                <a:spcAft>
                  <a:spcPct val="0"/>
                </a:spcAft>
                <a:defRPr/>
              </a:pPr>
              <a:t>‹#›</a:t>
            </a:fld>
            <a:endParaRPr lang="en-US">
              <a:solidFill>
                <a:srgbClr val="073E87"/>
              </a:solidFill>
              <a:latin typeface="VNI-Times" pitchFamily="2" charset="0"/>
              <a:cs typeface="Arial" charset="0"/>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55987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spd="med">
    <p:fade thruBlk="1"/>
  </p:transition>
  <p:txStyles>
    <p:title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audio" Target="../media/audio2.wav"/><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268" name="WordArt 4"/>
          <p:cNvSpPr>
            <a:spLocks noChangeArrowheads="1" noChangeShapeType="1" noTextEdit="1"/>
          </p:cNvSpPr>
          <p:nvPr/>
        </p:nvSpPr>
        <p:spPr bwMode="auto">
          <a:xfrm>
            <a:off x="0" y="1371600"/>
            <a:ext cx="9144000" cy="2438400"/>
          </a:xfrm>
          <a:prstGeom prst="rect">
            <a:avLst/>
          </a:prstGeom>
        </p:spPr>
        <p:txBody>
          <a:bodyPr wrap="none" fromWordArt="1">
            <a:prstTxWarp prst="textPlain">
              <a:avLst>
                <a:gd name="adj" fmla="val 50000"/>
              </a:avLst>
            </a:prstTxWarp>
          </a:bodyPr>
          <a:lstStyle/>
          <a:p>
            <a:pPr algn="ctr"/>
            <a:endParaRPr lang="en-US" sz="3600" i="1" kern="10">
              <a:ln w="12700">
                <a:solidFill>
                  <a:srgbClr val="3333CC"/>
                </a:solidFill>
                <a:round/>
                <a:headEnd/>
                <a:tailEnd/>
              </a:ln>
              <a:solidFill>
                <a:srgbClr val="1E1C11"/>
              </a:solidFill>
              <a:effectLst>
                <a:outerShdw dist="38100" dir="2700000" algn="tl" rotWithShape="0">
                  <a:srgbClr val="000000">
                    <a:alpha val="43137"/>
                  </a:srgbClr>
                </a:outerShdw>
              </a:effectLst>
              <a:latin typeface="Times New Roman"/>
              <a:cs typeface="Times New Roman"/>
            </a:endParaRPr>
          </a:p>
        </p:txBody>
      </p:sp>
      <p:pic>
        <p:nvPicPr>
          <p:cNvPr id="11269" name="Picture 5" descr="POINSET2"/>
          <p:cNvPicPr>
            <a:picLocks noChangeAspect="1" noChangeArrowheads="1"/>
          </p:cNvPicPr>
          <p:nvPr/>
        </p:nvPicPr>
        <p:blipFill>
          <a:blip r:embed="rId2"/>
          <a:srcRect/>
          <a:stretch>
            <a:fillRect/>
          </a:stretch>
        </p:blipFill>
        <p:spPr bwMode="auto">
          <a:xfrm rot="10429311">
            <a:off x="7297642" y="4720839"/>
            <a:ext cx="1547813" cy="1905000"/>
          </a:xfrm>
          <a:prstGeom prst="rect">
            <a:avLst/>
          </a:prstGeom>
          <a:noFill/>
          <a:ln w="9525">
            <a:noFill/>
            <a:miter lim="800000"/>
            <a:headEnd/>
            <a:tailEnd/>
          </a:ln>
        </p:spPr>
      </p:pic>
      <p:pic>
        <p:nvPicPr>
          <p:cNvPr id="11270" name="Picture 6" descr="POINSET2"/>
          <p:cNvPicPr>
            <a:picLocks noChangeAspect="1" noChangeArrowheads="1"/>
          </p:cNvPicPr>
          <p:nvPr/>
        </p:nvPicPr>
        <p:blipFill>
          <a:blip r:embed="rId2"/>
          <a:srcRect/>
          <a:stretch>
            <a:fillRect/>
          </a:stretch>
        </p:blipFill>
        <p:spPr bwMode="auto">
          <a:xfrm rot="16200000">
            <a:off x="434531" y="4720840"/>
            <a:ext cx="1547813" cy="1905000"/>
          </a:xfrm>
          <a:prstGeom prst="rect">
            <a:avLst/>
          </a:prstGeom>
          <a:noFill/>
          <a:ln w="9525">
            <a:noFill/>
            <a:miter lim="800000"/>
            <a:headEnd/>
            <a:tailEnd/>
          </a:ln>
        </p:spPr>
      </p:pic>
      <p:pic>
        <p:nvPicPr>
          <p:cNvPr id="11273" name="Picture 9" descr="POINSET2"/>
          <p:cNvPicPr>
            <a:picLocks noChangeAspect="1" noChangeArrowheads="1"/>
          </p:cNvPicPr>
          <p:nvPr/>
        </p:nvPicPr>
        <p:blipFill>
          <a:blip r:embed="rId2"/>
          <a:srcRect/>
          <a:stretch>
            <a:fillRect/>
          </a:stretch>
        </p:blipFill>
        <p:spPr bwMode="auto">
          <a:xfrm rot="5667575">
            <a:off x="7198677" y="-80725"/>
            <a:ext cx="1547812" cy="1905000"/>
          </a:xfrm>
          <a:prstGeom prst="rect">
            <a:avLst/>
          </a:prstGeom>
          <a:noFill/>
          <a:ln w="9525">
            <a:noFill/>
            <a:miter lim="800000"/>
            <a:headEnd/>
            <a:tailEnd/>
          </a:ln>
        </p:spPr>
      </p:pic>
      <p:pic>
        <p:nvPicPr>
          <p:cNvPr id="11276" name="Picture 12" descr="POINSET2"/>
          <p:cNvPicPr>
            <a:picLocks noChangeAspect="1" noChangeArrowheads="1"/>
          </p:cNvPicPr>
          <p:nvPr/>
        </p:nvPicPr>
        <p:blipFill>
          <a:blip r:embed="rId2"/>
          <a:srcRect/>
          <a:stretch>
            <a:fillRect/>
          </a:stretch>
        </p:blipFill>
        <p:spPr bwMode="auto">
          <a:xfrm rot="151710">
            <a:off x="113602" y="72567"/>
            <a:ext cx="1547813" cy="1905000"/>
          </a:xfrm>
          <a:prstGeom prst="rect">
            <a:avLst/>
          </a:prstGeom>
          <a:noFill/>
          <a:ln w="9525">
            <a:noFill/>
            <a:miter lim="800000"/>
            <a:headEnd/>
            <a:tailEnd/>
          </a:ln>
        </p:spPr>
      </p:pic>
      <p:sp>
        <p:nvSpPr>
          <p:cNvPr id="11279" name="Text Box 15"/>
          <p:cNvSpPr txBox="1">
            <a:spLocks noChangeArrowheads="1"/>
          </p:cNvSpPr>
          <p:nvPr/>
        </p:nvSpPr>
        <p:spPr bwMode="auto">
          <a:xfrm>
            <a:off x="0" y="3429000"/>
            <a:ext cx="8485538" cy="2554545"/>
          </a:xfrm>
          <a:prstGeom prst="rect">
            <a:avLst/>
          </a:prstGeom>
          <a:noFill/>
          <a:ln w="9525">
            <a:noFill/>
            <a:miter lim="800000"/>
            <a:headEnd/>
            <a:tailEnd/>
          </a:ln>
        </p:spPr>
        <p:txBody>
          <a:bodyPr wrap="square">
            <a:spAutoFit/>
          </a:bodyPr>
          <a:lstStyle/>
          <a:p>
            <a:pPr algn="ctr"/>
            <a:endParaRPr lang="en-US" sz="4000" b="1" i="1" dirty="0">
              <a:solidFill>
                <a:srgbClr val="800080"/>
              </a:solidFill>
              <a:latin typeface="Times New Roman" pitchFamily="18" charset="0"/>
            </a:endParaRPr>
          </a:p>
          <a:p>
            <a:pPr algn="ctr"/>
            <a:r>
              <a:rPr lang="en-US" sz="4000" b="1" i="1" dirty="0">
                <a:solidFill>
                  <a:srgbClr val="800080"/>
                </a:solidFill>
                <a:latin typeface="Times New Roman" pitchFamily="18" charset="0"/>
              </a:rPr>
              <a:t>CHÀO MỪNG QUÝ THẦY CÔ </a:t>
            </a:r>
          </a:p>
          <a:p>
            <a:pPr algn="ctr"/>
            <a:r>
              <a:rPr lang="en-US" sz="4000" b="1" i="1" dirty="0">
                <a:solidFill>
                  <a:srgbClr val="800080"/>
                </a:solidFill>
                <a:latin typeface="Times New Roman" pitchFamily="18" charset="0"/>
              </a:rPr>
              <a:t>ĐẾN DỰ GIỜ TIẾT MỸ THUẬT</a:t>
            </a:r>
            <a:r>
              <a:rPr lang="vi-VN" sz="4000" b="1" i="1" dirty="0">
                <a:solidFill>
                  <a:srgbClr val="800080"/>
                </a:solidFill>
                <a:latin typeface="Times New Roman" pitchFamily="18" charset="0"/>
              </a:rPr>
              <a:t> </a:t>
            </a:r>
            <a:endParaRPr lang="en-US" sz="4000" b="1" i="1" dirty="0">
              <a:solidFill>
                <a:srgbClr val="800080"/>
              </a:solidFill>
              <a:latin typeface="Times New Roman" pitchFamily="18" charset="0"/>
            </a:endParaRPr>
          </a:p>
          <a:p>
            <a:pPr algn="ctr"/>
            <a:r>
              <a:rPr lang="en-US" sz="4000" b="1" i="1" dirty="0">
                <a:solidFill>
                  <a:srgbClr val="800080"/>
                </a:solidFill>
                <a:latin typeface="Times New Roman" pitchFamily="18" charset="0"/>
              </a:rPr>
              <a:t>LỚP  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481" y="152400"/>
            <a:ext cx="3779848" cy="3657600"/>
          </a:xfrm>
          <a:prstGeom prst="rect">
            <a:avLst/>
          </a:prstGeom>
        </p:spPr>
      </p:pic>
    </p:spTree>
    <p:extLst>
      <p:ext uri="{BB962C8B-B14F-4D97-AF65-F5344CB8AC3E}">
        <p14:creationId xmlns:p14="http://schemas.microsoft.com/office/powerpoint/2010/main" val="3127500120"/>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KHÁM  PHÁ</a:t>
            </a:r>
          </a:p>
        </p:txBody>
      </p:sp>
      <p:sp>
        <p:nvSpPr>
          <p:cNvPr id="4" name="Rectangle 3"/>
          <p:cNvSpPr/>
          <p:nvPr/>
        </p:nvSpPr>
        <p:spPr>
          <a:xfrm>
            <a:off x="1143000" y="4648200"/>
            <a:ext cx="7391399"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Bức tranh được tạo ra bằng cách nào?</a:t>
            </a: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Bức tranh được tạo ra bằng cách bôi, chấm màu lên lá, hoa  sau đó in lên giấy.</a:t>
            </a:r>
            <a:endParaRPr lang="en-US" sz="2000">
              <a:latin typeface="Times New Roman"/>
              <a:ea typeface="Calibri"/>
              <a:cs typeface="Times New Roman"/>
            </a:endParaRPr>
          </a:p>
          <a:p>
            <a:pPr lvl="0" indent="457200" algn="just" fontAlgn="base">
              <a:lnSpc>
                <a:spcPct val="115000"/>
              </a:lnSpc>
              <a:spcBef>
                <a:spcPts val="600"/>
              </a:spcBef>
              <a:spcAft>
                <a:spcPts val="600"/>
              </a:spcAft>
            </a:pPr>
            <a:endParaRPr lang="fr-FR" sz="2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61697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572491" y="1143000"/>
            <a:ext cx="2743200"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133109" y="1143000"/>
            <a:ext cx="2687782"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304800" y="109537"/>
            <a:ext cx="3048000"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KHÁM  PHÁ</a:t>
            </a:r>
          </a:p>
        </p:txBody>
      </p:sp>
      <p:sp>
        <p:nvSpPr>
          <p:cNvPr id="4" name="Rectangle 3"/>
          <p:cNvSpPr/>
          <p:nvPr/>
        </p:nvSpPr>
        <p:spPr>
          <a:xfrm>
            <a:off x="1077189" y="4800600"/>
            <a:ext cx="7391399" cy="166199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Những bức tranh này có ý nghĩa như thế nào trong đời sống hằng ngày?</a:t>
            </a:r>
          </a:p>
          <a:p>
            <a:pPr lvl="0" indent="457200" algn="just" fontAlgn="base">
              <a:lnSpc>
                <a:spcPct val="115000"/>
              </a:lnSpc>
              <a:spcBef>
                <a:spcPts val="600"/>
              </a:spcBef>
              <a:spcAft>
                <a:spcPts val="600"/>
              </a:spcAft>
            </a:pPr>
            <a:r>
              <a:rPr lang="fr-FR" sz="2000" b="1">
                <a:latin typeface="Times New Roman" pitchFamily="18" charset="0"/>
                <a:ea typeface="Calibri" pitchFamily="34" charset="0"/>
                <a:cs typeface="Times New Roman" pitchFamily="18" charset="0"/>
              </a:rPr>
              <a:t>TL: </a:t>
            </a:r>
            <a:r>
              <a:rPr lang="fr-FR" sz="2000">
                <a:solidFill>
                  <a:srgbClr val="000000"/>
                </a:solidFill>
                <a:latin typeface="Times New Roman"/>
                <a:ea typeface="Times New Roman"/>
              </a:rPr>
              <a:t>Cảm nhận vẻ đẹp của thiên nhiên, từ đó ứng dụng vào trang trí ,tạo ra nhiều sản phẩm  cho  cuộc sống </a:t>
            </a:r>
            <a:endParaRPr lang="fr-FR" sz="2000" b="1">
              <a:latin typeface="Times New Roman" pitchFamily="18" charset="0"/>
              <a:cs typeface="Times New Roman" pitchFamily="18" charset="0"/>
            </a:endParaRPr>
          </a:p>
        </p:txBody>
      </p:sp>
    </p:spTree>
    <p:extLst>
      <p:ext uri="{BB962C8B-B14F-4D97-AF65-F5344CB8AC3E}">
        <p14:creationId xmlns:p14="http://schemas.microsoft.com/office/powerpoint/2010/main" val="161276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barn(inVertical)">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27" name="Picture 3" descr="C:\Users\Administrator\Desktop\3c997bb1996012ddbf331561115508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59278" y="387927"/>
            <a:ext cx="2941122"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Administrator\Desktop\everon-21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822" y="526029"/>
            <a:ext cx="25908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9" name="Picture 5" descr="C:\Users\Administrator\Desktop\HTB19IBGaiDxK1RjSsphq6zHrpXa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9451" y="595080"/>
            <a:ext cx="2189390" cy="21478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C:\Users\Administrator\Desktop\THAD-M64-1daidi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9092" y="3276600"/>
            <a:ext cx="2490107" cy="32511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1" name="Picture 7" descr="C:\Users\Administrator\Desktop\in-giay-goi-qua-tai-da-nang-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1" y="3529618"/>
            <a:ext cx="2770909" cy="23163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2" name="Picture 8" descr="C:\Users\Administrator\Desktop\44a872e6026f3434a339ed3b7513b7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9782" y="3262745"/>
            <a:ext cx="2488993" cy="32250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7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1)">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arn(inVertical)">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barn(inVertic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wipe(down)">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wheel(1)">
                                      <p:cBhvr>
                                        <p:cTn id="3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00" y="2667000"/>
            <a:ext cx="3657600" cy="370870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457200" algn="ctr">
              <a:lnSpc>
                <a:spcPct val="115000"/>
              </a:lnSpc>
              <a:spcBef>
                <a:spcPts val="600"/>
              </a:spcBef>
              <a:spcAft>
                <a:spcPts val="600"/>
              </a:spcAft>
              <a:tabLst>
                <a:tab pos="2743200" algn="ctr"/>
                <a:tab pos="5486400" algn="r"/>
              </a:tabLst>
            </a:pPr>
            <a:r>
              <a:rPr lang="en-US" sz="2400" b="1">
                <a:solidFill>
                  <a:srgbClr val="FF0000"/>
                </a:solidFill>
                <a:latin typeface="Times New Roman"/>
                <a:ea typeface="Times New Roman"/>
                <a:cs typeface="Times New Roman"/>
              </a:rPr>
              <a:t>Nhiệm vụ  học tập</a:t>
            </a:r>
            <a:endParaRPr lang="en-US" sz="2400">
              <a:solidFill>
                <a:srgbClr val="FF0000"/>
              </a:solidFill>
              <a:latin typeface="Times New Roman"/>
              <a:ea typeface="Calibri"/>
              <a:cs typeface="Times New Roman"/>
            </a:endParaRPr>
          </a:p>
          <a:p>
            <a:pPr indent="457200" algn="just">
              <a:lnSpc>
                <a:spcPct val="115000"/>
              </a:lnSpc>
              <a:spcBef>
                <a:spcPts val="600"/>
              </a:spcBef>
              <a:spcAft>
                <a:spcPts val="600"/>
              </a:spcAft>
            </a:pPr>
            <a:r>
              <a:rPr lang="nl-NL" sz="2400">
                <a:solidFill>
                  <a:srgbClr val="000000"/>
                </a:solidFill>
                <a:latin typeface="Times New Roman"/>
                <a:ea typeface="Times New Roman"/>
                <a:cs typeface="Times New Roman"/>
              </a:rPr>
              <a:t>+ Có thể tạo khuôn in bằng vật liệu gì?</a:t>
            </a:r>
            <a:r>
              <a:rPr lang="nl-NL" sz="2400" i="1">
                <a:solidFill>
                  <a:srgbClr val="000000"/>
                </a:solidFill>
                <a:latin typeface="Times New Roman"/>
                <a:ea typeface="Times New Roman"/>
                <a:cs typeface="Times New Roman"/>
              </a:rPr>
              <a:t> </a:t>
            </a:r>
            <a:endParaRPr lang="en-US" sz="240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a:solidFill>
                  <a:srgbClr val="000000"/>
                </a:solidFill>
                <a:latin typeface="Times New Roman"/>
                <a:ea typeface="Times New Roman"/>
                <a:cs typeface="Times New Roman"/>
              </a:rPr>
              <a:t>+ Tạo hình từ khuôn in được thực hiện như thế nào?</a:t>
            </a:r>
            <a:endParaRPr lang="en-US" sz="2400">
              <a:latin typeface="Times New Roman"/>
              <a:ea typeface="Calibri"/>
              <a:cs typeface="Times New Roman"/>
            </a:endParaRPr>
          </a:p>
          <a:p>
            <a:r>
              <a:rPr lang="nl-NL" sz="2400">
                <a:solidFill>
                  <a:srgbClr val="000000"/>
                </a:solidFill>
                <a:latin typeface="Times New Roman"/>
                <a:ea typeface="Times New Roman"/>
              </a:rPr>
              <a:t>      + Tạo bức tranh in màu như thế nào để có nhịp điệu và sự   hài hoà?</a:t>
            </a:r>
            <a:endParaRPr lang="en-US" sz="2400"/>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NĂNG</a:t>
            </a:r>
          </a:p>
          <a:p>
            <a:pPr indent="457200" algn="just">
              <a:lnSpc>
                <a:spcPct val="115000"/>
              </a:lnSpc>
              <a:spcBef>
                <a:spcPts val="600"/>
              </a:spcBef>
              <a:spcAft>
                <a:spcPts val="600"/>
              </a:spcAft>
            </a:pPr>
            <a:r>
              <a:rPr lang="fr-FR" sz="2800" b="1">
                <a:solidFill>
                  <a:srgbClr val="C00000"/>
                </a:solidFill>
                <a:latin typeface="Times New Roman"/>
                <a:ea typeface="Times New Roman"/>
                <a:cs typeface="Times New Roman"/>
              </a:rPr>
              <a:t>Cách 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2057400"/>
            <a:ext cx="4139990" cy="449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07946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C:\Users\Administrator\Downloads\49c8fefa7d228a7cd3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16" y="4249556"/>
            <a:ext cx="2527301" cy="22911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esktop\unname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461" y="4214055"/>
            <a:ext cx="25146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16" y="1257301"/>
            <a:ext cx="4037446" cy="26271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 name="Picture 2" descr="C:\Users\Administrator\Downloads\d2fcbb141dfeeaa0b3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249556"/>
            <a:ext cx="2503993" cy="23788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585571" y="161615"/>
            <a:ext cx="7848600" cy="48301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a:lnSpc>
                <a:spcPct val="115000"/>
              </a:lnSpc>
              <a:spcBef>
                <a:spcPts val="600"/>
              </a:spcBef>
              <a:spcAft>
                <a:spcPts val="600"/>
              </a:spcAft>
            </a:pPr>
            <a:r>
              <a:rPr lang="nl-NL" sz="2400">
                <a:solidFill>
                  <a:srgbClr val="FF0000"/>
                </a:solidFill>
                <a:latin typeface="Times New Roman"/>
                <a:ea typeface="Times New Roman"/>
                <a:cs typeface="Times New Roman"/>
              </a:rPr>
              <a:t>+ Có thể tạo khuôn in bằng vật liệu gì?</a:t>
            </a:r>
            <a:r>
              <a:rPr lang="nl-NL" sz="2400" i="1">
                <a:solidFill>
                  <a:srgbClr val="FF0000"/>
                </a:solidFill>
                <a:latin typeface="Times New Roman"/>
                <a:ea typeface="Times New Roman"/>
                <a:cs typeface="Times New Roman"/>
              </a:rPr>
              <a:t> </a:t>
            </a:r>
            <a:endParaRPr lang="en-US" sz="2400">
              <a:solidFill>
                <a:srgbClr val="FF0000"/>
              </a:solidFill>
              <a:latin typeface="Times New Roman"/>
              <a:ea typeface="Calibri"/>
              <a:cs typeface="Times New Roman"/>
            </a:endParaRPr>
          </a:p>
        </p:txBody>
      </p:sp>
      <p:pic>
        <p:nvPicPr>
          <p:cNvPr id="4" name="Picture 2" descr="C:\Users\Administrator\Downloads\IMG_17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4901" y="1257301"/>
            <a:ext cx="3519270" cy="25526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80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175"/>
                                        </p:tgtEl>
                                        <p:attrNameLst>
                                          <p:attrName>style.visibility</p:attrName>
                                        </p:attrNameLst>
                                      </p:cBhvr>
                                      <p:to>
                                        <p:strVal val="visible"/>
                                      </p:to>
                                    </p:set>
                                    <p:animEffect transition="in" filter="barn(inVertical)">
                                      <p:cBhvr>
                                        <p:cTn id="25" dur="500"/>
                                        <p:tgtEl>
                                          <p:spTgt spid="717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barn(inVertical)">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0" y="2133600"/>
            <a:ext cx="3657600" cy="42442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nSpc>
                <a:spcPct val="115000"/>
              </a:lnSpc>
              <a:spcBef>
                <a:spcPts val="600"/>
              </a:spcBef>
              <a:spcAft>
                <a:spcPts val="600"/>
              </a:spcAft>
              <a:tabLst>
                <a:tab pos="2743200" algn="ctr"/>
                <a:tab pos="5486400" algn="r"/>
              </a:tabLst>
            </a:pPr>
            <a:r>
              <a:rPr lang="nl-NL" sz="2400">
                <a:solidFill>
                  <a:srgbClr val="FF0000"/>
                </a:solidFill>
                <a:latin typeface="Times New Roman"/>
                <a:ea typeface="Times New Roman"/>
                <a:cs typeface="Times New Roman"/>
              </a:rPr>
              <a:t>+ Tạo hình từ khuôn in được thực hiện như thế nào?</a:t>
            </a:r>
          </a:p>
          <a:p>
            <a:pPr indent="457200">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B1: Lựa chọn hoặc tạo những vật liệu có bề mặt nổi làm khuôn in.</a:t>
            </a:r>
            <a:endParaRPr lang="en-US" sz="2400">
              <a:solidFill>
                <a:srgbClr val="0070C0"/>
              </a:solidFill>
              <a:latin typeface="Times New Roman"/>
              <a:ea typeface="Times New Roman"/>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7030A0"/>
                </a:solidFill>
                <a:latin typeface="Times New Roman"/>
                <a:ea typeface="Times New Roman"/>
                <a:cs typeface="Times New Roman"/>
              </a:rPr>
              <a:t>B2: Bôi màu vào khuôn và in hình</a:t>
            </a:r>
            <a:r>
              <a:rPr lang="en-US" sz="2400">
                <a:solidFill>
                  <a:srgbClr val="7030A0"/>
                </a:solidFill>
                <a:latin typeface="Times New Roman"/>
                <a:ea typeface="Times New Roman"/>
                <a:cs typeface="Times New Roman"/>
              </a:rPr>
              <a:t> l</a:t>
            </a:r>
            <a:r>
              <a:rPr lang="fr-FR" sz="2400">
                <a:solidFill>
                  <a:srgbClr val="7030A0"/>
                </a:solidFill>
                <a:latin typeface="Times New Roman"/>
                <a:ea typeface="Times New Roman"/>
                <a:cs typeface="Times New Roman"/>
              </a:rPr>
              <a:t>ên giấy để tạo bức tranh.</a:t>
            </a:r>
            <a:endParaRPr lang="en-US" sz="2400">
              <a:solidFill>
                <a:srgbClr val="7030A0"/>
              </a:solidFill>
              <a:latin typeface="Times New Roman"/>
              <a:ea typeface="Calibri"/>
              <a:cs typeface="Times New Roman"/>
            </a:endParaRPr>
          </a:p>
          <a:p>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NĂNG</a:t>
            </a:r>
          </a:p>
          <a:p>
            <a:pPr indent="457200" algn="just">
              <a:lnSpc>
                <a:spcPct val="115000"/>
              </a:lnSpc>
              <a:spcBef>
                <a:spcPts val="600"/>
              </a:spcBef>
              <a:spcAft>
                <a:spcPts val="600"/>
              </a:spcAft>
            </a:pPr>
            <a:r>
              <a:rPr lang="fr-FR" sz="2800" b="1">
                <a:solidFill>
                  <a:srgbClr val="C00000"/>
                </a:solidFill>
                <a:latin typeface="Times New Roman"/>
                <a:ea typeface="Times New Roman"/>
                <a:cs typeface="Times New Roman"/>
              </a:rPr>
              <a:t>Cách 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676400"/>
            <a:ext cx="4292390" cy="487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48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esktop\92b0c8142b20ccc4d322287d20b37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3733801"/>
            <a:ext cx="27432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3" name="Picture 5" descr="C:\Users\Administrator\Desktop\80e02bc7b413a3b0d584ef10c7e13b8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713018"/>
            <a:ext cx="26670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5" name="Picture 7" descr="C:\Users\Administrator\Desktop\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1"/>
            <a:ext cx="25146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68613"/>
            <a:ext cx="292331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910" y="3561557"/>
            <a:ext cx="2835275"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1382" y="627857"/>
            <a:ext cx="2768600"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30222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C:\Users\Administrator\Downloads\5a86077507f0f0aea9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67" y="990599"/>
            <a:ext cx="2504133"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Administrator\Downloads\IMG_17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86199"/>
            <a:ext cx="2626735"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1" name="Picture 5" descr="C:\Users\Administrator\Downloads\a7e284afb52a42741b3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011380"/>
            <a:ext cx="2514600" cy="2417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Users\Administrator\Downloads\319dcf13cf9638c861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1011381"/>
            <a:ext cx="2542218" cy="241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3" name="Picture 7" descr="C:\Users\Administrator\Downloads\ba36a89c99196e4737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3886197"/>
            <a:ext cx="2895601"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98985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2001092"/>
            <a:ext cx="3657600" cy="43765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a:lnSpc>
                <a:spcPct val="115000"/>
              </a:lnSpc>
              <a:spcBef>
                <a:spcPts val="600"/>
              </a:spcBef>
              <a:spcAft>
                <a:spcPts val="600"/>
              </a:spcAft>
            </a:pPr>
            <a:r>
              <a:rPr lang="nl-NL" sz="2400">
                <a:solidFill>
                  <a:srgbClr val="FF0000"/>
                </a:solidFill>
                <a:latin typeface="Times New Roman"/>
                <a:ea typeface="Times New Roman"/>
              </a:rPr>
              <a:t>+ Tạo bức tranh in màu như thế nào để có nhịp điệu và sự   hài hoà?</a:t>
            </a:r>
          </a:p>
          <a:p>
            <a:pPr indent="457200" algn="just">
              <a:lnSpc>
                <a:spcPct val="115000"/>
              </a:lnSpc>
              <a:spcBef>
                <a:spcPts val="600"/>
              </a:spcBef>
              <a:spcAft>
                <a:spcPts val="600"/>
              </a:spcAft>
              <a:tabLst>
                <a:tab pos="2743200" algn="ctr"/>
                <a:tab pos="5486400" algn="r"/>
              </a:tabLst>
            </a:pPr>
            <a:r>
              <a:rPr lang="fr-FR" sz="2400">
                <a:solidFill>
                  <a:srgbClr val="C00000"/>
                </a:solidFill>
                <a:latin typeface="Times New Roman"/>
                <a:ea typeface="Times New Roman"/>
                <a:cs typeface="Times New Roman"/>
              </a:rPr>
              <a:t> </a:t>
            </a:r>
            <a:r>
              <a:rPr lang="fr-FR" sz="2400">
                <a:solidFill>
                  <a:srgbClr val="00B0F0"/>
                </a:solidFill>
                <a:latin typeface="Times New Roman"/>
                <a:ea typeface="Times New Roman"/>
                <a:cs typeface="Times New Roman"/>
              </a:rPr>
              <a:t>B3: In thêm hình, màu tạo sự hài hoà và nhịp điệu cho bức tranh.</a:t>
            </a:r>
            <a:endParaRPr lang="en-US" sz="2400">
              <a:solidFill>
                <a:srgbClr val="00B0F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B4: Hoàn thiện bức tranh.</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NĂNG</a:t>
            </a:r>
          </a:p>
          <a:p>
            <a:pPr indent="457200" algn="just">
              <a:lnSpc>
                <a:spcPct val="115000"/>
              </a:lnSpc>
              <a:spcBef>
                <a:spcPts val="600"/>
              </a:spcBef>
              <a:spcAft>
                <a:spcPts val="600"/>
              </a:spcAft>
            </a:pPr>
            <a:r>
              <a:rPr lang="fr-FR" sz="2800" b="1">
                <a:solidFill>
                  <a:srgbClr val="C00000"/>
                </a:solidFill>
                <a:latin typeface="Times New Roman"/>
                <a:ea typeface="Times New Roman"/>
                <a:cs typeface="Times New Roman"/>
              </a:rPr>
              <a:t>Cách 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828799"/>
            <a:ext cx="4292390" cy="472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82416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122" name="Picture 2" descr="C:\Users\Administrator\Downloads\317dc52b9dcc6a9233d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54182"/>
            <a:ext cx="28194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ownloads\82dfd82a88c97f9726d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516082"/>
            <a:ext cx="2712027"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526" y="4050217"/>
            <a:ext cx="3155373" cy="2392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5" name="Picture 3" descr="C:\Users\Administrator\Downloads\ba60c542f3c704995dd6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700" y="3938262"/>
            <a:ext cx="3352799" cy="2556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descr="C:\Users\Administrator\Downloads\8a00e241ecc51b9b42d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3938262"/>
            <a:ext cx="3619499" cy="269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2822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485548"/>
          </a:xfrm>
        </p:spPr>
        <p:txBody>
          <a:bodyPr>
            <a:noAutofit/>
          </a:bodyPr>
          <a:lstStyle/>
          <a:p>
            <a:r>
              <a:rPr lang="en-US" sz="4800" b="1" dirty="0">
                <a:solidFill>
                  <a:srgbClr val="FF0000"/>
                </a:solidFill>
                <a:latin typeface="Times New Roman" panose="02020603050405020304" pitchFamily="18" charset="0"/>
                <a:cs typeface="Times New Roman" panose="02020603050405020304" pitchFamily="18" charset="0"/>
              </a:rPr>
              <a:t>               CHỦ ĐỀ</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BIỂU CẢM CỦA MÀU SẮC </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3</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in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a:t>
            </a:r>
            <a:r>
              <a:rPr lang="en-US" sz="3200" b="1">
                <a:solidFill>
                  <a:srgbClr val="FF0000"/>
                </a:solidFill>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217476039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4" name="Picture 2" descr="C:\Users\Administrator\Downloads\65eb3d00d6dd218378c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55" y="1028700"/>
            <a:ext cx="2667000"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descr="C:\Users\Administrator\Downloads\e76c499ea243551d0c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2073" y="2971800"/>
            <a:ext cx="25908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678874"/>
            <a:ext cx="2548448" cy="3664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2073" y="374073"/>
            <a:ext cx="2445328" cy="23137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227143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8202" y="1676397"/>
            <a:ext cx="3352793"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4804062" y="1812708"/>
            <a:ext cx="4111337" cy="46581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15000"/>
              </a:lnSpc>
              <a:spcAft>
                <a:spcPts val="800"/>
              </a:spcAft>
            </a:pPr>
            <a:r>
              <a:rPr lang="fr-FR" sz="2200">
                <a:solidFill>
                  <a:srgbClr val="0070C0"/>
                </a:solidFill>
                <a:latin typeface="Times New Roman"/>
                <a:ea typeface="Calibri"/>
                <a:cs typeface="Times New Roman"/>
              </a:rPr>
              <a:t>+ Có thể chọn những vật liệu nào để làm khuôn in?</a:t>
            </a:r>
            <a:endParaRPr lang="en-US" sz="2200">
              <a:solidFill>
                <a:srgbClr val="0070C0"/>
              </a:solidFill>
              <a:ea typeface="Calibri"/>
              <a:cs typeface="Times New Roman"/>
            </a:endParaRPr>
          </a:p>
          <a:p>
            <a:pPr algn="just">
              <a:lnSpc>
                <a:spcPct val="115000"/>
              </a:lnSpc>
              <a:spcAft>
                <a:spcPts val="800"/>
              </a:spcAft>
            </a:pPr>
            <a:r>
              <a:rPr lang="fr-FR" sz="2200">
                <a:solidFill>
                  <a:schemeClr val="accent2"/>
                </a:solidFill>
                <a:latin typeface="Times New Roman"/>
                <a:ea typeface="Calibri"/>
                <a:cs typeface="Times New Roman"/>
              </a:rPr>
              <a:t>+ Khi in, cần sử dụng loại màu nào?</a:t>
            </a:r>
            <a:endParaRPr lang="en-US" sz="2200">
              <a:solidFill>
                <a:schemeClr val="accent2"/>
              </a:solidFill>
              <a:ea typeface="Calibri"/>
              <a:cs typeface="Times New Roman"/>
            </a:endParaRPr>
          </a:p>
          <a:p>
            <a:pPr algn="just">
              <a:lnSpc>
                <a:spcPct val="115000"/>
              </a:lnSpc>
              <a:spcAft>
                <a:spcPts val="800"/>
              </a:spcAft>
            </a:pPr>
            <a:r>
              <a:rPr lang="fr-FR" sz="2200">
                <a:solidFill>
                  <a:srgbClr val="000000"/>
                </a:solidFill>
                <a:latin typeface="Times New Roman"/>
                <a:ea typeface="Calibri"/>
                <a:cs typeface="Times New Roman"/>
              </a:rPr>
              <a:t>+ Khi thực hiện in, mức độ màu phải như thế nào để in được hình rõ nét?</a:t>
            </a:r>
            <a:endParaRPr lang="en-US" sz="2200">
              <a:ea typeface="Calibri"/>
              <a:cs typeface="Times New Roman"/>
            </a:endParaRPr>
          </a:p>
          <a:p>
            <a:pPr algn="just">
              <a:lnSpc>
                <a:spcPct val="115000"/>
              </a:lnSpc>
              <a:spcAft>
                <a:spcPts val="800"/>
              </a:spcAft>
            </a:pPr>
            <a:r>
              <a:rPr lang="fr-FR" sz="2200">
                <a:solidFill>
                  <a:schemeClr val="accent2">
                    <a:lumMod val="75000"/>
                  </a:schemeClr>
                </a:solidFill>
                <a:latin typeface="Times New Roman"/>
                <a:ea typeface="Calibri"/>
                <a:cs typeface="Times New Roman"/>
              </a:rPr>
              <a:t>+ Bố cục các hình in mong bức tranh phải như thế nào để tạo được bức tranh hài hoà về nét, hình, màu?</a:t>
            </a:r>
            <a:endParaRPr lang="en-US" sz="2200">
              <a:solidFill>
                <a:schemeClr val="accent2">
                  <a:lumMod val="75000"/>
                </a:schemeClr>
              </a:solidFill>
              <a:ea typeface="Calibri"/>
              <a:cs typeface="Times New Roman"/>
            </a:endParaRPr>
          </a:p>
        </p:txBody>
      </p:sp>
      <p:sp>
        <p:nvSpPr>
          <p:cNvPr id="5" name="Rectangle 4"/>
          <p:cNvSpPr/>
          <p:nvPr/>
        </p:nvSpPr>
        <p:spPr>
          <a:xfrm>
            <a:off x="380999" y="418135"/>
            <a:ext cx="5486401" cy="123726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ctr">
              <a:lnSpc>
                <a:spcPct val="115000"/>
              </a:lnSpc>
              <a:spcBef>
                <a:spcPts val="600"/>
              </a:spcBef>
              <a:spcAft>
                <a:spcPts val="600"/>
              </a:spcAft>
              <a:defRPr/>
            </a:pPr>
            <a:r>
              <a:rPr lang="en-US" sz="2800" b="1" kern="0">
                <a:solidFill>
                  <a:srgbClr val="FF0000"/>
                </a:solidFill>
                <a:latin typeface="Times New Roman"/>
                <a:ea typeface="Calibri"/>
                <a:cs typeface="Times New Roman"/>
              </a:rPr>
              <a:t>3. LUYỆN TẬP - SÁNG TẠO </a:t>
            </a:r>
          </a:p>
          <a:p>
            <a:pPr lvl="0" indent="457200" algn="ctr">
              <a:lnSpc>
                <a:spcPct val="115000"/>
              </a:lnSpc>
              <a:spcBef>
                <a:spcPts val="600"/>
              </a:spcBef>
              <a:spcAft>
                <a:spcPts val="600"/>
              </a:spcAft>
              <a:defRPr/>
            </a:pPr>
            <a:r>
              <a:rPr lang="en-US" sz="2800" b="1" kern="0">
                <a:solidFill>
                  <a:srgbClr val="C00000"/>
                </a:solidFill>
                <a:latin typeface="Times New Roman"/>
                <a:ea typeface="Calibri"/>
                <a:cs typeface="Times New Roman"/>
              </a:rPr>
              <a:t>Tạo bức tranh in hoa, lá</a:t>
            </a:r>
            <a:endParaRPr lang="en-US" sz="2800" b="1" kern="0" dirty="0">
              <a:solidFill>
                <a:srgbClr val="C00000"/>
              </a:solidFill>
              <a:latin typeface="Times New Roman"/>
              <a:ea typeface="Calibri"/>
              <a:cs typeface="Times New Roman"/>
            </a:endParaRPr>
          </a:p>
        </p:txBody>
      </p:sp>
    </p:spTree>
    <p:extLst>
      <p:ext uri="{BB962C8B-B14F-4D97-AF65-F5344CB8AC3E}">
        <p14:creationId xmlns:p14="http://schemas.microsoft.com/office/powerpoint/2010/main" val="709684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295400" y="304800"/>
            <a:ext cx="6705600" cy="25360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ctr">
              <a:lnSpc>
                <a:spcPct val="115000"/>
              </a:lnSpc>
              <a:spcBef>
                <a:spcPts val="600"/>
              </a:spcBef>
              <a:spcAft>
                <a:spcPts val="600"/>
              </a:spcAft>
              <a:defRPr/>
            </a:pPr>
            <a:r>
              <a:rPr lang="en-US" sz="3200" b="1" kern="0" dirty="0">
                <a:solidFill>
                  <a:srgbClr val="FF0000"/>
                </a:solidFill>
                <a:latin typeface="Times New Roman"/>
                <a:ea typeface="Calibri"/>
                <a:cs typeface="Times New Roman"/>
              </a:rPr>
              <a:t>3</a:t>
            </a:r>
            <a:r>
              <a:rPr lang="en-US" sz="3200" b="1" kern="0">
                <a:solidFill>
                  <a:srgbClr val="FF0000"/>
                </a:solidFill>
                <a:latin typeface="Times New Roman"/>
                <a:ea typeface="Calibri"/>
                <a:cs typeface="Times New Roman"/>
              </a:rPr>
              <a:t>. LUYỆN TẬP – SÁNG TẠO</a:t>
            </a:r>
          </a:p>
          <a:p>
            <a:pPr indent="457200" algn="ctr">
              <a:lnSpc>
                <a:spcPct val="115000"/>
              </a:lnSpc>
              <a:spcBef>
                <a:spcPts val="600"/>
              </a:spcBef>
              <a:spcAft>
                <a:spcPts val="600"/>
              </a:spcAft>
              <a:defRPr/>
            </a:pPr>
            <a:r>
              <a:rPr lang="en-US" sz="2800" b="1" kern="0">
                <a:solidFill>
                  <a:srgbClr val="C00000"/>
                </a:solidFill>
                <a:latin typeface="Times New Roman"/>
                <a:ea typeface="Calibri"/>
                <a:cs typeface="Times New Roman"/>
              </a:rPr>
              <a:t>Tạo </a:t>
            </a:r>
            <a:r>
              <a:rPr lang="en-US" sz="2800" b="1" kern="0" dirty="0" err="1">
                <a:solidFill>
                  <a:srgbClr val="C00000"/>
                </a:solidFill>
                <a:latin typeface="Times New Roman"/>
                <a:ea typeface="Calibri"/>
                <a:cs typeface="Times New Roman"/>
              </a:rPr>
              <a:t>bức</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tranh</a:t>
            </a:r>
            <a:r>
              <a:rPr lang="en-US" sz="2800" b="1" kern="0" dirty="0">
                <a:solidFill>
                  <a:srgbClr val="C00000"/>
                </a:solidFill>
                <a:latin typeface="Times New Roman"/>
                <a:ea typeface="Calibri"/>
                <a:cs typeface="Times New Roman"/>
              </a:rPr>
              <a:t> in </a:t>
            </a:r>
            <a:r>
              <a:rPr lang="en-US" sz="2800" b="1" kern="0" dirty="0" err="1">
                <a:solidFill>
                  <a:srgbClr val="C00000"/>
                </a:solidFill>
                <a:latin typeface="Times New Roman"/>
                <a:ea typeface="Calibri"/>
                <a:cs typeface="Times New Roman"/>
              </a:rPr>
              <a:t>hoa</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lá</a:t>
            </a:r>
            <a:endParaRPr lang="en-US" sz="2800" b="1" kern="0" dirty="0">
              <a:solidFill>
                <a:srgbClr val="C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Chọn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khuôn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bằng</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vật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sẵn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có</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hoặc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tự</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tạo</a:t>
            </a:r>
            <a:endParaRPr lang="en-US" sz="2400" b="1" kern="0" dirty="0">
              <a:solidFill>
                <a:sysClr val="windowText" lastClr="0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Thực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hiện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tranh</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hoa</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lá</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theo</a:t>
            </a:r>
            <a:r>
              <a:rPr lang="en-US" sz="2400" b="1" kern="0" dirty="0">
                <a:solidFill>
                  <a:sysClr val="windowText" lastClr="000000"/>
                </a:solidFill>
                <a:latin typeface="Times New Roman"/>
                <a:ea typeface="Calibri"/>
                <a:cs typeface="Times New Roman"/>
              </a:rPr>
              <a:t> ý </a:t>
            </a:r>
            <a:r>
              <a:rPr lang="en-US" sz="2400" b="1" kern="0" dirty="0" err="1">
                <a:solidFill>
                  <a:sysClr val="windowText" lastClr="000000"/>
                </a:solidFill>
                <a:latin typeface="Times New Roman"/>
                <a:ea typeface="Calibri"/>
                <a:cs typeface="Times New Roman"/>
              </a:rPr>
              <a:t>thích</a:t>
            </a:r>
            <a:endParaRPr lang="en-US" sz="2400" b="1" kern="0" dirty="0">
              <a:solidFill>
                <a:sysClr val="windowText" lastClr="000000"/>
              </a:solidFill>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843646" y="1804552"/>
            <a:ext cx="3200400" cy="5839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50825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2362200" y="457200"/>
            <a:ext cx="3962400"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KHUÔN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IN TỰ NHIÊN</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19200"/>
            <a:ext cx="8153400" cy="5123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7884060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58352"/>
            <a:ext cx="2659705" cy="20085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27" y="4458352"/>
            <a:ext cx="2719387"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8" name="Picture 4" descr="C:\Users\Administrator\Downloads\5eb4ce36c9843eda67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9932" y="1464035"/>
            <a:ext cx="2346868" cy="2454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0" name="Picture 6" descr="C:\Users\Administrator\Downloads\0050c7c8c07a37246e6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085" y="4507575"/>
            <a:ext cx="2335775"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2500744" y="533400"/>
            <a:ext cx="3839187"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just">
              <a:lnSpc>
                <a:spcPct val="115000"/>
              </a:lnSpc>
              <a:spcBef>
                <a:spcPts val="600"/>
              </a:spcBef>
              <a:spcAft>
                <a:spcPts val="600"/>
              </a:spcAft>
              <a:defRPr/>
            </a:pPr>
            <a:r>
              <a:rPr lang="en-US" sz="2400" b="1" kern="0">
                <a:solidFill>
                  <a:sysClr val="windowText" lastClr="000000"/>
                </a:solidFill>
                <a:latin typeface="Times New Roman"/>
                <a:ea typeface="Calibri"/>
                <a:cs typeface="Times New Roman"/>
              </a:rPr>
              <a:t>KHUÔN IN TỰ LÀM</a:t>
            </a:r>
            <a:endParaRPr lang="en-US" sz="2400" b="1" kern="0" dirty="0">
              <a:solidFill>
                <a:sysClr val="windowText" lastClr="000000"/>
              </a:solidFill>
              <a:latin typeface="Times New Roman"/>
              <a:ea typeface="Calibri"/>
              <a:cs typeface="Times New Roman"/>
            </a:endParaRPr>
          </a:p>
        </p:txBody>
      </p:sp>
      <p:pic>
        <p:nvPicPr>
          <p:cNvPr id="1031" name="Picture 7" descr="C:\Users\Administrator\Downloads\abab83cc877e7020296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490521"/>
            <a:ext cx="2514600" cy="2366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2" name="Picture 8" descr="C:\Users\Administrator\Downloads\8305360e79bc8ee2d7a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085" y="1525156"/>
            <a:ext cx="2560268" cy="23321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15572627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457200" y="457200"/>
            <a:ext cx="8229600" cy="8398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ctr" defTabSz="914400" eaLnBrk="1" fontAlgn="auto" latinLnBrk="0" hangingPunct="1">
              <a:lnSpc>
                <a:spcPct val="115000"/>
              </a:lnSpc>
              <a:spcBef>
                <a:spcPts val="600"/>
              </a:spcBef>
              <a:spcAft>
                <a:spcPts val="600"/>
              </a:spcAft>
              <a:buClrTx/>
              <a:buSzTx/>
              <a:buFontTx/>
              <a:buNone/>
              <a:tabLst/>
              <a:defRPr/>
            </a:pPr>
            <a:r>
              <a:rPr lang="en-US" sz="2200" b="1" kern="0" dirty="0">
                <a:solidFill>
                  <a:sysClr val="windowText" lastClr="000000"/>
                </a:solidFill>
                <a:latin typeface="Times New Roman"/>
                <a:ea typeface="Calibri"/>
                <a:cs typeface="Times New Roman"/>
              </a:rPr>
              <a:t>MỘT SỐ TRANH TỪ KHUÔN IN TỰ NHIÊN VÀ KHUÔN IN TỰ TẠO HÌNH HOA LÁ</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1524001"/>
            <a:ext cx="39624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1" y="1524000"/>
            <a:ext cx="3810000" cy="2438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1" y="4132153"/>
            <a:ext cx="3962401" cy="244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189355"/>
            <a:ext cx="3809999" cy="23256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835879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ownloads\31b1bc4f5792a0ccf9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715364"/>
            <a:ext cx="24384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3" name="Picture 5" descr="C:\Users\Administrator\Downloads\f403e21509c8fe96a7d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15364"/>
            <a:ext cx="2438400" cy="3306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6" name="Picture 8" descr="C:\Users\Administrator\Downloads\975a9652efe018be41f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668698"/>
            <a:ext cx="25908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191000"/>
            <a:ext cx="3432175"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799" y="4191000"/>
            <a:ext cx="3352801"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546640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91086" y="304800"/>
            <a:ext cx="8038514" cy="434272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a:solidFill>
                  <a:srgbClr val="FF0000"/>
                </a:solidFill>
                <a:latin typeface="Times New Roman"/>
                <a:ea typeface="Calibri"/>
                <a:cs typeface="Times New Roman"/>
              </a:rPr>
              <a:t>4. PHÂN TÍCH – ĐÁNH GIÁ</a:t>
            </a:r>
          </a:p>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a:solidFill>
                  <a:srgbClr val="C00000"/>
                </a:solidFill>
                <a:latin typeface="Times New Roman"/>
                <a:ea typeface="Calibri"/>
                <a:cs typeface="Times New Roman"/>
              </a:rPr>
              <a:t>Trưng bày sản phẩm và chia sẻ</a:t>
            </a:r>
            <a:endParaRPr lang="en-US" sz="2400" b="1" kern="0" dirty="0">
              <a:solidFill>
                <a:srgbClr val="C00000"/>
              </a:solidFill>
              <a:latin typeface="Times New Roman"/>
              <a:ea typeface="Calibri"/>
              <a:cs typeface="Times New Roman"/>
            </a:endParaRPr>
          </a:p>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Nêu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nhận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phân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tích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dirty="0" err="1">
                <a:solidFill>
                  <a:sysClr val="windowText" lastClr="000000"/>
                </a:solidFill>
                <a:latin typeface="Times New Roman"/>
                <a:ea typeface="Calibri"/>
                <a:cs typeface="Times New Roman"/>
              </a:rPr>
              <a:t>Bài</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r>
              <a:rPr lang="en-US" sz="2400" kern="0" dirty="0">
                <a:solidFill>
                  <a:sysClr val="windowText" lastClr="000000"/>
                </a:solidFill>
                <a:latin typeface="Times New Roman"/>
                <a:ea typeface="Calibri"/>
                <a:cs typeface="Times New Roman"/>
              </a:rPr>
              <a:t> in </a:t>
            </a:r>
            <a:r>
              <a:rPr lang="en-US" sz="2400" kern="0" dirty="0" err="1">
                <a:solidFill>
                  <a:sysClr val="windowText" lastClr="000000"/>
                </a:solidFill>
                <a:latin typeface="Times New Roman"/>
                <a:ea typeface="Calibri"/>
                <a:cs typeface="Times New Roman"/>
              </a:rPr>
              <a:t>hoa</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lá</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em</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yêu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thích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Biểu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của</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nét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màu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trong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Kĩ</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thuật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chất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lượng</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baseline="0" dirty="0" err="1">
                <a:solidFill>
                  <a:sysClr val="windowText" lastClr="000000"/>
                </a:solidFill>
                <a:latin typeface="Times New Roman"/>
                <a:ea typeface="Calibri"/>
                <a:cs typeface="Times New Roman"/>
              </a:rPr>
              <a:t>Cách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điều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chỉnh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để</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hoàn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thiện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và</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nâng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cao</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tính</a:t>
            </a:r>
            <a:r>
              <a:rPr lang="en-US" sz="24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thẩm</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mĩ</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cho</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bức</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tranh</a:t>
            </a:r>
            <a:r>
              <a:rPr lang="en-US" sz="2200" kern="0" dirty="0">
                <a:solidFill>
                  <a:sysClr val="windowText" lastClr="000000"/>
                </a:solidFill>
                <a:latin typeface="Times New Roman"/>
                <a:ea typeface="Calibri"/>
                <a:cs typeface="Times New Roman"/>
              </a:rPr>
              <a:t> </a:t>
            </a:r>
            <a:endParaRPr kumimoji="0" lang="en-US" sz="220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364181"/>
            <a:ext cx="3295943" cy="21474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654627"/>
            <a:ext cx="2452369"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476" y="4343400"/>
            <a:ext cx="2779835" cy="2133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42163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barn(inVertical)">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barn(inVertical)">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291567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a:solidFill>
                  <a:srgbClr val="FF0000"/>
                </a:solidFill>
                <a:latin typeface="Times New Roman"/>
                <a:ea typeface="Calibri"/>
                <a:cs typeface="Times New Roman"/>
              </a:rPr>
              <a:t>5. VẬN DỤNG – PHÁT TRIỂN</a:t>
            </a:r>
          </a:p>
          <a:p>
            <a:pPr indent="457200" algn="just">
              <a:lnSpc>
                <a:spcPct val="115000"/>
              </a:lnSpc>
              <a:spcBef>
                <a:spcPts val="600"/>
              </a:spcBef>
              <a:spcAft>
                <a:spcPts val="600"/>
              </a:spcAft>
              <a:defRPr/>
            </a:pPr>
            <a:r>
              <a:rPr lang="en-US" sz="2800" b="1" kern="0">
                <a:solidFill>
                  <a:srgbClr val="C00000"/>
                </a:solidFill>
                <a:latin typeface="Times New Roman"/>
                <a:ea typeface="Calibri"/>
                <a:cs typeface="Times New Roman"/>
              </a:rPr>
              <a:t>Tìm hiểu nghệ thuật trong đời sống </a:t>
            </a:r>
          </a:p>
          <a:p>
            <a:pPr indent="457200" algn="just">
              <a:lnSpc>
                <a:spcPct val="115000"/>
              </a:lnSpc>
              <a:spcBef>
                <a:spcPts val="600"/>
              </a:spcBef>
              <a:spcAft>
                <a:spcPts val="600"/>
              </a:spcAft>
              <a:defRPr/>
            </a:pPr>
            <a:r>
              <a:rPr lang="en-US" sz="2800" b="1" kern="0">
                <a:solidFill>
                  <a:srgbClr val="0070C0"/>
                </a:solidFill>
                <a:latin typeface="Times New Roman"/>
                <a:ea typeface="Calibri"/>
                <a:cs typeface="Times New Roman"/>
              </a:rPr>
              <a:t>* Quan sát 2 tác phẩm tranh in </a:t>
            </a:r>
            <a:endParaRPr lang="en-US" sz="2000" b="1" kern="0" dirty="0">
              <a:solidFill>
                <a:srgbClr val="0070C0"/>
              </a:solidFill>
              <a:latin typeface="Times New Roman"/>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Em thích tác phẩm tranh in nào? Vì sao?</a:t>
            </a:r>
            <a:endParaRPr lang="en-US" sz="2400">
              <a:solidFill>
                <a:prstClr val="black"/>
              </a:solidFill>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Theo em, kĩ thuật in có thể ứng dụng trong đời sống như thế nào?</a:t>
            </a:r>
            <a:endParaRPr lang="en-US" sz="2400">
              <a:solidFill>
                <a:prstClr val="black"/>
              </a:solidFill>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3733800"/>
            <a:ext cx="3657600" cy="281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733800"/>
            <a:ext cx="3352800" cy="27916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0456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down)">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34917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a:solidFill>
                  <a:srgbClr val="FF0000"/>
                </a:solidFill>
                <a:latin typeface="Times New Roman"/>
                <a:ea typeface="Calibri"/>
                <a:cs typeface="Times New Roman"/>
              </a:rPr>
              <a:t>5. VẬN DỤNG – PHÁT TRIỂN</a:t>
            </a:r>
          </a:p>
          <a:p>
            <a:pPr indent="457200" algn="just">
              <a:lnSpc>
                <a:spcPct val="115000"/>
              </a:lnSpc>
              <a:spcBef>
                <a:spcPts val="600"/>
              </a:spcBef>
              <a:spcAft>
                <a:spcPts val="600"/>
              </a:spcAft>
              <a:defRPr/>
            </a:pPr>
            <a:r>
              <a:rPr lang="en-US" sz="2800" b="1" kern="0">
                <a:solidFill>
                  <a:srgbClr val="C00000"/>
                </a:solidFill>
                <a:latin typeface="Times New Roman"/>
                <a:ea typeface="Calibri"/>
                <a:cs typeface="Times New Roman"/>
              </a:rPr>
              <a:t>Tìm hiểu nghệ thuật trong đời sống </a:t>
            </a:r>
            <a:endParaRPr lang="en-US" sz="2800" b="1" kern="0" dirty="0">
              <a:solidFill>
                <a:srgbClr val="C00000"/>
              </a:solidFill>
              <a:latin typeface="Times New Roman"/>
              <a:ea typeface="Calibri"/>
              <a:cs typeface="Times New Roman"/>
            </a:endParaRPr>
          </a:p>
          <a:p>
            <a:pPr indent="457200" algn="just">
              <a:lnSpc>
                <a:spcPct val="115000"/>
              </a:lnSpc>
              <a:spcBef>
                <a:spcPts val="600"/>
              </a:spcBef>
              <a:spcAft>
                <a:spcPts val="600"/>
              </a:spcAft>
              <a:defRPr/>
            </a:pPr>
            <a:r>
              <a:rPr lang="en-US" sz="2200" b="1" kern="0" dirty="0" err="1">
                <a:solidFill>
                  <a:sysClr val="windowText" lastClr="000000"/>
                </a:solidFill>
                <a:latin typeface="Times New Roman"/>
                <a:ea typeface="Calibri"/>
                <a:cs typeface="Times New Roman"/>
              </a:rPr>
              <a:t>Quan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sát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chỉ</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ra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ảnh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trong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sắc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a:t>
            </a:r>
          </a:p>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thuộc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đồ</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được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bằng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tiếp</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chấm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từ</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một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khuôn</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lên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mặt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a:t>
            </a:r>
            <a:r>
              <a:rPr lang="en-US" sz="2200" b="1" kern="0" dirty="0" err="1">
                <a:solidFill>
                  <a:sysClr val="windowText" lastClr="000000"/>
                </a:solidFill>
                <a:latin typeface="Times New Roman"/>
                <a:ea typeface="Calibri"/>
                <a:cs typeface="Times New Roman"/>
              </a:rPr>
              <a:t>để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ý </a:t>
            </a:r>
            <a:r>
              <a:rPr lang="en-US" sz="2200" b="1" kern="0" dirty="0" err="1">
                <a:solidFill>
                  <a:sysClr val="windowText" lastClr="000000"/>
                </a:solidFill>
                <a:latin typeface="Times New Roman"/>
                <a:ea typeface="Calibri"/>
                <a:cs typeface="Times New Roman"/>
              </a:rPr>
              <a:t>tưởng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của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sĩ</a:t>
            </a:r>
            <a:r>
              <a:rPr lang="en-US" sz="2200" b="1" ker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4191000"/>
            <a:ext cx="36576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163291"/>
            <a:ext cx="33528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89678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368100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latin typeface="Times New Roman"/>
                <a:ea typeface="Times New Roman"/>
                <a:cs typeface="Times New Roman"/>
              </a:rPr>
              <a:t>I. MỤC TIÊU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1. Mức độ, yêu cầu cần đạt</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Chỉ ra được một số kĩ thuật in từ các vật liệu khác nhau.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Tạo được bức tranh in hoa, lá.</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Nhận biết được biểu cảm và nét đẹp tạo hình của hoa, lá trong sản phẩm in. Biết được cách vận dụng kĩ thuật in trong học tập và sáng tạo mĩ thuật.</a:t>
            </a:r>
            <a:endParaRPr lang="en-US" sz="2400">
              <a:latin typeface="Times New Roman"/>
              <a:ea typeface="Calibri"/>
              <a:cs typeface="Times New Roman"/>
            </a:endParaRPr>
          </a:p>
        </p:txBody>
      </p:sp>
    </p:spTree>
    <p:extLst>
      <p:ext uri="{BB962C8B-B14F-4D97-AF65-F5344CB8AC3E}">
        <p14:creationId xmlns:p14="http://schemas.microsoft.com/office/powerpoint/2010/main" val="43855297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có</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ứng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nhiều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loại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phục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vụ</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đời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sống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như</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gói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hàng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váy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lô</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giày</a:t>
            </a:r>
            <a:r>
              <a:rPr lang="en-US" sz="2200" b="1" ker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287" y="1502497"/>
            <a:ext cx="2835275"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91" y="4180636"/>
            <a:ext cx="2916382" cy="272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dministrator\Desktop\0f029828000720185a8cc97caf5ba1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09" y="1610183"/>
            <a:ext cx="5629275" cy="26708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C:\Users\Administrator\Desktop\Vans-Era-Floral-rag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5991" y="4419600"/>
            <a:ext cx="2624571" cy="2157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9" name="Picture 7" descr="C:\Users\Administrator\Desktop\afe2e88bd9e57fe2e52fbb479aec8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0" y="4419600"/>
            <a:ext cx="2035319" cy="21985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6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barn(inVertical)">
                                      <p:cBhvr>
                                        <p:cTn id="18" dur="500"/>
                                        <p:tgtEl>
                                          <p:spTgt spid="3075"/>
                                        </p:tgtEl>
                                      </p:cBhvr>
                                    </p:animEffect>
                                  </p:childTnLst>
                                </p:cTn>
                              </p:par>
                              <p:par>
                                <p:cTn id="19" presetID="16" presetClass="entr" presetSubtype="21" fill="hold" nodeType="with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barn(inVertical)">
                                      <p:cBhvr>
                                        <p:cTn id="21" dur="500"/>
                                        <p:tgtEl>
                                          <p:spTgt spid="3079"/>
                                        </p:tgtEl>
                                      </p:cBhvr>
                                    </p:animEffect>
                                  </p:childTnLst>
                                </p:cTn>
                              </p:par>
                              <p:par>
                                <p:cTn id="22" presetID="16" presetClass="entr" presetSubtype="21"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barn(inVertical)">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200" b="1" i="0" u="none" strike="noStrike" kern="0" cap="none" spc="0" normalizeH="0">
                <a:ln>
                  <a:noFill/>
                </a:ln>
                <a:solidFill>
                  <a:sysClr val="windowText" lastClr="000000"/>
                </a:solidFill>
                <a:effectLst/>
                <a:uLnTx/>
                <a:uFillTx/>
                <a:latin typeface="Times New Roman"/>
                <a:ea typeface="Calibri"/>
                <a:cs typeface="Times New Roman"/>
              </a:rPr>
              <a:t>Kĩ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in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đồ</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họa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dụng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khá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phổ</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biến</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trong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đời</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sống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coa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thể</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tác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phẩm</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mĩ</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nâng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cao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giá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trị</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tính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18" y="2133600"/>
            <a:ext cx="4114800" cy="3124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591" y="2168236"/>
            <a:ext cx="3708009" cy="3124200"/>
          </a:xfrm>
          <a:prstGeom prst="rect">
            <a:avLst/>
          </a:prstGeom>
        </p:spPr>
      </p:pic>
    </p:spTree>
    <p:extLst>
      <p:ext uri="{BB962C8B-B14F-4D97-AF65-F5344CB8AC3E}">
        <p14:creationId xmlns:p14="http://schemas.microsoft.com/office/powerpoint/2010/main" val="685858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457200" y="1066800"/>
            <a:ext cx="8382000" cy="3976473"/>
          </a:xfrm>
          <a:prstGeom prst="rect">
            <a:avLst/>
          </a:prstGeom>
        </p:spPr>
        <p:txBody>
          <a:bodyPr wrap="square">
            <a:spAutoFit/>
          </a:bodyPr>
          <a:lstStyle/>
          <a:p>
            <a:pPr indent="457200" algn="just">
              <a:lnSpc>
                <a:spcPct val="115000"/>
              </a:lnSpc>
              <a:spcBef>
                <a:spcPts val="600"/>
              </a:spcBef>
              <a:spcAft>
                <a:spcPts val="600"/>
              </a:spcAft>
              <a:tabLst>
                <a:tab pos="2743200" algn="ctr"/>
                <a:tab pos="5486400" algn="r"/>
              </a:tabLst>
            </a:pPr>
            <a:r>
              <a:rPr lang="nl-NL" sz="3200" b="1" dirty="0">
                <a:solidFill>
                  <a:srgbClr val="FF0000"/>
                </a:solidFill>
                <a:latin typeface="Times New Roman"/>
                <a:ea typeface="Times New Roman"/>
                <a:cs typeface="Times New Roman"/>
              </a:rPr>
              <a:t>*Hướng dẫn HS chuẩn </a:t>
            </a:r>
            <a:r>
              <a:rPr lang="nl-NL" sz="3200" b="1">
                <a:solidFill>
                  <a:srgbClr val="FF0000"/>
                </a:solidFill>
                <a:latin typeface="Times New Roman"/>
                <a:ea typeface="Times New Roman"/>
                <a:cs typeface="Times New Roman"/>
              </a:rPr>
              <a:t>bị  bài </a:t>
            </a:r>
            <a:r>
              <a:rPr lang="nl-NL" sz="3200" b="1" dirty="0">
                <a:solidFill>
                  <a:srgbClr val="FF0000"/>
                </a:solidFill>
                <a:latin typeface="Times New Roman"/>
                <a:ea typeface="Times New Roman"/>
                <a:cs typeface="Times New Roman"/>
              </a:rPr>
              <a:t>học sau</a:t>
            </a:r>
            <a:r>
              <a:rPr lang="nl-NL" sz="3200" dirty="0">
                <a:solidFill>
                  <a:srgbClr val="FF0000"/>
                </a:solidFill>
                <a:latin typeface="Times New Roman"/>
                <a:ea typeface="Times New Roman"/>
                <a:cs typeface="Times New Roman"/>
              </a:rPr>
              <a:t>:</a:t>
            </a:r>
            <a:endParaRPr lang="en-US" sz="3200" dirty="0">
              <a:solidFill>
                <a:srgbClr val="FF000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Xem trước bài học “ Thiệp chúc mừng ”</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Chuẩn bị các học liệu liên quan đến nội dung bài học</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Chuẩn bị bút chì, màu vẽ, giấy, bìa màu, keo, hồ dán...</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Sản phẩm mĩ thuật của bài học trước.</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Giấy  khổ A3, A4(giấy trắng hoặc giấy màu) màu vẽ ( màu nước, wat</a:t>
            </a:r>
            <a:r>
              <a:rPr lang="nl-NL" sz="2400">
                <a:solidFill>
                  <a:srgbClr val="000000"/>
                </a:solidFill>
                <a:latin typeface="Times New Roman"/>
                <a:ea typeface="Times New Roman"/>
                <a:cs typeface="Times New Roman"/>
              </a:rPr>
              <a:t>, </a:t>
            </a:r>
            <a:r>
              <a:rPr lang="fr-FR" sz="2400">
                <a:solidFill>
                  <a:srgbClr val="000000"/>
                </a:solidFill>
                <a:latin typeface="Times New Roman"/>
                <a:ea typeface="Calibri"/>
                <a:cs typeface="Times New Roman"/>
              </a:rPr>
              <a:t>acrylic.)</a:t>
            </a:r>
            <a:endParaRPr lang="en-US" sz="2400" dirty="0">
              <a:effectLst/>
              <a:latin typeface="Times New Roman"/>
              <a:ea typeface="Calibri"/>
              <a:cs typeface="Times New Roman"/>
            </a:endParaRPr>
          </a:p>
        </p:txBody>
      </p:sp>
    </p:spTree>
    <p:extLst>
      <p:ext uri="{BB962C8B-B14F-4D97-AF65-F5344CB8AC3E}">
        <p14:creationId xmlns:p14="http://schemas.microsoft.com/office/powerpoint/2010/main" val="69498485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WordArt 3"/>
          <p:cNvSpPr>
            <a:spLocks noChangeArrowheads="1" noChangeShapeType="1" noTextEdit="1"/>
          </p:cNvSpPr>
          <p:nvPr/>
        </p:nvSpPr>
        <p:spPr bwMode="auto">
          <a:xfrm>
            <a:off x="1371600" y="152400"/>
            <a:ext cx="6096000" cy="1219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1">
                  <a:gsLst>
                    <a:gs pos="0">
                      <a:srgbClr val="FFFFCC"/>
                    </a:gs>
                    <a:gs pos="100000">
                      <a:srgbClr val="FF9999"/>
                    </a:gs>
                  </a:gsLst>
                  <a:lin ang="5400000" scaled="1"/>
                </a:gradFill>
                <a:latin typeface="Times New Roman" pitchFamily="18" charset="0"/>
                <a:cs typeface="Times New Roman" pitchFamily="18" charset="0"/>
              </a:rPr>
              <a:t>Xin chân thành cảm ơn </a:t>
            </a:r>
          </a:p>
        </p:txBody>
      </p:sp>
      <p:sp>
        <p:nvSpPr>
          <p:cNvPr id="58372" name="WordArt 4"/>
          <p:cNvSpPr>
            <a:spLocks noChangeArrowheads="1" noChangeShapeType="1" noTextEdit="1"/>
          </p:cNvSpPr>
          <p:nvPr/>
        </p:nvSpPr>
        <p:spPr bwMode="auto">
          <a:xfrm>
            <a:off x="1524000" y="1905000"/>
            <a:ext cx="5943600" cy="2209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Quý thầy cô và các em học sinh </a:t>
            </a:r>
          </a:p>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về dự tiết học </a:t>
            </a:r>
          </a:p>
        </p:txBody>
      </p:sp>
      <p:sp>
        <p:nvSpPr>
          <p:cNvPr id="58374" name="Text Box 6"/>
          <p:cNvSpPr txBox="1">
            <a:spLocks noChangeArrowheads="1"/>
          </p:cNvSpPr>
          <p:nvPr/>
        </p:nvSpPr>
        <p:spPr bwMode="auto">
          <a:xfrm>
            <a:off x="304800" y="4551363"/>
            <a:ext cx="8458200"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thầy cô mạnh khỏe </a:t>
            </a:r>
          </a:p>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em học tốt.</a:t>
            </a:r>
          </a:p>
        </p:txBody>
      </p:sp>
    </p:spTree>
    <p:extLst>
      <p:ext uri="{BB962C8B-B14F-4D97-AF65-F5344CB8AC3E}">
        <p14:creationId xmlns:p14="http://schemas.microsoft.com/office/powerpoint/2010/main" val="3819362338"/>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p:cTn id="7" dur="5000" fill="hold"/>
                                        <p:tgtEl>
                                          <p:spTgt spid="58371"/>
                                        </p:tgtEl>
                                        <p:attrNameLst>
                                          <p:attrName>ppt_w</p:attrName>
                                        </p:attrNameLst>
                                      </p:cBhvr>
                                      <p:tavLst>
                                        <p:tav tm="0">
                                          <p:val>
                                            <p:fltVal val="0"/>
                                          </p:val>
                                        </p:tav>
                                        <p:tav tm="100000">
                                          <p:val>
                                            <p:strVal val="#ppt_w"/>
                                          </p:val>
                                        </p:tav>
                                      </p:tavLst>
                                    </p:anim>
                                    <p:anim calcmode="lin" valueType="num">
                                      <p:cBhvr>
                                        <p:cTn id="8" dur="5000" fill="hold"/>
                                        <p:tgtEl>
                                          <p:spTgt spid="58371"/>
                                        </p:tgtEl>
                                        <p:attrNameLst>
                                          <p:attrName>ppt_h</p:attrName>
                                        </p:attrNameLst>
                                      </p:cBhvr>
                                      <p:tavLst>
                                        <p:tav tm="0">
                                          <p:val>
                                            <p:fltVal val="0"/>
                                          </p:val>
                                        </p:tav>
                                        <p:tav tm="100000">
                                          <p:val>
                                            <p:strVal val="#ppt_h"/>
                                          </p:val>
                                        </p:tav>
                                      </p:tavLst>
                                    </p:anim>
                                    <p:animEffect transition="in" filter="fade">
                                      <p:cBhvr>
                                        <p:cTn id="9" dur="5000"/>
                                        <p:tgtEl>
                                          <p:spTgt spid="583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372"/>
                                        </p:tgtEl>
                                        <p:attrNameLst>
                                          <p:attrName>style.visibility</p:attrName>
                                        </p:attrNameLst>
                                      </p:cBhvr>
                                      <p:to>
                                        <p:strVal val="visible"/>
                                      </p:to>
                                    </p:set>
                                    <p:anim calcmode="lin" valueType="num">
                                      <p:cBhvr>
                                        <p:cTn id="12" dur="5000" fill="hold"/>
                                        <p:tgtEl>
                                          <p:spTgt spid="58372"/>
                                        </p:tgtEl>
                                        <p:attrNameLst>
                                          <p:attrName>ppt_w</p:attrName>
                                        </p:attrNameLst>
                                      </p:cBhvr>
                                      <p:tavLst>
                                        <p:tav tm="0">
                                          <p:val>
                                            <p:fltVal val="0"/>
                                          </p:val>
                                        </p:tav>
                                        <p:tav tm="100000">
                                          <p:val>
                                            <p:strVal val="#ppt_w"/>
                                          </p:val>
                                        </p:tav>
                                      </p:tavLst>
                                    </p:anim>
                                    <p:anim calcmode="lin" valueType="num">
                                      <p:cBhvr>
                                        <p:cTn id="13" dur="5000" fill="hold"/>
                                        <p:tgtEl>
                                          <p:spTgt spid="58372"/>
                                        </p:tgtEl>
                                        <p:attrNameLst>
                                          <p:attrName>ppt_h</p:attrName>
                                        </p:attrNameLst>
                                      </p:cBhvr>
                                      <p:tavLst>
                                        <p:tav tm="0">
                                          <p:val>
                                            <p:fltVal val="0"/>
                                          </p:val>
                                        </p:tav>
                                        <p:tav tm="100000">
                                          <p:val>
                                            <p:strVal val="#ppt_h"/>
                                          </p:val>
                                        </p:tav>
                                      </p:tavLst>
                                    </p:anim>
                                    <p:animEffect transition="in" filter="fade">
                                      <p:cBhvr>
                                        <p:cTn id="14" dur="5000"/>
                                        <p:tgtEl>
                                          <p:spTgt spid="58372"/>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5" presetID="34" presetClass="entr" presetSubtype="0" fill="hold" grpId="0" nodeType="withEffect">
                                  <p:stCondLst>
                                    <p:cond delay="0"/>
                                  </p:stCondLst>
                                  <p:childTnLst>
                                    <p:set>
                                      <p:cBhvr>
                                        <p:cTn id="16" dur="1" fill="hold">
                                          <p:stCondLst>
                                            <p:cond delay="0"/>
                                          </p:stCondLst>
                                        </p:cTn>
                                        <p:tgtEl>
                                          <p:spTgt spid="58374"/>
                                        </p:tgtEl>
                                        <p:attrNameLst>
                                          <p:attrName>style.visibility</p:attrName>
                                        </p:attrNameLst>
                                      </p:cBhvr>
                                      <p:to>
                                        <p:strVal val="visible"/>
                                      </p:to>
                                    </p:set>
                                    <p:anim from="(-#ppt_w/2)" to="(#ppt_x)" calcmode="lin" valueType="num">
                                      <p:cBhvr>
                                        <p:cTn id="17" dur="600" fill="hold">
                                          <p:stCondLst>
                                            <p:cond delay="0"/>
                                          </p:stCondLst>
                                        </p:cTn>
                                        <p:tgtEl>
                                          <p:spTgt spid="58374"/>
                                        </p:tgtEl>
                                        <p:attrNameLst>
                                          <p:attrName>ppt_x</p:attrName>
                                        </p:attrNameLst>
                                      </p:cBhvr>
                                    </p:anim>
                                    <p:anim from="0" to="-1.0" calcmode="lin" valueType="num">
                                      <p:cBhvr>
                                        <p:cTn id="18" dur="200" decel="50000" autoRev="1" fill="hold">
                                          <p:stCondLst>
                                            <p:cond delay="600"/>
                                          </p:stCondLst>
                                        </p:cTn>
                                        <p:tgtEl>
                                          <p:spTgt spid="58374"/>
                                        </p:tgtEl>
                                        <p:attrNameLst>
                                          <p:attrName>xshear</p:attrName>
                                        </p:attrNameLst>
                                      </p:cBhvr>
                                    </p:anim>
                                    <p:animScale>
                                      <p:cBhvr>
                                        <p:cTn id="19" dur="200" decel="100000" autoRev="1" fill="hold">
                                          <p:stCondLst>
                                            <p:cond delay="600"/>
                                          </p:stCondLst>
                                        </p:cTn>
                                        <p:tgtEl>
                                          <p:spTgt spid="58374"/>
                                        </p:tgtEl>
                                      </p:cBhvr>
                                      <p:from x="100000" y="100000"/>
                                      <p:to x="80000" y="100000"/>
                                    </p:animScale>
                                    <p:anim by="(#ppt_h/3+#ppt_w*0.1)" calcmode="lin" valueType="num">
                                      <p:cBhvr additive="sum">
                                        <p:cTn id="20" dur="200" decel="100000" autoRev="1" fill="hold">
                                          <p:stCondLst>
                                            <p:cond delay="600"/>
                                          </p:stCondLst>
                                        </p:cTn>
                                        <p:tgtEl>
                                          <p:spTgt spid="58374"/>
                                        </p:tgtEl>
                                        <p:attrNameLst>
                                          <p:attrName>ppt_x</p:attrName>
                                        </p:attrNameLst>
                                      </p:cBhvr>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8374">
                                            <p:txEl>
                                              <p:pRg st="0" end="0"/>
                                            </p:txEl>
                                          </p:spTgt>
                                        </p:tgtEl>
                                        <p:attrNameLst>
                                          <p:attrName>style.visibility</p:attrName>
                                        </p:attrNameLst>
                                      </p:cBhvr>
                                      <p:to>
                                        <p:strVal val="visible"/>
                                      </p:to>
                                    </p:set>
                                    <p:animEffect transition="in" filter="fade">
                                      <p:cBhvr>
                                        <p:cTn id="25" dur="1000"/>
                                        <p:tgtEl>
                                          <p:spTgt spid="58374">
                                            <p:txEl>
                                              <p:pRg st="0" end="0"/>
                                            </p:txEl>
                                          </p:spTgt>
                                        </p:tgtEl>
                                      </p:cBhvr>
                                    </p:animEffect>
                                    <p:anim calcmode="lin" valueType="num">
                                      <p:cBhvr>
                                        <p:cTn id="26" dur="1000" fill="hold"/>
                                        <p:tgtEl>
                                          <p:spTgt spid="5837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83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8374">
                                            <p:txEl>
                                              <p:pRg st="1" end="1"/>
                                            </p:txEl>
                                          </p:spTgt>
                                        </p:tgtEl>
                                        <p:attrNameLst>
                                          <p:attrName>style.visibility</p:attrName>
                                        </p:attrNameLst>
                                      </p:cBhvr>
                                      <p:to>
                                        <p:strVal val="visible"/>
                                      </p:to>
                                    </p:set>
                                    <p:animEffect transition="in" filter="fade">
                                      <p:cBhvr>
                                        <p:cTn id="32" dur="1000"/>
                                        <p:tgtEl>
                                          <p:spTgt spid="58374">
                                            <p:txEl>
                                              <p:pRg st="1" end="1"/>
                                            </p:txEl>
                                          </p:spTgt>
                                        </p:tgtEl>
                                      </p:cBhvr>
                                    </p:animEffect>
                                    <p:anim calcmode="lin" valueType="num">
                                      <p:cBhvr>
                                        <p:cTn id="33" dur="1000" fill="hold"/>
                                        <p:tgtEl>
                                          <p:spTgt spid="5837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5837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85799" y="838200"/>
            <a:ext cx="7419109" cy="548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2. Năng lực</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chung</a:t>
            </a:r>
            <a:r>
              <a:rPr lang="en-US" sz="2000" b="1">
                <a:latin typeface="Times New Roman"/>
                <a:ea typeface="Times New Roman"/>
                <a:cs typeface="Times New Roman"/>
              </a:rPr>
              <a:t>:</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a:latin typeface="Times New Roman"/>
                <a:ea typeface="Times New Roman"/>
                <a:cs typeface="Times New Roman"/>
              </a:rPr>
              <a:t>- </a:t>
            </a:r>
            <a:r>
              <a:rPr lang="fr-FR" sz="2000">
                <a:solidFill>
                  <a:srgbClr val="000000"/>
                </a:solidFill>
                <a:latin typeface="Times New Roman"/>
                <a:ea typeface="Times New Roman"/>
                <a:cs typeface="Times New Roman"/>
              </a:rPr>
              <a:t>Tự chủ và tự học : Biết chuẩn bị đồ dùng, vật liệu để học tập, tạo ra sản phẩm theo ý thích.</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 Năng lực giao tiếp và hợp tác: Vận dụng để trao đổi thông tin giữa cá nhân, nhóm, lớp cùng thực hành trưng bày, nhận xét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đặc thù:</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thẩm mĩ: Biết cách phân tích vẻ đẹp của một bức tranh và sử dụng chất liệu thực hiện được một sản phẩm mĩ thuật.</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ngôn ngữ: +Biết vận dụng kĩ năng nói, thuyết trình để giới thiệu trình bày, phản biện, tranh luận về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Biết nhận xét, đánh giá sản phẩm mĩ thuật của cá nhân, nhóm.</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762000" y="1371600"/>
            <a:ext cx="7696200" cy="32316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fr-FR" sz="3200" b="1">
                <a:solidFill>
                  <a:srgbClr val="0070C0"/>
                </a:solidFill>
                <a:latin typeface="Times New Roman"/>
                <a:ea typeface="Times New Roman"/>
                <a:cs typeface="Times New Roman"/>
              </a:rPr>
              <a:t>3. Phẩm chất</a:t>
            </a:r>
            <a:endParaRPr lang="en-US" sz="3200">
              <a:solidFill>
                <a:srgbClr val="0070C0"/>
              </a:solidFill>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Bài học góp phần hình thành những phẩm chất: Chăm chỉ, trung thực, trách nhiệm</a:t>
            </a:r>
            <a:endParaRPr lang="en-US" sz="3200">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 Có hiểu biết và yêu thích thể loại  đồ họa tranh in.</a:t>
            </a:r>
            <a:endParaRPr lang="en-US" sz="32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267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dirty="0">
                <a:solidFill>
                  <a:sysClr val="windowText" lastClr="000000"/>
                </a:solidFill>
                <a:latin typeface="Times New Roman"/>
                <a:ea typeface="Calibri"/>
                <a:cs typeface="Times New Roman"/>
              </a:rPr>
              <a:t>II. </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CHUẨN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BỊ</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b="1" kern="0" dirty="0" err="1">
                <a:solidFill>
                  <a:schemeClr val="accent2">
                    <a:lumMod val="50000"/>
                  </a:schemeClr>
                </a:solidFill>
                <a:latin typeface="Times New Roman"/>
                <a:ea typeface="Calibri"/>
                <a:cs typeface="Times New Roman"/>
              </a:rPr>
              <a:t>Đồ</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vật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phần</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bề</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mặt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nổi</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nắp</a:t>
            </a:r>
            <a:r>
              <a:rPr lang="en-US" sz="2400" b="1" kern="0" dirty="0">
                <a:solidFill>
                  <a:schemeClr val="accent2">
                    <a:lumMod val="50000"/>
                  </a:schemeClr>
                </a:solidFill>
                <a:latin typeface="Times New Roman"/>
                <a:ea typeface="Calibri"/>
                <a:cs typeface="Times New Roman"/>
              </a:rPr>
              <a:t> chai, </a:t>
            </a:r>
            <a:r>
              <a:rPr lang="en-US" sz="2400" b="1" kern="0" dirty="0" err="1">
                <a:solidFill>
                  <a:schemeClr val="accent2">
                    <a:lumMod val="50000"/>
                  </a:schemeClr>
                </a:solidFill>
                <a:latin typeface="Times New Roman"/>
                <a:ea typeface="Calibri"/>
                <a:cs typeface="Times New Roman"/>
              </a:rPr>
              <a:t>tăm</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bông</a:t>
            </a:r>
            <a:r>
              <a:rPr lang="en-US" sz="2400" b="1" kern="0" dirty="0">
                <a:solidFill>
                  <a:schemeClr val="accent2">
                    <a:lumMod val="50000"/>
                  </a:schemeClr>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rPr>
              <a:t>Rau,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củ</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quả</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lá</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cây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hoa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bìa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thể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dùng</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để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tạo</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khuôn</a:t>
            </a:r>
            <a:r>
              <a:rPr lang="en-US" sz="2400" b="1" kern="0" dirty="0">
                <a:solidFill>
                  <a:schemeClr val="accent2">
                    <a:lumMod val="50000"/>
                  </a:schemeClr>
                </a:solidFill>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chemeClr val="accent2">
                    <a:lumMod val="50000"/>
                  </a:schemeClr>
                </a:solidFill>
                <a:effectLst/>
                <a:uLnTx/>
                <a:uFillTx/>
                <a:latin typeface="Times New Roman"/>
                <a:ea typeface="Calibri"/>
                <a:cs typeface="Times New Roman"/>
              </a:rPr>
              <a:t>Màu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nước</a:t>
            </a:r>
            <a:r>
              <a:rPr lang="en-US" sz="2400" b="1" kern="0" dirty="0">
                <a:solidFill>
                  <a:schemeClr val="accent2">
                    <a:lumMod val="50000"/>
                  </a:schemeClr>
                </a:solidFill>
                <a:latin typeface="Times New Roman"/>
                <a:ea typeface="Calibri"/>
                <a:cs typeface="Times New Roman"/>
              </a:rPr>
              <a:t>, acrylic, </a:t>
            </a:r>
            <a:r>
              <a:rPr lang="en-US" sz="2400" b="1" kern="0" dirty="0" err="1">
                <a:solidFill>
                  <a:schemeClr val="accent2">
                    <a:lumMod val="50000"/>
                  </a:schemeClr>
                </a:solidFill>
                <a:latin typeface="Times New Roman"/>
                <a:ea typeface="Calibri"/>
                <a:cs typeface="Times New Roman"/>
              </a:rPr>
              <a:t>màu</a:t>
            </a:r>
            <a:r>
              <a:rPr lang="en-US" sz="2400" b="1" kern="0" dirty="0">
                <a:solidFill>
                  <a:schemeClr val="accent2">
                    <a:lumMod val="50000"/>
                  </a:schemeClr>
                </a:solidFill>
                <a:latin typeface="Times New Roman"/>
                <a:ea typeface="Calibri"/>
                <a:cs typeface="Times New Roman"/>
              </a:rPr>
              <a:t> gouache,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vẽ</a:t>
            </a:r>
            <a:r>
              <a:rPr lang="en-US" sz="2400" b="1" kern="0" dirty="0">
                <a:solidFill>
                  <a:schemeClr val="accent2">
                    <a:lumMod val="50000"/>
                  </a:schemeClr>
                </a:solidFill>
                <a:latin typeface="Times New Roman"/>
                <a:ea typeface="Calibri"/>
                <a:cs typeface="Times New Roman"/>
              </a:rPr>
              <a:t>.</a:t>
            </a:r>
            <a:endPar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endParaRPr>
          </a:p>
        </p:txBody>
      </p:sp>
    </p:spTree>
    <p:extLst>
      <p:ext uri="{BB962C8B-B14F-4D97-AF65-F5344CB8AC3E}">
        <p14:creationId xmlns:p14="http://schemas.microsoft.com/office/powerpoint/2010/main" val="76339241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430572" y="457200"/>
            <a:ext cx="2637260" cy="523220"/>
          </a:xfrm>
          <a:prstGeom prst="rect">
            <a:avLst/>
          </a:prstGeom>
        </p:spPr>
        <p:txBody>
          <a:bodyPr wrap="none">
            <a:spAutoFit/>
          </a:bodyPr>
          <a:lstStyle/>
          <a:p>
            <a:pPr lvl="0" fontAlgn="base">
              <a:spcBef>
                <a:spcPct val="0"/>
              </a:spcBef>
              <a:spcAft>
                <a:spcPct val="0"/>
              </a:spcAft>
              <a:defRPr/>
            </a:pPr>
            <a:r>
              <a:rPr lang="en-US" sz="2800" b="1" dirty="0">
                <a:solidFill>
                  <a:srgbClr val="FF0000"/>
                </a:solidFill>
                <a:latin typeface="Times New Roman" pitchFamily="18" charset="0"/>
                <a:cs typeface="Times New Roman" pitchFamily="18" charset="0"/>
              </a:rPr>
              <a:t>1</a:t>
            </a:r>
            <a:r>
              <a:rPr lang="en-US" sz="2800" b="1">
                <a:solidFill>
                  <a:srgbClr val="FF0000"/>
                </a:solidFill>
                <a:latin typeface="Times New Roman" pitchFamily="18" charset="0"/>
                <a:cs typeface="Times New Roman" pitchFamily="18" charset="0"/>
              </a:rPr>
              <a:t>. KHÁM  PHÁ</a:t>
            </a:r>
            <a:endParaRPr lang="en-US" sz="2800" b="1" dirty="0">
              <a:solidFill>
                <a:srgbClr val="FF0000"/>
              </a:solidFill>
              <a:latin typeface="Times New Roman" pitchFamily="18" charset="0"/>
              <a:cs typeface="Times New Roman" pitchFamily="18" charset="0"/>
            </a:endParaRPr>
          </a:p>
        </p:txBody>
      </p:sp>
      <p:pic>
        <p:nvPicPr>
          <p:cNvPr id="1026" name="Picture 2" descr="C:\Users\Administrator\Desktop\39315988-green-leaf-of-acacia-tree-isolated-on-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645" y="1544781"/>
            <a:ext cx="2163763" cy="184508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3" descr="C:\Users\Administrator\Desktop\leaf-832250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8882" y="3913907"/>
            <a:ext cx="2590800" cy="1929429"/>
          </a:xfrm>
          <a:prstGeom prst="rect">
            <a:avLst/>
          </a:prstGeom>
          <a:ln w="88900" cap="sq" cmpd="thickThin">
            <a:solidFill>
              <a:srgbClr val="000000"/>
            </a:solidFill>
            <a:prstDash val="solid"/>
            <a:miter lim="800000"/>
          </a:ln>
          <a:effectLst>
            <a:innerShdw blurRad="76200">
              <a:srgbClr val="000000"/>
            </a:innerShdw>
          </a:effectLst>
        </p:spPr>
      </p:pic>
      <p:pic>
        <p:nvPicPr>
          <p:cNvPr id="2" name="Picture 2" descr="C:\Users\Administrator\Desktop\logo-bancongio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72" y="3886198"/>
            <a:ext cx="2156836" cy="2017713"/>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C:\Users\Administrator\Desktop\26724374-白で隔離される緑のバラの葉.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4694" y="3886198"/>
            <a:ext cx="2907882" cy="201771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3657" y="1324323"/>
            <a:ext cx="2670175" cy="234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4114" y="1324323"/>
            <a:ext cx="27003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3696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304800"/>
            <a:ext cx="8305800" cy="22529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marR="0" lvl="0" indent="-457200" algn="just" defTabSz="914400" eaLnBrk="1" fontAlgn="auto" latinLnBrk="0" hangingPunct="1">
              <a:lnSpc>
                <a:spcPct val="115000"/>
              </a:lnSpc>
              <a:spcBef>
                <a:spcPts val="600"/>
              </a:spcBef>
              <a:spcAft>
                <a:spcPts val="600"/>
              </a:spcAft>
              <a:buClrTx/>
              <a:buSzTx/>
              <a:buFontTx/>
              <a:buAutoNum type="arabicPeriod"/>
              <a:tabLst/>
              <a:defRPr/>
            </a:pPr>
            <a:r>
              <a:rPr kumimoji="0" lang="en-US" sz="2400" b="1" i="0" u="none" strike="noStrike" kern="0" cap="none" spc="0" normalizeH="0" baseline="0" noProof="0">
                <a:ln>
                  <a:noFill/>
                </a:ln>
                <a:solidFill>
                  <a:srgbClr val="FF0000"/>
                </a:solidFill>
                <a:effectLst/>
                <a:uLnTx/>
                <a:uFillTx/>
                <a:latin typeface="Times New Roman"/>
                <a:ea typeface="Calibri"/>
                <a:cs typeface="Times New Roman"/>
              </a:rPr>
              <a:t>KHÁM</a:t>
            </a:r>
            <a:r>
              <a:rPr kumimoji="0" lang="en-US" sz="2400" b="1" i="0" u="none" strike="noStrike" kern="0" cap="none" spc="0" normalizeH="0" noProof="0">
                <a:ln>
                  <a:noFill/>
                </a:ln>
                <a:solidFill>
                  <a:srgbClr val="FF0000"/>
                </a:solidFill>
                <a:effectLst/>
                <a:uLnTx/>
                <a:uFillTx/>
                <a:latin typeface="Times New Roman"/>
                <a:ea typeface="Calibri"/>
                <a:cs typeface="Times New Roman"/>
              </a:rPr>
              <a:t> PHÁ</a:t>
            </a:r>
            <a:endParaRPr kumimoji="0" lang="en-US" sz="2400" b="1" i="0" u="none" strike="noStrike" kern="0" cap="none" spc="0" normalizeH="0" noProof="0" dirty="0">
              <a:ln>
                <a:noFill/>
              </a:ln>
              <a:solidFill>
                <a:srgbClr val="FF0000"/>
              </a:solidFill>
              <a:effectLst/>
              <a:uLnTx/>
              <a:uFillTx/>
              <a:latin typeface="Times New Roman"/>
              <a:ea typeface="Calibri"/>
              <a:cs typeface="Times New Roman"/>
            </a:endParaRPr>
          </a:p>
          <a:p>
            <a:pPr marR="0" lvl="0" algn="just" defTabSz="914400" eaLnBrk="1" fontAlgn="auto" latinLnBrk="0" hangingPunct="1">
              <a:lnSpc>
                <a:spcPct val="115000"/>
              </a:lnSpc>
              <a:spcBef>
                <a:spcPts val="600"/>
              </a:spcBef>
              <a:spcAft>
                <a:spcPts val="600"/>
              </a:spcAft>
              <a:buClrTx/>
              <a:buSzTx/>
              <a:tabLst/>
              <a:defRPr/>
            </a:pPr>
            <a:r>
              <a:rPr lang="en-US" sz="2400" b="1" kern="0" baseline="0" dirty="0" err="1">
                <a:solidFill>
                  <a:sysClr val="windowText" lastClr="000000"/>
                </a:solidFill>
                <a:latin typeface="Times New Roman"/>
                <a:ea typeface="Calibri"/>
                <a:cs typeface="Times New Roman"/>
              </a:rPr>
              <a:t>Quan</a:t>
            </a:r>
            <a:r>
              <a:rPr lang="en-US" sz="2400" b="1" kern="0" baseline="0" dirty="0">
                <a:solidFill>
                  <a:sysClr val="windowText" lastClr="000000"/>
                </a:solidFill>
                <a:latin typeface="Times New Roman"/>
                <a:ea typeface="Calibri"/>
                <a:cs typeface="Times New Roman"/>
              </a:rPr>
              <a:t> </a:t>
            </a:r>
            <a:r>
              <a:rPr lang="en-US" sz="2400" b="1" kern="0" baseline="0" dirty="0" err="1">
                <a:solidFill>
                  <a:sysClr val="windowText" lastClr="000000"/>
                </a:solidFill>
                <a:latin typeface="Times New Roman"/>
                <a:ea typeface="Calibri"/>
                <a:cs typeface="Times New Roman"/>
              </a:rPr>
              <a:t>sát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và</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cho</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biết</a:t>
            </a:r>
            <a:r>
              <a:rPr lang="en-US" sz="2400" b="1" kern="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ysClr val="windowText" lastClr="000000"/>
                </a:solidFill>
                <a:effectLst/>
                <a:uLnTx/>
                <a:uFillTx/>
                <a:latin typeface="Times New Roman"/>
                <a:ea typeface="Calibri"/>
                <a:cs typeface="Times New Roman"/>
              </a:rPr>
              <a:t>Nét</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màu</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trong</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thể</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hiện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như</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thế</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nào</a:t>
            </a:r>
            <a:r>
              <a:rPr lang="en-US" sz="2400" b="1" kern="0" noProof="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bằng</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cách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nào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13" descr="C:\Users\Administrator\Downloads\37f6c7994f44b81ae155.jpg"/>
          <p:cNvPicPr>
            <a:picLocks noChangeAspect="1" noChangeArrowheads="1"/>
          </p:cNvPicPr>
          <p:nvPr/>
        </p:nvPicPr>
        <p:blipFill>
          <a:blip r:embed="rId3"/>
          <a:srcRect/>
          <a:stretch>
            <a:fillRect/>
          </a:stretch>
        </p:blipFill>
        <p:spPr bwMode="auto">
          <a:xfrm>
            <a:off x="4724400" y="2817054"/>
            <a:ext cx="3581400" cy="3583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12" descr="C:\Users\Administrator\Downloads\b0dec8ba4067b739ee76.jpg"/>
          <p:cNvPicPr>
            <a:picLocks noChangeAspect="1" noChangeArrowheads="1"/>
          </p:cNvPicPr>
          <p:nvPr/>
        </p:nvPicPr>
        <p:blipFill>
          <a:blip r:embed="rId4"/>
          <a:srcRect/>
          <a:stretch>
            <a:fillRect/>
          </a:stretch>
        </p:blipFill>
        <p:spPr bwMode="auto">
          <a:xfrm>
            <a:off x="838200" y="2819400"/>
            <a:ext cx="3581400" cy="3581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838200" y="6172200"/>
            <a:ext cx="2423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863649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KHÁM  PHÁ</a:t>
            </a:r>
          </a:p>
        </p:txBody>
      </p:sp>
      <p:sp>
        <p:nvSpPr>
          <p:cNvPr id="3" name="Rectangle 2"/>
          <p:cNvSpPr/>
          <p:nvPr/>
        </p:nvSpPr>
        <p:spPr>
          <a:xfrm>
            <a:off x="1046018" y="4572000"/>
            <a:ext cx="7620000" cy="21698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Nét</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hình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màu</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trong</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bức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tranh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được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thể</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hiện</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như</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thế</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nào</a:t>
            </a:r>
            <a:r>
              <a:rPr lang="fr-FR" sz="2000" b="1" dirty="0">
                <a:solidFill>
                  <a:srgbClr val="FF0000"/>
                </a:solidFill>
                <a:latin typeface="Times New Roman" pitchFamily="18" charset="0"/>
                <a:cs typeface="Times New Roman" pitchFamily="18" charset="0"/>
              </a:rPr>
              <a:t>?</a:t>
            </a:r>
          </a:p>
          <a:p>
            <a:pPr indent="457200" algn="just">
              <a:lnSpc>
                <a:spcPct val="115000"/>
              </a:lnSpc>
              <a:spcBef>
                <a:spcPts val="600"/>
              </a:spcBef>
              <a:spcAft>
                <a:spcPts val="600"/>
              </a:spcAft>
            </a:pP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Nét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hình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trong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được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thể</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hiện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bằng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sự</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đan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xen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các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yếu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tố</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sắc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đậm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nhạt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hài</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hòa</a:t>
            </a:r>
            <a:r>
              <a:rPr lang="fr-FR" sz="2000" dirty="0">
                <a:solidFill>
                  <a:srgbClr val="000000"/>
                </a:solidFill>
                <a:latin typeface="Times New Roman"/>
                <a:ea typeface="Times New Roman"/>
                <a:cs typeface="Times New Roman"/>
              </a:rPr>
              <a:t>. Hai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đều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gam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nóng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đỏ</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vàng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làm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chủ</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đạo</a:t>
            </a:r>
            <a:r>
              <a:rPr lang="fr-FR" sz="2000" dirty="0">
                <a:solidFill>
                  <a:srgbClr val="000000"/>
                </a:solidFill>
                <a:latin typeface="Times New Roman"/>
                <a:ea typeface="Times New Roman"/>
                <a:cs typeface="Times New Roman"/>
              </a:rPr>
              <a:t>).</a:t>
            </a:r>
            <a:endParaRPr lang="en-US" sz="2000" dirty="0">
              <a:latin typeface="Times New Roman"/>
              <a:ea typeface="Calibri"/>
              <a:cs typeface="Times New Roman"/>
            </a:endParaRPr>
          </a:p>
          <a:p>
            <a:pPr lvl="0" indent="457200" algn="just" fontAlgn="base">
              <a:lnSpc>
                <a:spcPct val="115000"/>
              </a:lnSpc>
              <a:spcBef>
                <a:spcPts val="600"/>
              </a:spcBef>
              <a:spcAft>
                <a:spcPts val="600"/>
              </a:spcAft>
            </a:pPr>
            <a:endParaRPr lang="fr-FR"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4443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barn(inVertical)">
                                      <p:cBhvr>
                                        <p:cTn id="12" dur="500"/>
                                        <p:tgtEl>
                                          <p:spTgt spid="4108"/>
                                        </p:tgtEl>
                                      </p:cBhvr>
                                    </p:animEffect>
                                  </p:childTnLst>
                                </p:cTn>
                              </p:par>
                              <p:par>
                                <p:cTn id="13" presetID="16" presetClass="entr" presetSubtype="21" fill="hold" nodeType="withEffect">
                                  <p:stCondLst>
                                    <p:cond delay="0"/>
                                  </p:stCondLst>
                                  <p:childTnLst>
                                    <p:set>
                                      <p:cBhvr>
                                        <p:cTn id="14" dur="1" fill="hold">
                                          <p:stCondLst>
                                            <p:cond delay="0"/>
                                          </p:stCondLst>
                                        </p:cTn>
                                        <p:tgtEl>
                                          <p:spTgt spid="4109"/>
                                        </p:tgtEl>
                                        <p:attrNameLst>
                                          <p:attrName>style.visibility</p:attrName>
                                        </p:attrNameLst>
                                      </p:cBhvr>
                                      <p:to>
                                        <p:strVal val="visible"/>
                                      </p:to>
                                    </p:set>
                                    <p:animEffect transition="in" filter="barn(inVertical)">
                                      <p:cBhvr>
                                        <p:cTn id="15" dur="500"/>
                                        <p:tgtEl>
                                          <p:spTgt spid="410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1542</TotalTime>
  <Words>1107</Words>
  <Application>Microsoft Office PowerPoint</Application>
  <PresentationFormat>On-screen Show (4:3)</PresentationFormat>
  <Paragraphs>99</Paragraphs>
  <Slides>33</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Arial</vt:lpstr>
      <vt:lpstr>Calibri</vt:lpstr>
      <vt:lpstr>Calibri Light</vt:lpstr>
      <vt:lpstr>Candara</vt:lpstr>
      <vt:lpstr>Symbol</vt:lpstr>
      <vt:lpstr>Times New Roman</vt:lpstr>
      <vt:lpstr>VNI-Times</vt:lpstr>
      <vt:lpstr>1_Office Theme</vt:lpstr>
      <vt:lpstr>Default Design</vt:lpstr>
      <vt:lpstr>6_Office Theme</vt:lpstr>
      <vt:lpstr>Waveform</vt:lpstr>
      <vt:lpstr>PowerPoint Presentation</vt:lpstr>
      <vt:lpstr>               CHỦ ĐỀ       BIỂU CẢM CỦA MÀU SẮC          Bài 3: Tranh in hoa lá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170</cp:revision>
  <dcterms:created xsi:type="dcterms:W3CDTF">2021-08-09T06:40:00Z</dcterms:created>
  <dcterms:modified xsi:type="dcterms:W3CDTF">2023-09-30T08:01:35Z</dcterms:modified>
</cp:coreProperties>
</file>