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393" r:id="rId2"/>
    <p:sldId id="376" r:id="rId3"/>
    <p:sldId id="384" r:id="rId4"/>
    <p:sldId id="302" r:id="rId5"/>
    <p:sldId id="359" r:id="rId6"/>
    <p:sldId id="350" r:id="rId7"/>
    <p:sldId id="386" r:id="rId8"/>
    <p:sldId id="275" r:id="rId9"/>
    <p:sldId id="388" r:id="rId10"/>
    <p:sldId id="352" r:id="rId11"/>
    <p:sldId id="387" r:id="rId12"/>
    <p:sldId id="351" r:id="rId13"/>
    <p:sldId id="434" r:id="rId14"/>
    <p:sldId id="419" r:id="rId15"/>
    <p:sldId id="413" r:id="rId16"/>
    <p:sldId id="414" r:id="rId17"/>
    <p:sldId id="415" r:id="rId18"/>
    <p:sldId id="436" r:id="rId19"/>
    <p:sldId id="431" r:id="rId20"/>
    <p:sldId id="432" r:id="rId21"/>
    <p:sldId id="428"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Roboto" panose="020B060402020202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C5F0"/>
    <a:srgbClr val="95D3E2"/>
    <a:srgbClr val="001E5F"/>
    <a:srgbClr val="95D7E5"/>
    <a:srgbClr val="A4CC53"/>
    <a:srgbClr val="AFE2EF"/>
    <a:srgbClr val="97D8E7"/>
    <a:srgbClr val="001255"/>
    <a:srgbClr val="8A5106"/>
    <a:srgbClr val="03C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280" autoAdjust="0"/>
  </p:normalViewPr>
  <p:slideViewPr>
    <p:cSldViewPr snapToGrid="0">
      <p:cViewPr varScale="1">
        <p:scale>
          <a:sx n="67" d="100"/>
          <a:sy n="67" d="100"/>
        </p:scale>
        <p:origin x="80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93741-AED9-45B8-A834-AEECFB1779EA}" type="datetimeFigureOut">
              <a:rPr lang="en-US" smtClean="0"/>
              <a:pPr/>
              <a:t>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0E26-4310-496D-A3A8-18D4612AC276}" type="slidenum">
              <a:rPr lang="en-US" smtClean="0"/>
              <a:pPr/>
              <a:t>‹#›</a:t>
            </a:fld>
            <a:endParaRPr lang="en-US"/>
          </a:p>
        </p:txBody>
      </p:sp>
    </p:spTree>
    <p:extLst>
      <p:ext uri="{BB962C8B-B14F-4D97-AF65-F5344CB8AC3E}">
        <p14:creationId xmlns:p14="http://schemas.microsoft.com/office/powerpoint/2010/main" val="328710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B08C-7B36-4990-BAC2-28B4920C0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4B8124-6FF5-44B6-A1D6-1B556B31B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3C66B1-A2A1-4AE3-9437-67CBD6EBB9EB}"/>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5" name="Footer Placeholder 4">
            <a:extLst>
              <a:ext uri="{FF2B5EF4-FFF2-40B4-BE49-F238E27FC236}">
                <a16:creationId xmlns:a16="http://schemas.microsoft.com/office/drawing/2014/main" id="{C6BD9E47-F6EC-430B-BDCD-58694D262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507C9-EE6A-4DD6-B1C3-0B951BB71705}"/>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369198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7ED1-6900-4654-A6F6-7274254FB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E2B3D0-DF06-423A-887A-E72D3562B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5FE64-8E18-4CE5-AF44-F38BF6D1F999}"/>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5" name="Footer Placeholder 4">
            <a:extLst>
              <a:ext uri="{FF2B5EF4-FFF2-40B4-BE49-F238E27FC236}">
                <a16:creationId xmlns:a16="http://schemas.microsoft.com/office/drawing/2014/main" id="{D620F138-14B1-4814-BE3C-B672F3485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ED7A4-7C06-4019-B899-0485C96C0A03}"/>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117893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618B2-3317-4526-8723-01FD16D9F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903FE-7E2B-4329-B30C-12B2A86752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65DEC-1FE7-4D20-96A4-B9551FD33245}"/>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5" name="Footer Placeholder 4">
            <a:extLst>
              <a:ext uri="{FF2B5EF4-FFF2-40B4-BE49-F238E27FC236}">
                <a16:creationId xmlns:a16="http://schemas.microsoft.com/office/drawing/2014/main" id="{D5BCACB8-5EAB-4462-AA1B-645C50E59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8E951-AF18-49BC-8AA7-E786AF98E55F}"/>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137083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04AA-AC6A-48B8-90ED-20F4B836E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D12C3-61C0-4769-B591-65B971F046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4ABB9-F794-4698-848C-1426EDB48509}"/>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5" name="Footer Placeholder 4">
            <a:extLst>
              <a:ext uri="{FF2B5EF4-FFF2-40B4-BE49-F238E27FC236}">
                <a16:creationId xmlns:a16="http://schemas.microsoft.com/office/drawing/2014/main" id="{7CEE49A6-4480-44BE-941A-91B47095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5DEFF-A632-4B6E-9BFA-9C9989E38BCB}"/>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421211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526F-533C-466B-9456-5429E0CD2E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22A18F-CC7B-4F79-8338-C060C92A9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E83D9-CB3D-4116-BC81-904768AE7EEC}"/>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5" name="Footer Placeholder 4">
            <a:extLst>
              <a:ext uri="{FF2B5EF4-FFF2-40B4-BE49-F238E27FC236}">
                <a16:creationId xmlns:a16="http://schemas.microsoft.com/office/drawing/2014/main" id="{261A5DFB-E6E8-4B63-9E31-4B40182F1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25C5B-AF5C-4EED-9F72-92784885E268}"/>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305844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2398-C911-4D8A-9E76-74CB6A2B1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434F65-4E46-4647-9089-822272693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FB995-57D0-4DC2-833F-ABF9F13B2D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4F1CEE-FC2B-4DF0-8312-5E1C8DCD27B0}"/>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6" name="Footer Placeholder 5">
            <a:extLst>
              <a:ext uri="{FF2B5EF4-FFF2-40B4-BE49-F238E27FC236}">
                <a16:creationId xmlns:a16="http://schemas.microsoft.com/office/drawing/2014/main" id="{DA90742C-A765-4531-9ED5-1F6D536D4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96D5A-C697-46F3-BD45-9801B3C32AB3}"/>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271416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3614-3A4C-4865-97B1-04C2CD568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53780E-8E89-46E2-8BC3-FEA3A070E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C3EA76-5C25-43AB-BBA0-81A0D55C7A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BDC043-706D-4FD2-B986-D6292C7555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F2493-AC9C-4B77-A3CC-589BFB89E3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DD7D1B-46F8-467A-B2BF-E1CB3CE4AC9A}"/>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8" name="Footer Placeholder 7">
            <a:extLst>
              <a:ext uri="{FF2B5EF4-FFF2-40B4-BE49-F238E27FC236}">
                <a16:creationId xmlns:a16="http://schemas.microsoft.com/office/drawing/2014/main" id="{CB23D4A3-76F5-4658-8151-718022C21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21CBB-DBF6-4D34-B66F-D8ED21EB6333}"/>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314645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A2CB-A8E6-4914-BACC-BB0DE75811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FF902-0C9A-413C-8C63-FB5A04608962}"/>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4" name="Footer Placeholder 3">
            <a:extLst>
              <a:ext uri="{FF2B5EF4-FFF2-40B4-BE49-F238E27FC236}">
                <a16:creationId xmlns:a16="http://schemas.microsoft.com/office/drawing/2014/main" id="{40FD2564-3C1F-43F2-8F9C-B0EE8FB846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6843B6-29DE-46C8-A658-8798DEC72F33}"/>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111322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207A2-9A16-4A40-BFF7-E86072DA5FCE}"/>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3" name="Footer Placeholder 2">
            <a:extLst>
              <a:ext uri="{FF2B5EF4-FFF2-40B4-BE49-F238E27FC236}">
                <a16:creationId xmlns:a16="http://schemas.microsoft.com/office/drawing/2014/main" id="{541B92EE-FD60-4103-BF77-AD85E8C41D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0A2E08-4334-4BDD-AD9E-5BBB02E14403}"/>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234876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BD26-5423-429D-953F-71E772EF5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E035FC-6986-40AA-B81E-764A7666B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6BBF63-282D-427D-985A-B403A248D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3A94F-D23C-441A-AD3E-D7C061BFCDB4}"/>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6" name="Footer Placeholder 5">
            <a:extLst>
              <a:ext uri="{FF2B5EF4-FFF2-40B4-BE49-F238E27FC236}">
                <a16:creationId xmlns:a16="http://schemas.microsoft.com/office/drawing/2014/main" id="{F925E6BC-4E14-4F3E-A51B-B24FF9146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A9BAD-885A-43D2-B33B-DE27BDCFDD17}"/>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290548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FA58-B7A4-4B14-BB4D-698094F9E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0F5AC9-F96E-4AC4-A99A-93D87B51B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CF7637-27FD-44FE-9DC9-277353BC7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E517F-5BDD-44DA-A990-A5C98D80D987}"/>
              </a:ext>
            </a:extLst>
          </p:cNvPr>
          <p:cNvSpPr>
            <a:spLocks noGrp="1"/>
          </p:cNvSpPr>
          <p:nvPr>
            <p:ph type="dt" sz="half" idx="10"/>
          </p:nvPr>
        </p:nvSpPr>
        <p:spPr/>
        <p:txBody>
          <a:bodyPr/>
          <a:lstStyle/>
          <a:p>
            <a:fld id="{BCE7089D-07B8-4F9F-936B-EB9F18E0DB6C}" type="datetimeFigureOut">
              <a:rPr lang="en-US" smtClean="0"/>
              <a:pPr/>
              <a:t>1/20/2024</a:t>
            </a:fld>
            <a:endParaRPr lang="en-US"/>
          </a:p>
        </p:txBody>
      </p:sp>
      <p:sp>
        <p:nvSpPr>
          <p:cNvPr id="6" name="Footer Placeholder 5">
            <a:extLst>
              <a:ext uri="{FF2B5EF4-FFF2-40B4-BE49-F238E27FC236}">
                <a16:creationId xmlns:a16="http://schemas.microsoft.com/office/drawing/2014/main" id="{E34648D1-494F-40D2-967E-915616063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E402B-538D-445A-A351-4328F3533A2F}"/>
              </a:ext>
            </a:extLst>
          </p:cNvPr>
          <p:cNvSpPr>
            <a:spLocks noGrp="1"/>
          </p:cNvSpPr>
          <p:nvPr>
            <p:ph type="sldNum" sz="quarter" idx="12"/>
          </p:nvPr>
        </p:nvSpPr>
        <p:spPr/>
        <p:txBody>
          <a:bodyPr/>
          <a:lstStyle/>
          <a:p>
            <a:fld id="{7E4E417A-C3B2-41FC-AA0A-9B47C108370A}" type="slidenum">
              <a:rPr lang="en-US" smtClean="0"/>
              <a:pPr/>
              <a:t>‹#›</a:t>
            </a:fld>
            <a:endParaRPr lang="en-US"/>
          </a:p>
        </p:txBody>
      </p:sp>
    </p:spTree>
    <p:extLst>
      <p:ext uri="{BB962C8B-B14F-4D97-AF65-F5344CB8AC3E}">
        <p14:creationId xmlns:p14="http://schemas.microsoft.com/office/powerpoint/2010/main" val="373785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B40EB3-01B9-41F9-A6E9-C279FD4F7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86DDD2-2F56-4343-AECA-A27439DCDC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2299C-2414-4EE9-9F62-26715284E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7089D-07B8-4F9F-936B-EB9F18E0DB6C}" type="datetimeFigureOut">
              <a:rPr lang="en-US" smtClean="0"/>
              <a:pPr/>
              <a:t>1/20/2024</a:t>
            </a:fld>
            <a:endParaRPr lang="en-US"/>
          </a:p>
        </p:txBody>
      </p:sp>
      <p:sp>
        <p:nvSpPr>
          <p:cNvPr id="5" name="Footer Placeholder 4">
            <a:extLst>
              <a:ext uri="{FF2B5EF4-FFF2-40B4-BE49-F238E27FC236}">
                <a16:creationId xmlns:a16="http://schemas.microsoft.com/office/drawing/2014/main" id="{4FE7A68C-BF9C-44CD-8E73-14ABFC57EF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67037-4B47-40CB-AE07-DC898C503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E417A-C3B2-41FC-AA0A-9B47C108370A}" type="slidenum">
              <a:rPr lang="en-US" smtClean="0"/>
              <a:pPr/>
              <a:t>‹#›</a:t>
            </a:fld>
            <a:endParaRPr lang="en-US"/>
          </a:p>
        </p:txBody>
      </p:sp>
    </p:spTree>
    <p:extLst>
      <p:ext uri="{BB962C8B-B14F-4D97-AF65-F5344CB8AC3E}">
        <p14:creationId xmlns:p14="http://schemas.microsoft.com/office/powerpoint/2010/main" val="8119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6.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2.png"/><Relationship Id="rId10"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33.png"/><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2CECB-621F-4A42-AF99-74B57DB4BC3E}"/>
              </a:ext>
            </a:extLst>
          </p:cNvPr>
          <p:cNvSpPr/>
          <p:nvPr/>
        </p:nvSpPr>
        <p:spPr>
          <a:xfrm>
            <a:off x="491609" y="266999"/>
            <a:ext cx="11253886" cy="95220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47A96E-831E-4599-80B0-BA667EE4C001}"/>
              </a:ext>
            </a:extLst>
          </p:cNvPr>
          <p:cNvSpPr txBox="1"/>
          <p:nvPr/>
        </p:nvSpPr>
        <p:spPr>
          <a:xfrm>
            <a:off x="2350168" y="494650"/>
            <a:ext cx="9135256" cy="584775"/>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NGHỆ THUẬT TRUNG ĐẠI THẾ GIỚI</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sp>
        <p:nvSpPr>
          <p:cNvPr id="27" name="TextBox 26">
            <a:extLst>
              <a:ext uri="{FF2B5EF4-FFF2-40B4-BE49-F238E27FC236}">
                <a16:creationId xmlns:a16="http://schemas.microsoft.com/office/drawing/2014/main" id="{5CEA5D79-6DDB-4804-AC97-4586FA3F4974}"/>
              </a:ext>
            </a:extLst>
          </p:cNvPr>
          <p:cNvSpPr txBox="1"/>
          <p:nvPr/>
        </p:nvSpPr>
        <p:spPr>
          <a:xfrm>
            <a:off x="1620834" y="505564"/>
            <a:ext cx="1915484" cy="584775"/>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CHỦ ĐỀ</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sp>
        <p:nvSpPr>
          <p:cNvPr id="26" name="TextBox 25">
            <a:extLst>
              <a:ext uri="{FF2B5EF4-FFF2-40B4-BE49-F238E27FC236}">
                <a16:creationId xmlns:a16="http://schemas.microsoft.com/office/drawing/2014/main" id="{D80AE4EB-E2CC-4476-89CA-5FAD1CE6DA28}"/>
              </a:ext>
            </a:extLst>
          </p:cNvPr>
          <p:cNvSpPr txBox="1"/>
          <p:nvPr/>
        </p:nvSpPr>
        <p:spPr>
          <a:xfrm>
            <a:off x="1514816" y="1353950"/>
            <a:ext cx="10124661" cy="584775"/>
          </a:xfrm>
          <a:prstGeom prst="rect">
            <a:avLst/>
          </a:prstGeom>
          <a:noFill/>
        </p:spPr>
        <p:txBody>
          <a:bodyPr wrap="square">
            <a:spAutoFit/>
          </a:bodyPr>
          <a:lstStyle/>
          <a:p>
            <a:pPr lvl="0"/>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BÀI 9 </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CÂN BẰNG ĐỐI XỨNG TRONG KIẾN TRÚC GOTHIC</a:t>
            </a:r>
            <a:endParaRPr lang="en-US" sz="2800" b="1" dirty="0">
              <a:solidFill>
                <a:schemeClr val="bg1"/>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660AC912-E52E-4D1F-9792-C67CF877AE95}"/>
              </a:ext>
            </a:extLst>
          </p:cNvPr>
          <p:cNvSpPr/>
          <p:nvPr/>
        </p:nvSpPr>
        <p:spPr>
          <a:xfrm rot="5400000">
            <a:off x="5984886" y="-3528635"/>
            <a:ext cx="633044" cy="1034994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www.bing.com/th?id=ODL.db846b3533090a688f19623640a117a8&amp;w=143&amp;h=198&amp;c=12&amp;rs=1&amp;qlt=99&amp;pcl=faf9f7&amp;o=6&amp;pid=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23" y="2073475"/>
            <a:ext cx="3123071" cy="432425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739516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89588" cy="1489588"/>
          </a:xfrm>
          <a:prstGeom prst="rect">
            <a:avLst/>
          </a:prstGeom>
        </p:spPr>
      </p:pic>
      <p:sp>
        <p:nvSpPr>
          <p:cNvPr id="5" name="TextBox 4">
            <a:extLst>
              <a:ext uri="{FF2B5EF4-FFF2-40B4-BE49-F238E27FC236}">
                <a16:creationId xmlns:a16="http://schemas.microsoft.com/office/drawing/2014/main" id="{75337EA4-005D-423C-ABDE-BD6E59E03856}"/>
              </a:ext>
            </a:extLst>
          </p:cNvPr>
          <p:cNvSpPr txBox="1"/>
          <p:nvPr/>
        </p:nvSpPr>
        <p:spPr>
          <a:xfrm>
            <a:off x="1138689" y="1031790"/>
            <a:ext cx="10481225" cy="5640775"/>
          </a:xfrm>
          <a:prstGeom prst="rect">
            <a:avLst/>
          </a:prstGeom>
          <a:noFill/>
        </p:spPr>
        <p:txBody>
          <a:bodyPr wrap="square">
            <a:spAutoFit/>
          </a:bodyPr>
          <a:lstStyle/>
          <a:p>
            <a:pPr marR="0" lvl="0" algn="just">
              <a:lnSpc>
                <a:spcPct val="115000"/>
              </a:lnSpc>
              <a:spcBef>
                <a:spcPts val="0"/>
              </a:spcBef>
              <a:spcAft>
                <a:spcPts val="0"/>
              </a:spcAft>
              <a:tabLst>
                <a:tab pos="2743200" algn="ctr"/>
                <a:tab pos="5486400" algn="r"/>
              </a:tabLst>
            </a:pPr>
            <a:r>
              <a:rPr lang="fr-FR" sz="3500" b="1"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Các</a:t>
            </a:r>
            <a:r>
              <a:rPr lang="fr-FR" sz="3500" b="1"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fr-FR" sz="3500" b="1"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bước</a:t>
            </a:r>
            <a:r>
              <a:rPr lang="fr-FR" sz="3500" b="1"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fr-FR" sz="3500" b="1"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mô</a:t>
            </a:r>
            <a:r>
              <a:rPr lang="fr-FR" sz="3500" b="1"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fr-FR" sz="3500" b="1"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phỏng</a:t>
            </a:r>
            <a:r>
              <a:rPr lang="fr-FR" sz="3500" b="1"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a:t>
            </a:r>
          </a:p>
          <a:p>
            <a:pPr marR="0" lvl="0" algn="just">
              <a:lnSpc>
                <a:spcPct val="115000"/>
              </a:lnSpc>
              <a:spcBef>
                <a:spcPts val="0"/>
              </a:spcBef>
              <a:spcAft>
                <a:spcPts val="0"/>
              </a:spcAft>
              <a:tabLst>
                <a:tab pos="2743200" algn="ctr"/>
                <a:tab pos="5486400" algn="r"/>
              </a:tabLst>
            </a:pPr>
            <a:r>
              <a:rPr lang="vi-VN" sz="3500" b="1" dirty="0">
                <a:solidFill>
                  <a:srgbClr val="0070C0"/>
                </a:solidFill>
                <a:latin typeface="Roboto" panose="02000000000000000000" pitchFamily="2" charset="0"/>
                <a:ea typeface="Roboto" panose="02000000000000000000" pitchFamily="2" charset="0"/>
                <a:cs typeface="Times New Roman" panose="02020603050405020304" pitchFamily="18" charset="0"/>
              </a:rPr>
              <a:t>Bước 1: Xác định tỉ lệ khung hình cửa sổ tương ứng với hình mô phỏng.</a:t>
            </a:r>
          </a:p>
          <a:p>
            <a:pPr marR="0" lvl="0" algn="just">
              <a:lnSpc>
                <a:spcPct val="115000"/>
              </a:lnSpc>
              <a:spcBef>
                <a:spcPts val="0"/>
              </a:spcBef>
              <a:spcAft>
                <a:spcPts val="0"/>
              </a:spcAft>
              <a:tabLst>
                <a:tab pos="2743200" algn="ctr"/>
                <a:tab pos="5486400" algn="r"/>
              </a:tabLst>
            </a:pPr>
            <a:r>
              <a:rPr lang="vi-VN" sz="3500" b="1" dirty="0">
                <a:solidFill>
                  <a:srgbClr val="0070C0"/>
                </a:solidFill>
                <a:latin typeface="Roboto" panose="02000000000000000000" pitchFamily="2" charset="0"/>
                <a:ea typeface="Roboto" panose="02000000000000000000" pitchFamily="2" charset="0"/>
                <a:cs typeface="Times New Roman" panose="02020603050405020304" pitchFamily="18" charset="0"/>
              </a:rPr>
              <a:t>Bước 2: Phác hình các mảng họa tiết trang trí cửa sổ.</a:t>
            </a:r>
          </a:p>
          <a:p>
            <a:pPr marR="0" lvl="0" algn="just">
              <a:lnSpc>
                <a:spcPct val="115000"/>
              </a:lnSpc>
              <a:spcBef>
                <a:spcPts val="0"/>
              </a:spcBef>
              <a:spcAft>
                <a:spcPts val="0"/>
              </a:spcAft>
              <a:tabLst>
                <a:tab pos="2743200" algn="ctr"/>
                <a:tab pos="5486400" algn="r"/>
              </a:tabLst>
            </a:pPr>
            <a:r>
              <a:rPr lang="vi-VN" sz="3500" b="1" dirty="0">
                <a:solidFill>
                  <a:srgbClr val="0070C0"/>
                </a:solidFill>
                <a:latin typeface="Roboto" panose="02000000000000000000" pitchFamily="2" charset="0"/>
                <a:ea typeface="Roboto" panose="02000000000000000000" pitchFamily="2" charset="0"/>
                <a:cs typeface="Times New Roman" panose="02020603050405020304" pitchFamily="18" charset="0"/>
              </a:rPr>
              <a:t>Bước 3: Vẽ chi tiết làm rõ nét đặc trưng của họa tiết trên cửa sổ.</a:t>
            </a:r>
          </a:p>
          <a:p>
            <a:pPr marR="0" lvl="0" algn="just">
              <a:lnSpc>
                <a:spcPct val="115000"/>
              </a:lnSpc>
              <a:spcBef>
                <a:spcPts val="0"/>
              </a:spcBef>
              <a:spcAft>
                <a:spcPts val="0"/>
              </a:spcAft>
              <a:tabLst>
                <a:tab pos="2743200" algn="ctr"/>
                <a:tab pos="5486400" algn="r"/>
              </a:tabLst>
            </a:pPr>
            <a:r>
              <a:rPr lang="vi-VN" sz="3500" b="1" dirty="0">
                <a:solidFill>
                  <a:srgbClr val="0070C0"/>
                </a:solidFill>
                <a:latin typeface="Roboto" panose="02000000000000000000" pitchFamily="2" charset="0"/>
                <a:ea typeface="Roboto" panose="02000000000000000000" pitchFamily="2" charset="0"/>
                <a:cs typeface="Times New Roman" panose="02020603050405020304" pitchFamily="18" charset="0"/>
              </a:rPr>
              <a:t>Bước 4: Vẽ màu tương phản, hoàn thiện sản phẩm.</a:t>
            </a:r>
          </a:p>
          <a:p>
            <a:pPr marR="0" lvl="0" algn="just">
              <a:lnSpc>
                <a:spcPct val="115000"/>
              </a:lnSpc>
              <a:spcBef>
                <a:spcPts val="0"/>
              </a:spcBef>
              <a:spcAft>
                <a:spcPts val="0"/>
              </a:spcAft>
              <a:tabLst>
                <a:tab pos="2743200" algn="ctr"/>
                <a:tab pos="5486400" algn="r"/>
              </a:tabLst>
            </a:pPr>
            <a:endParaRPr lang="en-US" sz="3600" b="1" dirty="0">
              <a:solidFill>
                <a:srgbClr val="0070C0"/>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13D9F933-8036-48BB-A3E9-70E892A4EB49}"/>
              </a:ext>
            </a:extLst>
          </p:cNvPr>
          <p:cNvSpPr txBox="1"/>
          <p:nvPr/>
        </p:nvSpPr>
        <p:spPr>
          <a:xfrm>
            <a:off x="1238070" y="564500"/>
            <a:ext cx="10953930" cy="584775"/>
          </a:xfrm>
          <a:prstGeom prst="rect">
            <a:avLst/>
          </a:prstGeom>
          <a:noFill/>
        </p:spPr>
        <p:txBody>
          <a:bodyPr wrap="square">
            <a:spAutoFit/>
          </a:bodyPr>
          <a:lstStyle/>
          <a:p>
            <a:r>
              <a:rPr lang="en-US" sz="3200" b="1" dirty="0">
                <a:solidFill>
                  <a:srgbClr val="C00000"/>
                </a:solidFill>
                <a:effectLst/>
                <a:latin typeface="Roboto" panose="02000000000000000000" pitchFamily="2" charset="0"/>
                <a:ea typeface="Roboto" panose="02000000000000000000" pitchFamily="2" charset="0"/>
                <a:cs typeface="Times New Roman" panose="02020603050405020304" pitchFamily="18" charset="0"/>
              </a:rPr>
              <a:t>2.CÁCH MÔ PHỎNG CỬA SỔ TRONG KIẾN TRÚC GOTHIC</a:t>
            </a:r>
            <a:endParaRPr lang="en-US" sz="3200" b="1" dirty="0">
              <a:solidFill>
                <a:srgbClr val="C0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5842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F8BBE83-93C9-4C10-BA65-A2A0F2D5A825}"/>
              </a:ext>
            </a:extLst>
          </p:cNvPr>
          <p:cNvGrpSpPr/>
          <p:nvPr/>
        </p:nvGrpSpPr>
        <p:grpSpPr>
          <a:xfrm>
            <a:off x="2673927" y="1598243"/>
            <a:ext cx="359888" cy="4204702"/>
            <a:chOff x="2673927" y="1598243"/>
            <a:chExt cx="359888" cy="4204702"/>
          </a:xfrm>
        </p:grpSpPr>
        <p:cxnSp>
          <p:nvCxnSpPr>
            <p:cNvPr id="9" name="Straight Connector 8">
              <a:extLst>
                <a:ext uri="{FF2B5EF4-FFF2-40B4-BE49-F238E27FC236}">
                  <a16:creationId xmlns:a16="http://schemas.microsoft.com/office/drawing/2014/main" id="{2C3C5EBD-1A7E-4BBE-953C-FD0976BF8228}"/>
                </a:ext>
              </a:extLst>
            </p:cNvPr>
            <p:cNvCxnSpPr>
              <a:cxnSpLocks/>
            </p:cNvCxnSpPr>
            <p:nvPr/>
          </p:nvCxnSpPr>
          <p:spPr>
            <a:xfrm flipH="1">
              <a:off x="2673927" y="3732950"/>
              <a:ext cx="359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55B985-5B6F-4257-9BCD-0B0D35ECB96D}"/>
                </a:ext>
              </a:extLst>
            </p:cNvPr>
            <p:cNvCxnSpPr/>
            <p:nvPr/>
          </p:nvCxnSpPr>
          <p:spPr>
            <a:xfrm>
              <a:off x="3033815" y="1598243"/>
              <a:ext cx="0" cy="4204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A47A96E-831E-4599-80B0-BA667EE4C001}"/>
              </a:ext>
            </a:extLst>
          </p:cNvPr>
          <p:cNvSpPr txBox="1"/>
          <p:nvPr/>
        </p:nvSpPr>
        <p:spPr>
          <a:xfrm>
            <a:off x="2327565" y="334016"/>
            <a:ext cx="9041236" cy="584775"/>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NGHỆ THUẬT TRUNG ĐẠI THẾ GIỚI</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grpSp>
        <p:nvGrpSpPr>
          <p:cNvPr id="15" name="Group 14">
            <a:extLst>
              <a:ext uri="{FF2B5EF4-FFF2-40B4-BE49-F238E27FC236}">
                <a16:creationId xmlns:a16="http://schemas.microsoft.com/office/drawing/2014/main" id="{C7B5C46D-CD37-4CFE-8221-52C622055041}"/>
              </a:ext>
            </a:extLst>
          </p:cNvPr>
          <p:cNvGrpSpPr/>
          <p:nvPr/>
        </p:nvGrpSpPr>
        <p:grpSpPr>
          <a:xfrm>
            <a:off x="356334" y="2311401"/>
            <a:ext cx="2414692" cy="2621167"/>
            <a:chOff x="356334" y="2311401"/>
            <a:chExt cx="2414692" cy="2621167"/>
          </a:xfrm>
        </p:grpSpPr>
        <p:sp>
          <p:nvSpPr>
            <p:cNvPr id="4" name="Rectangle 3">
              <a:extLst>
                <a:ext uri="{FF2B5EF4-FFF2-40B4-BE49-F238E27FC236}">
                  <a16:creationId xmlns:a16="http://schemas.microsoft.com/office/drawing/2014/main" id="{9DA2CECB-621F-4A42-AF99-74B57DB4BC3E}"/>
                </a:ext>
              </a:extLst>
            </p:cNvPr>
            <p:cNvSpPr/>
            <p:nvPr/>
          </p:nvSpPr>
          <p:spPr>
            <a:xfrm>
              <a:off x="440932" y="2311401"/>
              <a:ext cx="2245496" cy="262116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CEA5D79-6DDB-4804-AC97-4586FA3F4974}"/>
                </a:ext>
              </a:extLst>
            </p:cNvPr>
            <p:cNvSpPr txBox="1"/>
            <p:nvPr/>
          </p:nvSpPr>
          <p:spPr>
            <a:xfrm>
              <a:off x="356334" y="2577209"/>
              <a:ext cx="2414692" cy="2092881"/>
            </a:xfrm>
            <a:prstGeom prst="rect">
              <a:avLst/>
            </a:prstGeom>
            <a:noFill/>
          </p:spPr>
          <p:txBody>
            <a:bodyPr wrap="square">
              <a:spAutoFit/>
            </a:bodyPr>
            <a:lstStyle/>
            <a:p>
              <a:pPr lvl="0" algn="ctr"/>
              <a:r>
                <a:rPr lang="en-US" sz="2600" b="1" dirty="0">
                  <a:solidFill>
                    <a:schemeClr val="bg1"/>
                  </a:solidFill>
                  <a:latin typeface="Roboto" panose="02000000000000000000" pitchFamily="2" charset="0"/>
                  <a:ea typeface="Roboto" panose="02000000000000000000" pitchFamily="2" charset="0"/>
                  <a:cs typeface="Times New Roman" panose="02020603050405020304" pitchFamily="18" charset="0"/>
                </a:rPr>
                <a:t>BÀI 9 CÂN BẰNG ĐỐI XỨNG TRONG KIẾN TRÚC GOTHIC</a:t>
              </a:r>
              <a:endParaRPr lang="en-US" sz="2600" b="1" dirty="0">
                <a:solidFill>
                  <a:srgbClr val="FFC000"/>
                </a:solidFill>
                <a:latin typeface="Roboto" panose="02000000000000000000" pitchFamily="2" charset="0"/>
                <a:ea typeface="Roboto" panose="02000000000000000000" pitchFamily="2" charset="0"/>
              </a:endParaRPr>
            </a:p>
          </p:txBody>
        </p:sp>
      </p:grpSp>
      <p:grpSp>
        <p:nvGrpSpPr>
          <p:cNvPr id="17" name="Group 16">
            <a:extLst>
              <a:ext uri="{FF2B5EF4-FFF2-40B4-BE49-F238E27FC236}">
                <a16:creationId xmlns:a16="http://schemas.microsoft.com/office/drawing/2014/main" id="{0B42B428-8818-4B7D-A70C-813C2E25C07A}"/>
              </a:ext>
            </a:extLst>
          </p:cNvPr>
          <p:cNvGrpSpPr/>
          <p:nvPr/>
        </p:nvGrpSpPr>
        <p:grpSpPr>
          <a:xfrm>
            <a:off x="3030183" y="3415144"/>
            <a:ext cx="8441379" cy="633044"/>
            <a:chOff x="3030183" y="3415144"/>
            <a:chExt cx="8441379" cy="633044"/>
          </a:xfrm>
        </p:grpSpPr>
        <p:sp>
          <p:nvSpPr>
            <p:cNvPr id="33" name="TextBox 32">
              <a:extLst>
                <a:ext uri="{FF2B5EF4-FFF2-40B4-BE49-F238E27FC236}">
                  <a16:creationId xmlns:a16="http://schemas.microsoft.com/office/drawing/2014/main" id="{AF62E795-14D5-452E-8870-C2031EC070F5}"/>
                </a:ext>
              </a:extLst>
            </p:cNvPr>
            <p:cNvSpPr txBox="1"/>
            <p:nvPr/>
          </p:nvSpPr>
          <p:spPr>
            <a:xfrm>
              <a:off x="3329482" y="3469899"/>
              <a:ext cx="8142079" cy="461665"/>
            </a:xfrm>
            <a:prstGeom prst="rect">
              <a:avLst/>
            </a:prstGeom>
            <a:noFill/>
          </p:spPr>
          <p:txBody>
            <a:bodyPr wrap="square">
              <a:spAutoFit/>
            </a:bodyPr>
            <a:lstStyle/>
            <a:p>
              <a:pPr lvl="0"/>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3.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Vẽ</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mô</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phỏng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và</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trang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trí</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cửa</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sổ</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theo</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kiến</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trúc</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Gothic</a:t>
              </a:r>
              <a:endParaRPr lang="en-US" sz="2400" b="1" dirty="0">
                <a:solidFill>
                  <a:schemeClr val="bg1"/>
                </a:solidFill>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4BA267EC-7EFF-4BEF-8D5E-FFB40248C1A5}"/>
                </a:ext>
              </a:extLst>
            </p:cNvPr>
            <p:cNvSpPr/>
            <p:nvPr/>
          </p:nvSpPr>
          <p:spPr>
            <a:xfrm rot="5400000">
              <a:off x="7068060" y="-355315"/>
              <a:ext cx="633044" cy="817396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A9E18A3-229E-413E-97CE-0A2BC6580D01}"/>
                </a:ext>
              </a:extLst>
            </p:cNvPr>
            <p:cNvCxnSpPr>
              <a:cxnSpLocks/>
            </p:cNvCxnSpPr>
            <p:nvPr/>
          </p:nvCxnSpPr>
          <p:spPr>
            <a:xfrm flipH="1">
              <a:off x="3030183" y="3731665"/>
              <a:ext cx="2626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8F2A9CB3-191B-469D-BEE9-B6A1A3BA8751}"/>
              </a:ext>
            </a:extLst>
          </p:cNvPr>
          <p:cNvSpPr txBox="1"/>
          <p:nvPr/>
        </p:nvSpPr>
        <p:spPr>
          <a:xfrm>
            <a:off x="428430" y="325243"/>
            <a:ext cx="1961274" cy="584775"/>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CHỦ ĐỀ</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289531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89588" cy="1489588"/>
          </a:xfrm>
          <a:prstGeom prst="rect">
            <a:avLst/>
          </a:prstGeom>
        </p:spPr>
      </p:pic>
      <p:grpSp>
        <p:nvGrpSpPr>
          <p:cNvPr id="2" name="Group 1">
            <a:extLst>
              <a:ext uri="{FF2B5EF4-FFF2-40B4-BE49-F238E27FC236}">
                <a16:creationId xmlns:a16="http://schemas.microsoft.com/office/drawing/2014/main" id="{77AD26F2-6B45-4977-BEC6-37098848B3FD}"/>
              </a:ext>
            </a:extLst>
          </p:cNvPr>
          <p:cNvGrpSpPr/>
          <p:nvPr/>
        </p:nvGrpSpPr>
        <p:grpSpPr>
          <a:xfrm>
            <a:off x="990675" y="551366"/>
            <a:ext cx="10783983" cy="6266331"/>
            <a:chOff x="990675" y="551366"/>
            <a:chExt cx="10783983" cy="6266331"/>
          </a:xfrm>
        </p:grpSpPr>
        <p:sp>
          <p:nvSpPr>
            <p:cNvPr id="5" name="TextBox 4">
              <a:extLst>
                <a:ext uri="{FF2B5EF4-FFF2-40B4-BE49-F238E27FC236}">
                  <a16:creationId xmlns:a16="http://schemas.microsoft.com/office/drawing/2014/main" id="{75337EA4-005D-423C-ABDE-BD6E59E03856}"/>
                </a:ext>
              </a:extLst>
            </p:cNvPr>
            <p:cNvSpPr txBox="1"/>
            <p:nvPr/>
          </p:nvSpPr>
          <p:spPr>
            <a:xfrm>
              <a:off x="990675" y="1628584"/>
              <a:ext cx="10447642" cy="5189113"/>
            </a:xfrm>
            <a:prstGeom prst="rect">
              <a:avLst/>
            </a:prstGeom>
            <a:noFill/>
          </p:spPr>
          <p:txBody>
            <a:bodyPr wrap="square">
              <a:spAutoFit/>
            </a:bodyPr>
            <a:lstStyle/>
            <a:p>
              <a:pPr marL="457200" marR="0" lvl="0" indent="-457200" algn="just">
                <a:lnSpc>
                  <a:spcPct val="115000"/>
                </a:lnSpc>
                <a:spcBef>
                  <a:spcPts val="0"/>
                </a:spcBef>
                <a:spcAft>
                  <a:spcPts val="0"/>
                </a:spcAft>
                <a:buFontTx/>
                <a:buChar char="-"/>
                <a:tabLst>
                  <a:tab pos="2743200" algn="ctr"/>
                  <a:tab pos="5486400" algn="r"/>
                </a:tabLst>
              </a:pP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Lựa</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chọn</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hình</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cửa</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sổ</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theo</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kiến</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trúc</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Gothic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mà</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em</a:t>
              </a:r>
              <a:r>
                <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rPr>
                <a:t>thích</a:t>
              </a:r>
              <a:endParaRPr lang="fr-FR"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endParaRPr>
            </a:p>
            <a:p>
              <a:pPr marL="457200" indent="-457200" algn="just">
                <a:lnSpc>
                  <a:spcPct val="115000"/>
                </a:lnSpc>
                <a:buFontTx/>
                <a:buChar char="-"/>
                <a:tabLst>
                  <a:tab pos="2743200" algn="ctr"/>
                  <a:tab pos="5486400" algn="r"/>
                </a:tabLst>
              </a:pPr>
              <a:r>
                <a:rPr lang="fr-FR"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Thực</a:t>
              </a:r>
              <a:r>
                <a:rPr lang="fr-FR"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hiện</a:t>
              </a:r>
              <a:r>
                <a:rPr lang="fr-FR"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theo</a:t>
              </a:r>
              <a:r>
                <a:rPr lang="fr-FR"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fr-FR"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gợi</a:t>
              </a:r>
              <a:r>
                <a:rPr lang="fr-FR"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ý: </a:t>
              </a:r>
              <a:r>
                <a:rPr lang="nl-NL" sz="3600" dirty="0">
                  <a:solidFill>
                    <a:srgbClr val="002060"/>
                  </a:solidFill>
                  <a:latin typeface="Roboto" panose="020B0604020202020204" charset="0"/>
                  <a:ea typeface="Roboto" panose="020B0604020202020204" charset="0"/>
                </a:rPr>
                <a:t>Cửa sổ theo phong cách kiến trúc Gothic thường được thiết kế dạng vòm chóp, chiều ngang nhỏ hơn so với chiều cao, được trang trí theo nguyên lí cân bằng đối xứng, lặp lại với họa tiết, màu sắc đa dạng phong phú.</a:t>
              </a:r>
              <a:endParaRPr lang="vi-VN" sz="3600" dirty="0">
                <a:solidFill>
                  <a:srgbClr val="002060"/>
                </a:solidFill>
                <a:latin typeface="Roboto" panose="020B0604020202020204" charset="0"/>
                <a:ea typeface="Roboto" panose="020B0604020202020204" charset="0"/>
              </a:endParaRPr>
            </a:p>
            <a:p>
              <a:pPr marL="457200" marR="0" lvl="0" indent="-457200" algn="just">
                <a:lnSpc>
                  <a:spcPct val="115000"/>
                </a:lnSpc>
                <a:spcBef>
                  <a:spcPts val="0"/>
                </a:spcBef>
                <a:spcAft>
                  <a:spcPts val="0"/>
                </a:spcAft>
                <a:buFontTx/>
                <a:buChar char="-"/>
                <a:tabLst>
                  <a:tab pos="2743200" algn="ctr"/>
                  <a:tab pos="5486400" algn="r"/>
                </a:tabLst>
              </a:pPr>
              <a:endParaRPr lang="en-US"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13D9F933-8036-48BB-A3E9-70E892A4EB49}"/>
                </a:ext>
              </a:extLst>
            </p:cNvPr>
            <p:cNvSpPr txBox="1"/>
            <p:nvPr/>
          </p:nvSpPr>
          <p:spPr>
            <a:xfrm>
              <a:off x="1292640" y="551366"/>
              <a:ext cx="10482018" cy="1077218"/>
            </a:xfrm>
            <a:prstGeom prst="rect">
              <a:avLst/>
            </a:prstGeom>
            <a:noFill/>
          </p:spPr>
          <p:txBody>
            <a:bodyPr wrap="square">
              <a:spAutoFit/>
            </a:bodyPr>
            <a:lstStyle/>
            <a:p>
              <a:pPr lvl="0"/>
              <a:r>
                <a:rPr lang="en-US" sz="3200" b="1" dirty="0">
                  <a:solidFill>
                    <a:srgbClr val="C00000"/>
                  </a:solidFill>
                  <a:effectLst/>
                  <a:latin typeface="Roboto" panose="02000000000000000000" pitchFamily="2" charset="0"/>
                  <a:ea typeface="Roboto" panose="02000000000000000000" pitchFamily="2" charset="0"/>
                  <a:cs typeface="Times New Roman" panose="02020603050405020304" pitchFamily="18" charset="0"/>
                </a:rPr>
                <a:t>3. VẼ MÔ PHỎNG VÀ TRANG TRÍ CỬA SỔ THEO KIẾN TRÚC GOTHIC</a:t>
              </a:r>
              <a:endParaRPr lang="en-US" sz="3200" b="1" dirty="0">
                <a:solidFill>
                  <a:srgbClr val="C00000"/>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3544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D9F933-8036-48BB-A3E9-70E892A4EB49}"/>
              </a:ext>
            </a:extLst>
          </p:cNvPr>
          <p:cNvSpPr txBox="1"/>
          <p:nvPr/>
        </p:nvSpPr>
        <p:spPr>
          <a:xfrm>
            <a:off x="279766" y="227809"/>
            <a:ext cx="11691840" cy="1077218"/>
          </a:xfrm>
          <a:prstGeom prst="rect">
            <a:avLst/>
          </a:prstGeom>
          <a:noFill/>
        </p:spPr>
        <p:txBody>
          <a:bodyPr wrap="square">
            <a:spAutoFit/>
          </a:bodyPr>
          <a:lstStyle/>
          <a:p>
            <a:pPr lvl="0"/>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3. VẼ MÔ PHỎNG VÀ TRANG TRÍ CỬA SỔ THEO KIẾN TRÚC GOTHIC</a:t>
            </a:r>
            <a:endParaRPr lang="en-US" sz="3200" b="1" dirty="0">
              <a:solidFill>
                <a:schemeClr val="bg1"/>
              </a:solidFill>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2"/>
          <a:stretch>
            <a:fillRect/>
          </a:stretch>
        </p:blipFill>
        <p:spPr>
          <a:xfrm>
            <a:off x="527832" y="2452512"/>
            <a:ext cx="11195013" cy="3526595"/>
          </a:xfrm>
          <a:prstGeom prst="rect">
            <a:avLst/>
          </a:prstGeom>
        </p:spPr>
      </p:pic>
      <p:sp>
        <p:nvSpPr>
          <p:cNvPr id="6" name="Rectangle 5">
            <a:extLst>
              <a:ext uri="{FF2B5EF4-FFF2-40B4-BE49-F238E27FC236}">
                <a16:creationId xmlns:a16="http://schemas.microsoft.com/office/drawing/2014/main" id="{4BA267EC-7EFF-4BEF-8D5E-FFB40248C1A5}"/>
              </a:ext>
            </a:extLst>
          </p:cNvPr>
          <p:cNvSpPr/>
          <p:nvPr/>
        </p:nvSpPr>
        <p:spPr>
          <a:xfrm rot="5400000">
            <a:off x="5462696" y="-4973856"/>
            <a:ext cx="1077218" cy="1144307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D9F933-8036-48BB-A3E9-70E892A4EB49}"/>
              </a:ext>
            </a:extLst>
          </p:cNvPr>
          <p:cNvSpPr txBox="1"/>
          <p:nvPr/>
        </p:nvSpPr>
        <p:spPr>
          <a:xfrm>
            <a:off x="2019006" y="1567648"/>
            <a:ext cx="8770914" cy="584775"/>
          </a:xfrm>
          <a:prstGeom prst="rect">
            <a:avLst/>
          </a:prstGeom>
          <a:noFill/>
        </p:spPr>
        <p:txBody>
          <a:bodyPr wrap="square">
            <a:spAutoFit/>
          </a:bodyPr>
          <a:lstStyle/>
          <a:p>
            <a:pPr lvl="0"/>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Một</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số</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dạng</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thức</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cấu</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trúc</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cửa</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sổ</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tham</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khảo</a:t>
            </a:r>
            <a:endParaRPr lang="en-US" sz="32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4341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A56CBA-8250-4BA7-82D1-EDCF1EA5F3FD}"/>
              </a:ext>
            </a:extLst>
          </p:cNvPr>
          <p:cNvSpPr/>
          <p:nvPr/>
        </p:nvSpPr>
        <p:spPr>
          <a:xfrm>
            <a:off x="846415" y="1115654"/>
            <a:ext cx="4447672" cy="523220"/>
          </a:xfrm>
          <a:prstGeom prst="rect">
            <a:avLst/>
          </a:prstGeom>
        </p:spPr>
        <p:txBody>
          <a:bodyPr wrap="square">
            <a:spAutoFit/>
          </a:bodyPr>
          <a:lstStyle/>
          <a:p>
            <a:pPr algn="ctr"/>
            <a:r>
              <a:rPr lang="en-US" sz="2800" b="1" dirty="0">
                <a:solidFill>
                  <a:schemeClr val="bg1"/>
                </a:solidFill>
                <a:latin typeface="Roboto" panose="02000000000000000000" pitchFamily="2" charset="0"/>
                <a:ea typeface="Roboto" panose="02000000000000000000" pitchFamily="2" charset="0"/>
                <a:cs typeface="Times New Roman" pitchFamily="18" charset="0"/>
              </a:rPr>
              <a:t>GIẤY TRẮNG A4</a:t>
            </a:r>
          </a:p>
        </p:txBody>
      </p:sp>
      <p:sp>
        <p:nvSpPr>
          <p:cNvPr id="7" name="Rectangle 6">
            <a:extLst>
              <a:ext uri="{FF2B5EF4-FFF2-40B4-BE49-F238E27FC236}">
                <a16:creationId xmlns:a16="http://schemas.microsoft.com/office/drawing/2014/main" id="{5A9F4669-8BE5-48D0-97EC-77A68C840F1C}"/>
              </a:ext>
            </a:extLst>
          </p:cNvPr>
          <p:cNvSpPr/>
          <p:nvPr/>
        </p:nvSpPr>
        <p:spPr>
          <a:xfrm>
            <a:off x="5439905" y="1077267"/>
            <a:ext cx="6413215" cy="954107"/>
          </a:xfrm>
          <a:prstGeom prst="rect">
            <a:avLst/>
          </a:prstGeom>
        </p:spPr>
        <p:txBody>
          <a:bodyPr wrap="square">
            <a:spAutoFit/>
          </a:bodyPr>
          <a:lstStyle/>
          <a:p>
            <a:pPr algn="ctr"/>
            <a:r>
              <a:rPr lang="en-US" sz="2800" b="1" dirty="0">
                <a:solidFill>
                  <a:schemeClr val="bg1"/>
                </a:solidFill>
                <a:latin typeface="Roboto" panose="02000000000000000000" pitchFamily="2" charset="0"/>
                <a:ea typeface="Roboto" panose="02000000000000000000" pitchFamily="2" charset="0"/>
                <a:cs typeface="Times New Roman" pitchFamily="18" charset="0"/>
              </a:rPr>
              <a:t>BÚT CHÌ, TẨY, THƯỚC KẺ, MÀU VẼ CÁC LOẠI</a:t>
            </a:r>
          </a:p>
        </p:txBody>
      </p:sp>
      <p:grpSp>
        <p:nvGrpSpPr>
          <p:cNvPr id="2" name="Group 1">
            <a:extLst>
              <a:ext uri="{FF2B5EF4-FFF2-40B4-BE49-F238E27FC236}">
                <a16:creationId xmlns:a16="http://schemas.microsoft.com/office/drawing/2014/main" id="{AFC985C0-7481-4D1D-8811-31BB2720318F}"/>
              </a:ext>
            </a:extLst>
          </p:cNvPr>
          <p:cNvGrpSpPr/>
          <p:nvPr/>
        </p:nvGrpSpPr>
        <p:grpSpPr>
          <a:xfrm>
            <a:off x="742465" y="2479380"/>
            <a:ext cx="3090114" cy="3216649"/>
            <a:chOff x="1695363" y="3147728"/>
            <a:chExt cx="3090114" cy="3216649"/>
          </a:xfrm>
        </p:grpSpPr>
        <p:pic>
          <p:nvPicPr>
            <p:cNvPr id="3" name="Picture 2" descr="Chart&#10;&#10;Description automatically generated">
              <a:extLst>
                <a:ext uri="{FF2B5EF4-FFF2-40B4-BE49-F238E27FC236}">
                  <a16:creationId xmlns:a16="http://schemas.microsoft.com/office/drawing/2014/main" id="{2EE0DF29-82A3-4F31-B59A-09A95590885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266" t="17669" r="34156" b="12634"/>
            <a:stretch/>
          </p:blipFill>
          <p:spPr>
            <a:xfrm rot="2935408">
              <a:off x="2097218" y="2745873"/>
              <a:ext cx="2174776" cy="2978485"/>
            </a:xfrm>
            <a:prstGeom prst="rect">
              <a:avLst/>
            </a:prstGeom>
          </p:spPr>
        </p:pic>
        <p:pic>
          <p:nvPicPr>
            <p:cNvPr id="20" name="Picture 19" descr="Background pattern&#10;&#10;Description automatically generated with medium confidence">
              <a:extLst>
                <a:ext uri="{FF2B5EF4-FFF2-40B4-BE49-F238E27FC236}">
                  <a16:creationId xmlns:a16="http://schemas.microsoft.com/office/drawing/2014/main" id="{2BD17365-1328-43E2-88E1-726506D1D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8699">
              <a:off x="2727491" y="3618907"/>
              <a:ext cx="2057986" cy="2745470"/>
            </a:xfrm>
            <a:prstGeom prst="rect">
              <a:avLst/>
            </a:prstGeom>
          </p:spPr>
        </p:pic>
      </p:grpSp>
      <p:grpSp>
        <p:nvGrpSpPr>
          <p:cNvPr id="13" name="Group 12">
            <a:extLst>
              <a:ext uri="{FF2B5EF4-FFF2-40B4-BE49-F238E27FC236}">
                <a16:creationId xmlns:a16="http://schemas.microsoft.com/office/drawing/2014/main" id="{ADD5F986-D2E2-45F6-88BE-E84BA9BD3A6E}"/>
              </a:ext>
            </a:extLst>
          </p:cNvPr>
          <p:cNvGrpSpPr/>
          <p:nvPr/>
        </p:nvGrpSpPr>
        <p:grpSpPr>
          <a:xfrm>
            <a:off x="7654245" y="2945520"/>
            <a:ext cx="3190275" cy="3622347"/>
            <a:chOff x="7654245" y="2945520"/>
            <a:chExt cx="3190275" cy="3622347"/>
          </a:xfrm>
        </p:grpSpPr>
        <p:pic>
          <p:nvPicPr>
            <p:cNvPr id="12" name="Picture 11" descr="A picture containing text&#10;&#10;Description automatically generated">
              <a:extLst>
                <a:ext uri="{FF2B5EF4-FFF2-40B4-BE49-F238E27FC236}">
                  <a16:creationId xmlns:a16="http://schemas.microsoft.com/office/drawing/2014/main" id="{2784167B-7D37-4857-8223-95119CF056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4352" y="2945520"/>
              <a:ext cx="3090168" cy="1526949"/>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9EBED406-7B16-40B1-87E1-C0DCA9043F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8686842" y="4850274"/>
              <a:ext cx="1751759" cy="1178909"/>
            </a:xfrm>
            <a:prstGeom prst="rect">
              <a:avLst/>
            </a:prstGeom>
          </p:spPr>
        </p:pic>
        <p:pic>
          <p:nvPicPr>
            <p:cNvPr id="22" name="Picture 21" descr="Logo&#10;&#10;Description automatically generated">
              <a:extLst>
                <a:ext uri="{FF2B5EF4-FFF2-40B4-BE49-F238E27FC236}">
                  <a16:creationId xmlns:a16="http://schemas.microsoft.com/office/drawing/2014/main" id="{481603E3-D8F5-4BCB-AC34-CDE0C1787F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4245" y="4566460"/>
              <a:ext cx="1556650" cy="2001407"/>
            </a:xfrm>
            <a:prstGeom prst="rect">
              <a:avLst/>
            </a:prstGeom>
          </p:spPr>
        </p:pic>
      </p:grpSp>
      <p:pic>
        <p:nvPicPr>
          <p:cNvPr id="30" name="Picture 29" descr="Icon&#10;&#10;Description automatically generated">
            <a:extLst>
              <a:ext uri="{FF2B5EF4-FFF2-40B4-BE49-F238E27FC236}">
                <a16:creationId xmlns:a16="http://schemas.microsoft.com/office/drawing/2014/main" id="{657140AB-53C3-4C07-986D-7DF456801C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0652" y="2466920"/>
            <a:ext cx="376587" cy="1982039"/>
          </a:xfrm>
          <a:prstGeom prst="rect">
            <a:avLst/>
          </a:prstGeom>
        </p:spPr>
      </p:pic>
      <p:grpSp>
        <p:nvGrpSpPr>
          <p:cNvPr id="9" name="Group 8">
            <a:extLst>
              <a:ext uri="{FF2B5EF4-FFF2-40B4-BE49-F238E27FC236}">
                <a16:creationId xmlns:a16="http://schemas.microsoft.com/office/drawing/2014/main" id="{6156DBCD-4BAA-4364-BC79-117E4AFB07BD}"/>
              </a:ext>
            </a:extLst>
          </p:cNvPr>
          <p:cNvGrpSpPr/>
          <p:nvPr/>
        </p:nvGrpSpPr>
        <p:grpSpPr>
          <a:xfrm>
            <a:off x="5686812" y="2184016"/>
            <a:ext cx="1205429" cy="2346656"/>
            <a:chOff x="5686812" y="2184016"/>
            <a:chExt cx="1205429" cy="2346656"/>
          </a:xfrm>
        </p:grpSpPr>
        <p:pic>
          <p:nvPicPr>
            <p:cNvPr id="14" name="Picture 13" descr="Shape&#10;&#10;Description automatically generated with medium confidence">
              <a:extLst>
                <a:ext uri="{FF2B5EF4-FFF2-40B4-BE49-F238E27FC236}">
                  <a16:creationId xmlns:a16="http://schemas.microsoft.com/office/drawing/2014/main" id="{D4385AB4-E4BF-479F-BE77-6C58607226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2064" y="2184016"/>
              <a:ext cx="250177" cy="2346656"/>
            </a:xfrm>
            <a:prstGeom prst="rect">
              <a:avLst/>
            </a:prstGeom>
          </p:spPr>
        </p:pic>
        <p:pic>
          <p:nvPicPr>
            <p:cNvPr id="34" name="Picture 33" descr="A picture containing window&#10;&#10;Description automatically generated">
              <a:extLst>
                <a:ext uri="{FF2B5EF4-FFF2-40B4-BE49-F238E27FC236}">
                  <a16:creationId xmlns:a16="http://schemas.microsoft.com/office/drawing/2014/main" id="{17456E7B-6D9C-42B4-B2D4-C9BA977078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6812" y="3907221"/>
              <a:ext cx="919207" cy="541738"/>
            </a:xfrm>
            <a:prstGeom prst="rect">
              <a:avLst/>
            </a:prstGeom>
          </p:spPr>
        </p:pic>
      </p:grpSp>
      <p:pic>
        <p:nvPicPr>
          <p:cNvPr id="16" name="Picture 15" descr="Background pattern&#10;&#10;Description automatically generated">
            <a:extLst>
              <a:ext uri="{FF2B5EF4-FFF2-40B4-BE49-F238E27FC236}">
                <a16:creationId xmlns:a16="http://schemas.microsoft.com/office/drawing/2014/main" id="{5DBE5078-6D59-4CEA-9DE6-224CE60295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5377" y="2594099"/>
            <a:ext cx="1501098" cy="2770909"/>
          </a:xfrm>
          <a:prstGeom prst="rect">
            <a:avLst/>
          </a:prstGeom>
        </p:spPr>
      </p:pic>
      <p:grpSp>
        <p:nvGrpSpPr>
          <p:cNvPr id="23" name="Group 22">
            <a:extLst>
              <a:ext uri="{FF2B5EF4-FFF2-40B4-BE49-F238E27FC236}">
                <a16:creationId xmlns:a16="http://schemas.microsoft.com/office/drawing/2014/main" id="{2B54DA2C-2C28-4E96-B173-26AD7CFC514E}"/>
              </a:ext>
            </a:extLst>
          </p:cNvPr>
          <p:cNvGrpSpPr/>
          <p:nvPr/>
        </p:nvGrpSpPr>
        <p:grpSpPr>
          <a:xfrm>
            <a:off x="1" y="6642"/>
            <a:ext cx="8235290" cy="633044"/>
            <a:chOff x="4141156" y="4823978"/>
            <a:chExt cx="9465663" cy="633044"/>
          </a:xfrm>
        </p:grpSpPr>
        <p:sp>
          <p:nvSpPr>
            <p:cNvPr id="24" name="Rectangle 23">
              <a:extLst>
                <a:ext uri="{FF2B5EF4-FFF2-40B4-BE49-F238E27FC236}">
                  <a16:creationId xmlns:a16="http://schemas.microsoft.com/office/drawing/2014/main" id="{2CA728F9-C0CA-4610-A97C-BD931A699427}"/>
                </a:ext>
              </a:extLst>
            </p:cNvPr>
            <p:cNvSpPr/>
            <p:nvPr/>
          </p:nvSpPr>
          <p:spPr>
            <a:xfrm rot="5400000">
              <a:off x="8557465" y="407669"/>
              <a:ext cx="633044" cy="9465662"/>
            </a:xfrm>
            <a:prstGeom prst="rect">
              <a:avLst/>
            </a:prstGeom>
            <a:solidFill>
              <a:schemeClr val="tx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377FDD9-6DBA-4261-A821-57799A75558F}"/>
                </a:ext>
              </a:extLst>
            </p:cNvPr>
            <p:cNvSpPr txBox="1"/>
            <p:nvPr/>
          </p:nvSpPr>
          <p:spPr>
            <a:xfrm>
              <a:off x="4193835" y="4878889"/>
              <a:ext cx="9412984" cy="461665"/>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3.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Vẽ</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mô</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phỏng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và</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trang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trí</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cửa</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sổ</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theo</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kiến</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trúc</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Gothic</a:t>
              </a:r>
              <a:endParaRPr lang="en-US" sz="2400" b="1" dirty="0">
                <a:solidFill>
                  <a:schemeClr val="bg1"/>
                </a:solidFill>
                <a:latin typeface="Roboto" panose="02000000000000000000" pitchFamily="2" charset="0"/>
                <a:ea typeface="Roboto" panose="02000000000000000000" pitchFamily="2" charset="0"/>
              </a:endParaRPr>
            </a:p>
          </p:txBody>
        </p:sp>
      </p:grpSp>
      <p:grpSp>
        <p:nvGrpSpPr>
          <p:cNvPr id="27" name="Group 26">
            <a:extLst>
              <a:ext uri="{FF2B5EF4-FFF2-40B4-BE49-F238E27FC236}">
                <a16:creationId xmlns:a16="http://schemas.microsoft.com/office/drawing/2014/main" id="{2779BD62-7E54-4675-AB91-53178AE20EBB}"/>
              </a:ext>
            </a:extLst>
          </p:cNvPr>
          <p:cNvGrpSpPr/>
          <p:nvPr/>
        </p:nvGrpSpPr>
        <p:grpSpPr>
          <a:xfrm>
            <a:off x="8213146" y="0"/>
            <a:ext cx="3978853" cy="639686"/>
            <a:chOff x="4141156" y="4823978"/>
            <a:chExt cx="9465662" cy="639686"/>
          </a:xfrm>
        </p:grpSpPr>
        <p:sp>
          <p:nvSpPr>
            <p:cNvPr id="28" name="Rectangle 27">
              <a:extLst>
                <a:ext uri="{FF2B5EF4-FFF2-40B4-BE49-F238E27FC236}">
                  <a16:creationId xmlns:a16="http://schemas.microsoft.com/office/drawing/2014/main" id="{92A3062C-BED9-4C3D-98C8-995A970F7F55}"/>
                </a:ext>
              </a:extLst>
            </p:cNvPr>
            <p:cNvSpPr/>
            <p:nvPr/>
          </p:nvSpPr>
          <p:spPr>
            <a:xfrm rot="5400000">
              <a:off x="8557465" y="407669"/>
              <a:ext cx="633044" cy="9465662"/>
            </a:xfrm>
            <a:prstGeom prst="rect">
              <a:avLst/>
            </a:prstGeom>
            <a:solidFill>
              <a:schemeClr val="tx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A449F56-61F1-4041-94FC-59641B34F25A}"/>
                </a:ext>
              </a:extLst>
            </p:cNvPr>
            <p:cNvSpPr txBox="1"/>
            <p:nvPr/>
          </p:nvSpPr>
          <p:spPr>
            <a:xfrm>
              <a:off x="4193836" y="4878889"/>
              <a:ext cx="9230085" cy="584775"/>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CLIP HƯỚNG DẪN</a:t>
              </a:r>
              <a:endParaRPr lang="en-US" sz="3200" b="1" dirty="0">
                <a:solidFill>
                  <a:srgbClr val="FFC000"/>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77281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6183139-16F4-409E-9D52-AEADAAB1C610}"/>
              </a:ext>
            </a:extLst>
          </p:cNvPr>
          <p:cNvGrpSpPr/>
          <p:nvPr/>
        </p:nvGrpSpPr>
        <p:grpSpPr>
          <a:xfrm>
            <a:off x="292636" y="319314"/>
            <a:ext cx="5885522" cy="633044"/>
            <a:chOff x="1753543" y="347256"/>
            <a:chExt cx="5885522" cy="633044"/>
          </a:xfrm>
        </p:grpSpPr>
        <p:sp>
          <p:nvSpPr>
            <p:cNvPr id="12" name="Rectangle 11">
              <a:extLst>
                <a:ext uri="{FF2B5EF4-FFF2-40B4-BE49-F238E27FC236}">
                  <a16:creationId xmlns:a16="http://schemas.microsoft.com/office/drawing/2014/main" id="{D8E48A75-DEAB-4192-B52A-8B402C9A168B}"/>
                </a:ext>
              </a:extLst>
            </p:cNvPr>
            <p:cNvSpPr/>
            <p:nvPr/>
          </p:nvSpPr>
          <p:spPr>
            <a:xfrm rot="5400000">
              <a:off x="4341222" y="-2240423"/>
              <a:ext cx="633044" cy="5808402"/>
            </a:xfrm>
            <a:prstGeom prst="rect">
              <a:avLst/>
            </a:prstGeom>
            <a:solidFill>
              <a:schemeClr val="tx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97EFD12-24B4-4EF3-96D1-06F3B306327A}"/>
                </a:ext>
              </a:extLst>
            </p:cNvPr>
            <p:cNvSpPr txBox="1"/>
            <p:nvPr/>
          </p:nvSpPr>
          <p:spPr>
            <a:xfrm>
              <a:off x="1883345" y="402168"/>
              <a:ext cx="5755720" cy="523220"/>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4.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Trưng</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bày</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sản</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phẩm</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và</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chia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sẻ</a:t>
              </a:r>
              <a:endParaRPr lang="en-US" sz="2800" b="1" dirty="0">
                <a:solidFill>
                  <a:schemeClr val="bg1"/>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40692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FEA557-B8AD-4815-B825-1142D9EF61D7}"/>
              </a:ext>
            </a:extLst>
          </p:cNvPr>
          <p:cNvSpPr/>
          <p:nvPr/>
        </p:nvSpPr>
        <p:spPr>
          <a:xfrm>
            <a:off x="1384388" y="1240619"/>
            <a:ext cx="10168218" cy="5493812"/>
          </a:xfrm>
          <a:prstGeom prst="rect">
            <a:avLst/>
          </a:prstGeom>
        </p:spPr>
        <p:txBody>
          <a:bodyPr wrap="square">
            <a:spAutoFit/>
          </a:bodyPr>
          <a:lstStyle/>
          <a:p>
            <a:pPr>
              <a:lnSpc>
                <a:spcPct val="150000"/>
              </a:lnSpc>
            </a:pPr>
            <a:r>
              <a:rPr lang="en-US" sz="3300" b="1" dirty="0" err="1">
                <a:solidFill>
                  <a:srgbClr val="0070C0"/>
                </a:solidFill>
                <a:latin typeface="Roboto" panose="02000000000000000000" pitchFamily="2" charset="0"/>
                <a:ea typeface="Roboto" panose="02000000000000000000" pitchFamily="2" charset="0"/>
                <a:cs typeface="Times New Roman" pitchFamily="18" charset="0"/>
              </a:rPr>
              <a:t>Nêu</a:t>
            </a:r>
            <a:r>
              <a:rPr lang="en-US" sz="3300" b="1" dirty="0">
                <a:solidFill>
                  <a:srgbClr val="0070C0"/>
                </a:solidFill>
                <a:latin typeface="Roboto" panose="02000000000000000000" pitchFamily="2" charset="0"/>
                <a:ea typeface="Roboto" panose="02000000000000000000" pitchFamily="2" charset="0"/>
                <a:cs typeface="Times New Roman" pitchFamily="18" charset="0"/>
              </a:rPr>
              <a:t> </a:t>
            </a:r>
            <a:r>
              <a:rPr lang="en-US" sz="3300" b="1" dirty="0" err="1">
                <a:solidFill>
                  <a:srgbClr val="0070C0"/>
                </a:solidFill>
                <a:latin typeface="Roboto" panose="02000000000000000000" pitchFamily="2" charset="0"/>
                <a:ea typeface="Roboto" panose="02000000000000000000" pitchFamily="2" charset="0"/>
                <a:cs typeface="Times New Roman" pitchFamily="18" charset="0"/>
              </a:rPr>
              <a:t>cảm</a:t>
            </a:r>
            <a:r>
              <a:rPr lang="en-US" sz="3300" b="1" dirty="0">
                <a:solidFill>
                  <a:srgbClr val="0070C0"/>
                </a:solidFill>
                <a:latin typeface="Roboto" panose="02000000000000000000" pitchFamily="2" charset="0"/>
                <a:ea typeface="Roboto" panose="02000000000000000000" pitchFamily="2" charset="0"/>
                <a:cs typeface="Times New Roman" pitchFamily="18" charset="0"/>
              </a:rPr>
              <a:t> </a:t>
            </a:r>
            <a:r>
              <a:rPr lang="en-US" sz="3300" b="1" dirty="0" err="1">
                <a:solidFill>
                  <a:srgbClr val="0070C0"/>
                </a:solidFill>
                <a:latin typeface="Roboto" panose="02000000000000000000" pitchFamily="2" charset="0"/>
                <a:ea typeface="Roboto" panose="02000000000000000000" pitchFamily="2" charset="0"/>
                <a:cs typeface="Times New Roman" pitchFamily="18" charset="0"/>
              </a:rPr>
              <a:t>nhận</a:t>
            </a:r>
            <a:r>
              <a:rPr lang="en-US" sz="3300" b="1" dirty="0">
                <a:solidFill>
                  <a:srgbClr val="0070C0"/>
                </a:solidFill>
                <a:latin typeface="Roboto" panose="02000000000000000000" pitchFamily="2" charset="0"/>
                <a:ea typeface="Roboto" panose="02000000000000000000" pitchFamily="2" charset="0"/>
                <a:cs typeface="Times New Roman" pitchFamily="18" charset="0"/>
              </a:rPr>
              <a:t> </a:t>
            </a:r>
            <a:r>
              <a:rPr lang="en-US" sz="3300" b="1" dirty="0" err="1">
                <a:solidFill>
                  <a:srgbClr val="0070C0"/>
                </a:solidFill>
                <a:latin typeface="Roboto" panose="02000000000000000000" pitchFamily="2" charset="0"/>
                <a:ea typeface="Roboto" panose="02000000000000000000" pitchFamily="2" charset="0"/>
                <a:cs typeface="Times New Roman" pitchFamily="18" charset="0"/>
              </a:rPr>
              <a:t>và</a:t>
            </a:r>
            <a:r>
              <a:rPr lang="en-US" sz="3300" b="1" dirty="0">
                <a:solidFill>
                  <a:srgbClr val="0070C0"/>
                </a:solidFill>
                <a:latin typeface="Roboto" panose="02000000000000000000" pitchFamily="2" charset="0"/>
                <a:ea typeface="Roboto" panose="02000000000000000000" pitchFamily="2" charset="0"/>
                <a:cs typeface="Times New Roman" pitchFamily="18" charset="0"/>
              </a:rPr>
              <a:t> </a:t>
            </a:r>
            <a:r>
              <a:rPr lang="en-US" sz="3300" b="1" dirty="0" err="1">
                <a:solidFill>
                  <a:srgbClr val="0070C0"/>
                </a:solidFill>
                <a:latin typeface="Roboto" panose="02000000000000000000" pitchFamily="2" charset="0"/>
                <a:ea typeface="Roboto" panose="02000000000000000000" pitchFamily="2" charset="0"/>
                <a:cs typeface="Times New Roman" pitchFamily="18" charset="0"/>
              </a:rPr>
              <a:t>phân</a:t>
            </a:r>
            <a:r>
              <a:rPr lang="en-US" sz="3300" b="1" dirty="0">
                <a:solidFill>
                  <a:srgbClr val="0070C0"/>
                </a:solidFill>
                <a:latin typeface="Roboto" panose="02000000000000000000" pitchFamily="2" charset="0"/>
                <a:ea typeface="Roboto" panose="02000000000000000000" pitchFamily="2" charset="0"/>
                <a:cs typeface="Times New Roman" pitchFamily="18" charset="0"/>
              </a:rPr>
              <a:t> </a:t>
            </a:r>
            <a:r>
              <a:rPr lang="en-US" sz="3300" b="1" dirty="0" err="1">
                <a:solidFill>
                  <a:srgbClr val="0070C0"/>
                </a:solidFill>
                <a:latin typeface="Roboto" panose="02000000000000000000" pitchFamily="2" charset="0"/>
                <a:ea typeface="Roboto" panose="02000000000000000000" pitchFamily="2" charset="0"/>
                <a:cs typeface="Times New Roman" pitchFamily="18" charset="0"/>
              </a:rPr>
              <a:t>tích</a:t>
            </a:r>
            <a:r>
              <a:rPr lang="en-US" sz="3300" b="1" dirty="0">
                <a:solidFill>
                  <a:srgbClr val="0070C0"/>
                </a:solidFill>
                <a:latin typeface="Roboto" panose="02000000000000000000" pitchFamily="2" charset="0"/>
                <a:ea typeface="Roboto" panose="02000000000000000000" pitchFamily="2" charset="0"/>
                <a:cs typeface="Times New Roman" pitchFamily="18" charset="0"/>
              </a:rPr>
              <a:t>:</a:t>
            </a:r>
          </a:p>
          <a:p>
            <a:pPr>
              <a:lnSpc>
                <a:spcPct val="150000"/>
              </a:lnSpc>
            </a:pPr>
            <a:r>
              <a:rPr lang="vi-VN" sz="3300" dirty="0">
                <a:solidFill>
                  <a:schemeClr val="accent1">
                    <a:lumMod val="50000"/>
                  </a:schemeClr>
                </a:solidFill>
                <a:latin typeface="Roboto" panose="02000000000000000000" pitchFamily="2" charset="0"/>
                <a:ea typeface="Roboto" panose="02000000000000000000" pitchFamily="2" charset="0"/>
                <a:cs typeface="Times New Roman" pitchFamily="18" charset="0"/>
              </a:rPr>
              <a:t>+ Bức tranh em ấn tượng</a:t>
            </a:r>
          </a:p>
          <a:p>
            <a:pPr>
              <a:lnSpc>
                <a:spcPct val="150000"/>
              </a:lnSpc>
            </a:pPr>
            <a:r>
              <a:rPr lang="vi-VN" sz="3300" dirty="0">
                <a:solidFill>
                  <a:schemeClr val="accent1">
                    <a:lumMod val="50000"/>
                  </a:schemeClr>
                </a:solidFill>
                <a:latin typeface="Roboto" panose="02000000000000000000" pitchFamily="2" charset="0"/>
                <a:ea typeface="Roboto" panose="02000000000000000000" pitchFamily="2" charset="0"/>
                <a:cs typeface="Times New Roman" pitchFamily="18" charset="0"/>
              </a:rPr>
              <a:t>+ Cách sắp xếp họa tiết,, màu sắc trang trí trên bài vẽ</a:t>
            </a:r>
          </a:p>
          <a:p>
            <a:pPr>
              <a:lnSpc>
                <a:spcPct val="150000"/>
              </a:lnSpc>
            </a:pPr>
            <a:r>
              <a:rPr lang="vi-VN" sz="3300" dirty="0">
                <a:solidFill>
                  <a:schemeClr val="accent1">
                    <a:lumMod val="50000"/>
                  </a:schemeClr>
                </a:solidFill>
                <a:latin typeface="Roboto" panose="02000000000000000000" pitchFamily="2" charset="0"/>
                <a:ea typeface="Roboto" panose="02000000000000000000" pitchFamily="2" charset="0"/>
                <a:cs typeface="Times New Roman" pitchFamily="18" charset="0"/>
              </a:rPr>
              <a:t>+ Các nguyên lí tạo hình được vận dụng trong trang trí</a:t>
            </a:r>
          </a:p>
          <a:p>
            <a:pPr>
              <a:lnSpc>
                <a:spcPct val="150000"/>
              </a:lnSpc>
            </a:pPr>
            <a:r>
              <a:rPr lang="vi-VN" sz="3300" dirty="0">
                <a:solidFill>
                  <a:schemeClr val="accent1">
                    <a:lumMod val="50000"/>
                  </a:schemeClr>
                </a:solidFill>
                <a:latin typeface="Roboto" panose="02000000000000000000" pitchFamily="2" charset="0"/>
                <a:ea typeface="Roboto" panose="02000000000000000000" pitchFamily="2" charset="0"/>
                <a:cs typeface="Times New Roman" pitchFamily="18" charset="0"/>
              </a:rPr>
              <a:t>+ Kĩ thuật thể hiện bài vẽ</a:t>
            </a:r>
          </a:p>
          <a:p>
            <a:pPr>
              <a:lnSpc>
                <a:spcPct val="150000"/>
              </a:lnSpc>
            </a:pPr>
            <a:r>
              <a:rPr lang="vi-VN" sz="3300" dirty="0">
                <a:solidFill>
                  <a:schemeClr val="accent1">
                    <a:lumMod val="50000"/>
                  </a:schemeClr>
                </a:solidFill>
                <a:latin typeface="Roboto" panose="02000000000000000000" pitchFamily="2" charset="0"/>
                <a:ea typeface="Roboto" panose="02000000000000000000" pitchFamily="2" charset="0"/>
                <a:cs typeface="Times New Roman" pitchFamily="18" charset="0"/>
              </a:rPr>
              <a:t>+ Cách điều chỉnh để bài vẽ đẹp và hoàn thiện hơn.</a:t>
            </a:r>
          </a:p>
          <a:p>
            <a:pPr>
              <a:lnSpc>
                <a:spcPct val="150000"/>
              </a:lnSpc>
            </a:pPr>
            <a:endParaRPr lang="en-US" sz="3600" dirty="0">
              <a:solidFill>
                <a:schemeClr val="accent1">
                  <a:lumMod val="50000"/>
                </a:schemeClr>
              </a:solidFill>
              <a:latin typeface="Roboto" panose="02000000000000000000" pitchFamily="2" charset="0"/>
              <a:ea typeface="Roboto" panose="02000000000000000000" pitchFamily="2" charset="0"/>
              <a:cs typeface="Times New Roman" pitchFamily="18" charset="0"/>
            </a:endParaRPr>
          </a:p>
        </p:txBody>
      </p:sp>
      <p:sp>
        <p:nvSpPr>
          <p:cNvPr id="15" name="TextBox 14">
            <a:extLst>
              <a:ext uri="{FF2B5EF4-FFF2-40B4-BE49-F238E27FC236}">
                <a16:creationId xmlns:a16="http://schemas.microsoft.com/office/drawing/2014/main" id="{20F8647D-9E8E-4DAF-8D7D-5A82EAE29C34}"/>
              </a:ext>
            </a:extLst>
          </p:cNvPr>
          <p:cNvSpPr txBox="1"/>
          <p:nvPr/>
        </p:nvSpPr>
        <p:spPr>
          <a:xfrm>
            <a:off x="1707776" y="717399"/>
            <a:ext cx="7984864" cy="523220"/>
          </a:xfrm>
          <a:prstGeom prst="rect">
            <a:avLst/>
          </a:prstGeom>
          <a:noFill/>
        </p:spPr>
        <p:txBody>
          <a:bodyPr wrap="square">
            <a:spAutoFit/>
          </a:bodyPr>
          <a:lstStyle/>
          <a:p>
            <a:pPr lvl="0"/>
            <a:r>
              <a:rPr lang="en-US" sz="2800" b="1" dirty="0">
                <a:solidFill>
                  <a:srgbClr val="C00000"/>
                </a:solidFill>
                <a:effectLst/>
                <a:latin typeface="Roboto" panose="02000000000000000000" pitchFamily="2" charset="0"/>
                <a:ea typeface="Roboto" panose="02000000000000000000" pitchFamily="2" charset="0"/>
                <a:cs typeface="Times New Roman" panose="02020603050405020304" pitchFamily="18" charset="0"/>
              </a:rPr>
              <a:t>4. TRƯNG BÀY SẢN PHẨM VÀ CHIA SẺ</a:t>
            </a:r>
            <a:endParaRPr lang="en-US" sz="2800" b="1" dirty="0">
              <a:solidFill>
                <a:srgbClr val="C00000"/>
              </a:solidFill>
              <a:latin typeface="Roboto" panose="02000000000000000000" pitchFamily="2" charset="0"/>
              <a:ea typeface="Roboto" panose="02000000000000000000" pitchFamily="2" charset="0"/>
            </a:endParaRPr>
          </a:p>
        </p:txBody>
      </p:sp>
      <p:pic>
        <p:nvPicPr>
          <p:cNvPr id="10" name="Picture 9" descr="A picture containing text&#10;&#10;Description automatically generated">
            <a:extLst>
              <a:ext uri="{FF2B5EF4-FFF2-40B4-BE49-F238E27FC236}">
                <a16:creationId xmlns:a16="http://schemas.microsoft.com/office/drawing/2014/main" id="{27B57C09-EC9F-46F0-B3BD-AA529FC81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9" y="0"/>
            <a:ext cx="1819835" cy="1819835"/>
          </a:xfrm>
          <a:prstGeom prst="rect">
            <a:avLst/>
          </a:prstGeom>
        </p:spPr>
      </p:pic>
    </p:spTree>
    <p:extLst>
      <p:ext uri="{BB962C8B-B14F-4D97-AF65-F5344CB8AC3E}">
        <p14:creationId xmlns:p14="http://schemas.microsoft.com/office/powerpoint/2010/main" val="4046768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1FED03B-A380-4771-9346-D5B546195939}"/>
              </a:ext>
            </a:extLst>
          </p:cNvPr>
          <p:cNvGrpSpPr/>
          <p:nvPr/>
        </p:nvGrpSpPr>
        <p:grpSpPr>
          <a:xfrm>
            <a:off x="232228" y="282146"/>
            <a:ext cx="11706767" cy="1009020"/>
            <a:chOff x="1753544" y="637540"/>
            <a:chExt cx="5808402" cy="1009020"/>
          </a:xfrm>
        </p:grpSpPr>
        <p:sp>
          <p:nvSpPr>
            <p:cNvPr id="16" name="Rectangle 15">
              <a:extLst>
                <a:ext uri="{FF2B5EF4-FFF2-40B4-BE49-F238E27FC236}">
                  <a16:creationId xmlns:a16="http://schemas.microsoft.com/office/drawing/2014/main" id="{55EC920A-A3A9-4D93-87E8-53B6F07CE522}"/>
                </a:ext>
              </a:extLst>
            </p:cNvPr>
            <p:cNvSpPr/>
            <p:nvPr/>
          </p:nvSpPr>
          <p:spPr>
            <a:xfrm rot="5400000">
              <a:off x="4153235" y="-1762150"/>
              <a:ext cx="1009019" cy="5808402"/>
            </a:xfrm>
            <a:prstGeom prst="rect">
              <a:avLst/>
            </a:prstGeom>
            <a:solidFill>
              <a:schemeClr val="tx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6F12553-FAAF-4590-BBFA-3068390C2581}"/>
                </a:ext>
              </a:extLst>
            </p:cNvPr>
            <p:cNvSpPr txBox="1"/>
            <p:nvPr/>
          </p:nvSpPr>
          <p:spPr>
            <a:xfrm>
              <a:off x="1883345" y="637540"/>
              <a:ext cx="5631214"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5.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Tìm</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hiểu</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ứng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dụng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của</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hình</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thức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trang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trí</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cửa</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sổ</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theo</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kiến</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trúc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Gothic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trong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cuộc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sống</a:t>
              </a:r>
              <a:endParaRPr lang="en-US" sz="2800" b="1" dirty="0">
                <a:solidFill>
                  <a:schemeClr val="bg1"/>
                </a:solidFill>
                <a:latin typeface="Roboto" panose="02000000000000000000" pitchFamily="2" charset="0"/>
                <a:ea typeface="Roboto" panose="02000000000000000000" pitchFamily="2" charset="0"/>
              </a:endParaRPr>
            </a:p>
          </p:txBody>
        </p:sp>
      </p:grpSp>
      <p:sp>
        <p:nvSpPr>
          <p:cNvPr id="19" name="Rectangle 18">
            <a:extLst>
              <a:ext uri="{FF2B5EF4-FFF2-40B4-BE49-F238E27FC236}">
                <a16:creationId xmlns:a16="http://schemas.microsoft.com/office/drawing/2014/main" id="{83D7ED39-42D5-4BF4-B035-1FA00185F58D}"/>
              </a:ext>
            </a:extLst>
          </p:cNvPr>
          <p:cNvSpPr/>
          <p:nvPr/>
        </p:nvSpPr>
        <p:spPr>
          <a:xfrm>
            <a:off x="4371485" y="644835"/>
            <a:ext cx="2240767" cy="646331"/>
          </a:xfrm>
          <a:prstGeom prst="rect">
            <a:avLst/>
          </a:prstGeom>
        </p:spPr>
        <p:txBody>
          <a:bodyPr wrap="square">
            <a:spAutoFit/>
          </a:bodyPr>
          <a:lstStyle/>
          <a:p>
            <a:pPr>
              <a:lnSpc>
                <a:spcPct val="150000"/>
              </a:lnSpc>
            </a:pPr>
            <a:r>
              <a:rPr lang="en-US" sz="2400" b="1" dirty="0">
                <a:solidFill>
                  <a:srgbClr val="FFC000"/>
                </a:solidFill>
                <a:latin typeface="Roboto" panose="02000000000000000000" pitchFamily="2" charset="0"/>
                <a:ea typeface="Roboto" panose="02000000000000000000" pitchFamily="2" charset="0"/>
                <a:cs typeface="Times New Roman" pitchFamily="18" charset="0"/>
              </a:rPr>
              <a:t>(SGK </a:t>
            </a:r>
            <a:r>
              <a:rPr lang="en-US" sz="2400" b="1" dirty="0" err="1">
                <a:solidFill>
                  <a:srgbClr val="FFC000"/>
                </a:solidFill>
                <a:latin typeface="Roboto" panose="02000000000000000000" pitchFamily="2" charset="0"/>
                <a:ea typeface="Roboto" panose="02000000000000000000" pitchFamily="2" charset="0"/>
                <a:cs typeface="Times New Roman" pitchFamily="18" charset="0"/>
              </a:rPr>
              <a:t>trang</a:t>
            </a:r>
            <a:r>
              <a:rPr lang="en-US" sz="2400" b="1" dirty="0">
                <a:solidFill>
                  <a:srgbClr val="FFC000"/>
                </a:solidFill>
                <a:latin typeface="Roboto" panose="02000000000000000000" pitchFamily="2" charset="0"/>
                <a:ea typeface="Roboto" panose="02000000000000000000" pitchFamily="2" charset="0"/>
                <a:cs typeface="Times New Roman" pitchFamily="18" charset="0"/>
              </a:rPr>
              <a:t> 43)</a:t>
            </a:r>
            <a:endParaRPr lang="en-US" sz="2400" dirty="0">
              <a:solidFill>
                <a:srgbClr val="FFC000"/>
              </a:solidFill>
              <a:latin typeface="Roboto" panose="02000000000000000000" pitchFamily="2" charset="0"/>
              <a:ea typeface="Roboto" panose="02000000000000000000" pitchFamily="2" charset="0"/>
              <a:cs typeface="Times New Roman" pitchFamily="18" charset="0"/>
            </a:endParaRPr>
          </a:p>
        </p:txBody>
      </p:sp>
      <p:pic>
        <p:nvPicPr>
          <p:cNvPr id="18" name="Picture 17"/>
          <p:cNvPicPr>
            <a:picLocks noChangeAspect="1"/>
          </p:cNvPicPr>
          <p:nvPr/>
        </p:nvPicPr>
        <p:blipFill rotWithShape="1">
          <a:blip r:embed="rId2"/>
          <a:srcRect l="15337" t="1371" r="8811"/>
          <a:stretch/>
        </p:blipFill>
        <p:spPr>
          <a:xfrm>
            <a:off x="2123212" y="1444650"/>
            <a:ext cx="7325587" cy="4965547"/>
          </a:xfrm>
          <a:prstGeom prst="rect">
            <a:avLst/>
          </a:prstGeom>
        </p:spPr>
      </p:pic>
    </p:spTree>
    <p:extLst>
      <p:ext uri="{BB962C8B-B14F-4D97-AF65-F5344CB8AC3E}">
        <p14:creationId xmlns:p14="http://schemas.microsoft.com/office/powerpoint/2010/main" val="383360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1200" y="1168752"/>
            <a:ext cx="3920457" cy="5283991"/>
          </a:xfrm>
          <a:prstGeom prst="rect">
            <a:avLst/>
          </a:prstGeom>
        </p:spPr>
      </p:pic>
      <p:pic>
        <p:nvPicPr>
          <p:cNvPr id="5" name="Picture 4"/>
          <p:cNvPicPr>
            <a:picLocks noChangeAspect="1"/>
          </p:cNvPicPr>
          <p:nvPr/>
        </p:nvPicPr>
        <p:blipFill>
          <a:blip r:embed="rId3"/>
          <a:stretch>
            <a:fillRect/>
          </a:stretch>
        </p:blipFill>
        <p:spPr>
          <a:xfrm>
            <a:off x="7178308" y="873396"/>
            <a:ext cx="3678377" cy="5349214"/>
          </a:xfrm>
          <a:prstGeom prst="rect">
            <a:avLst/>
          </a:prstGeom>
        </p:spPr>
      </p:pic>
      <p:sp>
        <p:nvSpPr>
          <p:cNvPr id="7" name="TextBox 6">
            <a:extLst>
              <a:ext uri="{FF2B5EF4-FFF2-40B4-BE49-F238E27FC236}">
                <a16:creationId xmlns:a16="http://schemas.microsoft.com/office/drawing/2014/main" id="{76F12553-FAAF-4590-BBFA-3068390C2581}"/>
              </a:ext>
            </a:extLst>
          </p:cNvPr>
          <p:cNvSpPr txBox="1"/>
          <p:nvPr/>
        </p:nvSpPr>
        <p:spPr>
          <a:xfrm>
            <a:off x="1132377" y="214645"/>
            <a:ext cx="11349647"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5.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Tìm</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hiểu</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ứng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dụng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của</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hình</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thức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trang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trí</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cửa</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sổ</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theo</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kiến</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trúc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Gothic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trong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cuộc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sống</a:t>
            </a:r>
            <a:endParaRPr lang="en-US" sz="28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591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F12553-FAAF-4590-BBFA-3068390C2581}"/>
              </a:ext>
            </a:extLst>
          </p:cNvPr>
          <p:cNvSpPr txBox="1"/>
          <p:nvPr/>
        </p:nvSpPr>
        <p:spPr>
          <a:xfrm>
            <a:off x="1379120" y="657490"/>
            <a:ext cx="11349647"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5. </a:t>
            </a:r>
            <a:r>
              <a:rPr lang="en-US" sz="2800" b="1" dirty="0" err="1">
                <a:solidFill>
                  <a:srgbClr val="002060"/>
                </a:solidFill>
                <a:effectLst/>
                <a:latin typeface="Roboto" panose="02000000000000000000" pitchFamily="2" charset="0"/>
                <a:ea typeface="Roboto" panose="02000000000000000000" pitchFamily="2" charset="0"/>
                <a:cs typeface="Times New Roman" panose="02020603050405020304" pitchFamily="18" charset="0"/>
              </a:rPr>
              <a:t>Tìm</a:t>
            </a:r>
            <a:r>
              <a:rPr lang="en-US" sz="28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effectLst/>
                <a:latin typeface="Roboto" panose="02000000000000000000" pitchFamily="2" charset="0"/>
                <a:ea typeface="Roboto" panose="02000000000000000000" pitchFamily="2" charset="0"/>
                <a:cs typeface="Times New Roman" panose="02020603050405020304" pitchFamily="18" charset="0"/>
              </a:rPr>
              <a:t>hiểu</a:t>
            </a:r>
            <a:r>
              <a:rPr lang="en-US" sz="28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ứng</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dụng</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của</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hình</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thức</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trang</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trí</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cửa</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sổ</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theo</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kiến</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trúc</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Gothic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trong</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cuộc</a:t>
            </a:r>
            <a:r>
              <a:rPr lang="en-US" sz="2800" b="1" dirty="0">
                <a:solidFill>
                  <a:srgbClr val="00206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002060"/>
                </a:solidFill>
                <a:latin typeface="Roboto" panose="02000000000000000000" pitchFamily="2" charset="0"/>
                <a:ea typeface="Roboto" panose="02000000000000000000" pitchFamily="2" charset="0"/>
                <a:cs typeface="Times New Roman" panose="02020603050405020304" pitchFamily="18" charset="0"/>
              </a:rPr>
              <a:t>sống</a:t>
            </a:r>
            <a:endParaRPr lang="en-US" sz="2800" b="1" dirty="0">
              <a:solidFill>
                <a:srgbClr val="002060"/>
              </a:solidFill>
              <a:latin typeface="Roboto" panose="02000000000000000000" pitchFamily="2" charset="0"/>
              <a:ea typeface="Roboto" panose="02000000000000000000" pitchFamily="2" charset="0"/>
            </a:endParaRPr>
          </a:p>
        </p:txBody>
      </p:sp>
      <p:sp>
        <p:nvSpPr>
          <p:cNvPr id="6" name="Rectangle 5"/>
          <p:cNvSpPr/>
          <p:nvPr/>
        </p:nvSpPr>
        <p:spPr>
          <a:xfrm>
            <a:off x="1190434" y="1926960"/>
            <a:ext cx="10391965" cy="3182794"/>
          </a:xfrm>
          <a:prstGeom prst="rect">
            <a:avLst/>
          </a:prstGeom>
        </p:spPr>
        <p:txBody>
          <a:bodyPr wrap="square">
            <a:spAutoFit/>
          </a:bodyPr>
          <a:lstStyle/>
          <a:p>
            <a:pPr algn="just">
              <a:lnSpc>
                <a:spcPct val="107000"/>
              </a:lnSpc>
              <a:spcBef>
                <a:spcPts val="600"/>
              </a:spcBef>
              <a:spcAft>
                <a:spcPts val="600"/>
              </a:spcAft>
            </a:pP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Nghệ</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thuật</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trung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đại</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đã</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để</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lại</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những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công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trình</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kiến</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trúc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đặc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sắc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theo</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nhiều</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phong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cách</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ngôn</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ngữ</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thiết</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kế</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khác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nhau</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như</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RoMan</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Baroque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và</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đặc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biệt</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là Gothic. </a:t>
            </a:r>
          </a:p>
          <a:p>
            <a:pPr algn="just">
              <a:lnSpc>
                <a:spcPct val="107000"/>
              </a:lnSpc>
              <a:spcBef>
                <a:spcPts val="600"/>
              </a:spcBef>
              <a:spcAft>
                <a:spcPts val="600"/>
              </a:spcAft>
            </a:pP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Các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công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trình</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kiến</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trúc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Gothic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thường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sử</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dụng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nghệ</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thuật</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tranh</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kính</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và</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nguyên</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lí</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cân</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bằng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đối</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xứng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trong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các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hình</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thức</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trang</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trí</a:t>
            </a:r>
            <a:r>
              <a:rPr lang="fr-FR" sz="3000" i="1" dirty="0">
                <a:solidFill>
                  <a:srgbClr val="002060"/>
                </a:solidFill>
                <a:latin typeface="Roboto" panose="020B0604020202020204" charset="0"/>
                <a:ea typeface="Roboto" panose="020B0604020202020204" charset="0"/>
                <a:cs typeface="Times New Roman" panose="02020603050405020304" pitchFamily="18" charset="0"/>
              </a:rPr>
              <a:t> </a:t>
            </a:r>
            <a:r>
              <a:rPr lang="fr-FR" sz="3000" i="1" dirty="0" err="1">
                <a:solidFill>
                  <a:srgbClr val="002060"/>
                </a:solidFill>
                <a:latin typeface="Roboto" panose="020B0604020202020204" charset="0"/>
                <a:ea typeface="Roboto" panose="020B0604020202020204" charset="0"/>
                <a:cs typeface="Times New Roman" panose="02020603050405020304" pitchFamily="18" charset="0"/>
              </a:rPr>
              <a:t>cửa</a:t>
            </a:r>
            <a:r>
              <a:rPr lang="fr-FR" sz="3000" i="1" dirty="0">
                <a:solidFill>
                  <a:srgbClr val="002060"/>
                </a:solidFill>
                <a:latin typeface="Roboto" panose="020B0604020202020204" charset="0"/>
                <a:ea typeface="Roboto" panose="020B0604020202020204" charset="0"/>
                <a:cs typeface="Times New Roman" panose="02020603050405020304" pitchFamily="18" charset="0"/>
              </a:rPr>
              <a:t>.</a:t>
            </a:r>
            <a:endParaRPr lang="vi-VN" sz="3000" dirty="0">
              <a:solidFill>
                <a:srgbClr val="002060"/>
              </a:solidFill>
              <a:latin typeface="Roboto" panose="020B0604020202020204" charset="0"/>
              <a:ea typeface="Roboto" panose="020B0604020202020204" charset="0"/>
              <a:cs typeface="Times New Roman" panose="02020603050405020304" pitchFamily="18" charset="0"/>
            </a:endParaRPr>
          </a:p>
        </p:txBody>
      </p:sp>
      <p:pic>
        <p:nvPicPr>
          <p:cNvPr id="7" name="Picture 6" descr="A picture containing text&#10;&#10;Description automatically generated">
            <a:extLst>
              <a:ext uri="{FF2B5EF4-FFF2-40B4-BE49-F238E27FC236}">
                <a16:creationId xmlns:a16="http://schemas.microsoft.com/office/drawing/2014/main" id="{29524957-93CC-4A99-9757-95498211C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1" y="107125"/>
            <a:ext cx="1819835" cy="1819835"/>
          </a:xfrm>
          <a:prstGeom prst="rect">
            <a:avLst/>
          </a:prstGeom>
        </p:spPr>
      </p:pic>
    </p:spTree>
    <p:extLst>
      <p:ext uri="{BB962C8B-B14F-4D97-AF65-F5344CB8AC3E}">
        <p14:creationId xmlns:p14="http://schemas.microsoft.com/office/powerpoint/2010/main" val="277948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2CECB-621F-4A42-AF99-74B57DB4BC3E}"/>
              </a:ext>
            </a:extLst>
          </p:cNvPr>
          <p:cNvSpPr/>
          <p:nvPr/>
        </p:nvSpPr>
        <p:spPr>
          <a:xfrm>
            <a:off x="428430" y="1613875"/>
            <a:ext cx="2619553" cy="375607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C351490-132D-4F83-B52F-CCA6901ED190}"/>
              </a:ext>
            </a:extLst>
          </p:cNvPr>
          <p:cNvGrpSpPr/>
          <p:nvPr/>
        </p:nvGrpSpPr>
        <p:grpSpPr>
          <a:xfrm>
            <a:off x="3047983" y="1595618"/>
            <a:ext cx="572613" cy="3756076"/>
            <a:chOff x="2602523" y="1582614"/>
            <a:chExt cx="478301" cy="3756076"/>
          </a:xfrm>
        </p:grpSpPr>
        <p:cxnSp>
          <p:nvCxnSpPr>
            <p:cNvPr id="9" name="Straight Connector 8">
              <a:extLst>
                <a:ext uri="{FF2B5EF4-FFF2-40B4-BE49-F238E27FC236}">
                  <a16:creationId xmlns:a16="http://schemas.microsoft.com/office/drawing/2014/main" id="{2C3C5EBD-1A7E-4BBE-953C-FD0976BF8228}"/>
                </a:ext>
              </a:extLst>
            </p:cNvPr>
            <p:cNvCxnSpPr>
              <a:cxnSpLocks/>
            </p:cNvCxnSpPr>
            <p:nvPr/>
          </p:nvCxnSpPr>
          <p:spPr>
            <a:xfrm flipH="1">
              <a:off x="2602523" y="3563816"/>
              <a:ext cx="4783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55B985-5B6F-4257-9BCD-0B0D35ECB96D}"/>
                </a:ext>
              </a:extLst>
            </p:cNvPr>
            <p:cNvCxnSpPr/>
            <p:nvPr/>
          </p:nvCxnSpPr>
          <p:spPr>
            <a:xfrm>
              <a:off x="3080824" y="1582614"/>
              <a:ext cx="0" cy="37560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A47A96E-831E-4599-80B0-BA667EE4C001}"/>
              </a:ext>
            </a:extLst>
          </p:cNvPr>
          <p:cNvSpPr txBox="1"/>
          <p:nvPr/>
        </p:nvSpPr>
        <p:spPr>
          <a:xfrm>
            <a:off x="386546" y="3023836"/>
            <a:ext cx="2750567" cy="1569660"/>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NGHỆ THUẬT</a:t>
            </a:r>
          </a:p>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TRUNG ĐẠI THẾ GIỚI</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sp>
        <p:nvSpPr>
          <p:cNvPr id="27" name="TextBox 26">
            <a:extLst>
              <a:ext uri="{FF2B5EF4-FFF2-40B4-BE49-F238E27FC236}">
                <a16:creationId xmlns:a16="http://schemas.microsoft.com/office/drawing/2014/main" id="{5CEA5D79-6DDB-4804-AC97-4586FA3F4974}"/>
              </a:ext>
            </a:extLst>
          </p:cNvPr>
          <p:cNvSpPr txBox="1"/>
          <p:nvPr/>
        </p:nvSpPr>
        <p:spPr>
          <a:xfrm>
            <a:off x="872440" y="2026468"/>
            <a:ext cx="1778778" cy="584775"/>
          </a:xfrm>
          <a:prstGeom prst="rect">
            <a:avLst/>
          </a:prstGeom>
          <a:noFill/>
        </p:spPr>
        <p:txBody>
          <a:bodyPr wrap="square">
            <a:spAutoFit/>
          </a:bodyPr>
          <a:lstStyle/>
          <a:p>
            <a:pPr algn="ctr"/>
            <a:r>
              <a:rPr lang="en-US" sz="3200" b="1" dirty="0">
                <a:solidFill>
                  <a:srgbClr val="95D3E2"/>
                </a:solidFill>
                <a:effectLst/>
                <a:latin typeface="Roboto" panose="02000000000000000000" pitchFamily="2" charset="0"/>
                <a:ea typeface="Roboto" panose="02000000000000000000" pitchFamily="2" charset="0"/>
                <a:cs typeface="Times New Roman" panose="02020603050405020304" pitchFamily="18" charset="0"/>
              </a:rPr>
              <a:t>CHỦ ĐỀ</a:t>
            </a:r>
            <a:endParaRPr lang="en-US" sz="3200" b="1" dirty="0">
              <a:solidFill>
                <a:srgbClr val="95D3E2"/>
              </a:solidFill>
              <a:latin typeface="Roboto" panose="02000000000000000000" pitchFamily="2" charset="0"/>
              <a:ea typeface="Roboto" panose="02000000000000000000" pitchFamily="2" charset="0"/>
              <a:cs typeface="Times New Roman" pitchFamily="18" charset="0"/>
            </a:endParaRPr>
          </a:p>
        </p:txBody>
      </p:sp>
      <p:grpSp>
        <p:nvGrpSpPr>
          <p:cNvPr id="8" name="Group 7">
            <a:extLst>
              <a:ext uri="{FF2B5EF4-FFF2-40B4-BE49-F238E27FC236}">
                <a16:creationId xmlns:a16="http://schemas.microsoft.com/office/drawing/2014/main" id="{69C367C3-8A7C-4200-8132-E2593A338D84}"/>
              </a:ext>
            </a:extLst>
          </p:cNvPr>
          <p:cNvGrpSpPr/>
          <p:nvPr/>
        </p:nvGrpSpPr>
        <p:grpSpPr>
          <a:xfrm>
            <a:off x="3625779" y="1266092"/>
            <a:ext cx="8078541" cy="633044"/>
            <a:chOff x="3625779" y="1266092"/>
            <a:chExt cx="7135999" cy="633044"/>
          </a:xfrm>
        </p:grpSpPr>
        <p:grpSp>
          <p:nvGrpSpPr>
            <p:cNvPr id="37" name="Group 36">
              <a:extLst>
                <a:ext uri="{FF2B5EF4-FFF2-40B4-BE49-F238E27FC236}">
                  <a16:creationId xmlns:a16="http://schemas.microsoft.com/office/drawing/2014/main" id="{BFC424A5-0101-47D0-B3FE-509EB03D4D7B}"/>
                </a:ext>
              </a:extLst>
            </p:cNvPr>
            <p:cNvGrpSpPr/>
            <p:nvPr/>
          </p:nvGrpSpPr>
          <p:grpSpPr>
            <a:xfrm>
              <a:off x="3625779" y="1266092"/>
              <a:ext cx="7135999" cy="633044"/>
              <a:chOff x="3625779" y="1266092"/>
              <a:chExt cx="8156918" cy="633044"/>
            </a:xfrm>
          </p:grpSpPr>
          <p:sp>
            <p:nvSpPr>
              <p:cNvPr id="5" name="Rectangle 4">
                <a:extLst>
                  <a:ext uri="{FF2B5EF4-FFF2-40B4-BE49-F238E27FC236}">
                    <a16:creationId xmlns:a16="http://schemas.microsoft.com/office/drawing/2014/main" id="{9D03AAAC-4FA0-4523-BDF2-D6436901A7C8}"/>
                  </a:ext>
                </a:extLst>
              </p:cNvPr>
              <p:cNvSpPr/>
              <p:nvPr/>
            </p:nvSpPr>
            <p:spPr>
              <a:xfrm rot="5400000">
                <a:off x="7529566" y="-2353996"/>
                <a:ext cx="633044" cy="787321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13" name="Straight Connector 12">
                <a:extLst>
                  <a:ext uri="{FF2B5EF4-FFF2-40B4-BE49-F238E27FC236}">
                    <a16:creationId xmlns:a16="http://schemas.microsoft.com/office/drawing/2014/main" id="{D3FC953E-21CF-460E-8A6C-36D21F359383}"/>
                  </a:ext>
                </a:extLst>
              </p:cNvPr>
              <p:cNvCxnSpPr>
                <a:cxnSpLocks/>
              </p:cNvCxnSpPr>
              <p:nvPr/>
            </p:nvCxnSpPr>
            <p:spPr>
              <a:xfrm flipH="1">
                <a:off x="3625779" y="1582613"/>
                <a:ext cx="2837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34C8C0C2-9D1D-4D80-AE0C-284A5BE9650E}"/>
                </a:ext>
              </a:extLst>
            </p:cNvPr>
            <p:cNvSpPr txBox="1"/>
            <p:nvPr/>
          </p:nvSpPr>
          <p:spPr>
            <a:xfrm>
              <a:off x="3923843" y="1351779"/>
              <a:ext cx="6837935" cy="430887"/>
            </a:xfrm>
            <a:prstGeom prst="rect">
              <a:avLst/>
            </a:prstGeom>
            <a:noFill/>
          </p:spPr>
          <p:txBody>
            <a:bodyPr wrap="square">
              <a:spAutoFit/>
            </a:bodyPr>
            <a:lstStyle/>
            <a:p>
              <a:pPr lvl="0"/>
              <a:r>
                <a:rPr lang="en-US" sz="2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BÀI 9</a:t>
              </a:r>
              <a:r>
                <a:rPr lang="en-US" sz="2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 CÂN BẰNG ĐỐI XỨNG TRONG KIẾN TRÚC GOTHIC</a:t>
              </a:r>
              <a:endParaRPr lang="en-US" sz="2200" b="1" dirty="0">
                <a:solidFill>
                  <a:schemeClr val="bg1"/>
                </a:solidFill>
                <a:latin typeface="Roboto" panose="02000000000000000000" pitchFamily="2" charset="0"/>
                <a:ea typeface="Roboto" panose="02000000000000000000" pitchFamily="2" charset="0"/>
              </a:endParaRPr>
            </a:p>
          </p:txBody>
        </p:sp>
      </p:grpSp>
      <p:grpSp>
        <p:nvGrpSpPr>
          <p:cNvPr id="3" name="Group 2">
            <a:extLst>
              <a:ext uri="{FF2B5EF4-FFF2-40B4-BE49-F238E27FC236}">
                <a16:creationId xmlns:a16="http://schemas.microsoft.com/office/drawing/2014/main" id="{AD7D08FD-0C04-4C27-B8A0-1DF9FFCAC989}"/>
              </a:ext>
            </a:extLst>
          </p:cNvPr>
          <p:cNvGrpSpPr/>
          <p:nvPr/>
        </p:nvGrpSpPr>
        <p:grpSpPr>
          <a:xfrm>
            <a:off x="3642157" y="2192183"/>
            <a:ext cx="8062163" cy="633044"/>
            <a:chOff x="3642157" y="2192183"/>
            <a:chExt cx="7247979" cy="633044"/>
          </a:xfrm>
        </p:grpSpPr>
        <p:sp>
          <p:nvSpPr>
            <p:cNvPr id="31" name="TextBox 30">
              <a:extLst>
                <a:ext uri="{FF2B5EF4-FFF2-40B4-BE49-F238E27FC236}">
                  <a16:creationId xmlns:a16="http://schemas.microsoft.com/office/drawing/2014/main" id="{77AC22D9-0E74-4571-96C7-5C68482015B0}"/>
                </a:ext>
              </a:extLst>
            </p:cNvPr>
            <p:cNvSpPr txBox="1"/>
            <p:nvPr/>
          </p:nvSpPr>
          <p:spPr>
            <a:xfrm>
              <a:off x="3949795" y="2305108"/>
              <a:ext cx="6940341" cy="446276"/>
            </a:xfrm>
            <a:prstGeom prst="rect">
              <a:avLst/>
            </a:prstGeom>
            <a:noFill/>
          </p:spPr>
          <p:txBody>
            <a:bodyPr wrap="square">
              <a:spAutoFit/>
            </a:bodyPr>
            <a:lstStyle/>
            <a:p>
              <a:pPr lvl="0"/>
              <a:r>
                <a:rPr lang="en-US" sz="2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BÀI 10</a:t>
              </a:r>
              <a:r>
                <a:rPr lang="en-US" sz="2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 HÌNH KHỐI CỦA NHÂN VẬT TRONG ĐIÊU KHẮC</a:t>
              </a:r>
              <a:endParaRPr lang="en-US" sz="2200" b="1" dirty="0">
                <a:solidFill>
                  <a:schemeClr val="bg1"/>
                </a:solidFill>
                <a:latin typeface="Roboto" panose="02000000000000000000" pitchFamily="2" charset="0"/>
                <a:ea typeface="Roboto" panose="02000000000000000000" pitchFamily="2" charset="0"/>
              </a:endParaRPr>
            </a:p>
          </p:txBody>
        </p:sp>
        <p:grpSp>
          <p:nvGrpSpPr>
            <p:cNvPr id="38" name="Group 37">
              <a:extLst>
                <a:ext uri="{FF2B5EF4-FFF2-40B4-BE49-F238E27FC236}">
                  <a16:creationId xmlns:a16="http://schemas.microsoft.com/office/drawing/2014/main" id="{FA06977B-FB03-4E22-9DAE-F283CF778757}"/>
                </a:ext>
              </a:extLst>
            </p:cNvPr>
            <p:cNvGrpSpPr/>
            <p:nvPr/>
          </p:nvGrpSpPr>
          <p:grpSpPr>
            <a:xfrm>
              <a:off x="3642157" y="2192183"/>
              <a:ext cx="7196071" cy="633044"/>
              <a:chOff x="3645239" y="2192183"/>
              <a:chExt cx="8224839" cy="633044"/>
            </a:xfrm>
          </p:grpSpPr>
          <p:sp>
            <p:nvSpPr>
              <p:cNvPr id="6" name="Rectangle 5">
                <a:extLst>
                  <a:ext uri="{FF2B5EF4-FFF2-40B4-BE49-F238E27FC236}">
                    <a16:creationId xmlns:a16="http://schemas.microsoft.com/office/drawing/2014/main" id="{B8E6CE82-C271-4479-AE40-E07F41972E9D}"/>
                  </a:ext>
                </a:extLst>
              </p:cNvPr>
              <p:cNvSpPr/>
              <p:nvPr/>
            </p:nvSpPr>
            <p:spPr>
              <a:xfrm rot="5400000">
                <a:off x="7616946" y="-1427905"/>
                <a:ext cx="633044" cy="78732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35" name="Straight Connector 34">
                <a:extLst>
                  <a:ext uri="{FF2B5EF4-FFF2-40B4-BE49-F238E27FC236}">
                    <a16:creationId xmlns:a16="http://schemas.microsoft.com/office/drawing/2014/main" id="{C09C2513-3B24-4719-8FB6-34F78F283BAD}"/>
                  </a:ext>
                </a:extLst>
              </p:cNvPr>
              <p:cNvCxnSpPr>
                <a:cxnSpLocks/>
              </p:cNvCxnSpPr>
              <p:nvPr/>
            </p:nvCxnSpPr>
            <p:spPr>
              <a:xfrm flipH="1">
                <a:off x="3645239" y="2611243"/>
                <a:ext cx="2837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9C6D672B-5C48-4A57-AA9E-A13F947FC021}"/>
              </a:ext>
            </a:extLst>
          </p:cNvPr>
          <p:cNvGrpSpPr/>
          <p:nvPr/>
        </p:nvGrpSpPr>
        <p:grpSpPr>
          <a:xfrm>
            <a:off x="3620596" y="5022168"/>
            <a:ext cx="7243589" cy="633044"/>
            <a:chOff x="3620596" y="5022168"/>
            <a:chExt cx="7243589" cy="633044"/>
          </a:xfrm>
        </p:grpSpPr>
        <p:sp>
          <p:nvSpPr>
            <p:cNvPr id="33" name="TextBox 32">
              <a:extLst>
                <a:ext uri="{FF2B5EF4-FFF2-40B4-BE49-F238E27FC236}">
                  <a16:creationId xmlns:a16="http://schemas.microsoft.com/office/drawing/2014/main" id="{AF62E795-14D5-452E-8870-C2031EC070F5}"/>
                </a:ext>
              </a:extLst>
            </p:cNvPr>
            <p:cNvSpPr txBox="1"/>
            <p:nvPr/>
          </p:nvSpPr>
          <p:spPr>
            <a:xfrm>
              <a:off x="3923844" y="5130243"/>
              <a:ext cx="6096000" cy="430887"/>
            </a:xfrm>
            <a:prstGeom prst="rect">
              <a:avLst/>
            </a:prstGeom>
            <a:noFill/>
          </p:spPr>
          <p:txBody>
            <a:bodyPr wrap="square">
              <a:spAutoFit/>
            </a:bodyPr>
            <a:lstStyle/>
            <a:p>
              <a:pPr lvl="0"/>
              <a:r>
                <a:rPr lang="en-US" sz="2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BÀI 12</a:t>
              </a:r>
              <a:r>
                <a:rPr lang="en-US" sz="2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 NHỮNG MẢNH GHÉP THÚ VỊ</a:t>
              </a:r>
              <a:endParaRPr lang="en-US" sz="2200" b="1" dirty="0">
                <a:solidFill>
                  <a:schemeClr val="bg1"/>
                </a:solidFill>
                <a:latin typeface="Roboto" panose="02000000000000000000" pitchFamily="2" charset="0"/>
                <a:ea typeface="Roboto" panose="02000000000000000000" pitchFamily="2" charset="0"/>
              </a:endParaRPr>
            </a:p>
          </p:txBody>
        </p:sp>
        <p:grpSp>
          <p:nvGrpSpPr>
            <p:cNvPr id="39" name="Group 38">
              <a:extLst>
                <a:ext uri="{FF2B5EF4-FFF2-40B4-BE49-F238E27FC236}">
                  <a16:creationId xmlns:a16="http://schemas.microsoft.com/office/drawing/2014/main" id="{9BFA574F-211B-42FA-BEA5-8F29DF73820F}"/>
                </a:ext>
              </a:extLst>
            </p:cNvPr>
            <p:cNvGrpSpPr/>
            <p:nvPr/>
          </p:nvGrpSpPr>
          <p:grpSpPr>
            <a:xfrm>
              <a:off x="3620596" y="5022168"/>
              <a:ext cx="7243589" cy="633044"/>
              <a:chOff x="3620596" y="5022168"/>
              <a:chExt cx="8162102" cy="633044"/>
            </a:xfrm>
          </p:grpSpPr>
          <p:sp>
            <p:nvSpPr>
              <p:cNvPr id="7" name="Rectangle 6">
                <a:extLst>
                  <a:ext uri="{FF2B5EF4-FFF2-40B4-BE49-F238E27FC236}">
                    <a16:creationId xmlns:a16="http://schemas.microsoft.com/office/drawing/2014/main" id="{4BA267EC-7EFF-4BEF-8D5E-FFB40248C1A5}"/>
                  </a:ext>
                </a:extLst>
              </p:cNvPr>
              <p:cNvSpPr/>
              <p:nvPr/>
            </p:nvSpPr>
            <p:spPr>
              <a:xfrm rot="5400000">
                <a:off x="7529567" y="1402080"/>
                <a:ext cx="633044" cy="787321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36" name="Straight Connector 35">
                <a:extLst>
                  <a:ext uri="{FF2B5EF4-FFF2-40B4-BE49-F238E27FC236}">
                    <a16:creationId xmlns:a16="http://schemas.microsoft.com/office/drawing/2014/main" id="{8A9E18A3-229E-413E-97CE-0A2BC6580D01}"/>
                  </a:ext>
                </a:extLst>
              </p:cNvPr>
              <p:cNvCxnSpPr>
                <a:cxnSpLocks/>
              </p:cNvCxnSpPr>
              <p:nvPr/>
            </p:nvCxnSpPr>
            <p:spPr>
              <a:xfrm flipH="1">
                <a:off x="3620596" y="5338688"/>
                <a:ext cx="2837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AD7D08FD-0C04-4C27-B8A0-1DF9FFCAC989}"/>
              </a:ext>
            </a:extLst>
          </p:cNvPr>
          <p:cNvGrpSpPr/>
          <p:nvPr/>
        </p:nvGrpSpPr>
        <p:grpSpPr>
          <a:xfrm>
            <a:off x="3616207" y="3323351"/>
            <a:ext cx="8088113" cy="1093906"/>
            <a:chOff x="3642157" y="2192183"/>
            <a:chExt cx="8088113" cy="784034"/>
          </a:xfrm>
        </p:grpSpPr>
        <p:sp>
          <p:nvSpPr>
            <p:cNvPr id="24" name="TextBox 23">
              <a:extLst>
                <a:ext uri="{FF2B5EF4-FFF2-40B4-BE49-F238E27FC236}">
                  <a16:creationId xmlns:a16="http://schemas.microsoft.com/office/drawing/2014/main" id="{77AC22D9-0E74-4571-96C7-5C68482015B0}"/>
                </a:ext>
              </a:extLst>
            </p:cNvPr>
            <p:cNvSpPr txBox="1"/>
            <p:nvPr/>
          </p:nvSpPr>
          <p:spPr>
            <a:xfrm>
              <a:off x="3949795" y="2305108"/>
              <a:ext cx="7780475" cy="551481"/>
            </a:xfrm>
            <a:prstGeom prst="rect">
              <a:avLst/>
            </a:prstGeom>
            <a:noFill/>
          </p:spPr>
          <p:txBody>
            <a:bodyPr wrap="square">
              <a:spAutoFit/>
            </a:bodyPr>
            <a:lstStyle/>
            <a:p>
              <a:pPr lvl="0"/>
              <a:r>
                <a:rPr lang="en-US" sz="2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BÀI 11</a:t>
              </a:r>
              <a:r>
                <a:rPr lang="en-US" sz="2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 VẺ ĐẸP CỦA NHÂN VẬT TRONG TRANH THỜI PHỤC HƯNG</a:t>
              </a:r>
              <a:endParaRPr lang="en-US" sz="2200" b="1" dirty="0">
                <a:solidFill>
                  <a:schemeClr val="bg1"/>
                </a:solidFill>
                <a:latin typeface="Roboto" panose="02000000000000000000" pitchFamily="2" charset="0"/>
                <a:ea typeface="Roboto" panose="02000000000000000000" pitchFamily="2" charset="0"/>
              </a:endParaRPr>
            </a:p>
          </p:txBody>
        </p:sp>
        <p:grpSp>
          <p:nvGrpSpPr>
            <p:cNvPr id="26" name="Group 25">
              <a:extLst>
                <a:ext uri="{FF2B5EF4-FFF2-40B4-BE49-F238E27FC236}">
                  <a16:creationId xmlns:a16="http://schemas.microsoft.com/office/drawing/2014/main" id="{FA06977B-FB03-4E22-9DAE-F283CF778757}"/>
                </a:ext>
              </a:extLst>
            </p:cNvPr>
            <p:cNvGrpSpPr/>
            <p:nvPr/>
          </p:nvGrpSpPr>
          <p:grpSpPr>
            <a:xfrm>
              <a:off x="3642157" y="2192183"/>
              <a:ext cx="8030374" cy="784034"/>
              <a:chOff x="3645239" y="2192183"/>
              <a:chExt cx="9178416" cy="784034"/>
            </a:xfrm>
          </p:grpSpPr>
          <p:sp>
            <p:nvSpPr>
              <p:cNvPr id="28" name="Rectangle 27">
                <a:extLst>
                  <a:ext uri="{FF2B5EF4-FFF2-40B4-BE49-F238E27FC236}">
                    <a16:creationId xmlns:a16="http://schemas.microsoft.com/office/drawing/2014/main" id="{B8E6CE82-C271-4479-AE40-E07F41972E9D}"/>
                  </a:ext>
                </a:extLst>
              </p:cNvPr>
              <p:cNvSpPr/>
              <p:nvPr/>
            </p:nvSpPr>
            <p:spPr>
              <a:xfrm rot="5400000">
                <a:off x="8018239" y="-1829199"/>
                <a:ext cx="784034" cy="88267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30" name="Straight Connector 29">
                <a:extLst>
                  <a:ext uri="{FF2B5EF4-FFF2-40B4-BE49-F238E27FC236}">
                    <a16:creationId xmlns:a16="http://schemas.microsoft.com/office/drawing/2014/main" id="{C09C2513-3B24-4719-8FB6-34F78F283BAD}"/>
                  </a:ext>
                </a:extLst>
              </p:cNvPr>
              <p:cNvCxnSpPr>
                <a:cxnSpLocks/>
              </p:cNvCxnSpPr>
              <p:nvPr/>
            </p:nvCxnSpPr>
            <p:spPr>
              <a:xfrm flipH="1">
                <a:off x="3645239" y="2611243"/>
                <a:ext cx="2837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4536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B955A-F72C-42B1-BFBA-66B11D267F88}"/>
              </a:ext>
            </a:extLst>
          </p:cNvPr>
          <p:cNvSpPr/>
          <p:nvPr/>
        </p:nvSpPr>
        <p:spPr>
          <a:xfrm>
            <a:off x="3602182" y="257413"/>
            <a:ext cx="4572000" cy="1323439"/>
          </a:xfrm>
          <a:prstGeom prst="rect">
            <a:avLst/>
          </a:prstGeom>
        </p:spPr>
        <p:txBody>
          <a:bodyPr>
            <a:spAutoFit/>
          </a:bodyPr>
          <a:lstStyle/>
          <a:p>
            <a:pPr algn="ctr"/>
            <a:r>
              <a:rPr lang="en-US" sz="8000" b="1" dirty="0">
                <a:solidFill>
                  <a:srgbClr val="FFC000"/>
                </a:solidFill>
                <a:latin typeface="Roboto" panose="02000000000000000000" pitchFamily="2" charset="0"/>
                <a:ea typeface="Roboto" panose="02000000000000000000" pitchFamily="2" charset="0"/>
                <a:cs typeface="Times New Roman" pitchFamily="18" charset="0"/>
              </a:rPr>
              <a:t>DẶN DÒ</a:t>
            </a:r>
          </a:p>
        </p:txBody>
      </p:sp>
      <p:sp>
        <p:nvSpPr>
          <p:cNvPr id="5" name="Rectangle 4">
            <a:extLst>
              <a:ext uri="{FF2B5EF4-FFF2-40B4-BE49-F238E27FC236}">
                <a16:creationId xmlns:a16="http://schemas.microsoft.com/office/drawing/2014/main" id="{C19F4EAD-82FF-435D-96D6-66E4DE039B90}"/>
              </a:ext>
            </a:extLst>
          </p:cNvPr>
          <p:cNvSpPr/>
          <p:nvPr/>
        </p:nvSpPr>
        <p:spPr>
          <a:xfrm>
            <a:off x="699247" y="1413781"/>
            <a:ext cx="11215255" cy="3046988"/>
          </a:xfrm>
          <a:prstGeom prst="rect">
            <a:avLst/>
          </a:prstGeom>
        </p:spPr>
        <p:txBody>
          <a:bodyPr wrap="square">
            <a:spAutoFit/>
          </a:bodyPr>
          <a:lstStyle/>
          <a:p>
            <a:pPr marL="571500" indent="-571500">
              <a:lnSpc>
                <a:spcPct val="150000"/>
              </a:lnSpc>
              <a:buFont typeface="Wingdings" panose="05000000000000000000" pitchFamily="2" charset="2"/>
              <a:buChar char="Ø"/>
            </a:pPr>
            <a:r>
              <a:rPr lang="en-US" sz="3200" b="1" dirty="0" err="1">
                <a:solidFill>
                  <a:schemeClr val="bg1"/>
                </a:solidFill>
                <a:latin typeface="Roboto" panose="02000000000000000000" pitchFamily="2" charset="0"/>
                <a:ea typeface="Roboto" panose="02000000000000000000" pitchFamily="2" charset="0"/>
                <a:cs typeface="Times New Roman" pitchFamily="18" charset="0"/>
              </a:rPr>
              <a:t>Học</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sinh</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xem</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kĩ</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bài</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giảng</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và</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ghi</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bài</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đầy</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đủ</a:t>
            </a:r>
            <a:endParaRPr lang="en-US" sz="3200" b="1" dirty="0">
              <a:solidFill>
                <a:schemeClr val="bg1"/>
              </a:solidFill>
              <a:latin typeface="Roboto" panose="02000000000000000000" pitchFamily="2" charset="0"/>
              <a:ea typeface="Roboto" panose="02000000000000000000" pitchFamily="2" charset="0"/>
              <a:cs typeface="Times New Roman" pitchFamily="18" charset="0"/>
            </a:endParaRPr>
          </a:p>
          <a:p>
            <a:pPr marL="571500" indent="-571500">
              <a:lnSpc>
                <a:spcPct val="150000"/>
              </a:lnSpc>
              <a:buFont typeface="Wingdings" panose="05000000000000000000" pitchFamily="2" charset="2"/>
              <a:buChar char="Ø"/>
            </a:pPr>
            <a:r>
              <a:rPr lang="en-US" sz="3200" b="1" dirty="0" err="1">
                <a:solidFill>
                  <a:schemeClr val="bg1"/>
                </a:solidFill>
                <a:latin typeface="Roboto" panose="02000000000000000000" pitchFamily="2" charset="0"/>
                <a:ea typeface="Roboto" panose="02000000000000000000" pitchFamily="2" charset="0"/>
                <a:cs typeface="Times New Roman" pitchFamily="18" charset="0"/>
              </a:rPr>
              <a:t>Chuẩn</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bị</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đầy</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đủ</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dụng</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cụ</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học</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tập</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cho</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tuần</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sau</a:t>
            </a:r>
            <a:endParaRPr lang="en-US" sz="3200" b="1" dirty="0">
              <a:solidFill>
                <a:schemeClr val="bg1"/>
              </a:solidFill>
              <a:latin typeface="Roboto" panose="02000000000000000000" pitchFamily="2" charset="0"/>
              <a:ea typeface="Roboto" panose="02000000000000000000" pitchFamily="2" charset="0"/>
              <a:cs typeface="Times New Roman" pitchFamily="18" charset="0"/>
            </a:endParaRPr>
          </a:p>
          <a:p>
            <a:pPr marL="571500" indent="-571500">
              <a:lnSpc>
                <a:spcPct val="150000"/>
              </a:lnSpc>
              <a:buFont typeface="Wingdings" panose="05000000000000000000" pitchFamily="2" charset="2"/>
              <a:buChar char="Ø"/>
            </a:pPr>
            <a:r>
              <a:rPr lang="en-US" sz="3200" b="1" dirty="0" err="1">
                <a:solidFill>
                  <a:schemeClr val="bg1"/>
                </a:solidFill>
                <a:latin typeface="Roboto" panose="02000000000000000000" pitchFamily="2" charset="0"/>
                <a:ea typeface="Roboto" panose="02000000000000000000" pitchFamily="2" charset="0"/>
                <a:cs typeface="Times New Roman" pitchFamily="18" charset="0"/>
              </a:rPr>
              <a:t>Xem</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trước</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bài</a:t>
            </a:r>
            <a:r>
              <a:rPr lang="en-US" sz="3200" b="1" dirty="0">
                <a:solidFill>
                  <a:schemeClr val="bg1"/>
                </a:solidFill>
                <a:latin typeface="Roboto" panose="02000000000000000000" pitchFamily="2" charset="0"/>
                <a:ea typeface="Roboto" panose="02000000000000000000" pitchFamily="2" charset="0"/>
                <a:cs typeface="Times New Roman" pitchFamily="18" charset="0"/>
              </a:rPr>
              <a:t> </a:t>
            </a:r>
            <a:r>
              <a:rPr lang="en-US" sz="3200" b="1" dirty="0" err="1">
                <a:solidFill>
                  <a:schemeClr val="bg1"/>
                </a:solidFill>
                <a:latin typeface="Roboto" panose="02000000000000000000" pitchFamily="2" charset="0"/>
                <a:ea typeface="Roboto" panose="02000000000000000000" pitchFamily="2" charset="0"/>
                <a:cs typeface="Times New Roman" pitchFamily="18" charset="0"/>
              </a:rPr>
              <a:t>mới</a:t>
            </a:r>
            <a:endParaRPr lang="en-US" sz="3200" b="1" dirty="0">
              <a:solidFill>
                <a:schemeClr val="bg1"/>
              </a:solidFill>
              <a:latin typeface="Roboto" panose="02000000000000000000" pitchFamily="2" charset="0"/>
              <a:ea typeface="Roboto" panose="02000000000000000000" pitchFamily="2" charset="0"/>
              <a:cs typeface="Times New Roman" pitchFamily="18" charset="0"/>
            </a:endParaRPr>
          </a:p>
          <a:p>
            <a:pPr algn="ctr">
              <a:lnSpc>
                <a:spcPct val="150000"/>
              </a:lnSpc>
            </a:pPr>
            <a:r>
              <a:rPr lang="en-US" sz="3200" b="1" dirty="0">
                <a:solidFill>
                  <a:srgbClr val="FFC000"/>
                </a:solidFill>
                <a:latin typeface="Roboto" panose="02000000000000000000" pitchFamily="2" charset="0"/>
                <a:ea typeface="Roboto" panose="02000000000000000000" pitchFamily="2" charset="0"/>
                <a:cs typeface="Times New Roman" pitchFamily="18" charset="0"/>
              </a:rPr>
              <a:t>“HÌNH KHỐI CỦA NHÂN VẬT TRONG ĐIÊU KHẮC”</a:t>
            </a:r>
            <a:endParaRPr lang="en-US" sz="3200" dirty="0">
              <a:solidFill>
                <a:srgbClr val="FFC000"/>
              </a:solidFill>
              <a:latin typeface="Roboto" panose="02000000000000000000" pitchFamily="2" charset="0"/>
              <a:ea typeface="Roboto" panose="02000000000000000000" pitchFamily="2" charset="0"/>
              <a:cs typeface="Times New Roman" pitchFamily="18" charset="0"/>
            </a:endParaRPr>
          </a:p>
        </p:txBody>
      </p:sp>
      <p:pic>
        <p:nvPicPr>
          <p:cNvPr id="6" name="Picture 5">
            <a:extLst>
              <a:ext uri="{FF2B5EF4-FFF2-40B4-BE49-F238E27FC236}">
                <a16:creationId xmlns:a16="http://schemas.microsoft.com/office/drawing/2014/main" id="{3AB58C23-7530-4FCC-9042-6B5583B6A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6985" y="1277979"/>
            <a:ext cx="889203" cy="838391"/>
          </a:xfrm>
          <a:prstGeom prst="rect">
            <a:avLst/>
          </a:prstGeom>
        </p:spPr>
      </p:pic>
      <p:pic>
        <p:nvPicPr>
          <p:cNvPr id="7" name="Picture 6">
            <a:extLst>
              <a:ext uri="{FF2B5EF4-FFF2-40B4-BE49-F238E27FC236}">
                <a16:creationId xmlns:a16="http://schemas.microsoft.com/office/drawing/2014/main" id="{ED126747-7084-4000-9424-C089A6A5D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88" y="2797491"/>
            <a:ext cx="1028934" cy="1041637"/>
          </a:xfrm>
          <a:prstGeom prst="rect">
            <a:avLst/>
          </a:prstGeom>
        </p:spPr>
      </p:pic>
      <p:pic>
        <p:nvPicPr>
          <p:cNvPr id="8" name="Picture 7">
            <a:extLst>
              <a:ext uri="{FF2B5EF4-FFF2-40B4-BE49-F238E27FC236}">
                <a16:creationId xmlns:a16="http://schemas.microsoft.com/office/drawing/2014/main" id="{F7DFA034-3DEF-4BB2-B7FB-54C7326F8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014" y="5004794"/>
            <a:ext cx="762174" cy="1397318"/>
          </a:xfrm>
          <a:prstGeom prst="rect">
            <a:avLst/>
          </a:prstGeom>
        </p:spPr>
      </p:pic>
      <p:pic>
        <p:nvPicPr>
          <p:cNvPr id="9" name="Picture 8">
            <a:extLst>
              <a:ext uri="{FF2B5EF4-FFF2-40B4-BE49-F238E27FC236}">
                <a16:creationId xmlns:a16="http://schemas.microsoft.com/office/drawing/2014/main" id="{AC07D1CA-1062-495C-A234-2550C40F3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62" y="5555534"/>
            <a:ext cx="876500" cy="1067043"/>
          </a:xfrm>
          <a:prstGeom prst="rect">
            <a:avLst/>
          </a:prstGeom>
        </p:spPr>
      </p:pic>
      <p:pic>
        <p:nvPicPr>
          <p:cNvPr id="10" name="Picture 9">
            <a:extLst>
              <a:ext uri="{FF2B5EF4-FFF2-40B4-BE49-F238E27FC236}">
                <a16:creationId xmlns:a16="http://schemas.microsoft.com/office/drawing/2014/main" id="{D960E9BD-4374-4362-862D-ADEFE141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988" y="407832"/>
            <a:ext cx="838391" cy="673253"/>
          </a:xfrm>
          <a:prstGeom prst="rect">
            <a:avLst/>
          </a:prstGeom>
        </p:spPr>
      </p:pic>
    </p:spTree>
    <p:extLst>
      <p:ext uri="{BB962C8B-B14F-4D97-AF65-F5344CB8AC3E}">
        <p14:creationId xmlns:p14="http://schemas.microsoft.com/office/powerpoint/2010/main" val="2231574832"/>
      </p:ext>
    </p:extLst>
  </p:cSld>
  <p:clrMapOvr>
    <a:masterClrMapping/>
  </p:clrMapOvr>
  <mc:AlternateContent xmlns:mc="http://schemas.openxmlformats.org/markup-compatibility/2006" xmlns:p14="http://schemas.microsoft.com/office/powerpoint/2010/main">
    <mc:Choice Requires="p14">
      <p:transition spd="slow" p14:dur="2000" advTm="3330"/>
    </mc:Choice>
    <mc:Fallback xmlns="">
      <p:transition spd="slow" advTm="333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22986-1FBE-49F3-842E-A45D296A9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581" y="4387965"/>
            <a:ext cx="749471" cy="685956"/>
          </a:xfrm>
          <a:prstGeom prst="rect">
            <a:avLst/>
          </a:prstGeom>
        </p:spPr>
      </p:pic>
      <p:pic>
        <p:nvPicPr>
          <p:cNvPr id="6" name="Picture 5">
            <a:extLst>
              <a:ext uri="{FF2B5EF4-FFF2-40B4-BE49-F238E27FC236}">
                <a16:creationId xmlns:a16="http://schemas.microsoft.com/office/drawing/2014/main" id="{37AAD9B5-182D-4F93-B9AB-778797B49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896" y="5364064"/>
            <a:ext cx="851094" cy="901905"/>
          </a:xfrm>
          <a:prstGeom prst="rect">
            <a:avLst/>
          </a:prstGeom>
        </p:spPr>
      </p:pic>
      <p:pic>
        <p:nvPicPr>
          <p:cNvPr id="8" name="Picture 7">
            <a:extLst>
              <a:ext uri="{FF2B5EF4-FFF2-40B4-BE49-F238E27FC236}">
                <a16:creationId xmlns:a16="http://schemas.microsoft.com/office/drawing/2014/main" id="{063943AF-DBE2-49A7-A21E-7CED7A1A5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317" y="1001619"/>
            <a:ext cx="1003529" cy="673253"/>
          </a:xfrm>
          <a:prstGeom prst="rect">
            <a:avLst/>
          </a:prstGeom>
        </p:spPr>
      </p:pic>
      <p:pic>
        <p:nvPicPr>
          <p:cNvPr id="10" name="Picture 9">
            <a:extLst>
              <a:ext uri="{FF2B5EF4-FFF2-40B4-BE49-F238E27FC236}">
                <a16:creationId xmlns:a16="http://schemas.microsoft.com/office/drawing/2014/main" id="{1DCA1BA1-B1CB-42F3-B721-AD1F2F83BD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8512" y="1933584"/>
            <a:ext cx="889203" cy="838391"/>
          </a:xfrm>
          <a:prstGeom prst="rect">
            <a:avLst/>
          </a:prstGeom>
        </p:spPr>
      </p:pic>
      <p:pic>
        <p:nvPicPr>
          <p:cNvPr id="12" name="Picture 11">
            <a:extLst>
              <a:ext uri="{FF2B5EF4-FFF2-40B4-BE49-F238E27FC236}">
                <a16:creationId xmlns:a16="http://schemas.microsoft.com/office/drawing/2014/main" id="{BBC56407-066E-4DA2-AF1F-8B0EF2B02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646" y="2083120"/>
            <a:ext cx="342978" cy="1498941"/>
          </a:xfrm>
          <a:prstGeom prst="rect">
            <a:avLst/>
          </a:prstGeom>
        </p:spPr>
      </p:pic>
      <p:pic>
        <p:nvPicPr>
          <p:cNvPr id="14" name="Picture 13">
            <a:extLst>
              <a:ext uri="{FF2B5EF4-FFF2-40B4-BE49-F238E27FC236}">
                <a16:creationId xmlns:a16="http://schemas.microsoft.com/office/drawing/2014/main" id="{A84F90E8-2131-41DC-ABE6-204009619B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036" y="749882"/>
            <a:ext cx="597036" cy="685956"/>
          </a:xfrm>
          <a:prstGeom prst="rect">
            <a:avLst/>
          </a:prstGeom>
        </p:spPr>
      </p:pic>
      <p:pic>
        <p:nvPicPr>
          <p:cNvPr id="16" name="Picture 15">
            <a:extLst>
              <a:ext uri="{FF2B5EF4-FFF2-40B4-BE49-F238E27FC236}">
                <a16:creationId xmlns:a16="http://schemas.microsoft.com/office/drawing/2014/main" id="{1A4292CF-A275-46CD-875F-74E9067F12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4643" y="4629319"/>
            <a:ext cx="1067043" cy="889203"/>
          </a:xfrm>
          <a:prstGeom prst="rect">
            <a:avLst/>
          </a:prstGeom>
        </p:spPr>
      </p:pic>
      <p:pic>
        <p:nvPicPr>
          <p:cNvPr id="18" name="Picture 17">
            <a:extLst>
              <a:ext uri="{FF2B5EF4-FFF2-40B4-BE49-F238E27FC236}">
                <a16:creationId xmlns:a16="http://schemas.microsoft.com/office/drawing/2014/main" id="{2A89CDC6-E5DA-472E-B24D-1F0C3EA50A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1787" y="5224332"/>
            <a:ext cx="1028934" cy="1041637"/>
          </a:xfrm>
          <a:prstGeom prst="rect">
            <a:avLst/>
          </a:prstGeom>
        </p:spPr>
      </p:pic>
      <p:pic>
        <p:nvPicPr>
          <p:cNvPr id="20" name="Picture 19">
            <a:extLst>
              <a:ext uri="{FF2B5EF4-FFF2-40B4-BE49-F238E27FC236}">
                <a16:creationId xmlns:a16="http://schemas.microsoft.com/office/drawing/2014/main" id="{4949E273-B56E-4A69-B059-089DB870A1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25013" y="4868651"/>
            <a:ext cx="762174" cy="1397318"/>
          </a:xfrm>
          <a:prstGeom prst="rect">
            <a:avLst/>
          </a:prstGeom>
        </p:spPr>
      </p:pic>
      <p:pic>
        <p:nvPicPr>
          <p:cNvPr id="22" name="Picture 21">
            <a:extLst>
              <a:ext uri="{FF2B5EF4-FFF2-40B4-BE49-F238E27FC236}">
                <a16:creationId xmlns:a16="http://schemas.microsoft.com/office/drawing/2014/main" id="{C03F4BA5-349C-40F0-A183-681C3E897B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8612" y="4754325"/>
            <a:ext cx="711362" cy="812985"/>
          </a:xfrm>
          <a:prstGeom prst="rect">
            <a:avLst/>
          </a:prstGeom>
        </p:spPr>
      </p:pic>
      <p:pic>
        <p:nvPicPr>
          <p:cNvPr id="24" name="Picture 23">
            <a:extLst>
              <a:ext uri="{FF2B5EF4-FFF2-40B4-BE49-F238E27FC236}">
                <a16:creationId xmlns:a16="http://schemas.microsoft.com/office/drawing/2014/main" id="{B33DDC47-4F98-42E4-901A-606AEC195E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50877" y="559339"/>
            <a:ext cx="876500" cy="1067043"/>
          </a:xfrm>
          <a:prstGeom prst="rect">
            <a:avLst/>
          </a:prstGeom>
        </p:spPr>
      </p:pic>
      <p:pic>
        <p:nvPicPr>
          <p:cNvPr id="26" name="Picture 25">
            <a:extLst>
              <a:ext uri="{FF2B5EF4-FFF2-40B4-BE49-F238E27FC236}">
                <a16:creationId xmlns:a16="http://schemas.microsoft.com/office/drawing/2014/main" id="{267F02F3-E52B-455C-9F67-F0905127E4C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82150" y="903354"/>
            <a:ext cx="838391" cy="673253"/>
          </a:xfrm>
          <a:prstGeom prst="rect">
            <a:avLst/>
          </a:prstGeom>
        </p:spPr>
      </p:pic>
      <p:pic>
        <p:nvPicPr>
          <p:cNvPr id="28" name="Picture 27">
            <a:extLst>
              <a:ext uri="{FF2B5EF4-FFF2-40B4-BE49-F238E27FC236}">
                <a16:creationId xmlns:a16="http://schemas.microsoft.com/office/drawing/2014/main" id="{4BE4C603-B49E-4767-BB41-FA03B2BCA3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63960" y="1749574"/>
            <a:ext cx="533522" cy="584333"/>
          </a:xfrm>
          <a:prstGeom prst="rect">
            <a:avLst/>
          </a:prstGeom>
        </p:spPr>
      </p:pic>
      <p:grpSp>
        <p:nvGrpSpPr>
          <p:cNvPr id="5" name="Group 4">
            <a:extLst>
              <a:ext uri="{FF2B5EF4-FFF2-40B4-BE49-F238E27FC236}">
                <a16:creationId xmlns:a16="http://schemas.microsoft.com/office/drawing/2014/main" id="{E55D0E91-878B-423E-992F-A73A3650EE34}"/>
              </a:ext>
            </a:extLst>
          </p:cNvPr>
          <p:cNvGrpSpPr/>
          <p:nvPr/>
        </p:nvGrpSpPr>
        <p:grpSpPr>
          <a:xfrm>
            <a:off x="1374493" y="2668117"/>
            <a:ext cx="9564322" cy="1258162"/>
            <a:chOff x="1374493" y="2668117"/>
            <a:chExt cx="9564322" cy="1258162"/>
          </a:xfrm>
        </p:grpSpPr>
        <p:sp>
          <p:nvSpPr>
            <p:cNvPr id="4" name="Rectangle 3">
              <a:extLst>
                <a:ext uri="{FF2B5EF4-FFF2-40B4-BE49-F238E27FC236}">
                  <a16:creationId xmlns:a16="http://schemas.microsoft.com/office/drawing/2014/main" id="{056ABED9-8763-4FBB-A230-88A132B64A58}"/>
                </a:ext>
              </a:extLst>
            </p:cNvPr>
            <p:cNvSpPr/>
            <p:nvPr/>
          </p:nvSpPr>
          <p:spPr>
            <a:xfrm>
              <a:off x="1485900" y="2743200"/>
              <a:ext cx="9220200" cy="1015663"/>
            </a:xfrm>
            <a:prstGeom prst="rect">
              <a:avLst/>
            </a:prstGeom>
          </p:spPr>
          <p:txBody>
            <a:bodyPr wrap="square">
              <a:spAutoFit/>
            </a:bodyPr>
            <a:lstStyle/>
            <a:p>
              <a:pPr algn="ctr"/>
              <a:r>
                <a:rPr lang="en-US" sz="6000" b="1" dirty="0" err="1">
                  <a:solidFill>
                    <a:schemeClr val="bg1"/>
                  </a:solidFill>
                  <a:latin typeface="Roboto" panose="02000000000000000000" pitchFamily="2" charset="0"/>
                  <a:ea typeface="Roboto" panose="02000000000000000000" pitchFamily="2" charset="0"/>
                  <a:cs typeface="Times New Roman" pitchFamily="18" charset="0"/>
                </a:rPr>
                <a:t>Chúc</a:t>
              </a:r>
              <a:r>
                <a:rPr lang="en-US" sz="6000" b="1" dirty="0">
                  <a:solidFill>
                    <a:schemeClr val="bg1"/>
                  </a:solidFill>
                  <a:latin typeface="Roboto" panose="02000000000000000000" pitchFamily="2" charset="0"/>
                  <a:ea typeface="Roboto" panose="02000000000000000000" pitchFamily="2" charset="0"/>
                  <a:cs typeface="Times New Roman" pitchFamily="18" charset="0"/>
                </a:rPr>
                <a:t> </a:t>
              </a:r>
              <a:r>
                <a:rPr lang="en-US" sz="6000" b="1" dirty="0" err="1">
                  <a:solidFill>
                    <a:schemeClr val="bg1"/>
                  </a:solidFill>
                  <a:latin typeface="Roboto" panose="02000000000000000000" pitchFamily="2" charset="0"/>
                  <a:ea typeface="Roboto" panose="02000000000000000000" pitchFamily="2" charset="0"/>
                  <a:cs typeface="Times New Roman" pitchFamily="18" charset="0"/>
                </a:rPr>
                <a:t>các</a:t>
              </a:r>
              <a:r>
                <a:rPr lang="en-US" sz="6000" b="1" dirty="0">
                  <a:solidFill>
                    <a:schemeClr val="bg1"/>
                  </a:solidFill>
                  <a:latin typeface="Roboto" panose="02000000000000000000" pitchFamily="2" charset="0"/>
                  <a:ea typeface="Roboto" panose="02000000000000000000" pitchFamily="2" charset="0"/>
                  <a:cs typeface="Times New Roman" pitchFamily="18" charset="0"/>
                </a:rPr>
                <a:t> </a:t>
              </a:r>
              <a:r>
                <a:rPr lang="en-US" sz="6000" b="1" dirty="0" err="1">
                  <a:solidFill>
                    <a:schemeClr val="bg1"/>
                  </a:solidFill>
                  <a:latin typeface="Roboto" panose="02000000000000000000" pitchFamily="2" charset="0"/>
                  <a:ea typeface="Roboto" panose="02000000000000000000" pitchFamily="2" charset="0"/>
                  <a:cs typeface="Times New Roman" pitchFamily="18" charset="0"/>
                </a:rPr>
                <a:t>em</a:t>
              </a:r>
              <a:r>
                <a:rPr lang="en-US" sz="6000" b="1" dirty="0">
                  <a:solidFill>
                    <a:schemeClr val="bg1"/>
                  </a:solidFill>
                  <a:latin typeface="Roboto" panose="02000000000000000000" pitchFamily="2" charset="0"/>
                  <a:ea typeface="Roboto" panose="02000000000000000000" pitchFamily="2" charset="0"/>
                  <a:cs typeface="Times New Roman" pitchFamily="18" charset="0"/>
                </a:rPr>
                <a:t> </a:t>
              </a:r>
              <a:r>
                <a:rPr lang="en-US" sz="6000" b="1" dirty="0" err="1">
                  <a:solidFill>
                    <a:schemeClr val="bg1"/>
                  </a:solidFill>
                  <a:latin typeface="Roboto" panose="02000000000000000000" pitchFamily="2" charset="0"/>
                  <a:ea typeface="Roboto" panose="02000000000000000000" pitchFamily="2" charset="0"/>
                  <a:cs typeface="Times New Roman" pitchFamily="18" charset="0"/>
                </a:rPr>
                <a:t>học</a:t>
              </a:r>
              <a:r>
                <a:rPr lang="en-US" sz="6000" b="1" dirty="0">
                  <a:solidFill>
                    <a:schemeClr val="bg1"/>
                  </a:solidFill>
                  <a:latin typeface="Roboto" panose="02000000000000000000" pitchFamily="2" charset="0"/>
                  <a:ea typeface="Roboto" panose="02000000000000000000" pitchFamily="2" charset="0"/>
                  <a:cs typeface="Times New Roman" pitchFamily="18" charset="0"/>
                </a:rPr>
                <a:t> </a:t>
              </a:r>
              <a:r>
                <a:rPr lang="en-US" sz="6000" b="1" dirty="0" err="1">
                  <a:solidFill>
                    <a:schemeClr val="bg1"/>
                  </a:solidFill>
                  <a:latin typeface="Roboto" panose="02000000000000000000" pitchFamily="2" charset="0"/>
                  <a:ea typeface="Roboto" panose="02000000000000000000" pitchFamily="2" charset="0"/>
                  <a:cs typeface="Times New Roman" pitchFamily="18" charset="0"/>
                </a:rPr>
                <a:t>thật</a:t>
              </a:r>
              <a:r>
                <a:rPr lang="en-US" sz="6000" b="1" dirty="0">
                  <a:solidFill>
                    <a:schemeClr val="bg1"/>
                  </a:solidFill>
                  <a:latin typeface="Roboto" panose="02000000000000000000" pitchFamily="2" charset="0"/>
                  <a:ea typeface="Roboto" panose="02000000000000000000" pitchFamily="2" charset="0"/>
                  <a:cs typeface="Times New Roman" pitchFamily="18" charset="0"/>
                </a:rPr>
                <a:t> </a:t>
              </a:r>
              <a:r>
                <a:rPr lang="en-US" sz="6000" b="1" dirty="0" err="1">
                  <a:solidFill>
                    <a:schemeClr val="bg1"/>
                  </a:solidFill>
                  <a:latin typeface="Roboto" panose="02000000000000000000" pitchFamily="2" charset="0"/>
                  <a:ea typeface="Roboto" panose="02000000000000000000" pitchFamily="2" charset="0"/>
                  <a:cs typeface="Times New Roman" pitchFamily="18" charset="0"/>
                </a:rPr>
                <a:t>tốt</a:t>
              </a:r>
              <a:r>
                <a:rPr lang="en-US" sz="6000" b="1" dirty="0">
                  <a:solidFill>
                    <a:schemeClr val="bg1"/>
                  </a:solidFill>
                  <a:latin typeface="Roboto" panose="02000000000000000000" pitchFamily="2" charset="0"/>
                  <a:ea typeface="Roboto" panose="02000000000000000000" pitchFamily="2" charset="0"/>
                  <a:cs typeface="Times New Roman" pitchFamily="18" charset="0"/>
                </a:rPr>
                <a:t>!</a:t>
              </a:r>
              <a:endParaRPr lang="en-US" sz="6000" dirty="0">
                <a:solidFill>
                  <a:schemeClr val="bg1"/>
                </a:solidFill>
                <a:latin typeface="Roboto" panose="02000000000000000000" pitchFamily="2" charset="0"/>
                <a:ea typeface="Roboto" panose="02000000000000000000" pitchFamily="2" charset="0"/>
                <a:cs typeface="Times New Roman" pitchFamily="18" charset="0"/>
              </a:endParaRPr>
            </a:p>
          </p:txBody>
        </p:sp>
        <p:sp>
          <p:nvSpPr>
            <p:cNvPr id="2" name="Rectangle: Rounded Corners 1">
              <a:extLst>
                <a:ext uri="{FF2B5EF4-FFF2-40B4-BE49-F238E27FC236}">
                  <a16:creationId xmlns:a16="http://schemas.microsoft.com/office/drawing/2014/main" id="{48674207-57CC-4A1D-889C-88D8569AC33D}"/>
                </a:ext>
              </a:extLst>
            </p:cNvPr>
            <p:cNvSpPr/>
            <p:nvPr/>
          </p:nvSpPr>
          <p:spPr>
            <a:xfrm>
              <a:off x="1374493" y="2668117"/>
              <a:ext cx="9564322" cy="1258162"/>
            </a:xfrm>
            <a:custGeom>
              <a:avLst/>
              <a:gdLst>
                <a:gd name="connsiteX0" fmla="*/ 0 w 9564322"/>
                <a:gd name="connsiteY0" fmla="*/ 209698 h 1258162"/>
                <a:gd name="connsiteX1" fmla="*/ 209698 w 9564322"/>
                <a:gd name="connsiteY1" fmla="*/ 0 h 1258162"/>
                <a:gd name="connsiteX2" fmla="*/ 964154 w 9564322"/>
                <a:gd name="connsiteY2" fmla="*/ 0 h 1258162"/>
                <a:gd name="connsiteX3" fmla="*/ 1444263 w 9564322"/>
                <a:gd name="connsiteY3" fmla="*/ 0 h 1258162"/>
                <a:gd name="connsiteX4" fmla="*/ 1832922 w 9564322"/>
                <a:gd name="connsiteY4" fmla="*/ 0 h 1258162"/>
                <a:gd name="connsiteX5" fmla="*/ 2495930 w 9564322"/>
                <a:gd name="connsiteY5" fmla="*/ 0 h 1258162"/>
                <a:gd name="connsiteX6" fmla="*/ 2976038 w 9564322"/>
                <a:gd name="connsiteY6" fmla="*/ 0 h 1258162"/>
                <a:gd name="connsiteX7" fmla="*/ 3730495 w 9564322"/>
                <a:gd name="connsiteY7" fmla="*/ 0 h 1258162"/>
                <a:gd name="connsiteX8" fmla="*/ 4119154 w 9564322"/>
                <a:gd name="connsiteY8" fmla="*/ 0 h 1258162"/>
                <a:gd name="connsiteX9" fmla="*/ 4873610 w 9564322"/>
                <a:gd name="connsiteY9" fmla="*/ 0 h 1258162"/>
                <a:gd name="connsiteX10" fmla="*/ 5170820 w 9564322"/>
                <a:gd name="connsiteY10" fmla="*/ 0 h 1258162"/>
                <a:gd name="connsiteX11" fmla="*/ 5742378 w 9564322"/>
                <a:gd name="connsiteY11" fmla="*/ 0 h 1258162"/>
                <a:gd name="connsiteX12" fmla="*/ 6313936 w 9564322"/>
                <a:gd name="connsiteY12" fmla="*/ 0 h 1258162"/>
                <a:gd name="connsiteX13" fmla="*/ 6794045 w 9564322"/>
                <a:gd name="connsiteY13" fmla="*/ 0 h 1258162"/>
                <a:gd name="connsiteX14" fmla="*/ 7548501 w 9564322"/>
                <a:gd name="connsiteY14" fmla="*/ 0 h 1258162"/>
                <a:gd name="connsiteX15" fmla="*/ 8302958 w 9564322"/>
                <a:gd name="connsiteY15" fmla="*/ 0 h 1258162"/>
                <a:gd name="connsiteX16" fmla="*/ 8691617 w 9564322"/>
                <a:gd name="connsiteY16" fmla="*/ 0 h 1258162"/>
                <a:gd name="connsiteX17" fmla="*/ 9354624 w 9564322"/>
                <a:gd name="connsiteY17" fmla="*/ 0 h 1258162"/>
                <a:gd name="connsiteX18" fmla="*/ 9564322 w 9564322"/>
                <a:gd name="connsiteY18" fmla="*/ 209698 h 1258162"/>
                <a:gd name="connsiteX19" fmla="*/ 9564322 w 9564322"/>
                <a:gd name="connsiteY19" fmla="*/ 637469 h 1258162"/>
                <a:gd name="connsiteX20" fmla="*/ 9564322 w 9564322"/>
                <a:gd name="connsiteY20" fmla="*/ 1048464 h 1258162"/>
                <a:gd name="connsiteX21" fmla="*/ 9354624 w 9564322"/>
                <a:gd name="connsiteY21" fmla="*/ 1258162 h 1258162"/>
                <a:gd name="connsiteX22" fmla="*/ 8874515 w 9564322"/>
                <a:gd name="connsiteY22" fmla="*/ 1258162 h 1258162"/>
                <a:gd name="connsiteX23" fmla="*/ 8302958 w 9564322"/>
                <a:gd name="connsiteY23" fmla="*/ 1258162 h 1258162"/>
                <a:gd name="connsiteX24" fmla="*/ 8005747 w 9564322"/>
                <a:gd name="connsiteY24" fmla="*/ 1258162 h 1258162"/>
                <a:gd name="connsiteX25" fmla="*/ 7708537 w 9564322"/>
                <a:gd name="connsiteY25" fmla="*/ 1258162 h 1258162"/>
                <a:gd name="connsiteX26" fmla="*/ 7136979 w 9564322"/>
                <a:gd name="connsiteY26" fmla="*/ 1258162 h 1258162"/>
                <a:gd name="connsiteX27" fmla="*/ 6748320 w 9564322"/>
                <a:gd name="connsiteY27" fmla="*/ 1258162 h 1258162"/>
                <a:gd name="connsiteX28" fmla="*/ 6085313 w 9564322"/>
                <a:gd name="connsiteY28" fmla="*/ 1258162 h 1258162"/>
                <a:gd name="connsiteX29" fmla="*/ 5696654 w 9564322"/>
                <a:gd name="connsiteY29" fmla="*/ 1258162 h 1258162"/>
                <a:gd name="connsiteX30" fmla="*/ 5033646 w 9564322"/>
                <a:gd name="connsiteY30" fmla="*/ 1258162 h 1258162"/>
                <a:gd name="connsiteX31" fmla="*/ 4736436 w 9564322"/>
                <a:gd name="connsiteY31" fmla="*/ 1258162 h 1258162"/>
                <a:gd name="connsiteX32" fmla="*/ 4073429 w 9564322"/>
                <a:gd name="connsiteY32" fmla="*/ 1258162 h 1258162"/>
                <a:gd name="connsiteX33" fmla="*/ 3684770 w 9564322"/>
                <a:gd name="connsiteY33" fmla="*/ 1258162 h 1258162"/>
                <a:gd name="connsiteX34" fmla="*/ 3387560 w 9564322"/>
                <a:gd name="connsiteY34" fmla="*/ 1258162 h 1258162"/>
                <a:gd name="connsiteX35" fmla="*/ 2998900 w 9564322"/>
                <a:gd name="connsiteY35" fmla="*/ 1258162 h 1258162"/>
                <a:gd name="connsiteX36" fmla="*/ 2335893 w 9564322"/>
                <a:gd name="connsiteY36" fmla="*/ 1258162 h 1258162"/>
                <a:gd name="connsiteX37" fmla="*/ 1947234 w 9564322"/>
                <a:gd name="connsiteY37" fmla="*/ 1258162 h 1258162"/>
                <a:gd name="connsiteX38" fmla="*/ 1650024 w 9564322"/>
                <a:gd name="connsiteY38" fmla="*/ 1258162 h 1258162"/>
                <a:gd name="connsiteX39" fmla="*/ 1261364 w 9564322"/>
                <a:gd name="connsiteY39" fmla="*/ 1258162 h 1258162"/>
                <a:gd name="connsiteX40" fmla="*/ 781256 w 9564322"/>
                <a:gd name="connsiteY40" fmla="*/ 1258162 h 1258162"/>
                <a:gd name="connsiteX41" fmla="*/ 209698 w 9564322"/>
                <a:gd name="connsiteY41" fmla="*/ 1258162 h 1258162"/>
                <a:gd name="connsiteX42" fmla="*/ 0 w 9564322"/>
                <a:gd name="connsiteY42" fmla="*/ 1048464 h 1258162"/>
                <a:gd name="connsiteX43" fmla="*/ 0 w 9564322"/>
                <a:gd name="connsiteY43" fmla="*/ 612306 h 1258162"/>
                <a:gd name="connsiteX44" fmla="*/ 0 w 9564322"/>
                <a:gd name="connsiteY44" fmla="*/ 209698 h 125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564322" h="1258162" extrusionOk="0">
                  <a:moveTo>
                    <a:pt x="0" y="209698"/>
                  </a:moveTo>
                  <a:cubicBezTo>
                    <a:pt x="-28594" y="76248"/>
                    <a:pt x="81087" y="4803"/>
                    <a:pt x="209698" y="0"/>
                  </a:cubicBezTo>
                  <a:cubicBezTo>
                    <a:pt x="561849" y="-82017"/>
                    <a:pt x="700961" y="21530"/>
                    <a:pt x="964154" y="0"/>
                  </a:cubicBezTo>
                  <a:cubicBezTo>
                    <a:pt x="1227347" y="-21530"/>
                    <a:pt x="1290320" y="26994"/>
                    <a:pt x="1444263" y="0"/>
                  </a:cubicBezTo>
                  <a:cubicBezTo>
                    <a:pt x="1598206" y="-26994"/>
                    <a:pt x="1717924" y="42702"/>
                    <a:pt x="1832922" y="0"/>
                  </a:cubicBezTo>
                  <a:cubicBezTo>
                    <a:pt x="1947920" y="-42702"/>
                    <a:pt x="2192517" y="31755"/>
                    <a:pt x="2495930" y="0"/>
                  </a:cubicBezTo>
                  <a:cubicBezTo>
                    <a:pt x="2799343" y="-31755"/>
                    <a:pt x="2812320" y="18953"/>
                    <a:pt x="2976038" y="0"/>
                  </a:cubicBezTo>
                  <a:cubicBezTo>
                    <a:pt x="3139756" y="-18953"/>
                    <a:pt x="3469378" y="32989"/>
                    <a:pt x="3730495" y="0"/>
                  </a:cubicBezTo>
                  <a:cubicBezTo>
                    <a:pt x="3991612" y="-32989"/>
                    <a:pt x="4008070" y="16406"/>
                    <a:pt x="4119154" y="0"/>
                  </a:cubicBezTo>
                  <a:cubicBezTo>
                    <a:pt x="4230238" y="-16406"/>
                    <a:pt x="4624016" y="65871"/>
                    <a:pt x="4873610" y="0"/>
                  </a:cubicBezTo>
                  <a:cubicBezTo>
                    <a:pt x="5123204" y="-65871"/>
                    <a:pt x="5024616" y="9747"/>
                    <a:pt x="5170820" y="0"/>
                  </a:cubicBezTo>
                  <a:cubicBezTo>
                    <a:pt x="5317024" y="-9747"/>
                    <a:pt x="5507350" y="2036"/>
                    <a:pt x="5742378" y="0"/>
                  </a:cubicBezTo>
                  <a:cubicBezTo>
                    <a:pt x="5977406" y="-2036"/>
                    <a:pt x="6092480" y="13356"/>
                    <a:pt x="6313936" y="0"/>
                  </a:cubicBezTo>
                  <a:cubicBezTo>
                    <a:pt x="6535392" y="-13356"/>
                    <a:pt x="6597710" y="56263"/>
                    <a:pt x="6794045" y="0"/>
                  </a:cubicBezTo>
                  <a:cubicBezTo>
                    <a:pt x="6990380" y="-56263"/>
                    <a:pt x="7180890" y="31502"/>
                    <a:pt x="7548501" y="0"/>
                  </a:cubicBezTo>
                  <a:cubicBezTo>
                    <a:pt x="7916112" y="-31502"/>
                    <a:pt x="8090876" y="89540"/>
                    <a:pt x="8302958" y="0"/>
                  </a:cubicBezTo>
                  <a:cubicBezTo>
                    <a:pt x="8515040" y="-89540"/>
                    <a:pt x="8591587" y="33377"/>
                    <a:pt x="8691617" y="0"/>
                  </a:cubicBezTo>
                  <a:cubicBezTo>
                    <a:pt x="8791647" y="-33377"/>
                    <a:pt x="9055237" y="74320"/>
                    <a:pt x="9354624" y="0"/>
                  </a:cubicBezTo>
                  <a:cubicBezTo>
                    <a:pt x="9455310" y="-30835"/>
                    <a:pt x="9566792" y="60471"/>
                    <a:pt x="9564322" y="209698"/>
                  </a:cubicBezTo>
                  <a:cubicBezTo>
                    <a:pt x="9596103" y="416278"/>
                    <a:pt x="9530095" y="470776"/>
                    <a:pt x="9564322" y="637469"/>
                  </a:cubicBezTo>
                  <a:cubicBezTo>
                    <a:pt x="9598549" y="804162"/>
                    <a:pt x="9532496" y="958314"/>
                    <a:pt x="9564322" y="1048464"/>
                  </a:cubicBezTo>
                  <a:cubicBezTo>
                    <a:pt x="9576103" y="1157289"/>
                    <a:pt x="9457297" y="1279022"/>
                    <a:pt x="9354624" y="1258162"/>
                  </a:cubicBezTo>
                  <a:cubicBezTo>
                    <a:pt x="9209324" y="1314547"/>
                    <a:pt x="9010206" y="1203531"/>
                    <a:pt x="8874515" y="1258162"/>
                  </a:cubicBezTo>
                  <a:cubicBezTo>
                    <a:pt x="8738824" y="1312793"/>
                    <a:pt x="8531325" y="1212489"/>
                    <a:pt x="8302958" y="1258162"/>
                  </a:cubicBezTo>
                  <a:cubicBezTo>
                    <a:pt x="8074591" y="1303835"/>
                    <a:pt x="8119890" y="1227955"/>
                    <a:pt x="8005747" y="1258162"/>
                  </a:cubicBezTo>
                  <a:cubicBezTo>
                    <a:pt x="7891604" y="1288369"/>
                    <a:pt x="7817697" y="1250816"/>
                    <a:pt x="7708537" y="1258162"/>
                  </a:cubicBezTo>
                  <a:cubicBezTo>
                    <a:pt x="7599377" y="1265508"/>
                    <a:pt x="7306200" y="1254094"/>
                    <a:pt x="7136979" y="1258162"/>
                  </a:cubicBezTo>
                  <a:cubicBezTo>
                    <a:pt x="6967758" y="1262230"/>
                    <a:pt x="6935759" y="1219125"/>
                    <a:pt x="6748320" y="1258162"/>
                  </a:cubicBezTo>
                  <a:cubicBezTo>
                    <a:pt x="6560881" y="1297199"/>
                    <a:pt x="6264505" y="1243720"/>
                    <a:pt x="6085313" y="1258162"/>
                  </a:cubicBezTo>
                  <a:cubicBezTo>
                    <a:pt x="5906121" y="1272604"/>
                    <a:pt x="5890153" y="1229617"/>
                    <a:pt x="5696654" y="1258162"/>
                  </a:cubicBezTo>
                  <a:cubicBezTo>
                    <a:pt x="5503155" y="1286707"/>
                    <a:pt x="5254072" y="1243970"/>
                    <a:pt x="5033646" y="1258162"/>
                  </a:cubicBezTo>
                  <a:cubicBezTo>
                    <a:pt x="4813220" y="1272354"/>
                    <a:pt x="4812372" y="1248502"/>
                    <a:pt x="4736436" y="1258162"/>
                  </a:cubicBezTo>
                  <a:cubicBezTo>
                    <a:pt x="4660500" y="1267822"/>
                    <a:pt x="4282430" y="1190288"/>
                    <a:pt x="4073429" y="1258162"/>
                  </a:cubicBezTo>
                  <a:cubicBezTo>
                    <a:pt x="3864428" y="1326036"/>
                    <a:pt x="3780073" y="1242075"/>
                    <a:pt x="3684770" y="1258162"/>
                  </a:cubicBezTo>
                  <a:cubicBezTo>
                    <a:pt x="3589467" y="1274249"/>
                    <a:pt x="3489416" y="1231217"/>
                    <a:pt x="3387560" y="1258162"/>
                  </a:cubicBezTo>
                  <a:cubicBezTo>
                    <a:pt x="3285704" y="1285107"/>
                    <a:pt x="3169685" y="1222286"/>
                    <a:pt x="2998900" y="1258162"/>
                  </a:cubicBezTo>
                  <a:cubicBezTo>
                    <a:pt x="2828115" y="1294038"/>
                    <a:pt x="2544848" y="1208459"/>
                    <a:pt x="2335893" y="1258162"/>
                  </a:cubicBezTo>
                  <a:cubicBezTo>
                    <a:pt x="2126938" y="1307865"/>
                    <a:pt x="2044283" y="1212287"/>
                    <a:pt x="1947234" y="1258162"/>
                  </a:cubicBezTo>
                  <a:cubicBezTo>
                    <a:pt x="1850185" y="1304037"/>
                    <a:pt x="1738728" y="1222658"/>
                    <a:pt x="1650024" y="1258162"/>
                  </a:cubicBezTo>
                  <a:cubicBezTo>
                    <a:pt x="1561320" y="1293666"/>
                    <a:pt x="1412539" y="1257525"/>
                    <a:pt x="1261364" y="1258162"/>
                  </a:cubicBezTo>
                  <a:cubicBezTo>
                    <a:pt x="1110189" y="1258799"/>
                    <a:pt x="1017978" y="1248711"/>
                    <a:pt x="781256" y="1258162"/>
                  </a:cubicBezTo>
                  <a:cubicBezTo>
                    <a:pt x="544534" y="1267613"/>
                    <a:pt x="389198" y="1233622"/>
                    <a:pt x="209698" y="1258162"/>
                  </a:cubicBezTo>
                  <a:cubicBezTo>
                    <a:pt x="72553" y="1279337"/>
                    <a:pt x="19408" y="1168633"/>
                    <a:pt x="0" y="1048464"/>
                  </a:cubicBezTo>
                  <a:cubicBezTo>
                    <a:pt x="-12350" y="959609"/>
                    <a:pt x="5393" y="747439"/>
                    <a:pt x="0" y="612306"/>
                  </a:cubicBezTo>
                  <a:cubicBezTo>
                    <a:pt x="-5393" y="477173"/>
                    <a:pt x="8650" y="383413"/>
                    <a:pt x="0" y="209698"/>
                  </a:cubicBezTo>
                  <a:close/>
                </a:path>
              </a:pathLst>
            </a:custGeom>
            <a:noFill/>
            <a:ln w="82550" cap="flat" cmpd="thinThick">
              <a:solidFill>
                <a:srgbClr val="FFC000"/>
              </a:solidFill>
              <a:extLst>
                <a:ext uri="{C807C97D-BFC1-408E-A445-0C87EB9F89A2}">
                  <ask:lineSketchStyleProps xmln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44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F8BBE83-93C9-4C10-BA65-A2A0F2D5A825}"/>
              </a:ext>
            </a:extLst>
          </p:cNvPr>
          <p:cNvGrpSpPr/>
          <p:nvPr/>
        </p:nvGrpSpPr>
        <p:grpSpPr>
          <a:xfrm>
            <a:off x="2673927" y="1598243"/>
            <a:ext cx="359888" cy="4204702"/>
            <a:chOff x="2673927" y="1598243"/>
            <a:chExt cx="359888" cy="4204702"/>
          </a:xfrm>
        </p:grpSpPr>
        <p:cxnSp>
          <p:nvCxnSpPr>
            <p:cNvPr id="9" name="Straight Connector 8">
              <a:extLst>
                <a:ext uri="{FF2B5EF4-FFF2-40B4-BE49-F238E27FC236}">
                  <a16:creationId xmlns:a16="http://schemas.microsoft.com/office/drawing/2014/main" id="{2C3C5EBD-1A7E-4BBE-953C-FD0976BF8228}"/>
                </a:ext>
              </a:extLst>
            </p:cNvPr>
            <p:cNvCxnSpPr>
              <a:cxnSpLocks/>
            </p:cNvCxnSpPr>
            <p:nvPr/>
          </p:nvCxnSpPr>
          <p:spPr>
            <a:xfrm flipH="1">
              <a:off x="2673927" y="3732950"/>
              <a:ext cx="359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55B985-5B6F-4257-9BCD-0B0D35ECB96D}"/>
                </a:ext>
              </a:extLst>
            </p:cNvPr>
            <p:cNvCxnSpPr/>
            <p:nvPr/>
          </p:nvCxnSpPr>
          <p:spPr>
            <a:xfrm>
              <a:off x="3033815" y="1598243"/>
              <a:ext cx="0" cy="4204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A47A96E-831E-4599-80B0-BA667EE4C001}"/>
              </a:ext>
            </a:extLst>
          </p:cNvPr>
          <p:cNvSpPr txBox="1"/>
          <p:nvPr/>
        </p:nvSpPr>
        <p:spPr>
          <a:xfrm>
            <a:off x="2327565" y="334016"/>
            <a:ext cx="9041236" cy="584775"/>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NGHỆ THUẬT TRUNG ĐẠI THẾ GIỚI</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grpSp>
        <p:nvGrpSpPr>
          <p:cNvPr id="15" name="Group 14">
            <a:extLst>
              <a:ext uri="{FF2B5EF4-FFF2-40B4-BE49-F238E27FC236}">
                <a16:creationId xmlns:a16="http://schemas.microsoft.com/office/drawing/2014/main" id="{C7B5C46D-CD37-4CFE-8221-52C622055041}"/>
              </a:ext>
            </a:extLst>
          </p:cNvPr>
          <p:cNvGrpSpPr/>
          <p:nvPr/>
        </p:nvGrpSpPr>
        <p:grpSpPr>
          <a:xfrm>
            <a:off x="356334" y="2311401"/>
            <a:ext cx="2414692" cy="2621167"/>
            <a:chOff x="356334" y="2311401"/>
            <a:chExt cx="2414692" cy="2621167"/>
          </a:xfrm>
        </p:grpSpPr>
        <p:sp>
          <p:nvSpPr>
            <p:cNvPr id="4" name="Rectangle 3">
              <a:extLst>
                <a:ext uri="{FF2B5EF4-FFF2-40B4-BE49-F238E27FC236}">
                  <a16:creationId xmlns:a16="http://schemas.microsoft.com/office/drawing/2014/main" id="{9DA2CECB-621F-4A42-AF99-74B57DB4BC3E}"/>
                </a:ext>
              </a:extLst>
            </p:cNvPr>
            <p:cNvSpPr/>
            <p:nvPr/>
          </p:nvSpPr>
          <p:spPr>
            <a:xfrm>
              <a:off x="440932" y="2311401"/>
              <a:ext cx="2245496" cy="262116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CEA5D79-6DDB-4804-AC97-4586FA3F4974}"/>
                </a:ext>
              </a:extLst>
            </p:cNvPr>
            <p:cNvSpPr txBox="1"/>
            <p:nvPr/>
          </p:nvSpPr>
          <p:spPr>
            <a:xfrm>
              <a:off x="356334" y="2577209"/>
              <a:ext cx="2414692" cy="2092881"/>
            </a:xfrm>
            <a:prstGeom prst="rect">
              <a:avLst/>
            </a:prstGeom>
            <a:noFill/>
          </p:spPr>
          <p:txBody>
            <a:bodyPr wrap="square">
              <a:spAutoFit/>
            </a:bodyPr>
            <a:lstStyle/>
            <a:p>
              <a:pPr lvl="0" algn="ctr"/>
              <a:r>
                <a:rPr lang="en-US" sz="2600" b="1" dirty="0">
                  <a:solidFill>
                    <a:schemeClr val="bg1"/>
                  </a:solidFill>
                  <a:latin typeface="Roboto" panose="02000000000000000000" pitchFamily="2" charset="0"/>
                  <a:ea typeface="Roboto" panose="02000000000000000000" pitchFamily="2" charset="0"/>
                  <a:cs typeface="Times New Roman" panose="02020603050405020304" pitchFamily="18" charset="0"/>
                </a:rPr>
                <a:t>BÀI 9 CÂN BẰNG ĐỐI XỨNG TRONG KIẾN TRÚC GOTHIC</a:t>
              </a:r>
              <a:endParaRPr lang="en-US" sz="2600" b="1" dirty="0">
                <a:solidFill>
                  <a:srgbClr val="FFC000"/>
                </a:solidFill>
                <a:latin typeface="Roboto" panose="02000000000000000000" pitchFamily="2" charset="0"/>
                <a:ea typeface="Roboto" panose="02000000000000000000" pitchFamily="2" charset="0"/>
              </a:endParaRPr>
            </a:p>
          </p:txBody>
        </p:sp>
      </p:grpSp>
      <p:grpSp>
        <p:nvGrpSpPr>
          <p:cNvPr id="16" name="Group 15">
            <a:extLst>
              <a:ext uri="{FF2B5EF4-FFF2-40B4-BE49-F238E27FC236}">
                <a16:creationId xmlns:a16="http://schemas.microsoft.com/office/drawing/2014/main" id="{59D74D58-96B4-4893-82FA-DE57AE711C0F}"/>
              </a:ext>
            </a:extLst>
          </p:cNvPr>
          <p:cNvGrpSpPr/>
          <p:nvPr/>
        </p:nvGrpSpPr>
        <p:grpSpPr>
          <a:xfrm>
            <a:off x="3030183" y="1269446"/>
            <a:ext cx="8441378" cy="633044"/>
            <a:chOff x="3030183" y="1269446"/>
            <a:chExt cx="8137793" cy="633044"/>
          </a:xfrm>
        </p:grpSpPr>
        <p:sp>
          <p:nvSpPr>
            <p:cNvPr id="5" name="Rectangle 4">
              <a:extLst>
                <a:ext uri="{FF2B5EF4-FFF2-40B4-BE49-F238E27FC236}">
                  <a16:creationId xmlns:a16="http://schemas.microsoft.com/office/drawing/2014/main" id="{9D03AAAC-4FA0-4523-BDF2-D6436901A7C8}"/>
                </a:ext>
              </a:extLst>
            </p:cNvPr>
            <p:cNvSpPr/>
            <p:nvPr/>
          </p:nvSpPr>
          <p:spPr>
            <a:xfrm rot="5400000">
              <a:off x="6929712" y="-2335775"/>
              <a:ext cx="633044" cy="784348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3FC953E-21CF-460E-8A6C-36D21F359383}"/>
                </a:ext>
              </a:extLst>
            </p:cNvPr>
            <p:cNvCxnSpPr>
              <a:cxnSpLocks/>
            </p:cNvCxnSpPr>
            <p:nvPr/>
          </p:nvCxnSpPr>
          <p:spPr>
            <a:xfrm flipH="1">
              <a:off x="3030183" y="1585967"/>
              <a:ext cx="2943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8C0C2-9D1D-4D80-AE0C-284A5BE9650E}"/>
                </a:ext>
              </a:extLst>
            </p:cNvPr>
            <p:cNvSpPr txBox="1"/>
            <p:nvPr/>
          </p:nvSpPr>
          <p:spPr>
            <a:xfrm>
              <a:off x="3377171" y="1324357"/>
              <a:ext cx="7292887" cy="461665"/>
            </a:xfrm>
            <a:prstGeom prst="rect">
              <a:avLst/>
            </a:prstGeom>
            <a:noFill/>
          </p:spPr>
          <p:txBody>
            <a:bodyPr wrap="square">
              <a:spAutoFit/>
            </a:bodyPr>
            <a:lstStyle/>
            <a:p>
              <a:pPr lvl="0"/>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1.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Khám</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phá</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đặc</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điểm</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cửa</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sổ</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trong</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kiến</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trúc</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GOTHIC</a:t>
              </a:r>
              <a:endParaRPr lang="en-US" sz="2400" b="1" dirty="0">
                <a:solidFill>
                  <a:schemeClr val="bg1"/>
                </a:solidFill>
                <a:latin typeface="Roboto" panose="02000000000000000000" pitchFamily="2" charset="0"/>
                <a:ea typeface="Roboto" panose="02000000000000000000" pitchFamily="2" charset="0"/>
              </a:endParaRPr>
            </a:p>
          </p:txBody>
        </p:sp>
      </p:grpSp>
      <p:grpSp>
        <p:nvGrpSpPr>
          <p:cNvPr id="10" name="Group 9">
            <a:extLst>
              <a:ext uri="{FF2B5EF4-FFF2-40B4-BE49-F238E27FC236}">
                <a16:creationId xmlns:a16="http://schemas.microsoft.com/office/drawing/2014/main" id="{0F58FF12-4F23-4828-9D91-612972D960E6}"/>
              </a:ext>
            </a:extLst>
          </p:cNvPr>
          <p:cNvGrpSpPr/>
          <p:nvPr/>
        </p:nvGrpSpPr>
        <p:grpSpPr>
          <a:xfrm>
            <a:off x="3030182" y="2372480"/>
            <a:ext cx="8441375" cy="633044"/>
            <a:chOff x="3633899" y="2286541"/>
            <a:chExt cx="7560484" cy="633044"/>
          </a:xfrm>
        </p:grpSpPr>
        <p:sp>
          <p:nvSpPr>
            <p:cNvPr id="31" name="TextBox 30">
              <a:extLst>
                <a:ext uri="{FF2B5EF4-FFF2-40B4-BE49-F238E27FC236}">
                  <a16:creationId xmlns:a16="http://schemas.microsoft.com/office/drawing/2014/main" id="{77AC22D9-0E74-4571-96C7-5C68482015B0}"/>
                </a:ext>
              </a:extLst>
            </p:cNvPr>
            <p:cNvSpPr txBox="1"/>
            <p:nvPr/>
          </p:nvSpPr>
          <p:spPr>
            <a:xfrm>
              <a:off x="3945473" y="2341452"/>
              <a:ext cx="6940341" cy="461665"/>
            </a:xfrm>
            <a:prstGeom prst="rect">
              <a:avLst/>
            </a:prstGeom>
            <a:noFill/>
          </p:spPr>
          <p:txBody>
            <a:bodyPr wrap="square">
              <a:spAutoFit/>
            </a:bodyPr>
            <a:lstStyle/>
            <a:p>
              <a:pPr lvl="0"/>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2.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Cách</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vẽ</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mô</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phỏng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cửa</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sổ</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trong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kiến</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trúc</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GOTHIC</a:t>
              </a:r>
              <a:endParaRPr lang="en-US" sz="2400" b="1" dirty="0">
                <a:solidFill>
                  <a:schemeClr val="bg1"/>
                </a:solidFill>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B8E6CE82-C271-4479-AE40-E07F41972E9D}"/>
                </a:ext>
              </a:extLst>
            </p:cNvPr>
            <p:cNvSpPr/>
            <p:nvPr/>
          </p:nvSpPr>
          <p:spPr>
            <a:xfrm rot="5400000">
              <a:off x="7231414" y="-1043385"/>
              <a:ext cx="633044" cy="72928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C09C2513-3B24-4719-8FB6-34F78F283BAD}"/>
                </a:ext>
              </a:extLst>
            </p:cNvPr>
            <p:cNvCxnSpPr>
              <a:cxnSpLocks/>
            </p:cNvCxnSpPr>
            <p:nvPr/>
          </p:nvCxnSpPr>
          <p:spPr>
            <a:xfrm flipH="1">
              <a:off x="3633899" y="2603062"/>
              <a:ext cx="2627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B42B428-8818-4B7D-A70C-813C2E25C07A}"/>
              </a:ext>
            </a:extLst>
          </p:cNvPr>
          <p:cNvGrpSpPr/>
          <p:nvPr/>
        </p:nvGrpSpPr>
        <p:grpSpPr>
          <a:xfrm>
            <a:off x="3030183" y="3415144"/>
            <a:ext cx="8441379" cy="633044"/>
            <a:chOff x="3030183" y="3415144"/>
            <a:chExt cx="8441379" cy="633044"/>
          </a:xfrm>
        </p:grpSpPr>
        <p:sp>
          <p:nvSpPr>
            <p:cNvPr id="33" name="TextBox 32">
              <a:extLst>
                <a:ext uri="{FF2B5EF4-FFF2-40B4-BE49-F238E27FC236}">
                  <a16:creationId xmlns:a16="http://schemas.microsoft.com/office/drawing/2014/main" id="{AF62E795-14D5-452E-8870-C2031EC070F5}"/>
                </a:ext>
              </a:extLst>
            </p:cNvPr>
            <p:cNvSpPr txBox="1"/>
            <p:nvPr/>
          </p:nvSpPr>
          <p:spPr>
            <a:xfrm>
              <a:off x="3329482" y="3469899"/>
              <a:ext cx="8142079" cy="461665"/>
            </a:xfrm>
            <a:prstGeom prst="rect">
              <a:avLst/>
            </a:prstGeom>
            <a:noFill/>
          </p:spPr>
          <p:txBody>
            <a:bodyPr wrap="square">
              <a:spAutoFit/>
            </a:bodyPr>
            <a:lstStyle/>
            <a:p>
              <a:pPr lvl="0"/>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3.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Vẽ</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mô</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phỏng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và</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trang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trí</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cửa</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sổ</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theo</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kiến</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trúc</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GOTHIC</a:t>
              </a:r>
              <a:endParaRPr lang="en-US" sz="2400" b="1" dirty="0">
                <a:solidFill>
                  <a:schemeClr val="bg1"/>
                </a:solidFill>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4BA267EC-7EFF-4BEF-8D5E-FFB40248C1A5}"/>
                </a:ext>
              </a:extLst>
            </p:cNvPr>
            <p:cNvSpPr/>
            <p:nvPr/>
          </p:nvSpPr>
          <p:spPr>
            <a:xfrm rot="5400000">
              <a:off x="7068060" y="-355315"/>
              <a:ext cx="633044" cy="817396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A9E18A3-229E-413E-97CE-0A2BC6580D01}"/>
                </a:ext>
              </a:extLst>
            </p:cNvPr>
            <p:cNvCxnSpPr>
              <a:cxnSpLocks/>
            </p:cNvCxnSpPr>
            <p:nvPr/>
          </p:nvCxnSpPr>
          <p:spPr>
            <a:xfrm flipH="1">
              <a:off x="3030183" y="3731665"/>
              <a:ext cx="2626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8F2A9CB3-191B-469D-BEE9-B6A1A3BA8751}"/>
              </a:ext>
            </a:extLst>
          </p:cNvPr>
          <p:cNvSpPr txBox="1"/>
          <p:nvPr/>
        </p:nvSpPr>
        <p:spPr>
          <a:xfrm>
            <a:off x="428430" y="325243"/>
            <a:ext cx="1961274" cy="584775"/>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CHỦ ĐỀ</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grpSp>
        <p:nvGrpSpPr>
          <p:cNvPr id="26" name="Group 25">
            <a:extLst>
              <a:ext uri="{FF2B5EF4-FFF2-40B4-BE49-F238E27FC236}">
                <a16:creationId xmlns:a16="http://schemas.microsoft.com/office/drawing/2014/main" id="{518D02DA-E27E-4646-A111-B7EF93DB4E6C}"/>
              </a:ext>
            </a:extLst>
          </p:cNvPr>
          <p:cNvGrpSpPr/>
          <p:nvPr/>
        </p:nvGrpSpPr>
        <p:grpSpPr>
          <a:xfrm>
            <a:off x="3030182" y="4438247"/>
            <a:ext cx="8407181" cy="633044"/>
            <a:chOff x="3620596" y="5022168"/>
            <a:chExt cx="7560476" cy="633044"/>
          </a:xfrm>
        </p:grpSpPr>
        <p:sp>
          <p:nvSpPr>
            <p:cNvPr id="28" name="TextBox 27">
              <a:extLst>
                <a:ext uri="{FF2B5EF4-FFF2-40B4-BE49-F238E27FC236}">
                  <a16:creationId xmlns:a16="http://schemas.microsoft.com/office/drawing/2014/main" id="{22F4125A-2257-410E-927C-4F722EEB0BA1}"/>
                </a:ext>
              </a:extLst>
            </p:cNvPr>
            <p:cNvSpPr txBox="1"/>
            <p:nvPr/>
          </p:nvSpPr>
          <p:spPr>
            <a:xfrm>
              <a:off x="3883385" y="5107855"/>
              <a:ext cx="4603198" cy="461665"/>
            </a:xfrm>
            <a:prstGeom prst="rect">
              <a:avLst/>
            </a:prstGeom>
            <a:noFill/>
          </p:spPr>
          <p:txBody>
            <a:bodyPr wrap="square">
              <a:spAutoFit/>
            </a:bodyPr>
            <a:lstStyle/>
            <a:p>
              <a:pPr lvl="0"/>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4.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Trưng</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bày</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sản</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phẩm</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và</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chia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sẻ</a:t>
              </a:r>
              <a:endParaRPr lang="en-US" sz="2400" b="1" dirty="0">
                <a:solidFill>
                  <a:schemeClr val="bg1"/>
                </a:solidFill>
                <a:latin typeface="Roboto" panose="02000000000000000000" pitchFamily="2" charset="0"/>
                <a:ea typeface="Roboto" panose="02000000000000000000" pitchFamily="2" charset="0"/>
              </a:endParaRPr>
            </a:p>
          </p:txBody>
        </p:sp>
        <p:grpSp>
          <p:nvGrpSpPr>
            <p:cNvPr id="30" name="Group 29">
              <a:extLst>
                <a:ext uri="{FF2B5EF4-FFF2-40B4-BE49-F238E27FC236}">
                  <a16:creationId xmlns:a16="http://schemas.microsoft.com/office/drawing/2014/main" id="{544E5B6A-48B1-4A5F-8E39-43B143D70607}"/>
                </a:ext>
              </a:extLst>
            </p:cNvPr>
            <p:cNvGrpSpPr/>
            <p:nvPr/>
          </p:nvGrpSpPr>
          <p:grpSpPr>
            <a:xfrm>
              <a:off x="3620596" y="5022168"/>
              <a:ext cx="7560476" cy="633044"/>
              <a:chOff x="3620596" y="5022168"/>
              <a:chExt cx="8162103" cy="633044"/>
            </a:xfrm>
          </p:grpSpPr>
          <p:sp>
            <p:nvSpPr>
              <p:cNvPr id="32" name="Rectangle 31">
                <a:extLst>
                  <a:ext uri="{FF2B5EF4-FFF2-40B4-BE49-F238E27FC236}">
                    <a16:creationId xmlns:a16="http://schemas.microsoft.com/office/drawing/2014/main" id="{9C5923AE-555D-4ECA-A449-EE323ECF36B7}"/>
                  </a:ext>
                </a:extLst>
              </p:cNvPr>
              <p:cNvSpPr/>
              <p:nvPr/>
            </p:nvSpPr>
            <p:spPr>
              <a:xfrm rot="5400000">
                <a:off x="7529567" y="1402080"/>
                <a:ext cx="633044" cy="78732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266F8763-C920-40F6-93DF-62A4D0904B34}"/>
                  </a:ext>
                </a:extLst>
              </p:cNvPr>
              <p:cNvCxnSpPr>
                <a:cxnSpLocks/>
              </p:cNvCxnSpPr>
              <p:nvPr/>
            </p:nvCxnSpPr>
            <p:spPr>
              <a:xfrm flipH="1">
                <a:off x="3620596" y="5338688"/>
                <a:ext cx="2837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31CD41E5-FCC0-49ED-8818-0E0FC0171D18}"/>
              </a:ext>
            </a:extLst>
          </p:cNvPr>
          <p:cNvGrpSpPr/>
          <p:nvPr/>
        </p:nvGrpSpPr>
        <p:grpSpPr>
          <a:xfrm>
            <a:off x="3048866" y="5496343"/>
            <a:ext cx="8444769" cy="900308"/>
            <a:chOff x="3620596" y="5022168"/>
            <a:chExt cx="7560475" cy="900308"/>
          </a:xfrm>
        </p:grpSpPr>
        <p:sp>
          <p:nvSpPr>
            <p:cNvPr id="41" name="TextBox 40">
              <a:extLst>
                <a:ext uri="{FF2B5EF4-FFF2-40B4-BE49-F238E27FC236}">
                  <a16:creationId xmlns:a16="http://schemas.microsoft.com/office/drawing/2014/main" id="{E4D84267-C1D5-4068-820E-CD5C31F70E98}"/>
                </a:ext>
              </a:extLst>
            </p:cNvPr>
            <p:cNvSpPr txBox="1"/>
            <p:nvPr/>
          </p:nvSpPr>
          <p:spPr>
            <a:xfrm>
              <a:off x="3855718" y="5056822"/>
              <a:ext cx="7230317" cy="830997"/>
            </a:xfrm>
            <a:prstGeom prst="rect">
              <a:avLst/>
            </a:prstGeom>
            <a:noFill/>
          </p:spPr>
          <p:txBody>
            <a:bodyPr wrap="square">
              <a:spAutoFit/>
            </a:bodyPr>
            <a:lstStyle/>
            <a:p>
              <a:pPr lvl="0"/>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5.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Tìm</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hiểu</a:t>
              </a:r>
              <a:r>
                <a:rPr lang="en-US" sz="24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ứng</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dụng</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của</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hình</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thức</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trang</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trí</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cửa</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sổ</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theo</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kiến</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trúc</a:t>
              </a:r>
              <a:r>
                <a:rPr lang="en-US" sz="2400" b="1" dirty="0">
                  <a:solidFill>
                    <a:schemeClr val="bg1"/>
                  </a:solidFill>
                  <a:latin typeface="Roboto" panose="02000000000000000000" pitchFamily="2" charset="0"/>
                  <a:ea typeface="Roboto" panose="02000000000000000000" pitchFamily="2" charset="0"/>
                  <a:cs typeface="Times New Roman" panose="02020603050405020304" pitchFamily="18" charset="0"/>
                </a:rPr>
                <a:t> GOTHIC</a:t>
              </a:r>
              <a:endParaRPr lang="en-US" sz="2400" b="1" dirty="0">
                <a:solidFill>
                  <a:schemeClr val="bg1"/>
                </a:solidFill>
                <a:latin typeface="Roboto" panose="02000000000000000000" pitchFamily="2" charset="0"/>
                <a:ea typeface="Roboto" panose="02000000000000000000" pitchFamily="2" charset="0"/>
              </a:endParaRPr>
            </a:p>
          </p:txBody>
        </p:sp>
        <p:grpSp>
          <p:nvGrpSpPr>
            <p:cNvPr id="42" name="Group 41">
              <a:extLst>
                <a:ext uri="{FF2B5EF4-FFF2-40B4-BE49-F238E27FC236}">
                  <a16:creationId xmlns:a16="http://schemas.microsoft.com/office/drawing/2014/main" id="{0ECC991E-1913-49E0-B25F-E746CAF72453}"/>
                </a:ext>
              </a:extLst>
            </p:cNvPr>
            <p:cNvGrpSpPr/>
            <p:nvPr/>
          </p:nvGrpSpPr>
          <p:grpSpPr>
            <a:xfrm>
              <a:off x="3620596" y="5022168"/>
              <a:ext cx="7560475" cy="900308"/>
              <a:chOff x="3620596" y="5022168"/>
              <a:chExt cx="8162102" cy="900308"/>
            </a:xfrm>
          </p:grpSpPr>
          <p:sp>
            <p:nvSpPr>
              <p:cNvPr id="43" name="Rectangle 42">
                <a:extLst>
                  <a:ext uri="{FF2B5EF4-FFF2-40B4-BE49-F238E27FC236}">
                    <a16:creationId xmlns:a16="http://schemas.microsoft.com/office/drawing/2014/main" id="{22C97779-26D4-4831-90CD-32758C8F33EB}"/>
                  </a:ext>
                </a:extLst>
              </p:cNvPr>
              <p:cNvSpPr/>
              <p:nvPr/>
            </p:nvSpPr>
            <p:spPr>
              <a:xfrm rot="5400000">
                <a:off x="7395935" y="1535712"/>
                <a:ext cx="900308" cy="787321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54F9854C-741A-4EC8-AF91-8492D3910CDA}"/>
                  </a:ext>
                </a:extLst>
              </p:cNvPr>
              <p:cNvCxnSpPr>
                <a:cxnSpLocks/>
              </p:cNvCxnSpPr>
              <p:nvPr/>
            </p:nvCxnSpPr>
            <p:spPr>
              <a:xfrm flipH="1">
                <a:off x="3620596" y="5338688"/>
                <a:ext cx="2837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599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9503A4-EE46-43C3-ADEE-831F68D0B0A7}"/>
              </a:ext>
            </a:extLst>
          </p:cNvPr>
          <p:cNvGrpSpPr/>
          <p:nvPr/>
        </p:nvGrpSpPr>
        <p:grpSpPr>
          <a:xfrm>
            <a:off x="279163" y="247754"/>
            <a:ext cx="9306002" cy="1009018"/>
            <a:chOff x="279163" y="247754"/>
            <a:chExt cx="7839601" cy="1009018"/>
          </a:xfrm>
        </p:grpSpPr>
        <p:sp>
          <p:nvSpPr>
            <p:cNvPr id="15" name="Rectangle 14">
              <a:extLst>
                <a:ext uri="{FF2B5EF4-FFF2-40B4-BE49-F238E27FC236}">
                  <a16:creationId xmlns:a16="http://schemas.microsoft.com/office/drawing/2014/main" id="{97C72E67-ACB7-4DE0-9DF3-BCBF0C6C4FAB}"/>
                </a:ext>
              </a:extLst>
            </p:cNvPr>
            <p:cNvSpPr/>
            <p:nvPr/>
          </p:nvSpPr>
          <p:spPr>
            <a:xfrm rot="5400000">
              <a:off x="3882442" y="-3355525"/>
              <a:ext cx="633044" cy="7839601"/>
            </a:xfrm>
            <a:prstGeom prst="rect">
              <a:avLst/>
            </a:prstGeom>
            <a:solidFill>
              <a:schemeClr val="tx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29E6D1F-9622-4DA8-9180-1599F42A72DF}"/>
                </a:ext>
              </a:extLst>
            </p:cNvPr>
            <p:cNvSpPr txBox="1"/>
            <p:nvPr/>
          </p:nvSpPr>
          <p:spPr>
            <a:xfrm>
              <a:off x="331842" y="302665"/>
              <a:ext cx="7786921"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1.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Khám</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phá</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đặc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điểm</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của</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cửa</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sổ</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trong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kiến</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trúc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Gothic</a:t>
              </a:r>
              <a:endParaRPr lang="en-US" sz="2800" b="1" dirty="0">
                <a:solidFill>
                  <a:schemeClr val="bg1"/>
                </a:solidFill>
                <a:latin typeface="Roboto" panose="02000000000000000000" pitchFamily="2" charset="0"/>
                <a:ea typeface="Roboto" panose="02000000000000000000" pitchFamily="2" charset="0"/>
              </a:endParaRPr>
            </a:p>
          </p:txBody>
        </p:sp>
      </p:grpSp>
      <p:pic>
        <p:nvPicPr>
          <p:cNvPr id="3" name="Picture 2"/>
          <p:cNvPicPr>
            <a:picLocks noChangeAspect="1"/>
          </p:cNvPicPr>
          <p:nvPr/>
        </p:nvPicPr>
        <p:blipFill rotWithShape="1">
          <a:blip r:embed="rId2"/>
          <a:srcRect l="57869" b="-3293"/>
          <a:stretch/>
        </p:blipFill>
        <p:spPr>
          <a:xfrm>
            <a:off x="8236462" y="1053070"/>
            <a:ext cx="3498338" cy="5652530"/>
          </a:xfrm>
          <a:prstGeom prst="rect">
            <a:avLst/>
          </a:prstGeom>
        </p:spPr>
      </p:pic>
      <p:pic>
        <p:nvPicPr>
          <p:cNvPr id="2054" name="Picture 6" descr="06. Kien truc gothic"/>
          <p:cNvPicPr>
            <a:picLocks noChangeAspect="1" noChangeArrowheads="1"/>
          </p:cNvPicPr>
          <p:nvPr/>
        </p:nvPicPr>
        <p:blipFill rotWithShape="1">
          <a:blip r:embed="rId3">
            <a:extLst>
              <a:ext uri="{28A0092B-C50C-407E-A947-70E740481C1C}">
                <a14:useLocalDpi xmlns:a14="http://schemas.microsoft.com/office/drawing/2010/main" val="0"/>
              </a:ext>
            </a:extLst>
          </a:blip>
          <a:srcRect l="32478" t="-731"/>
          <a:stretch/>
        </p:blipFill>
        <p:spPr bwMode="auto">
          <a:xfrm>
            <a:off x="4377495" y="993127"/>
            <a:ext cx="3729068" cy="55631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thic door isolated on white background"/>
          <p:cNvPicPr>
            <a:picLocks noChangeAspect="1" noChangeArrowheads="1"/>
          </p:cNvPicPr>
          <p:nvPr/>
        </p:nvPicPr>
        <p:blipFill rotWithShape="1">
          <a:blip r:embed="rId4">
            <a:extLst>
              <a:ext uri="{28A0092B-C50C-407E-A947-70E740481C1C}">
                <a14:useLocalDpi xmlns:a14="http://schemas.microsoft.com/office/drawing/2010/main" val="0"/>
              </a:ext>
            </a:extLst>
          </a:blip>
          <a:srcRect l="16021" t="15323" r="15645" b="17580"/>
          <a:stretch/>
        </p:blipFill>
        <p:spPr bwMode="auto">
          <a:xfrm>
            <a:off x="352563" y="1088643"/>
            <a:ext cx="3905250" cy="536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6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67FAB4C-B5C0-43E9-AE2B-FEC5AB61FF26}"/>
              </a:ext>
            </a:extLst>
          </p:cNvPr>
          <p:cNvGrpSpPr/>
          <p:nvPr/>
        </p:nvGrpSpPr>
        <p:grpSpPr>
          <a:xfrm>
            <a:off x="279163" y="247754"/>
            <a:ext cx="9474437" cy="1009018"/>
            <a:chOff x="279163" y="247754"/>
            <a:chExt cx="7839601" cy="1009018"/>
          </a:xfrm>
        </p:grpSpPr>
        <p:sp>
          <p:nvSpPr>
            <p:cNvPr id="8" name="Rectangle 7">
              <a:extLst>
                <a:ext uri="{FF2B5EF4-FFF2-40B4-BE49-F238E27FC236}">
                  <a16:creationId xmlns:a16="http://schemas.microsoft.com/office/drawing/2014/main" id="{A8D36D71-F869-487D-877B-BBC556ADD28C}"/>
                </a:ext>
              </a:extLst>
            </p:cNvPr>
            <p:cNvSpPr/>
            <p:nvPr/>
          </p:nvSpPr>
          <p:spPr>
            <a:xfrm rot="5400000">
              <a:off x="3882442" y="-3355525"/>
              <a:ext cx="633044" cy="7839601"/>
            </a:xfrm>
            <a:prstGeom prst="rect">
              <a:avLst/>
            </a:prstGeom>
            <a:solidFill>
              <a:schemeClr val="tx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4F10D85-D787-4F5E-A21A-4C36E81C99B3}"/>
                </a:ext>
              </a:extLst>
            </p:cNvPr>
            <p:cNvSpPr txBox="1"/>
            <p:nvPr/>
          </p:nvSpPr>
          <p:spPr>
            <a:xfrm>
              <a:off x="331842" y="302665"/>
              <a:ext cx="7786921"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1.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Khám</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phá</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đặc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điểm</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của</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cửa</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sổ</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trong</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kiến</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latin typeface="Roboto" panose="02000000000000000000" pitchFamily="2" charset="0"/>
                  <a:ea typeface="Roboto" panose="02000000000000000000" pitchFamily="2" charset="0"/>
                  <a:cs typeface="Times New Roman" panose="02020603050405020304" pitchFamily="18" charset="0"/>
                </a:rPr>
                <a:t>trúc</a:t>
              </a:r>
              <a:r>
                <a:rPr lang="en-US" sz="2800" b="1" dirty="0">
                  <a:solidFill>
                    <a:schemeClr val="bg1"/>
                  </a:solidFill>
                  <a:latin typeface="Roboto" panose="02000000000000000000" pitchFamily="2" charset="0"/>
                  <a:ea typeface="Roboto" panose="02000000000000000000" pitchFamily="2" charset="0"/>
                  <a:cs typeface="Times New Roman" panose="02020603050405020304" pitchFamily="18" charset="0"/>
                </a:rPr>
                <a:t> Gothic</a:t>
              </a:r>
              <a:endParaRPr lang="en-US" sz="2800" b="1" dirty="0">
                <a:solidFill>
                  <a:schemeClr val="bg1"/>
                </a:solidFill>
                <a:latin typeface="Roboto" panose="02000000000000000000" pitchFamily="2" charset="0"/>
                <a:ea typeface="Roboto" panose="02000000000000000000" pitchFamily="2" charset="0"/>
              </a:endParaRPr>
            </a:p>
          </p:txBody>
        </p:sp>
      </p:grpSp>
      <p:pic>
        <p:nvPicPr>
          <p:cNvPr id="3074" name="Picture 2" descr="Realistic Gothic medieval contour window or gate arch. Background or texture. Architectural element. Forging"/>
          <p:cNvPicPr>
            <a:picLocks noChangeAspect="1" noChangeArrowheads="1"/>
          </p:cNvPicPr>
          <p:nvPr/>
        </p:nvPicPr>
        <p:blipFill rotWithShape="1">
          <a:blip r:embed="rId2">
            <a:extLst>
              <a:ext uri="{28A0092B-C50C-407E-A947-70E740481C1C}">
                <a14:useLocalDpi xmlns:a14="http://schemas.microsoft.com/office/drawing/2010/main" val="0"/>
              </a:ext>
            </a:extLst>
          </a:blip>
          <a:srcRect b="5746"/>
          <a:stretch/>
        </p:blipFill>
        <p:spPr bwMode="auto">
          <a:xfrm>
            <a:off x="279163" y="935710"/>
            <a:ext cx="4038600" cy="56174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thic arches isolated on white background. Elements of architecture, ancient arches, columns, windows and apertures"/>
          <p:cNvPicPr>
            <a:picLocks noChangeAspect="1" noChangeArrowheads="1"/>
          </p:cNvPicPr>
          <p:nvPr/>
        </p:nvPicPr>
        <p:blipFill rotWithShape="1">
          <a:blip r:embed="rId3">
            <a:extLst>
              <a:ext uri="{28A0092B-C50C-407E-A947-70E740481C1C}">
                <a14:useLocalDpi xmlns:a14="http://schemas.microsoft.com/office/drawing/2010/main" val="0"/>
              </a:ext>
            </a:extLst>
          </a:blip>
          <a:srcRect t="15794" b="14298"/>
          <a:stretch/>
        </p:blipFill>
        <p:spPr bwMode="auto">
          <a:xfrm>
            <a:off x="4407202" y="935710"/>
            <a:ext cx="7423122"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LAN, ITALY - APRIL 25, 2022: Detail of the Milan Cathedral (Duomo of Milan) facade, Italy. Duomo di Milano."/>
          <p:cNvPicPr>
            <a:picLocks noChangeAspect="1" noChangeArrowheads="1"/>
          </p:cNvPicPr>
          <p:nvPr/>
        </p:nvPicPr>
        <p:blipFill rotWithShape="1">
          <a:blip r:embed="rId4">
            <a:extLst>
              <a:ext uri="{28A0092B-C50C-407E-A947-70E740481C1C}">
                <a14:useLocalDpi xmlns:a14="http://schemas.microsoft.com/office/drawing/2010/main" val="0"/>
              </a:ext>
            </a:extLst>
          </a:blip>
          <a:srcRect b="9524"/>
          <a:stretch/>
        </p:blipFill>
        <p:spPr bwMode="auto">
          <a:xfrm>
            <a:off x="4407202" y="3105173"/>
            <a:ext cx="7423122" cy="344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6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06" y="0"/>
            <a:ext cx="1489588" cy="1489588"/>
          </a:xfrm>
          <a:prstGeom prst="rect">
            <a:avLst/>
          </a:prstGeom>
        </p:spPr>
      </p:pic>
      <p:sp>
        <p:nvSpPr>
          <p:cNvPr id="5" name="TextBox 4">
            <a:extLst>
              <a:ext uri="{FF2B5EF4-FFF2-40B4-BE49-F238E27FC236}">
                <a16:creationId xmlns:a16="http://schemas.microsoft.com/office/drawing/2014/main" id="{75337EA4-005D-423C-ABDE-BD6E59E03856}"/>
              </a:ext>
            </a:extLst>
          </p:cNvPr>
          <p:cNvSpPr txBox="1"/>
          <p:nvPr/>
        </p:nvSpPr>
        <p:spPr>
          <a:xfrm>
            <a:off x="1141645" y="1862253"/>
            <a:ext cx="10416662" cy="5189113"/>
          </a:xfrm>
          <a:prstGeom prst="rect">
            <a:avLst/>
          </a:prstGeom>
          <a:noFill/>
        </p:spPr>
        <p:txBody>
          <a:bodyPr wrap="square">
            <a:spAutoFit/>
          </a:bodyPr>
          <a:lstStyle/>
          <a:p>
            <a:pPr marR="0" lvl="0" algn="just">
              <a:lnSpc>
                <a:spcPct val="115000"/>
              </a:lnSpc>
              <a:spcBef>
                <a:spcPts val="0"/>
              </a:spcBef>
              <a:spcAft>
                <a:spcPts val="0"/>
              </a:spcAft>
            </a:pP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Hình</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dạng</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cửa</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sổ</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trong</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kiến</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trúc</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Gothic: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vòm</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chóp</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chiều</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ngang</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nhỏ</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hơn</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so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với</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chiều</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en-US" sz="3600" b="1" dirty="0" err="1">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cao</a:t>
            </a:r>
            <a:r>
              <a:rPr lang="en-US"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a:t>
            </a:r>
          </a:p>
          <a:p>
            <a:pPr marR="0" lvl="0" algn="just">
              <a:lnSpc>
                <a:spcPct val="115000"/>
              </a:lnSpc>
              <a:spcBef>
                <a:spcPts val="0"/>
              </a:spcBef>
              <a:spcAft>
                <a:spcPts val="0"/>
              </a:spcAft>
            </a:pPr>
            <a:r>
              <a:rPr lang="vi-VN"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Họa tiết, màu sắc đa dạng, phong phú.</a:t>
            </a:r>
          </a:p>
          <a:p>
            <a:pPr marR="0" lvl="0" algn="just">
              <a:lnSpc>
                <a:spcPct val="115000"/>
              </a:lnSpc>
              <a:spcBef>
                <a:spcPts val="0"/>
              </a:spcBef>
              <a:spcAft>
                <a:spcPts val="0"/>
              </a:spcAft>
            </a:pPr>
            <a:r>
              <a:rPr lang="vi-VN"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Nguyên lí được sử dụng để trang trí cửa sổ là: các họa tiết, màu sắc được trang trí theo nguyên lí cân bằng đối xứng, lặp lại.</a:t>
            </a:r>
          </a:p>
          <a:p>
            <a:pPr marR="0" lvl="0" algn="just">
              <a:lnSpc>
                <a:spcPct val="115000"/>
              </a:lnSpc>
              <a:spcBef>
                <a:spcPts val="0"/>
              </a:spcBef>
              <a:spcAft>
                <a:spcPts val="0"/>
              </a:spcAft>
            </a:pPr>
            <a:r>
              <a:rPr lang="vi-VN" sz="36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Chất liệu trang trí trên cửa sổ: kính.</a:t>
            </a:r>
          </a:p>
          <a:p>
            <a:pPr marR="0" lvl="0" algn="just">
              <a:lnSpc>
                <a:spcPct val="115000"/>
              </a:lnSpc>
              <a:spcBef>
                <a:spcPts val="0"/>
              </a:spcBef>
              <a:spcAft>
                <a:spcPts val="0"/>
              </a:spcAft>
            </a:pPr>
            <a:endParaRPr lang="en-US" sz="3600" b="1" dirty="0">
              <a:solidFill>
                <a:schemeClr val="accent1">
                  <a:lumMod val="50000"/>
                </a:schemeClr>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13D9F933-8036-48BB-A3E9-70E892A4EB49}"/>
              </a:ext>
            </a:extLst>
          </p:cNvPr>
          <p:cNvSpPr txBox="1"/>
          <p:nvPr/>
        </p:nvSpPr>
        <p:spPr>
          <a:xfrm>
            <a:off x="1141645" y="744794"/>
            <a:ext cx="10416662" cy="1077218"/>
          </a:xfrm>
          <a:prstGeom prst="rect">
            <a:avLst/>
          </a:prstGeom>
          <a:noFill/>
        </p:spPr>
        <p:txBody>
          <a:bodyPr wrap="square">
            <a:spAutoFit/>
          </a:bodyPr>
          <a:lstStyle/>
          <a:p>
            <a:pPr lvl="0"/>
            <a:r>
              <a:rPr lang="en-US" sz="3200" b="1" dirty="0">
                <a:solidFill>
                  <a:srgbClr val="C00000"/>
                </a:solidFill>
                <a:effectLst/>
                <a:latin typeface="Roboto" panose="02000000000000000000" pitchFamily="2" charset="0"/>
                <a:ea typeface="Roboto" panose="02000000000000000000" pitchFamily="2" charset="0"/>
                <a:cs typeface="Times New Roman" panose="02020603050405020304" pitchFamily="18" charset="0"/>
              </a:rPr>
              <a:t>1. KHÁM PHÁ </a:t>
            </a:r>
            <a:r>
              <a:rPr lang="en-US" sz="3200" b="1" dirty="0">
                <a:solidFill>
                  <a:srgbClr val="C00000"/>
                </a:solidFill>
                <a:latin typeface="Roboto" panose="02000000000000000000" pitchFamily="2" charset="0"/>
                <a:ea typeface="Roboto" panose="02000000000000000000" pitchFamily="2" charset="0"/>
                <a:cs typeface="Times New Roman" panose="02020603050405020304" pitchFamily="18" charset="0"/>
              </a:rPr>
              <a:t>ĐẶC ĐIỂM CỦA CỬA SỔ TRONG KIẾN      TRÚC GOTHIC</a:t>
            </a:r>
            <a:endParaRPr lang="en-US" sz="3200" b="1" dirty="0">
              <a:solidFill>
                <a:srgbClr val="C0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7919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F8BBE83-93C9-4C10-BA65-A2A0F2D5A825}"/>
              </a:ext>
            </a:extLst>
          </p:cNvPr>
          <p:cNvGrpSpPr/>
          <p:nvPr/>
        </p:nvGrpSpPr>
        <p:grpSpPr>
          <a:xfrm>
            <a:off x="2673927" y="1598243"/>
            <a:ext cx="359888" cy="4204702"/>
            <a:chOff x="2673927" y="1598243"/>
            <a:chExt cx="359888" cy="4204702"/>
          </a:xfrm>
        </p:grpSpPr>
        <p:cxnSp>
          <p:nvCxnSpPr>
            <p:cNvPr id="9" name="Straight Connector 8">
              <a:extLst>
                <a:ext uri="{FF2B5EF4-FFF2-40B4-BE49-F238E27FC236}">
                  <a16:creationId xmlns:a16="http://schemas.microsoft.com/office/drawing/2014/main" id="{2C3C5EBD-1A7E-4BBE-953C-FD0976BF8228}"/>
                </a:ext>
              </a:extLst>
            </p:cNvPr>
            <p:cNvCxnSpPr>
              <a:cxnSpLocks/>
            </p:cNvCxnSpPr>
            <p:nvPr/>
          </p:nvCxnSpPr>
          <p:spPr>
            <a:xfrm flipH="1">
              <a:off x="2673927" y="3732950"/>
              <a:ext cx="359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55B985-5B6F-4257-9BCD-0B0D35ECB96D}"/>
                </a:ext>
              </a:extLst>
            </p:cNvPr>
            <p:cNvCxnSpPr/>
            <p:nvPr/>
          </p:nvCxnSpPr>
          <p:spPr>
            <a:xfrm>
              <a:off x="3033815" y="1598243"/>
              <a:ext cx="0" cy="4204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A47A96E-831E-4599-80B0-BA667EE4C001}"/>
              </a:ext>
            </a:extLst>
          </p:cNvPr>
          <p:cNvSpPr txBox="1"/>
          <p:nvPr/>
        </p:nvSpPr>
        <p:spPr>
          <a:xfrm>
            <a:off x="2327565" y="334016"/>
            <a:ext cx="9041236" cy="584775"/>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NGHỆ THUẬT TRUNG ĐẠI THẾ GIỚI</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grpSp>
        <p:nvGrpSpPr>
          <p:cNvPr id="15" name="Group 14">
            <a:extLst>
              <a:ext uri="{FF2B5EF4-FFF2-40B4-BE49-F238E27FC236}">
                <a16:creationId xmlns:a16="http://schemas.microsoft.com/office/drawing/2014/main" id="{C7B5C46D-CD37-4CFE-8221-52C622055041}"/>
              </a:ext>
            </a:extLst>
          </p:cNvPr>
          <p:cNvGrpSpPr/>
          <p:nvPr/>
        </p:nvGrpSpPr>
        <p:grpSpPr>
          <a:xfrm>
            <a:off x="356334" y="2311401"/>
            <a:ext cx="2414692" cy="2621167"/>
            <a:chOff x="356334" y="2311401"/>
            <a:chExt cx="2414692" cy="2621167"/>
          </a:xfrm>
        </p:grpSpPr>
        <p:sp>
          <p:nvSpPr>
            <p:cNvPr id="4" name="Rectangle 3">
              <a:extLst>
                <a:ext uri="{FF2B5EF4-FFF2-40B4-BE49-F238E27FC236}">
                  <a16:creationId xmlns:a16="http://schemas.microsoft.com/office/drawing/2014/main" id="{9DA2CECB-621F-4A42-AF99-74B57DB4BC3E}"/>
                </a:ext>
              </a:extLst>
            </p:cNvPr>
            <p:cNvSpPr/>
            <p:nvPr/>
          </p:nvSpPr>
          <p:spPr>
            <a:xfrm>
              <a:off x="440932" y="2311401"/>
              <a:ext cx="2245496" cy="262116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CEA5D79-6DDB-4804-AC97-4586FA3F4974}"/>
                </a:ext>
              </a:extLst>
            </p:cNvPr>
            <p:cNvSpPr txBox="1"/>
            <p:nvPr/>
          </p:nvSpPr>
          <p:spPr>
            <a:xfrm>
              <a:off x="356334" y="2577209"/>
              <a:ext cx="2414692" cy="2092881"/>
            </a:xfrm>
            <a:prstGeom prst="rect">
              <a:avLst/>
            </a:prstGeom>
            <a:noFill/>
          </p:spPr>
          <p:txBody>
            <a:bodyPr wrap="square">
              <a:spAutoFit/>
            </a:bodyPr>
            <a:lstStyle/>
            <a:p>
              <a:pPr lvl="0" algn="ctr"/>
              <a:r>
                <a:rPr lang="en-US" sz="2600" b="1" dirty="0">
                  <a:solidFill>
                    <a:schemeClr val="bg1"/>
                  </a:solidFill>
                  <a:latin typeface="Roboto" panose="02000000000000000000" pitchFamily="2" charset="0"/>
                  <a:ea typeface="Roboto" panose="02000000000000000000" pitchFamily="2" charset="0"/>
                  <a:cs typeface="Times New Roman" panose="02020603050405020304" pitchFamily="18" charset="0"/>
                </a:rPr>
                <a:t>BÀI 9</a:t>
              </a:r>
            </a:p>
            <a:p>
              <a:pPr lvl="0" algn="ctr"/>
              <a:r>
                <a:rPr lang="en-US" sz="2600" b="1" dirty="0">
                  <a:solidFill>
                    <a:srgbClr val="FFC000"/>
                  </a:solidFill>
                  <a:latin typeface="Roboto" panose="02000000000000000000" pitchFamily="2" charset="0"/>
                  <a:ea typeface="Roboto" panose="02000000000000000000" pitchFamily="2" charset="0"/>
                  <a:cs typeface="Times New Roman" panose="02020603050405020304" pitchFamily="18" charset="0"/>
                </a:rPr>
                <a:t>CÂN BẰNG ĐỐI XỨNG TRONG KIẾN TRÚC GOTHIC</a:t>
              </a:r>
              <a:endParaRPr lang="en-US" sz="2600" b="1" dirty="0">
                <a:solidFill>
                  <a:srgbClr val="FFC000"/>
                </a:solidFill>
                <a:latin typeface="Roboto" panose="02000000000000000000" pitchFamily="2" charset="0"/>
                <a:ea typeface="Roboto" panose="02000000000000000000" pitchFamily="2" charset="0"/>
              </a:endParaRPr>
            </a:p>
          </p:txBody>
        </p:sp>
      </p:grpSp>
      <p:grpSp>
        <p:nvGrpSpPr>
          <p:cNvPr id="3" name="Group 2">
            <a:extLst>
              <a:ext uri="{FF2B5EF4-FFF2-40B4-BE49-F238E27FC236}">
                <a16:creationId xmlns:a16="http://schemas.microsoft.com/office/drawing/2014/main" id="{B96FD86E-4CB3-436F-ADC8-50D521F235EF}"/>
              </a:ext>
            </a:extLst>
          </p:cNvPr>
          <p:cNvGrpSpPr/>
          <p:nvPr/>
        </p:nvGrpSpPr>
        <p:grpSpPr>
          <a:xfrm>
            <a:off x="3033816" y="3416427"/>
            <a:ext cx="9046928" cy="1253663"/>
            <a:chOff x="3033815" y="3416427"/>
            <a:chExt cx="8780201" cy="1253663"/>
          </a:xfrm>
        </p:grpSpPr>
        <p:sp>
          <p:nvSpPr>
            <p:cNvPr id="31" name="TextBox 30">
              <a:extLst>
                <a:ext uri="{FF2B5EF4-FFF2-40B4-BE49-F238E27FC236}">
                  <a16:creationId xmlns:a16="http://schemas.microsoft.com/office/drawing/2014/main" id="{77AC22D9-0E74-4571-96C7-5C68482015B0}"/>
                </a:ext>
              </a:extLst>
            </p:cNvPr>
            <p:cNvSpPr txBox="1"/>
            <p:nvPr/>
          </p:nvSpPr>
          <p:spPr>
            <a:xfrm>
              <a:off x="3381202" y="3429000"/>
              <a:ext cx="8432814" cy="1077218"/>
            </a:xfrm>
            <a:prstGeom prst="rect">
              <a:avLst/>
            </a:prstGeom>
            <a:noFill/>
          </p:spPr>
          <p:txBody>
            <a:bodyPr wrap="square">
              <a:spAutoFit/>
            </a:bodyPr>
            <a:lstStyle/>
            <a:p>
              <a:pPr lvl="0"/>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2.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Cách</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vẽ</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mô</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phỏng</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cửa</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sổ</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trong</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kiến</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32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trúc</a:t>
              </a:r>
              <a:r>
                <a:rPr lang="en-US" sz="32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Gothic</a:t>
              </a:r>
              <a:endParaRPr lang="en-US" sz="3200" b="1" dirty="0">
                <a:solidFill>
                  <a:schemeClr val="bg1"/>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D08D373F-8AF3-4078-A696-A23B57945139}"/>
                </a:ext>
              </a:extLst>
            </p:cNvPr>
            <p:cNvGrpSpPr/>
            <p:nvPr/>
          </p:nvGrpSpPr>
          <p:grpSpPr>
            <a:xfrm>
              <a:off x="3033815" y="3416427"/>
              <a:ext cx="8481433" cy="1253663"/>
              <a:chOff x="3033815" y="3416427"/>
              <a:chExt cx="8481433" cy="1253663"/>
            </a:xfrm>
          </p:grpSpPr>
          <p:sp>
            <p:nvSpPr>
              <p:cNvPr id="6" name="Rectangle 5">
                <a:extLst>
                  <a:ext uri="{FF2B5EF4-FFF2-40B4-BE49-F238E27FC236}">
                    <a16:creationId xmlns:a16="http://schemas.microsoft.com/office/drawing/2014/main" id="{B8E6CE82-C271-4479-AE40-E07F41972E9D}"/>
                  </a:ext>
                </a:extLst>
              </p:cNvPr>
              <p:cNvSpPr/>
              <p:nvPr/>
            </p:nvSpPr>
            <p:spPr>
              <a:xfrm rot="5400000">
                <a:off x="6797083" y="-48075"/>
                <a:ext cx="1253663" cy="818266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C09C2513-3B24-4719-8FB6-34F78F283BAD}"/>
                  </a:ext>
                </a:extLst>
              </p:cNvPr>
              <p:cNvCxnSpPr>
                <a:cxnSpLocks/>
              </p:cNvCxnSpPr>
              <p:nvPr/>
            </p:nvCxnSpPr>
            <p:spPr>
              <a:xfrm flipH="1">
                <a:off x="3033815" y="3732949"/>
                <a:ext cx="293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8F2A9CB3-191B-469D-BEE9-B6A1A3BA8751}"/>
              </a:ext>
            </a:extLst>
          </p:cNvPr>
          <p:cNvSpPr txBox="1"/>
          <p:nvPr/>
        </p:nvSpPr>
        <p:spPr>
          <a:xfrm>
            <a:off x="428430" y="325243"/>
            <a:ext cx="1961274" cy="584775"/>
          </a:xfrm>
          <a:prstGeom prst="rect">
            <a:avLst/>
          </a:prstGeom>
          <a:noFill/>
        </p:spPr>
        <p:txBody>
          <a:bodyPr wrap="square">
            <a:spAutoFit/>
          </a:bodyPr>
          <a:lstStyle/>
          <a:p>
            <a:pPr algn="ctr"/>
            <a:r>
              <a:rPr lang="en-US" sz="3200" b="1" dirty="0">
                <a:solidFill>
                  <a:srgbClr val="FFC000"/>
                </a:solidFill>
                <a:effectLst/>
                <a:latin typeface="Roboto" panose="02000000000000000000" pitchFamily="2" charset="0"/>
                <a:ea typeface="Roboto" panose="02000000000000000000" pitchFamily="2" charset="0"/>
                <a:cs typeface="Times New Roman" panose="02020603050405020304" pitchFamily="18" charset="0"/>
              </a:rPr>
              <a:t>CHỦ ĐỀ</a:t>
            </a:r>
            <a:endParaRPr lang="en-US" sz="3200" b="1" dirty="0">
              <a:solidFill>
                <a:srgbClr val="FFC000"/>
              </a:solidFill>
              <a:latin typeface="Roboto" panose="02000000000000000000" pitchFamily="2"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167295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9E3C59-CBD7-4792-BEF7-7AC1C664A72A}"/>
              </a:ext>
            </a:extLst>
          </p:cNvPr>
          <p:cNvGrpSpPr/>
          <p:nvPr/>
        </p:nvGrpSpPr>
        <p:grpSpPr>
          <a:xfrm>
            <a:off x="278840" y="272003"/>
            <a:ext cx="8484160" cy="1009018"/>
            <a:chOff x="278840" y="272003"/>
            <a:chExt cx="6203851" cy="1009018"/>
          </a:xfrm>
        </p:grpSpPr>
        <p:sp>
          <p:nvSpPr>
            <p:cNvPr id="14" name="Rectangle 13">
              <a:extLst>
                <a:ext uri="{FF2B5EF4-FFF2-40B4-BE49-F238E27FC236}">
                  <a16:creationId xmlns:a16="http://schemas.microsoft.com/office/drawing/2014/main" id="{5BCA25E0-10BD-481D-BBB3-0393FE7BCCD9}"/>
                </a:ext>
              </a:extLst>
            </p:cNvPr>
            <p:cNvSpPr/>
            <p:nvPr/>
          </p:nvSpPr>
          <p:spPr>
            <a:xfrm rot="5400000">
              <a:off x="3064243" y="-2513400"/>
              <a:ext cx="633044" cy="6203850"/>
            </a:xfrm>
            <a:prstGeom prst="rect">
              <a:avLst/>
            </a:prstGeom>
            <a:solidFill>
              <a:schemeClr val="tx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661100-09B0-4955-A48F-7845DC3D975C}"/>
                </a:ext>
              </a:extLst>
            </p:cNvPr>
            <p:cNvSpPr txBox="1"/>
            <p:nvPr/>
          </p:nvSpPr>
          <p:spPr>
            <a:xfrm>
              <a:off x="331519" y="326914"/>
              <a:ext cx="6151172"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2.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Cách</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vẽ</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mô</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phỏng</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cửa</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sổ</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trong</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kiến</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trúc</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Gothic</a:t>
              </a:r>
              <a:endParaRPr lang="en-US" sz="2800" b="1" dirty="0">
                <a:solidFill>
                  <a:schemeClr val="bg1"/>
                </a:solidFill>
                <a:latin typeface="Roboto" panose="02000000000000000000" pitchFamily="2" charset="0"/>
                <a:ea typeface="Roboto" panose="02000000000000000000" pitchFamily="2" charset="0"/>
              </a:endParaRPr>
            </a:p>
          </p:txBody>
        </p:sp>
      </p:grpSp>
      <p:pic>
        <p:nvPicPr>
          <p:cNvPr id="3" name="Picture 2"/>
          <p:cNvPicPr>
            <a:picLocks noChangeAspect="1"/>
          </p:cNvPicPr>
          <p:nvPr/>
        </p:nvPicPr>
        <p:blipFill>
          <a:blip r:embed="rId2"/>
          <a:stretch>
            <a:fillRect/>
          </a:stretch>
        </p:blipFill>
        <p:spPr>
          <a:xfrm>
            <a:off x="350882" y="1526789"/>
            <a:ext cx="2571750" cy="4057650"/>
          </a:xfrm>
          <a:prstGeom prst="rect">
            <a:avLst/>
          </a:prstGeom>
        </p:spPr>
      </p:pic>
      <p:pic>
        <p:nvPicPr>
          <p:cNvPr id="4" name="Picture 3"/>
          <p:cNvPicPr>
            <a:picLocks noChangeAspect="1"/>
          </p:cNvPicPr>
          <p:nvPr/>
        </p:nvPicPr>
        <p:blipFill>
          <a:blip r:embed="rId3"/>
          <a:stretch>
            <a:fillRect/>
          </a:stretch>
        </p:blipFill>
        <p:spPr>
          <a:xfrm>
            <a:off x="3204756" y="1526789"/>
            <a:ext cx="2500168" cy="4057650"/>
          </a:xfrm>
          <a:prstGeom prst="rect">
            <a:avLst/>
          </a:prstGeom>
        </p:spPr>
      </p:pic>
      <p:pic>
        <p:nvPicPr>
          <p:cNvPr id="5" name="Picture 4"/>
          <p:cNvPicPr>
            <a:picLocks noChangeAspect="1"/>
          </p:cNvPicPr>
          <p:nvPr/>
        </p:nvPicPr>
        <p:blipFill>
          <a:blip r:embed="rId4"/>
          <a:stretch>
            <a:fillRect/>
          </a:stretch>
        </p:blipFill>
        <p:spPr>
          <a:xfrm>
            <a:off x="5987048" y="1526789"/>
            <a:ext cx="2626356" cy="4057650"/>
          </a:xfrm>
          <a:prstGeom prst="rect">
            <a:avLst/>
          </a:prstGeom>
        </p:spPr>
      </p:pic>
      <p:pic>
        <p:nvPicPr>
          <p:cNvPr id="6" name="Picture 5"/>
          <p:cNvPicPr>
            <a:picLocks noChangeAspect="1"/>
          </p:cNvPicPr>
          <p:nvPr/>
        </p:nvPicPr>
        <p:blipFill>
          <a:blip r:embed="rId5"/>
          <a:stretch>
            <a:fillRect/>
          </a:stretch>
        </p:blipFill>
        <p:spPr>
          <a:xfrm>
            <a:off x="8895527" y="1526789"/>
            <a:ext cx="2597777" cy="4103935"/>
          </a:xfrm>
          <a:prstGeom prst="rect">
            <a:avLst/>
          </a:prstGeom>
        </p:spPr>
      </p:pic>
    </p:spTree>
    <p:extLst>
      <p:ext uri="{BB962C8B-B14F-4D97-AF65-F5344CB8AC3E}">
        <p14:creationId xmlns:p14="http://schemas.microsoft.com/office/powerpoint/2010/main" val="22894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1FF4AEC-6807-4E84-9814-007E035EF492}"/>
              </a:ext>
            </a:extLst>
          </p:cNvPr>
          <p:cNvGrpSpPr/>
          <p:nvPr/>
        </p:nvGrpSpPr>
        <p:grpSpPr>
          <a:xfrm>
            <a:off x="278840" y="272003"/>
            <a:ext cx="8316520" cy="1009018"/>
            <a:chOff x="278840" y="272003"/>
            <a:chExt cx="6203851" cy="1009018"/>
          </a:xfrm>
        </p:grpSpPr>
        <p:sp>
          <p:nvSpPr>
            <p:cNvPr id="9" name="Rectangle 8">
              <a:extLst>
                <a:ext uri="{FF2B5EF4-FFF2-40B4-BE49-F238E27FC236}">
                  <a16:creationId xmlns:a16="http://schemas.microsoft.com/office/drawing/2014/main" id="{BDADA634-4231-409A-972A-58B00E737C70}"/>
                </a:ext>
              </a:extLst>
            </p:cNvPr>
            <p:cNvSpPr/>
            <p:nvPr/>
          </p:nvSpPr>
          <p:spPr>
            <a:xfrm rot="5400000">
              <a:off x="3064243" y="-2513400"/>
              <a:ext cx="633044" cy="6203850"/>
            </a:xfrm>
            <a:prstGeom prst="rect">
              <a:avLst/>
            </a:prstGeom>
            <a:solidFill>
              <a:schemeClr val="tx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44E72D-209E-4612-9125-35A17F6A02E3}"/>
                </a:ext>
              </a:extLst>
            </p:cNvPr>
            <p:cNvSpPr txBox="1"/>
            <p:nvPr/>
          </p:nvSpPr>
          <p:spPr>
            <a:xfrm>
              <a:off x="331519" y="326914"/>
              <a:ext cx="6151172"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2.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Cách</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mô</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phỏng</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cửa</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sổ</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trong</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kiến</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trúc</a:t>
              </a:r>
              <a:r>
                <a:rPr lang="en-US" sz="2800" b="1"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 Gothic</a:t>
              </a:r>
              <a:endParaRPr lang="en-US" sz="2800" b="1" dirty="0">
                <a:solidFill>
                  <a:schemeClr val="bg1"/>
                </a:solidFill>
                <a:latin typeface="Roboto" panose="02000000000000000000" pitchFamily="2" charset="0"/>
                <a:ea typeface="Roboto" panose="02000000000000000000" pitchFamily="2" charset="0"/>
              </a:endParaRPr>
            </a:p>
          </p:txBody>
        </p:sp>
      </p:grpSp>
      <p:pic>
        <p:nvPicPr>
          <p:cNvPr id="2" name="Picture 1"/>
          <p:cNvPicPr>
            <a:picLocks noChangeAspect="1"/>
          </p:cNvPicPr>
          <p:nvPr/>
        </p:nvPicPr>
        <p:blipFill>
          <a:blip r:embed="rId2"/>
          <a:stretch>
            <a:fillRect/>
          </a:stretch>
        </p:blipFill>
        <p:spPr>
          <a:xfrm>
            <a:off x="231977" y="1089795"/>
            <a:ext cx="3085661" cy="4851168"/>
          </a:xfrm>
          <a:prstGeom prst="rect">
            <a:avLst/>
          </a:prstGeom>
        </p:spPr>
      </p:pic>
      <p:pic>
        <p:nvPicPr>
          <p:cNvPr id="3" name="Picture 2"/>
          <p:cNvPicPr>
            <a:picLocks noChangeAspect="1"/>
          </p:cNvPicPr>
          <p:nvPr/>
        </p:nvPicPr>
        <p:blipFill>
          <a:blip r:embed="rId3"/>
          <a:stretch>
            <a:fillRect/>
          </a:stretch>
        </p:blipFill>
        <p:spPr>
          <a:xfrm>
            <a:off x="3388257" y="1089795"/>
            <a:ext cx="2857890" cy="4851168"/>
          </a:xfrm>
          <a:prstGeom prst="rect">
            <a:avLst/>
          </a:prstGeom>
        </p:spPr>
      </p:pic>
      <p:pic>
        <p:nvPicPr>
          <p:cNvPr id="4" name="Picture 3"/>
          <p:cNvPicPr>
            <a:picLocks noChangeAspect="1"/>
          </p:cNvPicPr>
          <p:nvPr/>
        </p:nvPicPr>
        <p:blipFill>
          <a:blip r:embed="rId4"/>
          <a:stretch>
            <a:fillRect/>
          </a:stretch>
        </p:blipFill>
        <p:spPr>
          <a:xfrm>
            <a:off x="6295142" y="1089795"/>
            <a:ext cx="2862920" cy="4851168"/>
          </a:xfrm>
          <a:prstGeom prst="rect">
            <a:avLst/>
          </a:prstGeom>
        </p:spPr>
      </p:pic>
      <p:pic>
        <p:nvPicPr>
          <p:cNvPr id="5" name="Picture 4"/>
          <p:cNvPicPr>
            <a:picLocks noChangeAspect="1"/>
          </p:cNvPicPr>
          <p:nvPr/>
        </p:nvPicPr>
        <p:blipFill>
          <a:blip r:embed="rId5"/>
          <a:stretch>
            <a:fillRect/>
          </a:stretch>
        </p:blipFill>
        <p:spPr>
          <a:xfrm>
            <a:off x="9207057" y="1089795"/>
            <a:ext cx="2715039" cy="4851168"/>
          </a:xfrm>
          <a:prstGeom prst="rect">
            <a:avLst/>
          </a:prstGeom>
        </p:spPr>
      </p:pic>
      <p:sp>
        <p:nvSpPr>
          <p:cNvPr id="14" name="Rectangle 13">
            <a:extLst>
              <a:ext uri="{FF2B5EF4-FFF2-40B4-BE49-F238E27FC236}">
                <a16:creationId xmlns:a16="http://schemas.microsoft.com/office/drawing/2014/main" id="{A67CE90D-7D7A-491C-BDF0-535550DC7581}"/>
              </a:ext>
            </a:extLst>
          </p:cNvPr>
          <p:cNvSpPr/>
          <p:nvPr/>
        </p:nvSpPr>
        <p:spPr>
          <a:xfrm>
            <a:off x="1523937" y="6125710"/>
            <a:ext cx="9542409" cy="461665"/>
          </a:xfrm>
          <a:prstGeom prst="rect">
            <a:avLst/>
          </a:prstGeom>
        </p:spPr>
        <p:txBody>
          <a:bodyPr wrap="square">
            <a:spAutoFit/>
          </a:bodyPr>
          <a:lstStyle/>
          <a:p>
            <a:pPr algn="ctr">
              <a:spcBef>
                <a:spcPct val="50000"/>
              </a:spcBef>
              <a:defRPr/>
            </a:pPr>
            <a:r>
              <a:rPr lang="en-US" sz="24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Times New Roman" pitchFamily="18" charset="0"/>
              </a:rPr>
              <a:t>CÁC HÌNH THỨC MÔ PHỎNG CỬA SỔ THEO KIẾN TRÚC GOTHIC</a:t>
            </a:r>
          </a:p>
        </p:txBody>
      </p:sp>
    </p:spTree>
    <p:extLst>
      <p:ext uri="{BB962C8B-B14F-4D97-AF65-F5344CB8AC3E}">
        <p14:creationId xmlns:p14="http://schemas.microsoft.com/office/powerpoint/2010/main" val="50546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831</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Wingdings</vt:lpstr>
      <vt:lpstr>Arial</vt:lpstr>
      <vt:lpstr>Calibri Light</vt:lpstr>
      <vt:lpstr>Times New Roman</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84907</dc:creator>
  <cp:lastModifiedBy>admin</cp:lastModifiedBy>
  <cp:revision>164</cp:revision>
  <dcterms:created xsi:type="dcterms:W3CDTF">2021-10-11T17:01:34Z</dcterms:created>
  <dcterms:modified xsi:type="dcterms:W3CDTF">2024-01-20T05:35:31Z</dcterms:modified>
</cp:coreProperties>
</file>