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59" r:id="rId3"/>
    <p:sldId id="282" r:id="rId4"/>
    <p:sldId id="258" r:id="rId5"/>
    <p:sldId id="293" r:id="rId6"/>
    <p:sldId id="286" r:id="rId7"/>
    <p:sldId id="287" r:id="rId8"/>
    <p:sldId id="288" r:id="rId9"/>
    <p:sldId id="289" r:id="rId10"/>
    <p:sldId id="290" r:id="rId11"/>
    <p:sldId id="291" r:id="rId12"/>
    <p:sldId id="283" r:id="rId13"/>
    <p:sldId id="260" r:id="rId14"/>
    <p:sldId id="263" r:id="rId15"/>
    <p:sldId id="264" r:id="rId16"/>
    <p:sldId id="265" r:id="rId17"/>
    <p:sldId id="273" r:id="rId18"/>
    <p:sldId id="267" r:id="rId19"/>
    <p:sldId id="266" r:id="rId20"/>
    <p:sldId id="268" r:id="rId21"/>
    <p:sldId id="269" r:id="rId22"/>
    <p:sldId id="270" r:id="rId23"/>
    <p:sldId id="275" r:id="rId24"/>
    <p:sldId id="274" r:id="rId25"/>
    <p:sldId id="272" r:id="rId26"/>
    <p:sldId id="276" r:id="rId27"/>
    <p:sldId id="294" r:id="rId28"/>
    <p:sldId id="280" r:id="rId29"/>
    <p:sldId id="281" r:id="rId30"/>
  </p:sldIdLst>
  <p:sldSz cx="16184563" cy="10058400"/>
  <p:notesSz cx="6858000" cy="9144000"/>
  <p:defaultTextStyle>
    <a:defPPr>
      <a:defRPr lang="en-US"/>
    </a:defPPr>
    <a:lvl1pPr marL="0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4976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9953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4930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9907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748847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9861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24838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98155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9">
          <p15:clr>
            <a:srgbClr val="A4A3A4"/>
          </p15:clr>
        </p15:guide>
        <p15:guide id="2" pos="5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10" autoAdjust="0"/>
  </p:normalViewPr>
  <p:slideViewPr>
    <p:cSldViewPr>
      <p:cViewPr varScale="1">
        <p:scale>
          <a:sx n="40" d="100"/>
          <a:sy n="40" d="100"/>
        </p:scale>
        <p:origin x="1160" y="52"/>
      </p:cViewPr>
      <p:guideLst>
        <p:guide orient="horz" pos="3169"/>
        <p:guide pos="5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7804B-5A93-4EC5-BD62-B98FFEBD69E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1513" y="685800"/>
            <a:ext cx="55149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C2D4A-7F3D-40A0-B25E-5A167CE19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8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3" y="6840749"/>
            <a:ext cx="1619711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13842" y="2570482"/>
            <a:ext cx="13756879" cy="2683649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79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13842" y="5297024"/>
            <a:ext cx="13756879" cy="1759566"/>
          </a:xfrm>
        </p:spPr>
        <p:txBody>
          <a:bodyPr lIns="74976" rIns="74976"/>
          <a:lstStyle>
            <a:lvl1pPr marL="0" marR="104967" indent="0" algn="r">
              <a:buNone/>
              <a:defRPr>
                <a:solidFill>
                  <a:schemeClr val="tx2"/>
                </a:solidFill>
              </a:defRPr>
            </a:lvl1pPr>
            <a:lvl2pPr marL="749762" indent="0" algn="ctr">
              <a:buNone/>
            </a:lvl2pPr>
            <a:lvl3pPr marL="1499525" indent="0" algn="ctr">
              <a:buNone/>
            </a:lvl3pPr>
            <a:lvl4pPr marL="2249287" indent="0" algn="ctr">
              <a:buNone/>
            </a:lvl4pPr>
            <a:lvl5pPr marL="2999049" indent="0" algn="ctr">
              <a:buNone/>
            </a:lvl5pPr>
            <a:lvl6pPr marL="3748811" indent="0" algn="ctr">
              <a:buNone/>
            </a:lvl6pPr>
            <a:lvl7pPr marL="4498574" indent="0" algn="ctr">
              <a:buNone/>
            </a:lvl7pPr>
            <a:lvl8pPr marL="5248336" indent="0" algn="ctr">
              <a:buNone/>
            </a:lvl8pPr>
            <a:lvl9pPr marL="5998098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6663" y="7264400"/>
            <a:ext cx="16191227" cy="280439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2172617"/>
            <a:ext cx="14566107" cy="643290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3666" y="402806"/>
            <a:ext cx="3146060" cy="8202716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402807"/>
            <a:ext cx="11194323" cy="820271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80" y="1554244"/>
            <a:ext cx="13756879" cy="268224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79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066" y="4299844"/>
            <a:ext cx="8092282" cy="2133836"/>
          </a:xfrm>
        </p:spPr>
        <p:txBody>
          <a:bodyPr lIns="149952" rIns="149952" anchor="t"/>
          <a:lstStyle>
            <a:lvl1pPr marL="0" indent="0" algn="l">
              <a:buNone/>
              <a:defRPr sz="38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643679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610684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228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153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28" y="400473"/>
            <a:ext cx="14566107" cy="16764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228" y="7934960"/>
            <a:ext cx="7150993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8221536" y="7934960"/>
            <a:ext cx="7153802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228" y="2118299"/>
            <a:ext cx="7150993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1534" y="2118299"/>
            <a:ext cx="7153802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456" y="7152640"/>
            <a:ext cx="13242484" cy="67056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41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822539" y="7854150"/>
            <a:ext cx="7034890" cy="1341120"/>
          </a:xfrm>
        </p:spPr>
        <p:txBody>
          <a:bodyPr/>
          <a:lstStyle>
            <a:lvl1pPr marL="0" indent="0" algn="r">
              <a:buNone/>
              <a:defRPr sz="2600"/>
            </a:lvl1pPr>
            <a:lvl2pPr>
              <a:buNone/>
              <a:defRPr sz="20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18456" y="402336"/>
            <a:ext cx="13238973" cy="6705600"/>
          </a:xfrm>
        </p:spPr>
        <p:txBody>
          <a:bodyPr/>
          <a:lstStyle>
            <a:lvl1pPr>
              <a:defRPr sz="5200"/>
            </a:lvl1pPr>
            <a:lvl2pPr>
              <a:defRPr sz="46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06614" y="9398318"/>
            <a:ext cx="3398758" cy="536448"/>
          </a:xfrm>
        </p:spPr>
        <p:txBody>
          <a:bodyPr/>
          <a:lstStyle/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9941" y="7983656"/>
            <a:ext cx="12677908" cy="950740"/>
          </a:xfrm>
          <a:noFill/>
        </p:spPr>
        <p:txBody>
          <a:bodyPr lIns="149952" tIns="0" rIns="149952" anchor="t"/>
          <a:lstStyle>
            <a:lvl1pPr marL="0" marR="29990" indent="0" algn="r">
              <a:buNone/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4614" y="278620"/>
            <a:ext cx="15375335" cy="643737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5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52576" y="9398318"/>
            <a:ext cx="4160624" cy="5355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14" y="7135512"/>
            <a:ext cx="14293235" cy="82525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9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533517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500522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09228" y="402802"/>
            <a:ext cx="14566107" cy="1676400"/>
          </a:xfrm>
          <a:prstGeom prst="rect">
            <a:avLst/>
          </a:prstGeom>
        </p:spPr>
        <p:txBody>
          <a:bodyPr vert="horz" lIns="149952" tIns="74976" rIns="149952" bIns="7497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809228" y="2172615"/>
            <a:ext cx="14566107" cy="6638079"/>
          </a:xfrm>
          <a:prstGeom prst="rect">
            <a:avLst/>
          </a:prstGeom>
        </p:spPr>
        <p:txBody>
          <a:bodyPr vert="horz" lIns="149952" tIns="74976" rIns="149952" bIns="7497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1906614" y="9398318"/>
            <a:ext cx="3398758" cy="536448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l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7752576" y="9398318"/>
            <a:ext cx="4160624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5305371" y="9398318"/>
            <a:ext cx="647383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 b="0"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67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99810" indent="-419867" algn="l" rtl="0" eaLnBrk="1" latinLnBrk="0" hangingPunct="1">
        <a:spcBef>
          <a:spcPts val="656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9677" indent="-374881" algn="l" rtl="0" eaLnBrk="1" latinLnBrk="0" hangingPunct="1">
        <a:spcBef>
          <a:spcPts val="531"/>
        </a:spcBef>
        <a:buClr>
          <a:schemeClr val="accent1"/>
        </a:buClr>
        <a:buFont typeface="Verdana"/>
        <a:buChar char="◦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409553" indent="-374881" algn="l" rtl="0" eaLnBrk="1" latinLnBrk="0" hangingPunct="1">
        <a:spcBef>
          <a:spcPts val="574"/>
        </a:spcBef>
        <a:buClr>
          <a:schemeClr val="accent2"/>
        </a:buClr>
        <a:buSzPct val="100000"/>
        <a:buFont typeface="Wingdings 2"/>
        <a:buChar char="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874406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287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4168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9049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930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3748811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97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99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49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99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7488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985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2483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998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sv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84563" cy="1005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924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8657" y="260104"/>
            <a:ext cx="3006431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glue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84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4290" y="381000"/>
            <a:ext cx="164899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ɡlu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ː/ </a:t>
            </a:r>
          </a:p>
        </p:txBody>
      </p:sp>
      <p:pic>
        <p:nvPicPr>
          <p:cNvPr id="4" name="Picture 2" descr="Клей-карандаш 15гр Glue Stick DF арт.1040 \24\576 — купить в городе  Владивосток, цена, фото — Гринлэнд">
            <a:extLst>
              <a:ext uri="{FF2B5EF4-FFF2-40B4-BE49-F238E27FC236}">
                <a16:creationId xmlns:a16="http://schemas.microsoft.com/office/drawing/2014/main" id="{E1373F66-0C5B-41AD-B170-70A987FE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21" y="1855112"/>
            <a:ext cx="5338512" cy="58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lue">
            <a:hlinkClick r:id="" action="ppaction://media"/>
            <a:extLst>
              <a:ext uri="{FF2B5EF4-FFF2-40B4-BE49-F238E27FC236}">
                <a16:creationId xmlns:a16="http://schemas.microsoft.com/office/drawing/2014/main" id="{1C06A22B-B23A-4975-BDFB-092B32EAE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329" y="1283602"/>
            <a:ext cx="1034544" cy="11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2637" y="422209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making 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58427" y="5334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4113" y="533400"/>
            <a:ext cx="4412568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2050" name="Picture 2" descr="Making models Royalty Free Vector Image - VectorStock">
            <a:extLst>
              <a:ext uri="{FF2B5EF4-FFF2-40B4-BE49-F238E27FC236}">
                <a16:creationId xmlns:a16="http://schemas.microsoft.com/office/drawing/2014/main" id="{35131C34-559A-4B73-BBA0-141B594A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4780041" y="2022900"/>
            <a:ext cx="5346237" cy="60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king models">
            <a:hlinkClick r:id="" action="ppaction://media"/>
            <a:extLst>
              <a:ext uri="{FF2B5EF4-FFF2-40B4-BE49-F238E27FC236}">
                <a16:creationId xmlns:a16="http://schemas.microsoft.com/office/drawing/2014/main" id="{4334A776-F819-49FA-85D3-93E555F7E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236" y="1820789"/>
            <a:ext cx="1070671" cy="11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54714"/>
              </p:ext>
            </p:extLst>
          </p:nvPr>
        </p:nvGraphicFramePr>
        <p:xfrm>
          <a:off x="2055113" y="2066497"/>
          <a:ext cx="12929039" cy="70658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9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0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222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121384" marR="121384" marT="67056" marB="670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unusual (adj)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creativity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kriːeɪˈtɪvəti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dɒlhaʊs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 búp bê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cardboard (n)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kɑːdbɔːd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các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tông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glue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/ɡluː/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keo dán, hồ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4149092647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making models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meɪkɪŋ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mɒdlz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2772799776"/>
                  </a:ext>
                </a:extLst>
              </a:tr>
            </a:tbl>
          </a:graphicData>
        </a:graphic>
      </p:graphicFrame>
      <p:pic>
        <p:nvPicPr>
          <p:cNvPr id="15" name="unusual">
            <a:hlinkClick r:id="" action="ppaction://media"/>
            <a:extLst>
              <a:ext uri="{FF2B5EF4-FFF2-40B4-BE49-F238E27FC236}">
                <a16:creationId xmlns:a16="http://schemas.microsoft.com/office/drawing/2014/main" id="{EB01222F-50A8-4B31-9D8C-3CB595EE5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3257006"/>
            <a:ext cx="650274" cy="718458"/>
          </a:xfrm>
          <a:prstGeom prst="rect">
            <a:avLst/>
          </a:prstGeom>
        </p:spPr>
      </p:pic>
      <p:pic>
        <p:nvPicPr>
          <p:cNvPr id="16" name="creativity">
            <a:hlinkClick r:id="" action="ppaction://media"/>
            <a:extLst>
              <a:ext uri="{FF2B5EF4-FFF2-40B4-BE49-F238E27FC236}">
                <a16:creationId xmlns:a16="http://schemas.microsoft.com/office/drawing/2014/main" id="{45399DDB-2A08-4040-B485-7C1447243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4169038"/>
            <a:ext cx="650274" cy="718458"/>
          </a:xfrm>
          <a:prstGeom prst="rect">
            <a:avLst/>
          </a:prstGeom>
        </p:spPr>
      </p:pic>
      <p:pic>
        <p:nvPicPr>
          <p:cNvPr id="17" name="dollhouse">
            <a:hlinkClick r:id="" action="ppaction://media"/>
            <a:extLst>
              <a:ext uri="{FF2B5EF4-FFF2-40B4-BE49-F238E27FC236}">
                <a16:creationId xmlns:a16="http://schemas.microsoft.com/office/drawing/2014/main" id="{DB37C02B-D935-4455-8C61-B1C3453743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5170905"/>
            <a:ext cx="650274" cy="718458"/>
          </a:xfrm>
          <a:prstGeom prst="rect">
            <a:avLst/>
          </a:prstGeom>
        </p:spPr>
      </p:pic>
      <p:pic>
        <p:nvPicPr>
          <p:cNvPr id="18" name="cardboard">
            <a:hlinkClick r:id="" action="ppaction://media"/>
            <a:extLst>
              <a:ext uri="{FF2B5EF4-FFF2-40B4-BE49-F238E27FC236}">
                <a16:creationId xmlns:a16="http://schemas.microsoft.com/office/drawing/2014/main" id="{2AB80994-2B30-4E55-A4C2-8C6CB75CDB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6172772"/>
            <a:ext cx="650274" cy="718458"/>
          </a:xfrm>
          <a:prstGeom prst="rect">
            <a:avLst/>
          </a:prstGeom>
        </p:spPr>
      </p:pic>
      <p:pic>
        <p:nvPicPr>
          <p:cNvPr id="19" name="glue">
            <a:hlinkClick r:id="" action="ppaction://media"/>
            <a:extLst>
              <a:ext uri="{FF2B5EF4-FFF2-40B4-BE49-F238E27FC236}">
                <a16:creationId xmlns:a16="http://schemas.microsoft.com/office/drawing/2014/main" id="{CECE9711-7B1D-45EF-8861-8AF0F5342F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9" y="7174640"/>
            <a:ext cx="650274" cy="718458"/>
          </a:xfrm>
          <a:prstGeom prst="rect">
            <a:avLst/>
          </a:prstGeom>
        </p:spPr>
      </p:pic>
      <p:pic>
        <p:nvPicPr>
          <p:cNvPr id="20" name="making models">
            <a:hlinkClick r:id="" action="ppaction://media"/>
            <a:extLst>
              <a:ext uri="{FF2B5EF4-FFF2-40B4-BE49-F238E27FC236}">
                <a16:creationId xmlns:a16="http://schemas.microsoft.com/office/drawing/2014/main" id="{01EA4678-E4F0-4FE7-96EC-D407B7D4F3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8256336"/>
            <a:ext cx="650274" cy="718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437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11039" y="6508140"/>
            <a:ext cx="252209" cy="27865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96081" y="2046123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1. Who are they? 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4B216720-B405-E94C-8CEC-C60EBC4E9122}"/>
              </a:ext>
            </a:extLst>
          </p:cNvPr>
          <p:cNvSpPr txBox="1"/>
          <p:nvPr/>
        </p:nvSpPr>
        <p:spPr>
          <a:xfrm>
            <a:off x="539498" y="304808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Ann and Trang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id="{AF49CF0B-CDFB-BB4F-835B-2C1CBD54BA73}"/>
              </a:ext>
            </a:extLst>
          </p:cNvPr>
          <p:cNvSpPr txBox="1"/>
          <p:nvPr/>
        </p:nvSpPr>
        <p:spPr>
          <a:xfrm>
            <a:off x="319881" y="423502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2. Where are they?</a:t>
            </a:r>
          </a:p>
        </p:txBody>
      </p:sp>
      <p:sp>
        <p:nvSpPr>
          <p:cNvPr id="48" name="TextBox 25">
            <a:extLst>
              <a:ext uri="{FF2B5EF4-FFF2-40B4-BE49-F238E27FC236}">
                <a16:creationId xmlns:a16="http://schemas.microsoft.com/office/drawing/2014/main" id="{B748A62D-3DED-2D40-9C71-7DF1412D8E2E}"/>
              </a:ext>
            </a:extLst>
          </p:cNvPr>
          <p:cNvSpPr txBox="1"/>
          <p:nvPr/>
        </p:nvSpPr>
        <p:spPr>
          <a:xfrm>
            <a:off x="531293" y="5331510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Trang’s house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id="{80C5D207-ACBD-9E44-A5F6-E98BC54423A1}"/>
              </a:ext>
            </a:extLst>
          </p:cNvPr>
          <p:cNvSpPr txBox="1"/>
          <p:nvPr/>
        </p:nvSpPr>
        <p:spPr>
          <a:xfrm>
            <a:off x="319881" y="6172200"/>
            <a:ext cx="6998381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3. What are they talking about?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662005" y="7391400"/>
            <a:ext cx="5945632" cy="1178413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76F1D3F-013B-1A46-A4F7-6C9A9F70BE9C}"/>
              </a:ext>
            </a:extLst>
          </p:cNvPr>
          <p:cNvSpPr txBox="1"/>
          <p:nvPr/>
        </p:nvSpPr>
        <p:spPr>
          <a:xfrm>
            <a:off x="10381517" y="8382000"/>
            <a:ext cx="1281278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Ann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40418D-35FB-094D-A888-2CF25326E240}"/>
              </a:ext>
            </a:extLst>
          </p:cNvPr>
          <p:cNvSpPr txBox="1"/>
          <p:nvPr/>
        </p:nvSpPr>
        <p:spPr>
          <a:xfrm>
            <a:off x="8930481" y="381000"/>
            <a:ext cx="2483699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Trang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682" y="228600"/>
            <a:ext cx="47244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85" y="990600"/>
            <a:ext cx="5788296" cy="5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00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C93E69-68BE-B245-8690-A326064120E9}"/>
              </a:ext>
            </a:extLst>
          </p:cNvPr>
          <p:cNvSpPr txBox="1"/>
          <p:nvPr/>
        </p:nvSpPr>
        <p:spPr>
          <a:xfrm>
            <a:off x="403941" y="990600"/>
            <a:ext cx="15229786" cy="76253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Your house is very nice, Trang.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</a:t>
            </a:r>
            <a:r>
              <a:rPr lang="en-US" sz="3500" dirty="0">
                <a:latin typeface=".VnArial Narrow" pitchFamily="34" charset="0"/>
              </a:rPr>
              <a:t>: Thanks! Let's go upstairs. I'll show you my room.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I love your dollhouse. It's amazing. Did you make it yourself?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Yes. I like 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building dollhouses.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Really? Is it hard to build one?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Not really. All you need is some cardboard and glue. </a:t>
            </a:r>
          </a:p>
          <a:p>
            <a:pPr algn="just"/>
            <a:r>
              <a:rPr lang="en-US" sz="3500" dirty="0">
                <a:latin typeface=".VnArial Narrow" pitchFamily="34" charset="0"/>
              </a:rPr>
              <a:t>Then just use a bit of creativity. What do you do in your free time?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I like 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horse riding.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That's rather unusual. Not many people do that.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Actually, it's more common than you think. There are </a:t>
            </a:r>
          </a:p>
          <a:p>
            <a:pPr algn="just"/>
            <a:r>
              <a:rPr lang="en-US" sz="3500" dirty="0">
                <a:latin typeface=".VnArial Narrow" pitchFamily="34" charset="0"/>
              </a:rPr>
              <a:t>some horse riding clubs in Ha </a:t>
            </a:r>
            <a:r>
              <a:rPr lang="en-US" sz="3500" dirty="0" err="1">
                <a:latin typeface=".VnArial Narrow" pitchFamily="34" charset="0"/>
              </a:rPr>
              <a:t>Noi</a:t>
            </a:r>
            <a:r>
              <a:rPr lang="en-US" sz="3500" dirty="0">
                <a:latin typeface=".VnArial Narrow" pitchFamily="34" charset="0"/>
              </a:rPr>
              <a:t> now. I go to </a:t>
            </a:r>
          </a:p>
          <a:p>
            <a:pPr algn="just"/>
            <a:r>
              <a:rPr lang="en-US" sz="3500" dirty="0">
                <a:latin typeface=".VnArial Narrow" pitchFamily="34" charset="0"/>
              </a:rPr>
              <a:t>the Riders' Club every Sunday.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I'd love to go to your club this Sunday. I want to learn how to ride.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Sure. My lesson starts at 8 a.m.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682" y="152400"/>
            <a:ext cx="4724400" cy="553998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019" y="5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81" y="152400"/>
            <a:ext cx="1271207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2. Read the conversation again and </a:t>
            </a:r>
            <a:r>
              <a:rPr lang="en-GB" sz="3600" b="1" dirty="0" err="1">
                <a:solidFill>
                  <a:srgbClr val="FF0000"/>
                </a:solidFill>
                <a:latin typeface=".VnArial Narrow" pitchFamily="34" charset="0"/>
              </a:rPr>
              <a:t>and</a:t>
            </a: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 write T (True) or F (False)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02390"/>
              </p:ext>
            </p:extLst>
          </p:nvPr>
        </p:nvGraphicFramePr>
        <p:xfrm>
          <a:off x="319881" y="1143000"/>
          <a:ext cx="14706600" cy="559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864"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T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F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1.</a:t>
                      </a:r>
                      <a:r>
                        <a:rPr lang="en-US" sz="4000" b="1" baseline="0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needs help with building dollhouses.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2. </a:t>
                      </a:r>
                      <a:r>
                        <a:rPr lang="en-US" sz="4000" b="1" dirty="0" err="1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uses glue and cardboard to build her dollhouse.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3. To build a dollhouse, you need to use your creativity.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4. Ann goes to a horse riding club every Sunday.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5. Ann’s lesson starts at 8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.VnArial Narrow" pitchFamily="34" charset="0"/>
                        </a:rPr>
                        <a:t>  </a:t>
                      </a:r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88281" y="19050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40680" y="5921514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31950" y="29718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31951" y="4980878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52605" y="40386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792163" y="7010400"/>
            <a:ext cx="14720482" cy="13234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 love your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dollhouse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It's amazing. Did you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it yourself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My hobby is building dollhouses.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766356" y="6926228"/>
            <a:ext cx="15392400" cy="19389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it hard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All you need is some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cardboard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Then just use a bit of creativity.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456204" y="7672119"/>
            <a:ext cx="15392400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Is it hard to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you need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some cardboard and glue. Then just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 bit of creativity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548481" y="74676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Actually, it's more common than you think. There are some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 clubs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Ha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now. I go to the Riders' Club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Sunday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C4E347-3AFF-BE43-BD2C-29A96A58D610}"/>
              </a:ext>
            </a:extLst>
          </p:cNvPr>
          <p:cNvSpPr txBox="1"/>
          <p:nvPr/>
        </p:nvSpPr>
        <p:spPr>
          <a:xfrm>
            <a:off x="396081" y="83058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I'd love to go to your club this Sunday. I want to learn how to ride.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Sure. My lesson starts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8 a.m. </a:t>
            </a:r>
          </a:p>
        </p:txBody>
      </p:sp>
    </p:spTree>
    <p:extLst>
      <p:ext uri="{BB962C8B-B14F-4D97-AF65-F5344CB8AC3E}">
        <p14:creationId xmlns:p14="http://schemas.microsoft.com/office/powerpoint/2010/main" val="27794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35482"/>
              </p:ext>
            </p:extLst>
          </p:nvPr>
        </p:nvGraphicFramePr>
        <p:xfrm>
          <a:off x="1958181" y="2133600"/>
          <a:ext cx="11887200" cy="2838450"/>
        </p:xfrm>
        <a:graphic>
          <a:graphicData uri="http://schemas.openxmlformats.org/drawingml/2006/table">
            <a:tbl>
              <a:tblPr/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building dollhouses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teddy bears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making models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horse riding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gardening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coins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1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752600"/>
            <a:ext cx="4807743" cy="62484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006681" y="2465487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933945"/>
            <a:ext cx="5638800" cy="614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6281" y="7696200"/>
            <a:ext cx="2938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making models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2170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676401"/>
            <a:ext cx="5085382" cy="58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316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3481" y="738247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horse riding</a:t>
            </a:r>
          </a:p>
        </p:txBody>
      </p:sp>
    </p:spTree>
    <p:extLst>
      <p:ext uri="{BB962C8B-B14F-4D97-AF65-F5344CB8AC3E}">
        <p14:creationId xmlns:p14="http://schemas.microsoft.com/office/powerpoint/2010/main" val="13283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" y="1540727"/>
            <a:ext cx="5488046" cy="607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320881" y="1295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01881" y="1839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6367" y="7611070"/>
            <a:ext cx="3044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coins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81" y="36335"/>
            <a:ext cx="156210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</p:spTree>
    <p:extLst>
      <p:ext uri="{BB962C8B-B14F-4D97-AF65-F5344CB8AC3E}">
        <p14:creationId xmlns:p14="http://schemas.microsoft.com/office/powerpoint/2010/main" val="42911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743" y="1"/>
            <a:ext cx="3860138" cy="859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>
                <a:solidFill>
                  <a:schemeClr val="bg1"/>
                </a:solidFill>
                <a:latin typeface=".VnBlack" pitchFamily="34" charset="0"/>
              </a:rPr>
              <a:t>WARM UP</a:t>
            </a:r>
            <a:endParaRPr lang="en-US" sz="4600" b="1" dirty="0">
              <a:solidFill>
                <a:schemeClr val="bg1"/>
              </a:solidFill>
              <a:latin typeface=".Vn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4445" y="75709"/>
            <a:ext cx="10785435" cy="1567191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 algn="ctr"/>
            <a:r>
              <a:rPr lang="en-GB" sz="4600" b="1" dirty="0">
                <a:solidFill>
                  <a:srgbClr val="FF0000"/>
                </a:solidFill>
                <a:latin typeface=".VnArial Narrow" pitchFamily="34" charset="0"/>
              </a:rPr>
              <a:t>Watch a video and write the names of hobbies</a:t>
            </a:r>
            <a:endParaRPr lang="en-US" sz="4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pic>
        <p:nvPicPr>
          <p:cNvPr id="8" name="Học-Tiếng-Anh-Qua-Bài-Hát-My-Hobbies-Song-Học-Tiếng-Anh-Qua-Hoạt-Hình-_1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44" y="1579880"/>
            <a:ext cx="15061537" cy="74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8559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1752600"/>
            <a:ext cx="7239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4481" y="75438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gardening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</p:spTree>
    <p:extLst>
      <p:ext uri="{BB962C8B-B14F-4D97-AF65-F5344CB8AC3E}">
        <p14:creationId xmlns:p14="http://schemas.microsoft.com/office/powerpoint/2010/main" val="39525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16081" y="1872080"/>
            <a:ext cx="5022762" cy="6324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80790" y="227180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" y="1676400"/>
            <a:ext cx="5791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2481" y="7873514"/>
            <a:ext cx="3757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building dollhouses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97081" y="19050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33190" y="264244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coins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1" y="1905000"/>
            <a:ext cx="5257800" cy="58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7306" y="7759834"/>
            <a:ext cx="4179349" cy="81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teddy bears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repeat.</a:t>
            </a:r>
          </a:p>
        </p:txBody>
      </p:sp>
    </p:spTree>
    <p:extLst>
      <p:ext uri="{BB962C8B-B14F-4D97-AF65-F5344CB8AC3E}">
        <p14:creationId xmlns:p14="http://schemas.microsoft.com/office/powerpoint/2010/main" val="134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4 . Work in pairs. Write the hobbies from 3 in the suitable 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39843"/>
              </p:ext>
            </p:extLst>
          </p:nvPr>
        </p:nvGraphicFramePr>
        <p:xfrm>
          <a:off x="624681" y="1295401"/>
          <a:ext cx="14706600" cy="44195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5137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44805" y="5999202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77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4 . Work in pairs. Write the hobbies from 3 in the suitable 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96543"/>
              </p:ext>
            </p:extLst>
          </p:nvPr>
        </p:nvGraphicFramePr>
        <p:xfrm>
          <a:off x="624681" y="1295401"/>
          <a:ext cx="14706600" cy="3047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61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2387"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gardening </a:t>
                      </a:r>
                    </a:p>
                    <a:p>
                      <a:pPr fontAlgn="t" latinLnBrk="0"/>
                      <a:endParaRPr lang="vi-VN" sz="3200" b="1" dirty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</a:endParaRPr>
                    </a:p>
                    <a:p>
                      <a:pPr fontAlgn="t" latinLnBrk="0"/>
                      <a:r>
                        <a:rPr lang="vi-VN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horse riding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making model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building dollhouses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teddy bears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- collecting coins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263481" y="4876800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60226"/>
              </p:ext>
            </p:extLst>
          </p:nvPr>
        </p:nvGraphicFramePr>
        <p:xfrm>
          <a:off x="777081" y="5791200"/>
          <a:ext cx="14706600" cy="205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GB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listening to music  </a:t>
                      </a:r>
                    </a:p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reading books 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vi-VN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cooking </a:t>
                      </a:r>
                      <a:endParaRPr kumimoji="0" lang="en-GB" sz="3200" b="1" i="0" kern="1200" dirty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-</a:t>
                      </a:r>
                      <a:r>
                        <a:rPr kumimoji="0" lang="en-GB" sz="3200" b="1" i="0" kern="1200" baseline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vi-VN" sz="3200" b="1" i="0" kern="120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baking</a:t>
                      </a:r>
                      <a:endParaRPr kumimoji="0" lang="en-GB" sz="3200" b="1" i="0" kern="1200" dirty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stamp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GB" sz="3200" b="1" baseline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old books</a:t>
                      </a: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8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/>
          <p:cNvSpPr txBox="1"/>
          <p:nvPr/>
        </p:nvSpPr>
        <p:spPr>
          <a:xfrm>
            <a:off x="2022248" y="304800"/>
            <a:ext cx="13182600" cy="24160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Showcard Gothic" pitchFamily="82" charset="0"/>
              </a:rPr>
              <a:t>GAME: </a:t>
            </a:r>
          </a:p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Find someone who……</a:t>
            </a:r>
          </a:p>
        </p:txBody>
      </p:sp>
      <p:sp>
        <p:nvSpPr>
          <p:cNvPr id="7" name="TextBox 22"/>
          <p:cNvSpPr txBox="1"/>
          <p:nvPr/>
        </p:nvSpPr>
        <p:spPr>
          <a:xfrm>
            <a:off x="1967819" y="3733800"/>
            <a:ext cx="12344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Work in groups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In 3 minutes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Ask your classmates which hobbies they like.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Use structure </a:t>
            </a:r>
            <a:r>
              <a:rPr lang="en-US" sz="3600" b="1" i="1" dirty="0">
                <a:solidFill>
                  <a:srgbClr val="000000"/>
                </a:solidFill>
                <a:latin typeface="Montserrat"/>
              </a:rPr>
              <a:t>“Do you like …?”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Write their names in your worksheet</a:t>
            </a:r>
          </a:p>
        </p:txBody>
      </p:sp>
    </p:spTree>
    <p:extLst>
      <p:ext uri="{BB962C8B-B14F-4D97-AF65-F5344CB8AC3E}">
        <p14:creationId xmlns:p14="http://schemas.microsoft.com/office/powerpoint/2010/main" val="3861602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5C117BF6-7888-114E-A485-FBFED48933BB}"/>
              </a:ext>
            </a:extLst>
          </p:cNvPr>
          <p:cNvSpPr txBox="1"/>
          <p:nvPr/>
        </p:nvSpPr>
        <p:spPr>
          <a:xfrm>
            <a:off x="243681" y="76200"/>
            <a:ext cx="88392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Book-Antiqua" pitchFamily="34" charset="0"/>
              </a:rPr>
              <a:t>5. Find someone who likes: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13634EF-F6B5-B042-9809-A11E0754A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18212"/>
              </p:ext>
            </p:extLst>
          </p:nvPr>
        </p:nvGraphicFramePr>
        <p:xfrm>
          <a:off x="243681" y="1447800"/>
          <a:ext cx="6476999" cy="5029202"/>
        </p:xfrm>
        <a:graphic>
          <a:graphicData uri="http://schemas.openxmlformats.org/drawingml/2006/table">
            <a:tbl>
              <a:tblPr firstRow="1" bandRow="1"/>
              <a:tblGrid>
                <a:gridCol w="4567115">
                  <a:extLst>
                    <a:ext uri="{9D8B030D-6E8A-4147-A177-3AD203B41FA5}">
                      <a16:colId xmlns:a16="http://schemas.microsoft.com/office/drawing/2014/main" val="3011853430"/>
                    </a:ext>
                  </a:extLst>
                </a:gridCol>
                <a:gridCol w="1909884">
                  <a:extLst>
                    <a:ext uri="{9D8B030D-6E8A-4147-A177-3AD203B41FA5}">
                      <a16:colId xmlns:a16="http://schemas.microsoft.com/office/drawing/2014/main" val="834568221"/>
                    </a:ext>
                  </a:extLst>
                </a:gridCol>
              </a:tblGrid>
              <a:tr h="83984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a</a:t>
                      </a:r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38978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horse riding</a:t>
                      </a:r>
                      <a:endParaRPr lang="x-none" sz="3200" b="1" dirty="0">
                        <a:solidFill>
                          <a:schemeClr val="tx1"/>
                        </a:solidFill>
                        <a:latin typeface="Microsoft JhengHei" pitchFamily="34" charset="-12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536690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b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uilding dollhouses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885339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teddy bears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46055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coins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39927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gardening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147375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m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aking models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40297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…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1653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787481" y="1219200"/>
            <a:ext cx="6098778" cy="8153400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4181" y="2133496"/>
            <a:ext cx="556537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horse riding?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50"/>
                </a:solidFill>
              </a:rPr>
              <a:t>Minh: </a:t>
            </a:r>
            <a:r>
              <a:rPr lang="vi-VN" dirty="0"/>
              <a:t>Yes, I</a:t>
            </a:r>
            <a:r>
              <a:rPr lang="en-GB" dirty="0"/>
              <a:t> do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building dollhouses?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7030A0"/>
                </a:solidFill>
              </a:rPr>
              <a:t>Linh: </a:t>
            </a:r>
            <a:r>
              <a:rPr lang="vi-VN" dirty="0"/>
              <a:t>Yes, I do</a:t>
            </a:r>
          </a:p>
          <a:p>
            <a:pPr>
              <a:lnSpc>
                <a:spcPct val="150000"/>
              </a:lnSpc>
            </a:pPr>
            <a:r>
              <a:rPr lang="vi-VN" dirty="0"/>
              <a:t>Nam: Do you like collecting teddy bears?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rgbClr val="0070C0"/>
                </a:solidFill>
              </a:rPr>
              <a:t>Hoa</a:t>
            </a:r>
            <a:r>
              <a:rPr lang="en-GB" dirty="0">
                <a:solidFill>
                  <a:srgbClr val="0070C0"/>
                </a:solidFill>
              </a:rPr>
              <a:t>: </a:t>
            </a:r>
            <a:r>
              <a:rPr lang="en-GB" dirty="0"/>
              <a:t>No, I don’t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99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02155" y="2245371"/>
            <a:ext cx="14357049" cy="5825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186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4888" y="2191022"/>
            <a:ext cx="667196" cy="66719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83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959" y="2054770"/>
            <a:ext cx="527054" cy="9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1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7292"/>
            <a:ext cx="16184563" cy="14380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6569" y="752962"/>
            <a:ext cx="5486046" cy="8277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779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4779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990940" y="3734355"/>
            <a:ext cx="12969721" cy="438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17" dirty="0"/>
              <a:t>What have we learnt in this lesson?</a:t>
            </a:r>
          </a:p>
          <a:p>
            <a:pPr marL="606933" indent="-60693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717" dirty="0"/>
              <a:t>identify the topic of the unit</a:t>
            </a:r>
          </a:p>
          <a:p>
            <a:pPr marL="606933" indent="-60693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717" dirty="0"/>
              <a:t>use lexical items related to hobbies</a:t>
            </a:r>
          </a:p>
          <a:p>
            <a:pPr marL="606933" indent="-60693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717" dirty="0"/>
              <a:t>identify the language features that are covered in </a:t>
            </a:r>
            <a:r>
              <a:rPr lang="en-US" sz="3717"/>
              <a:t>the unit</a:t>
            </a:r>
            <a:endParaRPr lang="en-US" sz="3717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649" y="2384298"/>
            <a:ext cx="4253150" cy="285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92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79" y="-202563"/>
            <a:ext cx="16858920" cy="1047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7685" y="3488324"/>
            <a:ext cx="10529708" cy="1998076"/>
          </a:xfrm>
          <a:prstGeom prst="rect">
            <a:avLst/>
          </a:prstGeom>
        </p:spPr>
        <p:txBody>
          <a:bodyPr wrap="square" lIns="149952" tIns="74976" rIns="149952" bIns="74976">
            <a:spAutoFit/>
          </a:bodyPr>
          <a:lstStyle/>
          <a:p>
            <a:r>
              <a:rPr lang="en-GB" sz="4000" b="1" dirty="0">
                <a:latin typeface=".VnBook-Antiqua" pitchFamily="34" charset="0"/>
              </a:rPr>
              <a:t>-     Learn by heart vocab.</a:t>
            </a:r>
          </a:p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US" sz="4000" b="1" dirty="0">
                <a:latin typeface=".VnBook-Antiqua" pitchFamily="34" charset="0"/>
              </a:rPr>
              <a:t>Do exercises in the workbook.</a:t>
            </a:r>
          </a:p>
          <a:p>
            <a:r>
              <a:rPr lang="en-US" sz="4000" b="1" dirty="0">
                <a:latin typeface=".VnBook-Antiqua" pitchFamily="34" charset="0"/>
              </a:rPr>
              <a:t>-     Prepare  lesson 2 ( A closer look 1)</a:t>
            </a:r>
            <a:endParaRPr lang="en-GB" sz="4000" b="1" dirty="0">
              <a:latin typeface=".VnBook-Antiqu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427" y="558804"/>
            <a:ext cx="10519966" cy="1659501"/>
          </a:xfrm>
          <a:prstGeom prst="rect">
            <a:avLst/>
          </a:prstGeom>
          <a:noFill/>
        </p:spPr>
        <p:txBody>
          <a:bodyPr lIns="149931" tIns="74966" rIns="149931" bIns="74966">
            <a:spAutoFit/>
          </a:bodyPr>
          <a:lstStyle/>
          <a:p>
            <a:pPr algn="ctr" defTabSz="1499525">
              <a:defRPr/>
            </a:pPr>
            <a:r>
              <a:rPr lang="en-US" sz="9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23" y="5964980"/>
            <a:ext cx="6084374" cy="383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94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87"/>
            <a:ext cx="16184563" cy="100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71" y="408189"/>
            <a:ext cx="5607254" cy="310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71" y="3464561"/>
            <a:ext cx="10385457" cy="49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82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39081" y="2667000"/>
            <a:ext cx="9525000" cy="4559171"/>
          </a:xfrm>
          <a:prstGeom prst="rect">
            <a:avLst/>
          </a:prstGeom>
          <a:noFill/>
        </p:spPr>
        <p:txBody>
          <a:bodyPr wrap="square" lIns="125959" tIns="62979" rIns="125959" bIns="62979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1. What do you like doing in your free time?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2. Do you like playing football 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3. Do you like watching TV 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4. Do you enjoy mountain climbing?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367881" y="744676"/>
            <a:ext cx="7003391" cy="727352"/>
          </a:xfrm>
          <a:prstGeom prst="rect">
            <a:avLst/>
          </a:prstGeom>
          <a:noFill/>
        </p:spPr>
        <p:txBody>
          <a:bodyPr wrap="square" lIns="125959" tIns="62979" rIns="125959" bIns="62979" rtlCol="0">
            <a:spAutoFit/>
          </a:bodyPr>
          <a:lstStyle/>
          <a:p>
            <a:r>
              <a:rPr lang="en-US" sz="3900" b="1" dirty="0">
                <a:solidFill>
                  <a:srgbClr val="006773"/>
                </a:solidFill>
              </a:rPr>
              <a:t>Answer the questions:</a:t>
            </a:r>
          </a:p>
        </p:txBody>
      </p:sp>
      <p:sp>
        <p:nvSpPr>
          <p:cNvPr id="7" name="Oval Callout 6"/>
          <p:cNvSpPr/>
          <p:nvPr/>
        </p:nvSpPr>
        <p:spPr>
          <a:xfrm rot="3633541">
            <a:off x="10543613" y="2378376"/>
            <a:ext cx="4482676" cy="4572000"/>
          </a:xfrm>
          <a:prstGeom prst="wedgeEllipse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45081" y="4166964"/>
            <a:ext cx="280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6">
                    <a:lumMod val="75000"/>
                  </a:schemeClr>
                </a:solidFill>
              </a:rPr>
              <a:t>HOBBY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0"/>
            <a:ext cx="2697427" cy="13411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image2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1012" y="76200"/>
            <a:ext cx="8635669" cy="153720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3639187"/>
            <a:ext cx="15914821" cy="27800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52870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49388" y="1257033"/>
            <a:ext cx="6582434" cy="117424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83"/>
          </a:p>
        </p:txBody>
      </p:sp>
      <p:sp>
        <p:nvSpPr>
          <p:cNvPr id="9" name="TextBox 8"/>
          <p:cNvSpPr txBox="1"/>
          <p:nvPr/>
        </p:nvSpPr>
        <p:spPr>
          <a:xfrm>
            <a:off x="6360671" y="1415163"/>
            <a:ext cx="4401077" cy="82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79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7721" y="669372"/>
            <a:ext cx="2011564" cy="21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39823" y="3359410"/>
            <a:ext cx="11315372" cy="3524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17" dirty="0"/>
              <a:t>By the end of the lesson, students will be able to gain:</a:t>
            </a:r>
          </a:p>
          <a:p>
            <a:pPr marL="606933" indent="-60693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717" dirty="0"/>
              <a:t>an overview about the topic </a:t>
            </a:r>
            <a:r>
              <a:rPr lang="en-US" sz="3717" i="1" dirty="0"/>
              <a:t>Hobbies</a:t>
            </a:r>
            <a:r>
              <a:rPr lang="en-US" sz="3717" dirty="0"/>
              <a:t> </a:t>
            </a:r>
          </a:p>
          <a:p>
            <a:pPr marL="606933" indent="-60693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717" dirty="0"/>
              <a:t>vocabulary to talk about hobbies</a:t>
            </a:r>
          </a:p>
        </p:txBody>
      </p:sp>
    </p:spTree>
    <p:extLst>
      <p:ext uri="{BB962C8B-B14F-4D97-AF65-F5344CB8AC3E}">
        <p14:creationId xmlns:p14="http://schemas.microsoft.com/office/powerpoint/2010/main" val="421072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3167" y="1253656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unusual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01227" y="138509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1974" y="1371600"/>
            <a:ext cx="3131769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ʌnˈjuːʒuəl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569" y="305704"/>
            <a:ext cx="5486046" cy="896629"/>
          </a:xfrm>
          <a:prstGeom prst="rect">
            <a:avLst/>
          </a:prstGeom>
          <a:noFill/>
          <a:effectLst/>
        </p:spPr>
        <p:txBody>
          <a:bodyPr wrap="square" lIns="125959" tIns="62979" rIns="125959" bIns="62979" rtlCol="0">
            <a:spAutoFit/>
          </a:bodyPr>
          <a:lstStyle/>
          <a:p>
            <a:r>
              <a:rPr lang="en-GB" sz="5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sz="50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50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ost Bizarre Buildings Around the World">
            <a:extLst>
              <a:ext uri="{FF2B5EF4-FFF2-40B4-BE49-F238E27FC236}">
                <a16:creationId xmlns:a16="http://schemas.microsoft.com/office/drawing/2014/main" id="{427CAC43-AAF3-4425-ABAD-469B89F7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16" y="2967428"/>
            <a:ext cx="7674152" cy="605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usual">
            <a:hlinkClick r:id="" action="ppaction://media"/>
            <a:extLst>
              <a:ext uri="{FF2B5EF4-FFF2-40B4-BE49-F238E27FC236}">
                <a16:creationId xmlns:a16="http://schemas.microsoft.com/office/drawing/2014/main" id="{98BE75A9-0DCD-4675-A102-41B158E40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12" y="2356551"/>
            <a:ext cx="1016637" cy="12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ô hình sáng tạo của Osborn (Osborn's creativity model) là gì?">
            <a:extLst>
              <a:ext uri="{FF2B5EF4-FFF2-40B4-BE49-F238E27FC236}">
                <a16:creationId xmlns:a16="http://schemas.microsoft.com/office/drawing/2014/main" id="{ADD698EE-3359-4F6F-8404-566B8B71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17" y="2546526"/>
            <a:ext cx="10592218" cy="58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95319" y="990600"/>
            <a:ext cx="4240670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creativity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7427" y="1143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/>
              <a:t>:</a:t>
            </a:r>
            <a:r>
              <a:rPr lang="en-US" sz="4400" dirty="0" err="1"/>
              <a:t>sự</a:t>
            </a:r>
            <a:r>
              <a:rPr lang="en-US" sz="4400" dirty="0"/>
              <a:t> </a:t>
            </a:r>
            <a:r>
              <a:rPr lang="en-US" sz="4400" dirty="0" err="1"/>
              <a:t>sáng</a:t>
            </a:r>
            <a:r>
              <a:rPr lang="en-US" sz="4400" dirty="0"/>
              <a:t> </a:t>
            </a:r>
            <a:r>
              <a:rPr lang="en-US" sz="4400" dirty="0" err="1"/>
              <a:t>tạo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927735" y="1118054"/>
            <a:ext cx="3372219" cy="758130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/ˌ</a:t>
            </a:r>
            <a:r>
              <a:rPr lang="en-US" sz="41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kriːeɪˈtɪvəti</a:t>
            </a:r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" name="creativity">
            <a:hlinkClick r:id="" action="ppaction://media"/>
            <a:extLst>
              <a:ext uri="{FF2B5EF4-FFF2-40B4-BE49-F238E27FC236}">
                <a16:creationId xmlns:a16="http://schemas.microsoft.com/office/drawing/2014/main" id="{CD9A2237-882D-4386-816B-057915322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919" y="2114458"/>
            <a:ext cx="1056221" cy="11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9360" y="297771"/>
            <a:ext cx="4146693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-dollhouse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58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5964" y="381000"/>
            <a:ext cx="2997117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dɒlhaʊs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5122" name="Picture 2" descr="Robotime Wooden Dollhouse With Furniture, Pretend Play Doll House Toys For  Kids, Gift For Girls &amp; Reviews | Wayfair">
            <a:extLst>
              <a:ext uri="{FF2B5EF4-FFF2-40B4-BE49-F238E27FC236}">
                <a16:creationId xmlns:a16="http://schemas.microsoft.com/office/drawing/2014/main" id="{8CC97BDF-3A12-4AB5-9C23-61C7AC6D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33" y="1262017"/>
            <a:ext cx="7533441" cy="75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llhouse">
            <a:hlinkClick r:id="" action="ppaction://media"/>
            <a:extLst>
              <a:ext uri="{FF2B5EF4-FFF2-40B4-BE49-F238E27FC236}">
                <a16:creationId xmlns:a16="http://schemas.microsoft.com/office/drawing/2014/main" id="{580FA171-174F-4021-B72B-4051CC6F7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95" y="1333937"/>
            <a:ext cx="1087864" cy="12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9881" y="643452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cardboard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3027" y="79424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các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4480" y="762000"/>
            <a:ext cx="304200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kɑːdbɔːd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098" name="Picture 2" descr="8 cardboard ideas | DIY beautiful box ideas | Paper craft - YouTube">
            <a:extLst>
              <a:ext uri="{FF2B5EF4-FFF2-40B4-BE49-F238E27FC236}">
                <a16:creationId xmlns:a16="http://schemas.microsoft.com/office/drawing/2014/main" id="{78F32C4D-03AD-413B-B94E-B0BE1575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97" y="2584547"/>
            <a:ext cx="7701285" cy="563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dboard">
            <a:hlinkClick r:id="" action="ppaction://media"/>
            <a:extLst>
              <a:ext uri="{FF2B5EF4-FFF2-40B4-BE49-F238E27FC236}">
                <a16:creationId xmlns:a16="http://schemas.microsoft.com/office/drawing/2014/main" id="{2F46D4E5-FD2D-4CD1-9EAC-4527C63DB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299" y="1753704"/>
            <a:ext cx="1068229" cy="11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1611</TotalTime>
  <Words>1213</Words>
  <Application>Microsoft Office PowerPoint</Application>
  <PresentationFormat>Custom</PresentationFormat>
  <Paragraphs>218</Paragraphs>
  <Slides>29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Microsoft JhengHei</vt:lpstr>
      <vt:lpstr>.VnArial Narrow</vt:lpstr>
      <vt:lpstr>.VnBlack</vt:lpstr>
      <vt:lpstr>.VnBook-Antiqua</vt:lpstr>
      <vt:lpstr>Arial</vt:lpstr>
      <vt:lpstr>Calibri</vt:lpstr>
      <vt:lpstr>Courier New</vt:lpstr>
      <vt:lpstr>Lucida Sans Unicode</vt:lpstr>
      <vt:lpstr>Montserrat</vt:lpstr>
      <vt:lpstr>Montserrat Black</vt:lpstr>
      <vt:lpstr>Montserrat Medium</vt:lpstr>
      <vt:lpstr>Myriad Pro</vt:lpstr>
      <vt:lpstr>OpenSans</vt:lpstr>
      <vt:lpstr>OpenSansBold</vt:lpstr>
      <vt:lpstr>Showcard Gothic</vt:lpstr>
      <vt:lpstr>TAN Jambore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BA</dc:creator>
  <cp:lastModifiedBy>HP</cp:lastModifiedBy>
  <cp:revision>35</cp:revision>
  <dcterms:created xsi:type="dcterms:W3CDTF">2022-05-28T03:40:58Z</dcterms:created>
  <dcterms:modified xsi:type="dcterms:W3CDTF">2024-09-17T13:53:28Z</dcterms:modified>
</cp:coreProperties>
</file>