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89" r:id="rId3"/>
    <p:sldId id="292" r:id="rId4"/>
    <p:sldId id="293" r:id="rId5"/>
    <p:sldId id="298" r:id="rId6"/>
    <p:sldId id="290" r:id="rId7"/>
    <p:sldId id="295" r:id="rId8"/>
    <p:sldId id="296" r:id="rId9"/>
    <p:sldId id="299" r:id="rId10"/>
    <p:sldId id="288" r:id="rId11"/>
    <p:sldId id="262" r:id="rId12"/>
    <p:sldId id="275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AFDDFF"/>
    <a:srgbClr val="D9EFFF"/>
    <a:srgbClr val="97D2FF"/>
    <a:srgbClr val="4FB4FF"/>
    <a:srgbClr val="FFE89F"/>
    <a:srgbClr val="FFE07D"/>
    <a:srgbClr val="FFD13F"/>
    <a:srgbClr val="E1EFD9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1324" y="56"/>
      </p:cViewPr>
      <p:guideLst>
        <p:guide pos="2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2D4D-1DF0-4B55-8ED7-A235E722108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87D6-32E8-44A1-BF86-92D8E200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NULL" TargetMode="External"/><Relationship Id="rId7" Type="http://schemas.openxmlformats.org/officeDocument/2006/relationships/image" Target="../media/image2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3.jpg"/><Relationship Id="rId2" Type="http://schemas.openxmlformats.org/officeDocument/2006/relationships/audio" Target="../media/media1.mp3"/><Relationship Id="rId16" Type="http://schemas.openxmlformats.org/officeDocument/2006/relationships/image" Target="../media/image12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audio" Target="../media/media5.mp3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7293" y="1390665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11303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0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7847" y="89951"/>
            <a:ext cx="28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</a:rPr>
              <a:t>Pronunciation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7076" y="671097"/>
            <a:ext cx="4569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Falling tone in statements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5662" y="2017173"/>
            <a:ext cx="8533274" cy="2617021"/>
            <a:chOff x="-210529" y="1653644"/>
            <a:chExt cx="8533274" cy="2617021"/>
          </a:xfrm>
        </p:grpSpPr>
        <p:sp>
          <p:nvSpPr>
            <p:cNvPr id="8" name="Rectangle 7"/>
            <p:cNvSpPr/>
            <p:nvPr/>
          </p:nvSpPr>
          <p:spPr>
            <a:xfrm>
              <a:off x="-19021" y="2183305"/>
              <a:ext cx="7729076" cy="2087360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529" y="1653644"/>
              <a:ext cx="3007323" cy="76956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36497" y="2484702"/>
              <a:ext cx="8086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/>
                <a:t>Our voice often goes down at the end of a statement.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2407" y="2946367"/>
              <a:ext cx="14522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Example: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822" y="3398590"/>
              <a:ext cx="465194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/>
                <a:t>We go to school every morning.</a:t>
              </a:r>
            </a:p>
          </p:txBody>
        </p:sp>
      </p:grpSp>
      <p:sp>
        <p:nvSpPr>
          <p:cNvPr id="14" name="Circular Arrow 13"/>
          <p:cNvSpPr/>
          <p:nvPr/>
        </p:nvSpPr>
        <p:spPr>
          <a:xfrm rot="2301645">
            <a:off x="5085525" y="4609335"/>
            <a:ext cx="332509" cy="469227"/>
          </a:xfrm>
          <a:prstGeom prst="circularArrow">
            <a:avLst>
              <a:gd name="adj1" fmla="val 12500"/>
              <a:gd name="adj2" fmla="val 3228692"/>
              <a:gd name="adj3" fmla="val 20457681"/>
              <a:gd name="adj4" fmla="val 13679742"/>
              <a:gd name="adj5" fmla="val 20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322" y="1244434"/>
            <a:ext cx="5298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/>
              <a:t>( Ngữ điệu xuống giọng trong câu trần thuật)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1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2" y="829001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39003" y="88241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following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88" y="1700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118" y="1694481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often water plants after school.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88" y="23414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080" y="30770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910" y="3068416"/>
            <a:ext cx="64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dad makes delicious meals at weekends.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288" y="38214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117" y="3812790"/>
            <a:ext cx="560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WB2 is the strongest of all the robots.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288" y="459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118" y="4592238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H8 is a home robot.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118" y="2350066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Shifa can do many things like humans.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29" y="4322618"/>
            <a:ext cx="2575173" cy="269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75" y="1534698"/>
            <a:ext cx="2695575" cy="3162300"/>
          </a:xfrm>
          <a:prstGeom prst="rect">
            <a:avLst/>
          </a:prstGeom>
        </p:spPr>
      </p:pic>
      <p:pic>
        <p:nvPicPr>
          <p:cNvPr id="4" name="B2_39">
            <a:hlinkClick r:id="" action="ppaction://media"/>
            <a:extLst>
              <a:ext uri="{FF2B5EF4-FFF2-40B4-BE49-F238E27FC236}">
                <a16:creationId xmlns:a16="http://schemas.microsoft.com/office/drawing/2014/main" id="{AF6212B3-3B3C-4EE8-A3D6-664E2FEDD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6899" y="103470"/>
            <a:ext cx="487363" cy="48736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E586B82-450F-4282-A98B-8283E753B24E}"/>
              </a:ext>
            </a:extLst>
          </p:cNvPr>
          <p:cNvSpPr/>
          <p:nvPr/>
        </p:nvSpPr>
        <p:spPr>
          <a:xfrm>
            <a:off x="4781460" y="178414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C4AFA22-587E-484D-AF3A-6BCBEF66B19D}"/>
              </a:ext>
            </a:extLst>
          </p:cNvPr>
          <p:cNvSpPr/>
          <p:nvPr/>
        </p:nvSpPr>
        <p:spPr>
          <a:xfrm rot="5400000">
            <a:off x="4841882" y="184891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B74691-6FF2-4371-ABD5-98577A326FD1}"/>
              </a:ext>
            </a:extLst>
          </p:cNvPr>
          <p:cNvGrpSpPr/>
          <p:nvPr/>
        </p:nvGrpSpPr>
        <p:grpSpPr>
          <a:xfrm rot="5400000">
            <a:off x="4832002" y="183359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9" name="Minus Sign 28">
              <a:extLst>
                <a:ext uri="{FF2B5EF4-FFF2-40B4-BE49-F238E27FC236}">
                  <a16:creationId xmlns:a16="http://schemas.microsoft.com/office/drawing/2014/main" id="{424FE97D-085A-4504-9540-73DD3E2902D4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29">
              <a:extLst>
                <a:ext uri="{FF2B5EF4-FFF2-40B4-BE49-F238E27FC236}">
                  <a16:creationId xmlns:a16="http://schemas.microsoft.com/office/drawing/2014/main" id="{DB7AD4C5-42DE-4DB6-AD89-E53736632327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1172BC5-5737-4381-A8A9-9F396E47B0FB}"/>
              </a:ext>
            </a:extLst>
          </p:cNvPr>
          <p:cNvSpPr/>
          <p:nvPr/>
        </p:nvSpPr>
        <p:spPr>
          <a:xfrm>
            <a:off x="5409533" y="243020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AA9CB8B-E7BD-46CC-880A-4FF844932BF4}"/>
              </a:ext>
            </a:extLst>
          </p:cNvPr>
          <p:cNvSpPr/>
          <p:nvPr/>
        </p:nvSpPr>
        <p:spPr>
          <a:xfrm rot="5400000">
            <a:off x="5469955" y="249497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4AD71C-FAA7-4170-AB2E-B225B3C2CDD0}"/>
              </a:ext>
            </a:extLst>
          </p:cNvPr>
          <p:cNvGrpSpPr/>
          <p:nvPr/>
        </p:nvGrpSpPr>
        <p:grpSpPr>
          <a:xfrm rot="5400000">
            <a:off x="5460075" y="247964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4" name="Minus Sign 33">
              <a:extLst>
                <a:ext uri="{FF2B5EF4-FFF2-40B4-BE49-F238E27FC236}">
                  <a16:creationId xmlns:a16="http://schemas.microsoft.com/office/drawing/2014/main" id="{EA95B474-0B31-4C32-BEC7-F7B82DCC2D8E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34">
              <a:extLst>
                <a:ext uri="{FF2B5EF4-FFF2-40B4-BE49-F238E27FC236}">
                  <a16:creationId xmlns:a16="http://schemas.microsoft.com/office/drawing/2014/main" id="{E454ABA1-397B-4CC8-A222-4B4D0623AD0E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CE28DD8-AB58-4FB2-968C-4DF8FCE17B48}"/>
              </a:ext>
            </a:extLst>
          </p:cNvPr>
          <p:cNvSpPr/>
          <p:nvPr/>
        </p:nvSpPr>
        <p:spPr>
          <a:xfrm>
            <a:off x="6169193" y="3135015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2AD0A2D-A15A-4BD9-8CE1-E1E2B5F80F29}"/>
              </a:ext>
            </a:extLst>
          </p:cNvPr>
          <p:cNvSpPr/>
          <p:nvPr/>
        </p:nvSpPr>
        <p:spPr>
          <a:xfrm rot="5400000">
            <a:off x="6229615" y="3199785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DCCC8B-73E0-4A02-8FA3-06CA225EF7B9}"/>
              </a:ext>
            </a:extLst>
          </p:cNvPr>
          <p:cNvGrpSpPr/>
          <p:nvPr/>
        </p:nvGrpSpPr>
        <p:grpSpPr>
          <a:xfrm rot="5400000">
            <a:off x="6219735" y="3184459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9" name="Minus Sign 38">
              <a:extLst>
                <a:ext uri="{FF2B5EF4-FFF2-40B4-BE49-F238E27FC236}">
                  <a16:creationId xmlns:a16="http://schemas.microsoft.com/office/drawing/2014/main" id="{2A7ABF94-E407-460D-A45F-A3D88AE1844F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inus Sign 39">
              <a:extLst>
                <a:ext uri="{FF2B5EF4-FFF2-40B4-BE49-F238E27FC236}">
                  <a16:creationId xmlns:a16="http://schemas.microsoft.com/office/drawing/2014/main" id="{E112E874-628E-4D3D-B815-C2950E21149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33A0C9B-AE47-4C01-8B8C-349B0DB4E8AB}"/>
              </a:ext>
            </a:extLst>
          </p:cNvPr>
          <p:cNvSpPr/>
          <p:nvPr/>
        </p:nvSpPr>
        <p:spPr>
          <a:xfrm>
            <a:off x="5429589" y="391683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D2AF036-ECB9-4B70-998C-23BA312BA7BE}"/>
              </a:ext>
            </a:extLst>
          </p:cNvPr>
          <p:cNvSpPr/>
          <p:nvPr/>
        </p:nvSpPr>
        <p:spPr>
          <a:xfrm rot="5400000">
            <a:off x="5490011" y="398160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0394F5-D7FF-4FD1-ADA0-7017C24DD693}"/>
              </a:ext>
            </a:extLst>
          </p:cNvPr>
          <p:cNvGrpSpPr/>
          <p:nvPr/>
        </p:nvGrpSpPr>
        <p:grpSpPr>
          <a:xfrm rot="5400000">
            <a:off x="5480131" y="396627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4" name="Minus Sign 43">
              <a:extLst>
                <a:ext uri="{FF2B5EF4-FFF2-40B4-BE49-F238E27FC236}">
                  <a16:creationId xmlns:a16="http://schemas.microsoft.com/office/drawing/2014/main" id="{F493E1C9-0E00-469E-9038-BF8B51E9EE0C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Sign 44">
              <a:extLst>
                <a:ext uri="{FF2B5EF4-FFF2-40B4-BE49-F238E27FC236}">
                  <a16:creationId xmlns:a16="http://schemas.microsoft.com/office/drawing/2014/main" id="{0FBF0198-70DF-487F-873B-B0C82DE89C30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FA37F103-B850-4887-8BD2-4F1471E251B9}"/>
              </a:ext>
            </a:extLst>
          </p:cNvPr>
          <p:cNvSpPr/>
          <p:nvPr/>
        </p:nvSpPr>
        <p:spPr>
          <a:xfrm>
            <a:off x="3195537" y="4692687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FE96E90-33B5-41C5-BCB3-8FC52736ABA4}"/>
              </a:ext>
            </a:extLst>
          </p:cNvPr>
          <p:cNvSpPr/>
          <p:nvPr/>
        </p:nvSpPr>
        <p:spPr>
          <a:xfrm rot="5400000">
            <a:off x="3255959" y="4757457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0A20C-B169-4CFF-93A0-A52370BE604A}"/>
              </a:ext>
            </a:extLst>
          </p:cNvPr>
          <p:cNvGrpSpPr/>
          <p:nvPr/>
        </p:nvGrpSpPr>
        <p:grpSpPr>
          <a:xfrm rot="5400000">
            <a:off x="3246079" y="4742131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9" name="Minus Sign 48">
              <a:extLst>
                <a:ext uri="{FF2B5EF4-FFF2-40B4-BE49-F238E27FC236}">
                  <a16:creationId xmlns:a16="http://schemas.microsoft.com/office/drawing/2014/main" id="{05260E72-0D97-431B-B1CE-E4557BA46E96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Sign 49">
              <a:extLst>
                <a:ext uri="{FF2B5EF4-FFF2-40B4-BE49-F238E27FC236}">
                  <a16:creationId xmlns:a16="http://schemas.microsoft.com/office/drawing/2014/main" id="{A7C9C805-60CC-4F07-92F7-967D92C990C2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B2_39">
            <a:hlinkClick r:id="" action="ppaction://media"/>
            <a:extLst>
              <a:ext uri="{FF2B5EF4-FFF2-40B4-BE49-F238E27FC236}">
                <a16:creationId xmlns:a16="http://schemas.microsoft.com/office/drawing/2014/main" id="{A1448C03-E315-4BC9-A61B-937D671855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8900" end="29862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4" y="528762"/>
            <a:ext cx="487363" cy="487363"/>
          </a:xfrm>
          <a:prstGeom prst="rect">
            <a:avLst/>
          </a:prstGeom>
        </p:spPr>
      </p:pic>
      <p:pic>
        <p:nvPicPr>
          <p:cNvPr id="52" name="B2_39">
            <a:hlinkClick r:id="" action="ppaction://media"/>
            <a:extLst>
              <a:ext uri="{FF2B5EF4-FFF2-40B4-BE49-F238E27FC236}">
                <a16:creationId xmlns:a16="http://schemas.microsoft.com/office/drawing/2014/main" id="{75523A77-9FE3-48CD-B815-61E15E1C10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5200" end="22687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1131178"/>
            <a:ext cx="487363" cy="487363"/>
          </a:xfrm>
          <a:prstGeom prst="rect">
            <a:avLst/>
          </a:prstGeom>
        </p:spPr>
      </p:pic>
      <p:pic>
        <p:nvPicPr>
          <p:cNvPr id="53" name="B2_39">
            <a:hlinkClick r:id="" action="ppaction://media"/>
            <a:extLst>
              <a:ext uri="{FF2B5EF4-FFF2-40B4-BE49-F238E27FC236}">
                <a16:creationId xmlns:a16="http://schemas.microsoft.com/office/drawing/2014/main" id="{225CCA2C-6B52-4506-B68B-C49A86F422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2283" end="15966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1804218"/>
            <a:ext cx="487363" cy="487363"/>
          </a:xfrm>
          <a:prstGeom prst="rect">
            <a:avLst/>
          </a:prstGeom>
        </p:spPr>
      </p:pic>
      <p:pic>
        <p:nvPicPr>
          <p:cNvPr id="54" name="B2_39">
            <a:hlinkClick r:id="" action="ppaction://media"/>
            <a:extLst>
              <a:ext uri="{FF2B5EF4-FFF2-40B4-BE49-F238E27FC236}">
                <a16:creationId xmlns:a16="http://schemas.microsoft.com/office/drawing/2014/main" id="{67780775-0EB6-4041-9F5F-4D76A43B7E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00" end="7804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2432553"/>
            <a:ext cx="487363" cy="487363"/>
          </a:xfrm>
          <a:prstGeom prst="rect">
            <a:avLst/>
          </a:prstGeom>
        </p:spPr>
      </p:pic>
      <p:pic>
        <p:nvPicPr>
          <p:cNvPr id="55" name="B2_39">
            <a:hlinkClick r:id="" action="ppaction://media"/>
            <a:extLst>
              <a:ext uri="{FF2B5EF4-FFF2-40B4-BE49-F238E27FC236}">
                <a16:creationId xmlns:a16="http://schemas.microsoft.com/office/drawing/2014/main" id="{B10E5A8B-7839-4C70-924E-0EE94E847E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7300" end="1414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3051735"/>
            <a:ext cx="487363" cy="48736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222171" y="-24238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* Pronunciation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35096" y="394680"/>
            <a:ext cx="493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Falling tone in statements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8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83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8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39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96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54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41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93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31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/>
        </p:blipFill>
        <p:spPr>
          <a:xfrm>
            <a:off x="5631872" y="2884531"/>
            <a:ext cx="2933699" cy="355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2" y="80652"/>
            <a:ext cx="7920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the statements in the following paragraph. Then listen and repeat.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2" y="1598397"/>
            <a:ext cx="55933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My robot is </a:t>
            </a:r>
            <a:r>
              <a:rPr lang="en-US" sz="2600" dirty="0" err="1"/>
              <a:t>Jimba</a:t>
            </a:r>
            <a:r>
              <a:rPr lang="en-US" sz="2600" dirty="0"/>
              <a:t>. It’s a home robot. It’s very helpful. It can do the housework. It can also water plants and pick fruit. It can work as a guard. I love my robot very much.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5245" y="1181090"/>
            <a:ext cx="8323118" cy="5278582"/>
          </a:xfrm>
          <a:prstGeom prst="roundRect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2_40">
            <a:hlinkClick r:id="" action="ppaction://media"/>
            <a:extLst>
              <a:ext uri="{FF2B5EF4-FFF2-40B4-BE49-F238E27FC236}">
                <a16:creationId xmlns:a16="http://schemas.microsoft.com/office/drawing/2014/main" id="{C42B364D-CCD2-4439-AEFD-27D8235AB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5248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-     </a:t>
            </a:r>
            <a:r>
              <a:rPr lang="en-US" sz="3600" b="1" dirty="0"/>
              <a:t>Learn by heart all the new words.</a:t>
            </a:r>
            <a:endParaRPr lang="en-GB" sz="3600" b="1" dirty="0"/>
          </a:p>
          <a:p>
            <a:r>
              <a:rPr lang="en-GB" sz="3600" b="1" dirty="0"/>
              <a:t>-    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    Prepare  lesson 3 ( A closer look 2)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1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9144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01" y="278311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789" y="306279"/>
            <a:ext cx="709819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12. ROBOTS</a:t>
            </a:r>
            <a:endParaRPr lang="en-US" sz="60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40" y="2835359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33" y="3001372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0770" y="1794962"/>
            <a:ext cx="2985170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2: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210" y="20688"/>
            <a:ext cx="34913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* Game: Matching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1" y="1537864"/>
            <a:ext cx="2285194" cy="17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9" y="1537864"/>
            <a:ext cx="2410685" cy="172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56" y="1537864"/>
            <a:ext cx="2410683" cy="17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1" y="3987752"/>
            <a:ext cx="2259760" cy="17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6" y="4087104"/>
            <a:ext cx="2383852" cy="16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4" y="4087104"/>
            <a:ext cx="2383853" cy="169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2394" y="605463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do the dishes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33785" y="628610"/>
            <a:ext cx="264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move heavy things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5239" y="628610"/>
            <a:ext cx="343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repair a broken </a:t>
            </a:r>
            <a:r>
              <a:rPr lang="en-US" sz="2400" b="1" dirty="0">
                <a:solidFill>
                  <a:srgbClr val="FF0000"/>
                </a:solidFill>
              </a:rPr>
              <a:t>machine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604" y="1027845"/>
            <a:ext cx="207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iron clothes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34217" y="1032623"/>
            <a:ext cx="2032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put toys away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43610" y="1034634"/>
            <a:ext cx="177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make meals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65295 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30295 0.3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39236 0.3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151 0.742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3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1.48148E-6 L -0.33021 0.7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6528 0.7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6.jpg">
            <a:extLst>
              <a:ext uri="{FF2B5EF4-FFF2-40B4-BE49-F238E27FC236}">
                <a16:creationId xmlns:a16="http://schemas.microsoft.com/office/drawing/2014/main" id="{2033F374-B355-4407-BC03-1F42E3BEA7EE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5270104" y="1083403"/>
            <a:ext cx="3580103" cy="2477881"/>
          </a:xfrm>
          <a:prstGeom prst="rect">
            <a:avLst/>
          </a:prstGeom>
          <a:ln/>
        </p:spPr>
      </p:pic>
      <p:pic>
        <p:nvPicPr>
          <p:cNvPr id="5" name="image9.jpg">
            <a:extLst>
              <a:ext uri="{FF2B5EF4-FFF2-40B4-BE49-F238E27FC236}">
                <a16:creationId xmlns:a16="http://schemas.microsoft.com/office/drawing/2014/main" id="{57559BE9-79E2-4999-8CDA-71B362823FAF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5413406" y="1083403"/>
            <a:ext cx="3411940" cy="2072429"/>
          </a:xfrm>
          <a:prstGeom prst="rect">
            <a:avLst/>
          </a:prstGeom>
          <a:ln/>
        </p:spPr>
      </p:pic>
      <p:pic>
        <p:nvPicPr>
          <p:cNvPr id="6" name="image10.jpg">
            <a:extLst>
              <a:ext uri="{FF2B5EF4-FFF2-40B4-BE49-F238E27FC236}">
                <a16:creationId xmlns:a16="http://schemas.microsoft.com/office/drawing/2014/main" id="{2F1B5D4B-167B-4E37-AFA3-96BB92D1224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425836" y="1068524"/>
            <a:ext cx="3411940" cy="2507637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2F8E0-7D61-4212-8BD6-F456DFE2EC85}"/>
              </a:ext>
            </a:extLst>
          </p:cNvPr>
          <p:cNvSpPr txBox="1"/>
          <p:nvPr/>
        </p:nvSpPr>
        <p:spPr>
          <a:xfrm>
            <a:off x="651346" y="129972"/>
            <a:ext cx="2978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0FB7BD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* Vocabulary</a:t>
            </a:r>
            <a:endParaRPr lang="en-US" sz="3200" kern="0" dirty="0">
              <a:solidFill>
                <a:srgbClr val="0FB7B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885A4-B272-4875-B19D-13B7ED5A439B}"/>
              </a:ext>
            </a:extLst>
          </p:cNvPr>
          <p:cNvSpPr txBox="1"/>
          <p:nvPr/>
        </p:nvSpPr>
        <p:spPr>
          <a:xfrm>
            <a:off x="553885" y="1083403"/>
            <a:ext cx="2888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guard (n)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ɡɑːrd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pick (v) 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pɪk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water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wɔːtər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delicious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dɪˈlɪʃəs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understand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/ˌ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ʌndərˈstænd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helpful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helpfl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F57D0-EF65-4A44-A398-1926C43A634E}"/>
              </a:ext>
            </a:extLst>
          </p:cNvPr>
          <p:cNvSpPr txBox="1"/>
          <p:nvPr/>
        </p:nvSpPr>
        <p:spPr>
          <a:xfrm>
            <a:off x="3492715" y="1083403"/>
            <a:ext cx="1777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Bảo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vệ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Tưới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Ngon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Hiểu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Hữu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water">
            <a:hlinkClick r:id="" action="ppaction://media"/>
            <a:extLst>
              <a:ext uri="{FF2B5EF4-FFF2-40B4-BE49-F238E27FC236}">
                <a16:creationId xmlns:a16="http://schemas.microsoft.com/office/drawing/2014/main" id="{73782F8D-72BF-41F0-A632-08A17E868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340" y="1843249"/>
            <a:ext cx="345246" cy="345246"/>
          </a:xfrm>
          <a:prstGeom prst="rect">
            <a:avLst/>
          </a:prstGeom>
        </p:spPr>
      </p:pic>
      <p:pic>
        <p:nvPicPr>
          <p:cNvPr id="11" name="DELICIOUS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8D5D5DA-12C4-4438-96F8-B2B19F462B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077" y="2169122"/>
            <a:ext cx="345246" cy="345246"/>
          </a:xfrm>
          <a:prstGeom prst="rect">
            <a:avLst/>
          </a:prstGeom>
        </p:spPr>
      </p:pic>
      <p:pic>
        <p:nvPicPr>
          <p:cNvPr id="12" name="guard">
            <a:hlinkClick r:id="" action="ppaction://media"/>
            <a:extLst>
              <a:ext uri="{FF2B5EF4-FFF2-40B4-BE49-F238E27FC236}">
                <a16:creationId xmlns:a16="http://schemas.microsoft.com/office/drawing/2014/main" id="{BC307C97-2DB5-4AA4-8C35-EB8A157AA3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485" y="1083403"/>
            <a:ext cx="345246" cy="345246"/>
          </a:xfrm>
          <a:prstGeom prst="rect">
            <a:avLst/>
          </a:prstGeom>
        </p:spPr>
      </p:pic>
      <p:pic>
        <p:nvPicPr>
          <p:cNvPr id="13" name="helpful">
            <a:hlinkClick r:id="" action="ppaction://media"/>
            <a:extLst>
              <a:ext uri="{FF2B5EF4-FFF2-40B4-BE49-F238E27FC236}">
                <a16:creationId xmlns:a16="http://schemas.microsoft.com/office/drawing/2014/main" id="{043A9C09-E289-4D0C-B132-F6ACEC4A8E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852" y="3669939"/>
            <a:ext cx="345246" cy="345246"/>
          </a:xfrm>
          <a:prstGeom prst="rect">
            <a:avLst/>
          </a:prstGeom>
        </p:spPr>
      </p:pic>
      <p:pic>
        <p:nvPicPr>
          <p:cNvPr id="14" name="pick">
            <a:hlinkClick r:id="" action="ppaction://media"/>
            <a:extLst>
              <a:ext uri="{FF2B5EF4-FFF2-40B4-BE49-F238E27FC236}">
                <a16:creationId xmlns:a16="http://schemas.microsoft.com/office/drawing/2014/main" id="{08BD9A35-D9FD-4E2C-A260-D147F4B465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852" y="1498499"/>
            <a:ext cx="345246" cy="345246"/>
          </a:xfrm>
          <a:prstGeom prst="rect">
            <a:avLst/>
          </a:prstGeom>
        </p:spPr>
      </p:pic>
      <p:pic>
        <p:nvPicPr>
          <p:cNvPr id="15" name="understand">
            <a:hlinkClick r:id="" action="ppaction://media"/>
            <a:extLst>
              <a:ext uri="{FF2B5EF4-FFF2-40B4-BE49-F238E27FC236}">
                <a16:creationId xmlns:a16="http://schemas.microsoft.com/office/drawing/2014/main" id="{D6C6E62F-B686-4786-BD62-84FA8DBE2E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340" y="2983209"/>
            <a:ext cx="345246" cy="3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8" y="-198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F8E0-7D61-4212-8BD6-F456DFE2EC85}"/>
              </a:ext>
            </a:extLst>
          </p:cNvPr>
          <p:cNvSpPr txBox="1"/>
          <p:nvPr/>
        </p:nvSpPr>
        <p:spPr>
          <a:xfrm>
            <a:off x="651346" y="129972"/>
            <a:ext cx="4516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800" b="1" kern="0" dirty="0">
                <a:solidFill>
                  <a:srgbClr val="0FB7BD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* Checking vocabulary</a:t>
            </a:r>
            <a:endParaRPr lang="en-US" sz="2800" kern="0" dirty="0">
              <a:solidFill>
                <a:srgbClr val="0FB7B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228494" y="110494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946457" y="4392911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228494" y="2825107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27" tIns="45714" rIns="91427" bIns="45714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helpful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51346" y="2285906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27" tIns="45714" rIns="91427" bIns="45714" anchor="ctr"/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pick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38141" y="4272907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delicious 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819293" y="2101207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guard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60768" y="391588"/>
            <a:ext cx="3639887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</p:spTree>
    <p:extLst>
      <p:ext uri="{BB962C8B-B14F-4D97-AF65-F5344CB8AC3E}">
        <p14:creationId xmlns:p14="http://schemas.microsoft.com/office/powerpoint/2010/main" val="10529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C5FA7D-E2AF-4AA1-A8BD-9CBD46BFF9A2}"/>
              </a:ext>
            </a:extLst>
          </p:cNvPr>
          <p:cNvGrpSpPr/>
          <p:nvPr/>
        </p:nvGrpSpPr>
        <p:grpSpPr>
          <a:xfrm>
            <a:off x="5259033" y="1887453"/>
            <a:ext cx="2092993" cy="4002318"/>
            <a:chOff x="5259033" y="1887453"/>
            <a:chExt cx="2092993" cy="4002318"/>
          </a:xfrm>
        </p:grpSpPr>
        <p:sp>
          <p:nvSpPr>
            <p:cNvPr id="5" name="Rounded Rectangle 19">
              <a:extLst>
                <a:ext uri="{FF2B5EF4-FFF2-40B4-BE49-F238E27FC236}">
                  <a16:creationId xmlns:a16="http://schemas.microsoft.com/office/drawing/2014/main" id="{42FCE7F4-0E23-406D-AB37-594935B8C281}"/>
                </a:ext>
              </a:extLst>
            </p:cNvPr>
            <p:cNvSpPr/>
            <p:nvPr/>
          </p:nvSpPr>
          <p:spPr>
            <a:xfrm>
              <a:off x="5264098" y="1887453"/>
              <a:ext cx="2087928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our feelings</a:t>
              </a:r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BEDA650F-D3C0-42D8-8CBA-C092731B8649}"/>
                </a:ext>
              </a:extLst>
            </p:cNvPr>
            <p:cNvSpPr/>
            <p:nvPr/>
          </p:nvSpPr>
          <p:spPr>
            <a:xfrm>
              <a:off x="5259034" y="2753730"/>
              <a:ext cx="2092992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fruit</a:t>
              </a:r>
            </a:p>
          </p:txBody>
        </p:sp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63C4DBE8-9785-40FB-977F-542AE262F062}"/>
                </a:ext>
              </a:extLst>
            </p:cNvPr>
            <p:cNvSpPr/>
            <p:nvPr/>
          </p:nvSpPr>
          <p:spPr>
            <a:xfrm>
              <a:off x="5259033" y="3620007"/>
              <a:ext cx="2087928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the washing</a:t>
              </a: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928A4852-A196-4741-8AA5-8BC641CD55F4}"/>
                </a:ext>
              </a:extLst>
            </p:cNvPr>
            <p:cNvSpPr/>
            <p:nvPr/>
          </p:nvSpPr>
          <p:spPr>
            <a:xfrm>
              <a:off x="5259034" y="4486284"/>
              <a:ext cx="2087927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plants</a:t>
              </a:r>
            </a:p>
          </p:txBody>
        </p:sp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542351E3-B833-42DB-BA11-ED1347F1EA7C}"/>
                </a:ext>
              </a:extLst>
            </p:cNvPr>
            <p:cNvSpPr/>
            <p:nvPr/>
          </p:nvSpPr>
          <p:spPr>
            <a:xfrm>
              <a:off x="5259033" y="5352561"/>
              <a:ext cx="2087927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as a guard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71978" y="31790"/>
            <a:ext cx="801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in column A to the words or phrases in column B. Then listen, check and repeat them.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2621" y="125880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87D873-7EF0-42B1-A860-80B9720C08E7}"/>
              </a:ext>
            </a:extLst>
          </p:cNvPr>
          <p:cNvGrpSpPr/>
          <p:nvPr/>
        </p:nvGrpSpPr>
        <p:grpSpPr>
          <a:xfrm>
            <a:off x="1852660" y="1258803"/>
            <a:ext cx="2029478" cy="4630968"/>
            <a:chOff x="1723353" y="1471238"/>
            <a:chExt cx="2029478" cy="4630968"/>
          </a:xfrm>
        </p:grpSpPr>
        <p:sp>
          <p:nvSpPr>
            <p:cNvPr id="15" name="TextBox 14"/>
            <p:cNvSpPr txBox="1"/>
            <p:nvPr/>
          </p:nvSpPr>
          <p:spPr>
            <a:xfrm>
              <a:off x="2346941" y="147123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28418" y="209988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23354" y="2966165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23353" y="3832442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23354" y="4698719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23353" y="5564996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353" y="213482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3101" y="2140500"/>
              <a:ext cx="162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understand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3353" y="300365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3101" y="3009331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pick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4783" y="389657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4531" y="3902257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34783" y="476541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4531" y="4771088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water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4783" y="56348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4531" y="5640541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</a:t>
              </a:r>
              <a:endParaRPr lang="en-US" sz="24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264098" y="1887453"/>
            <a:ext cx="2087928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a.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fruit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59034" y="2753730"/>
            <a:ext cx="2092992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b.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the washing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59033" y="3620007"/>
            <a:ext cx="2087928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c.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our feelings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259034" y="4486284"/>
            <a:ext cx="2087927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d.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as a guard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259033" y="5352561"/>
            <a:ext cx="2087927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e.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plants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065919-1A0D-4C44-8D5B-F6ECA6DE4CE9}"/>
              </a:ext>
            </a:extLst>
          </p:cNvPr>
          <p:cNvCxnSpPr>
            <a:stCxn id="16" idx="3"/>
          </p:cNvCxnSpPr>
          <p:nvPr/>
        </p:nvCxnSpPr>
        <p:spPr>
          <a:xfrm>
            <a:off x="3882138" y="2156058"/>
            <a:ext cx="1376895" cy="1533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52A737-5BB1-4C4A-8286-94FD63C3C35C}"/>
              </a:ext>
            </a:extLst>
          </p:cNvPr>
          <p:cNvCxnSpPr/>
          <p:nvPr/>
        </p:nvCxnSpPr>
        <p:spPr>
          <a:xfrm flipV="1">
            <a:off x="3881020" y="2158897"/>
            <a:ext cx="1378013" cy="8469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5F54F0-C57C-4F06-9C29-D2CE3CCE9800}"/>
              </a:ext>
            </a:extLst>
          </p:cNvPr>
          <p:cNvCxnSpPr/>
          <p:nvPr/>
        </p:nvCxnSpPr>
        <p:spPr>
          <a:xfrm flipV="1">
            <a:off x="3881020" y="3027728"/>
            <a:ext cx="1378013" cy="855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D3EAC5-D9E6-4A74-8EC1-DFFD1AB9CA11}"/>
              </a:ext>
            </a:extLst>
          </p:cNvPr>
          <p:cNvCxnSpPr/>
          <p:nvPr/>
        </p:nvCxnSpPr>
        <p:spPr>
          <a:xfrm>
            <a:off x="3877073" y="4788422"/>
            <a:ext cx="1381960" cy="639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3C3921-C347-44E4-954B-C03CC226CECF}"/>
              </a:ext>
            </a:extLst>
          </p:cNvPr>
          <p:cNvCxnSpPr/>
          <p:nvPr/>
        </p:nvCxnSpPr>
        <p:spPr>
          <a:xfrm flipV="1">
            <a:off x="3877073" y="4789485"/>
            <a:ext cx="1381960" cy="8394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2_38">
            <a:hlinkClick r:id="" action="ppaction://media"/>
            <a:extLst>
              <a:ext uri="{FF2B5EF4-FFF2-40B4-BE49-F238E27FC236}">
                <a16:creationId xmlns:a16="http://schemas.microsoft.com/office/drawing/2014/main" id="{9DFBA487-9AFB-48B0-894A-F8B69E8B3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2797" y="447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95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3" y="41983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the activities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 can or can’t do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840" y="944162"/>
            <a:ext cx="1631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Example: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839" y="1467382"/>
            <a:ext cx="5786515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/>
              <a:t>- I can pick fruit but I can’t understand your feelings.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64259" y="1759973"/>
            <a:ext cx="2482756" cy="368488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10132" y="1803203"/>
            <a:ext cx="2333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</a:t>
            </a:r>
            <a:r>
              <a:rPr lang="en-GB" sz="2400" dirty="0">
                <a:latin typeface=".VnArial Narrow" pitchFamily="34" charset="0"/>
              </a:rPr>
              <a:t>. Pick fruit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2. Understand our feelings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3. Do the washing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4. Water plants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5. Work as a guard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839" y="2695401"/>
            <a:ext cx="493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latin typeface=".VnArial Narrow" pitchFamily="34" charset="0"/>
              </a:rPr>
              <a:t>I can water plants but I can’t word as a guard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.VnArial Narrow" pitchFamily="34" charset="0"/>
              </a:rPr>
              <a:t>………….</a:t>
            </a:r>
          </a:p>
          <a:p>
            <a:endParaRPr lang="en-GB" sz="24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84" y="38533"/>
            <a:ext cx="780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information about what V10, a robot, can or can’t do. Ask and answer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02201"/>
              </p:ext>
            </p:extLst>
          </p:nvPr>
        </p:nvGraphicFramePr>
        <p:xfrm>
          <a:off x="405244" y="1050630"/>
          <a:ext cx="8229600" cy="39231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5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4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Skills of</a:t>
                      </a:r>
                      <a:r>
                        <a:rPr lang="en-US" sz="2600" b="1" baseline="0" dirty="0"/>
                        <a:t> V10</a:t>
                      </a:r>
                      <a:endParaRPr lang="en-US" sz="2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Can’t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 dirty="0"/>
                        <a:t>Repair a broken machine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Do the washing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Work</a:t>
                      </a:r>
                      <a:r>
                        <a:rPr lang="en-US" sz="2400" baseline="0"/>
                        <a:t> as a guard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Read our</a:t>
                      </a:r>
                      <a:r>
                        <a:rPr lang="en-US" sz="2400" baseline="0"/>
                        <a:t> moods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Water</a:t>
                      </a:r>
                      <a:r>
                        <a:rPr lang="en-US" sz="2400" baseline="0"/>
                        <a:t> plants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Understand what</a:t>
                      </a:r>
                      <a:r>
                        <a:rPr lang="en-US" sz="2400" baseline="0"/>
                        <a:t> we say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0680" y="4999292"/>
            <a:ext cx="1527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1523" y="4992665"/>
            <a:ext cx="41852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/>
              <a:t>A:  </a:t>
            </a:r>
            <a:r>
              <a:rPr lang="en-US" sz="2600" dirty="0"/>
              <a:t>Can V10 do the washing?  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B:  </a:t>
            </a:r>
            <a:r>
              <a:rPr lang="en-US" sz="2600" dirty="0"/>
              <a:t>Yes, it can.</a:t>
            </a: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84" y="38533"/>
            <a:ext cx="780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information about what V10, a robot, can or can’t do. Ask and answer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38772"/>
              </p:ext>
            </p:extLst>
          </p:nvPr>
        </p:nvGraphicFramePr>
        <p:xfrm>
          <a:off x="405244" y="1050630"/>
          <a:ext cx="8229600" cy="39231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5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4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Skills of</a:t>
                      </a:r>
                      <a:r>
                        <a:rPr lang="en-US" sz="2600" b="1" baseline="0" dirty="0"/>
                        <a:t> V10</a:t>
                      </a:r>
                      <a:endParaRPr lang="en-US" sz="2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Can’t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 dirty="0"/>
                        <a:t>Repair a broken machine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Do the washing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Work</a:t>
                      </a:r>
                      <a:r>
                        <a:rPr lang="en-US" sz="2400" baseline="0"/>
                        <a:t> as a guard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Read our</a:t>
                      </a:r>
                      <a:r>
                        <a:rPr lang="en-US" sz="2400" baseline="0"/>
                        <a:t> moods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Water</a:t>
                      </a:r>
                      <a:r>
                        <a:rPr lang="en-US" sz="2400" baseline="0"/>
                        <a:t> plants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Understand what</a:t>
                      </a:r>
                      <a:r>
                        <a:rPr lang="en-US" sz="2400" baseline="0"/>
                        <a:t> we say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57746" y="5142454"/>
            <a:ext cx="59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A: </a:t>
            </a:r>
            <a:r>
              <a:rPr lang="en-US" sz="2400" dirty="0">
                <a:latin typeface=".VnArial Narrow" pitchFamily="34" charset="0"/>
              </a:rPr>
              <a:t>Can V10 repair a broken machine?</a:t>
            </a:r>
          </a:p>
          <a:p>
            <a:r>
              <a:rPr lang="en-US" sz="2400" b="1" dirty="0">
                <a:solidFill>
                  <a:srgbClr val="0070C0"/>
                </a:solidFill>
                <a:latin typeface=".VnArial Narrow" pitchFamily="34" charset="0"/>
              </a:rPr>
              <a:t>B: </a:t>
            </a:r>
            <a:r>
              <a:rPr lang="en-US" sz="2400" dirty="0">
                <a:latin typeface=".VnArial Narrow" pitchFamily="34" charset="0"/>
              </a:rPr>
              <a:t>No, it can’t.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0472" y="5144871"/>
            <a:ext cx="551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rial Narrow" pitchFamily="34" charset="0"/>
              </a:rPr>
              <a:t>A: Can V10 read our mood?</a:t>
            </a:r>
          </a:p>
          <a:p>
            <a:r>
              <a:rPr lang="en-US" sz="2400" dirty="0">
                <a:latin typeface=".VnArial Narrow" pitchFamily="34" charset="0"/>
              </a:rPr>
              <a:t>B: No: It can't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1709" y="51635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.VnArial Narrow" pitchFamily="34" charset="0"/>
                <a:ea typeface="Times New Roman"/>
                <a:cs typeface="Times New Roman"/>
              </a:rPr>
              <a:t>A: Can V10 water plant?</a:t>
            </a:r>
          </a:p>
          <a:p>
            <a:r>
              <a:rPr lang="en-US" sz="2400" dirty="0">
                <a:latin typeface=".VnArial Narrow" pitchFamily="34" charset="0"/>
                <a:ea typeface="Times New Roman"/>
                <a:cs typeface="Times New Roman"/>
              </a:rPr>
              <a:t>B: Yes, it can</a:t>
            </a:r>
          </a:p>
        </p:txBody>
      </p:sp>
    </p:spTree>
    <p:extLst>
      <p:ext uri="{BB962C8B-B14F-4D97-AF65-F5344CB8AC3E}">
        <p14:creationId xmlns:p14="http://schemas.microsoft.com/office/powerpoint/2010/main" val="15692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603</Words>
  <Application>Microsoft Office PowerPoint</Application>
  <PresentationFormat>On-screen Show (4:3)</PresentationFormat>
  <Paragraphs>133</Paragraphs>
  <Slides>14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.VnArial</vt:lpstr>
      <vt:lpstr>.VnArial Narrow</vt:lpstr>
      <vt:lpstr>Arial</vt:lpstr>
      <vt:lpstr>Calibri</vt:lpstr>
      <vt:lpstr>Calibri Light</vt:lpstr>
      <vt:lpstr>Mali Medium</vt:lpstr>
      <vt:lpstr>Times New Roman</vt:lpstr>
      <vt:lpstr>VNI-Ariston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106</cp:revision>
  <dcterms:created xsi:type="dcterms:W3CDTF">2020-12-09T02:04:09Z</dcterms:created>
  <dcterms:modified xsi:type="dcterms:W3CDTF">2024-05-17T09:50:51Z</dcterms:modified>
</cp:coreProperties>
</file>