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9" r:id="rId2"/>
    <p:sldId id="290" r:id="rId3"/>
    <p:sldId id="291" r:id="rId4"/>
    <p:sldId id="278" r:id="rId5"/>
    <p:sldId id="277" r:id="rId6"/>
    <p:sldId id="280" r:id="rId7"/>
    <p:sldId id="282" r:id="rId8"/>
    <p:sldId id="286" r:id="rId9"/>
    <p:sldId id="283" r:id="rId10"/>
    <p:sldId id="284" r:id="rId11"/>
    <p:sldId id="298" r:id="rId12"/>
    <p:sldId id="300" r:id="rId13"/>
    <p:sldId id="301" r:id="rId14"/>
    <p:sldId id="302" r:id="rId15"/>
    <p:sldId id="303" r:id="rId16"/>
    <p:sldId id="304" r:id="rId17"/>
    <p:sldId id="305" r:id="rId18"/>
    <p:sldId id="285" r:id="rId19"/>
    <p:sldId id="306" r:id="rId20"/>
    <p:sldId id="30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A69"/>
    <a:srgbClr val="6ECFF6"/>
    <a:srgbClr val="0FB7BD"/>
    <a:srgbClr val="C4E9FC"/>
    <a:srgbClr val="92DBF8"/>
    <a:srgbClr val="FAC5BE"/>
    <a:srgbClr val="F8ACA2"/>
    <a:srgbClr val="F09456"/>
    <a:srgbClr val="F490AD"/>
    <a:srgbClr val="EF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59" d="100"/>
          <a:sy n="59" d="100"/>
        </p:scale>
        <p:origin x="144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88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8.jpeg"/><Relationship Id="rId10" Type="http://schemas.openxmlformats.org/officeDocument/2006/relationships/image" Target="../media/image36.png"/><Relationship Id="rId4" Type="http://schemas.openxmlformats.org/officeDocument/2006/relationships/image" Target="../media/image17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44054" y="1649323"/>
            <a:ext cx="7274035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VNI-Ariston" pitchFamily="2" charset="0"/>
              </a:rPr>
              <a:t>Good morning class!!!</a:t>
            </a:r>
            <a:endParaRPr lang="en-US" sz="5400" b="1" dirty="0">
              <a:solidFill>
                <a:srgbClr val="FF0000"/>
              </a:solidFill>
              <a:latin typeface="VNI-Ariston" pitchFamily="2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72344" y="34337"/>
            <a:ext cx="7395474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3200" b="1" dirty="0">
                <a:solidFill>
                  <a:srgbClr val="005AAB"/>
                </a:solidFill>
                <a:latin typeface="VNI-Ariston" pitchFamily="2" charset="0"/>
              </a:rPr>
              <a:t>Nguyen Binh </a:t>
            </a:r>
            <a:r>
              <a:rPr lang="en-GB" sz="3200" b="1" dirty="0" err="1">
                <a:solidFill>
                  <a:srgbClr val="005AAB"/>
                </a:solidFill>
                <a:latin typeface="VNI-Ariston" pitchFamily="2" charset="0"/>
              </a:rPr>
              <a:t>Khiem</a:t>
            </a:r>
            <a:r>
              <a:rPr lang="en-GB" sz="3200" b="1" dirty="0">
                <a:solidFill>
                  <a:srgbClr val="005AAB"/>
                </a:solidFill>
                <a:latin typeface="VNI-Ariston" pitchFamily="2" charset="0"/>
              </a:rPr>
              <a:t> secondary school</a:t>
            </a:r>
            <a:endParaRPr lang="en-US" sz="3200" b="1" dirty="0">
              <a:solidFill>
                <a:srgbClr val="005AAB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95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807403" y="174811"/>
            <a:ext cx="8238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following activities with the pictures.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994" y="78046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77" y="782693"/>
            <a:ext cx="180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iron clothes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19994" y="126922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77" y="1271462"/>
            <a:ext cx="180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make meals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471356" y="78046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69539" y="782693"/>
            <a:ext cx="2540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move heavy things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471356" y="126922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69539" y="1271462"/>
            <a:ext cx="211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do the dishes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549430" y="78046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78786" y="782693"/>
            <a:ext cx="326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repair a broken machine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549430" y="126922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f.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89177" y="1271462"/>
            <a:ext cx="211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put toys away</a:t>
            </a:r>
            <a:endParaRPr lang="en-US" sz="2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90"/>
          <a:stretch/>
        </p:blipFill>
        <p:spPr>
          <a:xfrm>
            <a:off x="919446" y="2115073"/>
            <a:ext cx="1872525" cy="1989654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20" y="2215001"/>
            <a:ext cx="2587576" cy="2050634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/>
          <a:stretch/>
        </p:blipFill>
        <p:spPr>
          <a:xfrm>
            <a:off x="5117677" y="2296643"/>
            <a:ext cx="2776146" cy="2202432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9"/>
          <a:stretch/>
        </p:blipFill>
        <p:spPr>
          <a:xfrm flipH="1">
            <a:off x="518177" y="4063320"/>
            <a:ext cx="2369904" cy="216576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10" y="4309634"/>
            <a:ext cx="2879173" cy="1919448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 b="18590"/>
          <a:stretch/>
        </p:blipFill>
        <p:spPr>
          <a:xfrm>
            <a:off x="2773188" y="4228747"/>
            <a:ext cx="1926569" cy="2081221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4" name="Oval 23"/>
          <p:cNvSpPr/>
          <p:nvPr/>
        </p:nvSpPr>
        <p:spPr>
          <a:xfrm>
            <a:off x="1940544" y="1614593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4178867" y="2164346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7000403" y="2251092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1972820" y="4187704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8" name="Oval 27"/>
          <p:cNvSpPr/>
          <p:nvPr/>
        </p:nvSpPr>
        <p:spPr>
          <a:xfrm>
            <a:off x="4178028" y="4484381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9" name="Oval 28"/>
          <p:cNvSpPr/>
          <p:nvPr/>
        </p:nvSpPr>
        <p:spPr>
          <a:xfrm>
            <a:off x="6771888" y="4630310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68311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activities with the pictures.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C13DEC-1637-4A83-88FF-11CF4286A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922" y="347587"/>
            <a:ext cx="2224793" cy="609043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FEBFDF6-DE0C-485A-BB42-C548131F8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4" y="1176811"/>
            <a:ext cx="5538257" cy="504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25">
            <a:extLst>
              <a:ext uri="{FF2B5EF4-FFF2-40B4-BE49-F238E27FC236}">
                <a16:creationId xmlns:a16="http://schemas.microsoft.com/office/drawing/2014/main" id="{5CB37110-6ABC-48C7-8B82-78E6F1E160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411443" y="1575234"/>
            <a:ext cx="488610" cy="6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5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activities with the pictures.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81C015-A8BA-4BEC-BEA6-3BEF18C28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493" y="231292"/>
            <a:ext cx="2069528" cy="6395416"/>
          </a:xfrm>
          <a:prstGeom prst="rect">
            <a:avLst/>
          </a:prstGeom>
        </p:spPr>
      </p:pic>
      <p:pic>
        <p:nvPicPr>
          <p:cNvPr id="8" name="รูปภาพ 25">
            <a:extLst>
              <a:ext uri="{FF2B5EF4-FFF2-40B4-BE49-F238E27FC236}">
                <a16:creationId xmlns:a16="http://schemas.microsoft.com/office/drawing/2014/main" id="{5941241F-ED44-4AE7-A4F6-E89C2D3FD0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350543" y="2601929"/>
            <a:ext cx="488610" cy="65060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F054E6F-FD2E-4E5D-97E0-CF0AE47CC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28" y="1214116"/>
            <a:ext cx="5711491" cy="520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activities with the pictures.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81C015-A8BA-4BEC-BEA6-3BEF18C28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493" y="100666"/>
            <a:ext cx="2069528" cy="6395416"/>
          </a:xfrm>
          <a:prstGeom prst="rect">
            <a:avLst/>
          </a:prstGeom>
        </p:spPr>
      </p:pic>
      <p:pic>
        <p:nvPicPr>
          <p:cNvPr id="8" name="รูปภาพ 25">
            <a:extLst>
              <a:ext uri="{FF2B5EF4-FFF2-40B4-BE49-F238E27FC236}">
                <a16:creationId xmlns:a16="http://schemas.microsoft.com/office/drawing/2014/main" id="{5941241F-ED44-4AE7-A4F6-E89C2D3FD0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97008" y="4564417"/>
            <a:ext cx="488610" cy="65060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7AFCC15-9D4A-4A0C-A152-028E8CADC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8" y="848580"/>
            <a:ext cx="5422733" cy="494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activities with the pictures.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81C015-A8BA-4BEC-BEA6-3BEF18C28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493" y="231292"/>
            <a:ext cx="2069528" cy="6395416"/>
          </a:xfrm>
          <a:prstGeom prst="rect">
            <a:avLst/>
          </a:prstGeom>
        </p:spPr>
      </p:pic>
      <p:pic>
        <p:nvPicPr>
          <p:cNvPr id="8" name="รูปภาพ 25">
            <a:extLst>
              <a:ext uri="{FF2B5EF4-FFF2-40B4-BE49-F238E27FC236}">
                <a16:creationId xmlns:a16="http://schemas.microsoft.com/office/drawing/2014/main" id="{5941241F-ED44-4AE7-A4F6-E89C2D3FD0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339350" y="3692791"/>
            <a:ext cx="488610" cy="65060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5300733-D576-4A70-950C-A0644792D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41" y="914460"/>
            <a:ext cx="5254291" cy="478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activities with the pictures.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81C015-A8BA-4BEC-BEA6-3BEF18C28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783" y="158722"/>
            <a:ext cx="2069528" cy="6395416"/>
          </a:xfrm>
          <a:prstGeom prst="rect">
            <a:avLst/>
          </a:prstGeom>
        </p:spPr>
      </p:pic>
      <p:pic>
        <p:nvPicPr>
          <p:cNvPr id="8" name="รูปภาพ 25">
            <a:extLst>
              <a:ext uri="{FF2B5EF4-FFF2-40B4-BE49-F238E27FC236}">
                <a16:creationId xmlns:a16="http://schemas.microsoft.com/office/drawing/2014/main" id="{5941241F-ED44-4AE7-A4F6-E89C2D3FD0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19042" y="5605123"/>
            <a:ext cx="488610" cy="65060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8FA565B-4996-48E5-B767-AFB4E2885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1"/>
          <a:stretch/>
        </p:blipFill>
        <p:spPr bwMode="auto">
          <a:xfrm>
            <a:off x="1412969" y="717769"/>
            <a:ext cx="3429000" cy="48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activities with the pictures.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81C015-A8BA-4BEC-BEA6-3BEF18C28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493" y="158722"/>
            <a:ext cx="2069528" cy="6395416"/>
          </a:xfrm>
          <a:prstGeom prst="rect">
            <a:avLst/>
          </a:prstGeom>
        </p:spPr>
      </p:pic>
      <p:pic>
        <p:nvPicPr>
          <p:cNvPr id="8" name="รูปภาพ 25">
            <a:extLst>
              <a:ext uri="{FF2B5EF4-FFF2-40B4-BE49-F238E27FC236}">
                <a16:creationId xmlns:a16="http://schemas.microsoft.com/office/drawing/2014/main" id="{5941241F-ED44-4AE7-A4F6-E89C2D3FD0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84976" y="445016"/>
            <a:ext cx="488610" cy="65060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7F2E93F-E732-45B7-9A7D-97C243966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33" y="828376"/>
            <a:ext cx="5218978" cy="46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activities with the pictures.</a:t>
            </a:r>
          </a:p>
        </p:txBody>
      </p:sp>
      <p:sp>
        <p:nvSpPr>
          <p:cNvPr id="7" name="Rectangle: Rounded Corners 34">
            <a:extLst>
              <a:ext uri="{FF2B5EF4-FFF2-40B4-BE49-F238E27FC236}">
                <a16:creationId xmlns:a16="http://schemas.microsoft.com/office/drawing/2014/main" id="{C5EF62D5-33B9-412B-ACD6-9ED72487B609}"/>
              </a:ext>
            </a:extLst>
          </p:cNvPr>
          <p:cNvSpPr/>
          <p:nvPr/>
        </p:nvSpPr>
        <p:spPr>
          <a:xfrm>
            <a:off x="0" y="24676"/>
            <a:ext cx="9144000" cy="10570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F519CF-AC16-4268-81B2-D1F257DFEE79}"/>
              </a:ext>
            </a:extLst>
          </p:cNvPr>
          <p:cNvGrpSpPr/>
          <p:nvPr/>
        </p:nvGrpSpPr>
        <p:grpSpPr>
          <a:xfrm>
            <a:off x="219995" y="205965"/>
            <a:ext cx="2102050" cy="463898"/>
            <a:chOff x="219994" y="1172338"/>
            <a:chExt cx="2102050" cy="463898"/>
          </a:xfrm>
        </p:grpSpPr>
        <p:sp>
          <p:nvSpPr>
            <p:cNvPr id="9" name="TextBox 8"/>
            <p:cNvSpPr txBox="1"/>
            <p:nvPr/>
          </p:nvSpPr>
          <p:spPr>
            <a:xfrm>
              <a:off x="219994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8177" y="1174571"/>
              <a:ext cx="180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iron clothes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7B4218-002A-4E4F-8C0B-2AB340ACA3DF}"/>
              </a:ext>
            </a:extLst>
          </p:cNvPr>
          <p:cNvGrpSpPr/>
          <p:nvPr/>
        </p:nvGrpSpPr>
        <p:grpSpPr>
          <a:xfrm>
            <a:off x="219995" y="694734"/>
            <a:ext cx="2102050" cy="463898"/>
            <a:chOff x="219994" y="1661107"/>
            <a:chExt cx="2102050" cy="463898"/>
          </a:xfrm>
        </p:grpSpPr>
        <p:sp>
          <p:nvSpPr>
            <p:cNvPr id="12" name="TextBox 11"/>
            <p:cNvSpPr txBox="1"/>
            <p:nvPr/>
          </p:nvSpPr>
          <p:spPr>
            <a:xfrm>
              <a:off x="219994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b.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8177" y="1663340"/>
              <a:ext cx="180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make meals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32FB39-8E37-4F3C-B315-7421468A315E}"/>
              </a:ext>
            </a:extLst>
          </p:cNvPr>
          <p:cNvGrpSpPr/>
          <p:nvPr/>
        </p:nvGrpSpPr>
        <p:grpSpPr>
          <a:xfrm>
            <a:off x="2471357" y="205965"/>
            <a:ext cx="2838396" cy="463898"/>
            <a:chOff x="2471356" y="1172338"/>
            <a:chExt cx="2838396" cy="463898"/>
          </a:xfrm>
        </p:grpSpPr>
        <p:sp>
          <p:nvSpPr>
            <p:cNvPr id="15" name="TextBox 14"/>
            <p:cNvSpPr txBox="1"/>
            <p:nvPr/>
          </p:nvSpPr>
          <p:spPr>
            <a:xfrm>
              <a:off x="2471356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c.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69539" y="1174571"/>
              <a:ext cx="2540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move heavy things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6143F4-973C-43AB-99DD-B566DBECEF18}"/>
              </a:ext>
            </a:extLst>
          </p:cNvPr>
          <p:cNvGrpSpPr/>
          <p:nvPr/>
        </p:nvGrpSpPr>
        <p:grpSpPr>
          <a:xfrm>
            <a:off x="2471357" y="694734"/>
            <a:ext cx="2412368" cy="463898"/>
            <a:chOff x="2471356" y="1661107"/>
            <a:chExt cx="2412368" cy="463898"/>
          </a:xfrm>
        </p:grpSpPr>
        <p:sp>
          <p:nvSpPr>
            <p:cNvPr id="18" name="TextBox 17"/>
            <p:cNvSpPr txBox="1"/>
            <p:nvPr/>
          </p:nvSpPr>
          <p:spPr>
            <a:xfrm>
              <a:off x="2471356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d.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69539" y="1663340"/>
              <a:ext cx="211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 do the dishes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3E9E4B-F033-4081-9183-CFBEFDE4B09A}"/>
              </a:ext>
            </a:extLst>
          </p:cNvPr>
          <p:cNvGrpSpPr/>
          <p:nvPr/>
        </p:nvGrpSpPr>
        <p:grpSpPr>
          <a:xfrm>
            <a:off x="5549431" y="205965"/>
            <a:ext cx="3594569" cy="463898"/>
            <a:chOff x="5549430" y="1172338"/>
            <a:chExt cx="3594569" cy="463898"/>
          </a:xfrm>
        </p:grpSpPr>
        <p:sp>
          <p:nvSpPr>
            <p:cNvPr id="21" name="TextBox 20"/>
            <p:cNvSpPr txBox="1"/>
            <p:nvPr/>
          </p:nvSpPr>
          <p:spPr>
            <a:xfrm>
              <a:off x="5549430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e.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878786" y="1174571"/>
              <a:ext cx="3265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repair a broken machine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1A497BF-CE2C-457B-B596-9F110004F8D0}"/>
              </a:ext>
            </a:extLst>
          </p:cNvPr>
          <p:cNvGrpSpPr/>
          <p:nvPr/>
        </p:nvGrpSpPr>
        <p:grpSpPr>
          <a:xfrm>
            <a:off x="5549431" y="694734"/>
            <a:ext cx="2453932" cy="463898"/>
            <a:chOff x="5549430" y="1661107"/>
            <a:chExt cx="2453932" cy="463898"/>
          </a:xfrm>
        </p:grpSpPr>
        <p:sp>
          <p:nvSpPr>
            <p:cNvPr id="24" name="TextBox 23"/>
            <p:cNvSpPr txBox="1"/>
            <p:nvPr/>
          </p:nvSpPr>
          <p:spPr>
            <a:xfrm>
              <a:off x="5549430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f.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89177" y="1663340"/>
              <a:ext cx="211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put toys away</a:t>
              </a:r>
              <a:endParaRPr lang="en-US" sz="24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1177AE-E0F3-41A0-A32D-B032929F393F}"/>
              </a:ext>
            </a:extLst>
          </p:cNvPr>
          <p:cNvGrpSpPr/>
          <p:nvPr/>
        </p:nvGrpSpPr>
        <p:grpSpPr>
          <a:xfrm>
            <a:off x="394163" y="1375026"/>
            <a:ext cx="1927882" cy="1947304"/>
            <a:chOff x="919446" y="2195153"/>
            <a:chExt cx="1872525" cy="209825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90"/>
            <a:stretch/>
          </p:blipFill>
          <p:spPr>
            <a:xfrm>
              <a:off x="919446" y="2303755"/>
              <a:ext cx="1872525" cy="1989654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28" name="Oval 27"/>
            <p:cNvSpPr/>
            <p:nvPr/>
          </p:nvSpPr>
          <p:spPr>
            <a:xfrm>
              <a:off x="1940544" y="2195153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51B6DC-8568-481A-A533-7E94EC21B429}"/>
              </a:ext>
            </a:extLst>
          </p:cNvPr>
          <p:cNvGrpSpPr/>
          <p:nvPr/>
        </p:nvGrpSpPr>
        <p:grpSpPr>
          <a:xfrm>
            <a:off x="3018707" y="1317728"/>
            <a:ext cx="2300154" cy="1950119"/>
            <a:chOff x="2573620" y="2353028"/>
            <a:chExt cx="2587576" cy="210128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620" y="2403683"/>
              <a:ext cx="2587576" cy="2050634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31" name="Oval 30"/>
            <p:cNvSpPr/>
            <p:nvPr/>
          </p:nvSpPr>
          <p:spPr>
            <a:xfrm>
              <a:off x="4178867" y="2353028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64C9F5C-9E4A-40E3-8DF2-961A2F498240}"/>
              </a:ext>
            </a:extLst>
          </p:cNvPr>
          <p:cNvGrpSpPr/>
          <p:nvPr/>
        </p:nvGrpSpPr>
        <p:grpSpPr>
          <a:xfrm>
            <a:off x="6147859" y="1297610"/>
            <a:ext cx="2482291" cy="2086260"/>
            <a:chOff x="5117677" y="2439774"/>
            <a:chExt cx="2776146" cy="224798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7"/>
            <a:stretch/>
          </p:blipFill>
          <p:spPr>
            <a:xfrm>
              <a:off x="5117677" y="2485325"/>
              <a:ext cx="2776146" cy="2202432"/>
            </a:xfrm>
            <a:prstGeom prst="ellipse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7000403" y="2439774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B92739D-F9E6-4CAE-A0D3-DD2A1B6A6BE9}"/>
              </a:ext>
            </a:extLst>
          </p:cNvPr>
          <p:cNvGrpSpPr/>
          <p:nvPr/>
        </p:nvGrpSpPr>
        <p:grpSpPr>
          <a:xfrm>
            <a:off x="179710" y="3954048"/>
            <a:ext cx="2181809" cy="1805198"/>
            <a:chOff x="518177" y="4235588"/>
            <a:chExt cx="2369904" cy="2182176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79"/>
            <a:stretch/>
          </p:blipFill>
          <p:spPr>
            <a:xfrm flipH="1">
              <a:off x="518177" y="4252002"/>
              <a:ext cx="2369904" cy="2165762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37" name="Oval 36"/>
            <p:cNvSpPr/>
            <p:nvPr/>
          </p:nvSpPr>
          <p:spPr>
            <a:xfrm>
              <a:off x="2092520" y="4235588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1202DEE-2BDC-4AD3-824C-F19214EBC62A}"/>
              </a:ext>
            </a:extLst>
          </p:cNvPr>
          <p:cNvGrpSpPr/>
          <p:nvPr/>
        </p:nvGrpSpPr>
        <p:grpSpPr>
          <a:xfrm>
            <a:off x="3385452" y="4055003"/>
            <a:ext cx="1773661" cy="1721683"/>
            <a:chOff x="2773188" y="4417429"/>
            <a:chExt cx="1926569" cy="208122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4" b="18590"/>
            <a:stretch/>
          </p:blipFill>
          <p:spPr>
            <a:xfrm>
              <a:off x="2773188" y="4417429"/>
              <a:ext cx="1926569" cy="2081221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0" name="Oval 39"/>
            <p:cNvSpPr/>
            <p:nvPr/>
          </p:nvSpPr>
          <p:spPr>
            <a:xfrm>
              <a:off x="4178028" y="4673063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87148C-59AF-435B-BB3A-B937FDA04FC3}"/>
              </a:ext>
            </a:extLst>
          </p:cNvPr>
          <p:cNvGrpSpPr/>
          <p:nvPr/>
        </p:nvGrpSpPr>
        <p:grpSpPr>
          <a:xfrm>
            <a:off x="6147860" y="4135890"/>
            <a:ext cx="2650658" cy="1587857"/>
            <a:chOff x="4304110" y="4498316"/>
            <a:chExt cx="2879173" cy="19194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110" y="4498316"/>
              <a:ext cx="2879173" cy="1919448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3" name="Oval 42"/>
            <p:cNvSpPr/>
            <p:nvPr/>
          </p:nvSpPr>
          <p:spPr>
            <a:xfrm>
              <a:off x="6771888" y="481899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82B3304-568A-4466-ACBE-BF1BD763A2E3}"/>
              </a:ext>
            </a:extLst>
          </p:cNvPr>
          <p:cNvGrpSpPr/>
          <p:nvPr/>
        </p:nvGrpSpPr>
        <p:grpSpPr>
          <a:xfrm>
            <a:off x="219995" y="5692736"/>
            <a:ext cx="2412368" cy="463898"/>
            <a:chOff x="2471356" y="1661107"/>
            <a:chExt cx="2412368" cy="46389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DF04952-55A5-4369-A98C-F6EAB9153B8A}"/>
                </a:ext>
              </a:extLst>
            </p:cNvPr>
            <p:cNvSpPr txBox="1"/>
            <p:nvPr/>
          </p:nvSpPr>
          <p:spPr>
            <a:xfrm>
              <a:off x="2471356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d.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8305DED-0671-4CD5-81A4-70F84952743B}"/>
                </a:ext>
              </a:extLst>
            </p:cNvPr>
            <p:cNvSpPr txBox="1"/>
            <p:nvPr/>
          </p:nvSpPr>
          <p:spPr>
            <a:xfrm>
              <a:off x="2769539" y="1663340"/>
              <a:ext cx="211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 do the dishes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841F39E-EFD3-4C96-830D-524626454546}"/>
              </a:ext>
            </a:extLst>
          </p:cNvPr>
          <p:cNvGrpSpPr/>
          <p:nvPr/>
        </p:nvGrpSpPr>
        <p:grpSpPr>
          <a:xfrm>
            <a:off x="5591523" y="3359084"/>
            <a:ext cx="3580055" cy="473946"/>
            <a:chOff x="5549430" y="1160057"/>
            <a:chExt cx="3580055" cy="473946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D2F2D08-91C6-48F7-969A-8F42E5D2D53A}"/>
                </a:ext>
              </a:extLst>
            </p:cNvPr>
            <p:cNvSpPr txBox="1"/>
            <p:nvPr/>
          </p:nvSpPr>
          <p:spPr>
            <a:xfrm>
              <a:off x="5549430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e.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0A22ACD-15EF-4001-ACE1-9473F2CC3CB9}"/>
                </a:ext>
              </a:extLst>
            </p:cNvPr>
            <p:cNvSpPr txBox="1"/>
            <p:nvPr/>
          </p:nvSpPr>
          <p:spPr>
            <a:xfrm>
              <a:off x="5864272" y="1160057"/>
              <a:ext cx="3265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repair a broken machine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11233C7-CD3E-4D92-B545-B0B48E67BADB}"/>
              </a:ext>
            </a:extLst>
          </p:cNvPr>
          <p:cNvGrpSpPr/>
          <p:nvPr/>
        </p:nvGrpSpPr>
        <p:grpSpPr>
          <a:xfrm>
            <a:off x="6621241" y="5623284"/>
            <a:ext cx="2102050" cy="463898"/>
            <a:chOff x="219994" y="1172338"/>
            <a:chExt cx="2102050" cy="46389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07697B-2E27-4AEF-9B87-C99080B6EE7A}"/>
                </a:ext>
              </a:extLst>
            </p:cNvPr>
            <p:cNvSpPr txBox="1"/>
            <p:nvPr/>
          </p:nvSpPr>
          <p:spPr>
            <a:xfrm>
              <a:off x="219994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a.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05C9775-30E9-40A9-A5B2-54E9BE1B7B73}"/>
                </a:ext>
              </a:extLst>
            </p:cNvPr>
            <p:cNvSpPr txBox="1"/>
            <p:nvPr/>
          </p:nvSpPr>
          <p:spPr>
            <a:xfrm>
              <a:off x="518177" y="1174571"/>
              <a:ext cx="180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iron clothes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1DECBFD-963B-4DE8-BC6E-FAE602785C90}"/>
              </a:ext>
            </a:extLst>
          </p:cNvPr>
          <p:cNvGrpSpPr/>
          <p:nvPr/>
        </p:nvGrpSpPr>
        <p:grpSpPr>
          <a:xfrm>
            <a:off x="103883" y="3336423"/>
            <a:ext cx="2102050" cy="463898"/>
            <a:chOff x="219994" y="1661107"/>
            <a:chExt cx="2102050" cy="46389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FC8B5A7-E711-47F3-B9E0-D23A63B69A98}"/>
                </a:ext>
              </a:extLst>
            </p:cNvPr>
            <p:cNvSpPr txBox="1"/>
            <p:nvPr/>
          </p:nvSpPr>
          <p:spPr>
            <a:xfrm>
              <a:off x="219994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b.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7AF2AD2-D7F1-4D5D-977A-9EC21B0A55AB}"/>
                </a:ext>
              </a:extLst>
            </p:cNvPr>
            <p:cNvSpPr txBox="1"/>
            <p:nvPr/>
          </p:nvSpPr>
          <p:spPr>
            <a:xfrm>
              <a:off x="518177" y="1663340"/>
              <a:ext cx="180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make meals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7481FCB-5A10-46BA-9990-8AD3C0AD170D}"/>
              </a:ext>
            </a:extLst>
          </p:cNvPr>
          <p:cNvGrpSpPr/>
          <p:nvPr/>
        </p:nvGrpSpPr>
        <p:grpSpPr>
          <a:xfrm>
            <a:off x="3183086" y="5680947"/>
            <a:ext cx="2453932" cy="463898"/>
            <a:chOff x="5549430" y="1661107"/>
            <a:chExt cx="2453932" cy="463898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16ED39A-45B0-4A2F-BDBE-660D7AD1E47E}"/>
                </a:ext>
              </a:extLst>
            </p:cNvPr>
            <p:cNvSpPr txBox="1"/>
            <p:nvPr/>
          </p:nvSpPr>
          <p:spPr>
            <a:xfrm>
              <a:off x="5549430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f.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ABC5070-6105-4156-B5F9-EB39E854F7A0}"/>
                </a:ext>
              </a:extLst>
            </p:cNvPr>
            <p:cNvSpPr txBox="1"/>
            <p:nvPr/>
          </p:nvSpPr>
          <p:spPr>
            <a:xfrm>
              <a:off x="5889177" y="1663340"/>
              <a:ext cx="211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put toys away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2D1D17E-1BEE-4D4C-8A5C-D8F29431DA44}"/>
              </a:ext>
            </a:extLst>
          </p:cNvPr>
          <p:cNvGrpSpPr/>
          <p:nvPr/>
        </p:nvGrpSpPr>
        <p:grpSpPr>
          <a:xfrm>
            <a:off x="2680557" y="3301114"/>
            <a:ext cx="3138723" cy="463898"/>
            <a:chOff x="2398786" y="1172338"/>
            <a:chExt cx="3138723" cy="463898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A4C0C5C-A5CD-4CEB-8428-4015A0CE24DB}"/>
                </a:ext>
              </a:extLst>
            </p:cNvPr>
            <p:cNvSpPr txBox="1"/>
            <p:nvPr/>
          </p:nvSpPr>
          <p:spPr>
            <a:xfrm>
              <a:off x="2398786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c.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8BA2B63-0694-4C15-807C-376DD9D6C0C2}"/>
                </a:ext>
              </a:extLst>
            </p:cNvPr>
            <p:cNvSpPr txBox="1"/>
            <p:nvPr/>
          </p:nvSpPr>
          <p:spPr>
            <a:xfrm>
              <a:off x="2722422" y="1174571"/>
              <a:ext cx="2815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move heavy things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02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70163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807403" y="606025"/>
            <a:ext cx="8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A student mimes one of the activities in </a:t>
            </a:r>
            <a:r>
              <a:rPr lang="en-US" sz="24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the others try to guess. Then swap.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698" y="2190394"/>
            <a:ext cx="54760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i="1" dirty="0"/>
              <a:t>A:  </a:t>
            </a:r>
            <a:r>
              <a:rPr lang="en-US" sz="2600" dirty="0"/>
              <a:t>What am I doing?</a:t>
            </a:r>
          </a:p>
          <a:p>
            <a:pPr>
              <a:lnSpc>
                <a:spcPct val="200000"/>
              </a:lnSpc>
            </a:pPr>
            <a:r>
              <a:rPr lang="en-US" sz="2600" b="1" i="1" dirty="0"/>
              <a:t>B:  </a:t>
            </a:r>
            <a:r>
              <a:rPr lang="en-US" sz="2600" dirty="0"/>
              <a:t>You’re doing the dishes.</a:t>
            </a:r>
          </a:p>
          <a:p>
            <a:pPr>
              <a:lnSpc>
                <a:spcPct val="200000"/>
              </a:lnSpc>
            </a:pPr>
            <a:r>
              <a:rPr lang="en-US" sz="2600" b="1" i="1" dirty="0"/>
              <a:t>A:  </a:t>
            </a:r>
            <a:r>
              <a:rPr lang="en-US" sz="2600" dirty="0"/>
              <a:t>Yes, that’s right. / No, try again.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03" y="161195"/>
            <a:ext cx="1331768" cy="3892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66342" y="100863"/>
            <a:ext cx="13317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807403" y="1475493"/>
            <a:ext cx="1549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450" y="1437022"/>
            <a:ext cx="2225380" cy="496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311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38112"/>
            <a:ext cx="9525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2428" y="2286000"/>
            <a:ext cx="79338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/>
              <a:t>-  </a:t>
            </a:r>
            <a:r>
              <a:rPr lang="en-US" sz="3600" dirty="0"/>
              <a:t>Learn all the new words by heart .</a:t>
            </a:r>
          </a:p>
          <a:p>
            <a:r>
              <a:rPr lang="en-US" sz="3600" dirty="0"/>
              <a:t>-  Read the dialogue again.</a:t>
            </a:r>
          </a:p>
          <a:p>
            <a:r>
              <a:rPr lang="en-US" sz="3600" dirty="0"/>
              <a:t>-  Prepare  lesson 2 ( A closer look 1)</a:t>
            </a:r>
            <a:r>
              <a:rPr lang="en-US" sz="3600" i="1" dirty="0"/>
              <a:t>.</a:t>
            </a:r>
            <a:endParaRPr lang="en-GB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1524000" y="381002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 homework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16" y="4067032"/>
            <a:ext cx="3437567" cy="261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703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0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71485" y="336788"/>
            <a:ext cx="334418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b="1" i="1" dirty="0"/>
              <a:t>* Guessing word</a:t>
            </a:r>
            <a:endParaRPr lang="en-US" sz="3600" dirty="0"/>
          </a:p>
        </p:txBody>
      </p:sp>
      <p:sp>
        <p:nvSpPr>
          <p:cNvPr id="7" name="Oval 6"/>
          <p:cNvSpPr/>
          <p:nvPr/>
        </p:nvSpPr>
        <p:spPr>
          <a:xfrm>
            <a:off x="145143" y="112262"/>
            <a:ext cx="1930400" cy="87085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.VnBahamasB" pitchFamily="34" charset="0"/>
              </a:rPr>
              <a:t>Game:</a:t>
            </a:r>
            <a:endParaRPr lang="en-US" sz="28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375442"/>
              </p:ext>
            </p:extLst>
          </p:nvPr>
        </p:nvGraphicFramePr>
        <p:xfrm>
          <a:off x="1277257" y="1422399"/>
          <a:ext cx="54864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C00000"/>
                          </a:solidFill>
                          <a:latin typeface=".VnBlack" pitchFamily="34" charset="0"/>
                        </a:rPr>
                        <a:t>R</a:t>
                      </a:r>
                      <a:endParaRPr lang="en-US" sz="3200" dirty="0">
                        <a:solidFill>
                          <a:srgbClr val="C00000"/>
                        </a:solidFill>
                        <a:latin typeface=".VnBlack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C00000"/>
                          </a:solidFill>
                          <a:latin typeface=".VnBlack" pitchFamily="34" charset="0"/>
                        </a:rPr>
                        <a:t>O</a:t>
                      </a:r>
                      <a:endParaRPr lang="en-US" sz="3200" dirty="0">
                        <a:solidFill>
                          <a:srgbClr val="C00000"/>
                        </a:solidFill>
                        <a:latin typeface=".VnBlack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C00000"/>
                          </a:solidFill>
                          <a:latin typeface=".VnBlack" pitchFamily="34" charset="0"/>
                        </a:rPr>
                        <a:t>B</a:t>
                      </a:r>
                      <a:endParaRPr lang="en-US" sz="3200" dirty="0">
                        <a:solidFill>
                          <a:srgbClr val="C00000"/>
                        </a:solidFill>
                        <a:latin typeface=".VnBlack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C00000"/>
                          </a:solidFill>
                          <a:latin typeface=".VnBlack" pitchFamily="34" charset="0"/>
                        </a:rPr>
                        <a:t>O</a:t>
                      </a:r>
                      <a:endParaRPr lang="en-US" sz="3200" dirty="0">
                        <a:solidFill>
                          <a:srgbClr val="C00000"/>
                        </a:solidFill>
                        <a:latin typeface=".VnBlack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C00000"/>
                          </a:solidFill>
                          <a:latin typeface=".VnBlack" pitchFamily="34" charset="0"/>
                        </a:rPr>
                        <a:t>T</a:t>
                      </a:r>
                      <a:endParaRPr lang="en-US" sz="3200" dirty="0">
                        <a:solidFill>
                          <a:srgbClr val="C00000"/>
                        </a:solidFill>
                        <a:latin typeface=".VnBlack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C00000"/>
                          </a:solidFill>
                          <a:latin typeface=".VnBlack" pitchFamily="34" charset="0"/>
                        </a:rPr>
                        <a:t>S</a:t>
                      </a:r>
                      <a:endParaRPr lang="en-US" sz="3200" dirty="0">
                        <a:solidFill>
                          <a:srgbClr val="C00000"/>
                        </a:solidFill>
                        <a:latin typeface=".VnBlack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393371" y="1436914"/>
            <a:ext cx="682172" cy="59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86001" y="1436914"/>
            <a:ext cx="682172" cy="59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17863" y="1429655"/>
            <a:ext cx="682172" cy="59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20697" y="1429654"/>
            <a:ext cx="682172" cy="59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056869" y="1429652"/>
            <a:ext cx="682172" cy="59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955395" y="1436913"/>
            <a:ext cx="682172" cy="59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2" y="2365829"/>
            <a:ext cx="5138057" cy="428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52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446"/>
            <a:ext cx="9144000" cy="688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801" y="278311"/>
            <a:ext cx="3168002" cy="21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2200"/>
            <a:ext cx="5867605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22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1344" y="43043"/>
            <a:ext cx="7098199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12. ROBOTS</a:t>
            </a:r>
            <a:endParaRPr lang="en-US" sz="60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491445" y="1190172"/>
            <a:ext cx="8436880" cy="7808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" pitchFamily="34" charset="0"/>
              </a:rPr>
              <a:t>Lesson 1: GETTING STARTED 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2" y="2162629"/>
            <a:ext cx="5515428" cy="448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657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0285" y="729398"/>
            <a:ext cx="52251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robot  (n) 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rəʊbɒt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4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do the dishes 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vph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) 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dɪʃiz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4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iron  (v)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aɪən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useful 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adj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juːsfl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put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sth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away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vph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pʊt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əˈweɪ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repair (v)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/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rɪˈpeə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(r)/: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broken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adj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brəʊkən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ea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285" y="54040"/>
            <a:ext cx="2989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FB7BD"/>
                </a:solidFill>
              </a:rPr>
              <a:t>* </a:t>
            </a:r>
            <a:r>
              <a:rPr lang="vi-VN" sz="2800" b="1" dirty="0">
                <a:solidFill>
                  <a:srgbClr val="0FB7BD"/>
                </a:solidFill>
              </a:rPr>
              <a:t>Vocabulary</a:t>
            </a:r>
            <a:endParaRPr lang="en-US" sz="2800" dirty="0">
              <a:solidFill>
                <a:srgbClr val="0FB7B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F47EA6-AEA1-4590-8CE8-9E7F6F8C037C}"/>
              </a:ext>
            </a:extLst>
          </p:cNvPr>
          <p:cNvSpPr txBox="1"/>
          <p:nvPr/>
        </p:nvSpPr>
        <p:spPr>
          <a:xfrm>
            <a:off x="4924022" y="697056"/>
            <a:ext cx="329214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gười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máy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rửa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bát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đĩa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phẳng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quần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áo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ích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hữu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cất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sửa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chữa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vỡ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nát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hỏng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11" y="83851"/>
            <a:ext cx="3106056" cy="342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564" y="315650"/>
            <a:ext cx="2613367" cy="243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202" y="220570"/>
            <a:ext cx="4633913" cy="262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022" y="2087011"/>
            <a:ext cx="4084637" cy="272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971" y="172540"/>
            <a:ext cx="3614737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942" y="3066758"/>
            <a:ext cx="4529137" cy="32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777" y="83851"/>
            <a:ext cx="2922302" cy="311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2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7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12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25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1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25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5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25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2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1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125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"/>
                            </p:stCondLst>
                            <p:childTnLst>
                              <p:par>
                                <p:cTn id="1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1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0285" y="729398"/>
            <a:ext cx="52251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robot  (n) 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rəʊbɒt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4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do the dishes 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vph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) 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dɪʃiz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4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iron  (v)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aɪən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useful 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adj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juːsfl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put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sth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away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vph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pʊt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əˈweɪ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repair (v)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/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rɪˈpeə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(r)/: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broken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adj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brəʊkən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ea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284" y="-33046"/>
            <a:ext cx="402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BahamasB" pitchFamily="34" charset="0"/>
              </a:rPr>
              <a:t>* Checking  </a:t>
            </a:r>
            <a:r>
              <a:rPr lang="en-GB" sz="2800" b="1" dirty="0">
                <a:solidFill>
                  <a:srgbClr val="FF0000"/>
                </a:solidFill>
                <a:latin typeface=".VnBahamasB" pitchFamily="34" charset="0"/>
              </a:rPr>
              <a:t>vocabulary</a:t>
            </a:r>
            <a:endParaRPr lang="en-US" sz="2800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F47EA6-AEA1-4590-8CE8-9E7F6F8C037C}"/>
              </a:ext>
            </a:extLst>
          </p:cNvPr>
          <p:cNvSpPr txBox="1"/>
          <p:nvPr/>
        </p:nvSpPr>
        <p:spPr>
          <a:xfrm>
            <a:off x="4924022" y="697056"/>
            <a:ext cx="329214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gười</a:t>
            </a:r>
            <a:r>
              <a:rPr lang="en-US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máy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rửa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bát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đĩa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phẳng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quần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áo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ích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hữu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cất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sửa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chữa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vỡ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nát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hỏng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6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71" y="1354581"/>
            <a:ext cx="4732717" cy="3425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41575" y="693506"/>
            <a:ext cx="7060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48DA4"/>
                </a:solidFill>
              </a:rPr>
              <a:t>At an International Robot Show</a:t>
            </a:r>
          </a:p>
        </p:txBody>
      </p:sp>
      <p:pic>
        <p:nvPicPr>
          <p:cNvPr id="9" name="B2_37">
            <a:hlinkClick r:id="" action="ppaction://media"/>
            <a:extLst>
              <a:ext uri="{FF2B5EF4-FFF2-40B4-BE49-F238E27FC236}">
                <a16:creationId xmlns:a16="http://schemas.microsoft.com/office/drawing/2014/main" id="{2E63BCFD-EA88-4308-9C6C-2D31899E1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206143"/>
            <a:ext cx="487363" cy="487363"/>
          </a:xfrm>
          <a:prstGeom prst="rect">
            <a:avLst/>
          </a:prstGeom>
        </p:spPr>
      </p:pic>
      <p:sp>
        <p:nvSpPr>
          <p:cNvPr id="10" name="Google Shape;1088;p15">
            <a:extLst>
              <a:ext uri="{FF2B5EF4-FFF2-40B4-BE49-F238E27FC236}">
                <a16:creationId xmlns:a16="http://schemas.microsoft.com/office/drawing/2014/main" id="{220F0822-8B38-4BC3-99E5-0830317636F0}"/>
              </a:ext>
            </a:extLst>
          </p:cNvPr>
          <p:cNvSpPr txBox="1">
            <a:spLocks/>
          </p:cNvSpPr>
          <p:nvPr/>
        </p:nvSpPr>
        <p:spPr>
          <a:xfrm>
            <a:off x="88197" y="1401392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Who are they in the picture?</a:t>
            </a:r>
          </a:p>
        </p:txBody>
      </p:sp>
      <p:sp>
        <p:nvSpPr>
          <p:cNvPr id="11" name="Google Shape;1088;p15">
            <a:extLst>
              <a:ext uri="{FF2B5EF4-FFF2-40B4-BE49-F238E27FC236}">
                <a16:creationId xmlns:a16="http://schemas.microsoft.com/office/drawing/2014/main" id="{70A1CDF8-688E-42A2-A573-0F8DD8DD973A}"/>
              </a:ext>
            </a:extLst>
          </p:cNvPr>
          <p:cNvSpPr txBox="1">
            <a:spLocks/>
          </p:cNvSpPr>
          <p:nvPr/>
        </p:nvSpPr>
        <p:spPr>
          <a:xfrm>
            <a:off x="77911" y="3638251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 What types of robot do you know?</a:t>
            </a:r>
          </a:p>
        </p:txBody>
      </p:sp>
      <p:sp>
        <p:nvSpPr>
          <p:cNvPr id="12" name="Google Shape;1088;p15">
            <a:extLst>
              <a:ext uri="{FF2B5EF4-FFF2-40B4-BE49-F238E27FC236}">
                <a16:creationId xmlns:a16="http://schemas.microsoft.com/office/drawing/2014/main" id="{F5083E2B-25DA-482F-B76B-88E0F3ADF592}"/>
              </a:ext>
            </a:extLst>
          </p:cNvPr>
          <p:cNvSpPr txBox="1">
            <a:spLocks/>
          </p:cNvSpPr>
          <p:nvPr/>
        </p:nvSpPr>
        <p:spPr>
          <a:xfrm>
            <a:off x="-17627" y="3144495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They are in a robot show.</a:t>
            </a:r>
          </a:p>
        </p:txBody>
      </p:sp>
      <p:sp>
        <p:nvSpPr>
          <p:cNvPr id="13" name="Google Shape;1088;p15">
            <a:extLst>
              <a:ext uri="{FF2B5EF4-FFF2-40B4-BE49-F238E27FC236}">
                <a16:creationId xmlns:a16="http://schemas.microsoft.com/office/drawing/2014/main" id="{C0E20601-B290-4554-973E-39A60E31CBA7}"/>
              </a:ext>
            </a:extLst>
          </p:cNvPr>
          <p:cNvSpPr txBox="1">
            <a:spLocks/>
          </p:cNvSpPr>
          <p:nvPr/>
        </p:nvSpPr>
        <p:spPr>
          <a:xfrm>
            <a:off x="46947" y="4185194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Doctor robot, teacher robot, worker robot, home robot, space robot</a:t>
            </a:r>
          </a:p>
        </p:txBody>
      </p:sp>
      <p:sp>
        <p:nvSpPr>
          <p:cNvPr id="14" name="Google Shape;1088;p15">
            <a:extLst>
              <a:ext uri="{FF2B5EF4-FFF2-40B4-BE49-F238E27FC236}">
                <a16:creationId xmlns:a16="http://schemas.microsoft.com/office/drawing/2014/main" id="{220F0822-8B38-4BC3-99E5-0830317636F0}"/>
              </a:ext>
            </a:extLst>
          </p:cNvPr>
          <p:cNvSpPr txBox="1">
            <a:spLocks/>
          </p:cNvSpPr>
          <p:nvPr/>
        </p:nvSpPr>
        <p:spPr>
          <a:xfrm>
            <a:off x="77910" y="2737963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Where are they?</a:t>
            </a:r>
          </a:p>
        </p:txBody>
      </p:sp>
      <p:sp>
        <p:nvSpPr>
          <p:cNvPr id="15" name="Google Shape;1088;p15">
            <a:extLst>
              <a:ext uri="{FF2B5EF4-FFF2-40B4-BE49-F238E27FC236}">
                <a16:creationId xmlns:a16="http://schemas.microsoft.com/office/drawing/2014/main" id="{F5083E2B-25DA-482F-B76B-88E0F3ADF592}"/>
              </a:ext>
            </a:extLst>
          </p:cNvPr>
          <p:cNvSpPr txBox="1">
            <a:spLocks/>
          </p:cNvSpPr>
          <p:nvPr/>
        </p:nvSpPr>
        <p:spPr>
          <a:xfrm>
            <a:off x="134773" y="1892874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They are Nick,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Adams.</a:t>
            </a:r>
          </a:p>
        </p:txBody>
      </p:sp>
    </p:spTree>
    <p:extLst>
      <p:ext uri="{BB962C8B-B14F-4D97-AF65-F5344CB8AC3E}">
        <p14:creationId xmlns:p14="http://schemas.microsoft.com/office/powerpoint/2010/main" val="400907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1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4457" y="457638"/>
            <a:ext cx="8576685" cy="596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Dr Adams! Can you tell us about the robots in the show, please?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Sure. This is H8, a home robot. It can do the dishes, iron clothes, put toys away …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It looks very useful!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Yes, it can even make meals.</a:t>
            </a:r>
          </a:p>
          <a:p>
            <a:pPr>
              <a:lnSpc>
                <a:spcPct val="114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Look! That’s the biggest robot in the show.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Right, it’s WB2, a worker robot. It’s the strongest and fastest robot here.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What can it do?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It can move heavy things or repair broken machines.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And what is this?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It’s </a:t>
            </a:r>
            <a:r>
              <a:rPr lang="en-US" sz="2400" dirty="0" err="1"/>
              <a:t>Shifa</a:t>
            </a:r>
            <a:r>
              <a:rPr lang="en-US" sz="2400" dirty="0"/>
              <a:t>, a doctor robot. It’s the smartest robot. It can help sick people and do many things like humans.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0244" y="4457"/>
            <a:ext cx="6588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At an International Robot Show</a:t>
            </a:r>
          </a:p>
        </p:txBody>
      </p:sp>
      <p:pic>
        <p:nvPicPr>
          <p:cNvPr id="6" name="B2_37">
            <a:hlinkClick r:id="" action="ppaction://media"/>
            <a:extLst>
              <a:ext uri="{FF2B5EF4-FFF2-40B4-BE49-F238E27FC236}">
                <a16:creationId xmlns:a16="http://schemas.microsoft.com/office/drawing/2014/main" id="{D2C7B3A7-6F8E-4D80-B305-CA55F34562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7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6659" y="1350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1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2FDDFB-81F0-4651-8C88-A3E3F4BE5B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9" t="26122" r="-1"/>
          <a:stretch/>
        </p:blipFill>
        <p:spPr>
          <a:xfrm>
            <a:off x="29607" y="683672"/>
            <a:ext cx="8584855" cy="4323194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31A0CB34-C974-42FD-B445-D8BC94FDFD04}"/>
              </a:ext>
            </a:extLst>
          </p:cNvPr>
          <p:cNvSpPr/>
          <p:nvPr/>
        </p:nvSpPr>
        <p:spPr>
          <a:xfrm>
            <a:off x="757787" y="4982694"/>
            <a:ext cx="6555707" cy="1387796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sz="2400" b="1" i="1" dirty="0" err="1"/>
              <a:t>Dr</a:t>
            </a:r>
            <a:r>
              <a:rPr lang="en-US" sz="2400" b="1" i="1" dirty="0"/>
              <a:t> Adams: </a:t>
            </a:r>
            <a:r>
              <a:rPr lang="en-US" sz="2400" dirty="0"/>
              <a:t>Sure. This is H8, a home robot. It can do the dishes, iron clothes, put toys away …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b="1" dirty="0"/>
              <a:t>It looks very useful!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186C8E-6635-42E4-9EBE-55D56E003F32}"/>
              </a:ext>
            </a:extLst>
          </p:cNvPr>
          <p:cNvSpPr txBox="1"/>
          <p:nvPr/>
        </p:nvSpPr>
        <p:spPr>
          <a:xfrm>
            <a:off x="7028367" y="1451359"/>
            <a:ext cx="570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A9AA88-A4E6-460D-AB21-503B3389C383}"/>
              </a:ext>
            </a:extLst>
          </p:cNvPr>
          <p:cNvSpPr txBox="1"/>
          <p:nvPr/>
        </p:nvSpPr>
        <p:spPr>
          <a:xfrm>
            <a:off x="7861789" y="2080279"/>
            <a:ext cx="570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4E85EA-5012-4604-92C1-F7EDB4933CD5}"/>
              </a:ext>
            </a:extLst>
          </p:cNvPr>
          <p:cNvSpPr/>
          <p:nvPr/>
        </p:nvSpPr>
        <p:spPr>
          <a:xfrm>
            <a:off x="885486" y="4982694"/>
            <a:ext cx="6555707" cy="1387796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Nick: What can it do?</a:t>
            </a:r>
            <a:b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 Adams: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 can move heavy things or repair broken machines.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80684D-F7F4-480A-BEA2-8C96B066C910}"/>
              </a:ext>
            </a:extLst>
          </p:cNvPr>
          <p:cNvSpPr txBox="1"/>
          <p:nvPr/>
        </p:nvSpPr>
        <p:spPr>
          <a:xfrm>
            <a:off x="7009038" y="2793292"/>
            <a:ext cx="570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3627EF-4846-498A-B3C0-B6A0F5AA70EA}"/>
              </a:ext>
            </a:extLst>
          </p:cNvPr>
          <p:cNvSpPr/>
          <p:nvPr/>
        </p:nvSpPr>
        <p:spPr>
          <a:xfrm>
            <a:off x="757787" y="4982694"/>
            <a:ext cx="6555707" cy="1387796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Nick: And what is this?</a:t>
            </a:r>
            <a:b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 Adams: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It's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Shifa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 doctor robot.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It's the smartest robot. It can help sick people and do many things like humans.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D3D791-1E70-47B4-A808-E9A66FCB66D5}"/>
              </a:ext>
            </a:extLst>
          </p:cNvPr>
          <p:cNvSpPr txBox="1"/>
          <p:nvPr/>
        </p:nvSpPr>
        <p:spPr>
          <a:xfrm>
            <a:off x="7882841" y="3436889"/>
            <a:ext cx="570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87ED74-BB9D-486A-A3F1-3C910F6BD904}"/>
              </a:ext>
            </a:extLst>
          </p:cNvPr>
          <p:cNvSpPr/>
          <p:nvPr/>
        </p:nvSpPr>
        <p:spPr>
          <a:xfrm>
            <a:off x="757787" y="4982694"/>
            <a:ext cx="6555707" cy="1387796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 Adams: Yes, it can even make meals.]</a:t>
            </a:r>
            <a:b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Look!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That's the biggest robot in the show.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90082F-DD36-449E-B705-F2701F11C556}"/>
              </a:ext>
            </a:extLst>
          </p:cNvPr>
          <p:cNvSpPr txBox="1"/>
          <p:nvPr/>
        </p:nvSpPr>
        <p:spPr>
          <a:xfrm>
            <a:off x="7017011" y="4092285"/>
            <a:ext cx="570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B06C828-FE43-4971-BC54-BE5E090E71BA}"/>
              </a:ext>
            </a:extLst>
          </p:cNvPr>
          <p:cNvSpPr/>
          <p:nvPr/>
        </p:nvSpPr>
        <p:spPr>
          <a:xfrm>
            <a:off x="859598" y="4982694"/>
            <a:ext cx="6555707" cy="1387796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 Adams: It's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Shifa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 doctor robot.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It's the smartest robot.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It can help sick people and do many things like humans.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17" name="TextBox 16"/>
          <p:cNvSpPr txBox="1"/>
          <p:nvPr/>
        </p:nvSpPr>
        <p:spPr>
          <a:xfrm>
            <a:off x="912022" y="41498"/>
            <a:ext cx="76396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5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5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</p:spTree>
    <p:extLst>
      <p:ext uri="{BB962C8B-B14F-4D97-AF65-F5344CB8AC3E}">
        <p14:creationId xmlns:p14="http://schemas.microsoft.com/office/powerpoint/2010/main" val="13071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8" grpId="0"/>
      <p:bldP spid="9" grpId="0" animBg="1"/>
      <p:bldP spid="9" grpId="1" animBg="1"/>
      <p:bldP spid="10" grpId="0"/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3220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807403" y="36921"/>
            <a:ext cx="81703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sentences, using the adjectives in the box.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992" y="1814604"/>
            <a:ext cx="875775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b="1" dirty="0">
                <a:solidFill>
                  <a:srgbClr val="FF0000"/>
                </a:solidFill>
              </a:rPr>
              <a:t>1. </a:t>
            </a:r>
            <a:r>
              <a:rPr lang="en-GB" sz="2600" dirty="0"/>
              <a:t>My dad bought me a very.............. home robot last week. </a:t>
            </a:r>
          </a:p>
          <a:p>
            <a:r>
              <a:rPr lang="en-GB" sz="2600" dirty="0"/>
              <a:t>It helps me to do many household chores.</a:t>
            </a:r>
          </a:p>
          <a:p>
            <a:r>
              <a:rPr lang="en-GB" sz="2600" b="1" dirty="0">
                <a:solidFill>
                  <a:srgbClr val="FF0000"/>
                </a:solidFill>
              </a:rPr>
              <a:t>2. </a:t>
            </a:r>
            <a:r>
              <a:rPr lang="en-GB" sz="2600" dirty="0"/>
              <a:t>This is a very ........... .car. It can travel at a speed of 300 km per hour.</a:t>
            </a:r>
          </a:p>
          <a:p>
            <a:r>
              <a:rPr lang="en-GB" sz="2600" b="1" dirty="0">
                <a:solidFill>
                  <a:srgbClr val="FF0000"/>
                </a:solidFill>
              </a:rPr>
              <a:t>3. </a:t>
            </a:r>
            <a:r>
              <a:rPr lang="en-GB" sz="2600" dirty="0"/>
              <a:t>He's very ................... He can move a big car!</a:t>
            </a:r>
          </a:p>
          <a:p>
            <a:r>
              <a:rPr lang="en-GB" sz="2600" b="1" dirty="0">
                <a:solidFill>
                  <a:srgbClr val="FF0000"/>
                </a:solidFill>
              </a:rPr>
              <a:t>4. </a:t>
            </a:r>
            <a:r>
              <a:rPr lang="en-GB" sz="2600" dirty="0"/>
              <a:t>They're making a very ............  robot. It can understand 30 languages.</a:t>
            </a:r>
          </a:p>
          <a:p>
            <a:r>
              <a:rPr lang="en-GB" sz="2600" b="1" dirty="0">
                <a:solidFill>
                  <a:srgbClr val="FF0000"/>
                </a:solidFill>
              </a:rPr>
              <a:t>5. </a:t>
            </a:r>
            <a:r>
              <a:rPr lang="en-GB" sz="2600" dirty="0"/>
              <a:t>The table is too .............. for me to move on my own.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57943" y="1039089"/>
            <a:ext cx="6749143" cy="581891"/>
          </a:xfrm>
          <a:prstGeom prst="roundRect">
            <a:avLst/>
          </a:prstGeom>
          <a:solidFill>
            <a:srgbClr val="C4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F47A6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8028" y="1099201"/>
            <a:ext cx="117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7A69"/>
                </a:solidFill>
              </a:rPr>
              <a:t>fast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45289" y="1099201"/>
            <a:ext cx="117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7A69"/>
                </a:solidFill>
              </a:rPr>
              <a:t>smart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22550" y="1099201"/>
            <a:ext cx="117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7A69"/>
                </a:solidFill>
              </a:rPr>
              <a:t>useful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99811" y="1099201"/>
            <a:ext cx="117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7A69"/>
                </a:solidFill>
              </a:rPr>
              <a:t>heavy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77072" y="1099201"/>
            <a:ext cx="117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7A69"/>
                </a:solidFill>
              </a:rPr>
              <a:t>strong</a:t>
            </a:r>
          </a:p>
        </p:txBody>
      </p:sp>
    </p:spTree>
    <p:extLst>
      <p:ext uri="{BB962C8B-B14F-4D97-AF65-F5344CB8AC3E}">
        <p14:creationId xmlns:p14="http://schemas.microsoft.com/office/powerpoint/2010/main" val="356831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2.89017E-7 L 0.03316 0.08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4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1387E-6 L 0.10625 0.2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102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89017E-7 L -0.43663 0.3195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0" y="15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89017E-7 L 0.10469 0.376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" y="188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98844E-6 L -0.24132 0.486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24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2200</TotalTime>
  <Words>953</Words>
  <Application>Microsoft Office PowerPoint</Application>
  <PresentationFormat>On-screen Show (4:3)</PresentationFormat>
  <Paragraphs>153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.VnBahamasB</vt:lpstr>
      <vt:lpstr>.VnBlack</vt:lpstr>
      <vt:lpstr>Arial</vt:lpstr>
      <vt:lpstr>Arial</vt:lpstr>
      <vt:lpstr>Calibri</vt:lpstr>
      <vt:lpstr>Calibri Light</vt:lpstr>
      <vt:lpstr>Cambria</vt:lpstr>
      <vt:lpstr>Times New Roman</vt:lpstr>
      <vt:lpstr>VNI-Ariston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117</cp:revision>
  <dcterms:created xsi:type="dcterms:W3CDTF">2020-12-09T02:04:09Z</dcterms:created>
  <dcterms:modified xsi:type="dcterms:W3CDTF">2024-05-17T09:49:42Z</dcterms:modified>
</cp:coreProperties>
</file>