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3" r:id="rId2"/>
    <p:sldId id="276" r:id="rId3"/>
    <p:sldId id="278" r:id="rId4"/>
    <p:sldId id="274" r:id="rId5"/>
    <p:sldId id="275" r:id="rId6"/>
    <p:sldId id="280" r:id="rId7"/>
    <p:sldId id="281" r:id="rId8"/>
    <p:sldId id="288" r:id="rId9"/>
    <p:sldId id="259" r:id="rId10"/>
    <p:sldId id="260" r:id="rId11"/>
    <p:sldId id="261" r:id="rId12"/>
    <p:sldId id="265" r:id="rId13"/>
    <p:sldId id="266" r:id="rId14"/>
    <p:sldId id="267" r:id="rId15"/>
    <p:sldId id="264" r:id="rId16"/>
    <p:sldId id="283" r:id="rId17"/>
    <p:sldId id="285" r:id="rId18"/>
    <p:sldId id="284" r:id="rId19"/>
    <p:sldId id="263" r:id="rId20"/>
    <p:sldId id="287" r:id="rId21"/>
    <p:sldId id="289" r:id="rId22"/>
    <p:sldId id="28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E"/>
    <a:srgbClr val="008000"/>
    <a:srgbClr val="0FB7BD"/>
    <a:srgbClr val="008080"/>
    <a:srgbClr val="A365D1"/>
    <a:srgbClr val="CC0099"/>
    <a:srgbClr val="FF9900"/>
    <a:srgbClr val="A3E7FF"/>
    <a:srgbClr val="89E0FF"/>
    <a:srgbClr val="B7B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3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80472" y="2191791"/>
            <a:ext cx="5157155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GOOD MORNING</a:t>
            </a:r>
          </a:p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EVERYONE !!!</a:t>
            </a:r>
          </a:p>
        </p:txBody>
      </p:sp>
    </p:spTree>
    <p:extLst>
      <p:ext uri="{BB962C8B-B14F-4D97-AF65-F5344CB8AC3E}">
        <p14:creationId xmlns:p14="http://schemas.microsoft.com/office/powerpoint/2010/main" val="195897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/>
        </p:blipFill>
        <p:spPr>
          <a:xfrm>
            <a:off x="595416" y="2099123"/>
            <a:ext cx="7953168" cy="4063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204430"/>
            <a:ext cx="2075688" cy="768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04430"/>
            <a:ext cx="2075688" cy="768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6006735"/>
            <a:ext cx="2076450" cy="769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97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40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5649" y="61912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066925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19799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29512" y="6472008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066925" y="1885464"/>
            <a:ext cx="1112519" cy="1330792"/>
            <a:chOff x="2066925" y="1885464"/>
            <a:chExt cx="1112519" cy="1330792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2066925" y="1885464"/>
              <a:ext cx="1076325" cy="12958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rot="5044070">
            <a:off x="4673518" y="1773588"/>
            <a:ext cx="929946" cy="1248693"/>
            <a:chOff x="2276196" y="1967563"/>
            <a:chExt cx="929946" cy="1248693"/>
          </a:xfrm>
        </p:grpSpPr>
        <p:cxnSp>
          <p:nvCxnSpPr>
            <p:cNvPr id="24" name="Straight Arrow Connector 23"/>
            <p:cNvCxnSpPr/>
            <p:nvPr/>
          </p:nvCxnSpPr>
          <p:spPr>
            <a:xfrm rot="16555930" flipV="1">
              <a:off x="2156738" y="2087021"/>
              <a:ext cx="1168862" cy="9299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 rot="10234778">
            <a:off x="7685550" y="4921483"/>
            <a:ext cx="330002" cy="1085623"/>
            <a:chOff x="2899820" y="2130633"/>
            <a:chExt cx="330002" cy="1085623"/>
          </a:xfrm>
        </p:grpSpPr>
        <p:cxnSp>
          <p:nvCxnSpPr>
            <p:cNvPr id="29" name="Straight Arrow Connector 28"/>
            <p:cNvCxnSpPr>
              <a:endCxn id="12" idx="0"/>
            </p:cNvCxnSpPr>
            <p:nvPr/>
          </p:nvCxnSpPr>
          <p:spPr>
            <a:xfrm rot="11365222">
              <a:off x="2899820" y="2130633"/>
              <a:ext cx="330002" cy="103065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DA3182C-CD24-42E1-917D-9F50786C9D52}"/>
              </a:ext>
            </a:extLst>
          </p:cNvPr>
          <p:cNvSpPr txBox="1"/>
          <p:nvPr/>
        </p:nvSpPr>
        <p:spPr>
          <a:xfrm>
            <a:off x="7485888" y="6108962"/>
            <a:ext cx="1422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Sydney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71A29-CA2E-4EAF-9972-CA2AFA972461}"/>
              </a:ext>
            </a:extLst>
          </p:cNvPr>
          <p:cNvSpPr txBox="1"/>
          <p:nvPr/>
        </p:nvSpPr>
        <p:spPr>
          <a:xfrm>
            <a:off x="5991225" y="1242837"/>
            <a:ext cx="111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London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2385F2-CEAA-4965-99F2-3FEA29D12A19}"/>
              </a:ext>
            </a:extLst>
          </p:cNvPr>
          <p:cNvSpPr txBox="1"/>
          <p:nvPr/>
        </p:nvSpPr>
        <p:spPr>
          <a:xfrm>
            <a:off x="1868566" y="1239626"/>
            <a:ext cx="1379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New York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913485" y="3387817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9" name="Rectangle 8"/>
          <p:cNvSpPr/>
          <p:nvPr/>
        </p:nvSpPr>
        <p:spPr>
          <a:xfrm>
            <a:off x="919556" y="3962142"/>
            <a:ext cx="1304003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3485" y="4537721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</a:t>
            </a:r>
            <a:r>
              <a:rPr lang="en-US" sz="2400" spc="-100" dirty="0">
                <a:solidFill>
                  <a:schemeClr val="tx1"/>
                </a:solidFill>
              </a:rPr>
              <a:t> York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7.40741E-7 L 0.70642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54428 -0.397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10729 -0.4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8A7274-0CC0-430C-AE46-9A83E249B73B}"/>
              </a:ext>
            </a:extLst>
          </p:cNvPr>
          <p:cNvCxnSpPr>
            <a:stCxn id="15" idx="3"/>
            <a:endCxn id="19" idx="1"/>
          </p:cNvCxnSpPr>
          <p:nvPr/>
        </p:nvCxnSpPr>
        <p:spPr>
          <a:xfrm flipV="1">
            <a:off x="3551275" y="2102589"/>
            <a:ext cx="1176598" cy="58811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E4D76E-DCE9-48BF-B454-EAF93EFF6583}"/>
              </a:ext>
            </a:extLst>
          </p:cNvPr>
          <p:cNvCxnSpPr>
            <a:stCxn id="15" idx="3"/>
            <a:endCxn id="33" idx="1"/>
          </p:cNvCxnSpPr>
          <p:nvPr/>
        </p:nvCxnSpPr>
        <p:spPr>
          <a:xfrm>
            <a:off x="3551275" y="2690699"/>
            <a:ext cx="1176598" cy="2691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BE07EA-EC05-4C1F-A9AC-4602BEDC86A5}"/>
              </a:ext>
            </a:extLst>
          </p:cNvPr>
          <p:cNvCxnSpPr>
            <a:stCxn id="31" idx="3"/>
            <a:endCxn id="34" idx="1"/>
          </p:cNvCxnSpPr>
          <p:nvPr/>
        </p:nvCxnSpPr>
        <p:spPr>
          <a:xfrm flipV="1">
            <a:off x="3551275" y="3817086"/>
            <a:ext cx="1180214" cy="431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5EB390-6278-4AF1-8413-7571A5B9DAEC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flipV="1">
            <a:off x="3551275" y="4674334"/>
            <a:ext cx="1176598" cy="2777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502748-5F23-4ECB-922E-6B9C1A52B633}"/>
              </a:ext>
            </a:extLst>
          </p:cNvPr>
          <p:cNvCxnSpPr>
            <a:stCxn id="32" idx="3"/>
            <a:endCxn id="36" idx="1"/>
          </p:cNvCxnSpPr>
          <p:nvPr/>
        </p:nvCxnSpPr>
        <p:spPr>
          <a:xfrm>
            <a:off x="3551275" y="4952108"/>
            <a:ext cx="1180214" cy="5794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2220" y="77215"/>
            <a:ext cx="713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7051" y="2339824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27051" y="3470528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2. </a:t>
            </a:r>
            <a:r>
              <a:rPr lang="en-US" sz="360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7051" y="4601233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3. </a:t>
            </a:r>
            <a:r>
              <a:rPr lang="en-US" sz="3600">
                <a:solidFill>
                  <a:schemeClr val="tx1"/>
                </a:solidFill>
              </a:rPr>
              <a:t>New York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7873" y="1873989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a.  rainy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27873" y="2731237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b.  crowded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31489" y="3588486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</a:rPr>
              <a:t>c.  exciting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27873" y="4445734"/>
            <a:ext cx="2459736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d.  beautiful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31489" y="5302982"/>
            <a:ext cx="2456120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</a:rPr>
              <a:t>e.  interesting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ABC8461A-87AB-4B64-B9FA-CE73A8E37473}"/>
              </a:ext>
            </a:extLst>
          </p:cNvPr>
          <p:cNvSpPr/>
          <p:nvPr/>
        </p:nvSpPr>
        <p:spPr>
          <a:xfrm>
            <a:off x="431538" y="2396644"/>
            <a:ext cx="449043" cy="44045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Oval 19">
            <a:hlinkClick r:id="rId4" action="ppaction://hlinksldjump"/>
            <a:extLst>
              <a:ext uri="{FF2B5EF4-FFF2-40B4-BE49-F238E27FC236}">
                <a16:creationId xmlns:a16="http://schemas.microsoft.com/office/drawing/2014/main" id="{3C01FC17-17B3-43C1-A86E-99CA5954D0BA}"/>
              </a:ext>
            </a:extLst>
          </p:cNvPr>
          <p:cNvSpPr/>
          <p:nvPr/>
        </p:nvSpPr>
        <p:spPr>
          <a:xfrm>
            <a:off x="467426" y="3536652"/>
            <a:ext cx="449043" cy="44045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Oval 21">
            <a:hlinkClick r:id="rId5" action="ppaction://hlinksldjump"/>
            <a:extLst>
              <a:ext uri="{FF2B5EF4-FFF2-40B4-BE49-F238E27FC236}">
                <a16:creationId xmlns:a16="http://schemas.microsoft.com/office/drawing/2014/main" id="{E9BA6858-2EEA-49A6-8F55-39256B3B3AA2}"/>
              </a:ext>
            </a:extLst>
          </p:cNvPr>
          <p:cNvSpPr/>
          <p:nvPr/>
        </p:nvSpPr>
        <p:spPr>
          <a:xfrm>
            <a:off x="462018" y="4671673"/>
            <a:ext cx="449043" cy="440454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0015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0191 -0.2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4" grpId="0" animBg="1"/>
      <p:bldP spid="35" grpId="0" animBg="1"/>
      <p:bldP spid="2" grpId="0" animBg="1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It’s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exciting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 with a lot of beaches.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a beautiful place!</a:t>
            </a:r>
            <a:endParaRPr lang="en-US" sz="2400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i="0" dirty="0">
                <a:effectLst/>
              </a:rPr>
              <a:t>Mai: 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51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</a:t>
            </a:r>
            <a:r>
              <a:rPr lang="en-US" sz="2400" b="1" i="0" dirty="0">
                <a:solidFill>
                  <a:srgbClr val="00B050"/>
                </a:solidFill>
                <a:effectLst/>
              </a:rPr>
              <a:t>And this is Times Square in New York,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46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3C471D-CB60-436F-8BF5-C3B4762900E7}"/>
              </a:ext>
            </a:extLst>
          </p:cNvPr>
          <p:cNvCxnSpPr>
            <a:stCxn id="13" idx="3"/>
            <a:endCxn id="2" idx="3"/>
          </p:cNvCxnSpPr>
          <p:nvPr/>
        </p:nvCxnSpPr>
        <p:spPr>
          <a:xfrm>
            <a:off x="3211032" y="1851434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13FC19-2691-4499-9F2C-4B446090BAEA}"/>
              </a:ext>
            </a:extLst>
          </p:cNvPr>
          <p:cNvCxnSpPr/>
          <p:nvPr/>
        </p:nvCxnSpPr>
        <p:spPr>
          <a:xfrm>
            <a:off x="3211031" y="3228543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A8DDB3-6009-45AA-9316-D3DDC73FC710}"/>
              </a:ext>
            </a:extLst>
          </p:cNvPr>
          <p:cNvCxnSpPr/>
          <p:nvPr/>
        </p:nvCxnSpPr>
        <p:spPr>
          <a:xfrm>
            <a:off x="3226678" y="4605652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2E26F9-290E-423A-9EFC-AB7DC697DF06}"/>
              </a:ext>
            </a:extLst>
          </p:cNvPr>
          <p:cNvCxnSpPr/>
          <p:nvPr/>
        </p:nvCxnSpPr>
        <p:spPr>
          <a:xfrm>
            <a:off x="3211030" y="5933888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2220" y="204060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748" y="2886718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London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01748" y="4238432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New York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01748" y="5583014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Sydney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6808" y="1500559"/>
            <a:ext cx="242422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1. </a:t>
            </a:r>
            <a:r>
              <a:rPr lang="en-US" sz="3600">
                <a:solidFill>
                  <a:schemeClr val="bg2">
                    <a:lumMod val="25000"/>
                  </a:schemeClr>
                </a:solidFill>
              </a:rPr>
              <a:t>Ha Noi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63188" y="1182388"/>
            <a:ext cx="1956244" cy="1338091"/>
            <a:chOff x="5263188" y="1182388"/>
            <a:chExt cx="1956244" cy="1338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8883" y="1278463"/>
              <a:ext cx="1860549" cy="1242016"/>
            </a:xfrm>
            <a:prstGeom prst="round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263188" y="1182388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63189" y="2590174"/>
            <a:ext cx="1956318" cy="1294836"/>
            <a:chOff x="5263189" y="2590174"/>
            <a:chExt cx="1956318" cy="12948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2642994"/>
              <a:ext cx="1860698" cy="1242016"/>
            </a:xfrm>
            <a:prstGeom prst="round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263189" y="2590174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3189" y="3929847"/>
            <a:ext cx="1956318" cy="1318918"/>
            <a:chOff x="5263189" y="3929847"/>
            <a:chExt cx="1956318" cy="13189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4008300"/>
              <a:ext cx="1860698" cy="1240465"/>
            </a:xfrm>
            <a:prstGeom prst="round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263189" y="3929847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63189" y="5266785"/>
            <a:ext cx="1956318" cy="1334207"/>
            <a:chOff x="5263189" y="5266785"/>
            <a:chExt cx="1956318" cy="13342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5385136"/>
              <a:ext cx="1860698" cy="1215856"/>
            </a:xfrm>
            <a:prstGeom prst="round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263189" y="5266785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00034 0.4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0034 0.397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2.5E-6 -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99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417 L 4.72222E-6 -0.397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6475" y="-14725"/>
            <a:ext cx="8627809" cy="121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.VnArabia" pitchFamily="34" charset="0"/>
                <a:ea typeface="Times New Roman"/>
                <a:cs typeface="Times New Roman"/>
              </a:rPr>
              <a:t>* Choose a landmark or a city to present about it.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.VnArabia" pitchFamily="34" charset="0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FF0000"/>
                </a:solidFill>
                <a:latin typeface=".VnArabia" pitchFamily="34" charset="0"/>
                <a:ea typeface="Times New Roman"/>
                <a:cs typeface="Times New Roman"/>
              </a:rPr>
              <a:t>EX: </a:t>
            </a:r>
            <a:endParaRPr lang="en-US" sz="2800" dirty="0">
              <a:solidFill>
                <a:srgbClr val="FF0000"/>
              </a:solidFill>
              <a:latin typeface=".VnArabia" pitchFamily="34" charset="0"/>
              <a:ea typeface="Times New Roman"/>
              <a:cs typeface="Times New Roman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19695" y="533233"/>
            <a:ext cx="1962108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Ha </a:t>
            </a:r>
            <a:r>
              <a:rPr lang="en-US" sz="3600" b="1" dirty="0" err="1">
                <a:solidFill>
                  <a:srgbClr val="0070C0"/>
                </a:solidFill>
              </a:rPr>
              <a:t>Noi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9033" y="3658496"/>
            <a:ext cx="328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Hanoi Old Town Quarter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74324" y="3677089"/>
            <a:ext cx="2224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Hoan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Kiem</a:t>
            </a:r>
            <a:r>
              <a:rPr lang="en-US" sz="2400" b="1" dirty="0">
                <a:solidFill>
                  <a:srgbClr val="FF0000"/>
                </a:solidFill>
              </a:rPr>
              <a:t> Lake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5537" y="6326739"/>
            <a:ext cx="2831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 Temple of Literature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27539" y="6341808"/>
            <a:ext cx="3350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Ho Chi Minh Mausoleum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6" y="1504335"/>
            <a:ext cx="3598606" cy="214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2" y="1312608"/>
            <a:ext cx="3518258" cy="239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8" y="4138753"/>
            <a:ext cx="3229897" cy="21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88" y="4138754"/>
            <a:ext cx="3226102" cy="217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45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41919" y="43070"/>
            <a:ext cx="2524699" cy="7017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FFF00"/>
                </a:solidFill>
              </a:rPr>
              <a:t>Da Nang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5687" y="3111910"/>
            <a:ext cx="272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  Golden Bridge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Golden Brid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8" y="803811"/>
            <a:ext cx="3957481" cy="232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1" y="3663865"/>
            <a:ext cx="3515030" cy="253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56" y="3619621"/>
            <a:ext cx="3687097" cy="253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19137" y="6223508"/>
            <a:ext cx="1545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 Na Hills</a:t>
            </a: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68" y="803812"/>
            <a:ext cx="3923076" cy="232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28042" y="3120500"/>
            <a:ext cx="272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  My </a:t>
            </a:r>
            <a:r>
              <a:rPr lang="en-GB" sz="2400" b="1" dirty="0" err="1">
                <a:solidFill>
                  <a:srgbClr val="FF0000"/>
                </a:solidFill>
              </a:rPr>
              <a:t>Khe</a:t>
            </a:r>
            <a:r>
              <a:rPr lang="en-GB" sz="2400" b="1" dirty="0">
                <a:solidFill>
                  <a:srgbClr val="FF0000"/>
                </a:solidFill>
              </a:rPr>
              <a:t> Beach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8087" y="6223508"/>
            <a:ext cx="272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  </a:t>
            </a:r>
            <a:r>
              <a:rPr lang="en-GB" sz="2400" b="1" dirty="0" err="1">
                <a:solidFill>
                  <a:srgbClr val="FF0000"/>
                </a:solidFill>
              </a:rPr>
              <a:t>Linh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Ung</a:t>
            </a:r>
            <a:r>
              <a:rPr lang="en-GB" sz="2400" b="1" dirty="0">
                <a:solidFill>
                  <a:srgbClr val="FF0000"/>
                </a:solidFill>
              </a:rPr>
              <a:t> Pagoda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59929" y="58992"/>
            <a:ext cx="2513400" cy="701749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600" b="1" dirty="0">
                <a:solidFill>
                  <a:srgbClr val="00B050"/>
                </a:solidFill>
              </a:rPr>
              <a:t>New York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928" y="1403777"/>
            <a:ext cx="7388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- Statue of Liberty, Central Park, Empire State Building, Times Square, etc.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698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2763547" y="200070"/>
            <a:ext cx="2999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" y="191184"/>
            <a:ext cx="1715072" cy="5013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82572" y="1821340"/>
            <a:ext cx="4572000" cy="39035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What’s it like?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It has beautiful beaches.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C: </a:t>
            </a:r>
            <a:r>
              <a:rPr lang="en-US" sz="2800" dirty="0"/>
              <a:t>Is it in Australia?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it is.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It’s Sydney.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Right.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898" y="1046942"/>
            <a:ext cx="242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4353" y="29188"/>
            <a:ext cx="69341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00B050"/>
                </a:solidFill>
              </a:rPr>
              <a:t>Match 10 pictures about cities  with </a:t>
            </a:r>
            <a:r>
              <a:rPr lang="en-US" sz="2400" b="1" dirty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the name of the </a:t>
            </a:r>
          </a:p>
          <a:p>
            <a:pPr lvl="0"/>
            <a:r>
              <a:rPr lang="en-US" sz="2400" b="1" dirty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5 continents.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485" y="102929"/>
            <a:ext cx="153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.VnBahamasB" pitchFamily="34" charset="0"/>
              </a:rPr>
              <a:t>GAME:</a:t>
            </a:r>
            <a:endParaRPr lang="en-US" sz="24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8" y="846273"/>
            <a:ext cx="2131588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38" y="846273"/>
            <a:ext cx="2136333" cy="140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67" y="846273"/>
            <a:ext cx="2048869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50" y="858876"/>
            <a:ext cx="1990142" cy="13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5" y="2970905"/>
            <a:ext cx="2087529" cy="139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50" y="2970905"/>
            <a:ext cx="1990142" cy="137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8" y="4996328"/>
            <a:ext cx="2123156" cy="146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66" y="4987549"/>
            <a:ext cx="207563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274" y="5039862"/>
            <a:ext cx="2074084" cy="145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88" y="5015362"/>
            <a:ext cx="202155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77882" y="2309017"/>
            <a:ext cx="200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Rio De Janeiro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3660" y="2249715"/>
            <a:ext cx="1395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New York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9127" y="2235277"/>
            <a:ext cx="846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Cairo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839" y="2268220"/>
            <a:ext cx="1612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Casablanca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7776" y="4335715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Hoi 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41491" y="4379649"/>
            <a:ext cx="1666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Singapore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3248" y="6375654"/>
            <a:ext cx="1372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Venice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15588" y="6363572"/>
            <a:ext cx="1067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Paris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15230" y="6356514"/>
            <a:ext cx="146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Sydney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84359" y="6378009"/>
            <a:ext cx="2142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Melbourne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65302" y="3457991"/>
            <a:ext cx="931473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Africa</a:t>
            </a:r>
          </a:p>
        </p:txBody>
      </p:sp>
      <p:sp>
        <p:nvSpPr>
          <p:cNvPr id="2" name="Rectangle 1"/>
          <p:cNvSpPr/>
          <p:nvPr/>
        </p:nvSpPr>
        <p:spPr>
          <a:xfrm>
            <a:off x="2487994" y="3932869"/>
            <a:ext cx="1239250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America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5355349" y="2970905"/>
            <a:ext cx="721672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Asia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70063" y="2774129"/>
            <a:ext cx="1091389" cy="461665"/>
          </a:xfrm>
          <a:prstGeom prst="rect">
            <a:avLst/>
          </a:prstGeom>
          <a:solidFill>
            <a:srgbClr val="A365D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Europe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73660" y="4151049"/>
            <a:ext cx="1221809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Oceania</a:t>
            </a:r>
          </a:p>
        </p:txBody>
      </p:sp>
    </p:spTree>
    <p:extLst>
      <p:ext uri="{BB962C8B-B14F-4D97-AF65-F5344CB8AC3E}">
        <p14:creationId xmlns:p14="http://schemas.microsoft.com/office/powerpoint/2010/main" val="1597470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28559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52940" y="2706352"/>
            <a:ext cx="7467600" cy="304552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927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WRAP-UP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8865" y="2883318"/>
            <a:ext cx="69022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- Learn some new words.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- Read and understand content of the conversation.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- Know some famous places 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2540949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28559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52940" y="2706352"/>
            <a:ext cx="7467600" cy="304552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927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8865" y="2883318"/>
            <a:ext cx="69022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</a:rPr>
              <a:t>-  Learn by heart all the new words.</a:t>
            </a:r>
          </a:p>
          <a:p>
            <a:r>
              <a:rPr lang="en-GB" sz="3200" b="1" dirty="0">
                <a:solidFill>
                  <a:srgbClr val="0070C0"/>
                </a:solidFill>
              </a:rPr>
              <a:t>-  Go to the Internet and search for the information on your favourite cities in the world (food, people, weather, etc.)</a:t>
            </a:r>
          </a:p>
          <a:p>
            <a:r>
              <a:rPr lang="en-GB" sz="3200" b="1" dirty="0">
                <a:solidFill>
                  <a:srgbClr val="0070C0"/>
                </a:solidFill>
              </a:rPr>
              <a:t>- Prepare lesson 2 (A closer look 1).</a:t>
            </a:r>
          </a:p>
        </p:txBody>
      </p:sp>
    </p:spTree>
    <p:extLst>
      <p:ext uri="{BB962C8B-B14F-4D97-AF65-F5344CB8AC3E}">
        <p14:creationId xmlns:p14="http://schemas.microsoft.com/office/powerpoint/2010/main" val="2852167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6"/>
            <a:ext cx="9144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2154789" y="2698217"/>
            <a:ext cx="4870346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3735" y="667458"/>
            <a:ext cx="60886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27484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8" y="197361"/>
            <a:ext cx="2131588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38" y="197361"/>
            <a:ext cx="2136333" cy="140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67" y="197361"/>
            <a:ext cx="2048869" cy="138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50" y="209964"/>
            <a:ext cx="1990142" cy="13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000" y="2588753"/>
            <a:ext cx="2087529" cy="139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73" y="2627272"/>
            <a:ext cx="1990142" cy="137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6" y="4627628"/>
            <a:ext cx="2123156" cy="146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66" y="4618849"/>
            <a:ext cx="207563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78" y="4656414"/>
            <a:ext cx="2074084" cy="145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88" y="4646662"/>
            <a:ext cx="2021554" cy="14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077882" y="1615861"/>
            <a:ext cx="200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Rio De Janeiro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3660" y="1586055"/>
            <a:ext cx="1395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9900"/>
                </a:solidFill>
              </a:rPr>
              <a:t>New York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9127" y="1586365"/>
            <a:ext cx="846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Cairo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839" y="1589812"/>
            <a:ext cx="1612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FB7BD"/>
                </a:solidFill>
              </a:rPr>
              <a:t>Casablanca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86054" y="3079589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Hoi 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53197" y="3019692"/>
            <a:ext cx="1666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Singapore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3248" y="6006954"/>
            <a:ext cx="1372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Venice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15588" y="5994872"/>
            <a:ext cx="1067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Paris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15230" y="5987814"/>
            <a:ext cx="146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Sydney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84359" y="6009309"/>
            <a:ext cx="2142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Melbourne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90588" y="2013808"/>
            <a:ext cx="931473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Africa</a:t>
            </a:r>
          </a:p>
        </p:txBody>
      </p:sp>
      <p:sp>
        <p:nvSpPr>
          <p:cNvPr id="2" name="Rectangle 1"/>
          <p:cNvSpPr/>
          <p:nvPr/>
        </p:nvSpPr>
        <p:spPr>
          <a:xfrm>
            <a:off x="6391625" y="2032972"/>
            <a:ext cx="1239250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America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3212" y="4037656"/>
            <a:ext cx="906708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/>
              <a:t>Asia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80827" y="6344678"/>
            <a:ext cx="1091389" cy="461665"/>
          </a:xfrm>
          <a:prstGeom prst="rect">
            <a:avLst/>
          </a:prstGeom>
          <a:solidFill>
            <a:srgbClr val="A365D1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Europe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23369" y="6396302"/>
            <a:ext cx="1221809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Oceania</a:t>
            </a:r>
          </a:p>
        </p:txBody>
      </p:sp>
    </p:spTree>
    <p:extLst>
      <p:ext uri="{BB962C8B-B14F-4D97-AF65-F5344CB8AC3E}">
        <p14:creationId xmlns:p14="http://schemas.microsoft.com/office/powerpoint/2010/main" val="1232145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29499" y="0"/>
            <a:ext cx="9247237" cy="2280956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60" y="2450503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99" y="2477097"/>
            <a:ext cx="961782" cy="777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735" y="2450503"/>
            <a:ext cx="2191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FB7BD"/>
                </a:solidFill>
                <a:latin typeface=".VnBodoni" pitchFamily="34" charset="0"/>
              </a:rPr>
              <a:t>LESSON 1</a:t>
            </a:r>
            <a:endParaRPr lang="en-US" sz="4000" b="1" dirty="0">
              <a:solidFill>
                <a:srgbClr val="0FB7BD"/>
              </a:solidFill>
              <a:latin typeface=".VnBodon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C4F96E-2BCC-67A8-D08A-81D72B686D4E}"/>
              </a:ext>
            </a:extLst>
          </p:cNvPr>
          <p:cNvSpPr txBox="1"/>
          <p:nvPr/>
        </p:nvSpPr>
        <p:spPr>
          <a:xfrm>
            <a:off x="499302" y="3442684"/>
            <a:ext cx="76591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OBJECTIVES:</a:t>
            </a:r>
          </a:p>
          <a:p>
            <a:r>
              <a:rPr lang="en-US" sz="2800" dirty="0"/>
              <a:t>- use the lexical items related to the topic Cities of the World;</a:t>
            </a:r>
          </a:p>
          <a:p>
            <a:r>
              <a:rPr lang="en-US" sz="2800" dirty="0"/>
              <a:t>- use the vocabulary and structures to describe cities and landmarks.</a:t>
            </a:r>
          </a:p>
        </p:txBody>
      </p:sp>
    </p:spTree>
    <p:extLst>
      <p:ext uri="{BB962C8B-B14F-4D97-AF65-F5344CB8AC3E}">
        <p14:creationId xmlns:p14="http://schemas.microsoft.com/office/powerpoint/2010/main" val="409405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24" y="1307977"/>
            <a:ext cx="4607344" cy="3144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80" y="74839"/>
            <a:ext cx="627229" cy="6815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2786482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8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C931991C-1B91-43D2-836C-6DF2DB836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1611" y="211759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0100" y="80656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76729" y="2029162"/>
            <a:ext cx="46345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1. What are Mai and Tom doing?</a:t>
            </a:r>
          </a:p>
          <a:p>
            <a:r>
              <a:rPr lang="en-GB" sz="2400" dirty="0"/>
              <a:t>2. What are they looking at?</a:t>
            </a:r>
          </a:p>
          <a:p>
            <a:r>
              <a:rPr lang="en-GB" sz="2400" dirty="0"/>
              <a:t>3. What is the name of the city?</a:t>
            </a:r>
          </a:p>
          <a:p>
            <a:r>
              <a:rPr lang="en-GB" sz="2400" dirty="0"/>
              <a:t>4. What landmark is in the picture?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284" y="4630682"/>
            <a:ext cx="6496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FF0000"/>
                </a:solidFill>
              </a:rPr>
              <a:t>1. They are talking to/ discussing with each other.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2584" y="5032420"/>
            <a:ext cx="8921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FF0000"/>
                </a:solidFill>
              </a:rPr>
              <a:t>2. They are looking at some photos about places around the world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157" y="5519426"/>
            <a:ext cx="3452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3. It’s Sydney in Australia.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7284" y="6050675"/>
            <a:ext cx="3177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4. It’s the Opera House.</a:t>
            </a:r>
          </a:p>
        </p:txBody>
      </p:sp>
    </p:spTree>
    <p:extLst>
      <p:ext uri="{BB962C8B-B14F-4D97-AF65-F5344CB8AC3E}">
        <p14:creationId xmlns:p14="http://schemas.microsoft.com/office/powerpoint/2010/main" val="130310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2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062" y="14445"/>
            <a:ext cx="2658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8080"/>
                </a:solidFill>
              </a:rPr>
              <a:t>* 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10" y="678118"/>
            <a:ext cx="2799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rainy (</a:t>
            </a:r>
            <a:r>
              <a:rPr lang="en-US" sz="2400" dirty="0" err="1"/>
              <a:t>adj</a:t>
            </a:r>
            <a:r>
              <a:rPr lang="en-US" sz="2400" dirty="0"/>
              <a:t>)  /ˈ</a:t>
            </a:r>
            <a:r>
              <a:rPr lang="en-US" sz="2400" dirty="0" err="1"/>
              <a:t>reɪni</a:t>
            </a:r>
            <a:r>
              <a:rPr lang="en-US" sz="2400" dirty="0"/>
              <a:t>/: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314" y="1209060"/>
            <a:ext cx="3527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crowded (</a:t>
            </a:r>
            <a:r>
              <a:rPr lang="en-US" sz="2400" dirty="0" err="1"/>
              <a:t>adj</a:t>
            </a:r>
            <a:r>
              <a:rPr lang="en-US" sz="2400" dirty="0"/>
              <a:t>) /ˈ</a:t>
            </a:r>
            <a:r>
              <a:rPr lang="en-US" sz="2400" dirty="0" err="1"/>
              <a:t>kraʊdɪd</a:t>
            </a:r>
            <a:r>
              <a:rPr lang="en-US" sz="2400" dirty="0"/>
              <a:t>/:</a:t>
            </a:r>
          </a:p>
        </p:txBody>
      </p:sp>
      <p:sp>
        <p:nvSpPr>
          <p:cNvPr id="8" name="Rectangle 7"/>
          <p:cNvSpPr/>
          <p:nvPr/>
        </p:nvSpPr>
        <p:spPr>
          <a:xfrm>
            <a:off x="134573" y="1813741"/>
            <a:ext cx="3501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beautiful (adj) /ˈ</a:t>
            </a:r>
            <a:r>
              <a:rPr lang="en-US" sz="2400" dirty="0" err="1"/>
              <a:t>bjuːtɪfl</a:t>
            </a:r>
            <a:r>
              <a:rPr lang="en-US" sz="2400" dirty="0"/>
              <a:t>/:</a:t>
            </a:r>
          </a:p>
        </p:txBody>
      </p:sp>
      <p:sp>
        <p:nvSpPr>
          <p:cNvPr id="9" name="Rectangle 8"/>
          <p:cNvSpPr/>
          <p:nvPr/>
        </p:nvSpPr>
        <p:spPr>
          <a:xfrm>
            <a:off x="134573" y="2403676"/>
            <a:ext cx="3954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interesting (adj) /ˈ</a:t>
            </a:r>
            <a:r>
              <a:rPr lang="en-US" sz="2400" dirty="0" err="1"/>
              <a:t>ɪntrestɪŋ</a:t>
            </a:r>
            <a:r>
              <a:rPr lang="en-US" sz="2400" dirty="0"/>
              <a:t>/: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9321" y="2952280"/>
            <a:ext cx="3940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- exciting (adj) /</a:t>
            </a:r>
            <a:r>
              <a:rPr lang="en-US" sz="2400" dirty="0" err="1"/>
              <a:t>ɪkˈsaɪtɪŋ</a:t>
            </a:r>
            <a:r>
              <a:rPr lang="en-US" sz="2400" dirty="0"/>
              <a:t>/: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94374" y="672898"/>
            <a:ext cx="1190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89569" y="1178807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đúc</a:t>
            </a:r>
            <a:r>
              <a:rPr lang="en-US" sz="2400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72420" y="1767229"/>
            <a:ext cx="739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đẹp</a:t>
            </a:r>
            <a:r>
              <a:rPr lang="en-US" sz="2400" dirty="0"/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14197" y="2391267"/>
            <a:ext cx="2116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hấp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, </a:t>
            </a:r>
            <a:r>
              <a:rPr lang="en-US" sz="2400" dirty="0" err="1"/>
              <a:t>thú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86385" y="2927115"/>
            <a:ext cx="2470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thú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, </a:t>
            </a:r>
            <a:r>
              <a:rPr lang="en-US" sz="2400" dirty="0" err="1"/>
              <a:t>phấn</a:t>
            </a:r>
            <a:r>
              <a:rPr lang="en-US" sz="2400" dirty="0"/>
              <a:t> </a:t>
            </a:r>
            <a:r>
              <a:rPr lang="en-US" sz="2400" dirty="0" err="1"/>
              <a:t>khích</a:t>
            </a:r>
            <a:r>
              <a:rPr lang="en-US" sz="2400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933" y="337610"/>
            <a:ext cx="1875906" cy="193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72488" y="308891"/>
            <a:ext cx="3244795" cy="257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933" y="308891"/>
            <a:ext cx="2274112" cy="300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641669" y="155383"/>
            <a:ext cx="4343400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141408" y="1159931"/>
            <a:ext cx="2133600" cy="14478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beautiful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3883744" y="5148140"/>
            <a:ext cx="2133600" cy="144780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rainy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574869" y="3120094"/>
            <a:ext cx="2133600" cy="1447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91427" tIns="45714" rIns="91427" bIns="45714" anchor="ctr"/>
          <a:lstStyle/>
          <a:p>
            <a:pPr algn="ctr"/>
            <a:r>
              <a:rPr lang="en-US" sz="2900" b="1" dirty="0"/>
              <a:t>exciting</a:t>
            </a:r>
            <a:endParaRPr lang="en-US" sz="2900" b="1" dirty="0">
              <a:solidFill>
                <a:srgbClr val="FFFF00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341808" y="2750156"/>
            <a:ext cx="2133600" cy="1447800"/>
          </a:xfrm>
          <a:prstGeom prst="ellipse">
            <a:avLst/>
          </a:prstGeom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interesting 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848" y="75120"/>
            <a:ext cx="3698896" cy="65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/>
              <a:t>Checking vocab</a:t>
            </a:r>
            <a:endParaRPr lang="en-GB" sz="4000" b="1" dirty="0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787422" y="3237806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crowded </a:t>
            </a:r>
            <a:endParaRPr lang="en-US" sz="28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43" y="0"/>
            <a:ext cx="6973228" cy="51370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3897" y="5490866"/>
            <a:ext cx="69759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marR="0" indent="-144145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ea typeface="Calibri"/>
              </a:rPr>
              <a:t>1. What do you think Mai and Tom are talking about?</a:t>
            </a:r>
          </a:p>
          <a:p>
            <a:pPr marL="144145" marR="0" indent="-144145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ea typeface="Calibri"/>
              </a:rPr>
              <a:t>2. What city can you recognize from the photos?</a:t>
            </a:r>
          </a:p>
          <a:p>
            <a:r>
              <a:rPr lang="en-US" sz="2400" b="1" dirty="0">
                <a:solidFill>
                  <a:srgbClr val="0070C0"/>
                </a:solidFill>
                <a:ea typeface="Times New Roman"/>
                <a:cs typeface="Times New Roman"/>
              </a:rPr>
              <a:t>3. What is it famous for?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71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642" y="654506"/>
            <a:ext cx="8148522" cy="615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Tom, are these photos from your vacations?   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they are. This is Sydney, a city in Australia.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What’s it like?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It’s exciting with a lot of beaches.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 beautiful place!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its beaches are very clean.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Wonderful. Oh, this is London. Isn’t it raining?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bad weather!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it rains all the time. Can you see Big Ben?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Yeah ... on the River Thames. It’s a landmark of London.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 is. And this is Times Square in New York, crowded but interesting.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You’re lucky to visit many places.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Tom: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 am. What about your vacations?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Here are some photos of mine. This is ...</a:t>
            </a:r>
          </a:p>
        </p:txBody>
      </p:sp>
      <p:pic>
        <p:nvPicPr>
          <p:cNvPr id="3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FE9E735A-5C5F-453A-878A-F3DFDA66D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5245" y="110261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6273" y="0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</TotalTime>
  <Words>1215</Words>
  <Application>Microsoft Office PowerPoint</Application>
  <PresentationFormat>On-screen Show (4:3)</PresentationFormat>
  <Paragraphs>197</Paragraphs>
  <Slides>22</Slides>
  <Notes>2</Notes>
  <HiddenSlides>3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.VnArabia</vt:lpstr>
      <vt:lpstr>.VnAvantH</vt:lpstr>
      <vt:lpstr>.VnBahamasB</vt:lpstr>
      <vt:lpstr>.VnBodoni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53</cp:revision>
  <dcterms:created xsi:type="dcterms:W3CDTF">2020-12-09T02:04:09Z</dcterms:created>
  <dcterms:modified xsi:type="dcterms:W3CDTF">2024-02-18T09:48:19Z</dcterms:modified>
</cp:coreProperties>
</file>