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00" r:id="rId2"/>
    <p:sldId id="302" r:id="rId3"/>
    <p:sldId id="303" r:id="rId4"/>
    <p:sldId id="327" r:id="rId5"/>
    <p:sldId id="306" r:id="rId6"/>
    <p:sldId id="307" r:id="rId7"/>
    <p:sldId id="309" r:id="rId8"/>
    <p:sldId id="310" r:id="rId9"/>
    <p:sldId id="311" r:id="rId10"/>
    <p:sldId id="312" r:id="rId11"/>
    <p:sldId id="313" r:id="rId12"/>
    <p:sldId id="314" r:id="rId13"/>
    <p:sldId id="316" r:id="rId14"/>
    <p:sldId id="317" r:id="rId15"/>
    <p:sldId id="318" r:id="rId16"/>
    <p:sldId id="277" r:id="rId17"/>
    <p:sldId id="321" r:id="rId18"/>
    <p:sldId id="323" r:id="rId19"/>
    <p:sldId id="322" r:id="rId20"/>
    <p:sldId id="325" r:id="rId21"/>
    <p:sldId id="328" r:id="rId22"/>
    <p:sldId id="326" r:id="rId23"/>
    <p:sldId id="31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39BE1"/>
    <a:srgbClr val="FFFFFF"/>
    <a:srgbClr val="FFCCFF"/>
    <a:srgbClr val="7F7F7F"/>
    <a:srgbClr val="FBDFEB"/>
    <a:srgbClr val="76ABDC"/>
    <a:srgbClr val="A6DBE8"/>
    <a:srgbClr val="62C8CE"/>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67" d="100"/>
          <a:sy n="67" d="100"/>
        </p:scale>
        <p:origin x="1204" y="56"/>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2/18/2024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jpeg"/><Relationship Id="rId11" Type="http://schemas.openxmlformats.org/officeDocument/2006/relationships/slide" Target="slide10.xml"/><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gi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jpeg"/><Relationship Id="rId11" Type="http://schemas.openxmlformats.org/officeDocument/2006/relationships/slide" Target="slide10.xml"/><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3.png"/><Relationship Id="rId7" Type="http://schemas.openxmlformats.org/officeDocument/2006/relationships/slide" Target="slide1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8" y="-225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1852411" y="1002407"/>
            <a:ext cx="5943600"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GB" sz="4400" b="1" dirty="0">
                <a:solidFill>
                  <a:srgbClr val="0000FF"/>
                </a:solidFill>
                <a:latin typeface="VNI-Ariston" pitchFamily="2" charset="0"/>
              </a:rPr>
              <a:t>Hello every one !!!</a:t>
            </a:r>
            <a:endParaRPr lang="en-US" sz="4400" b="1" dirty="0">
              <a:solidFill>
                <a:srgbClr val="0000FF"/>
              </a:solidFill>
              <a:latin typeface="VNI-Ariston" pitchFamily="2" charset="0"/>
            </a:endParaRPr>
          </a:p>
        </p:txBody>
      </p:sp>
      <p:sp>
        <p:nvSpPr>
          <p:cNvPr id="7" name="Rectangle 3"/>
          <p:cNvSpPr>
            <a:spLocks noChangeArrowheads="1"/>
          </p:cNvSpPr>
          <p:nvPr/>
        </p:nvSpPr>
        <p:spPr bwMode="auto">
          <a:xfrm>
            <a:off x="785458" y="190701"/>
            <a:ext cx="8077506"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p>
            <a:r>
              <a:rPr lang="en-US" sz="2800" b="1" dirty="0">
                <a:solidFill>
                  <a:srgbClr val="FF0000"/>
                </a:solidFill>
                <a:latin typeface="Times New Roman" pitchFamily="18" charset="0"/>
                <a:cs typeface="Times New Roman" pitchFamily="18" charset="0"/>
              </a:rPr>
              <a:t>NGUYEN BINH KHIEM SECONDARY SCHOOL</a:t>
            </a:r>
            <a:endParaRPr lang="vi-VN" sz="2800" dirty="0">
              <a:solidFill>
                <a:srgbClr val="FF0000"/>
              </a:solidFill>
              <a:latin typeface="Times New Roman" pitchFamily="18" charset="0"/>
              <a:cs typeface="Times New Roman" pitchFamily="18"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14093" y="2446958"/>
            <a:ext cx="3810000" cy="3810000"/>
          </a:xfrm>
          <a:prstGeom prst="rect">
            <a:avLst/>
          </a:prstGeom>
          <a:noFill/>
        </p:spPr>
      </p:pic>
      <p:sp>
        <p:nvSpPr>
          <p:cNvPr id="10" name="Text Box 7"/>
          <p:cNvSpPr txBox="1">
            <a:spLocks noChangeArrowheads="1"/>
          </p:cNvSpPr>
          <p:nvPr/>
        </p:nvSpPr>
        <p:spPr bwMode="auto">
          <a:xfrm>
            <a:off x="3738093" y="3132758"/>
            <a:ext cx="1066800"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spTree>
    <p:extLst>
      <p:ext uri="{BB962C8B-B14F-4D97-AF65-F5344CB8AC3E}">
        <p14:creationId xmlns:p14="http://schemas.microsoft.com/office/powerpoint/2010/main" val="155788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2137" y="879227"/>
            <a:ext cx="8570794" cy="1569660"/>
          </a:xfrm>
          <a:prstGeom prst="rect">
            <a:avLst/>
          </a:prstGeom>
        </p:spPr>
        <p:txBody>
          <a:bodyPr wrap="square">
            <a:spAutoFit/>
          </a:bodyPr>
          <a:lstStyle/>
          <a:p>
            <a:pPr>
              <a:lnSpc>
                <a:spcPct val="150000"/>
              </a:lnSpc>
            </a:pPr>
            <a:r>
              <a:rPr lang="en-GB" sz="3200" b="1" dirty="0">
                <a:solidFill>
                  <a:srgbClr val="0070C0"/>
                </a:solidFill>
                <a:latin typeface="Times New Roman" pitchFamily="18" charset="0"/>
                <a:cs typeface="Times New Roman" pitchFamily="18" charset="0"/>
              </a:rPr>
              <a:t>2. </a:t>
            </a:r>
            <a:r>
              <a:rPr lang="en-GB" sz="3200" b="1" dirty="0" err="1">
                <a:solidFill>
                  <a:srgbClr val="0070C0"/>
                </a:solidFill>
                <a:latin typeface="Times New Roman" pitchFamily="18" charset="0"/>
                <a:cs typeface="Times New Roman" pitchFamily="18" charset="0"/>
              </a:rPr>
              <a:t>Hai</a:t>
            </a:r>
            <a:r>
              <a:rPr lang="en-GB" sz="3200" b="1" dirty="0">
                <a:solidFill>
                  <a:srgbClr val="0070C0"/>
                </a:solidFill>
                <a:latin typeface="Times New Roman" pitchFamily="18" charset="0"/>
                <a:cs typeface="Times New Roman" pitchFamily="18" charset="0"/>
              </a:rPr>
              <a:t> practises karate at the club _____ times a week.</a:t>
            </a:r>
          </a:p>
        </p:txBody>
      </p:sp>
      <p:sp>
        <p:nvSpPr>
          <p:cNvPr id="6" name="Rectangle 5"/>
          <p:cNvSpPr/>
          <p:nvPr/>
        </p:nvSpPr>
        <p:spPr>
          <a:xfrm>
            <a:off x="6407378" y="1069117"/>
            <a:ext cx="1101776" cy="584775"/>
          </a:xfrm>
          <a:prstGeom prst="rect">
            <a:avLst/>
          </a:prstGeom>
        </p:spPr>
        <p:txBody>
          <a:bodyPr wrap="none">
            <a:spAutoFit/>
          </a:bodyPr>
          <a:lstStyle/>
          <a:p>
            <a:r>
              <a:rPr lang="en-US" sz="3200" b="1" dirty="0">
                <a:solidFill>
                  <a:srgbClr val="FF0000"/>
                </a:solidFill>
              </a:rPr>
              <a:t>three</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46161" y="1074510"/>
            <a:ext cx="7765576" cy="742511"/>
          </a:xfrm>
          <a:prstGeom prst="rect">
            <a:avLst/>
          </a:prstGeom>
        </p:spPr>
        <p:txBody>
          <a:bodyPr wrap="square">
            <a:spAutoFit/>
          </a:bodyPr>
          <a:lstStyle/>
          <a:p>
            <a:pPr lvl="0">
              <a:lnSpc>
                <a:spcPct val="150000"/>
              </a:lnSpc>
            </a:pPr>
            <a:r>
              <a:rPr lang="en-GB" sz="3200" b="1" dirty="0">
                <a:solidFill>
                  <a:srgbClr val="0070C0"/>
                </a:solidFill>
                <a:latin typeface="Times New Roman" pitchFamily="18" charset="0"/>
                <a:cs typeface="Times New Roman" pitchFamily="18" charset="0"/>
              </a:rPr>
              <a:t>3. ______likes watching sport on TV.</a:t>
            </a:r>
          </a:p>
        </p:txBody>
      </p:sp>
      <p:sp>
        <p:nvSpPr>
          <p:cNvPr id="6" name="Rectangle 5"/>
          <p:cNvSpPr/>
          <p:nvPr/>
        </p:nvSpPr>
        <p:spPr>
          <a:xfrm>
            <a:off x="1427929" y="1214932"/>
            <a:ext cx="1106393" cy="584775"/>
          </a:xfrm>
          <a:prstGeom prst="rect">
            <a:avLst/>
          </a:prstGeom>
        </p:spPr>
        <p:txBody>
          <a:bodyPr wrap="none">
            <a:spAutoFit/>
          </a:bodyPr>
          <a:lstStyle/>
          <a:p>
            <a:r>
              <a:rPr lang="en-US" sz="3200" b="1" dirty="0">
                <a:solidFill>
                  <a:srgbClr val="FF0000"/>
                </a:solidFill>
              </a:rPr>
              <a:t>Alice </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76868" y="433065"/>
            <a:ext cx="7390263" cy="742511"/>
          </a:xfrm>
          <a:prstGeom prst="rect">
            <a:avLst/>
          </a:prstGeom>
        </p:spPr>
        <p:txBody>
          <a:bodyPr wrap="square">
            <a:spAutoFit/>
          </a:bodyPr>
          <a:lstStyle/>
          <a:p>
            <a:pPr lvl="0">
              <a:lnSpc>
                <a:spcPct val="150000"/>
              </a:lnSpc>
            </a:pPr>
            <a:r>
              <a:rPr lang="en-GB" sz="3200" b="1" dirty="0">
                <a:solidFill>
                  <a:srgbClr val="0070C0"/>
                </a:solidFill>
                <a:latin typeface="Times New Roman" pitchFamily="18" charset="0"/>
                <a:cs typeface="Times New Roman" pitchFamily="18" charset="0"/>
              </a:rPr>
              <a:t>4. Alice </a:t>
            </a:r>
            <a:r>
              <a:rPr lang="en-GB" sz="3200" b="1" dirty="0" err="1">
                <a:solidFill>
                  <a:srgbClr val="0070C0"/>
                </a:solidFill>
                <a:latin typeface="Times New Roman" pitchFamily="18" charset="0"/>
                <a:cs typeface="Times New Roman" pitchFamily="18" charset="0"/>
              </a:rPr>
              <a:t>plays________every</a:t>
            </a:r>
            <a:r>
              <a:rPr lang="en-GB" sz="3200" b="1" dirty="0">
                <a:solidFill>
                  <a:srgbClr val="0070C0"/>
                </a:solidFill>
                <a:latin typeface="Times New Roman" pitchFamily="18" charset="0"/>
                <a:cs typeface="Times New Roman" pitchFamily="18" charset="0"/>
              </a:rPr>
              <a:t> Saturday.</a:t>
            </a:r>
          </a:p>
        </p:txBody>
      </p:sp>
      <p:sp>
        <p:nvSpPr>
          <p:cNvPr id="6" name="Rectangle 5"/>
          <p:cNvSpPr/>
          <p:nvPr/>
        </p:nvSpPr>
        <p:spPr>
          <a:xfrm>
            <a:off x="3385997" y="573487"/>
            <a:ext cx="1109599" cy="584775"/>
          </a:xfrm>
          <a:prstGeom prst="rect">
            <a:avLst/>
          </a:prstGeom>
        </p:spPr>
        <p:txBody>
          <a:bodyPr wrap="none">
            <a:spAutoFit/>
          </a:bodyPr>
          <a:lstStyle/>
          <a:p>
            <a:r>
              <a:rPr lang="en-US" sz="3200" b="1" dirty="0">
                <a:solidFill>
                  <a:srgbClr val="FF0000"/>
                </a:solidFill>
              </a:rPr>
              <a:t>chess</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807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93" y="4756659"/>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641" y="4733637"/>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4268" y="4694039"/>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6675" y="4694466"/>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82873" y="482725"/>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3856541" y="6185218"/>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219993" y="1061407"/>
            <a:ext cx="8717622" cy="3785652"/>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practises karate at the club      ___ times a week.</a:t>
            </a:r>
          </a:p>
          <a:p>
            <a:pPr>
              <a:lnSpc>
                <a:spcPct val="150000"/>
              </a:lnSpc>
            </a:pPr>
            <a:r>
              <a:rPr lang="en-GB" sz="3200" dirty="0">
                <a:latin typeface="Times New Roman" pitchFamily="18" charset="0"/>
                <a:cs typeface="Times New Roman" pitchFamily="18" charset="0"/>
              </a:rPr>
              <a:t>3. 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
        <p:nvSpPr>
          <p:cNvPr id="12" name="Rectangle 11"/>
          <p:cNvSpPr/>
          <p:nvPr/>
        </p:nvSpPr>
        <p:spPr>
          <a:xfrm>
            <a:off x="2375753" y="1258347"/>
            <a:ext cx="1614288" cy="523220"/>
          </a:xfrm>
          <a:prstGeom prst="rect">
            <a:avLst/>
          </a:prstGeom>
        </p:spPr>
        <p:txBody>
          <a:bodyPr wrap="none">
            <a:spAutoFit/>
          </a:bodyPr>
          <a:lstStyle/>
          <a:p>
            <a:r>
              <a:rPr lang="en-US" sz="2800" b="1" dirty="0">
                <a:solidFill>
                  <a:srgbClr val="FF0000"/>
                </a:solidFill>
              </a:rPr>
              <a:t>volleyball</a:t>
            </a:r>
          </a:p>
        </p:txBody>
      </p:sp>
      <p:sp>
        <p:nvSpPr>
          <p:cNvPr id="13" name="Rectangle 12"/>
          <p:cNvSpPr/>
          <p:nvPr/>
        </p:nvSpPr>
        <p:spPr>
          <a:xfrm>
            <a:off x="5806878" y="1960280"/>
            <a:ext cx="1101776" cy="584775"/>
          </a:xfrm>
          <a:prstGeom prst="rect">
            <a:avLst/>
          </a:prstGeom>
        </p:spPr>
        <p:txBody>
          <a:bodyPr wrap="none">
            <a:spAutoFit/>
          </a:bodyPr>
          <a:lstStyle/>
          <a:p>
            <a:r>
              <a:rPr lang="en-US" sz="3200" b="1" dirty="0">
                <a:solidFill>
                  <a:srgbClr val="FF0000"/>
                </a:solidFill>
              </a:rPr>
              <a:t>three</a:t>
            </a:r>
          </a:p>
        </p:txBody>
      </p:sp>
      <p:sp>
        <p:nvSpPr>
          <p:cNvPr id="14" name="Rectangle 13"/>
          <p:cNvSpPr/>
          <p:nvPr/>
        </p:nvSpPr>
        <p:spPr>
          <a:xfrm>
            <a:off x="841961" y="3401704"/>
            <a:ext cx="1106393" cy="584775"/>
          </a:xfrm>
          <a:prstGeom prst="rect">
            <a:avLst/>
          </a:prstGeom>
        </p:spPr>
        <p:txBody>
          <a:bodyPr wrap="none">
            <a:spAutoFit/>
          </a:bodyPr>
          <a:lstStyle/>
          <a:p>
            <a:r>
              <a:rPr lang="en-US" sz="3200" b="1" dirty="0">
                <a:solidFill>
                  <a:srgbClr val="FF0000"/>
                </a:solidFill>
              </a:rPr>
              <a:t>Alice </a:t>
            </a:r>
          </a:p>
        </p:txBody>
      </p:sp>
      <p:sp>
        <p:nvSpPr>
          <p:cNvPr id="20" name="Rectangle 19"/>
          <p:cNvSpPr/>
          <p:nvPr/>
        </p:nvSpPr>
        <p:spPr>
          <a:xfrm>
            <a:off x="2637758" y="4158236"/>
            <a:ext cx="1109599" cy="584775"/>
          </a:xfrm>
          <a:prstGeom prst="rect">
            <a:avLst/>
          </a:prstGeom>
        </p:spPr>
        <p:txBody>
          <a:bodyPr wrap="none">
            <a:spAutoFit/>
          </a:bodyPr>
          <a:lstStyle/>
          <a:p>
            <a:r>
              <a:rPr lang="en-US" sz="3200" b="1" dirty="0">
                <a:solidFill>
                  <a:srgbClr val="FF0000"/>
                </a:solidFill>
              </a:rPr>
              <a:t>chess</a:t>
            </a:r>
          </a:p>
        </p:txBody>
      </p:sp>
    </p:spTree>
    <p:extLst>
      <p:ext uri="{BB962C8B-B14F-4D97-AF65-F5344CB8AC3E}">
        <p14:creationId xmlns:p14="http://schemas.microsoft.com/office/powerpoint/2010/main" val="1309897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C11514E-B568-4EDC-AA1A-6B7D24C74198}"/>
              </a:ext>
            </a:extLst>
          </p:cNvPr>
          <p:cNvGrpSpPr/>
          <p:nvPr/>
        </p:nvGrpSpPr>
        <p:grpSpPr>
          <a:xfrm>
            <a:off x="0" y="296291"/>
            <a:ext cx="9144000" cy="6137455"/>
            <a:chOff x="0" y="0"/>
            <a:chExt cx="9144000" cy="6137455"/>
          </a:xfrm>
        </p:grpSpPr>
        <p:sp>
          <p:nvSpPr>
            <p:cNvPr id="6" name="Rectangle 5">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9A6BE0-9C8A-4C38-B997-ADB4E8B327B7}"/>
                </a:ext>
              </a:extLst>
            </p:cNvPr>
            <p:cNvSpPr txBox="1"/>
            <p:nvPr/>
          </p:nvSpPr>
          <p:spPr>
            <a:xfrm>
              <a:off x="338595" y="720545"/>
              <a:ext cx="8486470" cy="5279587"/>
            </a:xfrm>
            <a:prstGeom prst="rect">
              <a:avLst/>
            </a:prstGeom>
            <a:noFill/>
            <a:ln w="19050">
              <a:solidFill>
                <a:srgbClr val="0FB7BD"/>
              </a:solidFill>
            </a:ln>
          </p:spPr>
          <p:txBody>
            <a:bodyPr wrap="square">
              <a:spAutoFit/>
            </a:bodyPr>
            <a:lstStyle/>
            <a:p>
              <a:pPr algn="just">
                <a:lnSpc>
                  <a:spcPct val="110000"/>
                </a:lnSpc>
              </a:pPr>
              <a:r>
                <a:rPr lang="en-US" sz="2800" b="0" i="0" dirty="0">
                  <a:solidFill>
                    <a:srgbClr val="333333"/>
                  </a:solidFill>
                  <a:effectLst/>
                  <a:latin typeface="Helvetica Neue"/>
                </a:rPr>
                <a:t>Hello. My name's Hai. I love sport. I play volleyball at school and I often go cycling with my dad at the weekend. But my </a:t>
              </a:r>
              <a:r>
                <a:rPr lang="en-US" sz="2800" b="0" i="0" dirty="0" err="1">
                  <a:solidFill>
                    <a:srgbClr val="333333"/>
                  </a:solidFill>
                  <a:effectLst/>
                  <a:latin typeface="Helvetica Neue"/>
                </a:rPr>
                <a:t>favourite</a:t>
              </a:r>
              <a:r>
                <a:rPr lang="en-US" sz="2800" b="0" i="0" dirty="0">
                  <a:solidFill>
                    <a:srgbClr val="333333"/>
                  </a:solidFill>
                  <a:effectLst/>
                  <a:latin typeface="Helvetica Neue"/>
                </a:rPr>
                <a:t> sport is karate. I </a:t>
              </a:r>
              <a:r>
                <a:rPr lang="en-US" sz="2800" b="0" i="0" dirty="0" err="1">
                  <a:solidFill>
                    <a:srgbClr val="333333"/>
                  </a:solidFill>
                  <a:effectLst/>
                  <a:latin typeface="Helvetica Neue"/>
                </a:rPr>
                <a:t>practise</a:t>
              </a:r>
              <a:r>
                <a:rPr lang="en-US" sz="2800" b="0" i="0" dirty="0">
                  <a:solidFill>
                    <a:srgbClr val="333333"/>
                  </a:solidFill>
                  <a:effectLst/>
                  <a:latin typeface="Helvetica Neue"/>
                </a:rPr>
                <a:t> it three times a week. It makes me strong and confident.</a:t>
              </a:r>
            </a:p>
            <a:p>
              <a:pPr algn="just">
                <a:lnSpc>
                  <a:spcPct val="110000"/>
                </a:lnSpc>
              </a:pPr>
              <a:r>
                <a:rPr lang="en-US" sz="2800" b="0" i="0" dirty="0">
                  <a:solidFill>
                    <a:srgbClr val="333333"/>
                  </a:solidFill>
                  <a:effectLst/>
                  <a:latin typeface="Helvetica Neue"/>
                </a:rPr>
                <a:t>My name's Alice. I'm twelve years old. I don't like doing sport very much, but I like watching sport on TV. My hobby is playing chess. My friend and I play chess every Saturday. I sometimes play computer games, too. I hope to create a new computer game one day.</a:t>
              </a:r>
              <a:endParaRPr lang="en-US" sz="2800" i="0" dirty="0">
                <a:effectLst/>
              </a:endParaRP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12">
            <a:hlinkClick r:id="" action="ppaction://media"/>
            <a:extLst>
              <a:ext uri="{FF2B5EF4-FFF2-40B4-BE49-F238E27FC236}">
                <a16:creationId xmlns:a16="http://schemas.microsoft.com/office/drawing/2014/main" id="{610ED800-2520-4C70-B07A-5E58D60DA30E}"/>
              </a:ext>
            </a:extLst>
          </p:cNvPr>
          <p:cNvPicPr>
            <a:picLocks noChangeAspect="1"/>
          </p:cNvPicPr>
          <p:nvPr>
            <a:audioFile r:link="rId1"/>
            <p:extLst>
              <p:ext uri="{DAA4B4D4-6D71-4841-9C94-3DE7FCFB9230}">
                <p14:media xmlns:p14="http://schemas.microsoft.com/office/powerpoint/2010/main" r:embed="rId2">
                  <p14:trim st="15000" end="1143.2426"/>
                </p14:media>
              </p:ext>
            </p:extLst>
          </p:nvPr>
        </p:nvPicPr>
        <p:blipFill>
          <a:blip r:embed="rId6"/>
          <a:stretch>
            <a:fillRect/>
          </a:stretch>
        </p:blipFill>
        <p:spPr>
          <a:xfrm>
            <a:off x="7580375" y="0"/>
            <a:ext cx="487363" cy="487363"/>
          </a:xfrm>
          <a:prstGeom prst="rect">
            <a:avLst/>
          </a:prstGeom>
        </p:spPr>
      </p:pic>
      <p:sp>
        <p:nvSpPr>
          <p:cNvPr id="10" name="TextBox 9">
            <a:extLst>
              <a:ext uri="{FF2B5EF4-FFF2-40B4-BE49-F238E27FC236}">
                <a16:creationId xmlns:a16="http://schemas.microsoft.com/office/drawing/2014/main" id="{0655EF60-59B4-4757-B066-A4ACC7BA287F}"/>
              </a:ext>
            </a:extLst>
          </p:cNvPr>
          <p:cNvSpPr txBox="1"/>
          <p:nvPr/>
        </p:nvSpPr>
        <p:spPr>
          <a:xfrm>
            <a:off x="2453924" y="89670"/>
            <a:ext cx="2800767" cy="461665"/>
          </a:xfrm>
          <a:prstGeom prst="rect">
            <a:avLst/>
          </a:prstGeom>
          <a:noFill/>
        </p:spPr>
        <p:txBody>
          <a:bodyPr wrap="none" rtlCol="0">
            <a:spAutoFit/>
          </a:bodyPr>
          <a:lstStyle/>
          <a:p>
            <a:r>
              <a:rPr lang="en-US" sz="2400" b="1" dirty="0">
                <a:solidFill>
                  <a:srgbClr val="0070C0"/>
                </a:solidFill>
                <a:latin typeface=".VnBodoniH" pitchFamily="34" charset="0"/>
              </a:rPr>
              <a:t>AUDIO SCRIPT</a:t>
            </a:r>
          </a:p>
        </p:txBody>
      </p:sp>
    </p:spTree>
    <p:extLst>
      <p:ext uri="{BB962C8B-B14F-4D97-AF65-F5344CB8AC3E}">
        <p14:creationId xmlns:p14="http://schemas.microsoft.com/office/powerpoint/2010/main" val="964400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6" name="Rectangle 5">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9A6BE0-9C8A-4C38-B997-ADB4E8B327B7}"/>
                </a:ext>
              </a:extLst>
            </p:cNvPr>
            <p:cNvSpPr txBox="1"/>
            <p:nvPr/>
          </p:nvSpPr>
          <p:spPr>
            <a:xfrm>
              <a:off x="338595" y="720545"/>
              <a:ext cx="8486470" cy="5279587"/>
            </a:xfrm>
            <a:prstGeom prst="rect">
              <a:avLst/>
            </a:prstGeom>
            <a:noFill/>
            <a:ln w="19050">
              <a:solidFill>
                <a:srgbClr val="0FB7BD"/>
              </a:solidFill>
            </a:ln>
          </p:spPr>
          <p:txBody>
            <a:bodyPr wrap="square">
              <a:spAutoFit/>
            </a:bodyPr>
            <a:lstStyle/>
            <a:p>
              <a:pPr algn="just">
                <a:lnSpc>
                  <a:spcPct val="110000"/>
                </a:lnSpc>
              </a:pPr>
              <a:r>
                <a:rPr lang="en-US" sz="2800" b="0" i="0" dirty="0">
                  <a:solidFill>
                    <a:srgbClr val="333333"/>
                  </a:solidFill>
                  <a:effectLst/>
                  <a:latin typeface="Helvetica Neue"/>
                </a:rPr>
                <a:t>Hello. My name's Hai. I love sport. I play volleyball at school and </a:t>
              </a:r>
              <a:r>
                <a:rPr lang="en-US" sz="2800" b="0" i="0" dirty="0">
                  <a:solidFill>
                    <a:srgbClr val="7030A0"/>
                  </a:solidFill>
                  <a:effectLst/>
                  <a:latin typeface="Helvetica Neue"/>
                </a:rPr>
                <a:t>I </a:t>
              </a:r>
              <a:r>
                <a:rPr lang="en-US" sz="2800" b="0" i="0" dirty="0">
                  <a:solidFill>
                    <a:srgbClr val="C00000"/>
                  </a:solidFill>
                  <a:effectLst/>
                  <a:latin typeface="Helvetica Neue"/>
                </a:rPr>
                <a:t>often go cycling with my dad at the weekend</a:t>
              </a:r>
              <a:r>
                <a:rPr lang="en-US" sz="2800" b="0" i="0" dirty="0">
                  <a:solidFill>
                    <a:srgbClr val="333333"/>
                  </a:solidFill>
                  <a:effectLst/>
                  <a:latin typeface="Helvetica Neue"/>
                </a:rPr>
                <a:t>. But </a:t>
              </a:r>
              <a:r>
                <a:rPr lang="en-US" sz="2800" b="0" i="0" dirty="0">
                  <a:solidFill>
                    <a:srgbClr val="C00000"/>
                  </a:solidFill>
                  <a:effectLst/>
                  <a:latin typeface="Helvetica Neue"/>
                </a:rPr>
                <a:t>my </a:t>
              </a:r>
              <a:r>
                <a:rPr lang="en-US" sz="2800" b="0" i="0" dirty="0" err="1">
                  <a:solidFill>
                    <a:srgbClr val="C00000"/>
                  </a:solidFill>
                  <a:effectLst/>
                  <a:latin typeface="Helvetica Neue"/>
                </a:rPr>
                <a:t>favourite</a:t>
              </a:r>
              <a:r>
                <a:rPr lang="en-US" sz="2800" b="0" i="0" dirty="0">
                  <a:solidFill>
                    <a:srgbClr val="C00000"/>
                  </a:solidFill>
                  <a:effectLst/>
                  <a:latin typeface="Helvetica Neue"/>
                </a:rPr>
                <a:t> sport is karate. </a:t>
              </a:r>
              <a:r>
                <a:rPr lang="en-US" sz="2800" b="0" i="0" dirty="0">
                  <a:solidFill>
                    <a:srgbClr val="333333"/>
                  </a:solidFill>
                  <a:effectLst/>
                  <a:latin typeface="Helvetica Neue"/>
                </a:rPr>
                <a:t>I </a:t>
              </a:r>
              <a:r>
                <a:rPr lang="en-US" sz="2800" b="0" i="0" dirty="0" err="1">
                  <a:solidFill>
                    <a:srgbClr val="333333"/>
                  </a:solidFill>
                  <a:effectLst/>
                  <a:latin typeface="Helvetica Neue"/>
                </a:rPr>
                <a:t>practise</a:t>
              </a:r>
              <a:r>
                <a:rPr lang="en-US" sz="2800" b="0" i="0" dirty="0">
                  <a:solidFill>
                    <a:srgbClr val="333333"/>
                  </a:solidFill>
                  <a:effectLst/>
                  <a:latin typeface="Helvetica Neue"/>
                </a:rPr>
                <a:t> it three times a week. It makes me strong and confident.</a:t>
              </a:r>
            </a:p>
            <a:p>
              <a:pPr algn="just">
                <a:lnSpc>
                  <a:spcPct val="110000"/>
                </a:lnSpc>
              </a:pPr>
              <a:r>
                <a:rPr lang="en-US" sz="2800" b="0" i="0" dirty="0">
                  <a:solidFill>
                    <a:srgbClr val="333333"/>
                  </a:solidFill>
                  <a:effectLst/>
                  <a:latin typeface="Helvetica Neue"/>
                </a:rPr>
                <a:t>My name's Alice. I'm twelve years old. </a:t>
              </a:r>
              <a:r>
                <a:rPr lang="en-US" sz="2800" b="0" i="0" dirty="0">
                  <a:solidFill>
                    <a:srgbClr val="C00000"/>
                  </a:solidFill>
                  <a:effectLst/>
                  <a:latin typeface="Helvetica Neue"/>
                </a:rPr>
                <a:t>I don't like doing sport very much,</a:t>
              </a:r>
              <a:r>
                <a:rPr lang="en-US" sz="2800" b="0" i="0" dirty="0">
                  <a:solidFill>
                    <a:srgbClr val="333333"/>
                  </a:solidFill>
                  <a:effectLst/>
                  <a:latin typeface="Helvetica Neue"/>
                </a:rPr>
                <a:t> but I like watching sport on TV. My hobby is playing chess. My friend and I play chess every Saturday. </a:t>
              </a:r>
              <a:r>
                <a:rPr lang="en-US" sz="2800" b="0" i="0" dirty="0">
                  <a:solidFill>
                    <a:srgbClr val="C00000"/>
                  </a:solidFill>
                  <a:effectLst/>
                  <a:latin typeface="Helvetica Neue"/>
                </a:rPr>
                <a:t>I sometimes play computer games, too. </a:t>
              </a:r>
              <a:r>
                <a:rPr lang="en-US" sz="2800" b="0" i="0" dirty="0">
                  <a:solidFill>
                    <a:srgbClr val="333333"/>
                  </a:solidFill>
                  <a:effectLst/>
                  <a:latin typeface="Helvetica Neue"/>
                </a:rPr>
                <a:t>I hope to create a new computer game one day.</a:t>
              </a:r>
              <a:endParaRPr lang="en-US" sz="2800" i="0" dirty="0">
                <a:effectLst/>
              </a:endParaRPr>
            </a:p>
          </p:txBody>
        </p:sp>
        <p:sp>
          <p:nvSpPr>
            <p:cNvPr id="8" name="TextBox 7">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9"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12">
            <a:hlinkClick r:id="" action="ppaction://media"/>
            <a:extLst>
              <a:ext uri="{FF2B5EF4-FFF2-40B4-BE49-F238E27FC236}">
                <a16:creationId xmlns:a16="http://schemas.microsoft.com/office/drawing/2014/main" id="{610ED800-2520-4C70-B07A-5E58D60DA30E}"/>
              </a:ext>
            </a:extLst>
          </p:cNvPr>
          <p:cNvPicPr>
            <a:picLocks noChangeAspect="1"/>
          </p:cNvPicPr>
          <p:nvPr>
            <a:audioFile r:link="rId1"/>
            <p:extLst>
              <p:ext uri="{DAA4B4D4-6D71-4841-9C94-3DE7FCFB9230}">
                <p14:media xmlns:p14="http://schemas.microsoft.com/office/powerpoint/2010/main" r:embed="rId2">
                  <p14:trim st="15000" end="1143.2426"/>
                </p14:media>
              </p:ext>
            </p:extLst>
          </p:nvPr>
        </p:nvPicPr>
        <p:blipFill>
          <a:blip r:embed="rId6"/>
          <a:stretch>
            <a:fillRect/>
          </a:stretch>
        </p:blipFill>
        <p:spPr>
          <a:xfrm>
            <a:off x="5656041" y="116592"/>
            <a:ext cx="487363" cy="487363"/>
          </a:xfrm>
          <a:prstGeom prst="rect">
            <a:avLst/>
          </a:prstGeom>
        </p:spPr>
      </p:pic>
      <p:sp>
        <p:nvSpPr>
          <p:cNvPr id="11" name="TextBox 10">
            <a:extLst>
              <a:ext uri="{FF2B5EF4-FFF2-40B4-BE49-F238E27FC236}">
                <a16:creationId xmlns:a16="http://schemas.microsoft.com/office/drawing/2014/main" id="{0655EF60-59B4-4757-B066-A4ACC7BA287F}"/>
              </a:ext>
            </a:extLst>
          </p:cNvPr>
          <p:cNvSpPr txBox="1"/>
          <p:nvPr/>
        </p:nvSpPr>
        <p:spPr>
          <a:xfrm>
            <a:off x="2453924" y="89670"/>
            <a:ext cx="2800767" cy="461665"/>
          </a:xfrm>
          <a:prstGeom prst="rect">
            <a:avLst/>
          </a:prstGeom>
          <a:noFill/>
        </p:spPr>
        <p:txBody>
          <a:bodyPr wrap="none" rtlCol="0">
            <a:spAutoFit/>
          </a:bodyPr>
          <a:lstStyle/>
          <a:p>
            <a:r>
              <a:rPr lang="en-US" sz="2400" b="1" dirty="0">
                <a:solidFill>
                  <a:srgbClr val="0070C0"/>
                </a:solidFill>
                <a:latin typeface=".VnBodoniH" pitchFamily="34" charset="0"/>
              </a:rPr>
              <a:t>AUDIO SCRIPT</a:t>
            </a:r>
          </a:p>
        </p:txBody>
      </p:sp>
    </p:spTree>
    <p:extLst>
      <p:ext uri="{BB962C8B-B14F-4D97-AF65-F5344CB8AC3E}">
        <p14:creationId xmlns:p14="http://schemas.microsoft.com/office/powerpoint/2010/main" val="3134646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645688"/>
            <a:ext cx="587409" cy="60435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9" name="TextBox 8"/>
          <p:cNvSpPr txBox="1"/>
          <p:nvPr/>
        </p:nvSpPr>
        <p:spPr>
          <a:xfrm>
            <a:off x="963236" y="532273"/>
            <a:ext cx="7677504" cy="892552"/>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Talk about the sport / game you like. Use the following questions as cues.</a:t>
            </a:r>
          </a:p>
        </p:txBody>
      </p:sp>
      <p:sp>
        <p:nvSpPr>
          <p:cNvPr id="10" name="TextBox 9"/>
          <p:cNvSpPr txBox="1"/>
          <p:nvPr/>
        </p:nvSpPr>
        <p:spPr>
          <a:xfrm>
            <a:off x="513699" y="1575383"/>
            <a:ext cx="7185256" cy="4401205"/>
          </a:xfrm>
          <a:prstGeom prst="rect">
            <a:avLst/>
          </a:prstGeom>
          <a:noFill/>
        </p:spPr>
        <p:txBody>
          <a:bodyPr wrap="square" rtlCol="0">
            <a:spAutoFit/>
          </a:bodyPr>
          <a:lstStyle/>
          <a:p>
            <a:pPr marL="285750" indent="-285750">
              <a:lnSpc>
                <a:spcPct val="200000"/>
              </a:lnSpc>
              <a:buFontTx/>
              <a:buChar char="-"/>
            </a:pPr>
            <a:r>
              <a:rPr lang="en-US" sz="2800" b="1" dirty="0"/>
              <a:t>What is the name of the sport / game?</a:t>
            </a:r>
          </a:p>
          <a:p>
            <a:pPr marL="285750" indent="-285750">
              <a:lnSpc>
                <a:spcPct val="200000"/>
              </a:lnSpc>
              <a:buFontTx/>
              <a:buChar char="-"/>
            </a:pPr>
            <a:r>
              <a:rPr lang="en-US" sz="2800" b="1" dirty="0"/>
              <a:t>How many players are there?</a:t>
            </a:r>
          </a:p>
          <a:p>
            <a:pPr marL="285750" indent="-285750">
              <a:lnSpc>
                <a:spcPct val="200000"/>
              </a:lnSpc>
              <a:buFontTx/>
              <a:buChar char="-"/>
            </a:pPr>
            <a:r>
              <a:rPr lang="en-US" sz="2800" b="1" dirty="0"/>
              <a:t>How often do you play it?</a:t>
            </a:r>
          </a:p>
          <a:p>
            <a:pPr marL="285750" indent="-285750">
              <a:lnSpc>
                <a:spcPct val="200000"/>
              </a:lnSpc>
              <a:buFontTx/>
              <a:buChar char="-"/>
            </a:pPr>
            <a:r>
              <a:rPr lang="en-US" sz="2800" b="1" dirty="0"/>
              <a:t>What equipment does it need?</a:t>
            </a:r>
          </a:p>
          <a:p>
            <a:pPr marL="285750" indent="-285750">
              <a:lnSpc>
                <a:spcPct val="200000"/>
              </a:lnSpc>
              <a:buFontTx/>
              <a:buChar char="-"/>
            </a:pPr>
            <a:r>
              <a:rPr lang="en-US" sz="2800" b="1" dirty="0"/>
              <a:t>Why do you like it?</a:t>
            </a:r>
          </a:p>
        </p:txBody>
      </p:sp>
      <p:sp>
        <p:nvSpPr>
          <p:cNvPr id="11" name="Rectangle 10"/>
          <p:cNvSpPr/>
          <p:nvPr/>
        </p:nvSpPr>
        <p:spPr>
          <a:xfrm>
            <a:off x="1787767" y="-6797"/>
            <a:ext cx="2293000" cy="707886"/>
          </a:xfrm>
          <a:prstGeom prst="rect">
            <a:avLst/>
          </a:prstGeom>
        </p:spPr>
        <p:txBody>
          <a:bodyPr wrap="none">
            <a:spAutoFit/>
          </a:bodyPr>
          <a:lstStyle/>
          <a:p>
            <a:pPr lvl="0" algn="ctr"/>
            <a:r>
              <a:rPr lang="en-US" sz="4000" b="1" dirty="0">
                <a:solidFill>
                  <a:schemeClr val="accent5">
                    <a:lumMod val="75000"/>
                  </a:schemeClr>
                </a:solidFill>
              </a:rPr>
              <a:t>II. Writing</a:t>
            </a:r>
          </a:p>
        </p:txBody>
      </p:sp>
    </p:spTree>
    <p:extLst>
      <p:ext uri="{BB962C8B-B14F-4D97-AF65-F5344CB8AC3E}">
        <p14:creationId xmlns:p14="http://schemas.microsoft.com/office/powerpoint/2010/main" val="65913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54360"/>
            <a:ext cx="587409" cy="60435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9" name="TextBox 8"/>
          <p:cNvSpPr txBox="1"/>
          <p:nvPr/>
        </p:nvSpPr>
        <p:spPr>
          <a:xfrm>
            <a:off x="963236" y="40945"/>
            <a:ext cx="7677504" cy="892552"/>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Talk about the sport / game you like. Use the following questions as cues.</a:t>
            </a:r>
          </a:p>
        </p:txBody>
      </p:sp>
      <p:sp>
        <p:nvSpPr>
          <p:cNvPr id="10" name="TextBox 9"/>
          <p:cNvSpPr txBox="1"/>
          <p:nvPr/>
        </p:nvSpPr>
        <p:spPr>
          <a:xfrm>
            <a:off x="124458" y="933497"/>
            <a:ext cx="8420746" cy="3323987"/>
          </a:xfrm>
          <a:prstGeom prst="rect">
            <a:avLst/>
          </a:prstGeom>
          <a:noFill/>
        </p:spPr>
        <p:txBody>
          <a:bodyPr wrap="square" rtlCol="0">
            <a:spAutoFit/>
          </a:bodyPr>
          <a:lstStyle/>
          <a:p>
            <a:pPr marL="285750" indent="-285750">
              <a:lnSpc>
                <a:spcPct val="150000"/>
              </a:lnSpc>
              <a:buFontTx/>
              <a:buChar char="-"/>
            </a:pPr>
            <a:r>
              <a:rPr lang="en-US" sz="2800" dirty="0"/>
              <a:t>What is the name of the sport / game?</a:t>
            </a:r>
          </a:p>
          <a:p>
            <a:pPr marL="285750" indent="-285750">
              <a:lnSpc>
                <a:spcPct val="150000"/>
              </a:lnSpc>
              <a:buFontTx/>
              <a:buChar char="-"/>
            </a:pPr>
            <a:r>
              <a:rPr lang="en-US" sz="2800" dirty="0"/>
              <a:t>How many players are there?</a:t>
            </a:r>
          </a:p>
          <a:p>
            <a:pPr marL="285750" indent="-285750">
              <a:lnSpc>
                <a:spcPct val="150000"/>
              </a:lnSpc>
              <a:buFontTx/>
              <a:buChar char="-"/>
            </a:pPr>
            <a:r>
              <a:rPr lang="en-US" sz="2800" dirty="0"/>
              <a:t>How often do you play it?</a:t>
            </a:r>
          </a:p>
          <a:p>
            <a:pPr marL="285750" indent="-285750">
              <a:lnSpc>
                <a:spcPct val="150000"/>
              </a:lnSpc>
              <a:buFontTx/>
              <a:buChar char="-"/>
            </a:pPr>
            <a:r>
              <a:rPr lang="en-US" sz="2800" dirty="0"/>
              <a:t>What equipment does it need?</a:t>
            </a:r>
          </a:p>
          <a:p>
            <a:pPr marL="285750" indent="-285750">
              <a:lnSpc>
                <a:spcPct val="150000"/>
              </a:lnSpc>
              <a:buFontTx/>
              <a:buChar char="-"/>
            </a:pPr>
            <a:r>
              <a:rPr lang="en-US" sz="2800" dirty="0"/>
              <a:t>Why do you like it?</a:t>
            </a:r>
          </a:p>
        </p:txBody>
      </p:sp>
      <p:sp>
        <p:nvSpPr>
          <p:cNvPr id="3" name="Rectangle 2"/>
          <p:cNvSpPr/>
          <p:nvPr/>
        </p:nvSpPr>
        <p:spPr>
          <a:xfrm>
            <a:off x="6406269" y="1101633"/>
            <a:ext cx="1918667" cy="523220"/>
          </a:xfrm>
          <a:prstGeom prst="rect">
            <a:avLst/>
          </a:prstGeom>
        </p:spPr>
        <p:txBody>
          <a:bodyPr wrap="none">
            <a:spAutoFit/>
          </a:bodyPr>
          <a:lstStyle/>
          <a:p>
            <a:r>
              <a:rPr lang="en-GB" sz="2800" b="1" dirty="0">
                <a:solidFill>
                  <a:srgbClr val="FF0000"/>
                </a:solidFill>
              </a:rPr>
              <a:t>badminton.</a:t>
            </a:r>
            <a:endParaRPr lang="en-US" sz="2800" b="1" dirty="0">
              <a:solidFill>
                <a:srgbClr val="FF0000"/>
              </a:solidFill>
            </a:endParaRPr>
          </a:p>
        </p:txBody>
      </p:sp>
      <p:sp>
        <p:nvSpPr>
          <p:cNvPr id="4" name="Rectangle 3"/>
          <p:cNvSpPr/>
          <p:nvPr/>
        </p:nvSpPr>
        <p:spPr>
          <a:xfrm>
            <a:off x="5797689" y="1798443"/>
            <a:ext cx="2107885" cy="523220"/>
          </a:xfrm>
          <a:prstGeom prst="rect">
            <a:avLst/>
          </a:prstGeom>
        </p:spPr>
        <p:txBody>
          <a:bodyPr wrap="none">
            <a:spAutoFit/>
          </a:bodyPr>
          <a:lstStyle/>
          <a:p>
            <a:r>
              <a:rPr lang="en-GB" sz="2800" b="1" dirty="0">
                <a:solidFill>
                  <a:srgbClr val="FF0000"/>
                </a:solidFill>
              </a:rPr>
              <a:t>2 or 4 player.</a:t>
            </a:r>
          </a:p>
        </p:txBody>
      </p:sp>
      <p:sp>
        <p:nvSpPr>
          <p:cNvPr id="5" name="Rectangle 4"/>
          <p:cNvSpPr/>
          <p:nvPr/>
        </p:nvSpPr>
        <p:spPr>
          <a:xfrm>
            <a:off x="5111972" y="3028539"/>
            <a:ext cx="3913572" cy="523220"/>
          </a:xfrm>
          <a:prstGeom prst="rect">
            <a:avLst/>
          </a:prstGeom>
        </p:spPr>
        <p:txBody>
          <a:bodyPr wrap="none">
            <a:spAutoFit/>
          </a:bodyPr>
          <a:lstStyle/>
          <a:p>
            <a:r>
              <a:rPr lang="en-GB" sz="2800" b="1" dirty="0">
                <a:solidFill>
                  <a:srgbClr val="FF0000"/>
                </a:solidFill>
              </a:rPr>
              <a:t> racket, shuttlecock, net .</a:t>
            </a:r>
            <a:endParaRPr lang="en-US" sz="2800" b="1" dirty="0">
              <a:solidFill>
                <a:srgbClr val="FF0000"/>
              </a:solidFill>
            </a:endParaRPr>
          </a:p>
        </p:txBody>
      </p:sp>
      <p:sp>
        <p:nvSpPr>
          <p:cNvPr id="12" name="Rectangle 11"/>
          <p:cNvSpPr/>
          <p:nvPr/>
        </p:nvSpPr>
        <p:spPr>
          <a:xfrm>
            <a:off x="5039544" y="2405036"/>
            <a:ext cx="3093667" cy="523220"/>
          </a:xfrm>
          <a:prstGeom prst="rect">
            <a:avLst/>
          </a:prstGeom>
        </p:spPr>
        <p:txBody>
          <a:bodyPr wrap="none">
            <a:spAutoFit/>
          </a:bodyPr>
          <a:lstStyle/>
          <a:p>
            <a:r>
              <a:rPr lang="en-GB" sz="2800" b="1" dirty="0">
                <a:solidFill>
                  <a:srgbClr val="FF0000"/>
                </a:solidFill>
              </a:rPr>
              <a:t>Three times a week</a:t>
            </a:r>
          </a:p>
        </p:txBody>
      </p:sp>
      <p:sp>
        <p:nvSpPr>
          <p:cNvPr id="6" name="Rectangle 5"/>
          <p:cNvSpPr/>
          <p:nvPr/>
        </p:nvSpPr>
        <p:spPr>
          <a:xfrm>
            <a:off x="3561211" y="3583086"/>
            <a:ext cx="4572000" cy="954107"/>
          </a:xfrm>
          <a:prstGeom prst="rect">
            <a:avLst/>
          </a:prstGeom>
        </p:spPr>
        <p:txBody>
          <a:bodyPr>
            <a:spAutoFit/>
          </a:bodyPr>
          <a:lstStyle/>
          <a:p>
            <a:r>
              <a:rPr lang="en-GB" sz="2800" b="1" dirty="0">
                <a:solidFill>
                  <a:srgbClr val="FF0000"/>
                </a:solidFill>
              </a:rPr>
              <a:t>because it’s fun and good for health.</a:t>
            </a:r>
            <a:endParaRPr lang="en-US" b="1" dirty="0">
              <a:solidFill>
                <a:srgbClr val="FF0000"/>
              </a:solidFill>
            </a:endParaRPr>
          </a:p>
        </p:txBody>
      </p:sp>
    </p:spTree>
    <p:extLst>
      <p:ext uri="{BB962C8B-B14F-4D97-AF65-F5344CB8AC3E}">
        <p14:creationId xmlns:p14="http://schemas.microsoft.com/office/powerpoint/2010/main" val="21836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4" name="TextBox 3"/>
          <p:cNvSpPr txBox="1"/>
          <p:nvPr/>
        </p:nvSpPr>
        <p:spPr>
          <a:xfrm>
            <a:off x="955916" y="1"/>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29" y="1310184"/>
            <a:ext cx="7920038" cy="5196096"/>
          </a:xfrm>
          <a:prstGeom prst="rect">
            <a:avLst/>
          </a:prstGeom>
        </p:spPr>
      </p:pic>
      <p:cxnSp>
        <p:nvCxnSpPr>
          <p:cNvPr id="6" name="Straight Connector 5"/>
          <p:cNvCxnSpPr/>
          <p:nvPr/>
        </p:nvCxnSpPr>
        <p:spPr>
          <a:xfrm flipV="1">
            <a:off x="1990548" y="2647570"/>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990548" y="3174042"/>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90548" y="3703979"/>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990548" y="4230451"/>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90548" y="4753461"/>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9261" y="4812092"/>
            <a:ext cx="4945477" cy="2542986"/>
          </a:xfrm>
          <a:prstGeom prst="rect">
            <a:avLst/>
          </a:prstGeom>
        </p:spPr>
      </p:pic>
      <p:sp>
        <p:nvSpPr>
          <p:cNvPr id="12" name="Rectangle 11"/>
          <p:cNvSpPr/>
          <p:nvPr/>
        </p:nvSpPr>
        <p:spPr>
          <a:xfrm>
            <a:off x="1687335" y="2095395"/>
            <a:ext cx="6282957" cy="3970318"/>
          </a:xfrm>
          <a:prstGeom prst="rect">
            <a:avLst/>
          </a:prstGeom>
        </p:spPr>
        <p:txBody>
          <a:bodyPr wrap="square">
            <a:spAutoFit/>
          </a:bodyPr>
          <a:lstStyle/>
          <a:p>
            <a:pPr>
              <a:lnSpc>
                <a:spcPct val="150000"/>
              </a:lnSpc>
            </a:pPr>
            <a:r>
              <a:rPr lang="en-GB" sz="2400" i="1" dirty="0">
                <a:solidFill>
                  <a:srgbClr val="002060"/>
                </a:solidFill>
              </a:rPr>
              <a:t>I usually play badminton after school with my friend because to play this sport we need two players. I play badminton three times a week. To play badminton, I need two racquets ,one shuttlecock and net. </a:t>
            </a:r>
            <a:r>
              <a:rPr lang="en-GB" sz="2400" dirty="0">
                <a:solidFill>
                  <a:srgbClr val="002060"/>
                </a:solidFill>
              </a:rPr>
              <a:t> </a:t>
            </a:r>
            <a:r>
              <a:rPr lang="en-GB" sz="2400" i="1" dirty="0">
                <a:solidFill>
                  <a:srgbClr val="002060"/>
                </a:solidFill>
              </a:rPr>
              <a:t>I love badminton very much because it’s fun and good for health.</a:t>
            </a:r>
          </a:p>
          <a:p>
            <a:pPr>
              <a:lnSpc>
                <a:spcPct val="150000"/>
              </a:lnSpc>
            </a:pPr>
            <a:endParaRPr lang="en-GB" sz="2400" i="1" dirty="0">
              <a:solidFill>
                <a:srgbClr val="002060"/>
              </a:solidFill>
            </a:endParaRPr>
          </a:p>
        </p:txBody>
      </p:sp>
    </p:spTree>
    <p:extLst>
      <p:ext uri="{BB962C8B-B14F-4D97-AF65-F5344CB8AC3E}">
        <p14:creationId xmlns:p14="http://schemas.microsoft.com/office/powerpoint/2010/main" val="26994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81" y="1042206"/>
            <a:ext cx="7920038" cy="5196096"/>
          </a:xfrm>
          <a:prstGeom prst="rect">
            <a:avLst/>
          </a:prstGeom>
        </p:spPr>
      </p:pic>
      <p:sp>
        <p:nvSpPr>
          <p:cNvPr id="8" name="Rectangle 7"/>
          <p:cNvSpPr/>
          <p:nvPr/>
        </p:nvSpPr>
        <p:spPr>
          <a:xfrm>
            <a:off x="1448990" y="1644174"/>
            <a:ext cx="6246019" cy="3323987"/>
          </a:xfrm>
          <a:prstGeom prst="rect">
            <a:avLst/>
          </a:prstGeom>
        </p:spPr>
        <p:txBody>
          <a:bodyPr wrap="square">
            <a:spAutoFit/>
          </a:bodyPr>
          <a:lstStyle/>
          <a:p>
            <a:pPr>
              <a:lnSpc>
                <a:spcPct val="150000"/>
              </a:lnSpc>
            </a:pPr>
            <a:r>
              <a:rPr lang="en-GB" sz="2000" b="1" i="1" dirty="0">
                <a:latin typeface="Times New Roman" pitchFamily="18" charset="0"/>
                <a:cs typeface="Times New Roman" pitchFamily="18" charset="0"/>
              </a:rPr>
              <a:t>My </a:t>
            </a:r>
            <a:r>
              <a:rPr lang="en-GB" sz="2000" b="1" i="1" dirty="0" err="1">
                <a:latin typeface="Times New Roman" pitchFamily="18" charset="0"/>
                <a:cs typeface="Times New Roman" pitchFamily="18" charset="0"/>
              </a:rPr>
              <a:t>favorite</a:t>
            </a:r>
            <a:r>
              <a:rPr lang="en-GB" sz="2000" b="1" i="1" dirty="0">
                <a:latin typeface="Times New Roman" pitchFamily="18" charset="0"/>
                <a:cs typeface="Times New Roman" pitchFamily="18" charset="0"/>
              </a:rPr>
              <a:t> sport is football. It’s a team sport. It usually lasts for 90 minutes for an </a:t>
            </a:r>
            <a:r>
              <a:rPr lang="en-GB" sz="2000" b="1" i="1" dirty="0" err="1">
                <a:latin typeface="Times New Roman" pitchFamily="18" charset="0"/>
                <a:cs typeface="Times New Roman" pitchFamily="18" charset="0"/>
              </a:rPr>
              <a:t>offical</a:t>
            </a:r>
            <a:r>
              <a:rPr lang="en-GB" sz="2000" b="1" i="1" dirty="0">
                <a:latin typeface="Times New Roman" pitchFamily="18" charset="0"/>
                <a:cs typeface="Times New Roman" pitchFamily="18" charset="0"/>
              </a:rPr>
              <a:t> football match but we play only for 30 minutes. There are 11 player on each team. It’s very easy to play because we need only one ball and sport shoes to play.  I usually play football with my friends in the afternoon. I love football very much because it’s fun and good for health.</a:t>
            </a:r>
            <a:endParaRPr lang="en-US" sz="2000" b="1" i="1" dirty="0">
              <a:latin typeface="Times New Roman" pitchFamily="18" charset="0"/>
              <a:cs typeface="Times New Roman"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10" name="TextBox 9"/>
          <p:cNvSpPr txBox="1"/>
          <p:nvPr/>
        </p:nvSpPr>
        <p:spPr>
          <a:xfrm>
            <a:off x="955916" y="1"/>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6847" y="4996740"/>
            <a:ext cx="3425589" cy="186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211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555844" y="1659849"/>
            <a:ext cx="1514902" cy="198866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4" name="Rounded Rectangle 3"/>
          <p:cNvSpPr/>
          <p:nvPr/>
        </p:nvSpPr>
        <p:spPr>
          <a:xfrm>
            <a:off x="3885947" y="1659849"/>
            <a:ext cx="1514902" cy="198866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5" name="Rounded Rectangle 4"/>
          <p:cNvSpPr/>
          <p:nvPr/>
        </p:nvSpPr>
        <p:spPr>
          <a:xfrm>
            <a:off x="6257508" y="4324440"/>
            <a:ext cx="1514902" cy="197852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6" name="Rounded Rectangle 5"/>
          <p:cNvSpPr/>
          <p:nvPr/>
        </p:nvSpPr>
        <p:spPr>
          <a:xfrm>
            <a:off x="6284804" y="1661078"/>
            <a:ext cx="1514902" cy="1988661"/>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7" name="Rounded Rectangle 6"/>
          <p:cNvSpPr/>
          <p:nvPr/>
        </p:nvSpPr>
        <p:spPr>
          <a:xfrm>
            <a:off x="1555844" y="4331299"/>
            <a:ext cx="1514902" cy="1978523"/>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8" name="Rounded Rectangle 7"/>
          <p:cNvSpPr/>
          <p:nvPr/>
        </p:nvSpPr>
        <p:spPr>
          <a:xfrm>
            <a:off x="3917902" y="4331299"/>
            <a:ext cx="1514902" cy="1978523"/>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9" name="Rounded Rectangle 8"/>
          <p:cNvSpPr/>
          <p:nvPr/>
        </p:nvSpPr>
        <p:spPr>
          <a:xfrm>
            <a:off x="6284804" y="1653704"/>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3</a:t>
            </a:r>
            <a:endParaRPr lang="en-US" sz="6000" b="1" dirty="0">
              <a:solidFill>
                <a:srgbClr val="FFFF00"/>
              </a:solidFill>
            </a:endParaRPr>
          </a:p>
        </p:txBody>
      </p:sp>
      <p:sp>
        <p:nvSpPr>
          <p:cNvPr id="10" name="Rounded Rectangle 9"/>
          <p:cNvSpPr/>
          <p:nvPr/>
        </p:nvSpPr>
        <p:spPr>
          <a:xfrm>
            <a:off x="3917902" y="1637727"/>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2</a:t>
            </a:r>
            <a:endParaRPr lang="en-US" sz="6000" b="1" dirty="0">
              <a:solidFill>
                <a:srgbClr val="FFFF00"/>
              </a:solidFill>
            </a:endParaRPr>
          </a:p>
        </p:txBody>
      </p:sp>
      <p:sp>
        <p:nvSpPr>
          <p:cNvPr id="11" name="Rounded Rectangle 10"/>
          <p:cNvSpPr/>
          <p:nvPr/>
        </p:nvSpPr>
        <p:spPr>
          <a:xfrm>
            <a:off x="1555844" y="1637727"/>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1</a:t>
            </a:r>
            <a:endParaRPr lang="en-US" sz="6000" b="1" dirty="0">
              <a:solidFill>
                <a:srgbClr val="FFFF00"/>
              </a:solidFill>
            </a:endParaRPr>
          </a:p>
        </p:txBody>
      </p:sp>
      <p:sp>
        <p:nvSpPr>
          <p:cNvPr id="12" name="Rounded Rectangle 11"/>
          <p:cNvSpPr/>
          <p:nvPr/>
        </p:nvSpPr>
        <p:spPr>
          <a:xfrm>
            <a:off x="1555844" y="4296886"/>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4</a:t>
            </a:r>
            <a:endParaRPr lang="en-US" sz="6000" b="1" dirty="0">
              <a:solidFill>
                <a:srgbClr val="FFFF00"/>
              </a:solidFill>
            </a:endParaRPr>
          </a:p>
        </p:txBody>
      </p:sp>
      <p:sp>
        <p:nvSpPr>
          <p:cNvPr id="13" name="Rounded Rectangle 12"/>
          <p:cNvSpPr/>
          <p:nvPr/>
        </p:nvSpPr>
        <p:spPr>
          <a:xfrm>
            <a:off x="6257508" y="4324440"/>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6</a:t>
            </a:r>
            <a:endParaRPr lang="en-US" sz="6000" b="1" dirty="0">
              <a:solidFill>
                <a:srgbClr val="FFFF00"/>
              </a:solidFill>
            </a:endParaRPr>
          </a:p>
        </p:txBody>
      </p:sp>
      <p:sp>
        <p:nvSpPr>
          <p:cNvPr id="14" name="Rounded Rectangle 13"/>
          <p:cNvSpPr/>
          <p:nvPr/>
        </p:nvSpPr>
        <p:spPr>
          <a:xfrm>
            <a:off x="3926504" y="4304260"/>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5</a:t>
            </a:r>
            <a:endParaRPr lang="en-US" sz="6000" b="1" dirty="0">
              <a:solidFill>
                <a:srgbClr val="FFFF00"/>
              </a:solidFill>
            </a:endParaRPr>
          </a:p>
        </p:txBody>
      </p:sp>
      <p:sp>
        <p:nvSpPr>
          <p:cNvPr id="2" name="TextBox 1"/>
          <p:cNvSpPr txBox="1"/>
          <p:nvPr/>
        </p:nvSpPr>
        <p:spPr>
          <a:xfrm>
            <a:off x="1187353" y="27293"/>
            <a:ext cx="1883393" cy="584775"/>
          </a:xfrm>
          <a:prstGeom prst="rect">
            <a:avLst/>
          </a:prstGeom>
          <a:ln w="38100">
            <a:solidFill>
              <a:srgbClr val="FFC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3200" b="1" dirty="0">
                <a:solidFill>
                  <a:srgbClr val="FF0000"/>
                </a:solidFill>
                <a:latin typeface=".VnArabia" pitchFamily="34" charset="0"/>
              </a:rPr>
              <a:t>Warm-up </a:t>
            </a:r>
            <a:endParaRPr lang="en-US" sz="3200" b="1" dirty="0">
              <a:solidFill>
                <a:srgbClr val="FF0000"/>
              </a:solidFill>
              <a:latin typeface=".VnArabia" pitchFamily="34" charset="0"/>
            </a:endParaRPr>
          </a:p>
        </p:txBody>
      </p:sp>
      <p:sp>
        <p:nvSpPr>
          <p:cNvPr id="15" name="TextBox 14"/>
          <p:cNvSpPr txBox="1"/>
          <p:nvPr/>
        </p:nvSpPr>
        <p:spPr>
          <a:xfrm>
            <a:off x="4319263" y="6402"/>
            <a:ext cx="3453148" cy="954107"/>
          </a:xfrm>
          <a:prstGeom prst="rect">
            <a:avLst/>
          </a:prstGeom>
          <a:noFill/>
        </p:spPr>
        <p:txBody>
          <a:bodyPr wrap="square" rtlCol="0">
            <a:spAutoFit/>
          </a:bodyPr>
          <a:lstStyle/>
          <a:p>
            <a:r>
              <a:rPr lang="en-GB" sz="2800" b="1" dirty="0">
                <a:solidFill>
                  <a:srgbClr val="0070C0"/>
                </a:solidFill>
              </a:rPr>
              <a:t>Choose a number and answer the questions</a:t>
            </a:r>
            <a:endParaRPr lang="en-US" sz="2800" b="1" dirty="0">
              <a:solidFill>
                <a:srgbClr val="0070C0"/>
              </a:solidFill>
            </a:endParaRPr>
          </a:p>
        </p:txBody>
      </p:sp>
      <p:sp>
        <p:nvSpPr>
          <p:cNvPr id="17" name="TextBox 16"/>
          <p:cNvSpPr txBox="1"/>
          <p:nvPr/>
        </p:nvSpPr>
        <p:spPr>
          <a:xfrm>
            <a:off x="928048" y="750626"/>
            <a:ext cx="6728352" cy="1200329"/>
          </a:xfrm>
          <a:prstGeom prst="rect">
            <a:avLst/>
          </a:prstGeom>
          <a:noFill/>
        </p:spPr>
        <p:txBody>
          <a:bodyPr wrap="square" rtlCol="0">
            <a:spAutoFit/>
          </a:bodyPr>
          <a:lstStyle/>
          <a:p>
            <a:pPr marL="342900" indent="-342900">
              <a:buAutoNum type="arabicPeriod"/>
            </a:pPr>
            <a:r>
              <a:rPr lang="en-GB" sz="2400" b="1" dirty="0"/>
              <a:t>Who is she/ he?</a:t>
            </a:r>
          </a:p>
          <a:p>
            <a:pPr marL="342900" indent="-342900">
              <a:buFontTx/>
              <a:buAutoNum type="arabicPeriod"/>
            </a:pPr>
            <a:r>
              <a:rPr lang="en-US" sz="2400" b="1" i="1" dirty="0"/>
              <a:t>What sport does he (she)  play?</a:t>
            </a:r>
            <a:endParaRPr lang="en-US" sz="2400" b="1" dirty="0"/>
          </a:p>
          <a:p>
            <a:endParaRPr lang="en-US" sz="2400" b="1" dirty="0"/>
          </a:p>
        </p:txBody>
      </p:sp>
      <p:sp>
        <p:nvSpPr>
          <p:cNvPr id="18" name="TextBox 17"/>
          <p:cNvSpPr txBox="1"/>
          <p:nvPr/>
        </p:nvSpPr>
        <p:spPr>
          <a:xfrm>
            <a:off x="1495891" y="3684896"/>
            <a:ext cx="828237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5650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grpId="0" nodeType="clickEffect">
                                  <p:stCondLst>
                                    <p:cond delay="0"/>
                                  </p:stCondLst>
                                  <p:childTnLst>
                                    <p:animEffect transition="out" filter="circle(out)">
                                      <p:cBhvr>
                                        <p:cTn id="17" dur="1500"/>
                                        <p:tgtEl>
                                          <p:spTgt spid="9"/>
                                        </p:tgtEl>
                                      </p:cBhvr>
                                    </p:animEffect>
                                    <p:set>
                                      <p:cBhvr>
                                        <p:cTn id="18" dur="1" fill="hold">
                                          <p:stCondLst>
                                            <p:cond delay="1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45" presetClass="exit" presetSubtype="0" fill="hold" grpId="0" nodeType="clickEffect">
                                  <p:stCondLst>
                                    <p:cond delay="0"/>
                                  </p:stCondLst>
                                  <p:childTnLst>
                                    <p:animEffect transition="out" filter="fade">
                                      <p:cBhvr>
                                        <p:cTn id="23" dur="2000"/>
                                        <p:tgtEl>
                                          <p:spTgt spid="12"/>
                                        </p:tgtEl>
                                      </p:cBhvr>
                                    </p:animEffect>
                                    <p:anim calcmode="lin" valueType="num">
                                      <p:cBhvr>
                                        <p:cTn id="24"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12"/>
                                        </p:tgtEl>
                                        <p:attrNameLst>
                                          <p:attrName>ppt_h</p:attrName>
                                        </p:attrNameLst>
                                      </p:cBhvr>
                                      <p:tavLst>
                                        <p:tav tm="0">
                                          <p:val>
                                            <p:strVal val="ppt_h"/>
                                          </p:val>
                                        </p:tav>
                                        <p:tav tm="100000">
                                          <p:val>
                                            <p:strVal val="ppt_h"/>
                                          </p:val>
                                        </p:tav>
                                      </p:tavLst>
                                    </p:anim>
                                    <p:set>
                                      <p:cBhvr>
                                        <p:cTn id="26"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1000"/>
                                        <p:tgtEl>
                                          <p:spTgt spid="14"/>
                                        </p:tgtEl>
                                        <p:attrNameLst>
                                          <p:attrName>ppt_w</p:attrName>
                                        </p:attrNameLst>
                                      </p:cBhvr>
                                      <p:tavLst>
                                        <p:tav tm="0">
                                          <p:val>
                                            <p:strVal val="ppt_w"/>
                                          </p:val>
                                        </p:tav>
                                        <p:tav tm="100000">
                                          <p:val>
                                            <p:fltVal val="0"/>
                                          </p:val>
                                        </p:tav>
                                      </p:tavLst>
                                    </p:anim>
                                    <p:anim calcmode="lin" valueType="num">
                                      <p:cBhvr>
                                        <p:cTn id="32" dur="1000"/>
                                        <p:tgtEl>
                                          <p:spTgt spid="14"/>
                                        </p:tgtEl>
                                        <p:attrNameLst>
                                          <p:attrName>ppt_h</p:attrName>
                                        </p:attrNameLst>
                                      </p:cBhvr>
                                      <p:tavLst>
                                        <p:tav tm="0">
                                          <p:val>
                                            <p:strVal val="ppt_h"/>
                                          </p:val>
                                        </p:tav>
                                        <p:tav tm="100000">
                                          <p:val>
                                            <p:fltVal val="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grpId="0" nodeType="clickEffect">
                                  <p:stCondLst>
                                    <p:cond delay="0"/>
                                  </p:stCondLst>
                                  <p:childTnLst>
                                    <p:animEffect transition="out" filter="circle(out)">
                                      <p:cBhvr>
                                        <p:cTn id="39" dur="1500"/>
                                        <p:tgtEl>
                                          <p:spTgt spid="13"/>
                                        </p:tgtEl>
                                      </p:cBhvr>
                                    </p:animEffect>
                                    <p:set>
                                      <p:cBhvr>
                                        <p:cTn id="40" dur="1" fill="hold">
                                          <p:stCondLst>
                                            <p:cond delay="1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8112"/>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2428" y="2556600"/>
            <a:ext cx="7933899" cy="646331"/>
          </a:xfrm>
          <a:prstGeom prst="rect">
            <a:avLst/>
          </a:prstGeom>
        </p:spPr>
        <p:txBody>
          <a:bodyPr wrap="square">
            <a:spAutoFit/>
          </a:bodyPr>
          <a:lstStyle/>
          <a:p>
            <a:endParaRPr lang="en-GB" sz="3600" b="1" dirty="0"/>
          </a:p>
        </p:txBody>
      </p:sp>
      <p:sp>
        <p:nvSpPr>
          <p:cNvPr id="4" name="Rectangle 3"/>
          <p:cNvSpPr/>
          <p:nvPr/>
        </p:nvSpPr>
        <p:spPr>
          <a:xfrm>
            <a:off x="1524000" y="381002"/>
            <a:ext cx="5943600" cy="1015651"/>
          </a:xfrm>
          <a:prstGeom prst="rect">
            <a:avLst/>
          </a:prstGeom>
          <a:noFill/>
        </p:spPr>
        <p:txBody>
          <a:bodyPr lIns="91427" tIns="45714" rIns="91427" bIns="45714">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rPr>
              <a:t> </a:t>
            </a:r>
            <a:r>
              <a:rPr lang="en-US" sz="6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WRAP-UP</a:t>
            </a:r>
            <a:endParaRPr kumimoji="0" lang="en-US" sz="6000" b="1" i="0" u="none" strike="noStrike" kern="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16" y="4067032"/>
            <a:ext cx="3437567" cy="2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D62AEA60-48CD-8EDB-08B7-F5D2140E5860}"/>
              </a:ext>
            </a:extLst>
          </p:cNvPr>
          <p:cNvSpPr txBox="1"/>
          <p:nvPr/>
        </p:nvSpPr>
        <p:spPr>
          <a:xfrm>
            <a:off x="732428" y="2418101"/>
            <a:ext cx="6735172"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Listen a passage about 2 students (Hai and Alice)</a:t>
            </a:r>
          </a:p>
          <a:p>
            <a:r>
              <a:rPr lang="en-US" sz="3200" dirty="0">
                <a:latin typeface="Times New Roman" panose="02020603050405020304" pitchFamily="18" charset="0"/>
                <a:cs typeface="Times New Roman" panose="02020603050405020304" pitchFamily="18" charset="0"/>
              </a:rPr>
              <a:t>- Write about the sport/ game you like.</a:t>
            </a:r>
          </a:p>
        </p:txBody>
      </p:sp>
    </p:spTree>
    <p:extLst>
      <p:ext uri="{BB962C8B-B14F-4D97-AF65-F5344CB8AC3E}">
        <p14:creationId xmlns:p14="http://schemas.microsoft.com/office/powerpoint/2010/main" val="185294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2876"/>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2428" y="2556600"/>
            <a:ext cx="7933899" cy="1200329"/>
          </a:xfrm>
          <a:prstGeom prst="rect">
            <a:avLst/>
          </a:prstGeom>
        </p:spPr>
        <p:txBody>
          <a:bodyPr wrap="square">
            <a:spAutoFit/>
          </a:bodyPr>
          <a:lstStyle/>
          <a:p>
            <a:r>
              <a:rPr lang="en-GB" sz="3600" b="1" dirty="0"/>
              <a:t>-     Rewrite the passage.</a:t>
            </a:r>
          </a:p>
          <a:p>
            <a:r>
              <a:rPr lang="en-GB" sz="3600" b="1" dirty="0"/>
              <a:t>-     Prepare “Looking back and project”.</a:t>
            </a:r>
          </a:p>
        </p:txBody>
      </p:sp>
      <p:sp>
        <p:nvSpPr>
          <p:cNvPr id="4" name="Rectangle 3"/>
          <p:cNvSpPr/>
          <p:nvPr/>
        </p:nvSpPr>
        <p:spPr>
          <a:xfrm>
            <a:off x="1524000" y="381002"/>
            <a:ext cx="5943600" cy="1015651"/>
          </a:xfrm>
          <a:prstGeom prst="rect">
            <a:avLst/>
          </a:prstGeom>
          <a:noFill/>
        </p:spPr>
        <p:txBody>
          <a:bodyPr lIns="91427" tIns="45714" rIns="91427" bIns="45714">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16" y="4067032"/>
            <a:ext cx="3437567" cy="2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655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8112"/>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2428" y="2556600"/>
            <a:ext cx="7933899" cy="1200329"/>
          </a:xfrm>
          <a:prstGeom prst="rect">
            <a:avLst/>
          </a:prstGeom>
        </p:spPr>
        <p:txBody>
          <a:bodyPr wrap="square">
            <a:spAutoFit/>
          </a:bodyPr>
          <a:lstStyle/>
          <a:p>
            <a:r>
              <a:rPr lang="en-GB" sz="3600" b="1" dirty="0"/>
              <a:t>-     Rewrite the passage.</a:t>
            </a:r>
          </a:p>
          <a:p>
            <a:r>
              <a:rPr lang="en-GB" sz="3600" b="1" dirty="0"/>
              <a:t>-     Prepare “ Looking back and project”</a:t>
            </a:r>
          </a:p>
        </p:txBody>
      </p:sp>
      <p:sp>
        <p:nvSpPr>
          <p:cNvPr id="4" name="Rectangle 3"/>
          <p:cNvSpPr/>
          <p:nvPr/>
        </p:nvSpPr>
        <p:spPr>
          <a:xfrm>
            <a:off x="1524000" y="381002"/>
            <a:ext cx="5943600" cy="1015651"/>
          </a:xfrm>
          <a:prstGeom prst="rect">
            <a:avLst/>
          </a:prstGeom>
          <a:noFill/>
        </p:spPr>
        <p:txBody>
          <a:bodyPr lIns="91427" tIns="45714" rIns="91427" bIns="45714">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16" y="4067032"/>
            <a:ext cx="3437567" cy="2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067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t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901881"/>
            <a:ext cx="9144000" cy="522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1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889" y="911225"/>
            <a:ext cx="7886700" cy="4351338"/>
          </a:xfrm>
        </p:spPr>
        <p:txBody>
          <a:bodyPr/>
          <a:lstStyle/>
          <a:p>
            <a:r>
              <a:rPr lang="en-GB" dirty="0"/>
              <a:t>My favourite sport is badminton.</a:t>
            </a:r>
          </a:p>
          <a:p>
            <a:r>
              <a:rPr lang="en-GB" dirty="0"/>
              <a:t> It’s an individual sport and a team sport.</a:t>
            </a:r>
          </a:p>
          <a:p>
            <a:r>
              <a:rPr lang="en-GB" dirty="0"/>
              <a:t>It may last about 90 minutes.</a:t>
            </a:r>
          </a:p>
          <a:p>
            <a:r>
              <a:rPr lang="en-GB" dirty="0"/>
              <a:t>There are about 2 or 4 player.</a:t>
            </a:r>
          </a:p>
          <a:p>
            <a:r>
              <a:rPr lang="en-GB" dirty="0"/>
              <a:t>It needs some equipment: racket, shuttlecock, net .</a:t>
            </a:r>
          </a:p>
          <a:p>
            <a:r>
              <a:rPr lang="en-GB" dirty="0"/>
              <a:t>I love badminton very much because it’s fun and good for health.</a:t>
            </a:r>
            <a:endParaRPr lang="en-US" dirty="0"/>
          </a:p>
        </p:txBody>
      </p:sp>
    </p:spTree>
    <p:extLst>
      <p:ext uri="{BB962C8B-B14F-4D97-AF65-F5344CB8AC3E}">
        <p14:creationId xmlns:p14="http://schemas.microsoft.com/office/powerpoint/2010/main" val="324831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813"/>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457200"/>
            <a:ext cx="92964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20321" y="269328"/>
            <a:ext cx="6864823" cy="769441"/>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4400" b="1" dirty="0">
                <a:solidFill>
                  <a:srgbClr val="FFFF00"/>
                </a:solidFill>
              </a:rPr>
              <a:t>UNIT 8: SPORTS AND GAMES</a:t>
            </a:r>
            <a:endParaRPr lang="en-US" sz="4400" b="1" dirty="0">
              <a:solidFill>
                <a:srgbClr val="FFFF00"/>
              </a:solidFill>
            </a:endParaRPr>
          </a:p>
        </p:txBody>
      </p:sp>
      <p:sp>
        <p:nvSpPr>
          <p:cNvPr id="13" name="TextBox 12"/>
          <p:cNvSpPr txBox="1"/>
          <p:nvPr/>
        </p:nvSpPr>
        <p:spPr>
          <a:xfrm>
            <a:off x="457200" y="1104837"/>
            <a:ext cx="2181982" cy="646331"/>
          </a:xfrm>
          <a:prstGeom prst="rect">
            <a:avLst/>
          </a:prstGeom>
          <a:noFill/>
        </p:spPr>
        <p:txBody>
          <a:bodyPr wrap="square" rtlCol="0">
            <a:spAutoFit/>
          </a:bodyPr>
          <a:lstStyle/>
          <a:p>
            <a:r>
              <a:rPr lang="en-GB" sz="3600" b="1" dirty="0">
                <a:solidFill>
                  <a:schemeClr val="bg1"/>
                </a:solidFill>
                <a:latin typeface=".VnBahamasBH" pitchFamily="34" charset="0"/>
              </a:rPr>
              <a:t>LESSON 6:</a:t>
            </a:r>
            <a:endParaRPr lang="en-US" sz="3600" b="1" dirty="0">
              <a:solidFill>
                <a:schemeClr val="bg1"/>
              </a:solidFill>
              <a:latin typeface=".VnBahamasBH" pitchFamily="34" charset="0"/>
            </a:endParaRPr>
          </a:p>
        </p:txBody>
      </p:sp>
      <p:grpSp>
        <p:nvGrpSpPr>
          <p:cNvPr id="14" name="Group 13"/>
          <p:cNvGrpSpPr/>
          <p:nvPr/>
        </p:nvGrpSpPr>
        <p:grpSpPr>
          <a:xfrm>
            <a:off x="2475743" y="1226929"/>
            <a:ext cx="3877433" cy="3563699"/>
            <a:chOff x="2094743" y="1826837"/>
            <a:chExt cx="3877433" cy="3563699"/>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743" y="1826837"/>
              <a:ext cx="961782" cy="777611"/>
            </a:xfrm>
            <a:prstGeom prst="rect">
              <a:avLst/>
            </a:prstGeom>
          </p:spPr>
        </p:pic>
        <p:sp>
          <p:nvSpPr>
            <p:cNvPr id="16" name="TextBox 15"/>
            <p:cNvSpPr txBox="1"/>
            <p:nvPr/>
          </p:nvSpPr>
          <p:spPr>
            <a:xfrm>
              <a:off x="2638426" y="2835991"/>
              <a:ext cx="3333750" cy="2554545"/>
            </a:xfrm>
            <a:prstGeom prst="rect">
              <a:avLst/>
            </a:prstGeom>
            <a:noFill/>
          </p:spPr>
          <p:txBody>
            <a:bodyPr wrap="square" rtlCol="0">
              <a:spAutoFit/>
            </a:bodyPr>
            <a:lstStyle/>
            <a:p>
              <a:pPr marL="571500" indent="-571500" algn="ctr">
                <a:buFont typeface="Arial" panose="020B0604020202020204" pitchFamily="34" charset="0"/>
                <a:buChar char="•"/>
              </a:pPr>
              <a:r>
                <a:rPr lang="en-US" sz="4000" b="1" dirty="0">
                  <a:solidFill>
                    <a:srgbClr val="FFFF00"/>
                  </a:solidFill>
                </a:rPr>
                <a:t>Listening</a:t>
              </a:r>
            </a:p>
            <a:p>
              <a:pPr marL="571500" indent="-571500" algn="ctr">
                <a:buFont typeface="Arial" panose="020B0604020202020204" pitchFamily="34" charset="0"/>
                <a:buChar char="•"/>
              </a:pPr>
              <a:r>
                <a:rPr lang="en-US" sz="4000" b="1" dirty="0">
                  <a:solidFill>
                    <a:srgbClr val="FFFF00"/>
                  </a:solidFill>
                </a:rPr>
                <a:t>Writing</a:t>
              </a:r>
            </a:p>
            <a:p>
              <a:pPr algn="ctr"/>
              <a:endParaRPr lang="en-US" sz="4000" b="1" dirty="0">
                <a:solidFill>
                  <a:srgbClr val="FFFF00"/>
                </a:solidFill>
              </a:endParaRPr>
            </a:p>
            <a:p>
              <a:pPr algn="ctr"/>
              <a:endParaRPr lang="en-US" sz="4000" b="1" dirty="0">
                <a:solidFill>
                  <a:srgbClr val="FFFF00"/>
                </a:solidFill>
              </a:endParaRP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0836" y="1226929"/>
            <a:ext cx="3870464" cy="732987"/>
          </a:xfrm>
          <a:prstGeom prst="rect">
            <a:avLst/>
          </a:prstGeom>
        </p:spPr>
      </p:pic>
    </p:spTree>
    <p:extLst>
      <p:ext uri="{BB962C8B-B14F-4D97-AF65-F5344CB8AC3E}">
        <p14:creationId xmlns:p14="http://schemas.microsoft.com/office/powerpoint/2010/main" val="33957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813"/>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85" y="-161925"/>
            <a:ext cx="92964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20321" y="269328"/>
            <a:ext cx="6864823" cy="769441"/>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4400" b="1" dirty="0">
                <a:solidFill>
                  <a:srgbClr val="FFFF00"/>
                </a:solidFill>
              </a:rPr>
              <a:t>UNIT 8: SPORTS AND GAMES</a:t>
            </a:r>
            <a:endParaRPr lang="en-US" sz="4400" b="1" dirty="0">
              <a:solidFill>
                <a:srgbClr val="FFFF00"/>
              </a:solidFill>
            </a:endParaRPr>
          </a:p>
        </p:txBody>
      </p:sp>
      <p:sp>
        <p:nvSpPr>
          <p:cNvPr id="13" name="TextBox 12"/>
          <p:cNvSpPr txBox="1"/>
          <p:nvPr/>
        </p:nvSpPr>
        <p:spPr>
          <a:xfrm>
            <a:off x="806905" y="1222465"/>
            <a:ext cx="2622095" cy="646331"/>
          </a:xfrm>
          <a:prstGeom prst="rect">
            <a:avLst/>
          </a:prstGeom>
          <a:noFill/>
        </p:spPr>
        <p:txBody>
          <a:bodyPr wrap="square" rtlCol="0">
            <a:spAutoFit/>
          </a:bodyPr>
          <a:lstStyle/>
          <a:p>
            <a:r>
              <a:rPr lang="en-GB" sz="3600" b="1" dirty="0">
                <a:solidFill>
                  <a:schemeClr val="bg1"/>
                </a:solidFill>
                <a:latin typeface=".VnBahamasBH" pitchFamily="34" charset="0"/>
              </a:rPr>
              <a:t>OBJECTIVES:</a:t>
            </a:r>
            <a:endParaRPr lang="en-US" sz="3600" b="1" dirty="0">
              <a:solidFill>
                <a:schemeClr val="bg1"/>
              </a:solidFill>
              <a:latin typeface=".VnBahamasBH" pitchFamily="34" charset="0"/>
            </a:endParaRPr>
          </a:p>
        </p:txBody>
      </p:sp>
      <p:sp>
        <p:nvSpPr>
          <p:cNvPr id="16" name="TextBox 15"/>
          <p:cNvSpPr txBox="1"/>
          <p:nvPr/>
        </p:nvSpPr>
        <p:spPr>
          <a:xfrm>
            <a:off x="921205" y="2321799"/>
            <a:ext cx="7051220" cy="2246769"/>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 Use the lexical items related to the topic Sports and games;</a:t>
            </a:r>
          </a:p>
          <a:p>
            <a:r>
              <a:rPr lang="en-US" sz="2800" b="1" dirty="0">
                <a:solidFill>
                  <a:srgbClr val="FFFF00"/>
                </a:solidFill>
                <a:latin typeface="Times New Roman" panose="02020603050405020304" pitchFamily="18" charset="0"/>
                <a:cs typeface="Times New Roman" panose="02020603050405020304" pitchFamily="18" charset="0"/>
              </a:rPr>
              <a:t>- Listen for general and specific information about people’s </a:t>
            </a:r>
            <a:r>
              <a:rPr lang="en-US" sz="2800" b="1" dirty="0" err="1">
                <a:solidFill>
                  <a:srgbClr val="FFFF00"/>
                </a:solidFill>
                <a:latin typeface="Times New Roman" panose="02020603050405020304" pitchFamily="18" charset="0"/>
                <a:cs typeface="Times New Roman" panose="02020603050405020304" pitchFamily="18" charset="0"/>
              </a:rPr>
              <a:t>favourite</a:t>
            </a:r>
            <a:r>
              <a:rPr lang="en-US" sz="2800" b="1" dirty="0">
                <a:solidFill>
                  <a:srgbClr val="FFFF00"/>
                </a:solidFill>
                <a:latin typeface="Times New Roman" panose="02020603050405020304" pitchFamily="18" charset="0"/>
                <a:cs typeface="Times New Roman" panose="02020603050405020304" pitchFamily="18" charset="0"/>
              </a:rPr>
              <a:t> sports;</a:t>
            </a:r>
          </a:p>
          <a:p>
            <a:r>
              <a:rPr lang="en-US" sz="2800" b="1" dirty="0">
                <a:solidFill>
                  <a:srgbClr val="FFFF00"/>
                </a:solidFill>
                <a:latin typeface="Times New Roman" panose="02020603050405020304" pitchFamily="18" charset="0"/>
                <a:cs typeface="Times New Roman" panose="02020603050405020304" pitchFamily="18" charset="0"/>
              </a:rPr>
              <a:t>- Write a passage about your </a:t>
            </a:r>
            <a:r>
              <a:rPr lang="en-US" sz="2800" b="1" dirty="0" err="1">
                <a:solidFill>
                  <a:srgbClr val="FFFF00"/>
                </a:solidFill>
                <a:latin typeface="Times New Roman" panose="02020603050405020304" pitchFamily="18" charset="0"/>
                <a:cs typeface="Times New Roman" panose="02020603050405020304" pitchFamily="18" charset="0"/>
              </a:rPr>
              <a:t>favourite</a:t>
            </a:r>
            <a:r>
              <a:rPr lang="en-US" sz="2800" b="1" dirty="0">
                <a:solidFill>
                  <a:srgbClr val="FFFF00"/>
                </a:solidFill>
                <a:latin typeface="Times New Roman" panose="02020603050405020304" pitchFamily="18" charset="0"/>
                <a:cs typeface="Times New Roman" panose="02020603050405020304" pitchFamily="18" charset="0"/>
              </a:rPr>
              <a:t> sport.</a:t>
            </a:r>
          </a:p>
        </p:txBody>
      </p:sp>
    </p:spTree>
    <p:extLst>
      <p:ext uri="{BB962C8B-B14F-4D97-AF65-F5344CB8AC3E}">
        <p14:creationId xmlns:p14="http://schemas.microsoft.com/office/powerpoint/2010/main" val="947864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416039"/>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1" name="TextBox 10"/>
          <p:cNvSpPr txBox="1"/>
          <p:nvPr/>
        </p:nvSpPr>
        <p:spPr>
          <a:xfrm>
            <a:off x="827313" y="606897"/>
            <a:ext cx="7783288" cy="492443"/>
          </a:xfrm>
          <a:prstGeom prst="rect">
            <a:avLst/>
          </a:prstGeom>
          <a:noFill/>
        </p:spPr>
        <p:txBody>
          <a:bodyPr wrap="square" rtlCol="0">
            <a:spAutoFit/>
          </a:bodyPr>
          <a:lstStyle/>
          <a:p>
            <a:pPr algn="just"/>
            <a:r>
              <a:rPr lang="en-US" sz="2600" b="1" dirty="0">
                <a:effectLst>
                  <a:glow rad="88900">
                    <a:schemeClr val="bg1"/>
                  </a:glow>
                </a:effectLst>
                <a:latin typeface="Arial" panose="020B0604020202020204" pitchFamily="34" charset="0"/>
                <a:cs typeface="Arial" panose="020B0604020202020204" pitchFamily="34" charset="0"/>
              </a:rPr>
              <a:t>Listen to the passages. Who are they about?</a:t>
            </a:r>
          </a:p>
        </p:txBody>
      </p:sp>
      <p:pic>
        <p:nvPicPr>
          <p:cNvPr id="12" name="B2_12">
            <a:hlinkClick r:id="" action="ppaction://media"/>
            <a:extLst>
              <a:ext uri="{FF2B5EF4-FFF2-40B4-BE49-F238E27FC236}">
                <a16:creationId xmlns:a16="http://schemas.microsoft.com/office/drawing/2014/main" id="{F62B4394-8176-4BBE-8C17-12E947FAE7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6256" y="223064"/>
            <a:ext cx="487363" cy="487363"/>
          </a:xfrm>
          <a:prstGeom prst="rect">
            <a:avLst/>
          </a:prstGeom>
        </p:spPr>
      </p:pic>
      <p:sp>
        <p:nvSpPr>
          <p:cNvPr id="13" name="TextBox 12">
            <a:extLst>
              <a:ext uri="{FF2B5EF4-FFF2-40B4-BE49-F238E27FC236}">
                <a16:creationId xmlns:a16="http://schemas.microsoft.com/office/drawing/2014/main" id="{E7F1B93B-3035-42BC-B3C7-3F49BF3F3CC0}"/>
              </a:ext>
            </a:extLst>
          </p:cNvPr>
          <p:cNvSpPr txBox="1"/>
          <p:nvPr/>
        </p:nvSpPr>
        <p:spPr>
          <a:xfrm>
            <a:off x="2127827" y="2833092"/>
            <a:ext cx="4888346" cy="1191816"/>
          </a:xfrm>
          <a:prstGeom prst="roundRect">
            <a:avLst/>
          </a:prstGeom>
          <a:noFill/>
          <a:ln w="28575">
            <a:solidFill>
              <a:srgbClr val="00B050"/>
            </a:solidFill>
          </a:ln>
        </p:spPr>
        <p:txBody>
          <a:bodyPr wrap="square">
            <a:spAutoFit/>
          </a:bodyPr>
          <a:lstStyle/>
          <a:p>
            <a:pPr algn="ctr"/>
            <a:r>
              <a:rPr lang="en-US" sz="3200" b="1" i="0" dirty="0">
                <a:solidFill>
                  <a:srgbClr val="0070C0"/>
                </a:solidFill>
                <a:effectLst/>
              </a:rPr>
              <a:t>The listening passages are about </a:t>
            </a:r>
            <a:r>
              <a:rPr lang="en-US" sz="3200" b="1" i="0" dirty="0">
                <a:solidFill>
                  <a:srgbClr val="FF0000"/>
                </a:solidFill>
                <a:effectLst/>
              </a:rPr>
              <a:t>Hai </a:t>
            </a:r>
            <a:r>
              <a:rPr lang="en-US" sz="3200" b="1" i="0" dirty="0">
                <a:solidFill>
                  <a:srgbClr val="0070C0"/>
                </a:solidFill>
                <a:effectLst/>
              </a:rPr>
              <a:t>and </a:t>
            </a:r>
            <a:r>
              <a:rPr lang="en-US" sz="3200" b="1" i="0" dirty="0">
                <a:solidFill>
                  <a:srgbClr val="FF0000"/>
                </a:solidFill>
                <a:effectLst/>
              </a:rPr>
              <a:t>Alice.</a:t>
            </a:r>
            <a:endParaRPr lang="en-US" sz="3200" b="1" dirty="0">
              <a:solidFill>
                <a:srgbClr val="FF0000"/>
              </a:solidFill>
            </a:endParaRPr>
          </a:p>
        </p:txBody>
      </p:sp>
      <p:sp>
        <p:nvSpPr>
          <p:cNvPr id="14" name="Rectangle 13"/>
          <p:cNvSpPr/>
          <p:nvPr/>
        </p:nvSpPr>
        <p:spPr>
          <a:xfrm>
            <a:off x="1701014" y="-6797"/>
            <a:ext cx="2466509" cy="707886"/>
          </a:xfrm>
          <a:prstGeom prst="rect">
            <a:avLst/>
          </a:prstGeom>
        </p:spPr>
        <p:txBody>
          <a:bodyPr wrap="none">
            <a:spAutoFit/>
          </a:bodyPr>
          <a:lstStyle/>
          <a:p>
            <a:pPr lvl="0" algn="ctr"/>
            <a:r>
              <a:rPr lang="en-US" sz="4000" b="1" dirty="0">
                <a:solidFill>
                  <a:schemeClr val="accent5">
                    <a:lumMod val="75000"/>
                  </a:schemeClr>
                </a:solidFill>
              </a:rPr>
              <a:t>I. Listening</a:t>
            </a:r>
          </a:p>
        </p:txBody>
      </p:sp>
    </p:spTree>
    <p:extLst>
      <p:ext uri="{BB962C8B-B14F-4D97-AF65-F5344CB8AC3E}">
        <p14:creationId xmlns:p14="http://schemas.microsoft.com/office/powerpoint/2010/main" val="34190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7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1771033"/>
            <a:ext cx="7886700" cy="4351338"/>
          </a:xfrm>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844245" y="81119"/>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to the passages again. Then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for each sentence. </a:t>
            </a:r>
          </a:p>
        </p:txBody>
      </p:sp>
      <p:graphicFrame>
        <p:nvGraphicFramePr>
          <p:cNvPr id="7" name="Table 6"/>
          <p:cNvGraphicFramePr>
            <a:graphicFrameLocks noGrp="1"/>
          </p:cNvGraphicFramePr>
          <p:nvPr>
            <p:extLst>
              <p:ext uri="{D42A27DB-BD31-4B8C-83A1-F6EECF244321}">
                <p14:modId xmlns:p14="http://schemas.microsoft.com/office/powerpoint/2010/main" val="3543307652"/>
              </p:ext>
            </p:extLst>
          </p:nvPr>
        </p:nvGraphicFramePr>
        <p:xfrm>
          <a:off x="395786" y="1054316"/>
          <a:ext cx="8126492" cy="5134264"/>
        </p:xfrm>
        <a:graphic>
          <a:graphicData uri="http://schemas.openxmlformats.org/drawingml/2006/table">
            <a:tbl>
              <a:tblPr firstRow="1" bandRow="1">
                <a:tableStyleId>{00A15C55-8517-42AA-B614-E9B94910E393}</a:tableStyleId>
              </a:tblPr>
              <a:tblGrid>
                <a:gridCol w="6541095">
                  <a:extLst>
                    <a:ext uri="{9D8B030D-6E8A-4147-A177-3AD203B41FA5}">
                      <a16:colId xmlns:a16="http://schemas.microsoft.com/office/drawing/2014/main" val="20000"/>
                    </a:ext>
                  </a:extLst>
                </a:gridCol>
                <a:gridCol w="801606">
                  <a:extLst>
                    <a:ext uri="{9D8B030D-6E8A-4147-A177-3AD203B41FA5}">
                      <a16:colId xmlns:a16="http://schemas.microsoft.com/office/drawing/2014/main" val="20001"/>
                    </a:ext>
                  </a:extLst>
                </a:gridCol>
                <a:gridCol w="783791">
                  <a:extLst>
                    <a:ext uri="{9D8B030D-6E8A-4147-A177-3AD203B41FA5}">
                      <a16:colId xmlns:a16="http://schemas.microsoft.com/office/drawing/2014/main" val="20002"/>
                    </a:ext>
                  </a:extLst>
                </a:gridCol>
              </a:tblGrid>
              <a:tr h="691574">
                <a:tc>
                  <a:txBody>
                    <a:bodyPr/>
                    <a:lstStyle/>
                    <a:p>
                      <a:endParaRPr lang="en-US" sz="2400" dirty="0">
                        <a:solidFill>
                          <a:schemeClr val="tx1"/>
                        </a:solidFill>
                      </a:endParaRPr>
                    </a:p>
                  </a:txBody>
                  <a:tcPr anchor="ctr">
                    <a:solidFill>
                      <a:schemeClr val="accent6">
                        <a:lumMod val="60000"/>
                        <a:lumOff val="40000"/>
                      </a:schemeClr>
                    </a:solidFill>
                  </a:tcPr>
                </a:tc>
                <a:tc>
                  <a:txBody>
                    <a:bodyPr/>
                    <a:lstStyle/>
                    <a:p>
                      <a:pPr algn="ctr"/>
                      <a:r>
                        <a:rPr lang="en-US" sz="3200" dirty="0">
                          <a:solidFill>
                            <a:srgbClr val="FF0000"/>
                          </a:solidFill>
                        </a:rPr>
                        <a:t>T</a:t>
                      </a:r>
                    </a:p>
                  </a:txBody>
                  <a:tcPr anchor="ctr">
                    <a:solidFill>
                      <a:schemeClr val="accent6">
                        <a:lumMod val="60000"/>
                        <a:lumOff val="40000"/>
                      </a:schemeClr>
                    </a:solidFill>
                  </a:tcPr>
                </a:tc>
                <a:tc>
                  <a:txBody>
                    <a:bodyPr/>
                    <a:lstStyle/>
                    <a:p>
                      <a:pPr algn="ctr"/>
                      <a:r>
                        <a:rPr lang="en-US" sz="3200" dirty="0">
                          <a:solidFill>
                            <a:srgbClr val="FF0000"/>
                          </a:solidFill>
                        </a:rPr>
                        <a:t>F</a:t>
                      </a:r>
                    </a:p>
                  </a:txBody>
                  <a:tcPr anchor="ctr">
                    <a:solidFill>
                      <a:schemeClr val="accent6">
                        <a:lumMod val="60000"/>
                        <a:lumOff val="40000"/>
                      </a:schemeClr>
                    </a:solidFill>
                  </a:tcPr>
                </a:tc>
                <a:extLst>
                  <a:ext uri="{0D108BD9-81ED-4DB2-BD59-A6C34878D82A}">
                    <a16:rowId xmlns:a16="http://schemas.microsoft.com/office/drawing/2014/main" val="10000"/>
                  </a:ext>
                </a:extLst>
              </a:tr>
              <a:tr h="888538">
                <a:tc>
                  <a:txBody>
                    <a:bodyPr/>
                    <a:lstStyle/>
                    <a:p>
                      <a:r>
                        <a:rPr lang="en-US" sz="2400" b="1" dirty="0">
                          <a:solidFill>
                            <a:srgbClr val="0070C0"/>
                          </a:solidFill>
                        </a:rPr>
                        <a:t>1. </a:t>
                      </a:r>
                      <a:r>
                        <a:rPr lang="en-US" sz="2400" b="1" dirty="0">
                          <a:solidFill>
                            <a:schemeClr val="tx1"/>
                          </a:solidFill>
                        </a:rPr>
                        <a:t>The passages are about two sportsmen.</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1"/>
                  </a:ext>
                </a:extLst>
              </a:tr>
              <a:tr h="888538">
                <a:tc>
                  <a:txBody>
                    <a:bodyPr/>
                    <a:lstStyle/>
                    <a:p>
                      <a:r>
                        <a:rPr lang="en-US" sz="2400" b="1" kern="1200" dirty="0">
                          <a:solidFill>
                            <a:srgbClr val="0070C0"/>
                          </a:solidFill>
                        </a:rPr>
                        <a:t>2.</a:t>
                      </a:r>
                      <a:r>
                        <a:rPr lang="en-US" sz="2400" b="1" dirty="0">
                          <a:solidFill>
                            <a:schemeClr val="tx1"/>
                          </a:solidFill>
                        </a:rPr>
                        <a:t> </a:t>
                      </a:r>
                      <a:r>
                        <a:rPr lang="en-US" sz="2400" b="1" dirty="0" err="1">
                          <a:solidFill>
                            <a:schemeClr val="tx1"/>
                          </a:solidFill>
                        </a:rPr>
                        <a:t>Hai</a:t>
                      </a:r>
                      <a:r>
                        <a:rPr lang="en-US" sz="2400" b="1" dirty="0">
                          <a:solidFill>
                            <a:schemeClr val="tx1"/>
                          </a:solidFill>
                        </a:rPr>
                        <a:t> goes cycling at the weekend.</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2"/>
                  </a:ext>
                </a:extLst>
              </a:tr>
              <a:tr h="888538">
                <a:tc>
                  <a:txBody>
                    <a:bodyPr/>
                    <a:lstStyle/>
                    <a:p>
                      <a:r>
                        <a:rPr lang="en-US" sz="2400" b="1" kern="1200" dirty="0">
                          <a:solidFill>
                            <a:srgbClr val="0070C0"/>
                          </a:solidFill>
                        </a:rPr>
                        <a:t>3. </a:t>
                      </a:r>
                      <a:r>
                        <a:rPr lang="en-US" sz="2400" b="1" dirty="0" err="1">
                          <a:solidFill>
                            <a:schemeClr val="tx1"/>
                          </a:solidFill>
                        </a:rPr>
                        <a:t>Hai’s</a:t>
                      </a:r>
                      <a:r>
                        <a:rPr lang="en-US" sz="2400" b="1" dirty="0">
                          <a:solidFill>
                            <a:schemeClr val="tx1"/>
                          </a:solidFill>
                        </a:rPr>
                        <a:t> </a:t>
                      </a:r>
                      <a:r>
                        <a:rPr lang="en-US" sz="2400" b="1" dirty="0" err="1">
                          <a:solidFill>
                            <a:schemeClr val="tx1"/>
                          </a:solidFill>
                        </a:rPr>
                        <a:t>favourite</a:t>
                      </a:r>
                      <a:r>
                        <a:rPr lang="en-US" sz="2400" b="1" dirty="0">
                          <a:solidFill>
                            <a:schemeClr val="tx1"/>
                          </a:solidFill>
                        </a:rPr>
                        <a:t> sport is karate.</a:t>
                      </a: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3"/>
                  </a:ext>
                </a:extLst>
              </a:tr>
              <a:tr h="888538">
                <a:tc>
                  <a:txBody>
                    <a:bodyPr/>
                    <a:lstStyle/>
                    <a:p>
                      <a:r>
                        <a:rPr lang="en-US" sz="2400" b="1" kern="1200" dirty="0">
                          <a:solidFill>
                            <a:srgbClr val="0070C0"/>
                          </a:solidFill>
                        </a:rPr>
                        <a:t>4.</a:t>
                      </a:r>
                      <a:r>
                        <a:rPr lang="en-US" sz="2400" b="1" dirty="0">
                          <a:solidFill>
                            <a:schemeClr val="tx1"/>
                          </a:solidFill>
                        </a:rPr>
                        <a:t> Alice doesn’t like doing sport very much.</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4"/>
                  </a:ext>
                </a:extLst>
              </a:tr>
              <a:tr h="888538">
                <a:tc>
                  <a:txBody>
                    <a:bodyPr/>
                    <a:lstStyle/>
                    <a:p>
                      <a:r>
                        <a:rPr lang="en-US" sz="2400" b="1" kern="1200" dirty="0">
                          <a:solidFill>
                            <a:srgbClr val="0070C0"/>
                          </a:solidFill>
                        </a:rPr>
                        <a:t>5.</a:t>
                      </a:r>
                      <a:r>
                        <a:rPr lang="en-US" sz="2400" b="1" dirty="0">
                          <a:solidFill>
                            <a:schemeClr val="tx1"/>
                          </a:solidFill>
                        </a:rPr>
                        <a:t> Alice plays computer games every day.</a:t>
                      </a:r>
                    </a:p>
                  </a:txBody>
                  <a:tcPr anchor="ctr"/>
                </a:tc>
                <a:tc>
                  <a:txBody>
                    <a:bodyPr/>
                    <a:lstStyle/>
                    <a:p>
                      <a:endParaRPr lang="en-US" sz="2400">
                        <a:solidFill>
                          <a:schemeClr val="tx1"/>
                        </a:solidFill>
                      </a:endParaRPr>
                    </a:p>
                  </a:txBody>
                  <a:tcPr anchor="ctr"/>
                </a:tc>
                <a:tc>
                  <a:txBody>
                    <a:bodyPr/>
                    <a:lstStyle/>
                    <a:p>
                      <a:endParaRPr lang="en-US" sz="2400" dirty="0">
                        <a:solidFill>
                          <a:schemeClr val="tx1"/>
                        </a:solidFill>
                      </a:endParaRPr>
                    </a:p>
                  </a:txBody>
                  <a:tcPr anchor="ctr"/>
                </a:tc>
                <a:extLst>
                  <a:ext uri="{0D108BD9-81ED-4DB2-BD59-A6C34878D82A}">
                    <a16:rowId xmlns:a16="http://schemas.microsoft.com/office/drawing/2014/main" val="10005"/>
                  </a:ext>
                </a:extLst>
              </a:tr>
            </a:tbl>
          </a:graphicData>
        </a:graphic>
      </p:graphicFrame>
      <p:pic>
        <p:nvPicPr>
          <p:cNvPr id="8" name="B2_13">
            <a:hlinkClick r:id="" action="ppaction://media"/>
            <a:extLst>
              <a:ext uri="{FF2B5EF4-FFF2-40B4-BE49-F238E27FC236}">
                <a16:creationId xmlns:a16="http://schemas.microsoft.com/office/drawing/2014/main" id="{7596677F-8B5B-4EC8-864C-A35AF9962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9088" y="456639"/>
            <a:ext cx="487363" cy="487363"/>
          </a:xfrm>
          <a:prstGeom prst="rect">
            <a:avLst/>
          </a:prstGeom>
        </p:spPr>
      </p:pic>
      <p:sp>
        <p:nvSpPr>
          <p:cNvPr id="9" name="Rounded Rectangle 3">
            <a:hlinkClick r:id="rId7" action="ppaction://hlinksldjump"/>
            <a:extLst>
              <a:ext uri="{FF2B5EF4-FFF2-40B4-BE49-F238E27FC236}">
                <a16:creationId xmlns:a16="http://schemas.microsoft.com/office/drawing/2014/main" id="{755CCFBB-FC88-4747-B9D1-9C41D35C8C3F}"/>
              </a:ext>
            </a:extLst>
          </p:cNvPr>
          <p:cNvSpPr/>
          <p:nvPr/>
        </p:nvSpPr>
        <p:spPr>
          <a:xfrm>
            <a:off x="2122509" y="6397307"/>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Audio script</a:t>
            </a:r>
          </a:p>
        </p:txBody>
      </p:sp>
      <p:sp>
        <p:nvSpPr>
          <p:cNvPr id="10" name="TextBox 9">
            <a:extLst>
              <a:ext uri="{FF2B5EF4-FFF2-40B4-BE49-F238E27FC236}">
                <a16:creationId xmlns:a16="http://schemas.microsoft.com/office/drawing/2014/main" id="{5AB12151-2C92-4298-BDA1-AEB9467CDE62}"/>
              </a:ext>
            </a:extLst>
          </p:cNvPr>
          <p:cNvSpPr txBox="1"/>
          <p:nvPr/>
        </p:nvSpPr>
        <p:spPr>
          <a:xfrm>
            <a:off x="7835700" y="1967869"/>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1" name="TextBox 10">
            <a:extLst>
              <a:ext uri="{FF2B5EF4-FFF2-40B4-BE49-F238E27FC236}">
                <a16:creationId xmlns:a16="http://schemas.microsoft.com/office/drawing/2014/main" id="{F5782ED8-A260-474F-B47E-B7A7BF1E164F}"/>
              </a:ext>
            </a:extLst>
          </p:cNvPr>
          <p:cNvSpPr txBox="1"/>
          <p:nvPr/>
        </p:nvSpPr>
        <p:spPr>
          <a:xfrm>
            <a:off x="7032137" y="2851188"/>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2" name="TextBox 11">
            <a:extLst>
              <a:ext uri="{FF2B5EF4-FFF2-40B4-BE49-F238E27FC236}">
                <a16:creationId xmlns:a16="http://schemas.microsoft.com/office/drawing/2014/main" id="{A4C26E3A-5CFE-4166-9434-9FDF0C23C342}"/>
              </a:ext>
            </a:extLst>
          </p:cNvPr>
          <p:cNvSpPr txBox="1"/>
          <p:nvPr/>
        </p:nvSpPr>
        <p:spPr>
          <a:xfrm>
            <a:off x="7032137" y="3796509"/>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3" name="TextBox 12">
            <a:extLst>
              <a:ext uri="{FF2B5EF4-FFF2-40B4-BE49-F238E27FC236}">
                <a16:creationId xmlns:a16="http://schemas.microsoft.com/office/drawing/2014/main" id="{B98A6DA0-BC73-4DFD-9836-DFA16B27E3AF}"/>
              </a:ext>
            </a:extLst>
          </p:cNvPr>
          <p:cNvSpPr txBox="1"/>
          <p:nvPr/>
        </p:nvSpPr>
        <p:spPr>
          <a:xfrm>
            <a:off x="7081418" y="4685553"/>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4" name="TextBox 13">
            <a:extLst>
              <a:ext uri="{FF2B5EF4-FFF2-40B4-BE49-F238E27FC236}">
                <a16:creationId xmlns:a16="http://schemas.microsoft.com/office/drawing/2014/main" id="{4CEAA517-BD42-4264-AD8E-570765E743BA}"/>
              </a:ext>
            </a:extLst>
          </p:cNvPr>
          <p:cNvSpPr txBox="1"/>
          <p:nvPr/>
        </p:nvSpPr>
        <p:spPr>
          <a:xfrm>
            <a:off x="7897090" y="5527612"/>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Tree>
    <p:extLst>
      <p:ext uri="{BB962C8B-B14F-4D97-AF65-F5344CB8AC3E}">
        <p14:creationId xmlns:p14="http://schemas.microsoft.com/office/powerpoint/2010/main" val="29580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0960" fill="hold"/>
                                        <p:tgtEl>
                                          <p:spTgt spid="8"/>
                                        </p:tgtEl>
                                      </p:cBhvr>
                                    </p:cmd>
                                  </p:childTnLst>
                                </p:cTn>
                              </p:par>
                            </p:childTnLst>
                          </p:cTn>
                        </p:par>
                      </p:childTnLst>
                    </p:cTn>
                  </p:par>
                </p:childTnLst>
              </p:cTn>
              <p:nextCondLst>
                <p:cond evt="onClick" delay="0">
                  <p:tgtEl>
                    <p:spTgt spid="8"/>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807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93" y="4756659"/>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641" y="4733637"/>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4268" y="4694039"/>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6675" y="4694466"/>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82873" y="482725"/>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3856541" y="6185218"/>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219993" y="1061407"/>
            <a:ext cx="8717622" cy="3046988"/>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practises karate at the club ___ times a week.</a:t>
            </a:r>
          </a:p>
          <a:p>
            <a:pPr>
              <a:lnSpc>
                <a:spcPct val="150000"/>
              </a:lnSpc>
            </a:pPr>
            <a:r>
              <a:rPr lang="en-GB" sz="3200" dirty="0">
                <a:latin typeface="Times New Roman" pitchFamily="18" charset="0"/>
                <a:cs typeface="Times New Roman" pitchFamily="18" charset="0"/>
              </a:rPr>
              <a:t>3. _________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Tree>
    <p:extLst>
      <p:ext uri="{BB962C8B-B14F-4D97-AF65-F5344CB8AC3E}">
        <p14:creationId xmlns:p14="http://schemas.microsoft.com/office/powerpoint/2010/main" val="1573025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575431" y="3208884"/>
            <a:ext cx="887573" cy="887573"/>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6" name="Rectangle 5"/>
          <p:cNvSpPr/>
          <p:nvPr/>
        </p:nvSpPr>
        <p:spPr>
          <a:xfrm>
            <a:off x="1120462" y="1832825"/>
            <a:ext cx="3908738" cy="3670479"/>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7" name="TextBox 6"/>
          <p:cNvSpPr txBox="1"/>
          <p:nvPr/>
        </p:nvSpPr>
        <p:spPr>
          <a:xfrm>
            <a:off x="417088" y="285997"/>
            <a:ext cx="4311732" cy="523208"/>
          </a:xfrm>
          <a:prstGeom prst="rect">
            <a:avLst/>
          </a:prstGeom>
        </p:spPr>
        <p:style>
          <a:lnRef idx="1">
            <a:schemeClr val="accent6"/>
          </a:lnRef>
          <a:fillRef idx="2">
            <a:schemeClr val="accent6"/>
          </a:fillRef>
          <a:effectRef idx="1">
            <a:schemeClr val="accent6"/>
          </a:effectRef>
          <a:fontRef idx="minor">
            <a:schemeClr val="dk1"/>
          </a:fontRef>
        </p:style>
        <p:txBody>
          <a:bodyPr wrap="none" lIns="91427" tIns="45714" rIns="91427" bIns="45714" rtlCol="0">
            <a:spAutoFit/>
          </a:bodyPr>
          <a:lstStyle/>
          <a:p>
            <a:r>
              <a:rPr lang="en-US" sz="2800" b="1" dirty="0">
                <a:solidFill>
                  <a:srgbClr val="0070C0"/>
                </a:solidFill>
                <a:latin typeface="Times New Roman" pitchFamily="18" charset="0"/>
                <a:cs typeface="Times New Roman" pitchFamily="18" charset="0"/>
              </a:rPr>
              <a:t>THE BIG WHEEL GAME</a:t>
            </a:r>
          </a:p>
        </p:txBody>
      </p:sp>
      <p:grpSp>
        <p:nvGrpSpPr>
          <p:cNvPr id="8" name="Group 7"/>
          <p:cNvGrpSpPr/>
          <p:nvPr/>
        </p:nvGrpSpPr>
        <p:grpSpPr>
          <a:xfrm>
            <a:off x="1248043" y="1960405"/>
            <a:ext cx="3415316" cy="3415316"/>
            <a:chOff x="1664057" y="1470874"/>
            <a:chExt cx="4553755" cy="455375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57" y="1470874"/>
              <a:ext cx="4553755" cy="4553755"/>
            </a:xfrm>
            <a:prstGeom prst="rect">
              <a:avLst/>
            </a:prstGeom>
          </p:spPr>
        </p:pic>
        <p:sp>
          <p:nvSpPr>
            <p:cNvPr id="10" name="TextBox 9"/>
            <p:cNvSpPr txBox="1"/>
            <p:nvPr/>
          </p:nvSpPr>
          <p:spPr>
            <a:xfrm rot="8423036">
              <a:off x="4976048" y="2473402"/>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50</a:t>
              </a:r>
            </a:p>
          </p:txBody>
        </p:sp>
        <p:sp>
          <p:nvSpPr>
            <p:cNvPr id="11" name="TextBox 10"/>
            <p:cNvSpPr txBox="1"/>
            <p:nvPr/>
          </p:nvSpPr>
          <p:spPr>
            <a:xfrm rot="10800000">
              <a:off x="5489849" y="3441290"/>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10</a:t>
              </a:r>
            </a:p>
          </p:txBody>
        </p:sp>
        <p:sp>
          <p:nvSpPr>
            <p:cNvPr id="12" name="TextBox 11"/>
            <p:cNvSpPr txBox="1"/>
            <p:nvPr/>
          </p:nvSpPr>
          <p:spPr>
            <a:xfrm rot="13924436">
              <a:off x="5022956" y="4404225"/>
              <a:ext cx="8852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-20</a:t>
              </a:r>
            </a:p>
          </p:txBody>
        </p:sp>
        <p:sp>
          <p:nvSpPr>
            <p:cNvPr id="13" name="TextBox 12"/>
            <p:cNvSpPr txBox="1"/>
            <p:nvPr/>
          </p:nvSpPr>
          <p:spPr>
            <a:xfrm rot="15260811">
              <a:off x="4195604" y="5024930"/>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60</a:t>
              </a:r>
            </a:p>
          </p:txBody>
        </p:sp>
        <p:sp>
          <p:nvSpPr>
            <p:cNvPr id="14" name="TextBox 13"/>
            <p:cNvSpPr txBox="1"/>
            <p:nvPr/>
          </p:nvSpPr>
          <p:spPr>
            <a:xfrm rot="17460542">
              <a:off x="3201988" y="5040241"/>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05</a:t>
              </a:r>
            </a:p>
          </p:txBody>
        </p:sp>
        <p:sp>
          <p:nvSpPr>
            <p:cNvPr id="15" name="TextBox 14"/>
            <p:cNvSpPr txBox="1"/>
            <p:nvPr/>
          </p:nvSpPr>
          <p:spPr>
            <a:xfrm rot="19555165">
              <a:off x="2324280" y="4445860"/>
              <a:ext cx="885285" cy="697627"/>
            </a:xfrm>
            <a:prstGeom prst="rect">
              <a:avLst/>
            </a:prstGeom>
            <a:noFill/>
          </p:spPr>
          <p:txBody>
            <a:bodyPr wrap="none" rtlCol="0">
              <a:spAutoFit/>
            </a:bodyPr>
            <a:lstStyle/>
            <a:p>
              <a:r>
                <a:rPr lang="en-US" sz="2800">
                  <a:latin typeface="Times New Roman" pitchFamily="18" charset="0"/>
                  <a:cs typeface="Times New Roman" pitchFamily="18" charset="0"/>
                </a:rPr>
                <a:t>-15</a:t>
              </a:r>
            </a:p>
          </p:txBody>
        </p:sp>
        <p:sp>
          <p:nvSpPr>
            <p:cNvPr id="16" name="TextBox 15"/>
            <p:cNvSpPr txBox="1"/>
            <p:nvPr/>
          </p:nvSpPr>
          <p:spPr>
            <a:xfrm>
              <a:off x="1901338" y="3468022"/>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20</a:t>
              </a:r>
            </a:p>
          </p:txBody>
        </p:sp>
        <p:sp>
          <p:nvSpPr>
            <p:cNvPr id="17" name="TextBox 16"/>
            <p:cNvSpPr txBox="1"/>
            <p:nvPr/>
          </p:nvSpPr>
          <p:spPr>
            <a:xfrm rot="2072863">
              <a:off x="2290337" y="2386958"/>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30</a:t>
              </a:r>
            </a:p>
          </p:txBody>
        </p:sp>
        <p:sp>
          <p:nvSpPr>
            <p:cNvPr id="18" name="TextBox 17"/>
            <p:cNvSpPr txBox="1"/>
            <p:nvPr/>
          </p:nvSpPr>
          <p:spPr>
            <a:xfrm rot="3722183">
              <a:off x="3198200" y="1730530"/>
              <a:ext cx="724985" cy="697627"/>
            </a:xfrm>
            <a:prstGeom prst="rect">
              <a:avLst/>
            </a:prstGeom>
            <a:noFill/>
          </p:spPr>
          <p:txBody>
            <a:bodyPr wrap="none" rtlCol="0">
              <a:spAutoFit/>
            </a:bodyPr>
            <a:lstStyle/>
            <a:p>
              <a:r>
                <a:rPr lang="en-US" sz="2800">
                  <a:latin typeface="Times New Roman" pitchFamily="18" charset="0"/>
                  <a:cs typeface="Times New Roman" pitchFamily="18" charset="0"/>
                </a:rPr>
                <a:t>10</a:t>
              </a:r>
            </a:p>
          </p:txBody>
        </p:sp>
        <p:sp>
          <p:nvSpPr>
            <p:cNvPr id="19" name="TextBox 18"/>
            <p:cNvSpPr txBox="1"/>
            <p:nvPr/>
          </p:nvSpPr>
          <p:spPr>
            <a:xfrm rot="6338192">
              <a:off x="4207247" y="1745253"/>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40</a:t>
              </a:r>
            </a:p>
          </p:txBody>
        </p:sp>
      </p:grpSp>
      <p:sp>
        <p:nvSpPr>
          <p:cNvPr id="20" name="Isosceles Triangle 19"/>
          <p:cNvSpPr/>
          <p:nvPr/>
        </p:nvSpPr>
        <p:spPr>
          <a:xfrm rot="5400000">
            <a:off x="769829" y="3194508"/>
            <a:ext cx="396026" cy="916325"/>
          </a:xfrm>
          <a:prstGeom prst="triangle">
            <a:avLst/>
          </a:prstGeom>
          <a:ln/>
        </p:spPr>
        <p:style>
          <a:lnRef idx="3">
            <a:schemeClr val="lt1"/>
          </a:lnRef>
          <a:fillRef idx="1">
            <a:schemeClr val="accent2"/>
          </a:fillRef>
          <a:effectRef idx="1">
            <a:schemeClr val="accent2"/>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21" name="TextBox 20"/>
          <p:cNvSpPr txBox="1"/>
          <p:nvPr/>
        </p:nvSpPr>
        <p:spPr>
          <a:xfrm>
            <a:off x="5822907" y="285997"/>
            <a:ext cx="2279765" cy="523208"/>
          </a:xfrm>
          <a:prstGeom prst="rect">
            <a:avLst/>
          </a:prstGeom>
          <a:noFill/>
        </p:spPr>
        <p:txBody>
          <a:bodyPr wrap="none" lIns="91427" tIns="45714" rIns="91427" bIns="45714" rtlCol="0">
            <a:spAutoFit/>
          </a:bodyPr>
          <a:lstStyle/>
          <a:p>
            <a:r>
              <a:rPr lang="en-US" sz="2800" b="1" dirty="0">
                <a:solidFill>
                  <a:srgbClr val="FF0000"/>
                </a:solidFill>
                <a:latin typeface="Times New Roman" pitchFamily="18" charset="0"/>
                <a:cs typeface="Times New Roman" pitchFamily="18" charset="0"/>
              </a:rPr>
              <a:t>QUESTIONS</a:t>
            </a:r>
          </a:p>
        </p:txBody>
      </p:sp>
      <p:sp>
        <p:nvSpPr>
          <p:cNvPr id="22" name="Oval 21"/>
          <p:cNvSpPr/>
          <p:nvPr/>
        </p:nvSpPr>
        <p:spPr>
          <a:xfrm>
            <a:off x="2511915" y="3208884"/>
            <a:ext cx="887573" cy="887573"/>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US" sz="1400" b="1" dirty="0">
                <a:solidFill>
                  <a:schemeClr val="tx1"/>
                </a:solidFill>
                <a:latin typeface="Times New Roman" pitchFamily="18" charset="0"/>
                <a:cs typeface="Times New Roman" pitchFamily="18" charset="0"/>
              </a:rPr>
              <a:t>SPIN</a:t>
            </a:r>
          </a:p>
        </p:txBody>
      </p:sp>
      <p:sp>
        <p:nvSpPr>
          <p:cNvPr id="27" name="Heptagon 26">
            <a:hlinkClick r:id="rId4" action="ppaction://hlinksldjump"/>
          </p:cNvPr>
          <p:cNvSpPr/>
          <p:nvPr/>
        </p:nvSpPr>
        <p:spPr>
          <a:xfrm>
            <a:off x="6359856" y="2427799"/>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US" sz="4000" b="1" dirty="0">
                <a:solidFill>
                  <a:srgbClr val="7030A0"/>
                </a:solidFill>
                <a:latin typeface="Times New Roman" pitchFamily="18" charset="0"/>
                <a:cs typeface="Times New Roman" pitchFamily="18" charset="0"/>
              </a:rPr>
              <a:t>1</a:t>
            </a:r>
          </a:p>
        </p:txBody>
      </p:sp>
      <p:sp>
        <p:nvSpPr>
          <p:cNvPr id="30" name="Heptagon 29">
            <a:hlinkClick r:id="rId5" action="ppaction://hlinksldjump"/>
          </p:cNvPr>
          <p:cNvSpPr/>
          <p:nvPr/>
        </p:nvSpPr>
        <p:spPr>
          <a:xfrm>
            <a:off x="7512166" y="2427012"/>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2</a:t>
            </a:r>
            <a:endParaRPr lang="en-US" sz="4000" b="1" dirty="0">
              <a:solidFill>
                <a:srgbClr val="7030A0"/>
              </a:solidFill>
              <a:latin typeface="Times New Roman" pitchFamily="18" charset="0"/>
              <a:cs typeface="Times New Roman" pitchFamily="18" charset="0"/>
            </a:endParaRPr>
          </a:p>
        </p:txBody>
      </p:sp>
      <p:sp>
        <p:nvSpPr>
          <p:cNvPr id="31" name="Heptagon 30">
            <a:hlinkClick r:id="rId6" action="ppaction://hlinksldjump"/>
          </p:cNvPr>
          <p:cNvSpPr/>
          <p:nvPr/>
        </p:nvSpPr>
        <p:spPr>
          <a:xfrm>
            <a:off x="6359856" y="3605570"/>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3</a:t>
            </a:r>
            <a:endParaRPr lang="en-US" sz="4000" b="1" dirty="0">
              <a:solidFill>
                <a:srgbClr val="7030A0"/>
              </a:solidFill>
              <a:latin typeface="Times New Roman" pitchFamily="18" charset="0"/>
              <a:cs typeface="Times New Roman" pitchFamily="18" charset="0"/>
            </a:endParaRPr>
          </a:p>
        </p:txBody>
      </p:sp>
      <p:sp>
        <p:nvSpPr>
          <p:cNvPr id="32" name="Heptagon 31">
            <a:hlinkClick r:id="rId7" action="ppaction://hlinksldjump"/>
          </p:cNvPr>
          <p:cNvSpPr/>
          <p:nvPr/>
        </p:nvSpPr>
        <p:spPr>
          <a:xfrm>
            <a:off x="7512166" y="3632079"/>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4</a:t>
            </a:r>
            <a:endParaRPr lang="en-US" sz="4000" b="1" dirty="0">
              <a:solidFill>
                <a:srgbClr val="7030A0"/>
              </a:solidFill>
              <a:latin typeface="Times New Roman" pitchFamily="18" charset="0"/>
              <a:cs typeface="Times New Roman" pitchFamily="18" charset="0"/>
            </a:endParaRPr>
          </a:p>
        </p:txBody>
      </p:sp>
      <p:sp>
        <p:nvSpPr>
          <p:cNvPr id="33" name="Right Arrow 32">
            <a:hlinkClick r:id="rId8" action="ppaction://hlinksldjump"/>
          </p:cNvPr>
          <p:cNvSpPr/>
          <p:nvPr/>
        </p:nvSpPr>
        <p:spPr>
          <a:xfrm>
            <a:off x="5029200" y="6114198"/>
            <a:ext cx="910595" cy="552734"/>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98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1000"/>
                                        <p:tgtEl>
                                          <p:spTgt spid="27"/>
                                        </p:tgtEl>
                                      </p:cBhvr>
                                    </p:animEffect>
                                    <p:set>
                                      <p:cBhvr>
                                        <p:cTn id="1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21" presetClass="exit" presetSubtype="1" fill="hold" grpId="0" nodeType="clickEffect">
                                  <p:stCondLst>
                                    <p:cond delay="0"/>
                                  </p:stCondLst>
                                  <p:childTnLst>
                                    <p:animEffect transition="out" filter="wheel(1)">
                                      <p:cBhvr>
                                        <p:cTn id="23" dur="1000"/>
                                        <p:tgtEl>
                                          <p:spTgt spid="30"/>
                                        </p:tgtEl>
                                      </p:cBhvr>
                                    </p:animEffect>
                                    <p:set>
                                      <p:cBhvr>
                                        <p:cTn id="2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21" presetClass="exit" presetSubtype="1" fill="hold" grpId="0" nodeType="clickEffect">
                                  <p:stCondLst>
                                    <p:cond delay="0"/>
                                  </p:stCondLst>
                                  <p:childTnLst>
                                    <p:animEffect transition="out" filter="wheel(1)">
                                      <p:cBhvr>
                                        <p:cTn id="29" dur="1000"/>
                                        <p:tgtEl>
                                          <p:spTgt spid="31"/>
                                        </p:tgtEl>
                                      </p:cBhvr>
                                    </p:animEffect>
                                    <p:set>
                                      <p:cBhvr>
                                        <p:cTn id="3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7"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3928" y="760779"/>
            <a:ext cx="6339385" cy="742511"/>
          </a:xfrm>
          <a:prstGeom prst="rect">
            <a:avLst/>
          </a:prstGeom>
        </p:spPr>
        <p:txBody>
          <a:bodyPr wrap="square">
            <a:spAutoFit/>
          </a:bodyPr>
          <a:lstStyle/>
          <a:p>
            <a:pPr lvl="0">
              <a:lnSpc>
                <a:spcPct val="150000"/>
              </a:lnSpc>
            </a:pPr>
            <a:r>
              <a:rPr lang="en-GB" sz="3200" dirty="0">
                <a:solidFill>
                  <a:srgbClr val="0033CC"/>
                </a:solidFill>
                <a:latin typeface="Times New Roman" pitchFamily="18" charset="0"/>
                <a:cs typeface="Times New Roman" pitchFamily="18" charset="0"/>
              </a:rPr>
              <a:t>1. </a:t>
            </a:r>
            <a:r>
              <a:rPr lang="en-GB" sz="3200" dirty="0" err="1">
                <a:solidFill>
                  <a:srgbClr val="0033CC"/>
                </a:solidFill>
                <a:latin typeface="Times New Roman" pitchFamily="18" charset="0"/>
                <a:cs typeface="Times New Roman" pitchFamily="18" charset="0"/>
              </a:rPr>
              <a:t>Hai</a:t>
            </a:r>
            <a:r>
              <a:rPr lang="en-GB" sz="3200" dirty="0">
                <a:solidFill>
                  <a:srgbClr val="0033CC"/>
                </a:solidFill>
                <a:latin typeface="Times New Roman" pitchFamily="18" charset="0"/>
                <a:cs typeface="Times New Roman" pitchFamily="18" charset="0"/>
              </a:rPr>
              <a:t> plays ________ at school.</a:t>
            </a:r>
          </a:p>
        </p:txBody>
      </p:sp>
      <p:sp>
        <p:nvSpPr>
          <p:cNvPr id="6" name="Rectangle 5"/>
          <p:cNvSpPr/>
          <p:nvPr/>
        </p:nvSpPr>
        <p:spPr>
          <a:xfrm>
            <a:off x="2988207" y="969441"/>
            <a:ext cx="1717971" cy="553998"/>
          </a:xfrm>
          <a:prstGeom prst="rect">
            <a:avLst/>
          </a:prstGeom>
        </p:spPr>
        <p:txBody>
          <a:bodyPr wrap="none">
            <a:spAutoFit/>
          </a:bodyPr>
          <a:lstStyle/>
          <a:p>
            <a:r>
              <a:rPr lang="en-US" sz="3000" b="1" dirty="0">
                <a:solidFill>
                  <a:srgbClr val="FF0000"/>
                </a:solidFill>
              </a:rPr>
              <a:t>volleyball</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2679</TotalTime>
  <Words>1023</Words>
  <Application>Microsoft Office PowerPoint</Application>
  <PresentationFormat>On-screen Show (4:3)</PresentationFormat>
  <Paragraphs>124</Paragraphs>
  <Slides>23</Slides>
  <Notes>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.VnArabia</vt:lpstr>
      <vt:lpstr>.VnBahamasBH</vt:lpstr>
      <vt:lpstr>.VnBodoniH</vt:lpstr>
      <vt:lpstr>Arial</vt:lpstr>
      <vt:lpstr>Calibri</vt:lpstr>
      <vt:lpstr>Calibri Light</vt:lpstr>
      <vt:lpstr>Helvetica Neue</vt:lpstr>
      <vt:lpstr>Times New Roman</vt:lpstr>
      <vt:lpstr>VNI-Ariston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HP</cp:lastModifiedBy>
  <cp:revision>140</cp:revision>
  <dcterms:created xsi:type="dcterms:W3CDTF">2020-12-09T02:04:09Z</dcterms:created>
  <dcterms:modified xsi:type="dcterms:W3CDTF">2024-02-18T09:36:37Z</dcterms:modified>
</cp:coreProperties>
</file>