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6" r:id="rId2"/>
    <p:sldId id="256" r:id="rId3"/>
    <p:sldId id="279" r:id="rId4"/>
    <p:sldId id="357" r:id="rId5"/>
    <p:sldId id="281" r:id="rId6"/>
    <p:sldId id="315" r:id="rId7"/>
    <p:sldId id="316" r:id="rId8"/>
    <p:sldId id="317" r:id="rId9"/>
    <p:sldId id="333" r:id="rId10"/>
    <p:sldId id="283" r:id="rId11"/>
    <p:sldId id="335" r:id="rId12"/>
    <p:sldId id="358" r:id="rId13"/>
    <p:sldId id="336" r:id="rId14"/>
    <p:sldId id="337" r:id="rId15"/>
    <p:sldId id="344" r:id="rId16"/>
    <p:sldId id="340" r:id="rId17"/>
    <p:sldId id="341" r:id="rId18"/>
    <p:sldId id="346" r:id="rId19"/>
    <p:sldId id="314" r:id="rId20"/>
    <p:sldId id="330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ED7D31"/>
    <a:srgbClr val="48C0B6"/>
    <a:srgbClr val="0FB7BD"/>
    <a:srgbClr val="00B2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1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Chèn</a:t>
            </a:r>
            <a:r>
              <a:rPr lang="en-US" baseline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52331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>
                <a:solidFill>
                  <a:srgbClr val="005AAB"/>
                </a:solidFill>
                <a:latin typeface="VNI-Ariston" pitchFamily="2" charset="0"/>
              </a:rPr>
              <a:t>Nguyen Binh </a:t>
            </a:r>
            <a:r>
              <a:rPr lang="en-GB" sz="3200" b="1" dirty="0" err="1">
                <a:solidFill>
                  <a:srgbClr val="005AAB"/>
                </a:solidFill>
                <a:latin typeface="VNI-Ariston" pitchFamily="2" charset="0"/>
              </a:rPr>
              <a:t>Khiem</a:t>
            </a:r>
            <a:r>
              <a:rPr lang="en-GB" sz="3200" b="1" dirty="0">
                <a:solidFill>
                  <a:srgbClr val="005AAB"/>
                </a:solidFill>
                <a:latin typeface="VNI-Ariston" pitchFamily="2" charset="0"/>
              </a:rPr>
              <a:t> secondary school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60319"/>
              </p:ext>
            </p:extLst>
          </p:nvPr>
        </p:nvGraphicFramePr>
        <p:xfrm>
          <a:off x="1072088" y="1430594"/>
          <a:ext cx="10047824" cy="48962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54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light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mụn</a:t>
                      </a:r>
                      <a:r>
                        <a:rPr lang="en-GB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490790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44984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34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-2914" r="44722" b="73318"/>
          <a:stretch>
            <a:fillRect/>
          </a:stretch>
        </p:blipFill>
        <p:spPr bwMode="auto">
          <a:xfrm>
            <a:off x="6438943" y="952455"/>
            <a:ext cx="17907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0" r="43779" b="35522"/>
          <a:stretch>
            <a:fillRect/>
          </a:stretch>
        </p:blipFill>
        <p:spPr bwMode="auto">
          <a:xfrm>
            <a:off x="9556849" y="1219155"/>
            <a:ext cx="15335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2" r="38890"/>
          <a:stretch>
            <a:fillRect/>
          </a:stretch>
        </p:blipFill>
        <p:spPr bwMode="auto">
          <a:xfrm>
            <a:off x="8178002" y="4846764"/>
            <a:ext cx="1838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1" t="57860" r="-2" b="17792"/>
          <a:stretch>
            <a:fillRect/>
          </a:stretch>
        </p:blipFill>
        <p:spPr bwMode="auto">
          <a:xfrm>
            <a:off x="9829234" y="3171229"/>
            <a:ext cx="1666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7" t="19632" b="55215"/>
          <a:stretch>
            <a:fillRect/>
          </a:stretch>
        </p:blipFill>
        <p:spPr bwMode="auto">
          <a:xfrm>
            <a:off x="6649237" y="3157095"/>
            <a:ext cx="1819275" cy="13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028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33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714" y="1463354"/>
            <a:ext cx="4235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 </a:t>
            </a:r>
            <a:r>
              <a:rPr lang="vi-VN" sz="2400" b="1" dirty="0">
                <a:solidFill>
                  <a:srgbClr val="FF0000"/>
                </a:solidFill>
              </a:rPr>
              <a:t>dim light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2. </a:t>
            </a:r>
            <a:r>
              <a:rPr lang="vi-VN" sz="2400" b="1" dirty="0">
                <a:solidFill>
                  <a:srgbClr val="FF0000"/>
                </a:solidFill>
              </a:rPr>
              <a:t>lip balm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3. </a:t>
            </a:r>
            <a:r>
              <a:rPr lang="vi-VN" sz="2400" b="1" dirty="0">
                <a:solidFill>
                  <a:srgbClr val="FF0000"/>
                </a:solidFill>
              </a:rPr>
              <a:t>chapped lips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4. </a:t>
            </a:r>
            <a:r>
              <a:rPr lang="vi-VN" sz="2400" b="1" dirty="0">
                <a:solidFill>
                  <a:srgbClr val="FF0000"/>
                </a:solidFill>
              </a:rPr>
              <a:t>coloured </a:t>
            </a:r>
            <a:r>
              <a:rPr lang="en-GB" sz="2400" b="1" dirty="0">
                <a:solidFill>
                  <a:srgbClr val="FF0000"/>
                </a:solidFill>
              </a:rPr>
              <a:t>  </a:t>
            </a:r>
            <a:r>
              <a:rPr lang="vi-VN" sz="2400" b="1" dirty="0">
                <a:solidFill>
                  <a:srgbClr val="FF0000"/>
                </a:solidFill>
              </a:rPr>
              <a:t>vegetables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5. </a:t>
            </a:r>
            <a:r>
              <a:rPr lang="vi-VN" sz="2400" b="1" dirty="0">
                <a:solidFill>
                  <a:srgbClr val="FF0000"/>
                </a:solidFill>
              </a:rPr>
              <a:t>red spots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9677E-7 7.40741E-7 L -5.59677E-7 0.08518 C -5.59677E-7 0.12315 0.2037 0.17037 0.369 0.17037 L 0.73851 0.1703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755E-6 -2.22222E-6 L 0.3207 -2.22222E-6 C 0.46479 -2.22222E-6 0.64193 0.16134 0.64193 0.29259 L 0.64193 0.5854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97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251E-6 -3.7037E-6 L 0.73161 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74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6865E-6 3.33333E-6 L 0.39776 -0.1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8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394E-6 3.7037E-7 L 0.47039 0.02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490790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44984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34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160" y="5954238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2358" y="5969671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30718" y="597895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21602" y="5978364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6128" y="5985808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-2914" r="44722" b="73318"/>
          <a:stretch>
            <a:fillRect/>
          </a:stretch>
        </p:blipFill>
        <p:spPr bwMode="auto">
          <a:xfrm>
            <a:off x="3177746" y="3437048"/>
            <a:ext cx="17907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0" r="43779" b="35522"/>
          <a:stretch>
            <a:fillRect/>
          </a:stretch>
        </p:blipFill>
        <p:spPr bwMode="auto">
          <a:xfrm>
            <a:off x="2237387" y="1256349"/>
            <a:ext cx="15335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2" r="38890"/>
          <a:stretch>
            <a:fillRect/>
          </a:stretch>
        </p:blipFill>
        <p:spPr bwMode="auto">
          <a:xfrm>
            <a:off x="5092906" y="1258030"/>
            <a:ext cx="1838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1" t="57860" r="-2" b="17792"/>
          <a:stretch>
            <a:fillRect/>
          </a:stretch>
        </p:blipFill>
        <p:spPr bwMode="auto">
          <a:xfrm>
            <a:off x="8038226" y="1370649"/>
            <a:ext cx="1666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7" t="19632" b="55215"/>
          <a:stretch>
            <a:fillRect/>
          </a:stretch>
        </p:blipFill>
        <p:spPr bwMode="auto">
          <a:xfrm>
            <a:off x="7403730" y="3620916"/>
            <a:ext cx="1819275" cy="13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20546" y="5168053"/>
            <a:ext cx="3603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4. </a:t>
            </a:r>
            <a:r>
              <a:rPr lang="vi-VN" sz="2400" b="1" dirty="0">
                <a:solidFill>
                  <a:srgbClr val="FF0000"/>
                </a:solidFill>
              </a:rPr>
              <a:t>coloured </a:t>
            </a:r>
            <a:r>
              <a:rPr lang="en-GB" sz="2400" b="1" dirty="0">
                <a:solidFill>
                  <a:srgbClr val="FF0000"/>
                </a:solidFill>
              </a:rPr>
              <a:t>  </a:t>
            </a:r>
            <a:r>
              <a:rPr lang="vi-VN" sz="2400" b="1" dirty="0">
                <a:solidFill>
                  <a:srgbClr val="FF0000"/>
                </a:solidFill>
              </a:rPr>
              <a:t>vegetables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86362" y="2837160"/>
            <a:ext cx="165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2. </a:t>
            </a:r>
            <a:r>
              <a:rPr lang="vi-VN" sz="2400" b="1" dirty="0">
                <a:solidFill>
                  <a:srgbClr val="FF0000"/>
                </a:solidFill>
              </a:rPr>
              <a:t>lip balm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713" y="2769272"/>
            <a:ext cx="4235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0963" y="2787763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 </a:t>
            </a:r>
            <a:r>
              <a:rPr lang="vi-VN" sz="2400" b="1" dirty="0">
                <a:solidFill>
                  <a:srgbClr val="FF0000"/>
                </a:solidFill>
              </a:rPr>
              <a:t>dim light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8226" y="2878847"/>
            <a:ext cx="236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3. </a:t>
            </a:r>
            <a:r>
              <a:rPr lang="vi-VN" sz="2400" b="1" dirty="0">
                <a:solidFill>
                  <a:srgbClr val="FF0000"/>
                </a:solidFill>
              </a:rPr>
              <a:t>chapped lips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7169" y="5203244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5. </a:t>
            </a:r>
            <a:r>
              <a:rPr lang="vi-VN" sz="2400" b="1" dirty="0">
                <a:solidFill>
                  <a:srgbClr val="FF0000"/>
                </a:solidFill>
              </a:rPr>
              <a:t>red spots</a:t>
            </a:r>
          </a:p>
        </p:txBody>
      </p:sp>
    </p:spTree>
    <p:extLst>
      <p:ext uri="{BB962C8B-B14F-4D97-AF65-F5344CB8AC3E}">
        <p14:creationId xmlns:p14="http://schemas.microsoft.com/office/powerpoint/2010/main" val="2990329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883" y="459040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1924" y="4388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705" y="3239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709" y="1601947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>
                <a:solidFill>
                  <a:srgbClr val="949599"/>
                </a:solidFill>
              </a:rPr>
              <a:t>________________________</a:t>
            </a:r>
            <a:r>
              <a:rPr lang="en-US" sz="240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>
                <a:solidFill>
                  <a:srgbClr val="949599"/>
                </a:solidFill>
              </a:rPr>
              <a:t>_______</a:t>
            </a:r>
            <a:r>
              <a:rPr lang="en-US" sz="240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>
                <a:solidFill>
                  <a:srgbClr val="949599"/>
                </a:solidFill>
              </a:rPr>
              <a:t>________________</a:t>
            </a:r>
            <a:r>
              <a:rPr lang="en-US" sz="240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8516" y="1542777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vegetables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744" y="2555491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04266"/>
              </p:ext>
            </p:extLst>
          </p:nvPr>
        </p:nvGraphicFramePr>
        <p:xfrm>
          <a:off x="1013670" y="1091410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:a16="http://schemas.microsoft.com/office/drawing/2014/main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C48ED7D-13EB-4100-84E5-928FB35A6C09}"/>
              </a:ext>
            </a:extLst>
          </p:cNvPr>
          <p:cNvSpPr/>
          <p:nvPr/>
        </p:nvSpPr>
        <p:spPr>
          <a:xfrm>
            <a:off x="7376184" y="3263388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EF4E1-9E99-4B51-8D43-BDE96A4C07D6}"/>
              </a:ext>
            </a:extLst>
          </p:cNvPr>
          <p:cNvSpPr/>
          <p:nvPr/>
        </p:nvSpPr>
        <p:spPr>
          <a:xfrm>
            <a:off x="4435366" y="4010692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2F93D-61D1-46B2-9425-AB9B56E49F57}"/>
              </a:ext>
            </a:extLst>
          </p:cNvPr>
          <p:cNvSpPr/>
          <p:nvPr/>
        </p:nvSpPr>
        <p:spPr>
          <a:xfrm>
            <a:off x="2920465" y="4749534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2418" y="371646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813" y="3622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598" y="259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:a16="http://schemas.microsoft.com/office/drawing/2014/main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412793" y="1347539"/>
            <a:ext cx="4384899" cy="38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8083"/>
              </p:ext>
            </p:extLst>
          </p:nvPr>
        </p:nvGraphicFramePr>
        <p:xfrm>
          <a:off x="402598" y="1451769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:a16="http://schemas.microsoft.com/office/drawing/2014/main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:a16="http://schemas.microsoft.com/office/drawing/2014/main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:a16="http://schemas.microsoft.com/office/drawing/2014/main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854421-FE3E-4682-A49E-82E0921287C3}"/>
              </a:ext>
            </a:extLst>
          </p:cNvPr>
          <p:cNvSpPr txBox="1"/>
          <p:nvPr/>
        </p:nvSpPr>
        <p:spPr>
          <a:xfrm>
            <a:off x="5107235" y="1907798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12" y="1688774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88" y="2136024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8" y="2541560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8" y="2995246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67" y="3456218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83169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89" y="2209325"/>
            <a:ext cx="3486971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32909" y="1100175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369" y="157258"/>
            <a:ext cx="467755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6887" y="1227622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5928" y="1186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713" y="1084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2065" y="1079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509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0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9814" y="121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278963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0A9A5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47673-8B0B-4900-869C-1AB750030F32}"/>
              </a:ext>
            </a:extLst>
          </p:cNvPr>
          <p:cNvSpPr txBox="1"/>
          <p:nvPr/>
        </p:nvSpPr>
        <p:spPr>
          <a:xfrm>
            <a:off x="1534357" y="2120951"/>
            <a:ext cx="8790748" cy="1478418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>
                <a:latin typeface="ChronicaPro-Book"/>
              </a:rPr>
              <a:t>Victoria fried some fresh fish.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  <p:pic>
        <p:nvPicPr>
          <p:cNvPr id="6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29" y="3599369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BahamasB" pitchFamily="34" charset="0"/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  <a:ln>
            <a:solidFill>
              <a:srgbClr val="48C0B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75240" y="2948553"/>
            <a:ext cx="2949675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VOCABULARY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75240" y="4162269"/>
            <a:ext cx="2949676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PRONUNCIATION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45364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7986"/>
            <a:ext cx="12324735" cy="6975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5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WARM-UP: </a:t>
            </a:r>
            <a:r>
              <a:rPr lang="en-US" sz="3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 TO FACE</a:t>
            </a: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40" y="22123"/>
            <a:ext cx="3724944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2466824" y="1706349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HEALTHY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7471" y="2777588"/>
            <a:ext cx="7918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** </a:t>
            </a:r>
            <a:r>
              <a:rPr lang="en-GB" sz="2400" b="1" dirty="0" err="1"/>
              <a:t>Ss</a:t>
            </a:r>
            <a:r>
              <a:rPr lang="en-GB" sz="2400" b="1" dirty="0"/>
              <a:t> have 3 minutes to think of the topic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*** Students in each team turn by turn stand up and say 1 word or phrase related to the topic.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**** In 90 seconds, the team has more right answers will be the winner, and the team repeat the word which is mentioned already or cannot give a word will be the loser.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WARM-UP: </a:t>
            </a:r>
            <a:r>
              <a:rPr lang="en-US" sz="3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 TO FACE</a:t>
            </a: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40" y="22123"/>
            <a:ext cx="3724944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2466824" y="1244684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HEALTHY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6889" y="323903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048DA4"/>
                </a:solidFill>
              </a:rPr>
              <a:t>- Going cycling/ swimming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Walking 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Boating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Eating breakfast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Doing yoga/ aerobics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Playing sports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7733" y="2449375"/>
            <a:ext cx="3227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 Suggested answer:</a:t>
            </a:r>
          </a:p>
        </p:txBody>
      </p:sp>
    </p:spTree>
    <p:extLst>
      <p:ext uri="{BB962C8B-B14F-4D97-AF65-F5344CB8AC3E}">
        <p14:creationId xmlns:p14="http://schemas.microsoft.com/office/powerpoint/2010/main" val="21999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3791" y="16255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vi-VN" b="1" dirty="0">
                <a:solidFill>
                  <a:srgbClr val="002060"/>
                </a:solidFill>
              </a:rPr>
              <a:t>dim light (n)</a:t>
            </a:r>
            <a:r>
              <a:rPr lang="en-GB" b="1" dirty="0">
                <a:solidFill>
                  <a:srgbClr val="002060"/>
                </a:solidFill>
              </a:rPr>
              <a:t> :</a:t>
            </a:r>
            <a:r>
              <a:rPr lang="vi-VN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4399" y="16367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169355" y="1676535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67" y="2230195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vi-VN" b="1" dirty="0">
                <a:solidFill>
                  <a:srgbClr val="002060"/>
                </a:solidFill>
              </a:rPr>
              <a:t>lip balm (n)</a:t>
            </a:r>
            <a:r>
              <a:rPr lang="en-GB" b="1" dirty="0">
                <a:solidFill>
                  <a:srgbClr val="002060"/>
                </a:solidFill>
              </a:rPr>
              <a:t>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5223" y="186148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315289" y="1804543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dirty="0" err="1">
                <a:solidFill>
                  <a:srgbClr val="0FB7BD"/>
                </a:solidFill>
              </a:rPr>
              <a:t>bɑːm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45" y="2625212"/>
            <a:ext cx="4312674" cy="305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8" y="1669951"/>
            <a:ext cx="426191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- </a:t>
            </a:r>
            <a:r>
              <a:rPr lang="vi-VN" sz="3200" b="1" dirty="0">
                <a:solidFill>
                  <a:srgbClr val="002060"/>
                </a:solidFill>
              </a:rPr>
              <a:t>chapped lips (n)</a:t>
            </a:r>
            <a:r>
              <a:rPr lang="en-GB" sz="3200" b="1" dirty="0">
                <a:solidFill>
                  <a:srgbClr val="002060"/>
                </a:solidFill>
              </a:rPr>
              <a:t>: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1808" y="170544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135124" y="1705447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lɪps</a:t>
            </a:r>
            <a:r>
              <a:rPr lang="en-US" sz="3600" b="1" dirty="0">
                <a:solidFill>
                  <a:srgbClr val="0FB7BD"/>
                </a:solidFill>
              </a:rPr>
              <a:t> 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19" y="2728452"/>
            <a:ext cx="4617293" cy="31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9528" y="12565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vi-VN" b="1" dirty="0">
                <a:solidFill>
                  <a:srgbClr val="002060"/>
                </a:solidFill>
              </a:rPr>
              <a:t>coloured vegetables (n)</a:t>
            </a:r>
            <a:r>
              <a:rPr lang="en-GB" b="1" dirty="0">
                <a:solidFill>
                  <a:srgbClr val="002060"/>
                </a:solidFill>
              </a:rPr>
              <a:t>: </a:t>
            </a:r>
            <a:r>
              <a:rPr lang="vi-VN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3560" y="1390773"/>
            <a:ext cx="3564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/>
              <a:t>rau có màu sắc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169351" y="1390773"/>
            <a:ext cx="3140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 ˈ</a:t>
            </a:r>
            <a:r>
              <a:rPr lang="en-US" sz="2800" b="1" dirty="0" err="1">
                <a:solidFill>
                  <a:srgbClr val="0FB7BD"/>
                </a:solidFill>
              </a:rPr>
              <a:t>kʌləd</a:t>
            </a:r>
            <a:r>
              <a:rPr lang="en-US" sz="2800" b="1" dirty="0">
                <a:solidFill>
                  <a:srgbClr val="0FB7BD"/>
                </a:solidFill>
              </a:rPr>
              <a:t> ˈ</a:t>
            </a:r>
            <a:r>
              <a:rPr lang="en-US" sz="2800" b="1" dirty="0" err="1">
                <a:solidFill>
                  <a:srgbClr val="0FB7BD"/>
                </a:solidFill>
              </a:rPr>
              <a:t>vedʒtəbəl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588" y="2227006"/>
            <a:ext cx="4897469" cy="39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30780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vi-VN" b="1" dirty="0">
                <a:solidFill>
                  <a:srgbClr val="002060"/>
                </a:solidFill>
              </a:rPr>
              <a:t>red spots (n)</a:t>
            </a:r>
            <a:r>
              <a:rPr lang="en-GB" b="1" dirty="0">
                <a:solidFill>
                  <a:srgbClr val="002060"/>
                </a:solidFill>
              </a:rPr>
              <a:t>: </a:t>
            </a:r>
            <a:r>
              <a:rPr lang="vi-VN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5435" y="1619577"/>
            <a:ext cx="243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err="1"/>
              <a:t>mụn</a:t>
            </a:r>
            <a:r>
              <a:rPr lang="vi-VN" sz="3200" dirty="0"/>
              <a:t> </a:t>
            </a:r>
            <a:r>
              <a:rPr lang="en-GB" sz="3200" dirty="0" err="1"/>
              <a:t>đỏ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739363" y="1590081"/>
            <a:ext cx="180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/red </a:t>
            </a:r>
            <a:r>
              <a:rPr lang="en-US" sz="2800" b="1" dirty="0" err="1">
                <a:solidFill>
                  <a:srgbClr val="0FB7BD"/>
                </a:solidFill>
              </a:rPr>
              <a:t>spɒt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89" y="2204352"/>
            <a:ext cx="4970208" cy="37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3383</TotalTime>
  <Words>733</Words>
  <Application>Microsoft Office PowerPoint</Application>
  <PresentationFormat>Widescreen</PresentationFormat>
  <Paragraphs>160</Paragraphs>
  <Slides>21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.VnBahamasB</vt:lpstr>
      <vt:lpstr>Arial</vt:lpstr>
      <vt:lpstr>Calibri</vt:lpstr>
      <vt:lpstr>Calibri Light</vt:lpstr>
      <vt:lpstr>ChronicaPro-Bold</vt:lpstr>
      <vt:lpstr>ChronicaPro-Book</vt:lpstr>
      <vt:lpstr>Myriad Pro</vt:lpstr>
      <vt:lpstr>UVN Bay Buom Nang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182</cp:revision>
  <dcterms:created xsi:type="dcterms:W3CDTF">2020-12-09T02:04:09Z</dcterms:created>
  <dcterms:modified xsi:type="dcterms:W3CDTF">2024-11-10T13:39:57Z</dcterms:modified>
</cp:coreProperties>
</file>